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06_DA441148.xml" ContentType="application/vnd.ms-powerpoint.comment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3"/>
  </p:sldMasterIdLst>
  <p:notesMasterIdLst>
    <p:notesMasterId r:id="rId51"/>
  </p:notesMasterIdLst>
  <p:sldIdLst>
    <p:sldId id="2505" r:id="rId4"/>
    <p:sldId id="2781" r:id="rId5"/>
    <p:sldId id="2521" r:id="rId6"/>
    <p:sldId id="2506" r:id="rId7"/>
    <p:sldId id="2443" r:id="rId8"/>
    <p:sldId id="260" r:id="rId9"/>
    <p:sldId id="2507" r:id="rId10"/>
    <p:sldId id="2782" r:id="rId11"/>
    <p:sldId id="2510" r:id="rId12"/>
    <p:sldId id="364" r:id="rId13"/>
    <p:sldId id="2519" r:id="rId14"/>
    <p:sldId id="2783" r:id="rId15"/>
    <p:sldId id="262" r:id="rId16"/>
    <p:sldId id="1220" r:id="rId17"/>
    <p:sldId id="2771" r:id="rId18"/>
    <p:sldId id="1191" r:id="rId19"/>
    <p:sldId id="2772" r:id="rId20"/>
    <p:sldId id="1225" r:id="rId21"/>
    <p:sldId id="2777" r:id="rId22"/>
    <p:sldId id="2508" r:id="rId23"/>
    <p:sldId id="376" r:id="rId24"/>
    <p:sldId id="2401" r:id="rId25"/>
    <p:sldId id="1084" r:id="rId26"/>
    <p:sldId id="1150" r:id="rId27"/>
    <p:sldId id="2792" r:id="rId28"/>
    <p:sldId id="2784" r:id="rId29"/>
    <p:sldId id="2382" r:id="rId30"/>
    <p:sldId id="1162" r:id="rId31"/>
    <p:sldId id="1163" r:id="rId32"/>
    <p:sldId id="1166" r:id="rId33"/>
    <p:sldId id="1167" r:id="rId34"/>
    <p:sldId id="1170" r:id="rId35"/>
    <p:sldId id="2538" r:id="rId36"/>
    <p:sldId id="2616" r:id="rId37"/>
    <p:sldId id="2617" r:id="rId38"/>
    <p:sldId id="2618" r:id="rId39"/>
    <p:sldId id="2619" r:id="rId40"/>
    <p:sldId id="2785" r:id="rId41"/>
    <p:sldId id="2548" r:id="rId42"/>
    <p:sldId id="2631" r:id="rId43"/>
    <p:sldId id="1237" r:id="rId44"/>
    <p:sldId id="2633" r:id="rId45"/>
    <p:sldId id="1242" r:id="rId46"/>
    <p:sldId id="1104" r:id="rId47"/>
    <p:sldId id="2795" r:id="rId48"/>
    <p:sldId id="2797" r:id="rId49"/>
    <p:sldId id="279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Блок 1. Қонунчилик" id="{974E3081-7DBA-483F-90A4-4D70EC3C8002}">
          <p14:sldIdLst>
            <p14:sldId id="2505"/>
            <p14:sldId id="2781"/>
            <p14:sldId id="2521"/>
            <p14:sldId id="2506"/>
            <p14:sldId id="2443"/>
            <p14:sldId id="260"/>
            <p14:sldId id="2507"/>
            <p14:sldId id="2782"/>
            <p14:sldId id="2510"/>
            <p14:sldId id="364"/>
            <p14:sldId id="2519"/>
            <p14:sldId id="2783"/>
            <p14:sldId id="262"/>
            <p14:sldId id="1220"/>
            <p14:sldId id="2771"/>
            <p14:sldId id="1191"/>
            <p14:sldId id="2772"/>
            <p14:sldId id="1225"/>
            <p14:sldId id="2777"/>
            <p14:sldId id="2508"/>
            <p14:sldId id="376"/>
            <p14:sldId id="2401"/>
            <p14:sldId id="1084"/>
            <p14:sldId id="1150"/>
            <p14:sldId id="2792"/>
            <p14:sldId id="2784"/>
            <p14:sldId id="2382"/>
            <p14:sldId id="1162"/>
            <p14:sldId id="1163"/>
            <p14:sldId id="1166"/>
            <p14:sldId id="1167"/>
            <p14:sldId id="1170"/>
            <p14:sldId id="2538"/>
            <p14:sldId id="2616"/>
            <p14:sldId id="2617"/>
            <p14:sldId id="2618"/>
            <p14:sldId id="2619"/>
            <p14:sldId id="2785"/>
            <p14:sldId id="2548"/>
            <p14:sldId id="2631"/>
            <p14:sldId id="1237"/>
            <p14:sldId id="2633"/>
            <p14:sldId id="1242"/>
            <p14:sldId id="1104"/>
            <p14:sldId id="2795"/>
            <p14:sldId id="2797"/>
            <p14:sldId id="2798"/>
          </p14:sldIdLst>
        </p14:section>
      </p14:sectionLst>
    </p:ext>
    <p:ext uri="{EFAFB233-063F-42B5-8137-9DF3F51BA10A}">
      <p15:sldGuideLst xmlns:p15="http://schemas.microsoft.com/office/powerpoint/2012/main">
        <p15:guide id="1" pos="4362" userDrawn="1">
          <p15:clr>
            <a:srgbClr val="A4A3A4"/>
          </p15:clr>
        </p15:guide>
        <p15:guide id="2" orient="horz" pos="116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78BA22-9FAE-9849-0940-B72257B288C9}" name="Jumaboev, Shokhrukh" initials="JS" userId="S::sjumoboev@kpmg.co.uz::7d3396a8-e0f5-4169-93ef-92caf0cb216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yanova, Viktoria" initials="KV" lastIdx="272" clrIdx="0">
    <p:extLst>
      <p:ext uri="{19B8F6BF-5375-455C-9EA6-DF929625EA0E}">
        <p15:presenceInfo xmlns:p15="http://schemas.microsoft.com/office/powerpoint/2012/main" userId="S-1-5-21-2800664165-146498085-484308319-261690" providerId="AD"/>
      </p:ext>
    </p:extLst>
  </p:cmAuthor>
  <p:cmAuthor id="2" name="Dubanevych, Olga" initials="DO [2]" lastIdx="257" clrIdx="1">
    <p:extLst>
      <p:ext uri="{19B8F6BF-5375-455C-9EA6-DF929625EA0E}">
        <p15:presenceInfo xmlns:p15="http://schemas.microsoft.com/office/powerpoint/2012/main" userId="S-1-5-21-2800664165-146498085-484308319-261009" providerId="AD"/>
      </p:ext>
    </p:extLst>
  </p:cmAuthor>
  <p:cmAuthor id="3" name="Burdikova, Irina" initials="BI" lastIdx="33" clrIdx="2">
    <p:extLst>
      <p:ext uri="{19B8F6BF-5375-455C-9EA6-DF929625EA0E}">
        <p15:presenceInfo xmlns:p15="http://schemas.microsoft.com/office/powerpoint/2012/main" userId="S-1-5-21-2800664165-146498085-484308319-262292" providerId="AD"/>
      </p:ext>
    </p:extLst>
  </p:cmAuthor>
  <p:cmAuthor id="4" name="Anikina, Natalia" initials="AN" lastIdx="112" clrIdx="3">
    <p:extLst>
      <p:ext uri="{19B8F6BF-5375-455C-9EA6-DF929625EA0E}">
        <p15:presenceInfo xmlns:p15="http://schemas.microsoft.com/office/powerpoint/2012/main" userId="S-1-5-21-2800664165-146498085-484308319-261374" providerId="AD"/>
      </p:ext>
    </p:extLst>
  </p:cmAuthor>
  <p:cmAuthor id="5" name="Yafin, Alexander" initials="YA" lastIdx="26" clrIdx="4">
    <p:extLst>
      <p:ext uri="{19B8F6BF-5375-455C-9EA6-DF929625EA0E}">
        <p15:presenceInfo xmlns:p15="http://schemas.microsoft.com/office/powerpoint/2012/main" userId="S-1-5-21-2800664165-146498085-484308319-262186" providerId="AD"/>
      </p:ext>
    </p:extLst>
  </p:cmAuthor>
  <p:cmAuthor id="6" name="Abramkina, Elvira (Bukharaeva)" initials="AE(" lastIdx="1" clrIdx="5">
    <p:extLst>
      <p:ext uri="{19B8F6BF-5375-455C-9EA6-DF929625EA0E}">
        <p15:presenceInfo xmlns:p15="http://schemas.microsoft.com/office/powerpoint/2012/main" userId="S-1-5-21-2800664165-146498085-484308319-3165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07DF"/>
    <a:srgbClr val="B1C7F7"/>
    <a:srgbClr val="7D73FF"/>
    <a:srgbClr val="AAF1F1"/>
    <a:srgbClr val="1BD7D3"/>
    <a:srgbClr val="2112AE"/>
    <a:srgbClr val="130A65"/>
    <a:srgbClr val="EAC2ED"/>
    <a:srgbClr val="E1FF9E"/>
    <a:srgbClr val="FFC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5928" autoAdjust="0"/>
  </p:normalViewPr>
  <p:slideViewPr>
    <p:cSldViewPr snapToGrid="0">
      <p:cViewPr varScale="1">
        <p:scale>
          <a:sx n="108" d="100"/>
          <a:sy n="108" d="100"/>
        </p:scale>
        <p:origin x="174" y="114"/>
      </p:cViewPr>
      <p:guideLst>
        <p:guide pos="4362"/>
        <p:guide orient="horz" pos="11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jiev, Iskandar" userId="11483d6b-a813-4423-a6a6-f2b1aed4f54c" providerId="ADAL" clId="{69170672-2C45-4727-A768-7403DF9ABC79}"/>
    <pc:docChg chg="undo custSel delSld modSld modSection">
      <pc:chgData name="Tojiev, Iskandar" userId="11483d6b-a813-4423-a6a6-f2b1aed4f54c" providerId="ADAL" clId="{69170672-2C45-4727-A768-7403DF9ABC79}" dt="2023-03-15T12:07:30.673" v="21" actId="17846"/>
      <pc:docMkLst>
        <pc:docMk/>
      </pc:docMkLst>
      <pc:sldChg chg="del">
        <pc:chgData name="Tojiev, Iskandar" userId="11483d6b-a813-4423-a6a6-f2b1aed4f54c" providerId="ADAL" clId="{69170672-2C45-4727-A768-7403DF9ABC79}" dt="2023-03-15T12:03:36.062" v="0" actId="47"/>
        <pc:sldMkLst>
          <pc:docMk/>
          <pc:sldMk cId="41982389" sldId="1102"/>
        </pc:sldMkLst>
      </pc:sldChg>
      <pc:sldChg chg="del">
        <pc:chgData name="Tojiev, Iskandar" userId="11483d6b-a813-4423-a6a6-f2b1aed4f54c" providerId="ADAL" clId="{69170672-2C45-4727-A768-7403DF9ABC79}" dt="2023-03-15T12:03:36.062" v="0" actId="47"/>
        <pc:sldMkLst>
          <pc:docMk/>
          <pc:sldMk cId="3804932658" sldId="2509"/>
        </pc:sldMkLst>
      </pc:sldChg>
      <pc:sldChg chg="modSp mod">
        <pc:chgData name="Tojiev, Iskandar" userId="11483d6b-a813-4423-a6a6-f2b1aed4f54c" providerId="ADAL" clId="{69170672-2C45-4727-A768-7403DF9ABC79}" dt="2023-03-15T12:06:22.303" v="19" actId="14100"/>
        <pc:sldMkLst>
          <pc:docMk/>
          <pc:sldMk cId="2472791091" sldId="2538"/>
        </pc:sldMkLst>
        <pc:spChg chg="mod">
          <ac:chgData name="Tojiev, Iskandar" userId="11483d6b-a813-4423-a6a6-f2b1aed4f54c" providerId="ADAL" clId="{69170672-2C45-4727-A768-7403DF9ABC79}" dt="2023-03-15T12:06:15.756" v="17" actId="14100"/>
          <ac:spMkLst>
            <pc:docMk/>
            <pc:sldMk cId="2472791091" sldId="2538"/>
            <ac:spMk id="46" creationId="{A9F87B1B-A2B4-4E75-8C01-FFF39D408905}"/>
          </ac:spMkLst>
        </pc:spChg>
        <pc:spChg chg="mod">
          <ac:chgData name="Tojiev, Iskandar" userId="11483d6b-a813-4423-a6a6-f2b1aed4f54c" providerId="ADAL" clId="{69170672-2C45-4727-A768-7403DF9ABC79}" dt="2023-03-15T12:06:22.303" v="19" actId="14100"/>
          <ac:spMkLst>
            <pc:docMk/>
            <pc:sldMk cId="2472791091" sldId="2538"/>
            <ac:spMk id="47" creationId="{AE895E87-5390-46D7-9610-14C0D346126B}"/>
          </ac:spMkLst>
        </pc:spChg>
        <pc:spChg chg="mod">
          <ac:chgData name="Tojiev, Iskandar" userId="11483d6b-a813-4423-a6a6-f2b1aed4f54c" providerId="ADAL" clId="{69170672-2C45-4727-A768-7403DF9ABC79}" dt="2023-03-15T12:06:11.026" v="16" actId="14100"/>
          <ac:spMkLst>
            <pc:docMk/>
            <pc:sldMk cId="2472791091" sldId="2538"/>
            <ac:spMk id="48" creationId="{287ED21F-55D2-4790-92E9-5856E5D1B865}"/>
          </ac:spMkLst>
        </pc:spChg>
        <pc:spChg chg="mod">
          <ac:chgData name="Tojiev, Iskandar" userId="11483d6b-a813-4423-a6a6-f2b1aed4f54c" providerId="ADAL" clId="{69170672-2C45-4727-A768-7403DF9ABC79}" dt="2023-03-15T12:06:01.988" v="14" actId="14100"/>
          <ac:spMkLst>
            <pc:docMk/>
            <pc:sldMk cId="2472791091" sldId="2538"/>
            <ac:spMk id="49" creationId="{9BE672D8-6228-43B4-96A3-C30B8389765E}"/>
          </ac:spMkLst>
        </pc:spChg>
        <pc:spChg chg="mod">
          <ac:chgData name="Tojiev, Iskandar" userId="11483d6b-a813-4423-a6a6-f2b1aed4f54c" providerId="ADAL" clId="{69170672-2C45-4727-A768-7403DF9ABC79}" dt="2023-03-15T12:05:59.546" v="13" actId="14100"/>
          <ac:spMkLst>
            <pc:docMk/>
            <pc:sldMk cId="2472791091" sldId="2538"/>
            <ac:spMk id="50" creationId="{12433042-675E-4ECE-AF12-ECC55FCCD246}"/>
          </ac:spMkLst>
        </pc:spChg>
        <pc:spChg chg="mod">
          <ac:chgData name="Tojiev, Iskandar" userId="11483d6b-a813-4423-a6a6-f2b1aed4f54c" providerId="ADAL" clId="{69170672-2C45-4727-A768-7403DF9ABC79}" dt="2023-03-15T12:05:56.433" v="12" actId="14100"/>
          <ac:spMkLst>
            <pc:docMk/>
            <pc:sldMk cId="2472791091" sldId="2538"/>
            <ac:spMk id="51" creationId="{011A96FD-B24C-4E03-B879-3DA78ABC552E}"/>
          </ac:spMkLst>
        </pc:spChg>
      </pc:sldChg>
      <pc:sldChg chg="del">
        <pc:chgData name="Tojiev, Iskandar" userId="11483d6b-a813-4423-a6a6-f2b1aed4f54c" providerId="ADAL" clId="{69170672-2C45-4727-A768-7403DF9ABC79}" dt="2023-03-15T12:06:40.776" v="20" actId="47"/>
        <pc:sldMkLst>
          <pc:docMk/>
          <pc:sldMk cId="2903260127" sldId="2630"/>
        </pc:sldMkLst>
      </pc:sldChg>
    </pc:docChg>
  </pc:docChgLst>
  <pc:docChgLst>
    <pc:chgData name="Sabirov, Salayjon" userId="5acc22ea-36fd-4e21-aa19-017a3f2d902a" providerId="ADAL" clId="{5A33EDFF-F156-4FED-B57B-C82AC5B824AD}"/>
    <pc:docChg chg="modSld">
      <pc:chgData name="Sabirov, Salayjon" userId="5acc22ea-36fd-4e21-aa19-017a3f2d902a" providerId="ADAL" clId="{5A33EDFF-F156-4FED-B57B-C82AC5B824AD}" dt="2023-05-31T21:21:57.394" v="0" actId="14100"/>
      <pc:docMkLst>
        <pc:docMk/>
      </pc:docMkLst>
      <pc:sldChg chg="modSp mod">
        <pc:chgData name="Sabirov, Salayjon" userId="5acc22ea-36fd-4e21-aa19-017a3f2d902a" providerId="ADAL" clId="{5A33EDFF-F156-4FED-B57B-C82AC5B824AD}" dt="2023-05-31T21:21:57.394" v="0" actId="14100"/>
        <pc:sldMkLst>
          <pc:docMk/>
          <pc:sldMk cId="3460468524" sldId="1220"/>
        </pc:sldMkLst>
        <pc:spChg chg="mod">
          <ac:chgData name="Sabirov, Salayjon" userId="5acc22ea-36fd-4e21-aa19-017a3f2d902a" providerId="ADAL" clId="{5A33EDFF-F156-4FED-B57B-C82AC5B824AD}" dt="2023-05-31T21:21:57.394" v="0" actId="14100"/>
          <ac:spMkLst>
            <pc:docMk/>
            <pc:sldMk cId="3460468524" sldId="1220"/>
            <ac:spMk id="3" creationId="{21B2117A-0319-4CFA-B67B-EAEFC4ABCB33}"/>
          </ac:spMkLst>
        </pc:spChg>
      </pc:sldChg>
    </pc:docChg>
  </pc:docChgLst>
  <pc:docChgLst>
    <pc:chgData name="Sabirov, Salayjon" userId="5acc22ea-36fd-4e21-aa19-017a3f2d902a" providerId="ADAL" clId="{C2304046-8B79-4926-99C5-4EA56A9DEB19}"/>
    <pc:docChg chg="undo custSel modMainMaster">
      <pc:chgData name="Sabirov, Salayjon" userId="5acc22ea-36fd-4e21-aa19-017a3f2d902a" providerId="ADAL" clId="{C2304046-8B79-4926-99C5-4EA56A9DEB19}" dt="2023-05-25T11:30:14.220" v="5"/>
      <pc:docMkLst>
        <pc:docMk/>
      </pc:docMkLst>
      <pc:sldMasterChg chg="modSldLayout">
        <pc:chgData name="Sabirov, Salayjon" userId="5acc22ea-36fd-4e21-aa19-017a3f2d902a" providerId="ADAL" clId="{C2304046-8B79-4926-99C5-4EA56A9DEB19}" dt="2023-05-25T11:30:14.220" v="5"/>
        <pc:sldMasterMkLst>
          <pc:docMk/>
          <pc:sldMasterMk cId="112540246" sldId="2147483669"/>
        </pc:sldMasterMkLst>
        <pc:sldLayoutChg chg="modSp mod">
          <pc:chgData name="Sabirov, Salayjon" userId="5acc22ea-36fd-4e21-aa19-017a3f2d902a" providerId="ADAL" clId="{C2304046-8B79-4926-99C5-4EA56A9DEB19}" dt="2023-05-25T11:30:11.931" v="4" actId="1076"/>
          <pc:sldLayoutMkLst>
            <pc:docMk/>
            <pc:sldMasterMk cId="112540246" sldId="2147483669"/>
            <pc:sldLayoutMk cId="3846196142" sldId="2147483695"/>
          </pc:sldLayoutMkLst>
          <pc:picChg chg="mod">
            <ac:chgData name="Sabirov, Salayjon" userId="5acc22ea-36fd-4e21-aa19-017a3f2d902a" providerId="ADAL" clId="{C2304046-8B79-4926-99C5-4EA56A9DEB19}" dt="2023-05-25T11:30:11.931" v="4" actId="1076"/>
            <ac:picMkLst>
              <pc:docMk/>
              <pc:sldMasterMk cId="112540246" sldId="2147483669"/>
              <pc:sldLayoutMk cId="3846196142" sldId="2147483695"/>
              <ac:picMk id="44" creationId="{A1FF7D25-F7FC-4EC9-BDD0-EB27D69257E0}"/>
            </ac:picMkLst>
          </pc:picChg>
        </pc:sldLayoutChg>
        <pc:sldLayoutChg chg="addSp delSp modSp mod">
          <pc:chgData name="Sabirov, Salayjon" userId="5acc22ea-36fd-4e21-aa19-017a3f2d902a" providerId="ADAL" clId="{C2304046-8B79-4926-99C5-4EA56A9DEB19}" dt="2023-05-25T11:30:14.220" v="5"/>
          <pc:sldLayoutMkLst>
            <pc:docMk/>
            <pc:sldMasterMk cId="112540246" sldId="2147483669"/>
            <pc:sldLayoutMk cId="2517438189" sldId="2147483696"/>
          </pc:sldLayoutMkLst>
          <pc:picChg chg="add mod">
            <ac:chgData name="Sabirov, Salayjon" userId="5acc22ea-36fd-4e21-aa19-017a3f2d902a" providerId="ADAL" clId="{C2304046-8B79-4926-99C5-4EA56A9DEB19}" dt="2023-05-25T11:30:14.220" v="5"/>
            <ac:picMkLst>
              <pc:docMk/>
              <pc:sldMasterMk cId="112540246" sldId="2147483669"/>
              <pc:sldLayoutMk cId="2517438189" sldId="2147483696"/>
              <ac:picMk id="3" creationId="{0126E7A2-12AE-0EA2-0FFA-52ECBF973149}"/>
            </ac:picMkLst>
          </pc:picChg>
          <pc:picChg chg="del mod">
            <ac:chgData name="Sabirov, Salayjon" userId="5acc22ea-36fd-4e21-aa19-017a3f2d902a" providerId="ADAL" clId="{C2304046-8B79-4926-99C5-4EA56A9DEB19}" dt="2023-05-25T11:30:08.121" v="2" actId="478"/>
            <ac:picMkLst>
              <pc:docMk/>
              <pc:sldMasterMk cId="112540246" sldId="2147483669"/>
              <pc:sldLayoutMk cId="2517438189" sldId="2147483696"/>
              <ac:picMk id="40" creationId="{7033B0FA-6CB5-44FA-A6FF-7B5E3B1782DF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RUMSKFSR06\Departments\R&amp;C\Forensic\Clients\Fraud%20Investigations\FY2022\Enlightment\5%20Other\LOT%202\&#1054;&#1089;&#1085;&#1086;&#1074;&#1099;%20&#1082;&#1086;&#1084;&#1087;&#1083;&#1072;&#1077;&#1085;&#1089;\WP_&#1050;&#1086;&#1084;&#1087;&#1083;&#1072;&#1077;&#1085;&#1089;%20&#1080;&#1089;&#1089;&#1083;&#1077;&#1076;&#1086;&#1074;&#1072;&#1085;&#1080;&#1077;_&#1059;&#1079;&#1073;&#1077;&#1082;&#1080;&#1089;&#1090;&#1072;&#1085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112878481492019E-2"/>
          <c:y val="3.6430384547091435E-3"/>
          <c:w val="0.80216663038510749"/>
          <c:h val="0.99635696154529085"/>
        </c:manualLayout>
      </c:layout>
      <c:pieChart>
        <c:varyColors val="1"/>
        <c:ser>
          <c:idx val="1"/>
          <c:order val="1"/>
          <c:tx>
            <c:strRef>
              <c:f>Комплаенс!$D$3</c:f>
              <c:strCache>
                <c:ptCount val="1"/>
                <c:pt idx="0">
                  <c:v>%</c:v>
                </c:pt>
              </c:strCache>
            </c:strRef>
          </c:tx>
          <c:spPr>
            <a:ln w="0"/>
          </c:spPr>
          <c:dPt>
            <c:idx val="0"/>
            <c:bubble3D val="0"/>
            <c:spPr>
              <a:solidFill>
                <a:schemeClr val="accent5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B9-4030-A12E-8CC723A2442C}"/>
              </c:ext>
            </c:extLst>
          </c:dPt>
          <c:dPt>
            <c:idx val="1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B9-4030-A12E-8CC723A2442C}"/>
              </c:ext>
            </c:extLst>
          </c:dPt>
          <c:dPt>
            <c:idx val="2"/>
            <c:bubble3D val="0"/>
            <c:spPr>
              <a:solidFill>
                <a:srgbClr val="3A07DF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6B9-4030-A12E-8CC723A2442C}"/>
              </c:ext>
            </c:extLst>
          </c:dPt>
          <c:dPt>
            <c:idx val="3"/>
            <c:bubble3D val="0"/>
            <c:spPr>
              <a:solidFill>
                <a:srgbClr val="1BD7D3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6B9-4030-A12E-8CC723A2442C}"/>
              </c:ext>
            </c:extLst>
          </c:dPt>
          <c:dPt>
            <c:idx val="4"/>
            <c:bubble3D val="0"/>
            <c:spPr>
              <a:solidFill>
                <a:srgbClr val="AAF1F1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6B9-4030-A12E-8CC723A2442C}"/>
              </c:ext>
            </c:extLst>
          </c:dPt>
          <c:dPt>
            <c:idx val="5"/>
            <c:bubble3D val="0"/>
            <c:spPr>
              <a:solidFill>
                <a:srgbClr val="B1C7F7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6B9-4030-A12E-8CC723A2442C}"/>
              </c:ext>
            </c:extLst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6B9-4030-A12E-8CC723A2442C}"/>
              </c:ext>
            </c:extLst>
          </c:dPt>
          <c:dPt>
            <c:idx val="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6B9-4030-A12E-8CC723A2442C}"/>
              </c:ext>
            </c:extLst>
          </c:dPt>
          <c:dPt>
            <c:idx val="8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6B9-4030-A12E-8CC723A2442C}"/>
              </c:ext>
            </c:extLst>
          </c:dPt>
          <c:dPt>
            <c:idx val="9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6B9-4030-A12E-8CC723A2442C}"/>
              </c:ext>
            </c:extLst>
          </c:dPt>
          <c:dPt>
            <c:idx val="10"/>
            <c:bubble3D val="0"/>
            <c:spPr>
              <a:solidFill>
                <a:schemeClr val="accent1">
                  <a:lumMod val="90000"/>
                </a:schemeClr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6B9-4030-A12E-8CC723A2442C}"/>
              </c:ext>
            </c:extLst>
          </c:dPt>
          <c:dPt>
            <c:idx val="11"/>
            <c:bubble3D val="0"/>
            <c:spPr>
              <a:solidFill>
                <a:srgbClr val="130A65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A6B9-4030-A12E-8CC723A2442C}"/>
              </c:ext>
            </c:extLst>
          </c:dPt>
          <c:dPt>
            <c:idx val="12"/>
            <c:bubble3D val="0"/>
            <c:spPr>
              <a:solidFill>
                <a:srgbClr val="2112AE"/>
              </a:solidFill>
              <a:ln w="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A6B9-4030-A12E-8CC723A2442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B9-4030-A12E-8CC723A2442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B9-4030-A12E-8CC723A2442C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6B9-4030-A12E-8CC723A2442C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A6B9-4030-A12E-8CC723A2442C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A6B9-4030-A12E-8CC723A2442C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A6B9-4030-A12E-8CC723A2442C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A6B9-4030-A12E-8CC723A244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Комплаенс!$B$4:$B$16</c:f>
              <c:strCache>
                <c:ptCount val="13"/>
                <c:pt idx="0">
                  <c:v>Антимонопольный комплаенс </c:v>
                </c:pt>
                <c:pt idx="1">
                  <c:v>Другое</c:v>
                </c:pt>
                <c:pt idx="2">
                  <c:v>Промышленная безопасность и охрана труда</c:v>
                </c:pt>
                <c:pt idx="3">
                  <c:v>Соблюдение прав человека на рабочем месте </c:v>
                </c:pt>
                <c:pt idx="4">
                  <c:v>Недопущение торговли инсайдерской информацией и манипулирования рынком </c:v>
                </c:pt>
                <c:pt idx="5">
                  <c:v>Торговые санкции </c:v>
                </c:pt>
                <c:pt idx="6">
                  <c:v>Маркетинг и реклама </c:v>
                </c:pt>
                <c:pt idx="7">
                  <c:v>Соблюдение норм деловой этики </c:v>
                </c:pt>
                <c:pt idx="8">
                  <c:v>Экология и защита окружающей среды </c:v>
                </c:pt>
                <c:pt idx="9">
                  <c:v>Защита персональных данных </c:v>
                </c:pt>
                <c:pt idx="10">
                  <c:v>Обеспечение конфиденциальности информации </c:v>
                </c:pt>
                <c:pt idx="11">
                  <c:v>Противодействие отмыванию денег и финансированию терроризма </c:v>
                </c:pt>
                <c:pt idx="12">
                  <c:v>Противодействие коррупции </c:v>
                </c:pt>
              </c:strCache>
            </c:strRef>
          </c:cat>
          <c:val>
            <c:numRef>
              <c:f>Комплаенс!$D$4:$D$16</c:f>
              <c:numCache>
                <c:formatCode>0%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0.4</c:v>
                </c:pt>
                <c:pt idx="8">
                  <c:v>0.4</c:v>
                </c:pt>
                <c:pt idx="9">
                  <c:v>0.4</c:v>
                </c:pt>
                <c:pt idx="10">
                  <c:v>0.4</c:v>
                </c:pt>
                <c:pt idx="11">
                  <c:v>0.4</c:v>
                </c:pt>
                <c:pt idx="1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A6B9-4030-A12E-8CC723A244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Комплаенс!$C$3</c15:sqref>
                        </c15:formulaRef>
                      </c:ext>
                    </c:extLst>
                    <c:strCache>
                      <c:ptCount val="1"/>
                      <c:pt idx="0">
                        <c:v>Узбекистан</c:v>
                      </c:pt>
                    </c:strCache>
                  </c:strRef>
                </c:tx>
                <c:dPt>
                  <c:idx val="0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C-A6B9-4030-A12E-8CC723A2442C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E-A6B9-4030-A12E-8CC723A2442C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0-A6B9-4030-A12E-8CC723A2442C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6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2-A6B9-4030-A12E-8CC723A2442C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3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4-A6B9-4030-A12E-8CC723A2442C}"/>
                    </c:ext>
                  </c:extLst>
                </c:dPt>
                <c:dPt>
                  <c:idx val="5"/>
                  <c:bubble3D val="0"/>
                  <c:spPr>
                    <a:solidFill>
                      <a:schemeClr val="accent4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6-A6B9-4030-A12E-8CC723A2442C}"/>
                    </c:ext>
                  </c:extLst>
                </c:dPt>
                <c:dPt>
                  <c:idx val="6"/>
                  <c:bubble3D val="0"/>
                  <c:spPr>
                    <a:solidFill>
                      <a:schemeClr val="accent6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8-A6B9-4030-A12E-8CC723A2442C}"/>
                    </c:ext>
                  </c:extLst>
                </c:dPt>
                <c:dPt>
                  <c:idx val="7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A-A6B9-4030-A12E-8CC723A2442C}"/>
                    </c:ext>
                  </c:extLst>
                </c:dPt>
                <c:dPt>
                  <c:idx val="8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C-A6B9-4030-A12E-8CC723A2442C}"/>
                    </c:ext>
                  </c:extLst>
                </c:dPt>
                <c:dPt>
                  <c:idx val="9"/>
                  <c:bubble3D val="0"/>
                  <c:spPr>
                    <a:solidFill>
                      <a:schemeClr val="accent1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E-A6B9-4030-A12E-8CC723A2442C}"/>
                    </c:ext>
                  </c:extLst>
                </c:dPt>
                <c:dPt>
                  <c:idx val="10"/>
                  <c:bubble3D val="0"/>
                  <c:spPr>
                    <a:solidFill>
                      <a:schemeClr val="accent2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30-A6B9-4030-A12E-8CC723A2442C}"/>
                    </c:ext>
                  </c:extLst>
                </c:dPt>
                <c:dPt>
                  <c:idx val="11"/>
                  <c:bubble3D val="0"/>
                  <c:spPr>
                    <a:solidFill>
                      <a:schemeClr val="accent5">
                        <a:lumMod val="60000"/>
                      </a:schemeClr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32-A6B9-4030-A12E-8CC723A2442C}"/>
                    </c:ext>
                  </c:extLst>
                </c:dPt>
                <c:dPt>
                  <c:idx val="12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34-A6B9-4030-A12E-8CC723A2442C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Комплаенс!$B$4:$B$16</c15:sqref>
                        </c15:formulaRef>
                      </c:ext>
                    </c:extLst>
                    <c:strCache>
                      <c:ptCount val="13"/>
                      <c:pt idx="0">
                        <c:v>Антимонопольный комплаенс </c:v>
                      </c:pt>
                      <c:pt idx="1">
                        <c:v>Другое</c:v>
                      </c:pt>
                      <c:pt idx="2">
                        <c:v>Промышленная безопасность и охрана труда</c:v>
                      </c:pt>
                      <c:pt idx="3">
                        <c:v>Соблюдение прав человека на рабочем месте </c:v>
                      </c:pt>
                      <c:pt idx="4">
                        <c:v>Недопущение торговли инсайдерской информацией и манипулирования рынком </c:v>
                      </c:pt>
                      <c:pt idx="5">
                        <c:v>Торговые санкции </c:v>
                      </c:pt>
                      <c:pt idx="6">
                        <c:v>Маркетинг и реклама </c:v>
                      </c:pt>
                      <c:pt idx="7">
                        <c:v>Соблюдение норм деловой этики </c:v>
                      </c:pt>
                      <c:pt idx="8">
                        <c:v>Экология и защита окружающей среды </c:v>
                      </c:pt>
                      <c:pt idx="9">
                        <c:v>Защита персональных данных </c:v>
                      </c:pt>
                      <c:pt idx="10">
                        <c:v>Обеспечение конфиденциальности информации </c:v>
                      </c:pt>
                      <c:pt idx="11">
                        <c:v>Противодействие отмыванию денег и финансированию терроризма </c:v>
                      </c:pt>
                      <c:pt idx="12">
                        <c:v>Противодействие коррупции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Комплаенс!$C$4:$C$16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0</c:v>
                      </c:pt>
                      <c:pt idx="1">
                        <c:v>0</c:v>
                      </c:pt>
                      <c:pt idx="2">
                        <c:v>1</c:v>
                      </c:pt>
                      <c:pt idx="3">
                        <c:v>1</c:v>
                      </c:pt>
                      <c:pt idx="4">
                        <c:v>1</c:v>
                      </c:pt>
                      <c:pt idx="5">
                        <c:v>1</c:v>
                      </c:pt>
                      <c:pt idx="6">
                        <c:v>1</c:v>
                      </c:pt>
                      <c:pt idx="7">
                        <c:v>2</c:v>
                      </c:pt>
                      <c:pt idx="8">
                        <c:v>2</c:v>
                      </c:pt>
                      <c:pt idx="9">
                        <c:v>2</c:v>
                      </c:pt>
                      <c:pt idx="10">
                        <c:v>2</c:v>
                      </c:pt>
                      <c:pt idx="11">
                        <c:v>2</c:v>
                      </c:pt>
                      <c:pt idx="12">
                        <c:v>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35-A6B9-4030-A12E-8CC723A2442C}"/>
                  </c:ext>
                </c:extLst>
              </c15:ser>
            </c15:filteredPieSeries>
          </c:ext>
        </c:extLst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225819595870806E-2"/>
          <c:y val="0.18602375799990792"/>
          <c:w val="0.91594570098838357"/>
          <c:h val="0.728234303298187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Казахстан</c:v>
                </c:pt>
              </c:strCache>
            </c:strRef>
          </c:tx>
          <c:spPr>
            <a:ln w="19050" cap="rnd">
              <a:solidFill>
                <a:srgbClr val="3A07D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740FF"/>
              </a:solidFill>
              <a:ln w="9525">
                <a:solidFill>
                  <a:srgbClr val="3A07DF"/>
                </a:solidFill>
              </a:ln>
              <a:effectLst/>
            </c:spPr>
          </c:marker>
          <c:xVal>
            <c:numRef>
              <c:f>Sheet1!$B$1:$K$1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xVal>
          <c:yVal>
            <c:numRef>
              <c:f>Sheet1!$B$2:$K$2</c:f>
              <c:numCache>
                <c:formatCode>General</c:formatCode>
                <c:ptCount val="10"/>
                <c:pt idx="0">
                  <c:v>28</c:v>
                </c:pt>
                <c:pt idx="1">
                  <c:v>26</c:v>
                </c:pt>
                <c:pt idx="2">
                  <c:v>29</c:v>
                </c:pt>
                <c:pt idx="3">
                  <c:v>28</c:v>
                </c:pt>
                <c:pt idx="4">
                  <c:v>29</c:v>
                </c:pt>
                <c:pt idx="5">
                  <c:v>31</c:v>
                </c:pt>
                <c:pt idx="6">
                  <c:v>31</c:v>
                </c:pt>
                <c:pt idx="7">
                  <c:v>34</c:v>
                </c:pt>
                <c:pt idx="8">
                  <c:v>38</c:v>
                </c:pt>
                <c:pt idx="9">
                  <c:v>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57D-46E8-BF50-C8E247EBE56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Россия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Sheet1!$B$1:$K$1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xVal>
          <c:yVal>
            <c:numRef>
              <c:f>Sheet1!$B$3:$K$3</c:f>
              <c:numCache>
                <c:formatCode>General</c:formatCode>
                <c:ptCount val="10"/>
                <c:pt idx="0">
                  <c:v>28</c:v>
                </c:pt>
                <c:pt idx="1">
                  <c:v>28</c:v>
                </c:pt>
                <c:pt idx="2">
                  <c:v>27</c:v>
                </c:pt>
                <c:pt idx="3">
                  <c:v>29</c:v>
                </c:pt>
                <c:pt idx="4">
                  <c:v>29</c:v>
                </c:pt>
                <c:pt idx="5">
                  <c:v>29</c:v>
                </c:pt>
                <c:pt idx="6">
                  <c:v>28</c:v>
                </c:pt>
                <c:pt idx="7">
                  <c:v>28</c:v>
                </c:pt>
                <c:pt idx="8">
                  <c:v>30</c:v>
                </c:pt>
                <c:pt idx="9">
                  <c:v>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57D-46E8-BF50-C8E247EBE56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Узбекистан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Sheet1!$B$1:$K$1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xVal>
          <c:yVal>
            <c:numRef>
              <c:f>Sheet1!$B$4:$K$4</c:f>
              <c:numCache>
                <c:formatCode>General</c:formatCode>
                <c:ptCount val="10"/>
                <c:pt idx="0">
                  <c:v>17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21</c:v>
                </c:pt>
                <c:pt idx="5">
                  <c:v>22</c:v>
                </c:pt>
                <c:pt idx="6">
                  <c:v>23</c:v>
                </c:pt>
                <c:pt idx="7">
                  <c:v>25</c:v>
                </c:pt>
                <c:pt idx="8">
                  <c:v>26</c:v>
                </c:pt>
                <c:pt idx="9">
                  <c:v>28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57D-46E8-BF50-C8E247EBE5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5937343"/>
        <c:axId val="1276189391"/>
      </c:scatterChart>
      <c:valAx>
        <c:axId val="10659373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76189391"/>
        <c:crosses val="autoZero"/>
        <c:crossBetween val="midCat"/>
      </c:valAx>
      <c:valAx>
        <c:axId val="1276189391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5937343"/>
        <c:crosses val="autoZero"/>
        <c:crossBetween val="midCat"/>
      </c:valAx>
      <c:spPr>
        <a:noFill/>
        <a:ln>
          <a:solidFill>
            <a:schemeClr val="bg2"/>
          </a:solidFill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6_DA44114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D8F320-4971-4E8D-BA27-88C56D66E9D3}" authorId="{9978BA22-9FAE-9849-0940-B72257B288C9}" created="2022-12-14T10:59:19.20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661893960" sldId="262"/>
      <ac:spMk id="54" creationId="{DF56C25C-6FAD-4C26-B83B-7E37221C1EA7}"/>
      <ac:txMk cp="0" len="191">
        <ac:context len="192" hash="1697374386"/>
      </ac:txMk>
    </ac:txMkLst>
    <p188:pos x="5265371" y="263583"/>
    <p188:txBody>
      <a:bodyPr/>
      <a:lstStyle/>
      <a:p>
        <a:r>
          <a:rPr lang="en-US"/>
          <a:t>дата написана неверно. в русской версии идет 2020 год. также в наименовании акта отсутствует слова "система"</a:t>
        </a:r>
      </a:p>
    </p188:txBody>
  </p188:cm>
</p188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763FD-7D6E-4F23-AF32-E6A82B2C4A6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A9F04-E808-4984-8439-FD0A87A3E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9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9445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 </a:t>
            </a:r>
            <a:r>
              <a:rPr lang="ru-RU" dirty="0"/>
              <a:t>для тренера:</a:t>
            </a:r>
          </a:p>
          <a:p>
            <a:endParaRPr lang="ru-RU" dirty="0"/>
          </a:p>
          <a:p>
            <a:r>
              <a:rPr lang="ru-RU" dirty="0"/>
              <a:t>Эмитенты: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2"/>
                </a:solidFill>
              </a:rPr>
              <a:t>Таким образом, </a:t>
            </a:r>
            <a:r>
              <a:rPr lang="ru-RU" sz="1200" b="1" dirty="0">
                <a:solidFill>
                  <a:schemeClr val="tx2"/>
                </a:solidFill>
              </a:rPr>
              <a:t>компания не обязательно должна быть американской компанией, чтобы признаваться эмитентом и привлекаться к ответственности в соответствии с </a:t>
            </a:r>
            <a:r>
              <a:rPr lang="en-US" sz="1200" b="1" dirty="0">
                <a:solidFill>
                  <a:schemeClr val="tx2"/>
                </a:solidFill>
              </a:rPr>
              <a:t>FCPA</a:t>
            </a:r>
            <a:r>
              <a:rPr lang="ru-RU" sz="1200" b="1" dirty="0">
                <a:solidFill>
                  <a:schemeClr val="tx2"/>
                </a:solidFill>
              </a:rPr>
              <a:t>.</a:t>
            </a:r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51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568E0-A977-40AC-BBC5-BA3A47B4893D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410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Дача взятки другому лицу:</a:t>
            </a:r>
          </a:p>
          <a:p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2"/>
                </a:solidFill>
              </a:rPr>
              <a:t>«Ненадлежащее исполнение обязанностей» предполагает нарушение ожиданий о том, что лицо будет действовать добросовестно, беспристрастно и в соответствии с требованиями занимаемой им должности. Таким образом, в Законе охвачены случаи взяточничества, как в государственном, так и в частном секторе.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Получение взятки: </a:t>
            </a:r>
          </a:p>
          <a:p>
            <a:endParaRPr lang="ru-RU" dirty="0"/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2"/>
                </a:solidFill>
              </a:rPr>
              <a:t>При этом </a:t>
            </a:r>
            <a:r>
              <a:rPr lang="ru-RU" sz="1200" b="1" dirty="0">
                <a:solidFill>
                  <a:schemeClr val="tx2"/>
                </a:solidFill>
              </a:rPr>
              <a:t>не важно:</a:t>
            </a:r>
          </a:p>
          <a:p>
            <a:pPr marL="174625" indent="-174625">
              <a:lnSpc>
                <a:spcPct val="95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Кем осуществляется заведомо ненадлежащее исполнение служебных обязанностей – самим взяткополучателем или другим лицом по требованию или с согласия взяткополучателя;</a:t>
            </a:r>
          </a:p>
          <a:p>
            <a:pPr marL="174625" indent="-174625">
              <a:lnSpc>
                <a:spcPct val="95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Как получена выгода – лично или через посредника;</a:t>
            </a:r>
          </a:p>
          <a:p>
            <a:pPr marL="174625" indent="-174625">
              <a:lnSpc>
                <a:spcPct val="95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Кто является конечным выгодоприобретателем – сам взяткополучатель или другое лицо.</a:t>
            </a:r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47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568E0-A977-40AC-BBC5-BA3A47B4893D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1298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https://profile.ru/politics/okhota-na-mukh-i-tigrov-9957/?ysclid=lag0medc5o666261554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524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https://profile.ru/politics/okhota-na-mukh-i-tigrov-9957/?ysclid=lag0medc5o666261554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5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1" dirty="0"/>
              <a:t>Из тренинга для гос. служащих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Вопросы для студентов</a:t>
            </a:r>
            <a:r>
              <a:rPr lang="en-US" dirty="0"/>
              <a:t>: </a:t>
            </a:r>
            <a:r>
              <a:rPr lang="ru-RU" b="1" dirty="0"/>
              <a:t>С какими факторами может быть связана разница восприятия коррупции в разных странах?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Почему, по вашему мнению, Узбекистан занимает только 140 место?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72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699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779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4817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287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11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8F6915-46C4-4837-8146-FE0E9394A00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767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27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589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Sapin</a:t>
            </a:r>
            <a:r>
              <a:rPr lang="en-US" dirty="0"/>
              <a:t> 2</a:t>
            </a:r>
          </a:p>
          <a:p>
            <a:pPr marL="0" indent="0">
              <a:buNone/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Sapin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аспространя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тся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 компании при наличии следующих условий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место регистрации или головной офис находится во Франции;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штат не менее 500 работников в компании или группе компаний;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наличие оборота или консолидированного группового оборота более 100 млн евро.</a:t>
            </a:r>
          </a:p>
          <a:p>
            <a:pPr>
              <a:spcBef>
                <a:spcPts val="600"/>
              </a:spcBef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Члены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исполнительного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совета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таких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компаний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могут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быть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привлечены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к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ответственности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невыполнение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комплаенс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которые установлены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Sapin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Если компания не реализует или не совершенствует программу соблюдения установленных требований, уполномоченный орган может сделать предупреждение или применить санкции. К ним относятся: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штраф с любого директора в размере до 200 000 евро.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штраф на любую компанию на сумму до 1 млн евро.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A9F04-E808-4984-8439-FD0A87A3E3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21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ru-RU" sz="1200" b="1" dirty="0">
                <a:solidFill>
                  <a:schemeClr val="tx2"/>
                </a:solidFill>
              </a:rPr>
              <a:t>Предпосылки принятия закона:</a:t>
            </a:r>
          </a:p>
          <a:p>
            <a:pPr>
              <a:spcAft>
                <a:spcPts val="1200"/>
              </a:spcAft>
            </a:pPr>
            <a:endParaRPr lang="ru-RU" sz="1200" b="1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1200" dirty="0">
                <a:solidFill>
                  <a:schemeClr val="tx2"/>
                </a:solidFill>
              </a:rPr>
              <a:t>Уотергейтский скандал, разгоревшийся в середине 1970-х годов во время проведения избирательной компании Ричарда Никсона, баллотировавшегося на должность Президента США. Скандал, связанный с установкой подслушивающих устройств в избирательном штабе конкурентов, привел к широкомасштабному расследованию деятельности органов власти и компаний. </a:t>
            </a:r>
          </a:p>
          <a:p>
            <a:pPr>
              <a:spcAft>
                <a:spcPts val="1200"/>
              </a:spcAft>
            </a:pPr>
            <a:r>
              <a:rPr lang="ru-RU" sz="1200" dirty="0">
                <a:solidFill>
                  <a:schemeClr val="tx2"/>
                </a:solidFill>
              </a:rPr>
              <a:t>В частности, в результате расследований SEC (Комиссия по ценным бумагам США) более 400 американских компаний признались в подкупе иностранных чиновников, политиков и политических партий с целью добиться того или иного благоприятного решения иностранного правительства. В качестве основного аргумента защиты компании, замешанные в скандале, указали на то, что если они не платили бы взяток, то это существенно снижало бы их конкурентоспособность на иностранных рынках. </a:t>
            </a:r>
          </a:p>
          <a:p>
            <a:pPr>
              <a:spcAft>
                <a:spcPts val="1200"/>
              </a:spcAft>
            </a:pPr>
            <a:r>
              <a:rPr lang="ru-RU" sz="1200" dirty="0">
                <a:solidFill>
                  <a:schemeClr val="tx2"/>
                </a:solidFill>
              </a:rPr>
              <a:t>В 1977 году Конгрессом США был принят FCPA, что стало новым этапом в борьбе с коррупцией не только в США, но и во многих других государствах.</a:t>
            </a:r>
            <a:endParaRPr lang="ru-RU" dirty="0"/>
          </a:p>
          <a:p>
            <a:endParaRPr lang="ru-RU" dirty="0"/>
          </a:p>
          <a:p>
            <a:r>
              <a:rPr lang="ru-RU" b="1" dirty="0"/>
              <a:t>Основные положения </a:t>
            </a:r>
            <a:r>
              <a:rPr lang="en-US" b="1" dirty="0"/>
              <a:t>FCPA:</a:t>
            </a:r>
          </a:p>
          <a:p>
            <a:endParaRPr lang="en-US" dirty="0"/>
          </a:p>
          <a:p>
            <a:pPr marL="171450" indent="-171450" algn="just">
              <a:buClr>
                <a:srgbClr val="00DD99"/>
              </a:buClr>
              <a:buFont typeface="Arial" panose="020B0604020202020204" pitchFamily="34" charset="0"/>
              <a:buChar char="►"/>
            </a:pPr>
            <a:r>
              <a:rPr lang="ru-RU" sz="1100" b="0" dirty="0">
                <a:solidFill>
                  <a:schemeClr val="tx2"/>
                </a:solidFill>
              </a:rPr>
              <a:t>Нарушением Закона является не только факт незаконных выплат государственным должностным лицам, но и </a:t>
            </a:r>
            <a:r>
              <a:rPr lang="ru-RU" sz="1100" dirty="0">
                <a:solidFill>
                  <a:schemeClr val="tx2"/>
                </a:solidFill>
              </a:rPr>
              <a:t>предложение, обещание, а также разрешение </a:t>
            </a:r>
            <a:r>
              <a:rPr lang="ru-RU" sz="1100" b="0" dirty="0">
                <a:solidFill>
                  <a:schemeClr val="tx2"/>
                </a:solidFill>
              </a:rPr>
              <a:t>произвести такие выплаты.</a:t>
            </a:r>
          </a:p>
          <a:p>
            <a:pPr marL="171450" indent="-171450" algn="just">
              <a:buClr>
                <a:srgbClr val="00DD99"/>
              </a:buClr>
              <a:buFont typeface="Arial" panose="020B0604020202020204" pitchFamily="34" charset="0"/>
              <a:buChar char="►"/>
            </a:pPr>
            <a:r>
              <a:rPr lang="ru-RU" sz="1100" b="0" dirty="0">
                <a:solidFill>
                  <a:schemeClr val="tx2"/>
                </a:solidFill>
              </a:rPr>
              <a:t>В соответствии с </a:t>
            </a:r>
            <a:r>
              <a:rPr lang="en-US" sz="1100" b="0" dirty="0">
                <a:solidFill>
                  <a:schemeClr val="tx2"/>
                </a:solidFill>
              </a:rPr>
              <a:t>FCPA </a:t>
            </a:r>
            <a:r>
              <a:rPr lang="ru-RU" sz="1100" b="0" dirty="0">
                <a:solidFill>
                  <a:schemeClr val="tx2"/>
                </a:solidFill>
              </a:rPr>
              <a:t>платеж (а равно его предложение, обещание и разрешение) в адрес иностранных должностных лиц может быть совершен </a:t>
            </a:r>
            <a:r>
              <a:rPr lang="ru-RU" sz="1100" dirty="0">
                <a:solidFill>
                  <a:schemeClr val="tx2"/>
                </a:solidFill>
              </a:rPr>
              <a:t>не только в денежном выражении, но также в виде иных ценностей</a:t>
            </a:r>
            <a:r>
              <a:rPr lang="ru-RU" sz="1100" b="0" dirty="0">
                <a:solidFill>
                  <a:schemeClr val="tx2"/>
                </a:solidFill>
              </a:rPr>
              <a:t> (подарки, гранты, развлечения, возмещение транспортных расходов и т.д.). Кроме того, FCPA не определяет минимальную пороговую сумму для коррупционных подарков или платежей.</a:t>
            </a:r>
          </a:p>
          <a:p>
            <a:pPr marL="171450" indent="-171450" algn="just">
              <a:buClr>
                <a:srgbClr val="00DD99"/>
              </a:buClr>
              <a:buFont typeface="Arial" panose="020B0604020202020204" pitchFamily="34" charset="0"/>
              <a:buChar char="►"/>
            </a:pPr>
            <a:r>
              <a:rPr lang="ru-RU" sz="1100" b="0" dirty="0">
                <a:solidFill>
                  <a:schemeClr val="tx2"/>
                </a:solidFill>
              </a:rPr>
              <a:t>В связи с этим, </a:t>
            </a:r>
            <a:r>
              <a:rPr lang="en-US" sz="1100" dirty="0">
                <a:solidFill>
                  <a:schemeClr val="tx2"/>
                </a:solidFill>
              </a:rPr>
              <a:t>FCPA</a:t>
            </a:r>
            <a:r>
              <a:rPr lang="ru-RU" sz="1100" dirty="0">
                <a:solidFill>
                  <a:schemeClr val="tx2"/>
                </a:solidFill>
              </a:rPr>
              <a:t> запрещает</a:t>
            </a:r>
            <a:r>
              <a:rPr lang="ru-RU" sz="1100" b="0" dirty="0">
                <a:solidFill>
                  <a:schemeClr val="tx2"/>
                </a:solidFill>
              </a:rPr>
              <a:t> коррупционное предложение, выплату, обещание или разрешение произвести выплату любых денег или предложение, передачу, обещание или разрешение на передачу чего-либо ценного иностранному должностному лицу.</a:t>
            </a:r>
            <a:endParaRPr lang="en-US" sz="1100" b="0" dirty="0">
              <a:solidFill>
                <a:schemeClr val="tx2"/>
              </a:solidFill>
            </a:endParaRPr>
          </a:p>
          <a:p>
            <a:pPr marL="171450" indent="-171450" algn="just">
              <a:buClr>
                <a:srgbClr val="00DD99"/>
              </a:buClr>
              <a:buFont typeface="Arial" panose="020B0604020202020204" pitchFamily="34" charset="0"/>
              <a:buChar char="►"/>
            </a:pPr>
            <a:r>
              <a:rPr lang="ru-RU" sz="1100" b="0" dirty="0">
                <a:solidFill>
                  <a:schemeClr val="tx2"/>
                </a:solidFill>
              </a:rPr>
              <a:t>Положения FCPA о борьбе со взяточничеством </a:t>
            </a:r>
            <a:r>
              <a:rPr lang="ru-RU" sz="1100" dirty="0">
                <a:solidFill>
                  <a:schemeClr val="tx2"/>
                </a:solidFill>
              </a:rPr>
              <a:t>применяются к коррупционным платежам, сделанным</a:t>
            </a:r>
            <a:r>
              <a:rPr lang="ru-RU" sz="1100" b="0" dirty="0">
                <a:solidFill>
                  <a:schemeClr val="tx2"/>
                </a:solidFill>
              </a:rPr>
              <a:t>:</a:t>
            </a:r>
          </a:p>
          <a:p>
            <a:pPr marL="292100" lvl="3" indent="-114300" algn="just"/>
            <a:r>
              <a:rPr lang="ru-RU" sz="1100" dirty="0"/>
              <a:t>любому иностранному должностному лицу;</a:t>
            </a:r>
          </a:p>
          <a:p>
            <a:pPr marL="292100" lvl="3" indent="-114300" algn="just"/>
            <a:r>
              <a:rPr lang="ru-RU" sz="1100" dirty="0"/>
              <a:t>любой иностранной политической партии или ее должностному лицу;</a:t>
            </a:r>
          </a:p>
          <a:p>
            <a:pPr marL="292100" lvl="3" indent="-114300" algn="just"/>
            <a:r>
              <a:rPr lang="ru-RU" sz="1100" dirty="0"/>
              <a:t>любому кандидату на иностранный политический пост;</a:t>
            </a:r>
          </a:p>
          <a:p>
            <a:pPr marL="292100" lvl="3" indent="-114300" algn="just"/>
            <a:r>
              <a:rPr lang="ru-RU" sz="1100" dirty="0"/>
              <a:t>любому лицу, если известно, что вся оплата или ее часть будет предложена, передана или обещана лицу, подпадающему под одну из вышеперечисленных трех категорий.</a:t>
            </a:r>
          </a:p>
          <a:p>
            <a:pPr marL="171450" indent="-171450" algn="just">
              <a:buClr>
                <a:srgbClr val="00DD99"/>
              </a:buClr>
              <a:buFont typeface="Arial" panose="020B0604020202020204" pitchFamily="34" charset="0"/>
              <a:buChar char="►"/>
            </a:pPr>
            <a:r>
              <a:rPr lang="en-US" sz="1100" b="0" dirty="0">
                <a:solidFill>
                  <a:schemeClr val="tx2"/>
                </a:solidFill>
              </a:rPr>
              <a:t>FCPA </a:t>
            </a:r>
            <a:r>
              <a:rPr lang="ru-RU" sz="1100" dirty="0">
                <a:solidFill>
                  <a:schemeClr val="tx2"/>
                </a:solidFill>
              </a:rPr>
              <a:t>применяется </a:t>
            </a:r>
            <a:r>
              <a:rPr lang="ru-RU" sz="1100" b="0" dirty="0">
                <a:solidFill>
                  <a:schemeClr val="tx2"/>
                </a:solidFill>
              </a:rPr>
              <a:t>к платежам, предложениям или обещаниям, </a:t>
            </a:r>
            <a:r>
              <a:rPr lang="ru-RU" sz="1100" dirty="0">
                <a:solidFill>
                  <a:schemeClr val="tx2"/>
                </a:solidFill>
              </a:rPr>
              <a:t>сделанным с целью</a:t>
            </a:r>
            <a:r>
              <a:rPr lang="ru-RU" sz="1100" b="0" dirty="0">
                <a:solidFill>
                  <a:schemeClr val="tx2"/>
                </a:solidFill>
              </a:rPr>
              <a:t>:</a:t>
            </a:r>
          </a:p>
          <a:p>
            <a:pPr marL="292100" lvl="3" indent="-114300" algn="just"/>
            <a:r>
              <a:rPr lang="ru-RU" sz="1100" dirty="0"/>
              <a:t>оказания влияния на любое действие или решение иностранного должностного лица, </a:t>
            </a:r>
          </a:p>
          <a:p>
            <a:pPr marL="292100" lvl="3" indent="-114300" algn="just"/>
            <a:r>
              <a:rPr lang="ru-RU" sz="1100" dirty="0"/>
              <a:t>побуждения иностранного должностного лица совершить или не совершить какое-либо действие в нарушение законных обязанностей такого должностного лица, </a:t>
            </a:r>
          </a:p>
          <a:p>
            <a:pPr marL="292100" lvl="3" indent="-114300" algn="just"/>
            <a:r>
              <a:rPr lang="ru-RU" sz="1100" dirty="0"/>
              <a:t>обеспечение любого неправомерного преимущества; </a:t>
            </a:r>
          </a:p>
          <a:p>
            <a:pPr marL="292100" lvl="3" indent="-114300" algn="just"/>
            <a:r>
              <a:rPr lang="ru-RU" sz="1100" dirty="0"/>
              <a:t>побуждение иностранного должностного лица использовать свое влияние на иностранное правительство или его органы, чтобы повлиять на любое действие или решение такого правительства или его органов.</a:t>
            </a:r>
          </a:p>
          <a:p>
            <a:pPr marL="171450" lvl="1" indent="-171450" algn="just">
              <a:buClr>
                <a:srgbClr val="00DD99"/>
              </a:buClr>
              <a:buFont typeface="Arial" panose="020B0604020202020204" pitchFamily="34" charset="0"/>
              <a:buChar char="►"/>
            </a:pPr>
            <a:r>
              <a:rPr lang="ru-RU" sz="1100" dirty="0"/>
              <a:t>Платежи должны сопровождаться </a:t>
            </a:r>
            <a:r>
              <a:rPr lang="ru-RU" sz="1100" b="1" dirty="0"/>
              <a:t>деловой целью</a:t>
            </a:r>
            <a:r>
              <a:rPr lang="ru-RU" sz="1100" dirty="0"/>
              <a:t> – получение или сохранение бизнеса, получение незаконного преимущества при ведении бизнеса.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568E0-A977-40AC-BBC5-BA3A47B4893D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538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990376-C681-43B1-A327-6F286227C438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72534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438150"/>
            <a:ext cx="4685587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12700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F33D205-0B56-4E97-BBC6-C1C0E62E6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82"/>
          <a:stretch/>
        </p:blipFill>
        <p:spPr>
          <a:xfrm rot="16200000" flipH="1">
            <a:off x="6055953" y="735705"/>
            <a:ext cx="5990690" cy="5395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90DD32-67FB-2E7F-3F39-7C383316D75A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12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B2E796A-C058-497F-A7E9-4C567C867A0D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516878-31CD-4607-8A70-15024A83C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9" y="438150"/>
            <a:ext cx="4895849" cy="5835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A3784E-03BA-F97A-BEE7-86B6ED9C0D4B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D7A4DF87-E8C7-68D7-31C2-49A01C775B21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2A3E9F-6FDF-CEF6-4104-55953059A71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51BB1F-0C56-482E-2969-078935F894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EC4A2B-FA54-EB86-5DC3-5F4B065849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378BFCC-5751-847F-5AD1-3910814A14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8152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E97859-5979-483C-A756-181886276A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10598470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FD259A-AAA0-E3BE-CCBE-ED68F3C9930A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9BC70799-8A95-0461-D424-4AB3C1F377C2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EE0F96-77B0-56E8-D581-E0DD1BE087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B58E32-A614-014C-C1E9-D79CC167C30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4A6257-7756-1CAA-DC2A-E6ACD41182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3D6A358-DFEA-1AA4-491A-F0B11BC4B3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33999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91808E-75B7-4CC1-907A-215D579FB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94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10264354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B4A71F-F136-9772-C3A6-2C7CE23FF387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47A5474E-59B8-F7DC-B0CC-DBC5527D36FC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C6E9CC-EE15-8C07-ACF0-2D2165B4DC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8B99D4-5BB1-AE5B-7E0D-FF5D8BC9EE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4D3AB8-37DD-3AF3-3751-5D0F5274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1AB156-7834-C928-C64A-087857F02F3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23970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74BDD4-1DC7-4473-8CB1-01595C41F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0530037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9F6E90-833F-7168-1D19-48E31B00B6EC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819134FE-77C1-4952-4C02-E19F9B00367C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A4D854-11E6-905F-D418-940E4E0D31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8CC208-75D8-125A-A0A2-02C6B78AF2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AA74CBA-6E64-DD65-ACE1-3D8E15F835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B1E62C-49B3-ED5F-2AA1-F35680F37C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693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-1" y="0"/>
            <a:ext cx="348904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528244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630" y="221942"/>
            <a:ext cx="7528244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8351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B0B5558-D134-E650-C56E-3B3A56B82907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2" name="LOGO_4F">
            <a:extLst>
              <a:ext uri="{FF2B5EF4-FFF2-40B4-BE49-F238E27FC236}">
                <a16:creationId xmlns:a16="http://schemas.microsoft.com/office/drawing/2014/main" id="{1DA8F040-E798-E39B-50DC-6C72397E85F0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A6A7751-996B-72B8-A435-C9015D2EB9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A83B2C1-858E-EF6A-CE9E-21B6E92B102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3160E93-2BD0-68D3-A11E-E03C8452A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504970F-5332-293F-7E95-DAF70318F4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28642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-1" y="0"/>
            <a:ext cx="42037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298" y="438150"/>
            <a:ext cx="6563930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130" y="221942"/>
            <a:ext cx="6563930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8351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3412351-0157-AB43-98C1-D18BFD7887C4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2" name="LOGO_4F">
            <a:extLst>
              <a:ext uri="{FF2B5EF4-FFF2-40B4-BE49-F238E27FC236}">
                <a16:creationId xmlns:a16="http://schemas.microsoft.com/office/drawing/2014/main" id="{3ADD852A-2C11-4EE6-E59C-7D8754027E70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A764D8-89EE-0D76-EFFF-9404964248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8C6A3B3-CCF5-1ACF-1AF8-78B13AE282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6A151CA-20BB-9B23-0638-FC7B513015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D331637-9ADD-570C-B4CC-6D4A281BD3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2523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10721554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C69448-D5FF-DA17-2A7F-1C51CE398D87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A8C8A7A8-6F29-3468-AE31-E67BC06C201E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ADBB0E-40C6-FA29-3784-02EF7CAFB69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3AF59-79F6-DB82-109C-5F819EAEEF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5F8E62-0FF6-93FD-9686-62EE60ED2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1AE70A-E9A1-AE98-265E-5FB2DCA5B9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16422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10721554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C68A87-432E-9EE1-8D6D-13CF066EEB46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65533178-7BB5-E001-D6E3-217D6D0CBEFC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0F84EC-9AFD-E5C6-8535-C74B3CD680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9B8B77-7333-F495-B8B7-92D683370F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2644A4-18D0-9028-952B-62CE2BC1E8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676BB62-A330-9EBC-D023-33EE39F3A6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34986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3" y="438162"/>
            <a:ext cx="9465342" cy="4349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EABD3E-1258-511F-95E0-547E017A07C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183783CE-154C-98C7-B1E9-4DF7676F2717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10BD21A-00E5-F607-B58F-4F199F3381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76BD39F-3D02-EC45-AB83-1DC3EAC652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93CD4D-04CC-B537-542A-C5D3ED7696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48672B-7C87-ABFB-3CF7-4633782B528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13579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77DE8646-1E75-43EA-CE8C-DE5E065A730C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16971E-7810-E897-A547-D7C0BAFA95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771193-D564-7DBF-5BB1-C6ECEC13DB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501201-D16E-4FDF-7931-244D873D82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D22678-E92B-FA53-B4F6-5B153C0173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83521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2752141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0069EF1C-53E7-4912-8E3D-718C396F6D78}"/>
              </a:ext>
            </a:extLst>
          </p:cNvPr>
          <p:cNvSpPr/>
          <p:nvPr userDrawn="1"/>
        </p:nvSpPr>
        <p:spPr>
          <a:xfrm>
            <a:off x="371026" y="5177962"/>
            <a:ext cx="7083467" cy="1359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r>
              <a:rPr lang="ru-RU" sz="8800" b="1" dirty="0">
                <a:ln>
                  <a:solidFill>
                    <a:srgbClr val="2112AE"/>
                  </a:solidFill>
                </a:ln>
                <a:solidFill>
                  <a:schemeClr val="bg1">
                    <a:lumMod val="95000"/>
                  </a:schemeClr>
                </a:solidFill>
                <a:ea typeface="Golos Text" panose="020B0503020202020204" pitchFamily="34" charset="0"/>
              </a:rPr>
              <a:t>Блок 1.</a:t>
            </a:r>
            <a:endParaRPr lang="en-US" sz="7200" b="1" dirty="0">
              <a:ln>
                <a:solidFill>
                  <a:srgbClr val="2112AE"/>
                </a:solidFill>
              </a:ln>
              <a:solidFill>
                <a:schemeClr val="bg1">
                  <a:lumMod val="95000"/>
                </a:schemeClr>
              </a:solidFill>
              <a:ea typeface="Golos Text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206955-15D6-4E30-9BBC-0C8C4C2FD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6" y="438150"/>
            <a:ext cx="4895851" cy="469867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16A424E-82E7-4276-ADE5-EC86C46B0361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2DB768-1856-B390-E3CA-7C41B43BD6B7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 Title 4f">
            <a:extLst>
              <a:ext uri="{FF2B5EF4-FFF2-40B4-BE49-F238E27FC236}">
                <a16:creationId xmlns:a16="http://schemas.microsoft.com/office/drawing/2014/main" id="{415B0530-B485-DAB4-EBC6-C2D76988CB40}"/>
              </a:ext>
            </a:extLst>
          </p:cNvPr>
          <p:cNvGrpSpPr/>
          <p:nvPr userDrawn="1"/>
        </p:nvGrpSpPr>
        <p:grpSpPr>
          <a:xfrm>
            <a:off x="6378273" y="512276"/>
            <a:ext cx="5435496" cy="1779245"/>
            <a:chOff x="611952" y="504678"/>
            <a:chExt cx="5435496" cy="177924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564764A-6386-BC02-6C23-0EFA695D9673}"/>
                </a:ext>
              </a:extLst>
            </p:cNvPr>
            <p:cNvGrpSpPr/>
            <p:nvPr userDrawn="1"/>
          </p:nvGrpSpPr>
          <p:grpSpPr>
            <a:xfrm>
              <a:off x="3375570" y="504678"/>
              <a:ext cx="1537418" cy="1779245"/>
              <a:chOff x="443521" y="49468"/>
              <a:chExt cx="1537418" cy="1779245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0840E601-7B6B-273C-C520-D3B02327EE5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t="804" b="804"/>
              <a:stretch/>
            </p:blipFill>
            <p:spPr>
              <a:xfrm>
                <a:off x="601980" y="49468"/>
                <a:ext cx="1223074" cy="12218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8" name="TextBox 2">
                <a:extLst>
                  <a:ext uri="{FF2B5EF4-FFF2-40B4-BE49-F238E27FC236}">
                    <a16:creationId xmlns:a16="http://schemas.microsoft.com/office/drawing/2014/main" id="{E6983E86-9921-6098-5E4A-C5E38371AA07}"/>
                  </a:ext>
                </a:extLst>
              </p:cNvPr>
              <p:cNvSpPr txBox="1"/>
              <p:nvPr userDrawn="1"/>
            </p:nvSpPr>
            <p:spPr>
              <a:xfrm>
                <a:off x="443521" y="1300730"/>
                <a:ext cx="1537418" cy="5279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>
                    <a:solidFill>
                      <a:schemeClr val="bg1"/>
                    </a:solidFill>
                  </a:rPr>
                  <a:t>Ўзбекистон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Республикаси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коррупцияга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қарши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курашиш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агентлиги</a:t>
                </a:r>
                <a:endParaRPr lang="en-US" dirty="0" err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E4EAFEB-BC76-C8EC-4B26-0CEF8D54D4AD}"/>
                </a:ext>
              </a:extLst>
            </p:cNvPr>
            <p:cNvGrpSpPr/>
            <p:nvPr userDrawn="1"/>
          </p:nvGrpSpPr>
          <p:grpSpPr>
            <a:xfrm>
              <a:off x="611952" y="504678"/>
              <a:ext cx="1169846" cy="1687167"/>
              <a:chOff x="2231230" y="50939"/>
              <a:chExt cx="1169846" cy="1687167"/>
            </a:xfrm>
          </p:grpSpPr>
          <p:sp>
            <p:nvSpPr>
              <p:cNvPr id="55" name="TextBox 4">
                <a:extLst>
                  <a:ext uri="{FF2B5EF4-FFF2-40B4-BE49-F238E27FC236}">
                    <a16:creationId xmlns:a16="http://schemas.microsoft.com/office/drawing/2014/main" id="{3D87B0AD-4CD2-A463-67C5-90A033D72DC1}"/>
                  </a:ext>
                </a:extLst>
              </p:cNvPr>
              <p:cNvSpPr txBox="1"/>
              <p:nvPr userDrawn="1"/>
            </p:nvSpPr>
            <p:spPr>
              <a:xfrm>
                <a:off x="2231230" y="1366475"/>
                <a:ext cx="1169846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>
                    <a:solidFill>
                      <a:schemeClr val="bg1"/>
                    </a:solidFill>
                  </a:rPr>
                  <a:t>Ўзбекистон</a:t>
                </a:r>
                <a:r>
                  <a:rPr lang="ru-RU" dirty="0">
                    <a:solidFill>
                      <a:schemeClr val="bg1"/>
                    </a:solidFill>
                  </a:rPr>
                  <a:t> Республикаси Адлия вазирлиги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7B3DD15-CBA4-CF2C-D0E9-BD4F5235C2F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6" t="4959" r="8599" b="3778"/>
              <a:stretch/>
            </p:blipFill>
            <p:spPr>
              <a:xfrm>
                <a:off x="2245180" y="50939"/>
                <a:ext cx="1126874" cy="1253784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4C10261-02E4-30A9-3D5C-92E2477F8CB6}"/>
                </a:ext>
              </a:extLst>
            </p:cNvPr>
            <p:cNvGrpSpPr/>
            <p:nvPr userDrawn="1"/>
          </p:nvGrpSpPr>
          <p:grpSpPr>
            <a:xfrm>
              <a:off x="2096502" y="504678"/>
              <a:ext cx="1074049" cy="1685830"/>
              <a:chOff x="3768308" y="41911"/>
              <a:chExt cx="1074049" cy="168583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4B3D6E64-B4F1-D66D-7C0B-2FC7378F5CB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3927" y="41911"/>
                <a:ext cx="952353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4" name="TextBox 9">
                <a:extLst>
                  <a:ext uri="{FF2B5EF4-FFF2-40B4-BE49-F238E27FC236}">
                    <a16:creationId xmlns:a16="http://schemas.microsoft.com/office/drawing/2014/main" id="{4F96EB63-CA32-AEC8-AD07-FE3ADC5A99D0}"/>
                  </a:ext>
                </a:extLst>
              </p:cNvPr>
              <p:cNvSpPr txBox="1"/>
              <p:nvPr userDrawn="1"/>
            </p:nvSpPr>
            <p:spPr>
              <a:xfrm>
                <a:off x="3768308" y="1356110"/>
                <a:ext cx="1074049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uz-Cyrl-UZ" dirty="0">
                    <a:solidFill>
                      <a:schemeClr val="bg1"/>
                    </a:solidFill>
                  </a:rPr>
                  <a:t>Ўзбекистон Республикаси бош прокуратураси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8F9B11C-F7D1-81A4-DBE5-C46D446CBD4E}"/>
                </a:ext>
              </a:extLst>
            </p:cNvPr>
            <p:cNvGrpSpPr/>
            <p:nvPr userDrawn="1"/>
          </p:nvGrpSpPr>
          <p:grpSpPr>
            <a:xfrm>
              <a:off x="4979347" y="504678"/>
              <a:ext cx="1068101" cy="1776874"/>
              <a:chOff x="4948867" y="41911"/>
              <a:chExt cx="1068101" cy="1776874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9C387457-469A-A800-8E5B-489B86960AD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6" t="16259" r="24461" b="15945"/>
              <a:stretch/>
            </p:blipFill>
            <p:spPr>
              <a:xfrm>
                <a:off x="5175551" y="41911"/>
                <a:ext cx="614734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2" name="TextBox 4">
                <a:extLst>
                  <a:ext uri="{FF2B5EF4-FFF2-40B4-BE49-F238E27FC236}">
                    <a16:creationId xmlns:a16="http://schemas.microsoft.com/office/drawing/2014/main" id="{2CB6C7E8-10E1-D4EE-2FDE-9B802738158E}"/>
                  </a:ext>
                </a:extLst>
              </p:cNvPr>
              <p:cNvSpPr txBox="1"/>
              <p:nvPr userDrawn="1"/>
            </p:nvSpPr>
            <p:spPr>
              <a:xfrm>
                <a:off x="4948867" y="1293173"/>
                <a:ext cx="1068101" cy="525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800" b="1" dirty="0">
                    <a:solidFill>
                      <a:schemeClr val="bg1"/>
                    </a:solidFill>
                  </a:rPr>
                  <a:t>Бирлашган Миллатлар Ташкилотининг Тараққиёт Дастури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766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0069EF1C-53E7-4912-8E3D-718C396F6D78}"/>
              </a:ext>
            </a:extLst>
          </p:cNvPr>
          <p:cNvSpPr/>
          <p:nvPr userDrawn="1"/>
        </p:nvSpPr>
        <p:spPr>
          <a:xfrm>
            <a:off x="371026" y="5177962"/>
            <a:ext cx="7083467" cy="1359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r>
              <a:rPr lang="ru-RU" sz="8800" b="1" dirty="0">
                <a:ln>
                  <a:solidFill>
                    <a:srgbClr val="2112AE"/>
                  </a:solidFill>
                </a:ln>
                <a:solidFill>
                  <a:schemeClr val="bg1">
                    <a:lumMod val="95000"/>
                  </a:schemeClr>
                </a:solidFill>
                <a:ea typeface="Golos Text" panose="020B0503020202020204" pitchFamily="34" charset="0"/>
              </a:rPr>
              <a:t>Блок 2.</a:t>
            </a:r>
            <a:endParaRPr lang="en-US" sz="7200" b="1" dirty="0">
              <a:ln>
                <a:solidFill>
                  <a:srgbClr val="2112AE"/>
                </a:solidFill>
              </a:ln>
              <a:solidFill>
                <a:schemeClr val="bg1">
                  <a:lumMod val="95000"/>
                </a:schemeClr>
              </a:solidFill>
              <a:ea typeface="Golos Text" panose="020B0503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F838135-1A40-4249-8CEE-4E90EB90C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8" r="12738"/>
          <a:stretch/>
        </p:blipFill>
        <p:spPr>
          <a:xfrm>
            <a:off x="463547" y="438150"/>
            <a:ext cx="4895850" cy="469867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B2E796A-C058-497F-A7E9-4C567C867A0D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1AE617-DCC0-5961-1E05-48095F70F3BE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D41C8971-C7F2-2A75-1494-6C701DCC2B5A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A40E67-E9FF-AD84-F04F-10E8BB548F2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F64C78-45EA-B4F8-272B-CDB190FE676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0C3948-AD72-0DCA-6470-350C100AAA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3DF2E0-D263-6CA3-F0CE-FC70197F0AE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2189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76A538-61DD-2016-6A75-370D723917FB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62C87AF5-2DF6-8964-3E0F-E4EDB688C311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634221-6F40-C518-741B-A49016D0C1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DB0F948-39C4-C75F-E181-3ADB1F6703F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E89441-A025-2F99-9417-60D3DF0F9C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93C39A-D3C0-0C83-F266-EAFFBA4088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80283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B2E796A-C058-497F-A7E9-4C567C867A0D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F51C054-C77A-4C98-BE6B-50280BEB5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8" y="438150"/>
            <a:ext cx="4895850" cy="5835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6CA293-0D3D-6BA9-8565-DBE5C517039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278A9999-D698-A964-69C6-C4DEC28E6AD9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1274D3-27E1-84F4-42EC-91E6006CEA5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5AA036-E72E-6686-9298-F74B1F696F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1B384B-EF85-C89C-9DDD-7C0065687A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3F275B1-AD0E-CD42-2890-FEF9C4D607C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39414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B2E796A-C058-497F-A7E9-4C567C867A0D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765D91-CA5E-44F7-AEDF-693E0EE25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9" y="438150"/>
            <a:ext cx="4895849" cy="5835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F9B48-1AB7-9160-E648-E0AAD17AD5C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_4F">
            <a:extLst>
              <a:ext uri="{FF2B5EF4-FFF2-40B4-BE49-F238E27FC236}">
                <a16:creationId xmlns:a16="http://schemas.microsoft.com/office/drawing/2014/main" id="{66243770-D816-0296-0E1A-B2C173B4E1E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FBD39A-CACE-10DF-7A15-E4BB9B7C7A2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BEB04F-05A3-DE0F-71D2-13B2D0D34B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B034C4C-06D4-E409-4246-7138D1959A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3A0B7F4-60B6-7A8C-B89B-ECD0753F21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2864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B2E796A-C058-497F-A7E9-4C567C867A0D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F3A30A-AE63-434C-9890-338894EACB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9" y="438150"/>
            <a:ext cx="4895849" cy="5835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062454-7E3F-940B-5AF9-025E838BE0F6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_4F">
            <a:extLst>
              <a:ext uri="{FF2B5EF4-FFF2-40B4-BE49-F238E27FC236}">
                <a16:creationId xmlns:a16="http://schemas.microsoft.com/office/drawing/2014/main" id="{8A02833F-0B78-4C32-A5CD-2F1925CD4F7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85AA27-E190-2261-990B-F0F7F3AF68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1578CF-BC8F-D040-C0F2-E1638EC537E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874CD7-8300-C42F-2060-303086CDD8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D06031B-75F5-BC69-E3EE-5725467ADC6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9819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B2E796A-C058-497F-A7E9-4C567C867A0D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9A8D0-7930-425F-AE87-177A607E5E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9" y="438150"/>
            <a:ext cx="4895849" cy="5835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081B8A-54A5-FE2E-578F-1B289C091E6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_4F">
            <a:extLst>
              <a:ext uri="{FF2B5EF4-FFF2-40B4-BE49-F238E27FC236}">
                <a16:creationId xmlns:a16="http://schemas.microsoft.com/office/drawing/2014/main" id="{20655495-9E92-678A-0413-E25462A83996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3CC5A44-9A2D-C62F-BECF-323A629637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8A6F67-E935-4BBD-AD40-C67A8806AFD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3FBE1A6-79A6-B2F5-A528-A01FBE1750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ACC781A-CC23-3643-4FC4-5C98333D56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1769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B2E796A-C058-497F-A7E9-4C567C867A0D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F5A670-4795-4441-B960-FAA1969917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9" y="438150"/>
            <a:ext cx="4895849" cy="5835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5D4B98-B92A-6720-5785-264671B9444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_4F">
            <a:extLst>
              <a:ext uri="{FF2B5EF4-FFF2-40B4-BE49-F238E27FC236}">
                <a16:creationId xmlns:a16="http://schemas.microsoft.com/office/drawing/2014/main" id="{F6A636D9-8B28-BF1F-4F7C-4174FB1B5F1D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58D887-DF78-1FB1-4766-0803FC9377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0DAAFFB-7324-7D33-1EF7-E17B38DF7CB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35CA84-533E-AA0E-B568-7BAFA906F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EA9EF48-1C4F-2638-AC94-DC0014AF7BF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4185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D263D-C605-4939-85EC-2A61D03C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0136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ECE98A82-66C1-4E45-965C-840A48B2EF6E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06C1BA0-20CE-43B3-BC4E-53F0456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049" y="1296001"/>
            <a:ext cx="11318487" cy="4977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endParaRPr lang="ru-RU" dirty="0"/>
          </a:p>
          <a:p>
            <a:pPr lvl="4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5EEECF-8944-4DD0-8A68-B269F42781F4}"/>
              </a:ext>
            </a:extLst>
          </p:cNvPr>
          <p:cNvGrpSpPr/>
          <p:nvPr/>
        </p:nvGrpSpPr>
        <p:grpSpPr>
          <a:xfrm>
            <a:off x="12428854" y="438150"/>
            <a:ext cx="1578422" cy="632808"/>
            <a:chOff x="3634369" y="318226"/>
            <a:chExt cx="1578422" cy="632808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89E3CB2-0140-4585-B311-61EDF662845F}"/>
                </a:ext>
              </a:extLst>
            </p:cNvPr>
            <p:cNvSpPr/>
            <p:nvPr/>
          </p:nvSpPr>
          <p:spPr>
            <a:xfrm>
              <a:off x="3634371" y="318226"/>
              <a:ext cx="1305312" cy="21288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/>
            <a:p>
              <a:pPr>
                <a:spcBef>
                  <a:spcPts val="1000"/>
                </a:spcBef>
                <a:spcAft>
                  <a:spcPts val="300"/>
                </a:spcAft>
              </a:pPr>
              <a:r>
                <a:rPr lang="ru-RU" sz="800" b="1" dirty="0">
                  <a:solidFill>
                    <a:srgbClr val="6B6F77"/>
                  </a:solidFill>
                  <a:latin typeface="Arial" panose="020B0604020202020204" pitchFamily="34" charset="0"/>
                </a:rPr>
                <a:t>Основная палитра</a:t>
              </a:r>
              <a:endParaRPr lang="en-US" sz="800" b="1" dirty="0" err="1">
                <a:solidFill>
                  <a:srgbClr val="6B6F77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55EF4C1-D134-4023-AA33-B72016BAB269}"/>
                </a:ext>
              </a:extLst>
            </p:cNvPr>
            <p:cNvGrpSpPr/>
            <p:nvPr/>
          </p:nvGrpSpPr>
          <p:grpSpPr>
            <a:xfrm>
              <a:off x="3634369" y="468810"/>
              <a:ext cx="1578422" cy="482224"/>
              <a:chOff x="3634369" y="496518"/>
              <a:chExt cx="1868455" cy="570832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81F78EF-5A66-48AB-A8BB-8E1BD6561A0C}"/>
                  </a:ext>
                </a:extLst>
              </p:cNvPr>
              <p:cNvSpPr/>
              <p:nvPr/>
            </p:nvSpPr>
            <p:spPr>
              <a:xfrm>
                <a:off x="3957661" y="496518"/>
                <a:ext cx="252000" cy="252000"/>
              </a:xfrm>
              <a:prstGeom prst="ellipse">
                <a:avLst/>
              </a:prstGeom>
              <a:solidFill>
                <a:srgbClr val="2112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F2B72B9-973B-417B-8E1B-713276A02136}"/>
                  </a:ext>
                </a:extLst>
              </p:cNvPr>
              <p:cNvSpPr/>
              <p:nvPr/>
            </p:nvSpPr>
            <p:spPr>
              <a:xfrm>
                <a:off x="4280951" y="496518"/>
                <a:ext cx="252000" cy="252000"/>
              </a:xfrm>
              <a:prstGeom prst="ellipse">
                <a:avLst/>
              </a:prstGeom>
              <a:solidFill>
                <a:srgbClr val="3A0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137CFFBA-E827-4843-8B7F-26250F2E2C6E}"/>
                  </a:ext>
                </a:extLst>
              </p:cNvPr>
              <p:cNvSpPr/>
              <p:nvPr/>
            </p:nvSpPr>
            <p:spPr>
              <a:xfrm>
                <a:off x="4604243" y="496518"/>
                <a:ext cx="252000" cy="252000"/>
              </a:xfrm>
              <a:prstGeom prst="ellipse">
                <a:avLst/>
              </a:prstGeom>
              <a:solidFill>
                <a:srgbClr val="1BD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8176509A-4369-442D-96CE-8D35979E5074}"/>
                  </a:ext>
                </a:extLst>
              </p:cNvPr>
              <p:cNvSpPr/>
              <p:nvPr/>
            </p:nvSpPr>
            <p:spPr>
              <a:xfrm>
                <a:off x="4927533" y="496518"/>
                <a:ext cx="252000" cy="252000"/>
              </a:xfrm>
              <a:prstGeom prst="ellipse">
                <a:avLst/>
              </a:prstGeom>
              <a:solidFill>
                <a:srgbClr val="B1C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D48014E-EC49-4416-B9EA-70C751C40E4F}"/>
                  </a:ext>
                </a:extLst>
              </p:cNvPr>
              <p:cNvSpPr/>
              <p:nvPr/>
            </p:nvSpPr>
            <p:spPr>
              <a:xfrm>
                <a:off x="5250824" y="496518"/>
                <a:ext cx="252000" cy="252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0B828926-A81B-4A69-ABCD-9944546C2FE3}"/>
                  </a:ext>
                </a:extLst>
              </p:cNvPr>
              <p:cNvSpPr/>
              <p:nvPr userDrawn="1"/>
            </p:nvSpPr>
            <p:spPr>
              <a:xfrm>
                <a:off x="3634369" y="496518"/>
                <a:ext cx="252000" cy="25200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98A4553-662B-4155-85CC-1C5D2375215A}"/>
                  </a:ext>
                </a:extLst>
              </p:cNvPr>
              <p:cNvSpPr/>
              <p:nvPr userDrawn="1"/>
            </p:nvSpPr>
            <p:spPr>
              <a:xfrm>
                <a:off x="4604243" y="815350"/>
                <a:ext cx="252000" cy="2520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806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719138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6">
          <p15:clr>
            <a:srgbClr val="F26B43"/>
          </p15:clr>
        </p15:guide>
        <p15:guide id="2" orient="horz" pos="4052">
          <p15:clr>
            <a:srgbClr val="F26B43"/>
          </p15:clr>
        </p15:guide>
        <p15:guide id="3" pos="276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808">
          <p15:clr>
            <a:srgbClr val="F26B43"/>
          </p15:clr>
        </p15:guide>
        <p15:guide id="6" orient="horz" pos="550">
          <p15:clr>
            <a:srgbClr val="F26B43"/>
          </p15:clr>
        </p15:guide>
        <p15:guide id="7" orient="horz" pos="3952">
          <p15:clr>
            <a:srgbClr val="F26B43"/>
          </p15:clr>
        </p15:guide>
        <p15:guide id="8" pos="3795">
          <p15:clr>
            <a:srgbClr val="F26B43"/>
          </p15:clr>
        </p15:guide>
        <p15:guide id="9" pos="38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6_DA44114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unodc.org/unodc/en/corruption/index.html?ref=menusid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nticorruption.uz/ru/item/2022/03/10/agentlikning-2021-jildagi-faoliyati-natizhalariga-bagishlangan-matbuot-anzhumani-bolib-otdi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c.gov/enforce/sec-enforcement-actions-fcpa-cas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sfo.gov.uk/our-cases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ceinternational.org/trace-matrix#147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corruptionrisk.org/country/?country=UZB#transparency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nticorruption.uz/ru/item/2022/07/15/davlat-organlari-va-tashkilotlarida-korruptsiyaga-qarshi-kurashish-ishlarining-samaradorligini-rejting-baholash-ishlari-yakunlandi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1F237-3BBF-4AFA-9766-6273E2759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429000"/>
            <a:ext cx="5918231" cy="1521626"/>
          </a:xfrm>
        </p:spPr>
        <p:txBody>
          <a:bodyPr>
            <a:no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Комплаенс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тушунчаси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турлари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Ўзбекистон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Республикасининг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коррупцияга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курашиш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тўғрисидаги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қонунчилик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талаблари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шарҳи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Коррупцияга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қарши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кураш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халқаро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амалиёт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стандартлар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шарҳи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5112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08969-F1A2-4CB3-9AE1-7F32614EF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Халқаро</a:t>
            </a:r>
            <a:r>
              <a:rPr lang="ru-RU" dirty="0"/>
              <a:t> </a:t>
            </a:r>
            <a:r>
              <a:rPr lang="ru-RU" dirty="0" err="1"/>
              <a:t>қонунчилик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халқаро</a:t>
            </a:r>
            <a:r>
              <a:rPr lang="ru-RU" dirty="0"/>
              <a:t> </a:t>
            </a:r>
            <a:r>
              <a:rPr lang="ru-RU" dirty="0" err="1"/>
              <a:t>ташкилотларнинг</a:t>
            </a:r>
            <a:r>
              <a:rPr lang="ru-RU" dirty="0"/>
              <a:t> </a:t>
            </a:r>
            <a:r>
              <a:rPr lang="ru-RU" dirty="0" err="1"/>
              <a:t>тавсиялари</a:t>
            </a:r>
            <a:r>
              <a:rPr lang="ru-RU" dirty="0"/>
              <a:t> – </a:t>
            </a:r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соҳасидаги</a:t>
            </a:r>
            <a:r>
              <a:rPr lang="ru-RU" dirty="0"/>
              <a:t> </a:t>
            </a:r>
            <a:r>
              <a:rPr lang="ru-RU" dirty="0" err="1"/>
              <a:t>миллий</a:t>
            </a:r>
            <a:r>
              <a:rPr lang="ru-RU" dirty="0"/>
              <a:t> </a:t>
            </a:r>
            <a:r>
              <a:rPr lang="ru-RU" dirty="0" err="1"/>
              <a:t>стандартларнинг</a:t>
            </a:r>
            <a:r>
              <a:rPr lang="ru-RU" dirty="0"/>
              <a:t> </a:t>
            </a:r>
            <a:r>
              <a:rPr lang="ru-RU" dirty="0" err="1"/>
              <a:t>асоси</a:t>
            </a:r>
            <a:r>
              <a:rPr lang="ru-RU" dirty="0"/>
              <a:t> (2/3)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09266-FBE2-484B-9D39-E84AB0C1F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1000" dirty="0"/>
              <a:t>Коррупцияга </a:t>
            </a:r>
            <a:r>
              <a:rPr lang="ru-RU" sz="1000" dirty="0" err="1"/>
              <a:t>қарши</a:t>
            </a:r>
            <a:r>
              <a:rPr lang="ru-RU" sz="1000" dirty="0"/>
              <a:t> </a:t>
            </a:r>
            <a:r>
              <a:rPr lang="ru-RU" sz="1000" dirty="0" err="1"/>
              <a:t>халқаро</a:t>
            </a:r>
            <a:r>
              <a:rPr lang="ru-RU" sz="1000" dirty="0"/>
              <a:t> </a:t>
            </a:r>
            <a:r>
              <a:rPr lang="ru-RU" sz="1000" dirty="0" err="1"/>
              <a:t>қонунчилик</a:t>
            </a:r>
            <a:endParaRPr lang="ru-RU" sz="1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F403E7-9B36-4B5C-9A6A-2CF5A0D3EBD3}"/>
              </a:ext>
            </a:extLst>
          </p:cNvPr>
          <p:cNvGrpSpPr/>
          <p:nvPr/>
        </p:nvGrpSpPr>
        <p:grpSpPr>
          <a:xfrm>
            <a:off x="431998" y="1549400"/>
            <a:ext cx="11353800" cy="460375"/>
            <a:chOff x="431998" y="1497505"/>
            <a:chExt cx="7042690" cy="6308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FD054F2-180C-49FD-BBD1-F519084EC700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100D66-023C-4AF8-9695-0F5C913AA5B7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Халқаро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хорижий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ташкилотларнинг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тавсиялари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, шу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жумладан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 </a:t>
              </a:r>
            </a:p>
          </p:txBody>
        </p:sp>
      </p:grpSp>
      <p:sp>
        <p:nvSpPr>
          <p:cNvPr id="22" name="object 12">
            <a:extLst>
              <a:ext uri="{FF2B5EF4-FFF2-40B4-BE49-F238E27FC236}">
                <a16:creationId xmlns:a16="http://schemas.microsoft.com/office/drawing/2014/main" id="{6AA1F34D-8C93-4198-B812-BE7FB0DE5A44}"/>
              </a:ext>
            </a:extLst>
          </p:cNvPr>
          <p:cNvSpPr/>
          <p:nvPr/>
        </p:nvSpPr>
        <p:spPr>
          <a:xfrm>
            <a:off x="443225" y="2138921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179B4D49-F4A3-4AAA-A8DC-BE8AC661359B}"/>
              </a:ext>
            </a:extLst>
          </p:cNvPr>
          <p:cNvSpPr txBox="1"/>
          <p:nvPr/>
        </p:nvSpPr>
        <p:spPr>
          <a:xfrm>
            <a:off x="1223818" y="2142014"/>
            <a:ext cx="10524957" cy="8585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«Комплаенс менеджмент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тизими»нинг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37301: 2021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халқаро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стандарти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200" spc="-20" dirty="0">
                <a:solidFill>
                  <a:schemeClr val="tx2"/>
                </a:solidFill>
                <a:cs typeface="Arial"/>
              </a:rPr>
              <a:t>2021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йилда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200" spc="-20" dirty="0">
                <a:solidFill>
                  <a:schemeClr val="tx2"/>
                </a:solidFill>
                <a:cs typeface="Arial"/>
              </a:rPr>
              <a:t>ISO 37301:2021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олдинги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200" spc="-20" dirty="0">
                <a:solidFill>
                  <a:schemeClr val="tx2"/>
                </a:solidFill>
                <a:cs typeface="Arial"/>
              </a:rPr>
              <a:t>ISO 19600: 2014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стандартини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алмаштирди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 У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халқаро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талабларни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белгилайди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комплаенс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тизимини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яратиш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бош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принципларни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тақдим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этади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 Ушбу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стандартга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одоб-аҳлоқ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маданиятини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қуриш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мустаҳкамлашга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асосий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урғу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беради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 Стандарт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талабларини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қўллаш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кўрсатмада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ташкилотнинг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комплаенс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маданиятини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сақлаш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ривожлантиришга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ёрдам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берадиган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омиллар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аниқланган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..</a:t>
            </a:r>
          </a:p>
        </p:txBody>
      </p:sp>
      <p:grpSp>
        <p:nvGrpSpPr>
          <p:cNvPr id="24" name="Group 1163">
            <a:extLst>
              <a:ext uri="{FF2B5EF4-FFF2-40B4-BE49-F238E27FC236}">
                <a16:creationId xmlns:a16="http://schemas.microsoft.com/office/drawing/2014/main" id="{4B953EAB-DBA2-4602-8041-A4C955125ED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8" y="2248758"/>
            <a:ext cx="516994" cy="516994"/>
            <a:chOff x="5217" y="2580"/>
            <a:chExt cx="172" cy="172"/>
          </a:xfrm>
          <a:solidFill>
            <a:schemeClr val="bg2">
              <a:lumMod val="25000"/>
            </a:schemeClr>
          </a:solidFill>
        </p:grpSpPr>
        <p:sp>
          <p:nvSpPr>
            <p:cNvPr id="25" name="Freeform 1164">
              <a:extLst>
                <a:ext uri="{FF2B5EF4-FFF2-40B4-BE49-F238E27FC236}">
                  <a16:creationId xmlns:a16="http://schemas.microsoft.com/office/drawing/2014/main" id="{D20AEFEA-B2E1-4022-B7E9-C47F285F67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1" y="2597"/>
              <a:ext cx="64" cy="64"/>
            </a:xfrm>
            <a:custGeom>
              <a:avLst/>
              <a:gdLst>
                <a:gd name="T0" fmla="*/ 1191 w 2382"/>
                <a:gd name="T1" fmla="*/ 0 h 2383"/>
                <a:gd name="T2" fmla="*/ 0 w 2382"/>
                <a:gd name="T3" fmla="*/ 1191 h 2383"/>
                <a:gd name="T4" fmla="*/ 1191 w 2382"/>
                <a:gd name="T5" fmla="*/ 2383 h 2383"/>
                <a:gd name="T6" fmla="*/ 1861 w 2382"/>
                <a:gd name="T7" fmla="*/ 2177 h 2383"/>
                <a:gd name="T8" fmla="*/ 1888 w 2382"/>
                <a:gd name="T9" fmla="*/ 2035 h 2383"/>
                <a:gd name="T10" fmla="*/ 1746 w 2382"/>
                <a:gd name="T11" fmla="*/ 2008 h 2383"/>
                <a:gd name="T12" fmla="*/ 1496 w 2382"/>
                <a:gd name="T13" fmla="*/ 2130 h 2383"/>
                <a:gd name="T14" fmla="*/ 1666 w 2382"/>
                <a:gd name="T15" fmla="*/ 1293 h 2383"/>
                <a:gd name="T16" fmla="*/ 2173 w 2382"/>
                <a:gd name="T17" fmla="*/ 1293 h 2383"/>
                <a:gd name="T18" fmla="*/ 2008 w 2382"/>
                <a:gd name="T19" fmla="*/ 1746 h 2383"/>
                <a:gd name="T20" fmla="*/ 2035 w 2382"/>
                <a:gd name="T21" fmla="*/ 1888 h 2383"/>
                <a:gd name="T22" fmla="*/ 2177 w 2382"/>
                <a:gd name="T23" fmla="*/ 1861 h 2383"/>
                <a:gd name="T24" fmla="*/ 2382 w 2382"/>
                <a:gd name="T25" fmla="*/ 1191 h 2383"/>
                <a:gd name="T26" fmla="*/ 1191 w 2382"/>
                <a:gd name="T27" fmla="*/ 0 h 2383"/>
                <a:gd name="T28" fmla="*/ 209 w 2382"/>
                <a:gd name="T29" fmla="*/ 1293 h 2383"/>
                <a:gd name="T30" fmla="*/ 716 w 2382"/>
                <a:gd name="T31" fmla="*/ 1293 h 2383"/>
                <a:gd name="T32" fmla="*/ 886 w 2382"/>
                <a:gd name="T33" fmla="*/ 2130 h 2383"/>
                <a:gd name="T34" fmla="*/ 209 w 2382"/>
                <a:gd name="T35" fmla="*/ 1293 h 2383"/>
                <a:gd name="T36" fmla="*/ 716 w 2382"/>
                <a:gd name="T37" fmla="*/ 1089 h 2383"/>
                <a:gd name="T38" fmla="*/ 209 w 2382"/>
                <a:gd name="T39" fmla="*/ 1089 h 2383"/>
                <a:gd name="T40" fmla="*/ 886 w 2382"/>
                <a:gd name="T41" fmla="*/ 252 h 2383"/>
                <a:gd name="T42" fmla="*/ 716 w 2382"/>
                <a:gd name="T43" fmla="*/ 1089 h 2383"/>
                <a:gd name="T44" fmla="*/ 1359 w 2382"/>
                <a:gd name="T45" fmla="*/ 1928 h 2383"/>
                <a:gd name="T46" fmla="*/ 1191 w 2382"/>
                <a:gd name="T47" fmla="*/ 2179 h 2383"/>
                <a:gd name="T48" fmla="*/ 1023 w 2382"/>
                <a:gd name="T49" fmla="*/ 1928 h 2383"/>
                <a:gd name="T50" fmla="*/ 920 w 2382"/>
                <a:gd name="T51" fmla="*/ 1293 h 2383"/>
                <a:gd name="T52" fmla="*/ 1462 w 2382"/>
                <a:gd name="T53" fmla="*/ 1293 h 2383"/>
                <a:gd name="T54" fmla="*/ 1359 w 2382"/>
                <a:gd name="T55" fmla="*/ 1928 h 2383"/>
                <a:gd name="T56" fmla="*/ 920 w 2382"/>
                <a:gd name="T57" fmla="*/ 1089 h 2383"/>
                <a:gd name="T58" fmla="*/ 1023 w 2382"/>
                <a:gd name="T59" fmla="*/ 454 h 2383"/>
                <a:gd name="T60" fmla="*/ 1191 w 2382"/>
                <a:gd name="T61" fmla="*/ 204 h 2383"/>
                <a:gd name="T62" fmla="*/ 1359 w 2382"/>
                <a:gd name="T63" fmla="*/ 454 h 2383"/>
                <a:gd name="T64" fmla="*/ 1462 w 2382"/>
                <a:gd name="T65" fmla="*/ 1089 h 2383"/>
                <a:gd name="T66" fmla="*/ 920 w 2382"/>
                <a:gd name="T67" fmla="*/ 1089 h 2383"/>
                <a:gd name="T68" fmla="*/ 1666 w 2382"/>
                <a:gd name="T69" fmla="*/ 1089 h 2383"/>
                <a:gd name="T70" fmla="*/ 1496 w 2382"/>
                <a:gd name="T71" fmla="*/ 252 h 2383"/>
                <a:gd name="T72" fmla="*/ 2173 w 2382"/>
                <a:gd name="T73" fmla="*/ 1089 h 2383"/>
                <a:gd name="T74" fmla="*/ 1666 w 2382"/>
                <a:gd name="T75" fmla="*/ 1089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82" h="2383">
                  <a:moveTo>
                    <a:pt x="1191" y="0"/>
                  </a:moveTo>
                  <a:cubicBezTo>
                    <a:pt x="534" y="0"/>
                    <a:pt x="0" y="534"/>
                    <a:pt x="0" y="1191"/>
                  </a:cubicBezTo>
                  <a:cubicBezTo>
                    <a:pt x="0" y="1848"/>
                    <a:pt x="534" y="2383"/>
                    <a:pt x="1191" y="2383"/>
                  </a:cubicBezTo>
                  <a:cubicBezTo>
                    <a:pt x="1431" y="2383"/>
                    <a:pt x="1663" y="2312"/>
                    <a:pt x="1861" y="2177"/>
                  </a:cubicBezTo>
                  <a:cubicBezTo>
                    <a:pt x="1907" y="2145"/>
                    <a:pt x="1919" y="2081"/>
                    <a:pt x="1888" y="2035"/>
                  </a:cubicBezTo>
                  <a:cubicBezTo>
                    <a:pt x="1856" y="1988"/>
                    <a:pt x="1792" y="1976"/>
                    <a:pt x="1746" y="2008"/>
                  </a:cubicBezTo>
                  <a:cubicBezTo>
                    <a:pt x="1668" y="2061"/>
                    <a:pt x="1584" y="2102"/>
                    <a:pt x="1496" y="2130"/>
                  </a:cubicBezTo>
                  <a:cubicBezTo>
                    <a:pt x="1598" y="1923"/>
                    <a:pt x="1656" y="1612"/>
                    <a:pt x="1666" y="1293"/>
                  </a:cubicBezTo>
                  <a:lnTo>
                    <a:pt x="2173" y="1293"/>
                  </a:lnTo>
                  <a:cubicBezTo>
                    <a:pt x="2156" y="1456"/>
                    <a:pt x="2100" y="1610"/>
                    <a:pt x="2008" y="1746"/>
                  </a:cubicBezTo>
                  <a:cubicBezTo>
                    <a:pt x="1976" y="1793"/>
                    <a:pt x="1988" y="1856"/>
                    <a:pt x="2035" y="1888"/>
                  </a:cubicBezTo>
                  <a:cubicBezTo>
                    <a:pt x="2081" y="1920"/>
                    <a:pt x="2145" y="1908"/>
                    <a:pt x="2177" y="1861"/>
                  </a:cubicBezTo>
                  <a:cubicBezTo>
                    <a:pt x="2311" y="1663"/>
                    <a:pt x="2382" y="1431"/>
                    <a:pt x="2382" y="1191"/>
                  </a:cubicBezTo>
                  <a:cubicBezTo>
                    <a:pt x="2382" y="534"/>
                    <a:pt x="1848" y="0"/>
                    <a:pt x="1191" y="0"/>
                  </a:cubicBezTo>
                  <a:close/>
                  <a:moveTo>
                    <a:pt x="209" y="1293"/>
                  </a:moveTo>
                  <a:lnTo>
                    <a:pt x="716" y="1293"/>
                  </a:lnTo>
                  <a:cubicBezTo>
                    <a:pt x="726" y="1612"/>
                    <a:pt x="784" y="1923"/>
                    <a:pt x="886" y="2130"/>
                  </a:cubicBezTo>
                  <a:cubicBezTo>
                    <a:pt x="522" y="2012"/>
                    <a:pt x="250" y="1686"/>
                    <a:pt x="209" y="1293"/>
                  </a:cubicBezTo>
                  <a:close/>
                  <a:moveTo>
                    <a:pt x="716" y="1089"/>
                  </a:moveTo>
                  <a:lnTo>
                    <a:pt x="209" y="1089"/>
                  </a:lnTo>
                  <a:cubicBezTo>
                    <a:pt x="250" y="696"/>
                    <a:pt x="522" y="371"/>
                    <a:pt x="886" y="252"/>
                  </a:cubicBezTo>
                  <a:cubicBezTo>
                    <a:pt x="784" y="460"/>
                    <a:pt x="726" y="770"/>
                    <a:pt x="716" y="1089"/>
                  </a:cubicBezTo>
                  <a:close/>
                  <a:moveTo>
                    <a:pt x="1359" y="1928"/>
                  </a:moveTo>
                  <a:cubicBezTo>
                    <a:pt x="1296" y="2112"/>
                    <a:pt x="1224" y="2179"/>
                    <a:pt x="1191" y="2179"/>
                  </a:cubicBezTo>
                  <a:cubicBezTo>
                    <a:pt x="1158" y="2179"/>
                    <a:pt x="1086" y="2112"/>
                    <a:pt x="1023" y="1928"/>
                  </a:cubicBezTo>
                  <a:cubicBezTo>
                    <a:pt x="964" y="1757"/>
                    <a:pt x="928" y="1534"/>
                    <a:pt x="920" y="1293"/>
                  </a:cubicBezTo>
                  <a:lnTo>
                    <a:pt x="1462" y="1293"/>
                  </a:lnTo>
                  <a:cubicBezTo>
                    <a:pt x="1454" y="1534"/>
                    <a:pt x="1418" y="1757"/>
                    <a:pt x="1359" y="1928"/>
                  </a:cubicBezTo>
                  <a:close/>
                  <a:moveTo>
                    <a:pt x="920" y="1089"/>
                  </a:moveTo>
                  <a:cubicBezTo>
                    <a:pt x="928" y="848"/>
                    <a:pt x="964" y="626"/>
                    <a:pt x="1023" y="454"/>
                  </a:cubicBezTo>
                  <a:cubicBezTo>
                    <a:pt x="1086" y="271"/>
                    <a:pt x="1158" y="204"/>
                    <a:pt x="1191" y="204"/>
                  </a:cubicBezTo>
                  <a:cubicBezTo>
                    <a:pt x="1224" y="204"/>
                    <a:pt x="1296" y="271"/>
                    <a:pt x="1359" y="454"/>
                  </a:cubicBezTo>
                  <a:cubicBezTo>
                    <a:pt x="1418" y="626"/>
                    <a:pt x="1454" y="848"/>
                    <a:pt x="1462" y="1089"/>
                  </a:cubicBezTo>
                  <a:lnTo>
                    <a:pt x="920" y="1089"/>
                  </a:lnTo>
                  <a:close/>
                  <a:moveTo>
                    <a:pt x="1666" y="1089"/>
                  </a:moveTo>
                  <a:cubicBezTo>
                    <a:pt x="1656" y="770"/>
                    <a:pt x="1598" y="460"/>
                    <a:pt x="1496" y="252"/>
                  </a:cubicBezTo>
                  <a:cubicBezTo>
                    <a:pt x="1860" y="371"/>
                    <a:pt x="2132" y="696"/>
                    <a:pt x="2173" y="1089"/>
                  </a:cubicBezTo>
                  <a:lnTo>
                    <a:pt x="1666" y="108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65">
              <a:extLst>
                <a:ext uri="{FF2B5EF4-FFF2-40B4-BE49-F238E27FC236}">
                  <a16:creationId xmlns:a16="http://schemas.microsoft.com/office/drawing/2014/main" id="{053A09D5-C6F9-4377-BCAF-8E63523E3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705"/>
              <a:ext cx="38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66">
              <a:extLst>
                <a:ext uri="{FF2B5EF4-FFF2-40B4-BE49-F238E27FC236}">
                  <a16:creationId xmlns:a16="http://schemas.microsoft.com/office/drawing/2014/main" id="{F180C5C6-3FBE-4182-A701-A1BC2EFF4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705"/>
              <a:ext cx="37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67">
              <a:extLst>
                <a:ext uri="{FF2B5EF4-FFF2-40B4-BE49-F238E27FC236}">
                  <a16:creationId xmlns:a16="http://schemas.microsoft.com/office/drawing/2014/main" id="{E3765816-DEDB-479E-88C9-67E90D09F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88"/>
              <a:ext cx="38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68">
              <a:extLst>
                <a:ext uri="{FF2B5EF4-FFF2-40B4-BE49-F238E27FC236}">
                  <a16:creationId xmlns:a16="http://schemas.microsoft.com/office/drawing/2014/main" id="{73EF1713-C835-441D-BFD1-73A6EF85D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88"/>
              <a:ext cx="37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69">
              <a:extLst>
                <a:ext uri="{FF2B5EF4-FFF2-40B4-BE49-F238E27FC236}">
                  <a16:creationId xmlns:a16="http://schemas.microsoft.com/office/drawing/2014/main" id="{52166277-E17C-4E5A-806E-2652EEA26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72"/>
              <a:ext cx="38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170">
              <a:extLst>
                <a:ext uri="{FF2B5EF4-FFF2-40B4-BE49-F238E27FC236}">
                  <a16:creationId xmlns:a16="http://schemas.microsoft.com/office/drawing/2014/main" id="{539DBF96-DEF2-46A7-8628-B7069DA81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72"/>
              <a:ext cx="37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71">
              <a:extLst>
                <a:ext uri="{FF2B5EF4-FFF2-40B4-BE49-F238E27FC236}">
                  <a16:creationId xmlns:a16="http://schemas.microsoft.com/office/drawing/2014/main" id="{5C7358B8-4910-494A-ACBE-78CD1A2DBC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7" y="2580"/>
              <a:ext cx="172" cy="172"/>
            </a:xfrm>
            <a:custGeom>
              <a:avLst/>
              <a:gdLst>
                <a:gd name="T0" fmla="*/ 6298 w 6400"/>
                <a:gd name="T1" fmla="*/ 5243 h 6400"/>
                <a:gd name="T2" fmla="*/ 2281 w 6400"/>
                <a:gd name="T3" fmla="*/ 5243 h 6400"/>
                <a:gd name="T4" fmla="*/ 2179 w 6400"/>
                <a:gd name="T5" fmla="*/ 5345 h 6400"/>
                <a:gd name="T6" fmla="*/ 2179 w 6400"/>
                <a:gd name="T7" fmla="*/ 5753 h 6400"/>
                <a:gd name="T8" fmla="*/ 1736 w 6400"/>
                <a:gd name="T9" fmla="*/ 6196 h 6400"/>
                <a:gd name="T10" fmla="*/ 1294 w 6400"/>
                <a:gd name="T11" fmla="*/ 5753 h 6400"/>
                <a:gd name="T12" fmla="*/ 1294 w 6400"/>
                <a:gd name="T13" fmla="*/ 647 h 6400"/>
                <a:gd name="T14" fmla="*/ 1118 w 6400"/>
                <a:gd name="T15" fmla="*/ 204 h 6400"/>
                <a:gd name="T16" fmla="*/ 4664 w 6400"/>
                <a:gd name="T17" fmla="*/ 204 h 6400"/>
                <a:gd name="T18" fmla="*/ 5106 w 6400"/>
                <a:gd name="T19" fmla="*/ 647 h 6400"/>
                <a:gd name="T20" fmla="*/ 5106 w 6400"/>
                <a:gd name="T21" fmla="*/ 4936 h 6400"/>
                <a:gd name="T22" fmla="*/ 5209 w 6400"/>
                <a:gd name="T23" fmla="*/ 5038 h 6400"/>
                <a:gd name="T24" fmla="*/ 5311 w 6400"/>
                <a:gd name="T25" fmla="*/ 4936 h 6400"/>
                <a:gd name="T26" fmla="*/ 5311 w 6400"/>
                <a:gd name="T27" fmla="*/ 647 h 6400"/>
                <a:gd name="T28" fmla="*/ 4664 w 6400"/>
                <a:gd name="T29" fmla="*/ 0 h 6400"/>
                <a:gd name="T30" fmla="*/ 647 w 6400"/>
                <a:gd name="T31" fmla="*/ 0 h 6400"/>
                <a:gd name="T32" fmla="*/ 0 w 6400"/>
                <a:gd name="T33" fmla="*/ 647 h 6400"/>
                <a:gd name="T34" fmla="*/ 0 w 6400"/>
                <a:gd name="T35" fmla="*/ 1055 h 6400"/>
                <a:gd name="T36" fmla="*/ 102 w 6400"/>
                <a:gd name="T37" fmla="*/ 1157 h 6400"/>
                <a:gd name="T38" fmla="*/ 783 w 6400"/>
                <a:gd name="T39" fmla="*/ 1157 h 6400"/>
                <a:gd name="T40" fmla="*/ 885 w 6400"/>
                <a:gd name="T41" fmla="*/ 1055 h 6400"/>
                <a:gd name="T42" fmla="*/ 783 w 6400"/>
                <a:gd name="T43" fmla="*/ 953 h 6400"/>
                <a:gd name="T44" fmla="*/ 204 w 6400"/>
                <a:gd name="T45" fmla="*/ 953 h 6400"/>
                <a:gd name="T46" fmla="*/ 204 w 6400"/>
                <a:gd name="T47" fmla="*/ 647 h 6400"/>
                <a:gd name="T48" fmla="*/ 647 w 6400"/>
                <a:gd name="T49" fmla="*/ 204 h 6400"/>
                <a:gd name="T50" fmla="*/ 1089 w 6400"/>
                <a:gd name="T51" fmla="*/ 647 h 6400"/>
                <a:gd name="T52" fmla="*/ 1089 w 6400"/>
                <a:gd name="T53" fmla="*/ 5753 h 6400"/>
                <a:gd name="T54" fmla="*/ 1736 w 6400"/>
                <a:gd name="T55" fmla="*/ 6400 h 6400"/>
                <a:gd name="T56" fmla="*/ 5753 w 6400"/>
                <a:gd name="T57" fmla="*/ 6400 h 6400"/>
                <a:gd name="T58" fmla="*/ 6400 w 6400"/>
                <a:gd name="T59" fmla="*/ 5753 h 6400"/>
                <a:gd name="T60" fmla="*/ 6400 w 6400"/>
                <a:gd name="T61" fmla="*/ 5345 h 6400"/>
                <a:gd name="T62" fmla="*/ 6298 w 6400"/>
                <a:gd name="T63" fmla="*/ 5243 h 6400"/>
                <a:gd name="T64" fmla="*/ 6196 w 6400"/>
                <a:gd name="T65" fmla="*/ 5753 h 6400"/>
                <a:gd name="T66" fmla="*/ 5753 w 6400"/>
                <a:gd name="T67" fmla="*/ 6196 h 6400"/>
                <a:gd name="T68" fmla="*/ 2207 w 6400"/>
                <a:gd name="T69" fmla="*/ 6196 h 6400"/>
                <a:gd name="T70" fmla="*/ 2383 w 6400"/>
                <a:gd name="T71" fmla="*/ 5753 h 6400"/>
                <a:gd name="T72" fmla="*/ 2383 w 6400"/>
                <a:gd name="T73" fmla="*/ 5447 h 6400"/>
                <a:gd name="T74" fmla="*/ 6196 w 6400"/>
                <a:gd name="T75" fmla="*/ 5447 h 6400"/>
                <a:gd name="T76" fmla="*/ 6196 w 6400"/>
                <a:gd name="T77" fmla="*/ 5753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00" h="6400">
                  <a:moveTo>
                    <a:pt x="6298" y="5243"/>
                  </a:moveTo>
                  <a:lnTo>
                    <a:pt x="2281" y="5243"/>
                  </a:lnTo>
                  <a:cubicBezTo>
                    <a:pt x="2224" y="5243"/>
                    <a:pt x="2179" y="5288"/>
                    <a:pt x="2179" y="5345"/>
                  </a:cubicBezTo>
                  <a:lnTo>
                    <a:pt x="2179" y="5753"/>
                  </a:lnTo>
                  <a:cubicBezTo>
                    <a:pt x="2179" y="5997"/>
                    <a:pt x="1980" y="6196"/>
                    <a:pt x="1736" y="6196"/>
                  </a:cubicBezTo>
                  <a:cubicBezTo>
                    <a:pt x="1492" y="6196"/>
                    <a:pt x="1294" y="5997"/>
                    <a:pt x="1294" y="5753"/>
                  </a:cubicBezTo>
                  <a:lnTo>
                    <a:pt x="1294" y="647"/>
                  </a:lnTo>
                  <a:cubicBezTo>
                    <a:pt x="1294" y="476"/>
                    <a:pt x="1227" y="320"/>
                    <a:pt x="1118" y="204"/>
                  </a:cubicBezTo>
                  <a:lnTo>
                    <a:pt x="4664" y="204"/>
                  </a:lnTo>
                  <a:cubicBezTo>
                    <a:pt x="4908" y="204"/>
                    <a:pt x="5106" y="403"/>
                    <a:pt x="5106" y="647"/>
                  </a:cubicBezTo>
                  <a:lnTo>
                    <a:pt x="5106" y="4936"/>
                  </a:lnTo>
                  <a:cubicBezTo>
                    <a:pt x="5106" y="4993"/>
                    <a:pt x="5152" y="5038"/>
                    <a:pt x="5209" y="5038"/>
                  </a:cubicBezTo>
                  <a:cubicBezTo>
                    <a:pt x="5265" y="5038"/>
                    <a:pt x="5311" y="4993"/>
                    <a:pt x="5311" y="4936"/>
                  </a:cubicBezTo>
                  <a:lnTo>
                    <a:pt x="5311" y="647"/>
                  </a:lnTo>
                  <a:cubicBezTo>
                    <a:pt x="5311" y="290"/>
                    <a:pt x="5020" y="0"/>
                    <a:pt x="4664" y="0"/>
                  </a:cubicBezTo>
                  <a:lnTo>
                    <a:pt x="647" y="0"/>
                  </a:lnTo>
                  <a:cubicBezTo>
                    <a:pt x="290" y="0"/>
                    <a:pt x="0" y="290"/>
                    <a:pt x="0" y="647"/>
                  </a:cubicBezTo>
                  <a:lnTo>
                    <a:pt x="0" y="1055"/>
                  </a:lnTo>
                  <a:cubicBezTo>
                    <a:pt x="0" y="1112"/>
                    <a:pt x="46" y="1157"/>
                    <a:pt x="102" y="1157"/>
                  </a:cubicBezTo>
                  <a:lnTo>
                    <a:pt x="783" y="1157"/>
                  </a:lnTo>
                  <a:cubicBezTo>
                    <a:pt x="839" y="1157"/>
                    <a:pt x="885" y="1112"/>
                    <a:pt x="885" y="1055"/>
                  </a:cubicBezTo>
                  <a:cubicBezTo>
                    <a:pt x="885" y="999"/>
                    <a:pt x="839" y="953"/>
                    <a:pt x="783" y="953"/>
                  </a:cubicBezTo>
                  <a:lnTo>
                    <a:pt x="204" y="953"/>
                  </a:lnTo>
                  <a:lnTo>
                    <a:pt x="204" y="647"/>
                  </a:lnTo>
                  <a:cubicBezTo>
                    <a:pt x="204" y="403"/>
                    <a:pt x="403" y="204"/>
                    <a:pt x="647" y="204"/>
                  </a:cubicBezTo>
                  <a:cubicBezTo>
                    <a:pt x="891" y="204"/>
                    <a:pt x="1089" y="403"/>
                    <a:pt x="1089" y="647"/>
                  </a:cubicBezTo>
                  <a:lnTo>
                    <a:pt x="1089" y="5753"/>
                  </a:lnTo>
                  <a:cubicBezTo>
                    <a:pt x="1089" y="6110"/>
                    <a:pt x="1380" y="6400"/>
                    <a:pt x="1736" y="6400"/>
                  </a:cubicBezTo>
                  <a:lnTo>
                    <a:pt x="5753" y="6400"/>
                  </a:lnTo>
                  <a:cubicBezTo>
                    <a:pt x="6110" y="6400"/>
                    <a:pt x="6400" y="6110"/>
                    <a:pt x="6400" y="5753"/>
                  </a:cubicBezTo>
                  <a:lnTo>
                    <a:pt x="6400" y="5345"/>
                  </a:lnTo>
                  <a:cubicBezTo>
                    <a:pt x="6400" y="5288"/>
                    <a:pt x="6354" y="5243"/>
                    <a:pt x="6298" y="5243"/>
                  </a:cubicBezTo>
                  <a:close/>
                  <a:moveTo>
                    <a:pt x="6196" y="5753"/>
                  </a:moveTo>
                  <a:cubicBezTo>
                    <a:pt x="6196" y="5997"/>
                    <a:pt x="5997" y="6196"/>
                    <a:pt x="5753" y="6196"/>
                  </a:cubicBezTo>
                  <a:lnTo>
                    <a:pt x="2207" y="6196"/>
                  </a:lnTo>
                  <a:cubicBezTo>
                    <a:pt x="2316" y="6080"/>
                    <a:pt x="2383" y="5924"/>
                    <a:pt x="2383" y="5753"/>
                  </a:cubicBezTo>
                  <a:lnTo>
                    <a:pt x="2383" y="5447"/>
                  </a:lnTo>
                  <a:lnTo>
                    <a:pt x="6196" y="5447"/>
                  </a:lnTo>
                  <a:lnTo>
                    <a:pt x="6196" y="57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object 12">
            <a:extLst>
              <a:ext uri="{FF2B5EF4-FFF2-40B4-BE49-F238E27FC236}">
                <a16:creationId xmlns:a16="http://schemas.microsoft.com/office/drawing/2014/main" id="{7564A3AD-90B2-45EE-BE23-664ECEBBEE65}"/>
              </a:ext>
            </a:extLst>
          </p:cNvPr>
          <p:cNvSpPr/>
          <p:nvPr/>
        </p:nvSpPr>
        <p:spPr>
          <a:xfrm>
            <a:off x="443225" y="3542838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20">
            <a:extLst>
              <a:ext uri="{FF2B5EF4-FFF2-40B4-BE49-F238E27FC236}">
                <a16:creationId xmlns:a16="http://schemas.microsoft.com/office/drawing/2014/main" id="{FB70EC7D-CC83-4F42-9B1C-6217BC216C46}"/>
              </a:ext>
            </a:extLst>
          </p:cNvPr>
          <p:cNvSpPr txBox="1"/>
          <p:nvPr/>
        </p:nvSpPr>
        <p:spPr>
          <a:xfrm>
            <a:off x="1223818" y="3545931"/>
            <a:ext cx="10524957" cy="1227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«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Коррупциияга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қарши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курашиш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менеджмент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тизими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» 37001:2016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халқаро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стандарти</a:t>
            </a:r>
            <a:endParaRPr lang="ru-RU" sz="1400" b="1" spc="-20" dirty="0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200" spc="-20" dirty="0">
                <a:solidFill>
                  <a:schemeClr val="tx2"/>
                </a:solidFill>
                <a:cs typeface="Arial"/>
              </a:rPr>
              <a:t>ИСО 37001: 2016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халқаро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стандартлаштириш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ташкилоти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томонидан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2016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йилда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ишлаб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чиқилган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Стандартда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порахўрлик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ҳолатларини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олдини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олиш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аниқлаш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чора-тадбирларни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жорий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этиш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тавсиялар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мавжуд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 Ушбу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чора-тадбирлар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коррупцияга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сиёсатини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ишлаб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чиқиш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коррупцияга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фаолияти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учун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масъул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шахсни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тайинлаш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ходимларни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ўқитиш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коррупциявий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хавф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-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хатарларни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баҳолаш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лойиҳалар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бизнес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шерикларини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ҳуқуқий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баҳолаш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молиявий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молиявий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бўлмаган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назоратни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жорий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этиш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коррупцияга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тадбирларини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амалга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ошириш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тўғрисида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ҳисобот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бериш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шунингдек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коррупция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юзасидан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терговларни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ташкил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этиш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тавсияларни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қамраб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олган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</a:t>
            </a:r>
          </a:p>
        </p:txBody>
      </p:sp>
      <p:sp>
        <p:nvSpPr>
          <p:cNvPr id="46" name="object 12">
            <a:extLst>
              <a:ext uri="{FF2B5EF4-FFF2-40B4-BE49-F238E27FC236}">
                <a16:creationId xmlns:a16="http://schemas.microsoft.com/office/drawing/2014/main" id="{6A0AC9A7-F11D-4A1D-AE79-ECB7117946B2}"/>
              </a:ext>
            </a:extLst>
          </p:cNvPr>
          <p:cNvSpPr/>
          <p:nvPr/>
        </p:nvSpPr>
        <p:spPr>
          <a:xfrm>
            <a:off x="443225" y="5063921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20">
            <a:extLst>
              <a:ext uri="{FF2B5EF4-FFF2-40B4-BE49-F238E27FC236}">
                <a16:creationId xmlns:a16="http://schemas.microsoft.com/office/drawing/2014/main" id="{71C29398-A43C-4C02-B28F-ACFEE75C543F}"/>
              </a:ext>
            </a:extLst>
          </p:cNvPr>
          <p:cNvSpPr txBox="1"/>
          <p:nvPr/>
        </p:nvSpPr>
        <p:spPr>
          <a:xfrm>
            <a:off x="1223818" y="5067014"/>
            <a:ext cx="10524957" cy="10432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«Коррупция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ёки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ноқонуний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фаолият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тўғрисидаги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хабарларни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бошқариш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тизимлари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» 37002: 2021 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халқаро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стандарти</a:t>
            </a:r>
            <a:endParaRPr lang="ru-RU" sz="1400" b="1" spc="-20" dirty="0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Ҳужжатда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ишонч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холислик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ҳимоя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принципларига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асосланган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коррупция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ёки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ноқонуний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фаолият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тўғрисидаги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хабарларни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бошқаришнинг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самарали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тизимини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яратиш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жорий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этиш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таъминлаш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тавсиялар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мавжуд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Ҳужжатда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қуйидаги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жараёнлар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тавсиялар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мавжуд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: а)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қонунбузилишлар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тўғрисидаги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хабарларни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қабул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қилиш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; и)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қонунбузилишлар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тўғрисидаги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хабарларни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баҳолаш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; в)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қонунбузилишлар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тўғрисидаги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хабарларни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кўриб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чиқиш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; в)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қонунбузилишлар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тўғрисидаги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хабарларни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кўриб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чиқишни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якунлаш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</a:t>
            </a:r>
          </a:p>
        </p:txBody>
      </p:sp>
      <p:grpSp>
        <p:nvGrpSpPr>
          <p:cNvPr id="60" name="Group 1163">
            <a:extLst>
              <a:ext uri="{FF2B5EF4-FFF2-40B4-BE49-F238E27FC236}">
                <a16:creationId xmlns:a16="http://schemas.microsoft.com/office/drawing/2014/main" id="{5BE86E1A-1E7C-4C45-9CFC-A39A725C703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8" y="3660004"/>
            <a:ext cx="516994" cy="516994"/>
            <a:chOff x="5217" y="2580"/>
            <a:chExt cx="172" cy="172"/>
          </a:xfrm>
          <a:solidFill>
            <a:schemeClr val="bg2">
              <a:lumMod val="25000"/>
            </a:schemeClr>
          </a:solidFill>
        </p:grpSpPr>
        <p:sp>
          <p:nvSpPr>
            <p:cNvPr id="61" name="Freeform 1164">
              <a:extLst>
                <a:ext uri="{FF2B5EF4-FFF2-40B4-BE49-F238E27FC236}">
                  <a16:creationId xmlns:a16="http://schemas.microsoft.com/office/drawing/2014/main" id="{249C1CDA-9D4E-4092-9B34-38A4612147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1" y="2597"/>
              <a:ext cx="64" cy="64"/>
            </a:xfrm>
            <a:custGeom>
              <a:avLst/>
              <a:gdLst>
                <a:gd name="T0" fmla="*/ 1191 w 2382"/>
                <a:gd name="T1" fmla="*/ 0 h 2383"/>
                <a:gd name="T2" fmla="*/ 0 w 2382"/>
                <a:gd name="T3" fmla="*/ 1191 h 2383"/>
                <a:gd name="T4" fmla="*/ 1191 w 2382"/>
                <a:gd name="T5" fmla="*/ 2383 h 2383"/>
                <a:gd name="T6" fmla="*/ 1861 w 2382"/>
                <a:gd name="T7" fmla="*/ 2177 h 2383"/>
                <a:gd name="T8" fmla="*/ 1888 w 2382"/>
                <a:gd name="T9" fmla="*/ 2035 h 2383"/>
                <a:gd name="T10" fmla="*/ 1746 w 2382"/>
                <a:gd name="T11" fmla="*/ 2008 h 2383"/>
                <a:gd name="T12" fmla="*/ 1496 w 2382"/>
                <a:gd name="T13" fmla="*/ 2130 h 2383"/>
                <a:gd name="T14" fmla="*/ 1666 w 2382"/>
                <a:gd name="T15" fmla="*/ 1293 h 2383"/>
                <a:gd name="T16" fmla="*/ 2173 w 2382"/>
                <a:gd name="T17" fmla="*/ 1293 h 2383"/>
                <a:gd name="T18" fmla="*/ 2008 w 2382"/>
                <a:gd name="T19" fmla="*/ 1746 h 2383"/>
                <a:gd name="T20" fmla="*/ 2035 w 2382"/>
                <a:gd name="T21" fmla="*/ 1888 h 2383"/>
                <a:gd name="T22" fmla="*/ 2177 w 2382"/>
                <a:gd name="T23" fmla="*/ 1861 h 2383"/>
                <a:gd name="T24" fmla="*/ 2382 w 2382"/>
                <a:gd name="T25" fmla="*/ 1191 h 2383"/>
                <a:gd name="T26" fmla="*/ 1191 w 2382"/>
                <a:gd name="T27" fmla="*/ 0 h 2383"/>
                <a:gd name="T28" fmla="*/ 209 w 2382"/>
                <a:gd name="T29" fmla="*/ 1293 h 2383"/>
                <a:gd name="T30" fmla="*/ 716 w 2382"/>
                <a:gd name="T31" fmla="*/ 1293 h 2383"/>
                <a:gd name="T32" fmla="*/ 886 w 2382"/>
                <a:gd name="T33" fmla="*/ 2130 h 2383"/>
                <a:gd name="T34" fmla="*/ 209 w 2382"/>
                <a:gd name="T35" fmla="*/ 1293 h 2383"/>
                <a:gd name="T36" fmla="*/ 716 w 2382"/>
                <a:gd name="T37" fmla="*/ 1089 h 2383"/>
                <a:gd name="T38" fmla="*/ 209 w 2382"/>
                <a:gd name="T39" fmla="*/ 1089 h 2383"/>
                <a:gd name="T40" fmla="*/ 886 w 2382"/>
                <a:gd name="T41" fmla="*/ 252 h 2383"/>
                <a:gd name="T42" fmla="*/ 716 w 2382"/>
                <a:gd name="T43" fmla="*/ 1089 h 2383"/>
                <a:gd name="T44" fmla="*/ 1359 w 2382"/>
                <a:gd name="T45" fmla="*/ 1928 h 2383"/>
                <a:gd name="T46" fmla="*/ 1191 w 2382"/>
                <a:gd name="T47" fmla="*/ 2179 h 2383"/>
                <a:gd name="T48" fmla="*/ 1023 w 2382"/>
                <a:gd name="T49" fmla="*/ 1928 h 2383"/>
                <a:gd name="T50" fmla="*/ 920 w 2382"/>
                <a:gd name="T51" fmla="*/ 1293 h 2383"/>
                <a:gd name="T52" fmla="*/ 1462 w 2382"/>
                <a:gd name="T53" fmla="*/ 1293 h 2383"/>
                <a:gd name="T54" fmla="*/ 1359 w 2382"/>
                <a:gd name="T55" fmla="*/ 1928 h 2383"/>
                <a:gd name="T56" fmla="*/ 920 w 2382"/>
                <a:gd name="T57" fmla="*/ 1089 h 2383"/>
                <a:gd name="T58" fmla="*/ 1023 w 2382"/>
                <a:gd name="T59" fmla="*/ 454 h 2383"/>
                <a:gd name="T60" fmla="*/ 1191 w 2382"/>
                <a:gd name="T61" fmla="*/ 204 h 2383"/>
                <a:gd name="T62" fmla="*/ 1359 w 2382"/>
                <a:gd name="T63" fmla="*/ 454 h 2383"/>
                <a:gd name="T64" fmla="*/ 1462 w 2382"/>
                <a:gd name="T65" fmla="*/ 1089 h 2383"/>
                <a:gd name="T66" fmla="*/ 920 w 2382"/>
                <a:gd name="T67" fmla="*/ 1089 h 2383"/>
                <a:gd name="T68" fmla="*/ 1666 w 2382"/>
                <a:gd name="T69" fmla="*/ 1089 h 2383"/>
                <a:gd name="T70" fmla="*/ 1496 w 2382"/>
                <a:gd name="T71" fmla="*/ 252 h 2383"/>
                <a:gd name="T72" fmla="*/ 2173 w 2382"/>
                <a:gd name="T73" fmla="*/ 1089 h 2383"/>
                <a:gd name="T74" fmla="*/ 1666 w 2382"/>
                <a:gd name="T75" fmla="*/ 1089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82" h="2383">
                  <a:moveTo>
                    <a:pt x="1191" y="0"/>
                  </a:moveTo>
                  <a:cubicBezTo>
                    <a:pt x="534" y="0"/>
                    <a:pt x="0" y="534"/>
                    <a:pt x="0" y="1191"/>
                  </a:cubicBezTo>
                  <a:cubicBezTo>
                    <a:pt x="0" y="1848"/>
                    <a:pt x="534" y="2383"/>
                    <a:pt x="1191" y="2383"/>
                  </a:cubicBezTo>
                  <a:cubicBezTo>
                    <a:pt x="1431" y="2383"/>
                    <a:pt x="1663" y="2312"/>
                    <a:pt x="1861" y="2177"/>
                  </a:cubicBezTo>
                  <a:cubicBezTo>
                    <a:pt x="1907" y="2145"/>
                    <a:pt x="1919" y="2081"/>
                    <a:pt x="1888" y="2035"/>
                  </a:cubicBezTo>
                  <a:cubicBezTo>
                    <a:pt x="1856" y="1988"/>
                    <a:pt x="1792" y="1976"/>
                    <a:pt x="1746" y="2008"/>
                  </a:cubicBezTo>
                  <a:cubicBezTo>
                    <a:pt x="1668" y="2061"/>
                    <a:pt x="1584" y="2102"/>
                    <a:pt x="1496" y="2130"/>
                  </a:cubicBezTo>
                  <a:cubicBezTo>
                    <a:pt x="1598" y="1923"/>
                    <a:pt x="1656" y="1612"/>
                    <a:pt x="1666" y="1293"/>
                  </a:cubicBezTo>
                  <a:lnTo>
                    <a:pt x="2173" y="1293"/>
                  </a:lnTo>
                  <a:cubicBezTo>
                    <a:pt x="2156" y="1456"/>
                    <a:pt x="2100" y="1610"/>
                    <a:pt x="2008" y="1746"/>
                  </a:cubicBezTo>
                  <a:cubicBezTo>
                    <a:pt x="1976" y="1793"/>
                    <a:pt x="1988" y="1856"/>
                    <a:pt x="2035" y="1888"/>
                  </a:cubicBezTo>
                  <a:cubicBezTo>
                    <a:pt x="2081" y="1920"/>
                    <a:pt x="2145" y="1908"/>
                    <a:pt x="2177" y="1861"/>
                  </a:cubicBezTo>
                  <a:cubicBezTo>
                    <a:pt x="2311" y="1663"/>
                    <a:pt x="2382" y="1431"/>
                    <a:pt x="2382" y="1191"/>
                  </a:cubicBezTo>
                  <a:cubicBezTo>
                    <a:pt x="2382" y="534"/>
                    <a:pt x="1848" y="0"/>
                    <a:pt x="1191" y="0"/>
                  </a:cubicBezTo>
                  <a:close/>
                  <a:moveTo>
                    <a:pt x="209" y="1293"/>
                  </a:moveTo>
                  <a:lnTo>
                    <a:pt x="716" y="1293"/>
                  </a:lnTo>
                  <a:cubicBezTo>
                    <a:pt x="726" y="1612"/>
                    <a:pt x="784" y="1923"/>
                    <a:pt x="886" y="2130"/>
                  </a:cubicBezTo>
                  <a:cubicBezTo>
                    <a:pt x="522" y="2012"/>
                    <a:pt x="250" y="1686"/>
                    <a:pt x="209" y="1293"/>
                  </a:cubicBezTo>
                  <a:close/>
                  <a:moveTo>
                    <a:pt x="716" y="1089"/>
                  </a:moveTo>
                  <a:lnTo>
                    <a:pt x="209" y="1089"/>
                  </a:lnTo>
                  <a:cubicBezTo>
                    <a:pt x="250" y="696"/>
                    <a:pt x="522" y="371"/>
                    <a:pt x="886" y="252"/>
                  </a:cubicBezTo>
                  <a:cubicBezTo>
                    <a:pt x="784" y="460"/>
                    <a:pt x="726" y="770"/>
                    <a:pt x="716" y="1089"/>
                  </a:cubicBezTo>
                  <a:close/>
                  <a:moveTo>
                    <a:pt x="1359" y="1928"/>
                  </a:moveTo>
                  <a:cubicBezTo>
                    <a:pt x="1296" y="2112"/>
                    <a:pt x="1224" y="2179"/>
                    <a:pt x="1191" y="2179"/>
                  </a:cubicBezTo>
                  <a:cubicBezTo>
                    <a:pt x="1158" y="2179"/>
                    <a:pt x="1086" y="2112"/>
                    <a:pt x="1023" y="1928"/>
                  </a:cubicBezTo>
                  <a:cubicBezTo>
                    <a:pt x="964" y="1757"/>
                    <a:pt x="928" y="1534"/>
                    <a:pt x="920" y="1293"/>
                  </a:cubicBezTo>
                  <a:lnTo>
                    <a:pt x="1462" y="1293"/>
                  </a:lnTo>
                  <a:cubicBezTo>
                    <a:pt x="1454" y="1534"/>
                    <a:pt x="1418" y="1757"/>
                    <a:pt x="1359" y="1928"/>
                  </a:cubicBezTo>
                  <a:close/>
                  <a:moveTo>
                    <a:pt x="920" y="1089"/>
                  </a:moveTo>
                  <a:cubicBezTo>
                    <a:pt x="928" y="848"/>
                    <a:pt x="964" y="626"/>
                    <a:pt x="1023" y="454"/>
                  </a:cubicBezTo>
                  <a:cubicBezTo>
                    <a:pt x="1086" y="271"/>
                    <a:pt x="1158" y="204"/>
                    <a:pt x="1191" y="204"/>
                  </a:cubicBezTo>
                  <a:cubicBezTo>
                    <a:pt x="1224" y="204"/>
                    <a:pt x="1296" y="271"/>
                    <a:pt x="1359" y="454"/>
                  </a:cubicBezTo>
                  <a:cubicBezTo>
                    <a:pt x="1418" y="626"/>
                    <a:pt x="1454" y="848"/>
                    <a:pt x="1462" y="1089"/>
                  </a:cubicBezTo>
                  <a:lnTo>
                    <a:pt x="920" y="1089"/>
                  </a:lnTo>
                  <a:close/>
                  <a:moveTo>
                    <a:pt x="1666" y="1089"/>
                  </a:moveTo>
                  <a:cubicBezTo>
                    <a:pt x="1656" y="770"/>
                    <a:pt x="1598" y="460"/>
                    <a:pt x="1496" y="252"/>
                  </a:cubicBezTo>
                  <a:cubicBezTo>
                    <a:pt x="1860" y="371"/>
                    <a:pt x="2132" y="696"/>
                    <a:pt x="2173" y="1089"/>
                  </a:cubicBezTo>
                  <a:lnTo>
                    <a:pt x="1666" y="108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165">
              <a:extLst>
                <a:ext uri="{FF2B5EF4-FFF2-40B4-BE49-F238E27FC236}">
                  <a16:creationId xmlns:a16="http://schemas.microsoft.com/office/drawing/2014/main" id="{18B87D73-DA1B-4DC4-BC56-BEFE7D7BC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705"/>
              <a:ext cx="38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66">
              <a:extLst>
                <a:ext uri="{FF2B5EF4-FFF2-40B4-BE49-F238E27FC236}">
                  <a16:creationId xmlns:a16="http://schemas.microsoft.com/office/drawing/2014/main" id="{8D562E53-C33C-4F3F-BAC3-B02532325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705"/>
              <a:ext cx="37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67">
              <a:extLst>
                <a:ext uri="{FF2B5EF4-FFF2-40B4-BE49-F238E27FC236}">
                  <a16:creationId xmlns:a16="http://schemas.microsoft.com/office/drawing/2014/main" id="{F99F583C-9F81-499F-8B59-17E134566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88"/>
              <a:ext cx="38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68">
              <a:extLst>
                <a:ext uri="{FF2B5EF4-FFF2-40B4-BE49-F238E27FC236}">
                  <a16:creationId xmlns:a16="http://schemas.microsoft.com/office/drawing/2014/main" id="{AC396A0C-925D-4E10-B0B0-0F23BB555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88"/>
              <a:ext cx="37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69">
              <a:extLst>
                <a:ext uri="{FF2B5EF4-FFF2-40B4-BE49-F238E27FC236}">
                  <a16:creationId xmlns:a16="http://schemas.microsoft.com/office/drawing/2014/main" id="{C255F141-1C97-4E95-9266-0CC5C063F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72"/>
              <a:ext cx="38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70">
              <a:extLst>
                <a:ext uri="{FF2B5EF4-FFF2-40B4-BE49-F238E27FC236}">
                  <a16:creationId xmlns:a16="http://schemas.microsoft.com/office/drawing/2014/main" id="{B87205F6-6E11-4953-A7C6-DD8E31891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72"/>
              <a:ext cx="37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171">
              <a:extLst>
                <a:ext uri="{FF2B5EF4-FFF2-40B4-BE49-F238E27FC236}">
                  <a16:creationId xmlns:a16="http://schemas.microsoft.com/office/drawing/2014/main" id="{DDA01BB8-5FB5-429B-B94D-39B364942F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7" y="2580"/>
              <a:ext cx="172" cy="172"/>
            </a:xfrm>
            <a:custGeom>
              <a:avLst/>
              <a:gdLst>
                <a:gd name="T0" fmla="*/ 6298 w 6400"/>
                <a:gd name="T1" fmla="*/ 5243 h 6400"/>
                <a:gd name="T2" fmla="*/ 2281 w 6400"/>
                <a:gd name="T3" fmla="*/ 5243 h 6400"/>
                <a:gd name="T4" fmla="*/ 2179 w 6400"/>
                <a:gd name="T5" fmla="*/ 5345 h 6400"/>
                <a:gd name="T6" fmla="*/ 2179 w 6400"/>
                <a:gd name="T7" fmla="*/ 5753 h 6400"/>
                <a:gd name="T8" fmla="*/ 1736 w 6400"/>
                <a:gd name="T9" fmla="*/ 6196 h 6400"/>
                <a:gd name="T10" fmla="*/ 1294 w 6400"/>
                <a:gd name="T11" fmla="*/ 5753 h 6400"/>
                <a:gd name="T12" fmla="*/ 1294 w 6400"/>
                <a:gd name="T13" fmla="*/ 647 h 6400"/>
                <a:gd name="T14" fmla="*/ 1118 w 6400"/>
                <a:gd name="T15" fmla="*/ 204 h 6400"/>
                <a:gd name="T16" fmla="*/ 4664 w 6400"/>
                <a:gd name="T17" fmla="*/ 204 h 6400"/>
                <a:gd name="T18" fmla="*/ 5106 w 6400"/>
                <a:gd name="T19" fmla="*/ 647 h 6400"/>
                <a:gd name="T20" fmla="*/ 5106 w 6400"/>
                <a:gd name="T21" fmla="*/ 4936 h 6400"/>
                <a:gd name="T22" fmla="*/ 5209 w 6400"/>
                <a:gd name="T23" fmla="*/ 5038 h 6400"/>
                <a:gd name="T24" fmla="*/ 5311 w 6400"/>
                <a:gd name="T25" fmla="*/ 4936 h 6400"/>
                <a:gd name="T26" fmla="*/ 5311 w 6400"/>
                <a:gd name="T27" fmla="*/ 647 h 6400"/>
                <a:gd name="T28" fmla="*/ 4664 w 6400"/>
                <a:gd name="T29" fmla="*/ 0 h 6400"/>
                <a:gd name="T30" fmla="*/ 647 w 6400"/>
                <a:gd name="T31" fmla="*/ 0 h 6400"/>
                <a:gd name="T32" fmla="*/ 0 w 6400"/>
                <a:gd name="T33" fmla="*/ 647 h 6400"/>
                <a:gd name="T34" fmla="*/ 0 w 6400"/>
                <a:gd name="T35" fmla="*/ 1055 h 6400"/>
                <a:gd name="T36" fmla="*/ 102 w 6400"/>
                <a:gd name="T37" fmla="*/ 1157 h 6400"/>
                <a:gd name="T38" fmla="*/ 783 w 6400"/>
                <a:gd name="T39" fmla="*/ 1157 h 6400"/>
                <a:gd name="T40" fmla="*/ 885 w 6400"/>
                <a:gd name="T41" fmla="*/ 1055 h 6400"/>
                <a:gd name="T42" fmla="*/ 783 w 6400"/>
                <a:gd name="T43" fmla="*/ 953 h 6400"/>
                <a:gd name="T44" fmla="*/ 204 w 6400"/>
                <a:gd name="T45" fmla="*/ 953 h 6400"/>
                <a:gd name="T46" fmla="*/ 204 w 6400"/>
                <a:gd name="T47" fmla="*/ 647 h 6400"/>
                <a:gd name="T48" fmla="*/ 647 w 6400"/>
                <a:gd name="T49" fmla="*/ 204 h 6400"/>
                <a:gd name="T50" fmla="*/ 1089 w 6400"/>
                <a:gd name="T51" fmla="*/ 647 h 6400"/>
                <a:gd name="T52" fmla="*/ 1089 w 6400"/>
                <a:gd name="T53" fmla="*/ 5753 h 6400"/>
                <a:gd name="T54" fmla="*/ 1736 w 6400"/>
                <a:gd name="T55" fmla="*/ 6400 h 6400"/>
                <a:gd name="T56" fmla="*/ 5753 w 6400"/>
                <a:gd name="T57" fmla="*/ 6400 h 6400"/>
                <a:gd name="T58" fmla="*/ 6400 w 6400"/>
                <a:gd name="T59" fmla="*/ 5753 h 6400"/>
                <a:gd name="T60" fmla="*/ 6400 w 6400"/>
                <a:gd name="T61" fmla="*/ 5345 h 6400"/>
                <a:gd name="T62" fmla="*/ 6298 w 6400"/>
                <a:gd name="T63" fmla="*/ 5243 h 6400"/>
                <a:gd name="T64" fmla="*/ 6196 w 6400"/>
                <a:gd name="T65" fmla="*/ 5753 h 6400"/>
                <a:gd name="T66" fmla="*/ 5753 w 6400"/>
                <a:gd name="T67" fmla="*/ 6196 h 6400"/>
                <a:gd name="T68" fmla="*/ 2207 w 6400"/>
                <a:gd name="T69" fmla="*/ 6196 h 6400"/>
                <a:gd name="T70" fmla="*/ 2383 w 6400"/>
                <a:gd name="T71" fmla="*/ 5753 h 6400"/>
                <a:gd name="T72" fmla="*/ 2383 w 6400"/>
                <a:gd name="T73" fmla="*/ 5447 h 6400"/>
                <a:gd name="T74" fmla="*/ 6196 w 6400"/>
                <a:gd name="T75" fmla="*/ 5447 h 6400"/>
                <a:gd name="T76" fmla="*/ 6196 w 6400"/>
                <a:gd name="T77" fmla="*/ 5753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00" h="6400">
                  <a:moveTo>
                    <a:pt x="6298" y="5243"/>
                  </a:moveTo>
                  <a:lnTo>
                    <a:pt x="2281" y="5243"/>
                  </a:lnTo>
                  <a:cubicBezTo>
                    <a:pt x="2224" y="5243"/>
                    <a:pt x="2179" y="5288"/>
                    <a:pt x="2179" y="5345"/>
                  </a:cubicBezTo>
                  <a:lnTo>
                    <a:pt x="2179" y="5753"/>
                  </a:lnTo>
                  <a:cubicBezTo>
                    <a:pt x="2179" y="5997"/>
                    <a:pt x="1980" y="6196"/>
                    <a:pt x="1736" y="6196"/>
                  </a:cubicBezTo>
                  <a:cubicBezTo>
                    <a:pt x="1492" y="6196"/>
                    <a:pt x="1294" y="5997"/>
                    <a:pt x="1294" y="5753"/>
                  </a:cubicBezTo>
                  <a:lnTo>
                    <a:pt x="1294" y="647"/>
                  </a:lnTo>
                  <a:cubicBezTo>
                    <a:pt x="1294" y="476"/>
                    <a:pt x="1227" y="320"/>
                    <a:pt x="1118" y="204"/>
                  </a:cubicBezTo>
                  <a:lnTo>
                    <a:pt x="4664" y="204"/>
                  </a:lnTo>
                  <a:cubicBezTo>
                    <a:pt x="4908" y="204"/>
                    <a:pt x="5106" y="403"/>
                    <a:pt x="5106" y="647"/>
                  </a:cubicBezTo>
                  <a:lnTo>
                    <a:pt x="5106" y="4936"/>
                  </a:lnTo>
                  <a:cubicBezTo>
                    <a:pt x="5106" y="4993"/>
                    <a:pt x="5152" y="5038"/>
                    <a:pt x="5209" y="5038"/>
                  </a:cubicBezTo>
                  <a:cubicBezTo>
                    <a:pt x="5265" y="5038"/>
                    <a:pt x="5311" y="4993"/>
                    <a:pt x="5311" y="4936"/>
                  </a:cubicBezTo>
                  <a:lnTo>
                    <a:pt x="5311" y="647"/>
                  </a:lnTo>
                  <a:cubicBezTo>
                    <a:pt x="5311" y="290"/>
                    <a:pt x="5020" y="0"/>
                    <a:pt x="4664" y="0"/>
                  </a:cubicBezTo>
                  <a:lnTo>
                    <a:pt x="647" y="0"/>
                  </a:lnTo>
                  <a:cubicBezTo>
                    <a:pt x="290" y="0"/>
                    <a:pt x="0" y="290"/>
                    <a:pt x="0" y="647"/>
                  </a:cubicBezTo>
                  <a:lnTo>
                    <a:pt x="0" y="1055"/>
                  </a:lnTo>
                  <a:cubicBezTo>
                    <a:pt x="0" y="1112"/>
                    <a:pt x="46" y="1157"/>
                    <a:pt x="102" y="1157"/>
                  </a:cubicBezTo>
                  <a:lnTo>
                    <a:pt x="783" y="1157"/>
                  </a:lnTo>
                  <a:cubicBezTo>
                    <a:pt x="839" y="1157"/>
                    <a:pt x="885" y="1112"/>
                    <a:pt x="885" y="1055"/>
                  </a:cubicBezTo>
                  <a:cubicBezTo>
                    <a:pt x="885" y="999"/>
                    <a:pt x="839" y="953"/>
                    <a:pt x="783" y="953"/>
                  </a:cubicBezTo>
                  <a:lnTo>
                    <a:pt x="204" y="953"/>
                  </a:lnTo>
                  <a:lnTo>
                    <a:pt x="204" y="647"/>
                  </a:lnTo>
                  <a:cubicBezTo>
                    <a:pt x="204" y="403"/>
                    <a:pt x="403" y="204"/>
                    <a:pt x="647" y="204"/>
                  </a:cubicBezTo>
                  <a:cubicBezTo>
                    <a:pt x="891" y="204"/>
                    <a:pt x="1089" y="403"/>
                    <a:pt x="1089" y="647"/>
                  </a:cubicBezTo>
                  <a:lnTo>
                    <a:pt x="1089" y="5753"/>
                  </a:lnTo>
                  <a:cubicBezTo>
                    <a:pt x="1089" y="6110"/>
                    <a:pt x="1380" y="6400"/>
                    <a:pt x="1736" y="6400"/>
                  </a:cubicBezTo>
                  <a:lnTo>
                    <a:pt x="5753" y="6400"/>
                  </a:lnTo>
                  <a:cubicBezTo>
                    <a:pt x="6110" y="6400"/>
                    <a:pt x="6400" y="6110"/>
                    <a:pt x="6400" y="5753"/>
                  </a:cubicBezTo>
                  <a:lnTo>
                    <a:pt x="6400" y="5345"/>
                  </a:lnTo>
                  <a:cubicBezTo>
                    <a:pt x="6400" y="5288"/>
                    <a:pt x="6354" y="5243"/>
                    <a:pt x="6298" y="5243"/>
                  </a:cubicBezTo>
                  <a:close/>
                  <a:moveTo>
                    <a:pt x="6196" y="5753"/>
                  </a:moveTo>
                  <a:cubicBezTo>
                    <a:pt x="6196" y="5997"/>
                    <a:pt x="5997" y="6196"/>
                    <a:pt x="5753" y="6196"/>
                  </a:cubicBezTo>
                  <a:lnTo>
                    <a:pt x="2207" y="6196"/>
                  </a:lnTo>
                  <a:cubicBezTo>
                    <a:pt x="2316" y="6080"/>
                    <a:pt x="2383" y="5924"/>
                    <a:pt x="2383" y="5753"/>
                  </a:cubicBezTo>
                  <a:lnTo>
                    <a:pt x="2383" y="5447"/>
                  </a:lnTo>
                  <a:lnTo>
                    <a:pt x="6196" y="5447"/>
                  </a:lnTo>
                  <a:lnTo>
                    <a:pt x="6196" y="57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9" name="Group 1163">
            <a:extLst>
              <a:ext uri="{FF2B5EF4-FFF2-40B4-BE49-F238E27FC236}">
                <a16:creationId xmlns:a16="http://schemas.microsoft.com/office/drawing/2014/main" id="{B7FAE937-31CC-4215-95C6-1F6860CFB44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8" y="5187887"/>
            <a:ext cx="516994" cy="516994"/>
            <a:chOff x="5217" y="2580"/>
            <a:chExt cx="172" cy="172"/>
          </a:xfrm>
          <a:solidFill>
            <a:schemeClr val="bg2">
              <a:lumMod val="25000"/>
            </a:schemeClr>
          </a:solidFill>
        </p:grpSpPr>
        <p:sp>
          <p:nvSpPr>
            <p:cNvPr id="70" name="Freeform 1164">
              <a:extLst>
                <a:ext uri="{FF2B5EF4-FFF2-40B4-BE49-F238E27FC236}">
                  <a16:creationId xmlns:a16="http://schemas.microsoft.com/office/drawing/2014/main" id="{2C710F35-FC51-4376-93C0-8F2471E09D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1" y="2597"/>
              <a:ext cx="64" cy="64"/>
            </a:xfrm>
            <a:custGeom>
              <a:avLst/>
              <a:gdLst>
                <a:gd name="T0" fmla="*/ 1191 w 2382"/>
                <a:gd name="T1" fmla="*/ 0 h 2383"/>
                <a:gd name="T2" fmla="*/ 0 w 2382"/>
                <a:gd name="T3" fmla="*/ 1191 h 2383"/>
                <a:gd name="T4" fmla="*/ 1191 w 2382"/>
                <a:gd name="T5" fmla="*/ 2383 h 2383"/>
                <a:gd name="T6" fmla="*/ 1861 w 2382"/>
                <a:gd name="T7" fmla="*/ 2177 h 2383"/>
                <a:gd name="T8" fmla="*/ 1888 w 2382"/>
                <a:gd name="T9" fmla="*/ 2035 h 2383"/>
                <a:gd name="T10" fmla="*/ 1746 w 2382"/>
                <a:gd name="T11" fmla="*/ 2008 h 2383"/>
                <a:gd name="T12" fmla="*/ 1496 w 2382"/>
                <a:gd name="T13" fmla="*/ 2130 h 2383"/>
                <a:gd name="T14" fmla="*/ 1666 w 2382"/>
                <a:gd name="T15" fmla="*/ 1293 h 2383"/>
                <a:gd name="T16" fmla="*/ 2173 w 2382"/>
                <a:gd name="T17" fmla="*/ 1293 h 2383"/>
                <a:gd name="T18" fmla="*/ 2008 w 2382"/>
                <a:gd name="T19" fmla="*/ 1746 h 2383"/>
                <a:gd name="T20" fmla="*/ 2035 w 2382"/>
                <a:gd name="T21" fmla="*/ 1888 h 2383"/>
                <a:gd name="T22" fmla="*/ 2177 w 2382"/>
                <a:gd name="T23" fmla="*/ 1861 h 2383"/>
                <a:gd name="T24" fmla="*/ 2382 w 2382"/>
                <a:gd name="T25" fmla="*/ 1191 h 2383"/>
                <a:gd name="T26" fmla="*/ 1191 w 2382"/>
                <a:gd name="T27" fmla="*/ 0 h 2383"/>
                <a:gd name="T28" fmla="*/ 209 w 2382"/>
                <a:gd name="T29" fmla="*/ 1293 h 2383"/>
                <a:gd name="T30" fmla="*/ 716 w 2382"/>
                <a:gd name="T31" fmla="*/ 1293 h 2383"/>
                <a:gd name="T32" fmla="*/ 886 w 2382"/>
                <a:gd name="T33" fmla="*/ 2130 h 2383"/>
                <a:gd name="T34" fmla="*/ 209 w 2382"/>
                <a:gd name="T35" fmla="*/ 1293 h 2383"/>
                <a:gd name="T36" fmla="*/ 716 w 2382"/>
                <a:gd name="T37" fmla="*/ 1089 h 2383"/>
                <a:gd name="T38" fmla="*/ 209 w 2382"/>
                <a:gd name="T39" fmla="*/ 1089 h 2383"/>
                <a:gd name="T40" fmla="*/ 886 w 2382"/>
                <a:gd name="T41" fmla="*/ 252 h 2383"/>
                <a:gd name="T42" fmla="*/ 716 w 2382"/>
                <a:gd name="T43" fmla="*/ 1089 h 2383"/>
                <a:gd name="T44" fmla="*/ 1359 w 2382"/>
                <a:gd name="T45" fmla="*/ 1928 h 2383"/>
                <a:gd name="T46" fmla="*/ 1191 w 2382"/>
                <a:gd name="T47" fmla="*/ 2179 h 2383"/>
                <a:gd name="T48" fmla="*/ 1023 w 2382"/>
                <a:gd name="T49" fmla="*/ 1928 h 2383"/>
                <a:gd name="T50" fmla="*/ 920 w 2382"/>
                <a:gd name="T51" fmla="*/ 1293 h 2383"/>
                <a:gd name="T52" fmla="*/ 1462 w 2382"/>
                <a:gd name="T53" fmla="*/ 1293 h 2383"/>
                <a:gd name="T54" fmla="*/ 1359 w 2382"/>
                <a:gd name="T55" fmla="*/ 1928 h 2383"/>
                <a:gd name="T56" fmla="*/ 920 w 2382"/>
                <a:gd name="T57" fmla="*/ 1089 h 2383"/>
                <a:gd name="T58" fmla="*/ 1023 w 2382"/>
                <a:gd name="T59" fmla="*/ 454 h 2383"/>
                <a:gd name="T60" fmla="*/ 1191 w 2382"/>
                <a:gd name="T61" fmla="*/ 204 h 2383"/>
                <a:gd name="T62" fmla="*/ 1359 w 2382"/>
                <a:gd name="T63" fmla="*/ 454 h 2383"/>
                <a:gd name="T64" fmla="*/ 1462 w 2382"/>
                <a:gd name="T65" fmla="*/ 1089 h 2383"/>
                <a:gd name="T66" fmla="*/ 920 w 2382"/>
                <a:gd name="T67" fmla="*/ 1089 h 2383"/>
                <a:gd name="T68" fmla="*/ 1666 w 2382"/>
                <a:gd name="T69" fmla="*/ 1089 h 2383"/>
                <a:gd name="T70" fmla="*/ 1496 w 2382"/>
                <a:gd name="T71" fmla="*/ 252 h 2383"/>
                <a:gd name="T72" fmla="*/ 2173 w 2382"/>
                <a:gd name="T73" fmla="*/ 1089 h 2383"/>
                <a:gd name="T74" fmla="*/ 1666 w 2382"/>
                <a:gd name="T75" fmla="*/ 1089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82" h="2383">
                  <a:moveTo>
                    <a:pt x="1191" y="0"/>
                  </a:moveTo>
                  <a:cubicBezTo>
                    <a:pt x="534" y="0"/>
                    <a:pt x="0" y="534"/>
                    <a:pt x="0" y="1191"/>
                  </a:cubicBezTo>
                  <a:cubicBezTo>
                    <a:pt x="0" y="1848"/>
                    <a:pt x="534" y="2383"/>
                    <a:pt x="1191" y="2383"/>
                  </a:cubicBezTo>
                  <a:cubicBezTo>
                    <a:pt x="1431" y="2383"/>
                    <a:pt x="1663" y="2312"/>
                    <a:pt x="1861" y="2177"/>
                  </a:cubicBezTo>
                  <a:cubicBezTo>
                    <a:pt x="1907" y="2145"/>
                    <a:pt x="1919" y="2081"/>
                    <a:pt x="1888" y="2035"/>
                  </a:cubicBezTo>
                  <a:cubicBezTo>
                    <a:pt x="1856" y="1988"/>
                    <a:pt x="1792" y="1976"/>
                    <a:pt x="1746" y="2008"/>
                  </a:cubicBezTo>
                  <a:cubicBezTo>
                    <a:pt x="1668" y="2061"/>
                    <a:pt x="1584" y="2102"/>
                    <a:pt x="1496" y="2130"/>
                  </a:cubicBezTo>
                  <a:cubicBezTo>
                    <a:pt x="1598" y="1923"/>
                    <a:pt x="1656" y="1612"/>
                    <a:pt x="1666" y="1293"/>
                  </a:cubicBezTo>
                  <a:lnTo>
                    <a:pt x="2173" y="1293"/>
                  </a:lnTo>
                  <a:cubicBezTo>
                    <a:pt x="2156" y="1456"/>
                    <a:pt x="2100" y="1610"/>
                    <a:pt x="2008" y="1746"/>
                  </a:cubicBezTo>
                  <a:cubicBezTo>
                    <a:pt x="1976" y="1793"/>
                    <a:pt x="1988" y="1856"/>
                    <a:pt x="2035" y="1888"/>
                  </a:cubicBezTo>
                  <a:cubicBezTo>
                    <a:pt x="2081" y="1920"/>
                    <a:pt x="2145" y="1908"/>
                    <a:pt x="2177" y="1861"/>
                  </a:cubicBezTo>
                  <a:cubicBezTo>
                    <a:pt x="2311" y="1663"/>
                    <a:pt x="2382" y="1431"/>
                    <a:pt x="2382" y="1191"/>
                  </a:cubicBezTo>
                  <a:cubicBezTo>
                    <a:pt x="2382" y="534"/>
                    <a:pt x="1848" y="0"/>
                    <a:pt x="1191" y="0"/>
                  </a:cubicBezTo>
                  <a:close/>
                  <a:moveTo>
                    <a:pt x="209" y="1293"/>
                  </a:moveTo>
                  <a:lnTo>
                    <a:pt x="716" y="1293"/>
                  </a:lnTo>
                  <a:cubicBezTo>
                    <a:pt x="726" y="1612"/>
                    <a:pt x="784" y="1923"/>
                    <a:pt x="886" y="2130"/>
                  </a:cubicBezTo>
                  <a:cubicBezTo>
                    <a:pt x="522" y="2012"/>
                    <a:pt x="250" y="1686"/>
                    <a:pt x="209" y="1293"/>
                  </a:cubicBezTo>
                  <a:close/>
                  <a:moveTo>
                    <a:pt x="716" y="1089"/>
                  </a:moveTo>
                  <a:lnTo>
                    <a:pt x="209" y="1089"/>
                  </a:lnTo>
                  <a:cubicBezTo>
                    <a:pt x="250" y="696"/>
                    <a:pt x="522" y="371"/>
                    <a:pt x="886" y="252"/>
                  </a:cubicBezTo>
                  <a:cubicBezTo>
                    <a:pt x="784" y="460"/>
                    <a:pt x="726" y="770"/>
                    <a:pt x="716" y="1089"/>
                  </a:cubicBezTo>
                  <a:close/>
                  <a:moveTo>
                    <a:pt x="1359" y="1928"/>
                  </a:moveTo>
                  <a:cubicBezTo>
                    <a:pt x="1296" y="2112"/>
                    <a:pt x="1224" y="2179"/>
                    <a:pt x="1191" y="2179"/>
                  </a:cubicBezTo>
                  <a:cubicBezTo>
                    <a:pt x="1158" y="2179"/>
                    <a:pt x="1086" y="2112"/>
                    <a:pt x="1023" y="1928"/>
                  </a:cubicBezTo>
                  <a:cubicBezTo>
                    <a:pt x="964" y="1757"/>
                    <a:pt x="928" y="1534"/>
                    <a:pt x="920" y="1293"/>
                  </a:cubicBezTo>
                  <a:lnTo>
                    <a:pt x="1462" y="1293"/>
                  </a:lnTo>
                  <a:cubicBezTo>
                    <a:pt x="1454" y="1534"/>
                    <a:pt x="1418" y="1757"/>
                    <a:pt x="1359" y="1928"/>
                  </a:cubicBezTo>
                  <a:close/>
                  <a:moveTo>
                    <a:pt x="920" y="1089"/>
                  </a:moveTo>
                  <a:cubicBezTo>
                    <a:pt x="928" y="848"/>
                    <a:pt x="964" y="626"/>
                    <a:pt x="1023" y="454"/>
                  </a:cubicBezTo>
                  <a:cubicBezTo>
                    <a:pt x="1086" y="271"/>
                    <a:pt x="1158" y="204"/>
                    <a:pt x="1191" y="204"/>
                  </a:cubicBezTo>
                  <a:cubicBezTo>
                    <a:pt x="1224" y="204"/>
                    <a:pt x="1296" y="271"/>
                    <a:pt x="1359" y="454"/>
                  </a:cubicBezTo>
                  <a:cubicBezTo>
                    <a:pt x="1418" y="626"/>
                    <a:pt x="1454" y="848"/>
                    <a:pt x="1462" y="1089"/>
                  </a:cubicBezTo>
                  <a:lnTo>
                    <a:pt x="920" y="1089"/>
                  </a:lnTo>
                  <a:close/>
                  <a:moveTo>
                    <a:pt x="1666" y="1089"/>
                  </a:moveTo>
                  <a:cubicBezTo>
                    <a:pt x="1656" y="770"/>
                    <a:pt x="1598" y="460"/>
                    <a:pt x="1496" y="252"/>
                  </a:cubicBezTo>
                  <a:cubicBezTo>
                    <a:pt x="1860" y="371"/>
                    <a:pt x="2132" y="696"/>
                    <a:pt x="2173" y="1089"/>
                  </a:cubicBezTo>
                  <a:lnTo>
                    <a:pt x="1666" y="108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165">
              <a:extLst>
                <a:ext uri="{FF2B5EF4-FFF2-40B4-BE49-F238E27FC236}">
                  <a16:creationId xmlns:a16="http://schemas.microsoft.com/office/drawing/2014/main" id="{591FE30A-AFB3-4699-9D50-64F27F08A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705"/>
              <a:ext cx="38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166">
              <a:extLst>
                <a:ext uri="{FF2B5EF4-FFF2-40B4-BE49-F238E27FC236}">
                  <a16:creationId xmlns:a16="http://schemas.microsoft.com/office/drawing/2014/main" id="{6716C573-3CB6-44A6-AAD5-66AA4E7D3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705"/>
              <a:ext cx="37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167">
              <a:extLst>
                <a:ext uri="{FF2B5EF4-FFF2-40B4-BE49-F238E27FC236}">
                  <a16:creationId xmlns:a16="http://schemas.microsoft.com/office/drawing/2014/main" id="{A0C6DA0E-891F-41A9-A8C3-A0E844460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88"/>
              <a:ext cx="38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168">
              <a:extLst>
                <a:ext uri="{FF2B5EF4-FFF2-40B4-BE49-F238E27FC236}">
                  <a16:creationId xmlns:a16="http://schemas.microsoft.com/office/drawing/2014/main" id="{C7D5FC96-DA68-4C44-808C-969020691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88"/>
              <a:ext cx="37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69">
              <a:extLst>
                <a:ext uri="{FF2B5EF4-FFF2-40B4-BE49-F238E27FC236}">
                  <a16:creationId xmlns:a16="http://schemas.microsoft.com/office/drawing/2014/main" id="{61DF42B2-EB96-4743-BBAE-4982DD338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72"/>
              <a:ext cx="38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170">
              <a:extLst>
                <a:ext uri="{FF2B5EF4-FFF2-40B4-BE49-F238E27FC236}">
                  <a16:creationId xmlns:a16="http://schemas.microsoft.com/office/drawing/2014/main" id="{1C7AB5D8-E4D8-4242-961C-0D040121B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72"/>
              <a:ext cx="37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171">
              <a:extLst>
                <a:ext uri="{FF2B5EF4-FFF2-40B4-BE49-F238E27FC236}">
                  <a16:creationId xmlns:a16="http://schemas.microsoft.com/office/drawing/2014/main" id="{C60B1907-A29B-4361-8A41-C4E1CFBF15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7" y="2580"/>
              <a:ext cx="172" cy="172"/>
            </a:xfrm>
            <a:custGeom>
              <a:avLst/>
              <a:gdLst>
                <a:gd name="T0" fmla="*/ 6298 w 6400"/>
                <a:gd name="T1" fmla="*/ 5243 h 6400"/>
                <a:gd name="T2" fmla="*/ 2281 w 6400"/>
                <a:gd name="T3" fmla="*/ 5243 h 6400"/>
                <a:gd name="T4" fmla="*/ 2179 w 6400"/>
                <a:gd name="T5" fmla="*/ 5345 h 6400"/>
                <a:gd name="T6" fmla="*/ 2179 w 6400"/>
                <a:gd name="T7" fmla="*/ 5753 h 6400"/>
                <a:gd name="T8" fmla="*/ 1736 w 6400"/>
                <a:gd name="T9" fmla="*/ 6196 h 6400"/>
                <a:gd name="T10" fmla="*/ 1294 w 6400"/>
                <a:gd name="T11" fmla="*/ 5753 h 6400"/>
                <a:gd name="T12" fmla="*/ 1294 w 6400"/>
                <a:gd name="T13" fmla="*/ 647 h 6400"/>
                <a:gd name="T14" fmla="*/ 1118 w 6400"/>
                <a:gd name="T15" fmla="*/ 204 h 6400"/>
                <a:gd name="T16" fmla="*/ 4664 w 6400"/>
                <a:gd name="T17" fmla="*/ 204 h 6400"/>
                <a:gd name="T18" fmla="*/ 5106 w 6400"/>
                <a:gd name="T19" fmla="*/ 647 h 6400"/>
                <a:gd name="T20" fmla="*/ 5106 w 6400"/>
                <a:gd name="T21" fmla="*/ 4936 h 6400"/>
                <a:gd name="T22" fmla="*/ 5209 w 6400"/>
                <a:gd name="T23" fmla="*/ 5038 h 6400"/>
                <a:gd name="T24" fmla="*/ 5311 w 6400"/>
                <a:gd name="T25" fmla="*/ 4936 h 6400"/>
                <a:gd name="T26" fmla="*/ 5311 w 6400"/>
                <a:gd name="T27" fmla="*/ 647 h 6400"/>
                <a:gd name="T28" fmla="*/ 4664 w 6400"/>
                <a:gd name="T29" fmla="*/ 0 h 6400"/>
                <a:gd name="T30" fmla="*/ 647 w 6400"/>
                <a:gd name="T31" fmla="*/ 0 h 6400"/>
                <a:gd name="T32" fmla="*/ 0 w 6400"/>
                <a:gd name="T33" fmla="*/ 647 h 6400"/>
                <a:gd name="T34" fmla="*/ 0 w 6400"/>
                <a:gd name="T35" fmla="*/ 1055 h 6400"/>
                <a:gd name="T36" fmla="*/ 102 w 6400"/>
                <a:gd name="T37" fmla="*/ 1157 h 6400"/>
                <a:gd name="T38" fmla="*/ 783 w 6400"/>
                <a:gd name="T39" fmla="*/ 1157 h 6400"/>
                <a:gd name="T40" fmla="*/ 885 w 6400"/>
                <a:gd name="T41" fmla="*/ 1055 h 6400"/>
                <a:gd name="T42" fmla="*/ 783 w 6400"/>
                <a:gd name="T43" fmla="*/ 953 h 6400"/>
                <a:gd name="T44" fmla="*/ 204 w 6400"/>
                <a:gd name="T45" fmla="*/ 953 h 6400"/>
                <a:gd name="T46" fmla="*/ 204 w 6400"/>
                <a:gd name="T47" fmla="*/ 647 h 6400"/>
                <a:gd name="T48" fmla="*/ 647 w 6400"/>
                <a:gd name="T49" fmla="*/ 204 h 6400"/>
                <a:gd name="T50" fmla="*/ 1089 w 6400"/>
                <a:gd name="T51" fmla="*/ 647 h 6400"/>
                <a:gd name="T52" fmla="*/ 1089 w 6400"/>
                <a:gd name="T53" fmla="*/ 5753 h 6400"/>
                <a:gd name="T54" fmla="*/ 1736 w 6400"/>
                <a:gd name="T55" fmla="*/ 6400 h 6400"/>
                <a:gd name="T56" fmla="*/ 5753 w 6400"/>
                <a:gd name="T57" fmla="*/ 6400 h 6400"/>
                <a:gd name="T58" fmla="*/ 6400 w 6400"/>
                <a:gd name="T59" fmla="*/ 5753 h 6400"/>
                <a:gd name="T60" fmla="*/ 6400 w 6400"/>
                <a:gd name="T61" fmla="*/ 5345 h 6400"/>
                <a:gd name="T62" fmla="*/ 6298 w 6400"/>
                <a:gd name="T63" fmla="*/ 5243 h 6400"/>
                <a:gd name="T64" fmla="*/ 6196 w 6400"/>
                <a:gd name="T65" fmla="*/ 5753 h 6400"/>
                <a:gd name="T66" fmla="*/ 5753 w 6400"/>
                <a:gd name="T67" fmla="*/ 6196 h 6400"/>
                <a:gd name="T68" fmla="*/ 2207 w 6400"/>
                <a:gd name="T69" fmla="*/ 6196 h 6400"/>
                <a:gd name="T70" fmla="*/ 2383 w 6400"/>
                <a:gd name="T71" fmla="*/ 5753 h 6400"/>
                <a:gd name="T72" fmla="*/ 2383 w 6400"/>
                <a:gd name="T73" fmla="*/ 5447 h 6400"/>
                <a:gd name="T74" fmla="*/ 6196 w 6400"/>
                <a:gd name="T75" fmla="*/ 5447 h 6400"/>
                <a:gd name="T76" fmla="*/ 6196 w 6400"/>
                <a:gd name="T77" fmla="*/ 5753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00" h="6400">
                  <a:moveTo>
                    <a:pt x="6298" y="5243"/>
                  </a:moveTo>
                  <a:lnTo>
                    <a:pt x="2281" y="5243"/>
                  </a:lnTo>
                  <a:cubicBezTo>
                    <a:pt x="2224" y="5243"/>
                    <a:pt x="2179" y="5288"/>
                    <a:pt x="2179" y="5345"/>
                  </a:cubicBezTo>
                  <a:lnTo>
                    <a:pt x="2179" y="5753"/>
                  </a:lnTo>
                  <a:cubicBezTo>
                    <a:pt x="2179" y="5997"/>
                    <a:pt x="1980" y="6196"/>
                    <a:pt x="1736" y="6196"/>
                  </a:cubicBezTo>
                  <a:cubicBezTo>
                    <a:pt x="1492" y="6196"/>
                    <a:pt x="1294" y="5997"/>
                    <a:pt x="1294" y="5753"/>
                  </a:cubicBezTo>
                  <a:lnTo>
                    <a:pt x="1294" y="647"/>
                  </a:lnTo>
                  <a:cubicBezTo>
                    <a:pt x="1294" y="476"/>
                    <a:pt x="1227" y="320"/>
                    <a:pt x="1118" y="204"/>
                  </a:cubicBezTo>
                  <a:lnTo>
                    <a:pt x="4664" y="204"/>
                  </a:lnTo>
                  <a:cubicBezTo>
                    <a:pt x="4908" y="204"/>
                    <a:pt x="5106" y="403"/>
                    <a:pt x="5106" y="647"/>
                  </a:cubicBezTo>
                  <a:lnTo>
                    <a:pt x="5106" y="4936"/>
                  </a:lnTo>
                  <a:cubicBezTo>
                    <a:pt x="5106" y="4993"/>
                    <a:pt x="5152" y="5038"/>
                    <a:pt x="5209" y="5038"/>
                  </a:cubicBezTo>
                  <a:cubicBezTo>
                    <a:pt x="5265" y="5038"/>
                    <a:pt x="5311" y="4993"/>
                    <a:pt x="5311" y="4936"/>
                  </a:cubicBezTo>
                  <a:lnTo>
                    <a:pt x="5311" y="647"/>
                  </a:lnTo>
                  <a:cubicBezTo>
                    <a:pt x="5311" y="290"/>
                    <a:pt x="5020" y="0"/>
                    <a:pt x="4664" y="0"/>
                  </a:cubicBezTo>
                  <a:lnTo>
                    <a:pt x="647" y="0"/>
                  </a:lnTo>
                  <a:cubicBezTo>
                    <a:pt x="290" y="0"/>
                    <a:pt x="0" y="290"/>
                    <a:pt x="0" y="647"/>
                  </a:cubicBezTo>
                  <a:lnTo>
                    <a:pt x="0" y="1055"/>
                  </a:lnTo>
                  <a:cubicBezTo>
                    <a:pt x="0" y="1112"/>
                    <a:pt x="46" y="1157"/>
                    <a:pt x="102" y="1157"/>
                  </a:cubicBezTo>
                  <a:lnTo>
                    <a:pt x="783" y="1157"/>
                  </a:lnTo>
                  <a:cubicBezTo>
                    <a:pt x="839" y="1157"/>
                    <a:pt x="885" y="1112"/>
                    <a:pt x="885" y="1055"/>
                  </a:cubicBezTo>
                  <a:cubicBezTo>
                    <a:pt x="885" y="999"/>
                    <a:pt x="839" y="953"/>
                    <a:pt x="783" y="953"/>
                  </a:cubicBezTo>
                  <a:lnTo>
                    <a:pt x="204" y="953"/>
                  </a:lnTo>
                  <a:lnTo>
                    <a:pt x="204" y="647"/>
                  </a:lnTo>
                  <a:cubicBezTo>
                    <a:pt x="204" y="403"/>
                    <a:pt x="403" y="204"/>
                    <a:pt x="647" y="204"/>
                  </a:cubicBezTo>
                  <a:cubicBezTo>
                    <a:pt x="891" y="204"/>
                    <a:pt x="1089" y="403"/>
                    <a:pt x="1089" y="647"/>
                  </a:cubicBezTo>
                  <a:lnTo>
                    <a:pt x="1089" y="5753"/>
                  </a:lnTo>
                  <a:cubicBezTo>
                    <a:pt x="1089" y="6110"/>
                    <a:pt x="1380" y="6400"/>
                    <a:pt x="1736" y="6400"/>
                  </a:cubicBezTo>
                  <a:lnTo>
                    <a:pt x="5753" y="6400"/>
                  </a:lnTo>
                  <a:cubicBezTo>
                    <a:pt x="6110" y="6400"/>
                    <a:pt x="6400" y="6110"/>
                    <a:pt x="6400" y="5753"/>
                  </a:cubicBezTo>
                  <a:lnTo>
                    <a:pt x="6400" y="5345"/>
                  </a:lnTo>
                  <a:cubicBezTo>
                    <a:pt x="6400" y="5288"/>
                    <a:pt x="6354" y="5243"/>
                    <a:pt x="6298" y="5243"/>
                  </a:cubicBezTo>
                  <a:close/>
                  <a:moveTo>
                    <a:pt x="6196" y="5753"/>
                  </a:moveTo>
                  <a:cubicBezTo>
                    <a:pt x="6196" y="5997"/>
                    <a:pt x="5997" y="6196"/>
                    <a:pt x="5753" y="6196"/>
                  </a:cubicBezTo>
                  <a:lnTo>
                    <a:pt x="2207" y="6196"/>
                  </a:lnTo>
                  <a:cubicBezTo>
                    <a:pt x="2316" y="6080"/>
                    <a:pt x="2383" y="5924"/>
                    <a:pt x="2383" y="5753"/>
                  </a:cubicBezTo>
                  <a:lnTo>
                    <a:pt x="2383" y="5447"/>
                  </a:lnTo>
                  <a:lnTo>
                    <a:pt x="6196" y="5447"/>
                  </a:lnTo>
                  <a:lnTo>
                    <a:pt x="6196" y="57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4971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ED90A-A5DD-42A4-86E2-1C5225EB3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Халқаро</a:t>
            </a:r>
            <a:r>
              <a:rPr lang="ru-RU" dirty="0"/>
              <a:t> </a:t>
            </a:r>
            <a:r>
              <a:rPr lang="ru-RU" dirty="0" err="1"/>
              <a:t>қонунчилик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халқаро</a:t>
            </a:r>
            <a:r>
              <a:rPr lang="ru-RU" dirty="0"/>
              <a:t> </a:t>
            </a:r>
            <a:r>
              <a:rPr lang="ru-RU" dirty="0" err="1"/>
              <a:t>ташкилотларнинг</a:t>
            </a:r>
            <a:r>
              <a:rPr lang="ru-RU" dirty="0"/>
              <a:t> </a:t>
            </a:r>
            <a:r>
              <a:rPr lang="ru-RU" dirty="0" err="1"/>
              <a:t>тавсиялари</a:t>
            </a:r>
            <a:r>
              <a:rPr lang="ru-RU" dirty="0"/>
              <a:t> – </a:t>
            </a:r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соҳасидаги</a:t>
            </a:r>
            <a:r>
              <a:rPr lang="ru-RU" dirty="0"/>
              <a:t> </a:t>
            </a:r>
            <a:r>
              <a:rPr lang="ru-RU" dirty="0" err="1"/>
              <a:t>миллий</a:t>
            </a:r>
            <a:r>
              <a:rPr lang="ru-RU" dirty="0"/>
              <a:t> </a:t>
            </a:r>
            <a:r>
              <a:rPr lang="ru-RU" dirty="0" err="1"/>
              <a:t>стандартларнинг</a:t>
            </a:r>
            <a:r>
              <a:rPr lang="ru-RU" dirty="0"/>
              <a:t> </a:t>
            </a:r>
            <a:r>
              <a:rPr lang="ru-RU" dirty="0" err="1"/>
              <a:t>асоси</a:t>
            </a:r>
            <a:r>
              <a:rPr lang="ru-RU" dirty="0"/>
              <a:t> (3/3)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4F005-7BE9-4037-A34A-F21FB0DB25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1000" dirty="0"/>
              <a:t>Коррупцияга </a:t>
            </a:r>
            <a:r>
              <a:rPr lang="ru-RU" sz="1000" dirty="0" err="1"/>
              <a:t>қарши</a:t>
            </a:r>
            <a:r>
              <a:rPr lang="ru-RU" sz="1000" dirty="0"/>
              <a:t> </a:t>
            </a:r>
            <a:r>
              <a:rPr lang="ru-RU" sz="1000" dirty="0" err="1"/>
              <a:t>халқаро</a:t>
            </a:r>
            <a:r>
              <a:rPr lang="ru-RU" sz="1000" dirty="0"/>
              <a:t> </a:t>
            </a:r>
            <a:r>
              <a:rPr lang="ru-RU" sz="1000" dirty="0" err="1"/>
              <a:t>қонунчилик</a:t>
            </a:r>
            <a:endParaRPr lang="ru-RU" sz="1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A160B5-278C-4186-AD79-0DE8A4413F48}"/>
              </a:ext>
            </a:extLst>
          </p:cNvPr>
          <p:cNvGrpSpPr/>
          <p:nvPr/>
        </p:nvGrpSpPr>
        <p:grpSpPr>
          <a:xfrm>
            <a:off x="431998" y="1549400"/>
            <a:ext cx="11353800" cy="460375"/>
            <a:chOff x="431998" y="1497505"/>
            <a:chExt cx="7042690" cy="6308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F307921-FA0B-4F35-B1B3-C80CF30451B5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ABA6A0A-692D-4BD9-89F5-A1984A84F8FB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Халқаро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хорижий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ташкилотларнинг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тавсиялари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, шу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жумладан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: </a:t>
              </a:r>
            </a:p>
          </p:txBody>
        </p:sp>
      </p:grpSp>
      <p:sp>
        <p:nvSpPr>
          <p:cNvPr id="22" name="object 12">
            <a:extLst>
              <a:ext uri="{FF2B5EF4-FFF2-40B4-BE49-F238E27FC236}">
                <a16:creationId xmlns:a16="http://schemas.microsoft.com/office/drawing/2014/main" id="{4A643293-9893-4B8C-8B66-29B2A96AC164}"/>
              </a:ext>
            </a:extLst>
          </p:cNvPr>
          <p:cNvSpPr/>
          <p:nvPr/>
        </p:nvSpPr>
        <p:spPr>
          <a:xfrm>
            <a:off x="443225" y="2138921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5EE87693-5873-465D-9E03-45822CC4D7AA}"/>
              </a:ext>
            </a:extLst>
          </p:cNvPr>
          <p:cNvSpPr txBox="1"/>
          <p:nvPr/>
        </p:nvSpPr>
        <p:spPr>
          <a:xfrm>
            <a:off x="1223818" y="2142014"/>
            <a:ext cx="10524957" cy="8585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Давлат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иштирокидаги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корхоналар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учун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корпоратив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бошқарув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бўйича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ИҲТТнинг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асосий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принциплари</a:t>
            </a:r>
            <a:endParaRPr lang="ru-RU" sz="1400" b="1" spc="-20" dirty="0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200" spc="-20" dirty="0">
                <a:solidFill>
                  <a:schemeClr val="tx2"/>
                </a:solidFill>
                <a:cs typeface="Arial"/>
              </a:rPr>
              <a:t>Давлат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иштирокидаги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корхоналар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учун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корпоратив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бошқарув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 ИҲТТ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асосий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принциплари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мамлакатларга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компаниялар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эгалари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сифатида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ўз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мажбуриятларини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янада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самарали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бажариш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аниқ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тавсиялар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беради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шу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билан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давлат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корхоналарини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рақобатбардош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самарали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шаффоф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қилишга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ёрдам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беради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</a:t>
            </a:r>
          </a:p>
        </p:txBody>
      </p:sp>
      <p:grpSp>
        <p:nvGrpSpPr>
          <p:cNvPr id="24" name="Group 1163">
            <a:extLst>
              <a:ext uri="{FF2B5EF4-FFF2-40B4-BE49-F238E27FC236}">
                <a16:creationId xmlns:a16="http://schemas.microsoft.com/office/drawing/2014/main" id="{0C2F3BD2-FAFA-44E8-98E1-C48416719F9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8" y="2248758"/>
            <a:ext cx="516994" cy="516994"/>
            <a:chOff x="5217" y="2580"/>
            <a:chExt cx="172" cy="172"/>
          </a:xfrm>
          <a:solidFill>
            <a:schemeClr val="bg2">
              <a:lumMod val="25000"/>
            </a:schemeClr>
          </a:solidFill>
        </p:grpSpPr>
        <p:sp>
          <p:nvSpPr>
            <p:cNvPr id="25" name="Freeform 1164">
              <a:extLst>
                <a:ext uri="{FF2B5EF4-FFF2-40B4-BE49-F238E27FC236}">
                  <a16:creationId xmlns:a16="http://schemas.microsoft.com/office/drawing/2014/main" id="{3E28D9FD-C8F0-491D-9588-72C8FF3CEC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1" y="2597"/>
              <a:ext cx="64" cy="64"/>
            </a:xfrm>
            <a:custGeom>
              <a:avLst/>
              <a:gdLst>
                <a:gd name="T0" fmla="*/ 1191 w 2382"/>
                <a:gd name="T1" fmla="*/ 0 h 2383"/>
                <a:gd name="T2" fmla="*/ 0 w 2382"/>
                <a:gd name="T3" fmla="*/ 1191 h 2383"/>
                <a:gd name="T4" fmla="*/ 1191 w 2382"/>
                <a:gd name="T5" fmla="*/ 2383 h 2383"/>
                <a:gd name="T6" fmla="*/ 1861 w 2382"/>
                <a:gd name="T7" fmla="*/ 2177 h 2383"/>
                <a:gd name="T8" fmla="*/ 1888 w 2382"/>
                <a:gd name="T9" fmla="*/ 2035 h 2383"/>
                <a:gd name="T10" fmla="*/ 1746 w 2382"/>
                <a:gd name="T11" fmla="*/ 2008 h 2383"/>
                <a:gd name="T12" fmla="*/ 1496 w 2382"/>
                <a:gd name="T13" fmla="*/ 2130 h 2383"/>
                <a:gd name="T14" fmla="*/ 1666 w 2382"/>
                <a:gd name="T15" fmla="*/ 1293 h 2383"/>
                <a:gd name="T16" fmla="*/ 2173 w 2382"/>
                <a:gd name="T17" fmla="*/ 1293 h 2383"/>
                <a:gd name="T18" fmla="*/ 2008 w 2382"/>
                <a:gd name="T19" fmla="*/ 1746 h 2383"/>
                <a:gd name="T20" fmla="*/ 2035 w 2382"/>
                <a:gd name="T21" fmla="*/ 1888 h 2383"/>
                <a:gd name="T22" fmla="*/ 2177 w 2382"/>
                <a:gd name="T23" fmla="*/ 1861 h 2383"/>
                <a:gd name="T24" fmla="*/ 2382 w 2382"/>
                <a:gd name="T25" fmla="*/ 1191 h 2383"/>
                <a:gd name="T26" fmla="*/ 1191 w 2382"/>
                <a:gd name="T27" fmla="*/ 0 h 2383"/>
                <a:gd name="T28" fmla="*/ 209 w 2382"/>
                <a:gd name="T29" fmla="*/ 1293 h 2383"/>
                <a:gd name="T30" fmla="*/ 716 w 2382"/>
                <a:gd name="T31" fmla="*/ 1293 h 2383"/>
                <a:gd name="T32" fmla="*/ 886 w 2382"/>
                <a:gd name="T33" fmla="*/ 2130 h 2383"/>
                <a:gd name="T34" fmla="*/ 209 w 2382"/>
                <a:gd name="T35" fmla="*/ 1293 h 2383"/>
                <a:gd name="T36" fmla="*/ 716 w 2382"/>
                <a:gd name="T37" fmla="*/ 1089 h 2383"/>
                <a:gd name="T38" fmla="*/ 209 w 2382"/>
                <a:gd name="T39" fmla="*/ 1089 h 2383"/>
                <a:gd name="T40" fmla="*/ 886 w 2382"/>
                <a:gd name="T41" fmla="*/ 252 h 2383"/>
                <a:gd name="T42" fmla="*/ 716 w 2382"/>
                <a:gd name="T43" fmla="*/ 1089 h 2383"/>
                <a:gd name="T44" fmla="*/ 1359 w 2382"/>
                <a:gd name="T45" fmla="*/ 1928 h 2383"/>
                <a:gd name="T46" fmla="*/ 1191 w 2382"/>
                <a:gd name="T47" fmla="*/ 2179 h 2383"/>
                <a:gd name="T48" fmla="*/ 1023 w 2382"/>
                <a:gd name="T49" fmla="*/ 1928 h 2383"/>
                <a:gd name="T50" fmla="*/ 920 w 2382"/>
                <a:gd name="T51" fmla="*/ 1293 h 2383"/>
                <a:gd name="T52" fmla="*/ 1462 w 2382"/>
                <a:gd name="T53" fmla="*/ 1293 h 2383"/>
                <a:gd name="T54" fmla="*/ 1359 w 2382"/>
                <a:gd name="T55" fmla="*/ 1928 h 2383"/>
                <a:gd name="T56" fmla="*/ 920 w 2382"/>
                <a:gd name="T57" fmla="*/ 1089 h 2383"/>
                <a:gd name="T58" fmla="*/ 1023 w 2382"/>
                <a:gd name="T59" fmla="*/ 454 h 2383"/>
                <a:gd name="T60" fmla="*/ 1191 w 2382"/>
                <a:gd name="T61" fmla="*/ 204 h 2383"/>
                <a:gd name="T62" fmla="*/ 1359 w 2382"/>
                <a:gd name="T63" fmla="*/ 454 h 2383"/>
                <a:gd name="T64" fmla="*/ 1462 w 2382"/>
                <a:gd name="T65" fmla="*/ 1089 h 2383"/>
                <a:gd name="T66" fmla="*/ 920 w 2382"/>
                <a:gd name="T67" fmla="*/ 1089 h 2383"/>
                <a:gd name="T68" fmla="*/ 1666 w 2382"/>
                <a:gd name="T69" fmla="*/ 1089 h 2383"/>
                <a:gd name="T70" fmla="*/ 1496 w 2382"/>
                <a:gd name="T71" fmla="*/ 252 h 2383"/>
                <a:gd name="T72" fmla="*/ 2173 w 2382"/>
                <a:gd name="T73" fmla="*/ 1089 h 2383"/>
                <a:gd name="T74" fmla="*/ 1666 w 2382"/>
                <a:gd name="T75" fmla="*/ 1089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82" h="2383">
                  <a:moveTo>
                    <a:pt x="1191" y="0"/>
                  </a:moveTo>
                  <a:cubicBezTo>
                    <a:pt x="534" y="0"/>
                    <a:pt x="0" y="534"/>
                    <a:pt x="0" y="1191"/>
                  </a:cubicBezTo>
                  <a:cubicBezTo>
                    <a:pt x="0" y="1848"/>
                    <a:pt x="534" y="2383"/>
                    <a:pt x="1191" y="2383"/>
                  </a:cubicBezTo>
                  <a:cubicBezTo>
                    <a:pt x="1431" y="2383"/>
                    <a:pt x="1663" y="2312"/>
                    <a:pt x="1861" y="2177"/>
                  </a:cubicBezTo>
                  <a:cubicBezTo>
                    <a:pt x="1907" y="2145"/>
                    <a:pt x="1919" y="2081"/>
                    <a:pt x="1888" y="2035"/>
                  </a:cubicBezTo>
                  <a:cubicBezTo>
                    <a:pt x="1856" y="1988"/>
                    <a:pt x="1792" y="1976"/>
                    <a:pt x="1746" y="2008"/>
                  </a:cubicBezTo>
                  <a:cubicBezTo>
                    <a:pt x="1668" y="2061"/>
                    <a:pt x="1584" y="2102"/>
                    <a:pt x="1496" y="2130"/>
                  </a:cubicBezTo>
                  <a:cubicBezTo>
                    <a:pt x="1598" y="1923"/>
                    <a:pt x="1656" y="1612"/>
                    <a:pt x="1666" y="1293"/>
                  </a:cubicBezTo>
                  <a:lnTo>
                    <a:pt x="2173" y="1293"/>
                  </a:lnTo>
                  <a:cubicBezTo>
                    <a:pt x="2156" y="1456"/>
                    <a:pt x="2100" y="1610"/>
                    <a:pt x="2008" y="1746"/>
                  </a:cubicBezTo>
                  <a:cubicBezTo>
                    <a:pt x="1976" y="1793"/>
                    <a:pt x="1988" y="1856"/>
                    <a:pt x="2035" y="1888"/>
                  </a:cubicBezTo>
                  <a:cubicBezTo>
                    <a:pt x="2081" y="1920"/>
                    <a:pt x="2145" y="1908"/>
                    <a:pt x="2177" y="1861"/>
                  </a:cubicBezTo>
                  <a:cubicBezTo>
                    <a:pt x="2311" y="1663"/>
                    <a:pt x="2382" y="1431"/>
                    <a:pt x="2382" y="1191"/>
                  </a:cubicBezTo>
                  <a:cubicBezTo>
                    <a:pt x="2382" y="534"/>
                    <a:pt x="1848" y="0"/>
                    <a:pt x="1191" y="0"/>
                  </a:cubicBezTo>
                  <a:close/>
                  <a:moveTo>
                    <a:pt x="209" y="1293"/>
                  </a:moveTo>
                  <a:lnTo>
                    <a:pt x="716" y="1293"/>
                  </a:lnTo>
                  <a:cubicBezTo>
                    <a:pt x="726" y="1612"/>
                    <a:pt x="784" y="1923"/>
                    <a:pt x="886" y="2130"/>
                  </a:cubicBezTo>
                  <a:cubicBezTo>
                    <a:pt x="522" y="2012"/>
                    <a:pt x="250" y="1686"/>
                    <a:pt x="209" y="1293"/>
                  </a:cubicBezTo>
                  <a:close/>
                  <a:moveTo>
                    <a:pt x="716" y="1089"/>
                  </a:moveTo>
                  <a:lnTo>
                    <a:pt x="209" y="1089"/>
                  </a:lnTo>
                  <a:cubicBezTo>
                    <a:pt x="250" y="696"/>
                    <a:pt x="522" y="371"/>
                    <a:pt x="886" y="252"/>
                  </a:cubicBezTo>
                  <a:cubicBezTo>
                    <a:pt x="784" y="460"/>
                    <a:pt x="726" y="770"/>
                    <a:pt x="716" y="1089"/>
                  </a:cubicBezTo>
                  <a:close/>
                  <a:moveTo>
                    <a:pt x="1359" y="1928"/>
                  </a:moveTo>
                  <a:cubicBezTo>
                    <a:pt x="1296" y="2112"/>
                    <a:pt x="1224" y="2179"/>
                    <a:pt x="1191" y="2179"/>
                  </a:cubicBezTo>
                  <a:cubicBezTo>
                    <a:pt x="1158" y="2179"/>
                    <a:pt x="1086" y="2112"/>
                    <a:pt x="1023" y="1928"/>
                  </a:cubicBezTo>
                  <a:cubicBezTo>
                    <a:pt x="964" y="1757"/>
                    <a:pt x="928" y="1534"/>
                    <a:pt x="920" y="1293"/>
                  </a:cubicBezTo>
                  <a:lnTo>
                    <a:pt x="1462" y="1293"/>
                  </a:lnTo>
                  <a:cubicBezTo>
                    <a:pt x="1454" y="1534"/>
                    <a:pt x="1418" y="1757"/>
                    <a:pt x="1359" y="1928"/>
                  </a:cubicBezTo>
                  <a:close/>
                  <a:moveTo>
                    <a:pt x="920" y="1089"/>
                  </a:moveTo>
                  <a:cubicBezTo>
                    <a:pt x="928" y="848"/>
                    <a:pt x="964" y="626"/>
                    <a:pt x="1023" y="454"/>
                  </a:cubicBezTo>
                  <a:cubicBezTo>
                    <a:pt x="1086" y="271"/>
                    <a:pt x="1158" y="204"/>
                    <a:pt x="1191" y="204"/>
                  </a:cubicBezTo>
                  <a:cubicBezTo>
                    <a:pt x="1224" y="204"/>
                    <a:pt x="1296" y="271"/>
                    <a:pt x="1359" y="454"/>
                  </a:cubicBezTo>
                  <a:cubicBezTo>
                    <a:pt x="1418" y="626"/>
                    <a:pt x="1454" y="848"/>
                    <a:pt x="1462" y="1089"/>
                  </a:cubicBezTo>
                  <a:lnTo>
                    <a:pt x="920" y="1089"/>
                  </a:lnTo>
                  <a:close/>
                  <a:moveTo>
                    <a:pt x="1666" y="1089"/>
                  </a:moveTo>
                  <a:cubicBezTo>
                    <a:pt x="1656" y="770"/>
                    <a:pt x="1598" y="460"/>
                    <a:pt x="1496" y="252"/>
                  </a:cubicBezTo>
                  <a:cubicBezTo>
                    <a:pt x="1860" y="371"/>
                    <a:pt x="2132" y="696"/>
                    <a:pt x="2173" y="1089"/>
                  </a:cubicBezTo>
                  <a:lnTo>
                    <a:pt x="1666" y="108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65">
              <a:extLst>
                <a:ext uri="{FF2B5EF4-FFF2-40B4-BE49-F238E27FC236}">
                  <a16:creationId xmlns:a16="http://schemas.microsoft.com/office/drawing/2014/main" id="{6F515833-57A2-4C2E-8697-ED972DA8A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705"/>
              <a:ext cx="38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66">
              <a:extLst>
                <a:ext uri="{FF2B5EF4-FFF2-40B4-BE49-F238E27FC236}">
                  <a16:creationId xmlns:a16="http://schemas.microsoft.com/office/drawing/2014/main" id="{FD8F52CB-8BAB-46A9-B182-E36C6C33C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705"/>
              <a:ext cx="37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67">
              <a:extLst>
                <a:ext uri="{FF2B5EF4-FFF2-40B4-BE49-F238E27FC236}">
                  <a16:creationId xmlns:a16="http://schemas.microsoft.com/office/drawing/2014/main" id="{47F1D57F-6364-4C35-8F08-166A5E0D8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88"/>
              <a:ext cx="38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68">
              <a:extLst>
                <a:ext uri="{FF2B5EF4-FFF2-40B4-BE49-F238E27FC236}">
                  <a16:creationId xmlns:a16="http://schemas.microsoft.com/office/drawing/2014/main" id="{80A6CE06-7DD9-4C2E-BF05-AF4970B7F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88"/>
              <a:ext cx="37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69">
              <a:extLst>
                <a:ext uri="{FF2B5EF4-FFF2-40B4-BE49-F238E27FC236}">
                  <a16:creationId xmlns:a16="http://schemas.microsoft.com/office/drawing/2014/main" id="{E95ED99A-5E1B-4D28-B560-2B81C6236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72"/>
              <a:ext cx="38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170">
              <a:extLst>
                <a:ext uri="{FF2B5EF4-FFF2-40B4-BE49-F238E27FC236}">
                  <a16:creationId xmlns:a16="http://schemas.microsoft.com/office/drawing/2014/main" id="{F8B86852-58F4-4D44-8307-0CBE65A49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72"/>
              <a:ext cx="37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71">
              <a:extLst>
                <a:ext uri="{FF2B5EF4-FFF2-40B4-BE49-F238E27FC236}">
                  <a16:creationId xmlns:a16="http://schemas.microsoft.com/office/drawing/2014/main" id="{87435021-94EB-4C96-9DC8-BFAC9E5A07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7" y="2580"/>
              <a:ext cx="172" cy="172"/>
            </a:xfrm>
            <a:custGeom>
              <a:avLst/>
              <a:gdLst>
                <a:gd name="T0" fmla="*/ 6298 w 6400"/>
                <a:gd name="T1" fmla="*/ 5243 h 6400"/>
                <a:gd name="T2" fmla="*/ 2281 w 6400"/>
                <a:gd name="T3" fmla="*/ 5243 h 6400"/>
                <a:gd name="T4" fmla="*/ 2179 w 6400"/>
                <a:gd name="T5" fmla="*/ 5345 h 6400"/>
                <a:gd name="T6" fmla="*/ 2179 w 6400"/>
                <a:gd name="T7" fmla="*/ 5753 h 6400"/>
                <a:gd name="T8" fmla="*/ 1736 w 6400"/>
                <a:gd name="T9" fmla="*/ 6196 h 6400"/>
                <a:gd name="T10" fmla="*/ 1294 w 6400"/>
                <a:gd name="T11" fmla="*/ 5753 h 6400"/>
                <a:gd name="T12" fmla="*/ 1294 w 6400"/>
                <a:gd name="T13" fmla="*/ 647 h 6400"/>
                <a:gd name="T14" fmla="*/ 1118 w 6400"/>
                <a:gd name="T15" fmla="*/ 204 h 6400"/>
                <a:gd name="T16" fmla="*/ 4664 w 6400"/>
                <a:gd name="T17" fmla="*/ 204 h 6400"/>
                <a:gd name="T18" fmla="*/ 5106 w 6400"/>
                <a:gd name="T19" fmla="*/ 647 h 6400"/>
                <a:gd name="T20" fmla="*/ 5106 w 6400"/>
                <a:gd name="T21" fmla="*/ 4936 h 6400"/>
                <a:gd name="T22" fmla="*/ 5209 w 6400"/>
                <a:gd name="T23" fmla="*/ 5038 h 6400"/>
                <a:gd name="T24" fmla="*/ 5311 w 6400"/>
                <a:gd name="T25" fmla="*/ 4936 h 6400"/>
                <a:gd name="T26" fmla="*/ 5311 w 6400"/>
                <a:gd name="T27" fmla="*/ 647 h 6400"/>
                <a:gd name="T28" fmla="*/ 4664 w 6400"/>
                <a:gd name="T29" fmla="*/ 0 h 6400"/>
                <a:gd name="T30" fmla="*/ 647 w 6400"/>
                <a:gd name="T31" fmla="*/ 0 h 6400"/>
                <a:gd name="T32" fmla="*/ 0 w 6400"/>
                <a:gd name="T33" fmla="*/ 647 h 6400"/>
                <a:gd name="T34" fmla="*/ 0 w 6400"/>
                <a:gd name="T35" fmla="*/ 1055 h 6400"/>
                <a:gd name="T36" fmla="*/ 102 w 6400"/>
                <a:gd name="T37" fmla="*/ 1157 h 6400"/>
                <a:gd name="T38" fmla="*/ 783 w 6400"/>
                <a:gd name="T39" fmla="*/ 1157 h 6400"/>
                <a:gd name="T40" fmla="*/ 885 w 6400"/>
                <a:gd name="T41" fmla="*/ 1055 h 6400"/>
                <a:gd name="T42" fmla="*/ 783 w 6400"/>
                <a:gd name="T43" fmla="*/ 953 h 6400"/>
                <a:gd name="T44" fmla="*/ 204 w 6400"/>
                <a:gd name="T45" fmla="*/ 953 h 6400"/>
                <a:gd name="T46" fmla="*/ 204 w 6400"/>
                <a:gd name="T47" fmla="*/ 647 h 6400"/>
                <a:gd name="T48" fmla="*/ 647 w 6400"/>
                <a:gd name="T49" fmla="*/ 204 h 6400"/>
                <a:gd name="T50" fmla="*/ 1089 w 6400"/>
                <a:gd name="T51" fmla="*/ 647 h 6400"/>
                <a:gd name="T52" fmla="*/ 1089 w 6400"/>
                <a:gd name="T53" fmla="*/ 5753 h 6400"/>
                <a:gd name="T54" fmla="*/ 1736 w 6400"/>
                <a:gd name="T55" fmla="*/ 6400 h 6400"/>
                <a:gd name="T56" fmla="*/ 5753 w 6400"/>
                <a:gd name="T57" fmla="*/ 6400 h 6400"/>
                <a:gd name="T58" fmla="*/ 6400 w 6400"/>
                <a:gd name="T59" fmla="*/ 5753 h 6400"/>
                <a:gd name="T60" fmla="*/ 6400 w 6400"/>
                <a:gd name="T61" fmla="*/ 5345 h 6400"/>
                <a:gd name="T62" fmla="*/ 6298 w 6400"/>
                <a:gd name="T63" fmla="*/ 5243 h 6400"/>
                <a:gd name="T64" fmla="*/ 6196 w 6400"/>
                <a:gd name="T65" fmla="*/ 5753 h 6400"/>
                <a:gd name="T66" fmla="*/ 5753 w 6400"/>
                <a:gd name="T67" fmla="*/ 6196 h 6400"/>
                <a:gd name="T68" fmla="*/ 2207 w 6400"/>
                <a:gd name="T69" fmla="*/ 6196 h 6400"/>
                <a:gd name="T70" fmla="*/ 2383 w 6400"/>
                <a:gd name="T71" fmla="*/ 5753 h 6400"/>
                <a:gd name="T72" fmla="*/ 2383 w 6400"/>
                <a:gd name="T73" fmla="*/ 5447 h 6400"/>
                <a:gd name="T74" fmla="*/ 6196 w 6400"/>
                <a:gd name="T75" fmla="*/ 5447 h 6400"/>
                <a:gd name="T76" fmla="*/ 6196 w 6400"/>
                <a:gd name="T77" fmla="*/ 5753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00" h="6400">
                  <a:moveTo>
                    <a:pt x="6298" y="5243"/>
                  </a:moveTo>
                  <a:lnTo>
                    <a:pt x="2281" y="5243"/>
                  </a:lnTo>
                  <a:cubicBezTo>
                    <a:pt x="2224" y="5243"/>
                    <a:pt x="2179" y="5288"/>
                    <a:pt x="2179" y="5345"/>
                  </a:cubicBezTo>
                  <a:lnTo>
                    <a:pt x="2179" y="5753"/>
                  </a:lnTo>
                  <a:cubicBezTo>
                    <a:pt x="2179" y="5997"/>
                    <a:pt x="1980" y="6196"/>
                    <a:pt x="1736" y="6196"/>
                  </a:cubicBezTo>
                  <a:cubicBezTo>
                    <a:pt x="1492" y="6196"/>
                    <a:pt x="1294" y="5997"/>
                    <a:pt x="1294" y="5753"/>
                  </a:cubicBezTo>
                  <a:lnTo>
                    <a:pt x="1294" y="647"/>
                  </a:lnTo>
                  <a:cubicBezTo>
                    <a:pt x="1294" y="476"/>
                    <a:pt x="1227" y="320"/>
                    <a:pt x="1118" y="204"/>
                  </a:cubicBezTo>
                  <a:lnTo>
                    <a:pt x="4664" y="204"/>
                  </a:lnTo>
                  <a:cubicBezTo>
                    <a:pt x="4908" y="204"/>
                    <a:pt x="5106" y="403"/>
                    <a:pt x="5106" y="647"/>
                  </a:cubicBezTo>
                  <a:lnTo>
                    <a:pt x="5106" y="4936"/>
                  </a:lnTo>
                  <a:cubicBezTo>
                    <a:pt x="5106" y="4993"/>
                    <a:pt x="5152" y="5038"/>
                    <a:pt x="5209" y="5038"/>
                  </a:cubicBezTo>
                  <a:cubicBezTo>
                    <a:pt x="5265" y="5038"/>
                    <a:pt x="5311" y="4993"/>
                    <a:pt x="5311" y="4936"/>
                  </a:cubicBezTo>
                  <a:lnTo>
                    <a:pt x="5311" y="647"/>
                  </a:lnTo>
                  <a:cubicBezTo>
                    <a:pt x="5311" y="290"/>
                    <a:pt x="5020" y="0"/>
                    <a:pt x="4664" y="0"/>
                  </a:cubicBezTo>
                  <a:lnTo>
                    <a:pt x="647" y="0"/>
                  </a:lnTo>
                  <a:cubicBezTo>
                    <a:pt x="290" y="0"/>
                    <a:pt x="0" y="290"/>
                    <a:pt x="0" y="647"/>
                  </a:cubicBezTo>
                  <a:lnTo>
                    <a:pt x="0" y="1055"/>
                  </a:lnTo>
                  <a:cubicBezTo>
                    <a:pt x="0" y="1112"/>
                    <a:pt x="46" y="1157"/>
                    <a:pt x="102" y="1157"/>
                  </a:cubicBezTo>
                  <a:lnTo>
                    <a:pt x="783" y="1157"/>
                  </a:lnTo>
                  <a:cubicBezTo>
                    <a:pt x="839" y="1157"/>
                    <a:pt x="885" y="1112"/>
                    <a:pt x="885" y="1055"/>
                  </a:cubicBezTo>
                  <a:cubicBezTo>
                    <a:pt x="885" y="999"/>
                    <a:pt x="839" y="953"/>
                    <a:pt x="783" y="953"/>
                  </a:cubicBezTo>
                  <a:lnTo>
                    <a:pt x="204" y="953"/>
                  </a:lnTo>
                  <a:lnTo>
                    <a:pt x="204" y="647"/>
                  </a:lnTo>
                  <a:cubicBezTo>
                    <a:pt x="204" y="403"/>
                    <a:pt x="403" y="204"/>
                    <a:pt x="647" y="204"/>
                  </a:cubicBezTo>
                  <a:cubicBezTo>
                    <a:pt x="891" y="204"/>
                    <a:pt x="1089" y="403"/>
                    <a:pt x="1089" y="647"/>
                  </a:cubicBezTo>
                  <a:lnTo>
                    <a:pt x="1089" y="5753"/>
                  </a:lnTo>
                  <a:cubicBezTo>
                    <a:pt x="1089" y="6110"/>
                    <a:pt x="1380" y="6400"/>
                    <a:pt x="1736" y="6400"/>
                  </a:cubicBezTo>
                  <a:lnTo>
                    <a:pt x="5753" y="6400"/>
                  </a:lnTo>
                  <a:cubicBezTo>
                    <a:pt x="6110" y="6400"/>
                    <a:pt x="6400" y="6110"/>
                    <a:pt x="6400" y="5753"/>
                  </a:cubicBezTo>
                  <a:lnTo>
                    <a:pt x="6400" y="5345"/>
                  </a:lnTo>
                  <a:cubicBezTo>
                    <a:pt x="6400" y="5288"/>
                    <a:pt x="6354" y="5243"/>
                    <a:pt x="6298" y="5243"/>
                  </a:cubicBezTo>
                  <a:close/>
                  <a:moveTo>
                    <a:pt x="6196" y="5753"/>
                  </a:moveTo>
                  <a:cubicBezTo>
                    <a:pt x="6196" y="5997"/>
                    <a:pt x="5997" y="6196"/>
                    <a:pt x="5753" y="6196"/>
                  </a:cubicBezTo>
                  <a:lnTo>
                    <a:pt x="2207" y="6196"/>
                  </a:lnTo>
                  <a:cubicBezTo>
                    <a:pt x="2316" y="6080"/>
                    <a:pt x="2383" y="5924"/>
                    <a:pt x="2383" y="5753"/>
                  </a:cubicBezTo>
                  <a:lnTo>
                    <a:pt x="2383" y="5447"/>
                  </a:lnTo>
                  <a:lnTo>
                    <a:pt x="6196" y="5447"/>
                  </a:lnTo>
                  <a:lnTo>
                    <a:pt x="6196" y="57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" name="object 12">
            <a:extLst>
              <a:ext uri="{FF2B5EF4-FFF2-40B4-BE49-F238E27FC236}">
                <a16:creationId xmlns:a16="http://schemas.microsoft.com/office/drawing/2014/main" id="{0E2D2777-4B4E-4E6E-9547-8EC0786C153A}"/>
              </a:ext>
            </a:extLst>
          </p:cNvPr>
          <p:cNvSpPr/>
          <p:nvPr/>
        </p:nvSpPr>
        <p:spPr>
          <a:xfrm>
            <a:off x="443225" y="3542838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20">
            <a:extLst>
              <a:ext uri="{FF2B5EF4-FFF2-40B4-BE49-F238E27FC236}">
                <a16:creationId xmlns:a16="http://schemas.microsoft.com/office/drawing/2014/main" id="{2F030347-7B3F-436A-94CD-EF3E2623CF2D}"/>
              </a:ext>
            </a:extLst>
          </p:cNvPr>
          <p:cNvSpPr txBox="1"/>
          <p:nvPr/>
        </p:nvSpPr>
        <p:spPr>
          <a:xfrm>
            <a:off x="1184839" y="3542838"/>
            <a:ext cx="10524957" cy="10432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Давлат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иштирокидаги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корхоналар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учун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коррупцияга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қарши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курашишнинг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ўнта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принциплари</a:t>
            </a:r>
            <a:endParaRPr lang="ru-RU" sz="1400" b="1" spc="-20" dirty="0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200" spc="-20" dirty="0">
                <a:solidFill>
                  <a:schemeClr val="tx2"/>
                </a:solidFill>
                <a:cs typeface="Arial"/>
              </a:rPr>
              <a:t>Давлат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иштирокидаги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корхоналар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учун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коррупцияга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10 та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принциплар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200" spc="-20" dirty="0">
                <a:solidFill>
                  <a:schemeClr val="tx2"/>
                </a:solidFill>
                <a:cs typeface="Arial"/>
              </a:rPr>
              <a:t>Transparency International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томонидан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чиқарилган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бўлиб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давлат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корхоналарига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ҳалоллик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шаффофликнинг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энг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юқори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стандартлари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асосида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ташкил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этилган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коррупцияга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дастурларини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жорий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этишда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ёрдам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беради.Хусусан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улар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шаффофлик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жамоатчиликка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ҳисобот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бериш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орқали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манфаатдор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томонлар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олдида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ҳисобдорликни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таъминлашда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корпоратив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бошқарувнинг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ролини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таъкидлайдилар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</a:t>
            </a:r>
          </a:p>
        </p:txBody>
      </p:sp>
      <p:sp>
        <p:nvSpPr>
          <p:cNvPr id="46" name="object 12">
            <a:extLst>
              <a:ext uri="{FF2B5EF4-FFF2-40B4-BE49-F238E27FC236}">
                <a16:creationId xmlns:a16="http://schemas.microsoft.com/office/drawing/2014/main" id="{2674C750-E242-4FBC-BB6F-090D9A1355A7}"/>
              </a:ext>
            </a:extLst>
          </p:cNvPr>
          <p:cNvSpPr/>
          <p:nvPr/>
        </p:nvSpPr>
        <p:spPr>
          <a:xfrm>
            <a:off x="443225" y="5063921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20">
            <a:extLst>
              <a:ext uri="{FF2B5EF4-FFF2-40B4-BE49-F238E27FC236}">
                <a16:creationId xmlns:a16="http://schemas.microsoft.com/office/drawing/2014/main" id="{50710235-8376-44AC-8B3C-A390F51BF6BE}"/>
              </a:ext>
            </a:extLst>
          </p:cNvPr>
          <p:cNvSpPr txBox="1"/>
          <p:nvPr/>
        </p:nvSpPr>
        <p:spPr>
          <a:xfrm>
            <a:off x="1223818" y="5067014"/>
            <a:ext cx="10524957" cy="6739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Ҳалоллик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ҳолати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.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Жамоат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ташкилотларида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коррупциявий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хавф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хатарларни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баҳолаш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бўйича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кўрсатмалар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.</a:t>
            </a: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Қўлланма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БМТнинг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Наркотиклар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жиноятчилик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бошқармаси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томонидан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 2020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йил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ишлаб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чиқилган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бўлиб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давлат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ташкилотлари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муассасаларида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коррупциявий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хавф-ҳатарларни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баҳолаш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амалий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қўлланма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ҳисобланади</a:t>
            </a:r>
            <a:endParaRPr lang="ru-RU" sz="1200" spc="-20" dirty="0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60" name="Group 1163">
            <a:extLst>
              <a:ext uri="{FF2B5EF4-FFF2-40B4-BE49-F238E27FC236}">
                <a16:creationId xmlns:a16="http://schemas.microsoft.com/office/drawing/2014/main" id="{1FF2FDBD-0F05-4D92-8B99-51C1153A22F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8" y="3660004"/>
            <a:ext cx="516994" cy="516994"/>
            <a:chOff x="5217" y="2580"/>
            <a:chExt cx="172" cy="172"/>
          </a:xfrm>
          <a:solidFill>
            <a:schemeClr val="bg2">
              <a:lumMod val="25000"/>
            </a:schemeClr>
          </a:solidFill>
        </p:grpSpPr>
        <p:sp>
          <p:nvSpPr>
            <p:cNvPr id="61" name="Freeform 1164">
              <a:extLst>
                <a:ext uri="{FF2B5EF4-FFF2-40B4-BE49-F238E27FC236}">
                  <a16:creationId xmlns:a16="http://schemas.microsoft.com/office/drawing/2014/main" id="{5B24FEA0-4432-4CBF-BDE1-07A7B998EF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1" y="2597"/>
              <a:ext cx="64" cy="64"/>
            </a:xfrm>
            <a:custGeom>
              <a:avLst/>
              <a:gdLst>
                <a:gd name="T0" fmla="*/ 1191 w 2382"/>
                <a:gd name="T1" fmla="*/ 0 h 2383"/>
                <a:gd name="T2" fmla="*/ 0 w 2382"/>
                <a:gd name="T3" fmla="*/ 1191 h 2383"/>
                <a:gd name="T4" fmla="*/ 1191 w 2382"/>
                <a:gd name="T5" fmla="*/ 2383 h 2383"/>
                <a:gd name="T6" fmla="*/ 1861 w 2382"/>
                <a:gd name="T7" fmla="*/ 2177 h 2383"/>
                <a:gd name="T8" fmla="*/ 1888 w 2382"/>
                <a:gd name="T9" fmla="*/ 2035 h 2383"/>
                <a:gd name="T10" fmla="*/ 1746 w 2382"/>
                <a:gd name="T11" fmla="*/ 2008 h 2383"/>
                <a:gd name="T12" fmla="*/ 1496 w 2382"/>
                <a:gd name="T13" fmla="*/ 2130 h 2383"/>
                <a:gd name="T14" fmla="*/ 1666 w 2382"/>
                <a:gd name="T15" fmla="*/ 1293 h 2383"/>
                <a:gd name="T16" fmla="*/ 2173 w 2382"/>
                <a:gd name="T17" fmla="*/ 1293 h 2383"/>
                <a:gd name="T18" fmla="*/ 2008 w 2382"/>
                <a:gd name="T19" fmla="*/ 1746 h 2383"/>
                <a:gd name="T20" fmla="*/ 2035 w 2382"/>
                <a:gd name="T21" fmla="*/ 1888 h 2383"/>
                <a:gd name="T22" fmla="*/ 2177 w 2382"/>
                <a:gd name="T23" fmla="*/ 1861 h 2383"/>
                <a:gd name="T24" fmla="*/ 2382 w 2382"/>
                <a:gd name="T25" fmla="*/ 1191 h 2383"/>
                <a:gd name="T26" fmla="*/ 1191 w 2382"/>
                <a:gd name="T27" fmla="*/ 0 h 2383"/>
                <a:gd name="T28" fmla="*/ 209 w 2382"/>
                <a:gd name="T29" fmla="*/ 1293 h 2383"/>
                <a:gd name="T30" fmla="*/ 716 w 2382"/>
                <a:gd name="T31" fmla="*/ 1293 h 2383"/>
                <a:gd name="T32" fmla="*/ 886 w 2382"/>
                <a:gd name="T33" fmla="*/ 2130 h 2383"/>
                <a:gd name="T34" fmla="*/ 209 w 2382"/>
                <a:gd name="T35" fmla="*/ 1293 h 2383"/>
                <a:gd name="T36" fmla="*/ 716 w 2382"/>
                <a:gd name="T37" fmla="*/ 1089 h 2383"/>
                <a:gd name="T38" fmla="*/ 209 w 2382"/>
                <a:gd name="T39" fmla="*/ 1089 h 2383"/>
                <a:gd name="T40" fmla="*/ 886 w 2382"/>
                <a:gd name="T41" fmla="*/ 252 h 2383"/>
                <a:gd name="T42" fmla="*/ 716 w 2382"/>
                <a:gd name="T43" fmla="*/ 1089 h 2383"/>
                <a:gd name="T44" fmla="*/ 1359 w 2382"/>
                <a:gd name="T45" fmla="*/ 1928 h 2383"/>
                <a:gd name="T46" fmla="*/ 1191 w 2382"/>
                <a:gd name="T47" fmla="*/ 2179 h 2383"/>
                <a:gd name="T48" fmla="*/ 1023 w 2382"/>
                <a:gd name="T49" fmla="*/ 1928 h 2383"/>
                <a:gd name="T50" fmla="*/ 920 w 2382"/>
                <a:gd name="T51" fmla="*/ 1293 h 2383"/>
                <a:gd name="T52" fmla="*/ 1462 w 2382"/>
                <a:gd name="T53" fmla="*/ 1293 h 2383"/>
                <a:gd name="T54" fmla="*/ 1359 w 2382"/>
                <a:gd name="T55" fmla="*/ 1928 h 2383"/>
                <a:gd name="T56" fmla="*/ 920 w 2382"/>
                <a:gd name="T57" fmla="*/ 1089 h 2383"/>
                <a:gd name="T58" fmla="*/ 1023 w 2382"/>
                <a:gd name="T59" fmla="*/ 454 h 2383"/>
                <a:gd name="T60" fmla="*/ 1191 w 2382"/>
                <a:gd name="T61" fmla="*/ 204 h 2383"/>
                <a:gd name="T62" fmla="*/ 1359 w 2382"/>
                <a:gd name="T63" fmla="*/ 454 h 2383"/>
                <a:gd name="T64" fmla="*/ 1462 w 2382"/>
                <a:gd name="T65" fmla="*/ 1089 h 2383"/>
                <a:gd name="T66" fmla="*/ 920 w 2382"/>
                <a:gd name="T67" fmla="*/ 1089 h 2383"/>
                <a:gd name="T68" fmla="*/ 1666 w 2382"/>
                <a:gd name="T69" fmla="*/ 1089 h 2383"/>
                <a:gd name="T70" fmla="*/ 1496 w 2382"/>
                <a:gd name="T71" fmla="*/ 252 h 2383"/>
                <a:gd name="T72" fmla="*/ 2173 w 2382"/>
                <a:gd name="T73" fmla="*/ 1089 h 2383"/>
                <a:gd name="T74" fmla="*/ 1666 w 2382"/>
                <a:gd name="T75" fmla="*/ 1089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82" h="2383">
                  <a:moveTo>
                    <a:pt x="1191" y="0"/>
                  </a:moveTo>
                  <a:cubicBezTo>
                    <a:pt x="534" y="0"/>
                    <a:pt x="0" y="534"/>
                    <a:pt x="0" y="1191"/>
                  </a:cubicBezTo>
                  <a:cubicBezTo>
                    <a:pt x="0" y="1848"/>
                    <a:pt x="534" y="2383"/>
                    <a:pt x="1191" y="2383"/>
                  </a:cubicBezTo>
                  <a:cubicBezTo>
                    <a:pt x="1431" y="2383"/>
                    <a:pt x="1663" y="2312"/>
                    <a:pt x="1861" y="2177"/>
                  </a:cubicBezTo>
                  <a:cubicBezTo>
                    <a:pt x="1907" y="2145"/>
                    <a:pt x="1919" y="2081"/>
                    <a:pt x="1888" y="2035"/>
                  </a:cubicBezTo>
                  <a:cubicBezTo>
                    <a:pt x="1856" y="1988"/>
                    <a:pt x="1792" y="1976"/>
                    <a:pt x="1746" y="2008"/>
                  </a:cubicBezTo>
                  <a:cubicBezTo>
                    <a:pt x="1668" y="2061"/>
                    <a:pt x="1584" y="2102"/>
                    <a:pt x="1496" y="2130"/>
                  </a:cubicBezTo>
                  <a:cubicBezTo>
                    <a:pt x="1598" y="1923"/>
                    <a:pt x="1656" y="1612"/>
                    <a:pt x="1666" y="1293"/>
                  </a:cubicBezTo>
                  <a:lnTo>
                    <a:pt x="2173" y="1293"/>
                  </a:lnTo>
                  <a:cubicBezTo>
                    <a:pt x="2156" y="1456"/>
                    <a:pt x="2100" y="1610"/>
                    <a:pt x="2008" y="1746"/>
                  </a:cubicBezTo>
                  <a:cubicBezTo>
                    <a:pt x="1976" y="1793"/>
                    <a:pt x="1988" y="1856"/>
                    <a:pt x="2035" y="1888"/>
                  </a:cubicBezTo>
                  <a:cubicBezTo>
                    <a:pt x="2081" y="1920"/>
                    <a:pt x="2145" y="1908"/>
                    <a:pt x="2177" y="1861"/>
                  </a:cubicBezTo>
                  <a:cubicBezTo>
                    <a:pt x="2311" y="1663"/>
                    <a:pt x="2382" y="1431"/>
                    <a:pt x="2382" y="1191"/>
                  </a:cubicBezTo>
                  <a:cubicBezTo>
                    <a:pt x="2382" y="534"/>
                    <a:pt x="1848" y="0"/>
                    <a:pt x="1191" y="0"/>
                  </a:cubicBezTo>
                  <a:close/>
                  <a:moveTo>
                    <a:pt x="209" y="1293"/>
                  </a:moveTo>
                  <a:lnTo>
                    <a:pt x="716" y="1293"/>
                  </a:lnTo>
                  <a:cubicBezTo>
                    <a:pt x="726" y="1612"/>
                    <a:pt x="784" y="1923"/>
                    <a:pt x="886" y="2130"/>
                  </a:cubicBezTo>
                  <a:cubicBezTo>
                    <a:pt x="522" y="2012"/>
                    <a:pt x="250" y="1686"/>
                    <a:pt x="209" y="1293"/>
                  </a:cubicBezTo>
                  <a:close/>
                  <a:moveTo>
                    <a:pt x="716" y="1089"/>
                  </a:moveTo>
                  <a:lnTo>
                    <a:pt x="209" y="1089"/>
                  </a:lnTo>
                  <a:cubicBezTo>
                    <a:pt x="250" y="696"/>
                    <a:pt x="522" y="371"/>
                    <a:pt x="886" y="252"/>
                  </a:cubicBezTo>
                  <a:cubicBezTo>
                    <a:pt x="784" y="460"/>
                    <a:pt x="726" y="770"/>
                    <a:pt x="716" y="1089"/>
                  </a:cubicBezTo>
                  <a:close/>
                  <a:moveTo>
                    <a:pt x="1359" y="1928"/>
                  </a:moveTo>
                  <a:cubicBezTo>
                    <a:pt x="1296" y="2112"/>
                    <a:pt x="1224" y="2179"/>
                    <a:pt x="1191" y="2179"/>
                  </a:cubicBezTo>
                  <a:cubicBezTo>
                    <a:pt x="1158" y="2179"/>
                    <a:pt x="1086" y="2112"/>
                    <a:pt x="1023" y="1928"/>
                  </a:cubicBezTo>
                  <a:cubicBezTo>
                    <a:pt x="964" y="1757"/>
                    <a:pt x="928" y="1534"/>
                    <a:pt x="920" y="1293"/>
                  </a:cubicBezTo>
                  <a:lnTo>
                    <a:pt x="1462" y="1293"/>
                  </a:lnTo>
                  <a:cubicBezTo>
                    <a:pt x="1454" y="1534"/>
                    <a:pt x="1418" y="1757"/>
                    <a:pt x="1359" y="1928"/>
                  </a:cubicBezTo>
                  <a:close/>
                  <a:moveTo>
                    <a:pt x="920" y="1089"/>
                  </a:moveTo>
                  <a:cubicBezTo>
                    <a:pt x="928" y="848"/>
                    <a:pt x="964" y="626"/>
                    <a:pt x="1023" y="454"/>
                  </a:cubicBezTo>
                  <a:cubicBezTo>
                    <a:pt x="1086" y="271"/>
                    <a:pt x="1158" y="204"/>
                    <a:pt x="1191" y="204"/>
                  </a:cubicBezTo>
                  <a:cubicBezTo>
                    <a:pt x="1224" y="204"/>
                    <a:pt x="1296" y="271"/>
                    <a:pt x="1359" y="454"/>
                  </a:cubicBezTo>
                  <a:cubicBezTo>
                    <a:pt x="1418" y="626"/>
                    <a:pt x="1454" y="848"/>
                    <a:pt x="1462" y="1089"/>
                  </a:cubicBezTo>
                  <a:lnTo>
                    <a:pt x="920" y="1089"/>
                  </a:lnTo>
                  <a:close/>
                  <a:moveTo>
                    <a:pt x="1666" y="1089"/>
                  </a:moveTo>
                  <a:cubicBezTo>
                    <a:pt x="1656" y="770"/>
                    <a:pt x="1598" y="460"/>
                    <a:pt x="1496" y="252"/>
                  </a:cubicBezTo>
                  <a:cubicBezTo>
                    <a:pt x="1860" y="371"/>
                    <a:pt x="2132" y="696"/>
                    <a:pt x="2173" y="1089"/>
                  </a:cubicBezTo>
                  <a:lnTo>
                    <a:pt x="1666" y="108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165">
              <a:extLst>
                <a:ext uri="{FF2B5EF4-FFF2-40B4-BE49-F238E27FC236}">
                  <a16:creationId xmlns:a16="http://schemas.microsoft.com/office/drawing/2014/main" id="{4D039FB0-7505-4A86-A04F-29F2BB50C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705"/>
              <a:ext cx="38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66">
              <a:extLst>
                <a:ext uri="{FF2B5EF4-FFF2-40B4-BE49-F238E27FC236}">
                  <a16:creationId xmlns:a16="http://schemas.microsoft.com/office/drawing/2014/main" id="{CC3E4711-F48C-4491-87E7-A226E3ACD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705"/>
              <a:ext cx="37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67">
              <a:extLst>
                <a:ext uri="{FF2B5EF4-FFF2-40B4-BE49-F238E27FC236}">
                  <a16:creationId xmlns:a16="http://schemas.microsoft.com/office/drawing/2014/main" id="{C66575AC-83B4-4B5D-B849-D3A8CC5F2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88"/>
              <a:ext cx="38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68">
              <a:extLst>
                <a:ext uri="{FF2B5EF4-FFF2-40B4-BE49-F238E27FC236}">
                  <a16:creationId xmlns:a16="http://schemas.microsoft.com/office/drawing/2014/main" id="{69689CDB-6337-4482-AE83-04A92F385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88"/>
              <a:ext cx="37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69">
              <a:extLst>
                <a:ext uri="{FF2B5EF4-FFF2-40B4-BE49-F238E27FC236}">
                  <a16:creationId xmlns:a16="http://schemas.microsoft.com/office/drawing/2014/main" id="{FFEC00C8-8479-4BF0-BF41-3000BA4BF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72"/>
              <a:ext cx="38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70">
              <a:extLst>
                <a:ext uri="{FF2B5EF4-FFF2-40B4-BE49-F238E27FC236}">
                  <a16:creationId xmlns:a16="http://schemas.microsoft.com/office/drawing/2014/main" id="{F742FF60-A953-46B9-B7CF-1E9C3B23D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72"/>
              <a:ext cx="37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171">
              <a:extLst>
                <a:ext uri="{FF2B5EF4-FFF2-40B4-BE49-F238E27FC236}">
                  <a16:creationId xmlns:a16="http://schemas.microsoft.com/office/drawing/2014/main" id="{E7EE6650-3144-4D69-9B69-F743887839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7" y="2580"/>
              <a:ext cx="172" cy="172"/>
            </a:xfrm>
            <a:custGeom>
              <a:avLst/>
              <a:gdLst>
                <a:gd name="T0" fmla="*/ 6298 w 6400"/>
                <a:gd name="T1" fmla="*/ 5243 h 6400"/>
                <a:gd name="T2" fmla="*/ 2281 w 6400"/>
                <a:gd name="T3" fmla="*/ 5243 h 6400"/>
                <a:gd name="T4" fmla="*/ 2179 w 6400"/>
                <a:gd name="T5" fmla="*/ 5345 h 6400"/>
                <a:gd name="T6" fmla="*/ 2179 w 6400"/>
                <a:gd name="T7" fmla="*/ 5753 h 6400"/>
                <a:gd name="T8" fmla="*/ 1736 w 6400"/>
                <a:gd name="T9" fmla="*/ 6196 h 6400"/>
                <a:gd name="T10" fmla="*/ 1294 w 6400"/>
                <a:gd name="T11" fmla="*/ 5753 h 6400"/>
                <a:gd name="T12" fmla="*/ 1294 w 6400"/>
                <a:gd name="T13" fmla="*/ 647 h 6400"/>
                <a:gd name="T14" fmla="*/ 1118 w 6400"/>
                <a:gd name="T15" fmla="*/ 204 h 6400"/>
                <a:gd name="T16" fmla="*/ 4664 w 6400"/>
                <a:gd name="T17" fmla="*/ 204 h 6400"/>
                <a:gd name="T18" fmla="*/ 5106 w 6400"/>
                <a:gd name="T19" fmla="*/ 647 h 6400"/>
                <a:gd name="T20" fmla="*/ 5106 w 6400"/>
                <a:gd name="T21" fmla="*/ 4936 h 6400"/>
                <a:gd name="T22" fmla="*/ 5209 w 6400"/>
                <a:gd name="T23" fmla="*/ 5038 h 6400"/>
                <a:gd name="T24" fmla="*/ 5311 w 6400"/>
                <a:gd name="T25" fmla="*/ 4936 h 6400"/>
                <a:gd name="T26" fmla="*/ 5311 w 6400"/>
                <a:gd name="T27" fmla="*/ 647 h 6400"/>
                <a:gd name="T28" fmla="*/ 4664 w 6400"/>
                <a:gd name="T29" fmla="*/ 0 h 6400"/>
                <a:gd name="T30" fmla="*/ 647 w 6400"/>
                <a:gd name="T31" fmla="*/ 0 h 6400"/>
                <a:gd name="T32" fmla="*/ 0 w 6400"/>
                <a:gd name="T33" fmla="*/ 647 h 6400"/>
                <a:gd name="T34" fmla="*/ 0 w 6400"/>
                <a:gd name="T35" fmla="*/ 1055 h 6400"/>
                <a:gd name="T36" fmla="*/ 102 w 6400"/>
                <a:gd name="T37" fmla="*/ 1157 h 6400"/>
                <a:gd name="T38" fmla="*/ 783 w 6400"/>
                <a:gd name="T39" fmla="*/ 1157 h 6400"/>
                <a:gd name="T40" fmla="*/ 885 w 6400"/>
                <a:gd name="T41" fmla="*/ 1055 h 6400"/>
                <a:gd name="T42" fmla="*/ 783 w 6400"/>
                <a:gd name="T43" fmla="*/ 953 h 6400"/>
                <a:gd name="T44" fmla="*/ 204 w 6400"/>
                <a:gd name="T45" fmla="*/ 953 h 6400"/>
                <a:gd name="T46" fmla="*/ 204 w 6400"/>
                <a:gd name="T47" fmla="*/ 647 h 6400"/>
                <a:gd name="T48" fmla="*/ 647 w 6400"/>
                <a:gd name="T49" fmla="*/ 204 h 6400"/>
                <a:gd name="T50" fmla="*/ 1089 w 6400"/>
                <a:gd name="T51" fmla="*/ 647 h 6400"/>
                <a:gd name="T52" fmla="*/ 1089 w 6400"/>
                <a:gd name="T53" fmla="*/ 5753 h 6400"/>
                <a:gd name="T54" fmla="*/ 1736 w 6400"/>
                <a:gd name="T55" fmla="*/ 6400 h 6400"/>
                <a:gd name="T56" fmla="*/ 5753 w 6400"/>
                <a:gd name="T57" fmla="*/ 6400 h 6400"/>
                <a:gd name="T58" fmla="*/ 6400 w 6400"/>
                <a:gd name="T59" fmla="*/ 5753 h 6400"/>
                <a:gd name="T60" fmla="*/ 6400 w 6400"/>
                <a:gd name="T61" fmla="*/ 5345 h 6400"/>
                <a:gd name="T62" fmla="*/ 6298 w 6400"/>
                <a:gd name="T63" fmla="*/ 5243 h 6400"/>
                <a:gd name="T64" fmla="*/ 6196 w 6400"/>
                <a:gd name="T65" fmla="*/ 5753 h 6400"/>
                <a:gd name="T66" fmla="*/ 5753 w 6400"/>
                <a:gd name="T67" fmla="*/ 6196 h 6400"/>
                <a:gd name="T68" fmla="*/ 2207 w 6400"/>
                <a:gd name="T69" fmla="*/ 6196 h 6400"/>
                <a:gd name="T70" fmla="*/ 2383 w 6400"/>
                <a:gd name="T71" fmla="*/ 5753 h 6400"/>
                <a:gd name="T72" fmla="*/ 2383 w 6400"/>
                <a:gd name="T73" fmla="*/ 5447 h 6400"/>
                <a:gd name="T74" fmla="*/ 6196 w 6400"/>
                <a:gd name="T75" fmla="*/ 5447 h 6400"/>
                <a:gd name="T76" fmla="*/ 6196 w 6400"/>
                <a:gd name="T77" fmla="*/ 5753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00" h="6400">
                  <a:moveTo>
                    <a:pt x="6298" y="5243"/>
                  </a:moveTo>
                  <a:lnTo>
                    <a:pt x="2281" y="5243"/>
                  </a:lnTo>
                  <a:cubicBezTo>
                    <a:pt x="2224" y="5243"/>
                    <a:pt x="2179" y="5288"/>
                    <a:pt x="2179" y="5345"/>
                  </a:cubicBezTo>
                  <a:lnTo>
                    <a:pt x="2179" y="5753"/>
                  </a:lnTo>
                  <a:cubicBezTo>
                    <a:pt x="2179" y="5997"/>
                    <a:pt x="1980" y="6196"/>
                    <a:pt x="1736" y="6196"/>
                  </a:cubicBezTo>
                  <a:cubicBezTo>
                    <a:pt x="1492" y="6196"/>
                    <a:pt x="1294" y="5997"/>
                    <a:pt x="1294" y="5753"/>
                  </a:cubicBezTo>
                  <a:lnTo>
                    <a:pt x="1294" y="647"/>
                  </a:lnTo>
                  <a:cubicBezTo>
                    <a:pt x="1294" y="476"/>
                    <a:pt x="1227" y="320"/>
                    <a:pt x="1118" y="204"/>
                  </a:cubicBezTo>
                  <a:lnTo>
                    <a:pt x="4664" y="204"/>
                  </a:lnTo>
                  <a:cubicBezTo>
                    <a:pt x="4908" y="204"/>
                    <a:pt x="5106" y="403"/>
                    <a:pt x="5106" y="647"/>
                  </a:cubicBezTo>
                  <a:lnTo>
                    <a:pt x="5106" y="4936"/>
                  </a:lnTo>
                  <a:cubicBezTo>
                    <a:pt x="5106" y="4993"/>
                    <a:pt x="5152" y="5038"/>
                    <a:pt x="5209" y="5038"/>
                  </a:cubicBezTo>
                  <a:cubicBezTo>
                    <a:pt x="5265" y="5038"/>
                    <a:pt x="5311" y="4993"/>
                    <a:pt x="5311" y="4936"/>
                  </a:cubicBezTo>
                  <a:lnTo>
                    <a:pt x="5311" y="647"/>
                  </a:lnTo>
                  <a:cubicBezTo>
                    <a:pt x="5311" y="290"/>
                    <a:pt x="5020" y="0"/>
                    <a:pt x="4664" y="0"/>
                  </a:cubicBezTo>
                  <a:lnTo>
                    <a:pt x="647" y="0"/>
                  </a:lnTo>
                  <a:cubicBezTo>
                    <a:pt x="290" y="0"/>
                    <a:pt x="0" y="290"/>
                    <a:pt x="0" y="647"/>
                  </a:cubicBezTo>
                  <a:lnTo>
                    <a:pt x="0" y="1055"/>
                  </a:lnTo>
                  <a:cubicBezTo>
                    <a:pt x="0" y="1112"/>
                    <a:pt x="46" y="1157"/>
                    <a:pt x="102" y="1157"/>
                  </a:cubicBezTo>
                  <a:lnTo>
                    <a:pt x="783" y="1157"/>
                  </a:lnTo>
                  <a:cubicBezTo>
                    <a:pt x="839" y="1157"/>
                    <a:pt x="885" y="1112"/>
                    <a:pt x="885" y="1055"/>
                  </a:cubicBezTo>
                  <a:cubicBezTo>
                    <a:pt x="885" y="999"/>
                    <a:pt x="839" y="953"/>
                    <a:pt x="783" y="953"/>
                  </a:cubicBezTo>
                  <a:lnTo>
                    <a:pt x="204" y="953"/>
                  </a:lnTo>
                  <a:lnTo>
                    <a:pt x="204" y="647"/>
                  </a:lnTo>
                  <a:cubicBezTo>
                    <a:pt x="204" y="403"/>
                    <a:pt x="403" y="204"/>
                    <a:pt x="647" y="204"/>
                  </a:cubicBezTo>
                  <a:cubicBezTo>
                    <a:pt x="891" y="204"/>
                    <a:pt x="1089" y="403"/>
                    <a:pt x="1089" y="647"/>
                  </a:cubicBezTo>
                  <a:lnTo>
                    <a:pt x="1089" y="5753"/>
                  </a:lnTo>
                  <a:cubicBezTo>
                    <a:pt x="1089" y="6110"/>
                    <a:pt x="1380" y="6400"/>
                    <a:pt x="1736" y="6400"/>
                  </a:cubicBezTo>
                  <a:lnTo>
                    <a:pt x="5753" y="6400"/>
                  </a:lnTo>
                  <a:cubicBezTo>
                    <a:pt x="6110" y="6400"/>
                    <a:pt x="6400" y="6110"/>
                    <a:pt x="6400" y="5753"/>
                  </a:cubicBezTo>
                  <a:lnTo>
                    <a:pt x="6400" y="5345"/>
                  </a:lnTo>
                  <a:cubicBezTo>
                    <a:pt x="6400" y="5288"/>
                    <a:pt x="6354" y="5243"/>
                    <a:pt x="6298" y="5243"/>
                  </a:cubicBezTo>
                  <a:close/>
                  <a:moveTo>
                    <a:pt x="6196" y="5753"/>
                  </a:moveTo>
                  <a:cubicBezTo>
                    <a:pt x="6196" y="5997"/>
                    <a:pt x="5997" y="6196"/>
                    <a:pt x="5753" y="6196"/>
                  </a:cubicBezTo>
                  <a:lnTo>
                    <a:pt x="2207" y="6196"/>
                  </a:lnTo>
                  <a:cubicBezTo>
                    <a:pt x="2316" y="6080"/>
                    <a:pt x="2383" y="5924"/>
                    <a:pt x="2383" y="5753"/>
                  </a:cubicBezTo>
                  <a:lnTo>
                    <a:pt x="2383" y="5447"/>
                  </a:lnTo>
                  <a:lnTo>
                    <a:pt x="6196" y="5447"/>
                  </a:lnTo>
                  <a:lnTo>
                    <a:pt x="6196" y="57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9" name="Group 1163">
            <a:extLst>
              <a:ext uri="{FF2B5EF4-FFF2-40B4-BE49-F238E27FC236}">
                <a16:creationId xmlns:a16="http://schemas.microsoft.com/office/drawing/2014/main" id="{1CFB6C06-609C-444C-A543-F873FA9944A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8" y="5176290"/>
            <a:ext cx="516994" cy="516994"/>
            <a:chOff x="5217" y="2580"/>
            <a:chExt cx="172" cy="172"/>
          </a:xfrm>
          <a:solidFill>
            <a:schemeClr val="bg2">
              <a:lumMod val="25000"/>
            </a:schemeClr>
          </a:solidFill>
        </p:grpSpPr>
        <p:sp>
          <p:nvSpPr>
            <p:cNvPr id="70" name="Freeform 1164">
              <a:extLst>
                <a:ext uri="{FF2B5EF4-FFF2-40B4-BE49-F238E27FC236}">
                  <a16:creationId xmlns:a16="http://schemas.microsoft.com/office/drawing/2014/main" id="{A79E9878-E685-49AE-80ED-9A657CBD14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1" y="2597"/>
              <a:ext cx="64" cy="64"/>
            </a:xfrm>
            <a:custGeom>
              <a:avLst/>
              <a:gdLst>
                <a:gd name="T0" fmla="*/ 1191 w 2382"/>
                <a:gd name="T1" fmla="*/ 0 h 2383"/>
                <a:gd name="T2" fmla="*/ 0 w 2382"/>
                <a:gd name="T3" fmla="*/ 1191 h 2383"/>
                <a:gd name="T4" fmla="*/ 1191 w 2382"/>
                <a:gd name="T5" fmla="*/ 2383 h 2383"/>
                <a:gd name="T6" fmla="*/ 1861 w 2382"/>
                <a:gd name="T7" fmla="*/ 2177 h 2383"/>
                <a:gd name="T8" fmla="*/ 1888 w 2382"/>
                <a:gd name="T9" fmla="*/ 2035 h 2383"/>
                <a:gd name="T10" fmla="*/ 1746 w 2382"/>
                <a:gd name="T11" fmla="*/ 2008 h 2383"/>
                <a:gd name="T12" fmla="*/ 1496 w 2382"/>
                <a:gd name="T13" fmla="*/ 2130 h 2383"/>
                <a:gd name="T14" fmla="*/ 1666 w 2382"/>
                <a:gd name="T15" fmla="*/ 1293 h 2383"/>
                <a:gd name="T16" fmla="*/ 2173 w 2382"/>
                <a:gd name="T17" fmla="*/ 1293 h 2383"/>
                <a:gd name="T18" fmla="*/ 2008 w 2382"/>
                <a:gd name="T19" fmla="*/ 1746 h 2383"/>
                <a:gd name="T20" fmla="*/ 2035 w 2382"/>
                <a:gd name="T21" fmla="*/ 1888 h 2383"/>
                <a:gd name="T22" fmla="*/ 2177 w 2382"/>
                <a:gd name="T23" fmla="*/ 1861 h 2383"/>
                <a:gd name="T24" fmla="*/ 2382 w 2382"/>
                <a:gd name="T25" fmla="*/ 1191 h 2383"/>
                <a:gd name="T26" fmla="*/ 1191 w 2382"/>
                <a:gd name="T27" fmla="*/ 0 h 2383"/>
                <a:gd name="T28" fmla="*/ 209 w 2382"/>
                <a:gd name="T29" fmla="*/ 1293 h 2383"/>
                <a:gd name="T30" fmla="*/ 716 w 2382"/>
                <a:gd name="T31" fmla="*/ 1293 h 2383"/>
                <a:gd name="T32" fmla="*/ 886 w 2382"/>
                <a:gd name="T33" fmla="*/ 2130 h 2383"/>
                <a:gd name="T34" fmla="*/ 209 w 2382"/>
                <a:gd name="T35" fmla="*/ 1293 h 2383"/>
                <a:gd name="T36" fmla="*/ 716 w 2382"/>
                <a:gd name="T37" fmla="*/ 1089 h 2383"/>
                <a:gd name="T38" fmla="*/ 209 w 2382"/>
                <a:gd name="T39" fmla="*/ 1089 h 2383"/>
                <a:gd name="T40" fmla="*/ 886 w 2382"/>
                <a:gd name="T41" fmla="*/ 252 h 2383"/>
                <a:gd name="T42" fmla="*/ 716 w 2382"/>
                <a:gd name="T43" fmla="*/ 1089 h 2383"/>
                <a:gd name="T44" fmla="*/ 1359 w 2382"/>
                <a:gd name="T45" fmla="*/ 1928 h 2383"/>
                <a:gd name="T46" fmla="*/ 1191 w 2382"/>
                <a:gd name="T47" fmla="*/ 2179 h 2383"/>
                <a:gd name="T48" fmla="*/ 1023 w 2382"/>
                <a:gd name="T49" fmla="*/ 1928 h 2383"/>
                <a:gd name="T50" fmla="*/ 920 w 2382"/>
                <a:gd name="T51" fmla="*/ 1293 h 2383"/>
                <a:gd name="T52" fmla="*/ 1462 w 2382"/>
                <a:gd name="T53" fmla="*/ 1293 h 2383"/>
                <a:gd name="T54" fmla="*/ 1359 w 2382"/>
                <a:gd name="T55" fmla="*/ 1928 h 2383"/>
                <a:gd name="T56" fmla="*/ 920 w 2382"/>
                <a:gd name="T57" fmla="*/ 1089 h 2383"/>
                <a:gd name="T58" fmla="*/ 1023 w 2382"/>
                <a:gd name="T59" fmla="*/ 454 h 2383"/>
                <a:gd name="T60" fmla="*/ 1191 w 2382"/>
                <a:gd name="T61" fmla="*/ 204 h 2383"/>
                <a:gd name="T62" fmla="*/ 1359 w 2382"/>
                <a:gd name="T63" fmla="*/ 454 h 2383"/>
                <a:gd name="T64" fmla="*/ 1462 w 2382"/>
                <a:gd name="T65" fmla="*/ 1089 h 2383"/>
                <a:gd name="T66" fmla="*/ 920 w 2382"/>
                <a:gd name="T67" fmla="*/ 1089 h 2383"/>
                <a:gd name="T68" fmla="*/ 1666 w 2382"/>
                <a:gd name="T69" fmla="*/ 1089 h 2383"/>
                <a:gd name="T70" fmla="*/ 1496 w 2382"/>
                <a:gd name="T71" fmla="*/ 252 h 2383"/>
                <a:gd name="T72" fmla="*/ 2173 w 2382"/>
                <a:gd name="T73" fmla="*/ 1089 h 2383"/>
                <a:gd name="T74" fmla="*/ 1666 w 2382"/>
                <a:gd name="T75" fmla="*/ 1089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82" h="2383">
                  <a:moveTo>
                    <a:pt x="1191" y="0"/>
                  </a:moveTo>
                  <a:cubicBezTo>
                    <a:pt x="534" y="0"/>
                    <a:pt x="0" y="534"/>
                    <a:pt x="0" y="1191"/>
                  </a:cubicBezTo>
                  <a:cubicBezTo>
                    <a:pt x="0" y="1848"/>
                    <a:pt x="534" y="2383"/>
                    <a:pt x="1191" y="2383"/>
                  </a:cubicBezTo>
                  <a:cubicBezTo>
                    <a:pt x="1431" y="2383"/>
                    <a:pt x="1663" y="2312"/>
                    <a:pt x="1861" y="2177"/>
                  </a:cubicBezTo>
                  <a:cubicBezTo>
                    <a:pt x="1907" y="2145"/>
                    <a:pt x="1919" y="2081"/>
                    <a:pt x="1888" y="2035"/>
                  </a:cubicBezTo>
                  <a:cubicBezTo>
                    <a:pt x="1856" y="1988"/>
                    <a:pt x="1792" y="1976"/>
                    <a:pt x="1746" y="2008"/>
                  </a:cubicBezTo>
                  <a:cubicBezTo>
                    <a:pt x="1668" y="2061"/>
                    <a:pt x="1584" y="2102"/>
                    <a:pt x="1496" y="2130"/>
                  </a:cubicBezTo>
                  <a:cubicBezTo>
                    <a:pt x="1598" y="1923"/>
                    <a:pt x="1656" y="1612"/>
                    <a:pt x="1666" y="1293"/>
                  </a:cubicBezTo>
                  <a:lnTo>
                    <a:pt x="2173" y="1293"/>
                  </a:lnTo>
                  <a:cubicBezTo>
                    <a:pt x="2156" y="1456"/>
                    <a:pt x="2100" y="1610"/>
                    <a:pt x="2008" y="1746"/>
                  </a:cubicBezTo>
                  <a:cubicBezTo>
                    <a:pt x="1976" y="1793"/>
                    <a:pt x="1988" y="1856"/>
                    <a:pt x="2035" y="1888"/>
                  </a:cubicBezTo>
                  <a:cubicBezTo>
                    <a:pt x="2081" y="1920"/>
                    <a:pt x="2145" y="1908"/>
                    <a:pt x="2177" y="1861"/>
                  </a:cubicBezTo>
                  <a:cubicBezTo>
                    <a:pt x="2311" y="1663"/>
                    <a:pt x="2382" y="1431"/>
                    <a:pt x="2382" y="1191"/>
                  </a:cubicBezTo>
                  <a:cubicBezTo>
                    <a:pt x="2382" y="534"/>
                    <a:pt x="1848" y="0"/>
                    <a:pt x="1191" y="0"/>
                  </a:cubicBezTo>
                  <a:close/>
                  <a:moveTo>
                    <a:pt x="209" y="1293"/>
                  </a:moveTo>
                  <a:lnTo>
                    <a:pt x="716" y="1293"/>
                  </a:lnTo>
                  <a:cubicBezTo>
                    <a:pt x="726" y="1612"/>
                    <a:pt x="784" y="1923"/>
                    <a:pt x="886" y="2130"/>
                  </a:cubicBezTo>
                  <a:cubicBezTo>
                    <a:pt x="522" y="2012"/>
                    <a:pt x="250" y="1686"/>
                    <a:pt x="209" y="1293"/>
                  </a:cubicBezTo>
                  <a:close/>
                  <a:moveTo>
                    <a:pt x="716" y="1089"/>
                  </a:moveTo>
                  <a:lnTo>
                    <a:pt x="209" y="1089"/>
                  </a:lnTo>
                  <a:cubicBezTo>
                    <a:pt x="250" y="696"/>
                    <a:pt x="522" y="371"/>
                    <a:pt x="886" y="252"/>
                  </a:cubicBezTo>
                  <a:cubicBezTo>
                    <a:pt x="784" y="460"/>
                    <a:pt x="726" y="770"/>
                    <a:pt x="716" y="1089"/>
                  </a:cubicBezTo>
                  <a:close/>
                  <a:moveTo>
                    <a:pt x="1359" y="1928"/>
                  </a:moveTo>
                  <a:cubicBezTo>
                    <a:pt x="1296" y="2112"/>
                    <a:pt x="1224" y="2179"/>
                    <a:pt x="1191" y="2179"/>
                  </a:cubicBezTo>
                  <a:cubicBezTo>
                    <a:pt x="1158" y="2179"/>
                    <a:pt x="1086" y="2112"/>
                    <a:pt x="1023" y="1928"/>
                  </a:cubicBezTo>
                  <a:cubicBezTo>
                    <a:pt x="964" y="1757"/>
                    <a:pt x="928" y="1534"/>
                    <a:pt x="920" y="1293"/>
                  </a:cubicBezTo>
                  <a:lnTo>
                    <a:pt x="1462" y="1293"/>
                  </a:lnTo>
                  <a:cubicBezTo>
                    <a:pt x="1454" y="1534"/>
                    <a:pt x="1418" y="1757"/>
                    <a:pt x="1359" y="1928"/>
                  </a:cubicBezTo>
                  <a:close/>
                  <a:moveTo>
                    <a:pt x="920" y="1089"/>
                  </a:moveTo>
                  <a:cubicBezTo>
                    <a:pt x="928" y="848"/>
                    <a:pt x="964" y="626"/>
                    <a:pt x="1023" y="454"/>
                  </a:cubicBezTo>
                  <a:cubicBezTo>
                    <a:pt x="1086" y="271"/>
                    <a:pt x="1158" y="204"/>
                    <a:pt x="1191" y="204"/>
                  </a:cubicBezTo>
                  <a:cubicBezTo>
                    <a:pt x="1224" y="204"/>
                    <a:pt x="1296" y="271"/>
                    <a:pt x="1359" y="454"/>
                  </a:cubicBezTo>
                  <a:cubicBezTo>
                    <a:pt x="1418" y="626"/>
                    <a:pt x="1454" y="848"/>
                    <a:pt x="1462" y="1089"/>
                  </a:cubicBezTo>
                  <a:lnTo>
                    <a:pt x="920" y="1089"/>
                  </a:lnTo>
                  <a:close/>
                  <a:moveTo>
                    <a:pt x="1666" y="1089"/>
                  </a:moveTo>
                  <a:cubicBezTo>
                    <a:pt x="1656" y="770"/>
                    <a:pt x="1598" y="460"/>
                    <a:pt x="1496" y="252"/>
                  </a:cubicBezTo>
                  <a:cubicBezTo>
                    <a:pt x="1860" y="371"/>
                    <a:pt x="2132" y="696"/>
                    <a:pt x="2173" y="1089"/>
                  </a:cubicBezTo>
                  <a:lnTo>
                    <a:pt x="1666" y="108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165">
              <a:extLst>
                <a:ext uri="{FF2B5EF4-FFF2-40B4-BE49-F238E27FC236}">
                  <a16:creationId xmlns:a16="http://schemas.microsoft.com/office/drawing/2014/main" id="{DAA4BE2D-3711-4581-B925-2C61E31F9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705"/>
              <a:ext cx="38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166">
              <a:extLst>
                <a:ext uri="{FF2B5EF4-FFF2-40B4-BE49-F238E27FC236}">
                  <a16:creationId xmlns:a16="http://schemas.microsoft.com/office/drawing/2014/main" id="{91640475-5549-49DF-AE42-A036EBDBA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705"/>
              <a:ext cx="37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167">
              <a:extLst>
                <a:ext uri="{FF2B5EF4-FFF2-40B4-BE49-F238E27FC236}">
                  <a16:creationId xmlns:a16="http://schemas.microsoft.com/office/drawing/2014/main" id="{B185CAAF-7FFE-47DB-96E6-C609A4196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88"/>
              <a:ext cx="38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168">
              <a:extLst>
                <a:ext uri="{FF2B5EF4-FFF2-40B4-BE49-F238E27FC236}">
                  <a16:creationId xmlns:a16="http://schemas.microsoft.com/office/drawing/2014/main" id="{17D1C963-F915-42BE-B02B-E846EAB8A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88"/>
              <a:ext cx="37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69">
              <a:extLst>
                <a:ext uri="{FF2B5EF4-FFF2-40B4-BE49-F238E27FC236}">
                  <a16:creationId xmlns:a16="http://schemas.microsoft.com/office/drawing/2014/main" id="{9FF38495-56F7-414A-98EC-F8278B7F9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72"/>
              <a:ext cx="38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170">
              <a:extLst>
                <a:ext uri="{FF2B5EF4-FFF2-40B4-BE49-F238E27FC236}">
                  <a16:creationId xmlns:a16="http://schemas.microsoft.com/office/drawing/2014/main" id="{C5D50760-D213-4735-BB2B-76F086181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72"/>
              <a:ext cx="37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171">
              <a:extLst>
                <a:ext uri="{FF2B5EF4-FFF2-40B4-BE49-F238E27FC236}">
                  <a16:creationId xmlns:a16="http://schemas.microsoft.com/office/drawing/2014/main" id="{3456C37F-83EA-45D9-9E74-9658F915DA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7" y="2580"/>
              <a:ext cx="172" cy="172"/>
            </a:xfrm>
            <a:custGeom>
              <a:avLst/>
              <a:gdLst>
                <a:gd name="T0" fmla="*/ 6298 w 6400"/>
                <a:gd name="T1" fmla="*/ 5243 h 6400"/>
                <a:gd name="T2" fmla="*/ 2281 w 6400"/>
                <a:gd name="T3" fmla="*/ 5243 h 6400"/>
                <a:gd name="T4" fmla="*/ 2179 w 6400"/>
                <a:gd name="T5" fmla="*/ 5345 h 6400"/>
                <a:gd name="T6" fmla="*/ 2179 w 6400"/>
                <a:gd name="T7" fmla="*/ 5753 h 6400"/>
                <a:gd name="T8" fmla="*/ 1736 w 6400"/>
                <a:gd name="T9" fmla="*/ 6196 h 6400"/>
                <a:gd name="T10" fmla="*/ 1294 w 6400"/>
                <a:gd name="T11" fmla="*/ 5753 h 6400"/>
                <a:gd name="T12" fmla="*/ 1294 w 6400"/>
                <a:gd name="T13" fmla="*/ 647 h 6400"/>
                <a:gd name="T14" fmla="*/ 1118 w 6400"/>
                <a:gd name="T15" fmla="*/ 204 h 6400"/>
                <a:gd name="T16" fmla="*/ 4664 w 6400"/>
                <a:gd name="T17" fmla="*/ 204 h 6400"/>
                <a:gd name="T18" fmla="*/ 5106 w 6400"/>
                <a:gd name="T19" fmla="*/ 647 h 6400"/>
                <a:gd name="T20" fmla="*/ 5106 w 6400"/>
                <a:gd name="T21" fmla="*/ 4936 h 6400"/>
                <a:gd name="T22" fmla="*/ 5209 w 6400"/>
                <a:gd name="T23" fmla="*/ 5038 h 6400"/>
                <a:gd name="T24" fmla="*/ 5311 w 6400"/>
                <a:gd name="T25" fmla="*/ 4936 h 6400"/>
                <a:gd name="T26" fmla="*/ 5311 w 6400"/>
                <a:gd name="T27" fmla="*/ 647 h 6400"/>
                <a:gd name="T28" fmla="*/ 4664 w 6400"/>
                <a:gd name="T29" fmla="*/ 0 h 6400"/>
                <a:gd name="T30" fmla="*/ 647 w 6400"/>
                <a:gd name="T31" fmla="*/ 0 h 6400"/>
                <a:gd name="T32" fmla="*/ 0 w 6400"/>
                <a:gd name="T33" fmla="*/ 647 h 6400"/>
                <a:gd name="T34" fmla="*/ 0 w 6400"/>
                <a:gd name="T35" fmla="*/ 1055 h 6400"/>
                <a:gd name="T36" fmla="*/ 102 w 6400"/>
                <a:gd name="T37" fmla="*/ 1157 h 6400"/>
                <a:gd name="T38" fmla="*/ 783 w 6400"/>
                <a:gd name="T39" fmla="*/ 1157 h 6400"/>
                <a:gd name="T40" fmla="*/ 885 w 6400"/>
                <a:gd name="T41" fmla="*/ 1055 h 6400"/>
                <a:gd name="T42" fmla="*/ 783 w 6400"/>
                <a:gd name="T43" fmla="*/ 953 h 6400"/>
                <a:gd name="T44" fmla="*/ 204 w 6400"/>
                <a:gd name="T45" fmla="*/ 953 h 6400"/>
                <a:gd name="T46" fmla="*/ 204 w 6400"/>
                <a:gd name="T47" fmla="*/ 647 h 6400"/>
                <a:gd name="T48" fmla="*/ 647 w 6400"/>
                <a:gd name="T49" fmla="*/ 204 h 6400"/>
                <a:gd name="T50" fmla="*/ 1089 w 6400"/>
                <a:gd name="T51" fmla="*/ 647 h 6400"/>
                <a:gd name="T52" fmla="*/ 1089 w 6400"/>
                <a:gd name="T53" fmla="*/ 5753 h 6400"/>
                <a:gd name="T54" fmla="*/ 1736 w 6400"/>
                <a:gd name="T55" fmla="*/ 6400 h 6400"/>
                <a:gd name="T56" fmla="*/ 5753 w 6400"/>
                <a:gd name="T57" fmla="*/ 6400 h 6400"/>
                <a:gd name="T58" fmla="*/ 6400 w 6400"/>
                <a:gd name="T59" fmla="*/ 5753 h 6400"/>
                <a:gd name="T60" fmla="*/ 6400 w 6400"/>
                <a:gd name="T61" fmla="*/ 5345 h 6400"/>
                <a:gd name="T62" fmla="*/ 6298 w 6400"/>
                <a:gd name="T63" fmla="*/ 5243 h 6400"/>
                <a:gd name="T64" fmla="*/ 6196 w 6400"/>
                <a:gd name="T65" fmla="*/ 5753 h 6400"/>
                <a:gd name="T66" fmla="*/ 5753 w 6400"/>
                <a:gd name="T67" fmla="*/ 6196 h 6400"/>
                <a:gd name="T68" fmla="*/ 2207 w 6400"/>
                <a:gd name="T69" fmla="*/ 6196 h 6400"/>
                <a:gd name="T70" fmla="*/ 2383 w 6400"/>
                <a:gd name="T71" fmla="*/ 5753 h 6400"/>
                <a:gd name="T72" fmla="*/ 2383 w 6400"/>
                <a:gd name="T73" fmla="*/ 5447 h 6400"/>
                <a:gd name="T74" fmla="*/ 6196 w 6400"/>
                <a:gd name="T75" fmla="*/ 5447 h 6400"/>
                <a:gd name="T76" fmla="*/ 6196 w 6400"/>
                <a:gd name="T77" fmla="*/ 5753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00" h="6400">
                  <a:moveTo>
                    <a:pt x="6298" y="5243"/>
                  </a:moveTo>
                  <a:lnTo>
                    <a:pt x="2281" y="5243"/>
                  </a:lnTo>
                  <a:cubicBezTo>
                    <a:pt x="2224" y="5243"/>
                    <a:pt x="2179" y="5288"/>
                    <a:pt x="2179" y="5345"/>
                  </a:cubicBezTo>
                  <a:lnTo>
                    <a:pt x="2179" y="5753"/>
                  </a:lnTo>
                  <a:cubicBezTo>
                    <a:pt x="2179" y="5997"/>
                    <a:pt x="1980" y="6196"/>
                    <a:pt x="1736" y="6196"/>
                  </a:cubicBezTo>
                  <a:cubicBezTo>
                    <a:pt x="1492" y="6196"/>
                    <a:pt x="1294" y="5997"/>
                    <a:pt x="1294" y="5753"/>
                  </a:cubicBezTo>
                  <a:lnTo>
                    <a:pt x="1294" y="647"/>
                  </a:lnTo>
                  <a:cubicBezTo>
                    <a:pt x="1294" y="476"/>
                    <a:pt x="1227" y="320"/>
                    <a:pt x="1118" y="204"/>
                  </a:cubicBezTo>
                  <a:lnTo>
                    <a:pt x="4664" y="204"/>
                  </a:lnTo>
                  <a:cubicBezTo>
                    <a:pt x="4908" y="204"/>
                    <a:pt x="5106" y="403"/>
                    <a:pt x="5106" y="647"/>
                  </a:cubicBezTo>
                  <a:lnTo>
                    <a:pt x="5106" y="4936"/>
                  </a:lnTo>
                  <a:cubicBezTo>
                    <a:pt x="5106" y="4993"/>
                    <a:pt x="5152" y="5038"/>
                    <a:pt x="5209" y="5038"/>
                  </a:cubicBezTo>
                  <a:cubicBezTo>
                    <a:pt x="5265" y="5038"/>
                    <a:pt x="5311" y="4993"/>
                    <a:pt x="5311" y="4936"/>
                  </a:cubicBezTo>
                  <a:lnTo>
                    <a:pt x="5311" y="647"/>
                  </a:lnTo>
                  <a:cubicBezTo>
                    <a:pt x="5311" y="290"/>
                    <a:pt x="5020" y="0"/>
                    <a:pt x="4664" y="0"/>
                  </a:cubicBezTo>
                  <a:lnTo>
                    <a:pt x="647" y="0"/>
                  </a:lnTo>
                  <a:cubicBezTo>
                    <a:pt x="290" y="0"/>
                    <a:pt x="0" y="290"/>
                    <a:pt x="0" y="647"/>
                  </a:cubicBezTo>
                  <a:lnTo>
                    <a:pt x="0" y="1055"/>
                  </a:lnTo>
                  <a:cubicBezTo>
                    <a:pt x="0" y="1112"/>
                    <a:pt x="46" y="1157"/>
                    <a:pt x="102" y="1157"/>
                  </a:cubicBezTo>
                  <a:lnTo>
                    <a:pt x="783" y="1157"/>
                  </a:lnTo>
                  <a:cubicBezTo>
                    <a:pt x="839" y="1157"/>
                    <a:pt x="885" y="1112"/>
                    <a:pt x="885" y="1055"/>
                  </a:cubicBezTo>
                  <a:cubicBezTo>
                    <a:pt x="885" y="999"/>
                    <a:pt x="839" y="953"/>
                    <a:pt x="783" y="953"/>
                  </a:cubicBezTo>
                  <a:lnTo>
                    <a:pt x="204" y="953"/>
                  </a:lnTo>
                  <a:lnTo>
                    <a:pt x="204" y="647"/>
                  </a:lnTo>
                  <a:cubicBezTo>
                    <a:pt x="204" y="403"/>
                    <a:pt x="403" y="204"/>
                    <a:pt x="647" y="204"/>
                  </a:cubicBezTo>
                  <a:cubicBezTo>
                    <a:pt x="891" y="204"/>
                    <a:pt x="1089" y="403"/>
                    <a:pt x="1089" y="647"/>
                  </a:cubicBezTo>
                  <a:lnTo>
                    <a:pt x="1089" y="5753"/>
                  </a:lnTo>
                  <a:cubicBezTo>
                    <a:pt x="1089" y="6110"/>
                    <a:pt x="1380" y="6400"/>
                    <a:pt x="1736" y="6400"/>
                  </a:cubicBezTo>
                  <a:lnTo>
                    <a:pt x="5753" y="6400"/>
                  </a:lnTo>
                  <a:cubicBezTo>
                    <a:pt x="6110" y="6400"/>
                    <a:pt x="6400" y="6110"/>
                    <a:pt x="6400" y="5753"/>
                  </a:cubicBezTo>
                  <a:lnTo>
                    <a:pt x="6400" y="5345"/>
                  </a:lnTo>
                  <a:cubicBezTo>
                    <a:pt x="6400" y="5288"/>
                    <a:pt x="6354" y="5243"/>
                    <a:pt x="6298" y="5243"/>
                  </a:cubicBezTo>
                  <a:close/>
                  <a:moveTo>
                    <a:pt x="6196" y="5753"/>
                  </a:moveTo>
                  <a:cubicBezTo>
                    <a:pt x="6196" y="5997"/>
                    <a:pt x="5997" y="6196"/>
                    <a:pt x="5753" y="6196"/>
                  </a:cubicBezTo>
                  <a:lnTo>
                    <a:pt x="2207" y="6196"/>
                  </a:lnTo>
                  <a:cubicBezTo>
                    <a:pt x="2316" y="6080"/>
                    <a:pt x="2383" y="5924"/>
                    <a:pt x="2383" y="5753"/>
                  </a:cubicBezTo>
                  <a:lnTo>
                    <a:pt x="2383" y="5447"/>
                  </a:lnTo>
                  <a:lnTo>
                    <a:pt x="6196" y="5447"/>
                  </a:lnTo>
                  <a:lnTo>
                    <a:pt x="6196" y="57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8525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D81C7E-C67F-49EE-B6B2-FA264BE937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z-Cyrl-UZ" sz="4800" dirty="0"/>
              <a:t>Ўзбекистон Республикасининг коррупцияга қарши курашиш тўғрисидаги қонунчилиги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32597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EDA0C-E569-4B75-8049-36754E4D9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3" y="438162"/>
            <a:ext cx="6893471" cy="434975"/>
          </a:xfrm>
        </p:spPr>
        <p:txBody>
          <a:bodyPr/>
          <a:lstStyle/>
          <a:p>
            <a:r>
              <a:rPr lang="uz-Cyrl-UZ" sz="2400" dirty="0"/>
              <a:t>Ўзбекистон Республикасининг коррупцияга қарши курашиш тўғрисидаги қонунчилиги </a:t>
            </a:r>
            <a:r>
              <a:rPr lang="ru-RU" dirty="0"/>
              <a:t>(1/7)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413294-1922-4F4D-9E7E-558EA979E076}"/>
              </a:ext>
            </a:extLst>
          </p:cNvPr>
          <p:cNvGrpSpPr/>
          <p:nvPr/>
        </p:nvGrpSpPr>
        <p:grpSpPr>
          <a:xfrm>
            <a:off x="388801" y="1374227"/>
            <a:ext cx="5635762" cy="596900"/>
            <a:chOff x="388801" y="1374227"/>
            <a:chExt cx="5635762" cy="59690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8095AD8E-9000-4375-8E49-0F3E528522A8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5400" b="1" dirty="0">
                  <a:solidFill>
                    <a:srgbClr val="B1C7F7">
                      <a:alpha val="55000"/>
                    </a:srgbClr>
                  </a:solidFill>
                </a:rPr>
                <a:t>1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309F7317-0A09-4AB9-A72F-F6F783BAC87A}"/>
                </a:ext>
              </a:extLst>
            </p:cNvPr>
            <p:cNvSpPr txBox="1">
              <a:spLocks/>
            </p:cNvSpPr>
            <p:nvPr/>
          </p:nvSpPr>
          <p:spPr>
            <a:xfrm>
              <a:off x="625478" y="1467714"/>
              <a:ext cx="5399085" cy="3291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400" dirty="0">
                  <a:solidFill>
                    <a:schemeClr val="tx2"/>
                  </a:solidFill>
                </a:rPr>
                <a:t>01.04.1995 </a:t>
              </a:r>
              <a:r>
                <a:rPr lang="ru-RU" sz="1400" dirty="0" err="1">
                  <a:solidFill>
                    <a:schemeClr val="tx2"/>
                  </a:solidFill>
                </a:rPr>
                <a:t>йилдаги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Ўзбекистон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Республикасининг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Жиноят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кодекси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AFB280E-C7F8-494F-BDD6-0E162F52A921}"/>
              </a:ext>
            </a:extLst>
          </p:cNvPr>
          <p:cNvGrpSpPr/>
          <p:nvPr/>
        </p:nvGrpSpPr>
        <p:grpSpPr>
          <a:xfrm>
            <a:off x="388801" y="2318634"/>
            <a:ext cx="5635762" cy="596900"/>
            <a:chOff x="388801" y="1374227"/>
            <a:chExt cx="5635762" cy="596900"/>
          </a:xfrm>
        </p:grpSpPr>
        <p:sp>
          <p:nvSpPr>
            <p:cNvPr id="38" name="Title 1">
              <a:extLst>
                <a:ext uri="{FF2B5EF4-FFF2-40B4-BE49-F238E27FC236}">
                  <a16:creationId xmlns:a16="http://schemas.microsoft.com/office/drawing/2014/main" id="{FD9C3191-3166-4E35-AEB1-F9A5865A81FA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 dirty="0">
                  <a:solidFill>
                    <a:srgbClr val="B1C7F7">
                      <a:alpha val="55000"/>
                    </a:srgbClr>
                  </a:solidFill>
                </a:rPr>
                <a:t>2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9D4F292A-58CD-4C98-BEFF-8B572C0CAC87}"/>
                </a:ext>
              </a:extLst>
            </p:cNvPr>
            <p:cNvSpPr txBox="1">
              <a:spLocks/>
            </p:cNvSpPr>
            <p:nvPr/>
          </p:nvSpPr>
          <p:spPr>
            <a:xfrm>
              <a:off x="625478" y="1467714"/>
              <a:ext cx="5399085" cy="3291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400" dirty="0">
                  <a:solidFill>
                    <a:schemeClr val="tx2"/>
                  </a:solidFill>
                </a:rPr>
                <a:t>01.04.1995 </a:t>
              </a:r>
              <a:r>
                <a:rPr lang="ru-RU" sz="1400" dirty="0" err="1">
                  <a:solidFill>
                    <a:schemeClr val="tx2"/>
                  </a:solidFill>
                </a:rPr>
                <a:t>йилдаги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Ўзбекистон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Республикасининг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Маъмурий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жавобгарлик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тўғрисидаги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кодекси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19DB8DD-CEA5-4AC2-83C0-5EE8D3E98641}"/>
              </a:ext>
            </a:extLst>
          </p:cNvPr>
          <p:cNvGrpSpPr/>
          <p:nvPr/>
        </p:nvGrpSpPr>
        <p:grpSpPr>
          <a:xfrm>
            <a:off x="388801" y="3263041"/>
            <a:ext cx="5716358" cy="1287485"/>
            <a:chOff x="388801" y="1374227"/>
            <a:chExt cx="5716358" cy="1287485"/>
          </a:xfrm>
        </p:grpSpPr>
        <p:sp>
          <p:nvSpPr>
            <p:cNvPr id="41" name="Title 1">
              <a:extLst>
                <a:ext uri="{FF2B5EF4-FFF2-40B4-BE49-F238E27FC236}">
                  <a16:creationId xmlns:a16="http://schemas.microsoft.com/office/drawing/2014/main" id="{D335E9F6-EC38-451C-9AAC-6063E99C443D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 dirty="0">
                  <a:solidFill>
                    <a:srgbClr val="B1C7F7">
                      <a:alpha val="55000"/>
                    </a:srgbClr>
                  </a:solidFill>
                </a:rPr>
                <a:t>3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3A87D81C-3401-4034-947A-E399500307AA}"/>
                </a:ext>
              </a:extLst>
            </p:cNvPr>
            <p:cNvSpPr txBox="1">
              <a:spLocks/>
            </p:cNvSpPr>
            <p:nvPr/>
          </p:nvSpPr>
          <p:spPr>
            <a:xfrm>
              <a:off x="706074" y="2332524"/>
              <a:ext cx="5399085" cy="3291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400" dirty="0">
                  <a:solidFill>
                    <a:schemeClr val="tx2"/>
                  </a:solidFill>
                </a:rPr>
                <a:t>«Давлат </a:t>
              </a:r>
              <a:r>
                <a:rPr lang="ru-RU" sz="1400" dirty="0" err="1">
                  <a:solidFill>
                    <a:schemeClr val="tx2"/>
                  </a:solidFill>
                </a:rPr>
                <a:t>фуқаролик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хизмати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тўғрисида»ги</a:t>
              </a:r>
              <a:r>
                <a:rPr lang="ru-RU" sz="1400" dirty="0">
                  <a:solidFill>
                    <a:schemeClr val="tx2"/>
                  </a:solidFill>
                </a:rPr>
                <a:t> 08.08.2022 </a:t>
              </a:r>
              <a:r>
                <a:rPr lang="ru-RU" sz="1400" dirty="0" err="1">
                  <a:solidFill>
                    <a:schemeClr val="tx2"/>
                  </a:solidFill>
                </a:rPr>
                <a:t>йилдаги</a:t>
              </a:r>
              <a:r>
                <a:rPr lang="ru-RU" sz="1400" dirty="0">
                  <a:solidFill>
                    <a:schemeClr val="tx2"/>
                  </a:solidFill>
                </a:rPr>
                <a:t> ЎРҚ-788-сон </a:t>
              </a:r>
              <a:r>
                <a:rPr lang="ru-RU" sz="1400" dirty="0" err="1">
                  <a:solidFill>
                    <a:schemeClr val="tx2"/>
                  </a:solidFill>
                </a:rPr>
                <a:t>Қонуни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D4EC83C-C344-4A86-BE98-1CC57ADE9A3D}"/>
              </a:ext>
            </a:extLst>
          </p:cNvPr>
          <p:cNvGrpSpPr/>
          <p:nvPr/>
        </p:nvGrpSpPr>
        <p:grpSpPr>
          <a:xfrm>
            <a:off x="388801" y="3239248"/>
            <a:ext cx="5732903" cy="1565100"/>
            <a:chOff x="388801" y="406027"/>
            <a:chExt cx="5732903" cy="1565100"/>
          </a:xfrm>
        </p:grpSpPr>
        <p:sp>
          <p:nvSpPr>
            <p:cNvPr id="44" name="Title 1">
              <a:extLst>
                <a:ext uri="{FF2B5EF4-FFF2-40B4-BE49-F238E27FC236}">
                  <a16:creationId xmlns:a16="http://schemas.microsoft.com/office/drawing/2014/main" id="{B1A5E903-8CB4-4178-9885-11AF3B5FCDFD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 dirty="0">
                  <a:solidFill>
                    <a:srgbClr val="B1C7F7">
                      <a:alpha val="55000"/>
                    </a:srgbClr>
                  </a:solidFill>
                </a:rPr>
                <a:t>4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0E311A0D-A0C9-46A7-9F3B-2B6E9AA3F328}"/>
                </a:ext>
              </a:extLst>
            </p:cNvPr>
            <p:cNvSpPr txBox="1">
              <a:spLocks/>
            </p:cNvSpPr>
            <p:nvPr/>
          </p:nvSpPr>
          <p:spPr>
            <a:xfrm>
              <a:off x="722619" y="406027"/>
              <a:ext cx="5399085" cy="3291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400" dirty="0">
                  <a:solidFill>
                    <a:schemeClr val="tx2"/>
                  </a:solidFill>
                </a:rPr>
                <a:t>«Коррупцияга </a:t>
              </a:r>
              <a:r>
                <a:rPr lang="ru-RU" sz="1400" dirty="0" err="1">
                  <a:solidFill>
                    <a:schemeClr val="tx2"/>
                  </a:solidFill>
                </a:rPr>
                <a:t>қарши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курашиш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тўғрисида»ги</a:t>
              </a:r>
              <a:r>
                <a:rPr lang="ru-RU" sz="1400" dirty="0">
                  <a:solidFill>
                    <a:schemeClr val="tx2"/>
                  </a:solidFill>
                </a:rPr>
                <a:t> 03.01.2017 </a:t>
              </a:r>
              <a:r>
                <a:rPr lang="ru-RU" sz="1400" dirty="0" err="1">
                  <a:solidFill>
                    <a:schemeClr val="tx2"/>
                  </a:solidFill>
                </a:rPr>
                <a:t>йилдаги</a:t>
              </a:r>
              <a:r>
                <a:rPr lang="ru-RU" sz="1400" dirty="0">
                  <a:solidFill>
                    <a:schemeClr val="tx2"/>
                  </a:solidFill>
                </a:rPr>
                <a:t> ЎРҚ-419-сон </a:t>
              </a:r>
              <a:r>
                <a:rPr lang="ru-RU" sz="1400" dirty="0" err="1">
                  <a:solidFill>
                    <a:schemeClr val="tx2"/>
                  </a:solidFill>
                </a:rPr>
                <a:t>Қонуни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FBCD005-738E-4AB7-8934-BD038A3C8D22}"/>
              </a:ext>
            </a:extLst>
          </p:cNvPr>
          <p:cNvGrpSpPr/>
          <p:nvPr/>
        </p:nvGrpSpPr>
        <p:grpSpPr>
          <a:xfrm>
            <a:off x="388801" y="5151854"/>
            <a:ext cx="5635762" cy="596900"/>
            <a:chOff x="388801" y="1374227"/>
            <a:chExt cx="5635762" cy="596900"/>
          </a:xfrm>
        </p:grpSpPr>
        <p:sp>
          <p:nvSpPr>
            <p:cNvPr id="47" name="Title 1">
              <a:extLst>
                <a:ext uri="{FF2B5EF4-FFF2-40B4-BE49-F238E27FC236}">
                  <a16:creationId xmlns:a16="http://schemas.microsoft.com/office/drawing/2014/main" id="{8CCDC5EE-9D38-4589-833B-E617DB1C1F22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 dirty="0">
                  <a:solidFill>
                    <a:srgbClr val="B1C7F7">
                      <a:alpha val="55000"/>
                    </a:srgbClr>
                  </a:solidFill>
                </a:rPr>
                <a:t>5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48" name="Title 1">
              <a:extLst>
                <a:ext uri="{FF2B5EF4-FFF2-40B4-BE49-F238E27FC236}">
                  <a16:creationId xmlns:a16="http://schemas.microsoft.com/office/drawing/2014/main" id="{86B8BF6F-7FAA-46F9-BEB3-8FF73C3DE61C}"/>
                </a:ext>
              </a:extLst>
            </p:cNvPr>
            <p:cNvSpPr txBox="1">
              <a:spLocks/>
            </p:cNvSpPr>
            <p:nvPr/>
          </p:nvSpPr>
          <p:spPr>
            <a:xfrm>
              <a:off x="625478" y="1467714"/>
              <a:ext cx="5399085" cy="3291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400" dirty="0" err="1">
                  <a:solidFill>
                    <a:schemeClr val="tx2"/>
                  </a:solidFill>
                </a:rPr>
                <a:t>Ўзбекистон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Республикаси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Президентининг</a:t>
              </a:r>
              <a:r>
                <a:rPr lang="ru-RU" sz="1400" dirty="0">
                  <a:solidFill>
                    <a:schemeClr val="tx2"/>
                  </a:solidFill>
                </a:rPr>
                <a:t> «Давлат </a:t>
              </a:r>
              <a:r>
                <a:rPr lang="ru-RU" sz="1400" dirty="0" err="1">
                  <a:solidFill>
                    <a:schemeClr val="tx2"/>
                  </a:solidFill>
                </a:rPr>
                <a:t>бошқаруви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соҳасида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коррупциявий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хавф-хатарларни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бартараф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этиш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механизмларини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такомиллаштириш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ушбу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соҳада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жамоатчилик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иштирокини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кенгайтириш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чора-тадбирлари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тўғрисида</a:t>
              </a:r>
              <a:r>
                <a:rPr lang="ru-RU" sz="1400" dirty="0">
                  <a:solidFill>
                    <a:schemeClr val="tx2"/>
                  </a:solidFill>
                </a:rPr>
                <a:t>» 11.05.2022 </a:t>
              </a:r>
              <a:r>
                <a:rPr lang="ru-RU" sz="1400" dirty="0" err="1">
                  <a:solidFill>
                    <a:schemeClr val="tx2"/>
                  </a:solidFill>
                </a:rPr>
                <a:t>йилдаги</a:t>
              </a:r>
              <a:r>
                <a:rPr lang="ru-RU" sz="1400" dirty="0">
                  <a:solidFill>
                    <a:schemeClr val="tx2"/>
                  </a:solidFill>
                </a:rPr>
                <a:t> ПҚ-240-сон </a:t>
              </a:r>
              <a:r>
                <a:rPr lang="ru-RU" sz="1400" dirty="0" err="1">
                  <a:solidFill>
                    <a:schemeClr val="tx2"/>
                  </a:solidFill>
                </a:rPr>
                <a:t>қарори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766489C-94A6-4152-83BD-219C934A00D9}"/>
              </a:ext>
            </a:extLst>
          </p:cNvPr>
          <p:cNvGrpSpPr/>
          <p:nvPr/>
        </p:nvGrpSpPr>
        <p:grpSpPr>
          <a:xfrm>
            <a:off x="6167438" y="1292092"/>
            <a:ext cx="5635761" cy="1004503"/>
            <a:chOff x="388801" y="1292092"/>
            <a:chExt cx="5635761" cy="1004503"/>
          </a:xfrm>
        </p:grpSpPr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8DC2E0C4-D5CE-418F-AC04-45BE5A0A6123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 dirty="0">
                  <a:solidFill>
                    <a:srgbClr val="B1C7F7">
                      <a:alpha val="55000"/>
                    </a:srgbClr>
                  </a:solidFill>
                </a:rPr>
                <a:t>6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51" name="Title 1">
              <a:extLst>
                <a:ext uri="{FF2B5EF4-FFF2-40B4-BE49-F238E27FC236}">
                  <a16:creationId xmlns:a16="http://schemas.microsoft.com/office/drawing/2014/main" id="{9405C15C-2CCD-4A8F-8658-77FD5D6973C1}"/>
                </a:ext>
              </a:extLst>
            </p:cNvPr>
            <p:cNvSpPr txBox="1">
              <a:spLocks/>
            </p:cNvSpPr>
            <p:nvPr/>
          </p:nvSpPr>
          <p:spPr>
            <a:xfrm>
              <a:off x="625477" y="1292092"/>
              <a:ext cx="5399085" cy="1004503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400" dirty="0" err="1">
                  <a:solidFill>
                    <a:schemeClr val="tx2"/>
                  </a:solidFill>
                </a:rPr>
                <a:t>Ўзбекистон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Республикаси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Президентининг</a:t>
              </a:r>
              <a:r>
                <a:rPr lang="ru-RU" sz="1400" dirty="0">
                  <a:solidFill>
                    <a:schemeClr val="tx2"/>
                  </a:solidFill>
                </a:rPr>
                <a:t> «Коррупцияга </a:t>
              </a:r>
              <a:r>
                <a:rPr lang="ru-RU" sz="1400" dirty="0" err="1">
                  <a:solidFill>
                    <a:schemeClr val="tx2"/>
                  </a:solidFill>
                </a:rPr>
                <a:t>қарши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муросасиз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муносабатда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бўлиш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муҳитини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яратиш</a:t>
              </a:r>
              <a:r>
                <a:rPr lang="ru-RU" sz="1400" dirty="0">
                  <a:solidFill>
                    <a:schemeClr val="tx2"/>
                  </a:solidFill>
                </a:rPr>
                <a:t>, </a:t>
              </a:r>
              <a:r>
                <a:rPr lang="ru-RU" sz="1400" dirty="0" err="1">
                  <a:solidFill>
                    <a:schemeClr val="tx2"/>
                  </a:solidFill>
                </a:rPr>
                <a:t>давлат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жамият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бошқарувида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коррупциявий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омилларни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кескин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камайтириш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</a:rPr>
                <a:t> бунда </a:t>
              </a:r>
              <a:r>
                <a:rPr lang="ru-RU" sz="1400" dirty="0" err="1">
                  <a:solidFill>
                    <a:schemeClr val="tx2"/>
                  </a:solidFill>
                </a:rPr>
                <a:t>жамоатчилик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иштирокини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кенгайтириш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чора-тадбирлари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тўғрисида</a:t>
              </a:r>
              <a:r>
                <a:rPr lang="ru-RU" sz="1400" dirty="0">
                  <a:solidFill>
                    <a:schemeClr val="tx2"/>
                  </a:solidFill>
                </a:rPr>
                <a:t>» 06.07.2021 </a:t>
              </a:r>
              <a:r>
                <a:rPr lang="ru-RU" sz="1400" dirty="0" err="1">
                  <a:solidFill>
                    <a:schemeClr val="tx2"/>
                  </a:solidFill>
                </a:rPr>
                <a:t>йилдаги</a:t>
              </a:r>
              <a:r>
                <a:rPr lang="ru-RU" sz="1400" dirty="0">
                  <a:solidFill>
                    <a:schemeClr val="tx2"/>
                  </a:solidFill>
                </a:rPr>
                <a:t> ПФ-6257-сон </a:t>
              </a:r>
              <a:r>
                <a:rPr lang="ru-RU" sz="1400" dirty="0" err="1">
                  <a:solidFill>
                    <a:schemeClr val="tx2"/>
                  </a:solidFill>
                </a:rPr>
                <a:t>Фармони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51A9ED6-7185-495F-B790-B74A59CF19DE}"/>
              </a:ext>
            </a:extLst>
          </p:cNvPr>
          <p:cNvGrpSpPr/>
          <p:nvPr/>
        </p:nvGrpSpPr>
        <p:grpSpPr>
          <a:xfrm>
            <a:off x="6167438" y="2723587"/>
            <a:ext cx="5635762" cy="705487"/>
            <a:chOff x="388801" y="1374227"/>
            <a:chExt cx="5635762" cy="705487"/>
          </a:xfrm>
        </p:grpSpPr>
        <p:sp>
          <p:nvSpPr>
            <p:cNvPr id="53" name="Title 1">
              <a:extLst>
                <a:ext uri="{FF2B5EF4-FFF2-40B4-BE49-F238E27FC236}">
                  <a16:creationId xmlns:a16="http://schemas.microsoft.com/office/drawing/2014/main" id="{ACCF63F9-6C85-4A6B-915A-0C78CE765162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 dirty="0">
                  <a:solidFill>
                    <a:srgbClr val="B1C7F7">
                      <a:alpha val="55000"/>
                    </a:srgbClr>
                  </a:solidFill>
                </a:rPr>
                <a:t>7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54" name="Title 1">
              <a:extLst>
                <a:ext uri="{FF2B5EF4-FFF2-40B4-BE49-F238E27FC236}">
                  <a16:creationId xmlns:a16="http://schemas.microsoft.com/office/drawing/2014/main" id="{DF56C25C-6FAD-4C26-B83B-7E37221C1EA7}"/>
                </a:ext>
              </a:extLst>
            </p:cNvPr>
            <p:cNvSpPr txBox="1">
              <a:spLocks/>
            </p:cNvSpPr>
            <p:nvPr/>
          </p:nvSpPr>
          <p:spPr>
            <a:xfrm>
              <a:off x="625478" y="1467714"/>
              <a:ext cx="5399085" cy="612000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400" dirty="0" err="1">
                  <a:solidFill>
                    <a:schemeClr val="tx2"/>
                  </a:solidFill>
                </a:rPr>
                <a:t>Ўзбекистон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Республикаси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Президентининг</a:t>
              </a:r>
              <a:r>
                <a:rPr lang="ru-RU" sz="1400" dirty="0">
                  <a:solidFill>
                    <a:schemeClr val="tx2"/>
                  </a:solidFill>
                </a:rPr>
                <a:t> «Коррупцияга </a:t>
              </a:r>
              <a:r>
                <a:rPr lang="ru-RU" sz="1400" dirty="0" err="1">
                  <a:solidFill>
                    <a:schemeClr val="tx2"/>
                  </a:solidFill>
                </a:rPr>
                <a:t>қарши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курашиш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ишларининг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самарадорлигини</a:t>
              </a:r>
              <a:r>
                <a:rPr lang="ru-RU" sz="1400" dirty="0">
                  <a:solidFill>
                    <a:schemeClr val="tx2"/>
                  </a:solidFill>
                </a:rPr>
                <a:t> рейтинг </a:t>
              </a:r>
              <a:r>
                <a:rPr lang="ru-RU" sz="1400" dirty="0" err="1">
                  <a:solidFill>
                    <a:schemeClr val="tx2"/>
                  </a:solidFill>
                </a:rPr>
                <a:t>баҳолаш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тизимини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жорий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этиш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чора-тадбирлари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тўғрисида</a:t>
              </a:r>
              <a:r>
                <a:rPr lang="ru-RU" sz="1400" dirty="0">
                  <a:solidFill>
                    <a:schemeClr val="tx2"/>
                  </a:solidFill>
                </a:rPr>
                <a:t>» 12.01.2022 </a:t>
              </a:r>
              <a:r>
                <a:rPr lang="ru-RU" sz="1400" dirty="0" err="1">
                  <a:solidFill>
                    <a:schemeClr val="tx2"/>
                  </a:solidFill>
                </a:rPr>
                <a:t>йилдаги</a:t>
              </a:r>
              <a:r>
                <a:rPr lang="ru-RU" sz="1400" dirty="0">
                  <a:solidFill>
                    <a:schemeClr val="tx2"/>
                  </a:solidFill>
                </a:rPr>
                <a:t> ПҚ-81-сон </a:t>
              </a:r>
              <a:r>
                <a:rPr lang="ru-RU" sz="1400" dirty="0" err="1">
                  <a:solidFill>
                    <a:schemeClr val="tx2"/>
                  </a:solidFill>
                </a:rPr>
                <a:t>қарори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562D5FA-984A-486C-A7D4-A7992A72C6BB}"/>
              </a:ext>
            </a:extLst>
          </p:cNvPr>
          <p:cNvGrpSpPr/>
          <p:nvPr/>
        </p:nvGrpSpPr>
        <p:grpSpPr>
          <a:xfrm>
            <a:off x="6167438" y="3680445"/>
            <a:ext cx="5635762" cy="705487"/>
            <a:chOff x="388801" y="1374227"/>
            <a:chExt cx="5635762" cy="705487"/>
          </a:xfrm>
        </p:grpSpPr>
        <p:sp>
          <p:nvSpPr>
            <p:cNvPr id="56" name="Title 1">
              <a:extLst>
                <a:ext uri="{FF2B5EF4-FFF2-40B4-BE49-F238E27FC236}">
                  <a16:creationId xmlns:a16="http://schemas.microsoft.com/office/drawing/2014/main" id="{8F484FDF-C523-4A37-9087-D57BDA9BA964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 dirty="0">
                  <a:solidFill>
                    <a:srgbClr val="B1C7F7">
                      <a:alpha val="55000"/>
                    </a:srgbClr>
                  </a:solidFill>
                </a:rPr>
                <a:t>8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97FBA2BC-6555-4389-9155-E02D3A67CD2D}"/>
                </a:ext>
              </a:extLst>
            </p:cNvPr>
            <p:cNvSpPr txBox="1">
              <a:spLocks/>
            </p:cNvSpPr>
            <p:nvPr/>
          </p:nvSpPr>
          <p:spPr>
            <a:xfrm>
              <a:off x="625478" y="1467714"/>
              <a:ext cx="5399085" cy="612000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400" dirty="0" err="1">
                  <a:solidFill>
                    <a:schemeClr val="tx2"/>
                  </a:solidFill>
                </a:rPr>
                <a:t>Ўзбекистон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Республикаси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Президентининг</a:t>
              </a:r>
              <a:r>
                <a:rPr lang="ru-RU" sz="1400" dirty="0">
                  <a:solidFill>
                    <a:schemeClr val="tx2"/>
                  </a:solidFill>
                </a:rPr>
                <a:t> «</a:t>
              </a:r>
              <a:r>
                <a:rPr lang="ru-RU" sz="1400" dirty="0" err="1">
                  <a:solidFill>
                    <a:schemeClr val="tx2"/>
                  </a:solidFill>
                </a:rPr>
                <a:t>Ўзбекистон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Республикасида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коррупцияга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қарши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курашиш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тизимини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такомиллаштириш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бўйича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қўшимча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чора-тадбирлар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тўғрисида</a:t>
              </a:r>
              <a:r>
                <a:rPr lang="ru-RU" sz="1400" dirty="0">
                  <a:solidFill>
                    <a:schemeClr val="tx2"/>
                  </a:solidFill>
                </a:rPr>
                <a:t>» 29.06.2020 </a:t>
              </a:r>
              <a:r>
                <a:rPr lang="ru-RU" sz="1400" dirty="0" err="1">
                  <a:solidFill>
                    <a:schemeClr val="tx2"/>
                  </a:solidFill>
                </a:rPr>
                <a:t>йилдаги</a:t>
              </a:r>
              <a:r>
                <a:rPr lang="ru-RU" sz="1400" dirty="0">
                  <a:solidFill>
                    <a:schemeClr val="tx2"/>
                  </a:solidFill>
                </a:rPr>
                <a:t> ПФ-6013-сон </a:t>
              </a:r>
              <a:r>
                <a:rPr lang="ru-RU" sz="1400" dirty="0" err="1">
                  <a:solidFill>
                    <a:schemeClr val="tx2"/>
                  </a:solidFill>
                </a:rPr>
                <a:t>Фармони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C17A0BE-5AA8-4B63-BFCC-DB8A6B91ABED}"/>
              </a:ext>
            </a:extLst>
          </p:cNvPr>
          <p:cNvGrpSpPr/>
          <p:nvPr/>
        </p:nvGrpSpPr>
        <p:grpSpPr>
          <a:xfrm>
            <a:off x="6167438" y="4637303"/>
            <a:ext cx="5635762" cy="705487"/>
            <a:chOff x="388801" y="1374227"/>
            <a:chExt cx="5635762" cy="705487"/>
          </a:xfrm>
        </p:grpSpPr>
        <p:sp>
          <p:nvSpPr>
            <p:cNvPr id="59" name="Title 1">
              <a:extLst>
                <a:ext uri="{FF2B5EF4-FFF2-40B4-BE49-F238E27FC236}">
                  <a16:creationId xmlns:a16="http://schemas.microsoft.com/office/drawing/2014/main" id="{60AD2C78-54AB-443F-9E3B-D4E70B0253E4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63454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 dirty="0">
                  <a:solidFill>
                    <a:srgbClr val="B1C7F7">
                      <a:alpha val="55000"/>
                    </a:srgbClr>
                  </a:solidFill>
                </a:rPr>
                <a:t>9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60" name="Title 1">
              <a:extLst>
                <a:ext uri="{FF2B5EF4-FFF2-40B4-BE49-F238E27FC236}">
                  <a16:creationId xmlns:a16="http://schemas.microsoft.com/office/drawing/2014/main" id="{EED11B88-46AF-4A06-A088-422790B01111}"/>
                </a:ext>
              </a:extLst>
            </p:cNvPr>
            <p:cNvSpPr txBox="1">
              <a:spLocks/>
            </p:cNvSpPr>
            <p:nvPr/>
          </p:nvSpPr>
          <p:spPr>
            <a:xfrm>
              <a:off x="625478" y="1467714"/>
              <a:ext cx="5399085" cy="612000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400" dirty="0" err="1">
                  <a:solidFill>
                    <a:schemeClr val="tx2"/>
                  </a:solidFill>
                </a:rPr>
                <a:t>Ўзбекистон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Республикаси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Президентининг</a:t>
              </a:r>
              <a:r>
                <a:rPr lang="ru-RU" sz="1400" dirty="0">
                  <a:solidFill>
                    <a:schemeClr val="tx2"/>
                  </a:solidFill>
                </a:rPr>
                <a:t> «</a:t>
              </a:r>
              <a:r>
                <a:rPr lang="ru-RU" sz="1400" dirty="0" err="1">
                  <a:solidFill>
                    <a:schemeClr val="tx2"/>
                  </a:solidFill>
                </a:rPr>
                <a:t>Ўзбекистон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Республикасида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коррупцияга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қарши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курашиш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тизимини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янада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такомиллаштириш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чора-тадбирлари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тўғрисида</a:t>
              </a:r>
              <a:r>
                <a:rPr lang="ru-RU" sz="1400" dirty="0">
                  <a:solidFill>
                    <a:schemeClr val="tx2"/>
                  </a:solidFill>
                </a:rPr>
                <a:t>» 27.05.2019 </a:t>
              </a:r>
              <a:r>
                <a:rPr lang="ru-RU" sz="1400" dirty="0" err="1">
                  <a:solidFill>
                    <a:schemeClr val="tx2"/>
                  </a:solidFill>
                </a:rPr>
                <a:t>йилдаги</a:t>
              </a:r>
              <a:r>
                <a:rPr lang="ru-RU" sz="1400" dirty="0">
                  <a:solidFill>
                    <a:schemeClr val="tx2"/>
                  </a:solidFill>
                </a:rPr>
                <a:t> ПФ-5729-сон </a:t>
              </a:r>
              <a:r>
                <a:rPr lang="ru-RU" sz="1400" dirty="0" err="1">
                  <a:solidFill>
                    <a:schemeClr val="tx2"/>
                  </a:solidFill>
                </a:rPr>
                <a:t>Фармони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5D89C9-2A7E-471D-87DF-5838A00840F8}"/>
              </a:ext>
            </a:extLst>
          </p:cNvPr>
          <p:cNvGrpSpPr/>
          <p:nvPr/>
        </p:nvGrpSpPr>
        <p:grpSpPr>
          <a:xfrm>
            <a:off x="6167438" y="5594160"/>
            <a:ext cx="5635762" cy="596900"/>
            <a:chOff x="388801" y="1374227"/>
            <a:chExt cx="5635762" cy="596900"/>
          </a:xfrm>
        </p:grpSpPr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48F1ABA3-6515-43DD-ABB6-BE81918DC032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850307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 dirty="0">
                  <a:solidFill>
                    <a:srgbClr val="B1C7F7">
                      <a:alpha val="55000"/>
                    </a:srgbClr>
                  </a:solidFill>
                </a:rPr>
                <a:t>10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63" name="Title 1">
              <a:extLst>
                <a:ext uri="{FF2B5EF4-FFF2-40B4-BE49-F238E27FC236}">
                  <a16:creationId xmlns:a16="http://schemas.microsoft.com/office/drawing/2014/main" id="{98F0F440-CD8F-4539-B63A-5BAF4D97815A}"/>
                </a:ext>
              </a:extLst>
            </p:cNvPr>
            <p:cNvSpPr txBox="1">
              <a:spLocks/>
            </p:cNvSpPr>
            <p:nvPr/>
          </p:nvSpPr>
          <p:spPr>
            <a:xfrm>
              <a:off x="625478" y="1467714"/>
              <a:ext cx="5399085" cy="3291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1400" dirty="0" err="1">
                  <a:solidFill>
                    <a:schemeClr val="tx2"/>
                  </a:solidFill>
                </a:rPr>
                <a:t>Ўзбекистон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Республикаси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Вазирлар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Маҳкамасининг</a:t>
              </a:r>
              <a:r>
                <a:rPr lang="ru-RU" sz="1400" dirty="0">
                  <a:solidFill>
                    <a:schemeClr val="tx2"/>
                  </a:solidFill>
                </a:rPr>
                <a:t> «Давлат </a:t>
              </a:r>
              <a:r>
                <a:rPr lang="ru-RU" sz="1400" dirty="0" err="1">
                  <a:solidFill>
                    <a:schemeClr val="tx2"/>
                  </a:solidFill>
                </a:rPr>
                <a:t>фуқаролик</a:t>
              </a:r>
              <a:r>
                <a:rPr lang="ru-RU" sz="1400" dirty="0">
                  <a:solidFill>
                    <a:schemeClr val="tx2"/>
                  </a:solidFill>
                </a:rPr>
                <a:t> хизматчилари </a:t>
              </a:r>
              <a:r>
                <a:rPr lang="ru-RU" sz="1400" dirty="0" err="1">
                  <a:solidFill>
                    <a:schemeClr val="tx2"/>
                  </a:solidFill>
                </a:rPr>
                <a:t>томонидан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одоб-ахлоқ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қоидаларига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риоя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этилишини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таъминлаш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бўйича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қўшимча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чора-тадбирлар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тўғрисида</a:t>
              </a:r>
              <a:r>
                <a:rPr lang="ru-RU" sz="1400" dirty="0">
                  <a:solidFill>
                    <a:schemeClr val="tx2"/>
                  </a:solidFill>
                </a:rPr>
                <a:t>» 14.10.2022 </a:t>
              </a:r>
              <a:r>
                <a:rPr lang="ru-RU" sz="1400" dirty="0" err="1">
                  <a:solidFill>
                    <a:schemeClr val="tx2"/>
                  </a:solidFill>
                </a:rPr>
                <a:t>йилдаги</a:t>
              </a:r>
              <a:r>
                <a:rPr lang="ru-RU" sz="1400" dirty="0">
                  <a:solidFill>
                    <a:schemeClr val="tx2"/>
                  </a:solidFill>
                </a:rPr>
                <a:t> 595-сон </a:t>
              </a:r>
              <a:r>
                <a:rPr lang="ru-RU" sz="1400" dirty="0" err="1">
                  <a:solidFill>
                    <a:schemeClr val="tx2"/>
                  </a:solidFill>
                </a:rPr>
                <a:t>қарори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1893960"/>
      </p:ext>
    </p:extLst>
  </p:cSld>
  <p:clrMapOvr>
    <a:masterClrMapping/>
  </p:clrMapOvr>
  <p:extLst mod="1">
    <p:ext uri="{6950BFC3-D8DA-4A85-94F7-54DA5524770B}">
      <p188:commentRel xmlns=""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585BCF2-E5F5-47F9-BD26-25991431C350}"/>
              </a:ext>
            </a:extLst>
          </p:cNvPr>
          <p:cNvSpPr/>
          <p:nvPr/>
        </p:nvSpPr>
        <p:spPr>
          <a:xfrm>
            <a:off x="1989609" y="1282700"/>
            <a:ext cx="9755486" cy="573527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0"/>
                </a:schemeClr>
              </a:gs>
              <a:gs pos="100000">
                <a:srgbClr val="1BD7D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12D793-C154-4D8B-A2FC-C90482AFB660}"/>
              </a:ext>
            </a:extLst>
          </p:cNvPr>
          <p:cNvSpPr/>
          <p:nvPr/>
        </p:nvSpPr>
        <p:spPr>
          <a:xfrm>
            <a:off x="442479" y="1282700"/>
            <a:ext cx="3065620" cy="10742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ru-RU" sz="1400" b="1" dirty="0">
                <a:solidFill>
                  <a:srgbClr val="3A07DF"/>
                </a:solidFill>
              </a:rPr>
              <a:t>01.04.1995 </a:t>
            </a:r>
            <a:r>
              <a:rPr lang="ru-RU" sz="1400" b="1" dirty="0" err="1">
                <a:solidFill>
                  <a:srgbClr val="3A07DF"/>
                </a:solidFill>
              </a:rPr>
              <a:t>йилдаги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uz-Cyrl-UZ" sz="1400" b="1" dirty="0">
                <a:solidFill>
                  <a:srgbClr val="3A07DF"/>
                </a:solidFill>
              </a:rPr>
              <a:t>Ўзбекистон Республикасининг Жиноят кодекси</a:t>
            </a:r>
            <a:endParaRPr lang="ru-RU" sz="1400" b="1" dirty="0">
              <a:solidFill>
                <a:srgbClr val="3A07D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DC62C79-F4D7-4197-ACFD-24A966378495}"/>
              </a:ext>
            </a:extLst>
          </p:cNvPr>
          <p:cNvSpPr/>
          <p:nvPr/>
        </p:nvSpPr>
        <p:spPr>
          <a:xfrm>
            <a:off x="1989609" y="4354707"/>
            <a:ext cx="9755486" cy="573527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0"/>
                </a:schemeClr>
              </a:gs>
              <a:gs pos="100000">
                <a:srgbClr val="1BD7D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029F05-B8C2-4DA5-8CBA-6F63679C826A}"/>
              </a:ext>
            </a:extLst>
          </p:cNvPr>
          <p:cNvSpPr/>
          <p:nvPr/>
        </p:nvSpPr>
        <p:spPr>
          <a:xfrm>
            <a:off x="1989609" y="2730218"/>
            <a:ext cx="9755486" cy="573527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0"/>
                </a:schemeClr>
              </a:gs>
              <a:gs pos="100000">
                <a:srgbClr val="1BD7D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E04685-F58E-4B0B-ABAA-66F75FECD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6698266" cy="434975"/>
          </a:xfrm>
        </p:spPr>
        <p:txBody>
          <a:bodyPr/>
          <a:lstStyle/>
          <a:p>
            <a:pPr algn="just"/>
            <a:r>
              <a:rPr lang="uz-Cyrl-UZ" sz="2400" dirty="0"/>
              <a:t>Ўзбекистон Республикасининг коррупцияга қарши курашиш тўғрисидаги қонунчилиги </a:t>
            </a:r>
            <a:r>
              <a:rPr lang="ru-RU" dirty="0"/>
              <a:t>(2/7)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2117A-0319-4CFA-B67B-EAEFC4ABCB3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87926" y="1282700"/>
            <a:ext cx="6494030" cy="1103313"/>
          </a:xfrm>
        </p:spPr>
        <p:txBody>
          <a:bodyPr vert="horz" wrap="square" lIns="0" tIns="72000" rIns="0" bIns="0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01.04.1995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йилдаги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Ўзбекистон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Республикасининг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Жиноят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кодекси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Жиноятлар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бўлган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ижтимоий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хавфли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қилмишларни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ижтимоий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хавфли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қилмишларни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содир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этган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шахсларга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нисбатан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қўлланилиши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мумкин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бўлган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жавобгарлик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асослари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принциплари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жазо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бошқа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ҳуқуқий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таъсир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чораларни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белгилайди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.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Бундай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қилмишлар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рўйхатига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коррупциявий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ҳаракатлар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киради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8424A0-031F-45F2-B178-4A449A80D450}"/>
              </a:ext>
            </a:extLst>
          </p:cNvPr>
          <p:cNvGrpSpPr/>
          <p:nvPr/>
        </p:nvGrpSpPr>
        <p:grpSpPr>
          <a:xfrm>
            <a:off x="3769712" y="1631091"/>
            <a:ext cx="238043" cy="374571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51DC8E8B-0A9F-40FE-84F2-54E2DC40559A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AECC7727-3252-4D01-95A9-83AD3F591439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CC8B1614-9875-4A9B-94A3-E24310F3F23E}"/>
              </a:ext>
            </a:extLst>
          </p:cNvPr>
          <p:cNvSpPr txBox="1">
            <a:spLocks/>
          </p:cNvSpPr>
          <p:nvPr/>
        </p:nvSpPr>
        <p:spPr>
          <a:xfrm>
            <a:off x="4545096" y="4354707"/>
            <a:ext cx="7203992" cy="2197954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Ўзбекистон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Республикасининг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«Давлат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фуқаролик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хизмати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тўғрисида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» 08.08.2022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йилдаги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ЎРҚ-788-сон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Қонуни</a:t>
            </a:r>
            <a:endParaRPr lang="ru-RU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>
                <a:solidFill>
                  <a:schemeClr val="tx2"/>
                </a:solidFill>
                <a:latin typeface="+mn-lt"/>
              </a:rPr>
              <a:t>Унда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давлат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фуқаролик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хизмати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соҳасидаги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тўғрисида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боб,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жумладан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чоралари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совғалар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билан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муомала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қоидалари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даромадларни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декларациялаш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манфаатлар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тўқнашуви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тўғрисидаги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қоидалар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мавжуд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.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>
                <a:solidFill>
                  <a:schemeClr val="tx2"/>
                </a:solidFill>
                <a:latin typeface="+mn-lt"/>
              </a:rPr>
              <a:t>Давлат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фуқаролик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хизматчиси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давлат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хизматида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оид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ҳуқуқбузарликлар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тўғрисида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хабар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берган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тақдирда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унга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давлат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ҳимоясини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таъминлаш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ҳуқуқини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белгилайди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унга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нисбатан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муросасиз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муносабатда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бўлиш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олиб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келиши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мумкин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бўлган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ҳаракатларни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(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ҳаракатсизликнинг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)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олдини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олиш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бўйича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мажбуриятлар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қўяди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.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5C79F51-05D2-44E4-BE8C-64929B856BB4}"/>
              </a:ext>
            </a:extLst>
          </p:cNvPr>
          <p:cNvSpPr/>
          <p:nvPr/>
        </p:nvSpPr>
        <p:spPr>
          <a:xfrm>
            <a:off x="442479" y="4354707"/>
            <a:ext cx="3065620" cy="10742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ru-RU" sz="1400" b="1" dirty="0" err="1">
                <a:solidFill>
                  <a:srgbClr val="3A07DF"/>
                </a:solidFill>
              </a:rPr>
              <a:t>Ўзбекистон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Республикасининг</a:t>
            </a:r>
            <a:r>
              <a:rPr lang="ru-RU" sz="1400" b="1" dirty="0">
                <a:solidFill>
                  <a:srgbClr val="3A07DF"/>
                </a:solidFill>
              </a:rPr>
              <a:t> 08.08.2022 </a:t>
            </a:r>
            <a:r>
              <a:rPr lang="ru-RU" sz="1400" b="1" dirty="0" err="1">
                <a:solidFill>
                  <a:srgbClr val="3A07DF"/>
                </a:solidFill>
              </a:rPr>
              <a:t>йилдаги</a:t>
            </a:r>
            <a:r>
              <a:rPr lang="ru-RU" sz="1400" b="1" dirty="0">
                <a:solidFill>
                  <a:srgbClr val="3A07DF"/>
                </a:solidFill>
              </a:rPr>
              <a:t> ЎРҚ-788-сон </a:t>
            </a:r>
            <a:r>
              <a:rPr lang="ru-RU" sz="1400" b="1" dirty="0" err="1">
                <a:solidFill>
                  <a:srgbClr val="3A07DF"/>
                </a:solidFill>
              </a:rPr>
              <a:t>Қонуни</a:t>
            </a:r>
            <a:endParaRPr lang="ru-RU" sz="1400" b="1" dirty="0">
              <a:solidFill>
                <a:srgbClr val="3A07DF"/>
              </a:solidFill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EF8389E-6294-419D-9E15-F23EBB7AD1AD}"/>
              </a:ext>
            </a:extLst>
          </p:cNvPr>
          <p:cNvGrpSpPr/>
          <p:nvPr/>
        </p:nvGrpSpPr>
        <p:grpSpPr>
          <a:xfrm>
            <a:off x="3769712" y="4703098"/>
            <a:ext cx="238043" cy="374571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71" name="Arrow: Chevron 70">
              <a:extLst>
                <a:ext uri="{FF2B5EF4-FFF2-40B4-BE49-F238E27FC236}">
                  <a16:creationId xmlns:a16="http://schemas.microsoft.com/office/drawing/2014/main" id="{EC4ADC3F-FBDC-472D-AC38-1A5457BDAE2D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72" name="Arrow: Chevron 71">
              <a:extLst>
                <a:ext uri="{FF2B5EF4-FFF2-40B4-BE49-F238E27FC236}">
                  <a16:creationId xmlns:a16="http://schemas.microsoft.com/office/drawing/2014/main" id="{2E65A19E-BA31-4568-B57C-CB31246892B7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99C66C8-DD73-4638-8B49-F46D54D72B77}"/>
              </a:ext>
            </a:extLst>
          </p:cNvPr>
          <p:cNvSpPr txBox="1">
            <a:spLocks/>
          </p:cNvSpPr>
          <p:nvPr/>
        </p:nvSpPr>
        <p:spPr>
          <a:xfrm>
            <a:off x="4545096" y="2730218"/>
            <a:ext cx="7203992" cy="1280726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01.04.1995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йилдаги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Ўзбекистон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Республикасининг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Маъмурий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жавобгарлик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тўғрисидаги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кодекси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Маъмурий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ҳуқуқбузарликларни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маъмурий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жавобгарликнинг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асослари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принципларини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жазоларни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бундай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ҳуқуқбузарликларни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содир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этган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шахсларга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нисбатан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қўлланилиши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мумкин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бўлган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бошқа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ҳуқуқий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таъсир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чораларни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белгилайди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.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Ҳуқуқбузарликлар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рўйхатига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коррупциявий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ҳаракатлар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киради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0750332-084D-4854-894B-448727526072}"/>
              </a:ext>
            </a:extLst>
          </p:cNvPr>
          <p:cNvSpPr/>
          <p:nvPr/>
        </p:nvSpPr>
        <p:spPr>
          <a:xfrm>
            <a:off x="442479" y="2730218"/>
            <a:ext cx="3065620" cy="10742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ru-RU" sz="1400" b="1" dirty="0">
                <a:solidFill>
                  <a:srgbClr val="3A07DF"/>
                </a:solidFill>
              </a:rPr>
              <a:t>01.04.1995 </a:t>
            </a:r>
            <a:r>
              <a:rPr lang="ru-RU" sz="1400" b="1" dirty="0" err="1">
                <a:solidFill>
                  <a:srgbClr val="3A07DF"/>
                </a:solidFill>
              </a:rPr>
              <a:t>йилдаги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Ўзбекистон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Республикасининг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Маъмурий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жавобгарлик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тўғрисидаги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кодекси</a:t>
            </a:r>
            <a:endParaRPr lang="ru-RU" sz="1400" b="1" dirty="0">
              <a:solidFill>
                <a:srgbClr val="3A07DF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EAF80D-FE2A-4CFF-BB5F-3D06153AAAAE}"/>
              </a:ext>
            </a:extLst>
          </p:cNvPr>
          <p:cNvGrpSpPr/>
          <p:nvPr/>
        </p:nvGrpSpPr>
        <p:grpSpPr>
          <a:xfrm>
            <a:off x="3742092" y="3078609"/>
            <a:ext cx="238043" cy="374571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4A70E075-30FD-461B-A9E8-B0DECB3206E0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59E15A6A-3829-40F7-ADF1-74992A3BE1A2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468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06E0FA-E1A0-46A2-99FB-4CC97521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6811281" cy="434975"/>
          </a:xfrm>
        </p:spPr>
        <p:txBody>
          <a:bodyPr/>
          <a:lstStyle/>
          <a:p>
            <a:pPr algn="just"/>
            <a:r>
              <a:rPr lang="uz-Cyrl-UZ" sz="2400" dirty="0"/>
              <a:t>Ўзбекистон Республикасининг коррупцияга қарши курашиш тўғрисидаги қонунчилиги </a:t>
            </a:r>
            <a:r>
              <a:rPr lang="ru-RU" dirty="0"/>
              <a:t>(3/7)</a:t>
            </a:r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2DCC11C-9429-4D28-A9F5-D0AEAAF9E60F}"/>
              </a:ext>
            </a:extLst>
          </p:cNvPr>
          <p:cNvSpPr/>
          <p:nvPr/>
        </p:nvSpPr>
        <p:spPr>
          <a:xfrm>
            <a:off x="1989609" y="1282700"/>
            <a:ext cx="9755486" cy="573527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0"/>
                </a:schemeClr>
              </a:gs>
              <a:gs pos="100000">
                <a:srgbClr val="1BD7D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1F870756-D23F-4B39-9AAE-291DBD1F640F}"/>
              </a:ext>
            </a:extLst>
          </p:cNvPr>
          <p:cNvSpPr/>
          <p:nvPr/>
        </p:nvSpPr>
        <p:spPr>
          <a:xfrm>
            <a:off x="442479" y="1282700"/>
            <a:ext cx="3065620" cy="10742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uz-Cyrl-UZ" sz="1400" b="1" dirty="0">
                <a:solidFill>
                  <a:srgbClr val="3A07DF"/>
                </a:solidFill>
              </a:rPr>
              <a:t>Ў</a:t>
            </a:r>
            <a:r>
              <a:rPr lang="ru-RU" sz="1400" b="1" dirty="0" err="1">
                <a:solidFill>
                  <a:srgbClr val="3A07DF"/>
                </a:solidFill>
              </a:rPr>
              <a:t>збекистон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Республикасининг</a:t>
            </a:r>
            <a:r>
              <a:rPr lang="ru-RU" sz="1400" b="1" dirty="0">
                <a:solidFill>
                  <a:srgbClr val="3A07DF"/>
                </a:solidFill>
              </a:rPr>
              <a:t> 03.01.2017 </a:t>
            </a:r>
            <a:r>
              <a:rPr lang="ru-RU" sz="1400" b="1" dirty="0" err="1">
                <a:solidFill>
                  <a:srgbClr val="3A07DF"/>
                </a:solidFill>
              </a:rPr>
              <a:t>йилдаги</a:t>
            </a:r>
            <a:r>
              <a:rPr lang="ru-RU" sz="1400" b="1" dirty="0">
                <a:solidFill>
                  <a:srgbClr val="3A07DF"/>
                </a:solidFill>
              </a:rPr>
              <a:t> ЎРҚ-419-сон </a:t>
            </a:r>
            <a:r>
              <a:rPr lang="uz-Cyrl-UZ" sz="1400" b="1" dirty="0">
                <a:solidFill>
                  <a:srgbClr val="3A07DF"/>
                </a:solidFill>
              </a:rPr>
              <a:t>Қонуни</a:t>
            </a:r>
            <a:endParaRPr lang="ru-RU" sz="1400" b="1" dirty="0">
              <a:solidFill>
                <a:srgbClr val="3A07DF"/>
              </a:solidFill>
            </a:endParaRP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97682A0E-B812-41E0-BF11-8E911ABD5E5B}"/>
              </a:ext>
            </a:extLst>
          </p:cNvPr>
          <p:cNvSpPr txBox="1">
            <a:spLocks/>
          </p:cNvSpPr>
          <p:nvPr/>
        </p:nvSpPr>
        <p:spPr>
          <a:xfrm>
            <a:off x="4545096" y="1282700"/>
            <a:ext cx="7203992" cy="3288968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«Коррупцияга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қарши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курашиш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тўғрисида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» 03.01.2017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йилдаги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ЎРҚ-419-сон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Қонуни</a:t>
            </a:r>
            <a:endParaRPr lang="ru-RU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>
                <a:solidFill>
                  <a:schemeClr val="tx2"/>
                </a:solidFill>
                <a:latin typeface="+mn-lt"/>
              </a:rPr>
              <a:t>Коррупцияга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курашнинг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асосий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принциплари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соҳасидаги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давлат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сиёсатининг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асосий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йўналишларини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белгилайди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>
                <a:solidFill>
                  <a:schemeClr val="tx2"/>
                </a:solidFill>
                <a:latin typeface="+mn-lt"/>
              </a:rPr>
              <a:t>Коррупцияга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фаолияти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билан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шуғулланувчи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давлат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органларини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(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Ўзбекистон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Республикаси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агентлиги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Ўзбекистон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Республикаси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Бош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прокуратураси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,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Ўзбекистон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Республикаси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Давлат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хавфсизлик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хизмати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Ўзбекистон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Республикаси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Ички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ишлар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вазирлиги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Ўзбекистон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Республикаси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Адлия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вазирлиги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Ўзбекистон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Республикаси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Бош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прокуратураси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ҳузуридаги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Иқтисодий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жиноятларга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департаменти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бошқа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органлар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)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уларнинг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ваколатлари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белгилайди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Фуқароларнинг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ўзини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ўзи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бошқариш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органлари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нодавлат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нотижорат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ташкилотлари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фуқаролар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оммавий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ахборот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воситаларининг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курашишдаги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ролини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белгилайди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Турли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соҳаларда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коррупциянинг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олдини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олиш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чораларини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кўрсатади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>
                <a:solidFill>
                  <a:schemeClr val="tx2"/>
                </a:solidFill>
                <a:latin typeface="+mn-lt"/>
              </a:rPr>
              <a:t>Коррупцияга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оид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ҳуқуқбузарликларни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аниқлаш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олдини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олиш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чораларини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оид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ҳуқуқбузарликлар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учун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жавобгарликни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белгилайди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.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A4F7D088-095D-4C9C-9359-B0468E814592}"/>
              </a:ext>
            </a:extLst>
          </p:cNvPr>
          <p:cNvSpPr/>
          <p:nvPr/>
        </p:nvSpPr>
        <p:spPr>
          <a:xfrm>
            <a:off x="1989609" y="4724400"/>
            <a:ext cx="9755486" cy="573527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0"/>
                </a:schemeClr>
              </a:gs>
              <a:gs pos="100000">
                <a:srgbClr val="1BD7D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4683E359-8DB8-4E50-900E-DE45E34FF0D0}"/>
              </a:ext>
            </a:extLst>
          </p:cNvPr>
          <p:cNvSpPr/>
          <p:nvPr/>
        </p:nvSpPr>
        <p:spPr>
          <a:xfrm>
            <a:off x="442479" y="4724400"/>
            <a:ext cx="3065620" cy="10742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ru-RU" sz="1400" b="1" dirty="0" err="1">
                <a:solidFill>
                  <a:srgbClr val="3A07DF"/>
                </a:solidFill>
              </a:rPr>
              <a:t>Ўзбекистон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Республикаси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Президентининг</a:t>
            </a:r>
            <a:r>
              <a:rPr lang="ru-RU" sz="1400" b="1" dirty="0">
                <a:solidFill>
                  <a:srgbClr val="3A07DF"/>
                </a:solidFill>
              </a:rPr>
              <a:t> 11.05.2022 </a:t>
            </a:r>
            <a:r>
              <a:rPr lang="ru-RU" sz="1400" b="1" dirty="0" err="1">
                <a:solidFill>
                  <a:srgbClr val="3A07DF"/>
                </a:solidFill>
              </a:rPr>
              <a:t>йилдаги</a:t>
            </a:r>
            <a:r>
              <a:rPr lang="ru-RU" sz="1400" b="1" dirty="0">
                <a:solidFill>
                  <a:srgbClr val="3A07DF"/>
                </a:solidFill>
              </a:rPr>
              <a:t> ПҚ-240-сон </a:t>
            </a:r>
            <a:r>
              <a:rPr lang="ru-RU" sz="1400" b="1" dirty="0" err="1">
                <a:solidFill>
                  <a:srgbClr val="3A07DF"/>
                </a:solidFill>
              </a:rPr>
              <a:t>қарори</a:t>
            </a:r>
            <a:endParaRPr lang="ru-RU" sz="1400" b="1" dirty="0">
              <a:solidFill>
                <a:srgbClr val="3A07DF"/>
              </a:solidFill>
            </a:endParaRPr>
          </a:p>
        </p:txBody>
      </p:sp>
      <p:sp>
        <p:nvSpPr>
          <p:cNvPr id="121" name="Text Placeholder 2">
            <a:extLst>
              <a:ext uri="{FF2B5EF4-FFF2-40B4-BE49-F238E27FC236}">
                <a16:creationId xmlns:a16="http://schemas.microsoft.com/office/drawing/2014/main" id="{50BC1664-89BD-4900-A764-C95E4F93B978}"/>
              </a:ext>
            </a:extLst>
          </p:cNvPr>
          <p:cNvSpPr txBox="1">
            <a:spLocks/>
          </p:cNvSpPr>
          <p:nvPr/>
        </p:nvSpPr>
        <p:spPr>
          <a:xfrm>
            <a:off x="4545096" y="4724400"/>
            <a:ext cx="7203992" cy="1750085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Ўзбекистон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Республикаси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Президентининг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«Давлат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бошқаруви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соҳасида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коррупциявий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хавф-хатарларни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бартараф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этиш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механизмларини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такомиллаштириш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ва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ушбу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соҳада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жамоатчилик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иштирокини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кенгайтириш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чора-тадбирлари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тўғрисида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» 11.05.2022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йилдаги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ПҚ-240-сон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қарори</a:t>
            </a:r>
            <a:endParaRPr lang="ru-RU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>
                <a:solidFill>
                  <a:schemeClr val="tx2"/>
                </a:solidFill>
                <a:latin typeface="+mn-lt"/>
              </a:rPr>
              <a:t>"Е</a:t>
            </a:r>
            <a:r>
              <a:rPr lang="en-US" sz="1200" b="0" dirty="0">
                <a:solidFill>
                  <a:schemeClr val="tx2"/>
                </a:solidFill>
                <a:latin typeface="+mn-lt"/>
              </a:rPr>
              <a:t>-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"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лойиҳасини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("</a:t>
            </a:r>
            <a:r>
              <a:rPr lang="en-US" sz="1200" b="0" dirty="0">
                <a:solidFill>
                  <a:schemeClr val="tx2"/>
                </a:solidFill>
                <a:latin typeface="+mn-lt"/>
              </a:rPr>
              <a:t>E-Anticor.uz"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платформасида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)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ишга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туширишни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назарда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тутади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.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Лойиха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ма</a:t>
            </a:r>
            <a:r>
              <a:rPr lang="uz-Cyrl-UZ" sz="1200" b="0" dirty="0">
                <a:solidFill>
                  <a:schemeClr val="tx2"/>
                </a:solidFill>
                <a:latin typeface="+mn-lt"/>
              </a:rPr>
              <a:t>қсади </a:t>
            </a:r>
            <a:r>
              <a:rPr lang="en-US" sz="1200" b="0" dirty="0">
                <a:solidFill>
                  <a:schemeClr val="tx2"/>
                </a:solidFill>
                <a:latin typeface="+mn-lt"/>
              </a:rPr>
              <a:t>-</a:t>
            </a:r>
            <a:r>
              <a:rPr lang="uz-Cyrl-UZ" sz="1200" b="0" dirty="0">
                <a:solidFill>
                  <a:schemeClr val="tx2"/>
                </a:solidFill>
                <a:latin typeface="+mn-lt"/>
              </a:rPr>
              <a:t> давлат органлари фаолиятида коррупция хавф-хатарларини баҳолаш жараёнларини рақамлаштириш ва коррупция хавф-хатарлари энг юқори бўлган давлат органлари функцияларининг электрон реестрини шакллантиришдир. </a:t>
            </a:r>
            <a:endParaRPr lang="ru-RU" sz="1200" b="0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79EB2575-8C20-435B-B2B4-89D66829B50B}"/>
              </a:ext>
            </a:extLst>
          </p:cNvPr>
          <p:cNvGrpSpPr/>
          <p:nvPr/>
        </p:nvGrpSpPr>
        <p:grpSpPr>
          <a:xfrm>
            <a:off x="3769712" y="1631091"/>
            <a:ext cx="238043" cy="374571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177" name="Arrow: Chevron 176">
              <a:extLst>
                <a:ext uri="{FF2B5EF4-FFF2-40B4-BE49-F238E27FC236}">
                  <a16:creationId xmlns:a16="http://schemas.microsoft.com/office/drawing/2014/main" id="{9691E191-65EB-4035-9AAE-1A379BF05E2A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178" name="Arrow: Chevron 177">
              <a:extLst>
                <a:ext uri="{FF2B5EF4-FFF2-40B4-BE49-F238E27FC236}">
                  <a16:creationId xmlns:a16="http://schemas.microsoft.com/office/drawing/2014/main" id="{EE53C224-5622-487A-B192-C9FC55ABEC33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AFAD61D-ACB9-4790-B46C-8398076B380B}"/>
              </a:ext>
            </a:extLst>
          </p:cNvPr>
          <p:cNvGrpSpPr/>
          <p:nvPr/>
        </p:nvGrpSpPr>
        <p:grpSpPr>
          <a:xfrm>
            <a:off x="3769712" y="5110641"/>
            <a:ext cx="238043" cy="374571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180" name="Arrow: Chevron 179">
              <a:extLst>
                <a:ext uri="{FF2B5EF4-FFF2-40B4-BE49-F238E27FC236}">
                  <a16:creationId xmlns:a16="http://schemas.microsoft.com/office/drawing/2014/main" id="{E0B5905A-5D30-4659-BE88-56CF46A153F2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181" name="Arrow: Chevron 180">
              <a:extLst>
                <a:ext uri="{FF2B5EF4-FFF2-40B4-BE49-F238E27FC236}">
                  <a16:creationId xmlns:a16="http://schemas.microsoft.com/office/drawing/2014/main" id="{374B1080-5C00-4DA3-AE14-092DA6F27D74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271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A73288-F853-41A0-BE34-C3C6F8AE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7047588" cy="434975"/>
          </a:xfrm>
        </p:spPr>
        <p:txBody>
          <a:bodyPr/>
          <a:lstStyle/>
          <a:p>
            <a:pPr algn="just"/>
            <a:r>
              <a:rPr lang="uz-Cyrl-UZ" sz="2400" dirty="0"/>
              <a:t>Ўзбекистон Республикасининг коррупцияга қарши курашиш тўғрисидаги қонунчилиги </a:t>
            </a:r>
            <a:r>
              <a:rPr lang="ru-RU" dirty="0"/>
              <a:t>(4/7)</a:t>
            </a:r>
            <a:endParaRPr lang="en-US" dirty="0"/>
          </a:p>
        </p:txBody>
      </p:sp>
      <p:sp>
        <p:nvSpPr>
          <p:cNvPr id="1969" name="Rectangle 1968">
            <a:extLst>
              <a:ext uri="{FF2B5EF4-FFF2-40B4-BE49-F238E27FC236}">
                <a16:creationId xmlns:a16="http://schemas.microsoft.com/office/drawing/2014/main" id="{0428ED38-EF6F-4DCC-B6F4-5C353333E0F0}"/>
              </a:ext>
            </a:extLst>
          </p:cNvPr>
          <p:cNvSpPr/>
          <p:nvPr/>
        </p:nvSpPr>
        <p:spPr>
          <a:xfrm>
            <a:off x="1989609" y="1282700"/>
            <a:ext cx="9755486" cy="573527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0"/>
                </a:schemeClr>
              </a:gs>
              <a:gs pos="100000">
                <a:srgbClr val="1BD7D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0" name="Rectangle: Rounded Corners 1969">
            <a:extLst>
              <a:ext uri="{FF2B5EF4-FFF2-40B4-BE49-F238E27FC236}">
                <a16:creationId xmlns:a16="http://schemas.microsoft.com/office/drawing/2014/main" id="{EDF049BB-3048-4799-9423-413550B43C96}"/>
              </a:ext>
            </a:extLst>
          </p:cNvPr>
          <p:cNvSpPr/>
          <p:nvPr/>
        </p:nvSpPr>
        <p:spPr>
          <a:xfrm>
            <a:off x="442479" y="1282700"/>
            <a:ext cx="3065620" cy="10742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ru-RU" sz="1400" b="1" dirty="0" err="1">
                <a:solidFill>
                  <a:srgbClr val="3A07DF"/>
                </a:solidFill>
              </a:rPr>
              <a:t>Ўзбекистон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Республикаси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Президентининг</a:t>
            </a:r>
            <a:r>
              <a:rPr lang="ru-RU" sz="1400" b="1" dirty="0">
                <a:solidFill>
                  <a:srgbClr val="3A07DF"/>
                </a:solidFill>
              </a:rPr>
              <a:t> 06.07.2021 </a:t>
            </a:r>
            <a:r>
              <a:rPr lang="ru-RU" sz="1400" b="1" dirty="0" err="1">
                <a:solidFill>
                  <a:srgbClr val="3A07DF"/>
                </a:solidFill>
              </a:rPr>
              <a:t>йилдаги</a:t>
            </a:r>
            <a:r>
              <a:rPr lang="ru-RU" sz="1400" b="1" dirty="0">
                <a:solidFill>
                  <a:srgbClr val="3A07DF"/>
                </a:solidFill>
              </a:rPr>
              <a:t> ПФ-6257-сон </a:t>
            </a:r>
            <a:r>
              <a:rPr lang="ru-RU" sz="1400" b="1" dirty="0" err="1">
                <a:solidFill>
                  <a:srgbClr val="3A07DF"/>
                </a:solidFill>
              </a:rPr>
              <a:t>Фармони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</a:p>
        </p:txBody>
      </p:sp>
      <p:sp>
        <p:nvSpPr>
          <p:cNvPr id="1971" name="Text Placeholder 2">
            <a:extLst>
              <a:ext uri="{FF2B5EF4-FFF2-40B4-BE49-F238E27FC236}">
                <a16:creationId xmlns:a16="http://schemas.microsoft.com/office/drawing/2014/main" id="{90D1604A-9EBE-46DB-B3F1-4BC83C193039}"/>
              </a:ext>
            </a:extLst>
          </p:cNvPr>
          <p:cNvSpPr txBox="1">
            <a:spLocks/>
          </p:cNvSpPr>
          <p:nvPr/>
        </p:nvSpPr>
        <p:spPr>
          <a:xfrm>
            <a:off x="4545096" y="1282700"/>
            <a:ext cx="7203992" cy="4673963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Ўзбекистон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Республикаси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Президентининг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«Коррупцияга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қарши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муросасиз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муносабатда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бўлиш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муҳитини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яратиш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давлат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ва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жамият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бошқарувида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коррупциявий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омилларни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кескин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камайтириш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ва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бунда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жамоатчилик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иштирокини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кенгайтириш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чора-тадбирлари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тўғрисида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» 06.07.2021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йилдаги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ПФ-6257-сон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Фармони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uz-Cyrl-UZ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қуйидаги қоидаларни ўз ичига олади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>
                <a:solidFill>
                  <a:schemeClr val="tx2"/>
                </a:solidFill>
                <a:latin typeface="+mn-lt"/>
              </a:rPr>
              <a:t>2021-2022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йилларга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мўлжалланган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курашишга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қаратилган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Давлат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дастури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тасдиқланди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унга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5 та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йўналиш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бўйича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40 дан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ортиқ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чора-тадбирлар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киритилган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>
                <a:solidFill>
                  <a:schemeClr val="tx2"/>
                </a:solidFill>
                <a:latin typeface="+mn-lt"/>
              </a:rPr>
              <a:t>Коррупцияга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агентлигига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"Коррупцияга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оид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жиноятларни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содир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этишда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айбдор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деб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топилган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шахсларнинг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очиқ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электрон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реестрини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"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юритиш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топширилди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";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>
                <a:solidFill>
                  <a:schemeClr val="tx2"/>
                </a:solidFill>
                <a:latin typeface="+mn-lt"/>
              </a:rPr>
              <a:t>2022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йил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1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январдан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бошлаб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давлат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хизматчилари,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давлат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улуши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50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фоиздан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ортиқ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бўлган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ташкилотлар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давлат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корхоналари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муассасаларининг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рахбарлари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рахбар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ўринбосарлари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уларнинг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турмуш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ўртоқлари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вояга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етмаган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фарзандларининг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даромадлари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мол-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мулкини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мажбурий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декларациялаш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тизими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жорий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этилди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Қайси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вазиятлар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манфаатлар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тўқнашуви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эканлигига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аниқлик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киритилди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«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Манфаатлар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тўқнашувини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тартибга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солиш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тўғрисида»ги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қонун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лойиҳасини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ишлаб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чиқиш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топшириғи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берилди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>
                <a:solidFill>
                  <a:schemeClr val="tx2"/>
                </a:solidFill>
                <a:latin typeface="+mn-lt"/>
              </a:rPr>
              <a:t>Бош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прокуратурага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Коррупцияга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агентлиги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Олий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суд, Давлат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хавфсизлик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хизмати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Ички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ишлар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вазирлиги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Адлия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вазирлиги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билан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ҳамкорликда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Жиноят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кодексида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оид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жиноятлар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тоифасига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кирувчи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моддаларнинг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аниқ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рўйхатини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белгилаш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оид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жиноятлар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учун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белгиланган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жазо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чораларини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мураккаблаштириш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даромадлар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мол-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мулкни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декларациялаш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жараёнида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аниқланган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ноқонуний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бойлик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орттирганлик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учун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жавобгарлик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ўрнатиш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назарда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тутувчи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қонун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лойиҳасини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ишлаб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чиқиш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топширилди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. </a:t>
            </a:r>
          </a:p>
        </p:txBody>
      </p:sp>
      <p:grpSp>
        <p:nvGrpSpPr>
          <p:cNvPr id="2025" name="Group 2024">
            <a:extLst>
              <a:ext uri="{FF2B5EF4-FFF2-40B4-BE49-F238E27FC236}">
                <a16:creationId xmlns:a16="http://schemas.microsoft.com/office/drawing/2014/main" id="{05E67EF3-9E3E-4068-8744-77B37C23087F}"/>
              </a:ext>
            </a:extLst>
          </p:cNvPr>
          <p:cNvGrpSpPr/>
          <p:nvPr/>
        </p:nvGrpSpPr>
        <p:grpSpPr>
          <a:xfrm>
            <a:off x="3769712" y="1631091"/>
            <a:ext cx="238043" cy="374571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2026" name="Arrow: Chevron 2025">
              <a:extLst>
                <a:ext uri="{FF2B5EF4-FFF2-40B4-BE49-F238E27FC236}">
                  <a16:creationId xmlns:a16="http://schemas.microsoft.com/office/drawing/2014/main" id="{55DE4D1C-32C0-4F75-A5AB-47196B58488F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2027" name="Arrow: Chevron 2026">
              <a:extLst>
                <a:ext uri="{FF2B5EF4-FFF2-40B4-BE49-F238E27FC236}">
                  <a16:creationId xmlns:a16="http://schemas.microsoft.com/office/drawing/2014/main" id="{3CA8B188-5B78-46B2-A151-391BF40B574C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918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F58E46-00B3-454A-8A1E-85327383F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8150"/>
            <a:ext cx="6780458" cy="434975"/>
          </a:xfrm>
        </p:spPr>
        <p:txBody>
          <a:bodyPr/>
          <a:lstStyle/>
          <a:p>
            <a:pPr algn="just"/>
            <a:r>
              <a:rPr lang="uz-Cyrl-UZ" sz="2400" dirty="0"/>
              <a:t>Ўзбекистон Республикасининг коррупцияга қарши курашиш тўғрисидаги қонунчилиги </a:t>
            </a:r>
            <a:r>
              <a:rPr lang="ru-RU" dirty="0"/>
              <a:t>(5/7)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E2D0750-D0EE-44B0-8A51-83AB6919B192}"/>
              </a:ext>
            </a:extLst>
          </p:cNvPr>
          <p:cNvSpPr/>
          <p:nvPr/>
        </p:nvSpPr>
        <p:spPr>
          <a:xfrm>
            <a:off x="1989609" y="1282700"/>
            <a:ext cx="9755486" cy="573527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0"/>
                </a:schemeClr>
              </a:gs>
              <a:gs pos="100000">
                <a:srgbClr val="1BD7D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01C6905-F67C-420F-9209-256D86B6EBA6}"/>
              </a:ext>
            </a:extLst>
          </p:cNvPr>
          <p:cNvSpPr/>
          <p:nvPr/>
        </p:nvSpPr>
        <p:spPr>
          <a:xfrm>
            <a:off x="442479" y="1282700"/>
            <a:ext cx="3065620" cy="10742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ru-RU" sz="1400" b="1" dirty="0" err="1">
                <a:solidFill>
                  <a:srgbClr val="3A07DF"/>
                </a:solidFill>
              </a:rPr>
              <a:t>Ўзбекистон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Республикаси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Президентининг</a:t>
            </a:r>
            <a:r>
              <a:rPr lang="ru-RU" sz="1400" b="1" dirty="0">
                <a:solidFill>
                  <a:srgbClr val="3A07DF"/>
                </a:solidFill>
              </a:rPr>
              <a:t> 12.01.2022 </a:t>
            </a:r>
            <a:r>
              <a:rPr lang="ru-RU" sz="1400" b="1" dirty="0" err="1">
                <a:solidFill>
                  <a:srgbClr val="3A07DF"/>
                </a:solidFill>
              </a:rPr>
              <a:t>йилдаги</a:t>
            </a:r>
            <a:r>
              <a:rPr lang="ru-RU" sz="1400" b="1" dirty="0">
                <a:solidFill>
                  <a:srgbClr val="3A07DF"/>
                </a:solidFill>
              </a:rPr>
              <a:t> ПҚ-81-сон </a:t>
            </a:r>
            <a:r>
              <a:rPr lang="ru-RU" sz="1400" b="1" dirty="0" err="1">
                <a:solidFill>
                  <a:srgbClr val="3A07DF"/>
                </a:solidFill>
              </a:rPr>
              <a:t>қарори</a:t>
            </a:r>
            <a:endParaRPr lang="ru-RU" sz="1400" b="1" dirty="0">
              <a:solidFill>
                <a:srgbClr val="3A07DF"/>
              </a:solidFill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85D567A-3CD3-483F-8C26-6CEB91C5C55C}"/>
              </a:ext>
            </a:extLst>
          </p:cNvPr>
          <p:cNvSpPr txBox="1">
            <a:spLocks/>
          </p:cNvSpPr>
          <p:nvPr/>
        </p:nvSpPr>
        <p:spPr>
          <a:xfrm>
            <a:off x="4545096" y="1282700"/>
            <a:ext cx="7203992" cy="1165310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Ўзбекистон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Республикаси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Президентининг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«Коррупцияга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қарши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курашиш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ишларининг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самарадорлигини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рейтинг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баҳолаш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тизимини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жорий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этиш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чора-тадбирлари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тўғрисида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» 12.01.2022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йилдаги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ПҚ-81-сон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қарори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>
                <a:solidFill>
                  <a:schemeClr val="tx2"/>
                </a:solidFill>
                <a:latin typeface="+mn-lt"/>
              </a:rPr>
              <a:t>Давлат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органлари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ташкилотларида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ишларининг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самарадорлигини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рейтинг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баҳолаш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индикаторлари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амалга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ошириш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тартибини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белгилайди</a:t>
            </a:r>
            <a:endParaRPr lang="ru-RU" sz="1200" b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67D0217-C658-4B7F-9A78-8740673E237E}"/>
              </a:ext>
            </a:extLst>
          </p:cNvPr>
          <p:cNvSpPr/>
          <p:nvPr/>
        </p:nvSpPr>
        <p:spPr>
          <a:xfrm>
            <a:off x="1989609" y="2667456"/>
            <a:ext cx="9755486" cy="573527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0"/>
                </a:schemeClr>
              </a:gs>
              <a:gs pos="100000">
                <a:srgbClr val="1BD7D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117443A-3277-40B2-9D5A-B0B858E13834}"/>
              </a:ext>
            </a:extLst>
          </p:cNvPr>
          <p:cNvSpPr/>
          <p:nvPr/>
        </p:nvSpPr>
        <p:spPr>
          <a:xfrm>
            <a:off x="442479" y="2667456"/>
            <a:ext cx="3065620" cy="10742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ru-RU" sz="1400" b="1" dirty="0" err="1">
                <a:solidFill>
                  <a:srgbClr val="3A07DF"/>
                </a:solidFill>
              </a:rPr>
              <a:t>Ўзбекистон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Республикаси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Президентининг</a:t>
            </a:r>
            <a:r>
              <a:rPr lang="ru-RU" sz="1400" b="1" dirty="0">
                <a:solidFill>
                  <a:srgbClr val="3A07DF"/>
                </a:solidFill>
              </a:rPr>
              <a:t> 29.06.2020 </a:t>
            </a:r>
            <a:r>
              <a:rPr lang="ru-RU" sz="1400" b="1" dirty="0" err="1">
                <a:solidFill>
                  <a:srgbClr val="3A07DF"/>
                </a:solidFill>
              </a:rPr>
              <a:t>йилдаги</a:t>
            </a:r>
            <a:r>
              <a:rPr lang="ru-RU" sz="1400" b="1" dirty="0">
                <a:solidFill>
                  <a:srgbClr val="3A07DF"/>
                </a:solidFill>
              </a:rPr>
              <a:t> ПФ-6013-сон </a:t>
            </a:r>
            <a:r>
              <a:rPr lang="ru-RU" sz="1400" b="1" dirty="0" err="1">
                <a:solidFill>
                  <a:srgbClr val="3A07DF"/>
                </a:solidFill>
              </a:rPr>
              <a:t>Фармони</a:t>
            </a:r>
            <a:endParaRPr lang="ru-RU" sz="1400" b="1" dirty="0">
              <a:solidFill>
                <a:srgbClr val="3A07DF"/>
              </a:solidFill>
            </a:endParaRP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AA654432-C192-473F-AAEF-8FA61E37FB56}"/>
              </a:ext>
            </a:extLst>
          </p:cNvPr>
          <p:cNvSpPr txBox="1">
            <a:spLocks/>
          </p:cNvSpPr>
          <p:nvPr/>
        </p:nvSpPr>
        <p:spPr>
          <a:xfrm>
            <a:off x="4545096" y="2667456"/>
            <a:ext cx="7203992" cy="1426920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Ўзбекистон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Республикаси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Президентининг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«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Ўзбекистон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Республикасида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коррупцияга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қарши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курашиш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тизимини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такомиллаштириш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бўйича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қўшимча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чора-тадбирлар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тўғрисида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» 29.06.2020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йилдаги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ПФ-6013-сон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Фармони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>
                <a:solidFill>
                  <a:schemeClr val="tx2"/>
                </a:solidFill>
                <a:latin typeface="+mn-lt"/>
              </a:rPr>
              <a:t>Коррупцияга </a:t>
            </a:r>
            <a:r>
              <a:rPr lang="uz-Cyrl-UZ" sz="1200" b="0" dirty="0">
                <a:solidFill>
                  <a:schemeClr val="tx2"/>
                </a:solidFill>
                <a:latin typeface="+mn-lt"/>
              </a:rPr>
              <a:t>қарши курашиш агентлигининг асосий вазифалари, ҳуқуқ ва мажбуриятларини белгилайди; </a:t>
            </a:r>
            <a:endParaRPr lang="ru-RU" sz="1200" b="0" dirty="0">
              <a:solidFill>
                <a:schemeClr val="tx2"/>
              </a:solidFill>
              <a:latin typeface="+mn-lt"/>
            </a:endParaRP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Ўзбекистон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Республикаси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Коррупцияга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миллий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кенгаши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таркибини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белгилайди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11BB440-8A5D-4D0C-946F-31C88B6E4752}"/>
              </a:ext>
            </a:extLst>
          </p:cNvPr>
          <p:cNvSpPr/>
          <p:nvPr/>
        </p:nvSpPr>
        <p:spPr>
          <a:xfrm>
            <a:off x="1989609" y="4441143"/>
            <a:ext cx="9755486" cy="573527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0"/>
                </a:schemeClr>
              </a:gs>
              <a:gs pos="100000">
                <a:srgbClr val="1BD7D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B3E1964-C32E-41E4-8851-03F719B412B2}"/>
              </a:ext>
            </a:extLst>
          </p:cNvPr>
          <p:cNvSpPr/>
          <p:nvPr/>
        </p:nvSpPr>
        <p:spPr>
          <a:xfrm>
            <a:off x="442479" y="4441143"/>
            <a:ext cx="3065620" cy="10742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ru-RU" sz="1400" b="1" dirty="0" err="1">
                <a:solidFill>
                  <a:srgbClr val="3A07DF"/>
                </a:solidFill>
              </a:rPr>
              <a:t>Ўзбекистон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Республикаси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Президентининг</a:t>
            </a:r>
            <a:r>
              <a:rPr lang="ru-RU" sz="1400" b="1" dirty="0">
                <a:solidFill>
                  <a:srgbClr val="3A07DF"/>
                </a:solidFill>
              </a:rPr>
              <a:t> 27.05.2019 </a:t>
            </a:r>
            <a:r>
              <a:rPr lang="ru-RU" sz="1400" b="1" dirty="0" err="1">
                <a:solidFill>
                  <a:srgbClr val="3A07DF"/>
                </a:solidFill>
              </a:rPr>
              <a:t>йилдаги</a:t>
            </a:r>
            <a:r>
              <a:rPr lang="ru-RU" sz="1400" b="1" dirty="0">
                <a:solidFill>
                  <a:srgbClr val="3A07DF"/>
                </a:solidFill>
              </a:rPr>
              <a:t> ПФ-5729-сон </a:t>
            </a:r>
            <a:r>
              <a:rPr lang="ru-RU" sz="1400" b="1" dirty="0" err="1">
                <a:solidFill>
                  <a:srgbClr val="3A07DF"/>
                </a:solidFill>
              </a:rPr>
              <a:t>Фармони</a:t>
            </a:r>
            <a:endParaRPr lang="ru-RU" sz="1400" b="1" dirty="0">
              <a:solidFill>
                <a:srgbClr val="3A07DF"/>
              </a:solidFill>
            </a:endParaRP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147B3CF3-6CF1-40D7-8B19-F0936A8EAADA}"/>
              </a:ext>
            </a:extLst>
          </p:cNvPr>
          <p:cNvSpPr txBox="1">
            <a:spLocks/>
          </p:cNvSpPr>
          <p:nvPr/>
        </p:nvSpPr>
        <p:spPr>
          <a:xfrm>
            <a:off x="4545096" y="4441143"/>
            <a:ext cx="7203992" cy="1873196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Ўзбекистон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Республикаси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Президентининг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«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Ўзбекистон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Республикасида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коррупцияга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қарши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курашиш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тизимини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янада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такомиллаштириш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чора-тадбирлари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тўғрисида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» 27.05.2019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йилдаги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ПФ-5729-сон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Фармони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>
                <a:solidFill>
                  <a:schemeClr val="tx2"/>
                </a:solidFill>
                <a:latin typeface="+mn-lt"/>
              </a:rPr>
              <a:t>Коррупцияга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соҳасида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асосий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йўналишларни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белгилайди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>
                <a:solidFill>
                  <a:schemeClr val="tx2"/>
                </a:solidFill>
                <a:latin typeface="+mn-lt"/>
              </a:rPr>
              <a:t>Давлат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органларига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коррупциявий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хавф-хатарларни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баҳолаш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соҳасидаги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фаолият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самарадорлигини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оширишга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қаратилган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чора-тадбирларни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ишлаб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чиқиш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бўйича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махсус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комиссиясининг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таркиби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вазифаларини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белгилаш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бўйича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талаб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қўяди</a:t>
            </a:r>
            <a:endParaRPr lang="ru-RU" sz="1200" b="0" dirty="0">
              <a:solidFill>
                <a:schemeClr val="tx2"/>
              </a:solidFill>
              <a:latin typeface="+mn-lt"/>
            </a:endParaRP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>
                <a:solidFill>
                  <a:schemeClr val="tx2"/>
                </a:solidFill>
                <a:latin typeface="+mn-lt"/>
              </a:rPr>
              <a:t>2019-2020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йилларда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давлат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дастурини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тасдиқлайди</a:t>
            </a:r>
            <a:endParaRPr lang="ru-RU" sz="1200" b="0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97D9A4A-D580-44CB-A4EB-5743AFAD49B6}"/>
              </a:ext>
            </a:extLst>
          </p:cNvPr>
          <p:cNvGrpSpPr/>
          <p:nvPr/>
        </p:nvGrpSpPr>
        <p:grpSpPr>
          <a:xfrm>
            <a:off x="3769712" y="1631091"/>
            <a:ext cx="238043" cy="374571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88" name="Arrow: Chevron 87">
              <a:extLst>
                <a:ext uri="{FF2B5EF4-FFF2-40B4-BE49-F238E27FC236}">
                  <a16:creationId xmlns:a16="http://schemas.microsoft.com/office/drawing/2014/main" id="{3FFB8B35-E671-4FCA-8C23-5211DFC17002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89" name="Arrow: Chevron 88">
              <a:extLst>
                <a:ext uri="{FF2B5EF4-FFF2-40B4-BE49-F238E27FC236}">
                  <a16:creationId xmlns:a16="http://schemas.microsoft.com/office/drawing/2014/main" id="{5E4C31BC-C51F-4857-B207-CEE93172F293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FBD8F78-F5BA-43EC-A4AA-A10C7666C749}"/>
              </a:ext>
            </a:extLst>
          </p:cNvPr>
          <p:cNvGrpSpPr/>
          <p:nvPr/>
        </p:nvGrpSpPr>
        <p:grpSpPr>
          <a:xfrm>
            <a:off x="3769712" y="4790966"/>
            <a:ext cx="238043" cy="374571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91" name="Arrow: Chevron 90">
              <a:extLst>
                <a:ext uri="{FF2B5EF4-FFF2-40B4-BE49-F238E27FC236}">
                  <a16:creationId xmlns:a16="http://schemas.microsoft.com/office/drawing/2014/main" id="{C9A9B723-6618-4497-AE53-0C3F9270FA4F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92" name="Arrow: Chevron 91">
              <a:extLst>
                <a:ext uri="{FF2B5EF4-FFF2-40B4-BE49-F238E27FC236}">
                  <a16:creationId xmlns:a16="http://schemas.microsoft.com/office/drawing/2014/main" id="{223BCA6E-DD02-46D6-99EA-9677FEDD563C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CB93819-69AE-412A-B634-F95041E9CBAF}"/>
              </a:ext>
            </a:extLst>
          </p:cNvPr>
          <p:cNvGrpSpPr/>
          <p:nvPr/>
        </p:nvGrpSpPr>
        <p:grpSpPr>
          <a:xfrm>
            <a:off x="3742092" y="3017279"/>
            <a:ext cx="238043" cy="374571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94" name="Arrow: Chevron 93">
              <a:extLst>
                <a:ext uri="{FF2B5EF4-FFF2-40B4-BE49-F238E27FC236}">
                  <a16:creationId xmlns:a16="http://schemas.microsoft.com/office/drawing/2014/main" id="{AE8B35B4-C5A3-472D-8454-4AE2D7366ABA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95" name="Arrow: Chevron 94">
              <a:extLst>
                <a:ext uri="{FF2B5EF4-FFF2-40B4-BE49-F238E27FC236}">
                  <a16:creationId xmlns:a16="http://schemas.microsoft.com/office/drawing/2014/main" id="{842141E3-D0E4-4586-BD3F-337D0DC58336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0124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DA5514-2381-424F-8638-4E0559D1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6975667" cy="434975"/>
          </a:xfrm>
        </p:spPr>
        <p:txBody>
          <a:bodyPr/>
          <a:lstStyle/>
          <a:p>
            <a:pPr algn="just"/>
            <a:r>
              <a:rPr lang="uz-Cyrl-UZ" sz="2400" dirty="0"/>
              <a:t>Ўзбекистон Республикасининг коррупцияга қарши курашиш тўғрисидаги қонунчилиги </a:t>
            </a:r>
            <a:r>
              <a:rPr lang="ru-RU" dirty="0"/>
              <a:t>(6/7)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14835-0BEC-4C34-A01D-2D429314397B}"/>
              </a:ext>
            </a:extLst>
          </p:cNvPr>
          <p:cNvSpPr/>
          <p:nvPr/>
        </p:nvSpPr>
        <p:spPr>
          <a:xfrm>
            <a:off x="1989609" y="1282700"/>
            <a:ext cx="9755486" cy="573527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0"/>
                </a:schemeClr>
              </a:gs>
              <a:gs pos="100000">
                <a:srgbClr val="1BD7D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74BE92F-C311-4D3F-AEBD-572E4AD89DCB}"/>
              </a:ext>
            </a:extLst>
          </p:cNvPr>
          <p:cNvSpPr/>
          <p:nvPr/>
        </p:nvSpPr>
        <p:spPr>
          <a:xfrm>
            <a:off x="442479" y="1282700"/>
            <a:ext cx="3065620" cy="10742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ru-RU" sz="1400" b="1" dirty="0" err="1">
                <a:solidFill>
                  <a:srgbClr val="3A07DF"/>
                </a:solidFill>
              </a:rPr>
              <a:t>Ўзбекистон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Республикаси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Вазирлар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Маҳкамасининг</a:t>
            </a:r>
            <a:r>
              <a:rPr lang="ru-RU" sz="1400" b="1" dirty="0">
                <a:solidFill>
                  <a:srgbClr val="3A07DF"/>
                </a:solidFill>
              </a:rPr>
              <a:t> 14.10.2022 </a:t>
            </a:r>
            <a:r>
              <a:rPr lang="ru-RU" sz="1400" b="1" dirty="0" err="1">
                <a:solidFill>
                  <a:srgbClr val="3A07DF"/>
                </a:solidFill>
              </a:rPr>
              <a:t>йилдаги</a:t>
            </a:r>
            <a:r>
              <a:rPr lang="ru-RU" sz="1400" b="1" dirty="0">
                <a:solidFill>
                  <a:srgbClr val="3A07DF"/>
                </a:solidFill>
              </a:rPr>
              <a:t> 595-сон </a:t>
            </a:r>
            <a:r>
              <a:rPr lang="ru-RU" sz="1400" b="1" dirty="0" err="1">
                <a:solidFill>
                  <a:srgbClr val="3A07DF"/>
                </a:solidFill>
              </a:rPr>
              <a:t>қарори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4BA2F06-57B8-413B-AD60-26AE50D76A04}"/>
              </a:ext>
            </a:extLst>
          </p:cNvPr>
          <p:cNvSpPr txBox="1">
            <a:spLocks/>
          </p:cNvSpPr>
          <p:nvPr/>
        </p:nvSpPr>
        <p:spPr>
          <a:xfrm>
            <a:off x="4545096" y="1282700"/>
            <a:ext cx="7203992" cy="2996580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Ўзбекистон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Республикаси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Вазирлар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Маҳкамасининг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«Давлат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фуқаролик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хизматчилари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томонидан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одоб-ахлоқ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қоидаларига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риоя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этилишини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таъминлаш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бўйича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қўшимча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чора-тадбирлар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тўғрисида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» 14.10.2022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йилдаги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595-сон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қарори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. Ушбу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қарорда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касбий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одоб-ахлоқ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нормаларининг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умумий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тамойиллари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ва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давлат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бошқаруви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органлари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ва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маҳаллий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ижро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этувчи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ҳокимият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ходимларининг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хизмат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хулқ-атворининг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асосий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қоидалари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белгиланган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, шу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жумладан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: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>
                <a:solidFill>
                  <a:schemeClr val="tx2"/>
                </a:solidFill>
                <a:latin typeface="+mn-lt"/>
              </a:rPr>
              <a:t>Давлат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фуқаролик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хизматчилари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томонидан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коррупция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содир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этилишининг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олдини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олиш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унинг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профилактикасида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фаол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иштирок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этиш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Манфаатлар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тўқнашувига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йўл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қўймаслик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принципига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риоя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этиш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мажбурияти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;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Рахбар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томонидан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коррупцияга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қарши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курашиш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,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манфаатлар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тўқнашувини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олдини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олиш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тартибга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солиш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чораларини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ўз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вақтида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кўриш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</a:p>
          <a:p>
            <a:pPr marL="216000" indent="-216000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Манфаатлар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тўқнашуви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юзага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келган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тақдирда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дарҳол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хабар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бериш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мажбуриятлари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ва</a:t>
            </a:r>
            <a:r>
              <a:rPr lang="ru-RU" sz="12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ru-RU" sz="1200" b="0" dirty="0" err="1">
                <a:solidFill>
                  <a:schemeClr val="tx2"/>
                </a:solidFill>
                <a:latin typeface="+mn-lt"/>
              </a:rPr>
              <a:t>бошқалар</a:t>
            </a:r>
            <a:endParaRPr lang="ru-RU" sz="1200" b="0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0A99836-4665-4D0D-A6D8-FD224276377E}"/>
              </a:ext>
            </a:extLst>
          </p:cNvPr>
          <p:cNvGrpSpPr/>
          <p:nvPr/>
        </p:nvGrpSpPr>
        <p:grpSpPr>
          <a:xfrm>
            <a:off x="3769712" y="1631091"/>
            <a:ext cx="238043" cy="374571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70" name="Arrow: Chevron 69">
              <a:extLst>
                <a:ext uri="{FF2B5EF4-FFF2-40B4-BE49-F238E27FC236}">
                  <a16:creationId xmlns:a16="http://schemas.microsoft.com/office/drawing/2014/main" id="{8389D336-A879-45FB-AFFA-DB026A424FA6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71" name="Arrow: Chevron 70">
              <a:extLst>
                <a:ext uri="{FF2B5EF4-FFF2-40B4-BE49-F238E27FC236}">
                  <a16:creationId xmlns:a16="http://schemas.microsoft.com/office/drawing/2014/main" id="{78F0BE58-4D4F-4263-A6BF-B475052BA563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936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8024BB-48D5-4CBC-A45A-E6313D284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6687992" cy="434975"/>
          </a:xfrm>
        </p:spPr>
        <p:txBody>
          <a:bodyPr/>
          <a:lstStyle/>
          <a:p>
            <a:r>
              <a:rPr lang="uz-Cyrl-UZ" sz="2400" dirty="0"/>
              <a:t>Ўзбекистон Республикасининг коррупцияга қарши курашиш тўғрисидаги қонунчилиги </a:t>
            </a:r>
            <a:r>
              <a:rPr lang="ru-RU" dirty="0"/>
              <a:t>(7/7)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5B6CAD-CEF7-48BE-8B00-47002F58AAEE}"/>
              </a:ext>
            </a:extLst>
          </p:cNvPr>
          <p:cNvSpPr/>
          <p:nvPr/>
        </p:nvSpPr>
        <p:spPr>
          <a:xfrm>
            <a:off x="1989609" y="1282700"/>
            <a:ext cx="9755486" cy="573527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0"/>
                </a:schemeClr>
              </a:gs>
              <a:gs pos="100000">
                <a:srgbClr val="1BD7D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64B18B8-B49F-41BB-84A2-CEF5CBD3D7A8}"/>
              </a:ext>
            </a:extLst>
          </p:cNvPr>
          <p:cNvSpPr/>
          <p:nvPr/>
        </p:nvSpPr>
        <p:spPr>
          <a:xfrm>
            <a:off x="442479" y="1282700"/>
            <a:ext cx="3065620" cy="10742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ru-RU" sz="1400" b="1" dirty="0" err="1">
                <a:solidFill>
                  <a:srgbClr val="3A07DF"/>
                </a:solidFill>
              </a:rPr>
              <a:t>Ўзбекистон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Республикаси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Президентининг</a:t>
            </a:r>
            <a:r>
              <a:rPr lang="ru-RU" sz="1400" b="1" dirty="0">
                <a:solidFill>
                  <a:srgbClr val="3A07DF"/>
                </a:solidFill>
              </a:rPr>
              <a:t> 22.10.2021 </a:t>
            </a:r>
            <a:r>
              <a:rPr lang="ru-RU" sz="1400" b="1" dirty="0" err="1">
                <a:solidFill>
                  <a:srgbClr val="3A07DF"/>
                </a:solidFill>
              </a:rPr>
              <a:t>йилдаги</a:t>
            </a:r>
            <a:r>
              <a:rPr lang="ru-RU" sz="1400" b="1" dirty="0">
                <a:solidFill>
                  <a:srgbClr val="3A07DF"/>
                </a:solidFill>
              </a:rPr>
              <a:t> ПҚ-5263-сон </a:t>
            </a:r>
            <a:r>
              <a:rPr lang="uz-Cyrl-UZ" sz="1400" b="1" dirty="0">
                <a:solidFill>
                  <a:srgbClr val="3A07DF"/>
                </a:solidFill>
              </a:rPr>
              <a:t>қарори</a:t>
            </a:r>
            <a:endParaRPr lang="ru-RU" sz="1400" b="1" dirty="0">
              <a:solidFill>
                <a:srgbClr val="3A07DF"/>
              </a:solidFill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720DF7D-1EA6-4FAB-BF03-726434DFAD12}"/>
              </a:ext>
            </a:extLst>
          </p:cNvPr>
          <p:cNvSpPr txBox="1">
            <a:spLocks/>
          </p:cNvSpPr>
          <p:nvPr/>
        </p:nvSpPr>
        <p:spPr>
          <a:xfrm>
            <a:off x="4545096" y="1282700"/>
            <a:ext cx="7203992" cy="2227139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Ўзбекистон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Республикаси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Президентининг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«Норматив-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ҳуқуқий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ҳужжатлар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уларнинг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лойиҳаларини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коррупцияга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экспертизадан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ўтказишни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янада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такомиллаштириш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чора-тадбирлари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тўғрисида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» 22.10.2021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йилдаги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ПҚ-5263-сон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қарори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Ушбу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қарор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билан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норматив-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ҳуқуқий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ҳужжатларнинг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коррупцияга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експертизаси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натижасида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аниқланган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коррупциявий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омилларни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бартараф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этиш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бўйича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йўл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харитаси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тасдиқланди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шунингдек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ушбу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қарорга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мувофиқ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Вазирар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Маҳкамасининг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 26.03.2022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йилдаги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«2022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йилда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норматив-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ҳуқуқий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ҳужжатларни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коррупцияга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экспертизадан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ўтказиш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чора-тадбирлари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тўғрисида»ги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 140-сон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қарори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қабул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қилинди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унга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кўра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коррупцияга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экспертизани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ўтказиш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режаси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тасдиқланди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73DDBF7-E9CB-4C3A-87EE-2C3516589F94}"/>
              </a:ext>
            </a:extLst>
          </p:cNvPr>
          <p:cNvGrpSpPr/>
          <p:nvPr/>
        </p:nvGrpSpPr>
        <p:grpSpPr>
          <a:xfrm>
            <a:off x="3769712" y="1631091"/>
            <a:ext cx="238043" cy="374571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84" name="Arrow: Chevron 83">
              <a:extLst>
                <a:ext uri="{FF2B5EF4-FFF2-40B4-BE49-F238E27FC236}">
                  <a16:creationId xmlns:a16="http://schemas.microsoft.com/office/drawing/2014/main" id="{01E50DB6-DAD1-445E-B0C7-7BC6B7BCD673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85" name="Arrow: Chevron 84">
              <a:extLst>
                <a:ext uri="{FF2B5EF4-FFF2-40B4-BE49-F238E27FC236}">
                  <a16:creationId xmlns:a16="http://schemas.microsoft.com/office/drawing/2014/main" id="{3E66DC7E-6304-4D78-9BB1-50A47CF37465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FA7E277E-1642-4576-9050-F26D23DEA4B3}"/>
              </a:ext>
            </a:extLst>
          </p:cNvPr>
          <p:cNvSpPr/>
          <p:nvPr/>
        </p:nvSpPr>
        <p:spPr>
          <a:xfrm>
            <a:off x="1989609" y="3708660"/>
            <a:ext cx="9755486" cy="573527"/>
          </a:xfrm>
          <a:prstGeom prst="rect">
            <a:avLst/>
          </a:prstGeom>
          <a:gradFill flip="none" rotWithShape="1">
            <a:gsLst>
              <a:gs pos="49000">
                <a:schemeClr val="bg1">
                  <a:alpha val="0"/>
                </a:schemeClr>
              </a:gs>
              <a:gs pos="100000">
                <a:srgbClr val="1BD7D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297AA1B9-8E98-4065-9FF9-F37EEDB1723A}"/>
              </a:ext>
            </a:extLst>
          </p:cNvPr>
          <p:cNvSpPr/>
          <p:nvPr/>
        </p:nvSpPr>
        <p:spPr>
          <a:xfrm>
            <a:off x="442479" y="3708660"/>
            <a:ext cx="3065620" cy="107421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ctr">
            <a:noAutofit/>
          </a:bodyPr>
          <a:lstStyle/>
          <a:p>
            <a:pPr algn="ctr"/>
            <a:r>
              <a:rPr lang="ru-RU" sz="1400" b="1" dirty="0">
                <a:solidFill>
                  <a:srgbClr val="3A07DF"/>
                </a:solidFill>
              </a:rPr>
              <a:t>22.04.2021 </a:t>
            </a:r>
            <a:r>
              <a:rPr lang="ru-RU" sz="1400" b="1" dirty="0" err="1">
                <a:solidFill>
                  <a:srgbClr val="3A07DF"/>
                </a:solidFill>
              </a:rPr>
              <a:t>йилдаги</a:t>
            </a:r>
            <a:r>
              <a:rPr lang="ru-RU" sz="1400" b="1" dirty="0">
                <a:solidFill>
                  <a:srgbClr val="3A07DF"/>
                </a:solidFill>
              </a:rPr>
              <a:t>  </a:t>
            </a:r>
            <a:r>
              <a:rPr lang="ru-RU" sz="1400" b="1" dirty="0" err="1">
                <a:solidFill>
                  <a:srgbClr val="3A07DF"/>
                </a:solidFill>
              </a:rPr>
              <a:t>Ўзбекистон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Республикасининг</a:t>
            </a:r>
            <a:r>
              <a:rPr lang="ru-RU" sz="1400" b="1" dirty="0">
                <a:solidFill>
                  <a:srgbClr val="3A07DF"/>
                </a:solidFill>
              </a:rPr>
              <a:t> ЎРҚ-684-сон </a:t>
            </a:r>
            <a:r>
              <a:rPr lang="ru-RU" sz="1400" b="1" dirty="0" err="1">
                <a:solidFill>
                  <a:srgbClr val="3A07DF"/>
                </a:solidFill>
              </a:rPr>
              <a:t>Қонуни</a:t>
            </a:r>
            <a:endParaRPr lang="ru-RU" sz="1400" b="1" dirty="0">
              <a:solidFill>
                <a:srgbClr val="3A07DF"/>
              </a:solidFill>
            </a:endParaRP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6E596819-FC5E-4805-B93C-7B7AC52E1ABC}"/>
              </a:ext>
            </a:extLst>
          </p:cNvPr>
          <p:cNvSpPr txBox="1">
            <a:spLocks/>
          </p:cNvSpPr>
          <p:nvPr/>
        </p:nvSpPr>
        <p:spPr>
          <a:xfrm>
            <a:off x="4545096" y="3708660"/>
            <a:ext cx="7203992" cy="1365365"/>
          </a:xfrm>
          <a:prstGeom prst="rect">
            <a:avLst/>
          </a:prstGeom>
        </p:spPr>
        <p:txBody>
          <a:bodyPr vert="horz" wrap="square" lIns="0" tIns="7200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«Давлат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харидлари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тўғрисида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» 22.04.2021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йилдаги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ЎРҚ-684-сон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Қонуни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Ушбу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қонунга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асосан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давлат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харидлари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соҳасида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давлат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томонидан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тартибга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солишнинг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асосий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мақсади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коррупцияга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курашиш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деб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белгиланади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шунингдек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давлат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харидлари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иштирокчиларига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манфаатлар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тўқнашувининг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ҳар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қандай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кўринишини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олдини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олиш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мажбур</a:t>
            </a:r>
            <a:r>
              <a:rPr lang="uz-Cyrl-UZ" b="0" dirty="0">
                <a:solidFill>
                  <a:schemeClr val="bg2">
                    <a:lumMod val="25000"/>
                  </a:schemeClr>
                </a:solidFill>
              </a:rPr>
              <a:t>ияти юклатилади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ҳамда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коррупцияга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йўл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қўйилмаслик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давлат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харидларининг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асосий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принципи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деб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0" dirty="0" err="1">
                <a:solidFill>
                  <a:schemeClr val="bg2">
                    <a:lumMod val="25000"/>
                  </a:schemeClr>
                </a:solidFill>
              </a:rPr>
              <a:t>ҳисобланади</a:t>
            </a:r>
            <a:r>
              <a:rPr lang="ru-RU" b="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9AE8C75-BA0F-4B7A-8E71-5E0FD5DF075D}"/>
              </a:ext>
            </a:extLst>
          </p:cNvPr>
          <p:cNvGrpSpPr/>
          <p:nvPr/>
        </p:nvGrpSpPr>
        <p:grpSpPr>
          <a:xfrm>
            <a:off x="3769712" y="4057051"/>
            <a:ext cx="238043" cy="374571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90" name="Arrow: Chevron 89">
              <a:extLst>
                <a:ext uri="{FF2B5EF4-FFF2-40B4-BE49-F238E27FC236}">
                  <a16:creationId xmlns:a16="http://schemas.microsoft.com/office/drawing/2014/main" id="{EAB745C3-14D1-4044-AAA3-E50A74C5C248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91" name="Arrow: Chevron 90">
              <a:extLst>
                <a:ext uri="{FF2B5EF4-FFF2-40B4-BE49-F238E27FC236}">
                  <a16:creationId xmlns:a16="http://schemas.microsoft.com/office/drawing/2014/main" id="{BCA6DF63-423F-4DD9-B3F7-34F90408749B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649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BB7115-09C3-4BC3-A9D0-351AFF68E4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6000" dirty="0"/>
              <a:t>Комплаенс </a:t>
            </a:r>
            <a:r>
              <a:rPr lang="ru-RU" sz="6000" dirty="0" err="1"/>
              <a:t>тушунчаси</a:t>
            </a:r>
            <a:r>
              <a:rPr lang="ru-RU" sz="6000" dirty="0"/>
              <a:t> </a:t>
            </a:r>
            <a:r>
              <a:rPr lang="ru-RU" sz="6000" dirty="0" err="1"/>
              <a:t>ва</a:t>
            </a:r>
            <a:r>
              <a:rPr lang="ru-RU" sz="6000" dirty="0"/>
              <a:t> </a:t>
            </a:r>
            <a:r>
              <a:rPr lang="ru-RU" sz="6000" dirty="0" err="1"/>
              <a:t>турлари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08068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5707DC0-4E18-4061-ACB7-7EC49B5CB53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353800" cy="6070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784DF3-1834-472B-82C4-33C9981F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 </a:t>
            </a:r>
            <a:r>
              <a:rPr lang="ru-RU" dirty="0" err="1"/>
              <a:t>тушунчаси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225A2-CC21-4F50-8BDA-F10BE0AFCA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z-Cyrl-UZ" sz="1000" dirty="0"/>
              <a:t>Ўзбекистон Республикасининг коррупцияга қарши курашиш тўғрисидаги қонунчилиги</a:t>
            </a:r>
            <a:endParaRPr lang="ru-RU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C3771C-C609-470B-B358-1D49CC07B9C2}"/>
              </a:ext>
            </a:extLst>
          </p:cNvPr>
          <p:cNvGrpSpPr/>
          <p:nvPr/>
        </p:nvGrpSpPr>
        <p:grpSpPr>
          <a:xfrm>
            <a:off x="-1" y="1282700"/>
            <a:ext cx="10326440" cy="1292200"/>
            <a:chOff x="-1" y="1138806"/>
            <a:chExt cx="9575801" cy="14630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90F485-E587-4727-94A7-B9B533375BC2}"/>
                </a:ext>
              </a:extLst>
            </p:cNvPr>
            <p:cNvSpPr/>
            <p:nvPr/>
          </p:nvSpPr>
          <p:spPr>
            <a:xfrm>
              <a:off x="-1" y="1138806"/>
              <a:ext cx="802433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 err="1">
                <a:solidFill>
                  <a:schemeClr val="bg1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1A4D2E-9776-4F85-ABCA-E2CA93101C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98FF1C-FA7F-4F5E-8AA7-89273DFF5280}"/>
              </a:ext>
            </a:extLst>
          </p:cNvPr>
          <p:cNvSpPr txBox="1"/>
          <p:nvPr/>
        </p:nvSpPr>
        <p:spPr>
          <a:xfrm>
            <a:off x="416561" y="1364362"/>
            <a:ext cx="8706174" cy="1124648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Ўзбекистон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Республикасининг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«Коррупцияга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курашиш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тўғрисида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» 03.01.2017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йилдаги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ЎРҚ-419-сон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Қонунида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коррупция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коррупцияга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оид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ҳуқуқбузарликлар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тушунчасига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таъриф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берилган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1" name="object 12">
            <a:extLst>
              <a:ext uri="{FF2B5EF4-FFF2-40B4-BE49-F238E27FC236}">
                <a16:creationId xmlns:a16="http://schemas.microsoft.com/office/drawing/2014/main" id="{38E854FC-6BDB-4DF7-95FD-8FD9641AE64F}"/>
              </a:ext>
            </a:extLst>
          </p:cNvPr>
          <p:cNvSpPr/>
          <p:nvPr/>
        </p:nvSpPr>
        <p:spPr>
          <a:xfrm>
            <a:off x="443225" y="2839231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2" name="object 20">
            <a:extLst>
              <a:ext uri="{FF2B5EF4-FFF2-40B4-BE49-F238E27FC236}">
                <a16:creationId xmlns:a16="http://schemas.microsoft.com/office/drawing/2014/main" id="{51A399B2-D97C-44A5-B907-F8A279EAEEDF}"/>
              </a:ext>
            </a:extLst>
          </p:cNvPr>
          <p:cNvSpPr txBox="1"/>
          <p:nvPr/>
        </p:nvSpPr>
        <p:spPr>
          <a:xfrm>
            <a:off x="1220389" y="3017029"/>
            <a:ext cx="10524957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Коррупция 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—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шахснинг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ўз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мансаб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ёки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хизмат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мавқеидан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шахсий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манфаатларини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ёхуд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ўзга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шахсларнинг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манфаатларини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кўзлаб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моддий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ёки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номоддий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наф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олиш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мақсадида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қонунга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хилоф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равишда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фойдаланиши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худди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шунингдек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бундай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нафни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қонунга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хилоф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равишда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тақдим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этиш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372" name="Group 201">
            <a:extLst>
              <a:ext uri="{FF2B5EF4-FFF2-40B4-BE49-F238E27FC236}">
                <a16:creationId xmlns:a16="http://schemas.microsoft.com/office/drawing/2014/main" id="{90DFB04F-3C56-4E64-A14E-851D584995F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6820" y="2913259"/>
            <a:ext cx="535440" cy="537769"/>
            <a:chOff x="3510" y="1220"/>
            <a:chExt cx="230" cy="231"/>
          </a:xfrm>
          <a:solidFill>
            <a:schemeClr val="bg2">
              <a:lumMod val="25000"/>
            </a:schemeClr>
          </a:solidFill>
        </p:grpSpPr>
        <p:sp>
          <p:nvSpPr>
            <p:cNvPr id="373" name="Freeform 202">
              <a:extLst>
                <a:ext uri="{FF2B5EF4-FFF2-40B4-BE49-F238E27FC236}">
                  <a16:creationId xmlns:a16="http://schemas.microsoft.com/office/drawing/2014/main" id="{3F6FA587-4E6E-457D-93DE-BA3037A131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7" y="1343"/>
              <a:ext cx="30" cy="15"/>
            </a:xfrm>
            <a:custGeom>
              <a:avLst/>
              <a:gdLst>
                <a:gd name="T0" fmla="*/ 1067 w 1067"/>
                <a:gd name="T1" fmla="*/ 0 h 533"/>
                <a:gd name="T2" fmla="*/ 800 w 1067"/>
                <a:gd name="T3" fmla="*/ 0 h 533"/>
                <a:gd name="T4" fmla="*/ 534 w 1067"/>
                <a:gd name="T5" fmla="*/ 267 h 533"/>
                <a:gd name="T6" fmla="*/ 267 w 1067"/>
                <a:gd name="T7" fmla="*/ 0 h 533"/>
                <a:gd name="T8" fmla="*/ 0 w 1067"/>
                <a:gd name="T9" fmla="*/ 0 h 533"/>
                <a:gd name="T10" fmla="*/ 534 w 1067"/>
                <a:gd name="T11" fmla="*/ 533 h 533"/>
                <a:gd name="T12" fmla="*/ 1067 w 1067"/>
                <a:gd name="T13" fmla="*/ 0 h 533"/>
                <a:gd name="T14" fmla="*/ 1067 w 1067"/>
                <a:gd name="T15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7" h="533">
                  <a:moveTo>
                    <a:pt x="1067" y="0"/>
                  </a:moveTo>
                  <a:lnTo>
                    <a:pt x="800" y="0"/>
                  </a:lnTo>
                  <a:cubicBezTo>
                    <a:pt x="800" y="147"/>
                    <a:pt x="681" y="267"/>
                    <a:pt x="534" y="267"/>
                  </a:cubicBezTo>
                  <a:cubicBezTo>
                    <a:pt x="387" y="267"/>
                    <a:pt x="267" y="147"/>
                    <a:pt x="267" y="0"/>
                  </a:cubicBezTo>
                  <a:lnTo>
                    <a:pt x="0" y="0"/>
                  </a:lnTo>
                  <a:cubicBezTo>
                    <a:pt x="0" y="294"/>
                    <a:pt x="240" y="533"/>
                    <a:pt x="534" y="533"/>
                  </a:cubicBezTo>
                  <a:cubicBezTo>
                    <a:pt x="828" y="533"/>
                    <a:pt x="1067" y="294"/>
                    <a:pt x="1067" y="0"/>
                  </a:cubicBezTo>
                  <a:close/>
                  <a:moveTo>
                    <a:pt x="1067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203">
              <a:extLst>
                <a:ext uri="{FF2B5EF4-FFF2-40B4-BE49-F238E27FC236}">
                  <a16:creationId xmlns:a16="http://schemas.microsoft.com/office/drawing/2014/main" id="{67747058-9AB0-44FF-B6D1-1BE115497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0" y="1220"/>
              <a:ext cx="230" cy="231"/>
            </a:xfrm>
            <a:custGeom>
              <a:avLst/>
              <a:gdLst>
                <a:gd name="T0" fmla="*/ 6267 w 8267"/>
                <a:gd name="T1" fmla="*/ 5361 h 8267"/>
                <a:gd name="T2" fmla="*/ 7467 w 8267"/>
                <a:gd name="T3" fmla="*/ 2800 h 8267"/>
                <a:gd name="T4" fmla="*/ 3464 w 8267"/>
                <a:gd name="T5" fmla="*/ 2209 h 8267"/>
                <a:gd name="T6" fmla="*/ 3333 w 8267"/>
                <a:gd name="T7" fmla="*/ 448 h 8267"/>
                <a:gd name="T8" fmla="*/ 2599 w 8267"/>
                <a:gd name="T9" fmla="*/ 179 h 8267"/>
                <a:gd name="T10" fmla="*/ 1999 w 8267"/>
                <a:gd name="T11" fmla="*/ 0 h 8267"/>
                <a:gd name="T12" fmla="*/ 1400 w 8267"/>
                <a:gd name="T13" fmla="*/ 179 h 8267"/>
                <a:gd name="T14" fmla="*/ 667 w 8267"/>
                <a:gd name="T15" fmla="*/ 448 h 8267"/>
                <a:gd name="T16" fmla="*/ 536 w 8267"/>
                <a:gd name="T17" fmla="*/ 2209 h 8267"/>
                <a:gd name="T18" fmla="*/ 2170 w 8267"/>
                <a:gd name="T19" fmla="*/ 5333 h 8267"/>
                <a:gd name="T20" fmla="*/ 4667 w 8267"/>
                <a:gd name="T21" fmla="*/ 5361 h 8267"/>
                <a:gd name="T22" fmla="*/ 2667 w 8267"/>
                <a:gd name="T23" fmla="*/ 6977 h 8267"/>
                <a:gd name="T24" fmla="*/ 8267 w 8267"/>
                <a:gd name="T25" fmla="*/ 6977 h 8267"/>
                <a:gd name="T26" fmla="*/ 6933 w 8267"/>
                <a:gd name="T27" fmla="*/ 4133 h 8267"/>
                <a:gd name="T28" fmla="*/ 6928 w 8267"/>
                <a:gd name="T29" fmla="*/ 4244 h 8267"/>
                <a:gd name="T30" fmla="*/ 7200 w 8267"/>
                <a:gd name="T31" fmla="*/ 3337 h 8267"/>
                <a:gd name="T32" fmla="*/ 6533 w 8267"/>
                <a:gd name="T33" fmla="*/ 2933 h 8267"/>
                <a:gd name="T34" fmla="*/ 5360 w 8267"/>
                <a:gd name="T35" fmla="*/ 2453 h 8267"/>
                <a:gd name="T36" fmla="*/ 4000 w 8267"/>
                <a:gd name="T37" fmla="*/ 3213 h 8267"/>
                <a:gd name="T38" fmla="*/ 5467 w 8267"/>
                <a:gd name="T39" fmla="*/ 1067 h 8267"/>
                <a:gd name="T40" fmla="*/ 1067 w 8267"/>
                <a:gd name="T41" fmla="*/ 267 h 8267"/>
                <a:gd name="T42" fmla="*/ 1866 w 8267"/>
                <a:gd name="T43" fmla="*/ 354 h 8267"/>
                <a:gd name="T44" fmla="*/ 2466 w 8267"/>
                <a:gd name="T45" fmla="*/ 533 h 8267"/>
                <a:gd name="T46" fmla="*/ 3067 w 8267"/>
                <a:gd name="T47" fmla="*/ 400 h 8267"/>
                <a:gd name="T48" fmla="*/ 2465 w 8267"/>
                <a:gd name="T49" fmla="*/ 1333 h 8267"/>
                <a:gd name="T50" fmla="*/ 933 w 8267"/>
                <a:gd name="T51" fmla="*/ 448 h 8267"/>
                <a:gd name="T52" fmla="*/ 267 w 8267"/>
                <a:gd name="T53" fmla="*/ 3503 h 8267"/>
                <a:gd name="T54" fmla="*/ 2478 w 8267"/>
                <a:gd name="T55" fmla="*/ 1600 h 8267"/>
                <a:gd name="T56" fmla="*/ 3467 w 8267"/>
                <a:gd name="T57" fmla="*/ 2800 h 8267"/>
                <a:gd name="T58" fmla="*/ 2170 w 8267"/>
                <a:gd name="T59" fmla="*/ 5067 h 8267"/>
                <a:gd name="T60" fmla="*/ 4000 w 8267"/>
                <a:gd name="T61" fmla="*/ 4133 h 8267"/>
                <a:gd name="T62" fmla="*/ 4267 w 8267"/>
                <a:gd name="T63" fmla="*/ 4133 h 8267"/>
                <a:gd name="T64" fmla="*/ 5467 w 8267"/>
                <a:gd name="T65" fmla="*/ 2740 h 8267"/>
                <a:gd name="T66" fmla="*/ 6667 w 8267"/>
                <a:gd name="T67" fmla="*/ 4133 h 8267"/>
                <a:gd name="T68" fmla="*/ 5467 w 8267"/>
                <a:gd name="T69" fmla="*/ 5600 h 8267"/>
                <a:gd name="T70" fmla="*/ 5467 w 8267"/>
                <a:gd name="T71" fmla="*/ 6211 h 8267"/>
                <a:gd name="T72" fmla="*/ 5467 w 8267"/>
                <a:gd name="T73" fmla="*/ 5600 h 8267"/>
                <a:gd name="T74" fmla="*/ 5747 w 8267"/>
                <a:gd name="T75" fmla="*/ 8000 h 8267"/>
                <a:gd name="T76" fmla="*/ 4267 w 8267"/>
                <a:gd name="T77" fmla="*/ 7467 h 8267"/>
                <a:gd name="T78" fmla="*/ 6667 w 8267"/>
                <a:gd name="T79" fmla="*/ 7467 h 8267"/>
                <a:gd name="T80" fmla="*/ 4764 w 8267"/>
                <a:gd name="T81" fmla="*/ 5886 h 8267"/>
                <a:gd name="T82" fmla="*/ 4000 w 8267"/>
                <a:gd name="T83" fmla="*/ 7467 h 8267"/>
                <a:gd name="T84" fmla="*/ 3467 w 8267"/>
                <a:gd name="T85" fmla="*/ 6933 h 8267"/>
                <a:gd name="T86" fmla="*/ 4909 w 8267"/>
                <a:gd name="T87" fmla="*/ 8000 h 8267"/>
                <a:gd name="T88" fmla="*/ 8000 w 8267"/>
                <a:gd name="T89" fmla="*/ 8000 h 8267"/>
                <a:gd name="T90" fmla="*/ 7467 w 8267"/>
                <a:gd name="T91" fmla="*/ 7733 h 8267"/>
                <a:gd name="T92" fmla="*/ 7200 w 8267"/>
                <a:gd name="T93" fmla="*/ 7467 h 8267"/>
                <a:gd name="T94" fmla="*/ 5655 w 8267"/>
                <a:gd name="T95" fmla="*/ 6400 h 8267"/>
                <a:gd name="T96" fmla="*/ 8000 w 8267"/>
                <a:gd name="T97" fmla="*/ 6977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267" h="8267">
                  <a:moveTo>
                    <a:pt x="7629" y="6091"/>
                  </a:moveTo>
                  <a:lnTo>
                    <a:pt x="6267" y="5637"/>
                  </a:lnTo>
                  <a:lnTo>
                    <a:pt x="6267" y="5361"/>
                  </a:lnTo>
                  <a:cubicBezTo>
                    <a:pt x="6561" y="5168"/>
                    <a:pt x="6782" y="4873"/>
                    <a:pt x="6879" y="4525"/>
                  </a:cubicBezTo>
                  <a:cubicBezTo>
                    <a:pt x="7209" y="4486"/>
                    <a:pt x="7467" y="4207"/>
                    <a:pt x="7467" y="3867"/>
                  </a:cubicBezTo>
                  <a:lnTo>
                    <a:pt x="7467" y="2800"/>
                  </a:lnTo>
                  <a:cubicBezTo>
                    <a:pt x="7467" y="1697"/>
                    <a:pt x="6569" y="800"/>
                    <a:pt x="5467" y="800"/>
                  </a:cubicBezTo>
                  <a:cubicBezTo>
                    <a:pt x="4541" y="800"/>
                    <a:pt x="3762" y="1433"/>
                    <a:pt x="3535" y="2289"/>
                  </a:cubicBezTo>
                  <a:cubicBezTo>
                    <a:pt x="3512" y="2262"/>
                    <a:pt x="3489" y="2234"/>
                    <a:pt x="3464" y="2209"/>
                  </a:cubicBezTo>
                  <a:lnTo>
                    <a:pt x="2707" y="1452"/>
                  </a:lnTo>
                  <a:lnTo>
                    <a:pt x="3259" y="680"/>
                  </a:lnTo>
                  <a:cubicBezTo>
                    <a:pt x="3308" y="612"/>
                    <a:pt x="3333" y="532"/>
                    <a:pt x="3333" y="448"/>
                  </a:cubicBezTo>
                  <a:lnTo>
                    <a:pt x="3333" y="400"/>
                  </a:lnTo>
                  <a:cubicBezTo>
                    <a:pt x="3333" y="179"/>
                    <a:pt x="3154" y="0"/>
                    <a:pt x="2933" y="0"/>
                  </a:cubicBezTo>
                  <a:cubicBezTo>
                    <a:pt x="2756" y="0"/>
                    <a:pt x="2662" y="108"/>
                    <a:pt x="2599" y="179"/>
                  </a:cubicBezTo>
                  <a:cubicBezTo>
                    <a:pt x="2541" y="245"/>
                    <a:pt x="2518" y="267"/>
                    <a:pt x="2466" y="267"/>
                  </a:cubicBezTo>
                  <a:cubicBezTo>
                    <a:pt x="2414" y="267"/>
                    <a:pt x="2391" y="245"/>
                    <a:pt x="2333" y="179"/>
                  </a:cubicBezTo>
                  <a:cubicBezTo>
                    <a:pt x="2271" y="108"/>
                    <a:pt x="2176" y="0"/>
                    <a:pt x="1999" y="0"/>
                  </a:cubicBezTo>
                  <a:cubicBezTo>
                    <a:pt x="1822" y="0"/>
                    <a:pt x="1728" y="108"/>
                    <a:pt x="1666" y="179"/>
                  </a:cubicBezTo>
                  <a:cubicBezTo>
                    <a:pt x="1608" y="245"/>
                    <a:pt x="1585" y="267"/>
                    <a:pt x="1533" y="267"/>
                  </a:cubicBezTo>
                  <a:cubicBezTo>
                    <a:pt x="1481" y="267"/>
                    <a:pt x="1458" y="245"/>
                    <a:pt x="1400" y="179"/>
                  </a:cubicBezTo>
                  <a:cubicBezTo>
                    <a:pt x="1338" y="108"/>
                    <a:pt x="1244" y="0"/>
                    <a:pt x="1067" y="0"/>
                  </a:cubicBezTo>
                  <a:cubicBezTo>
                    <a:pt x="846" y="0"/>
                    <a:pt x="667" y="179"/>
                    <a:pt x="667" y="400"/>
                  </a:cubicBezTo>
                  <a:lnTo>
                    <a:pt x="667" y="448"/>
                  </a:lnTo>
                  <a:cubicBezTo>
                    <a:pt x="667" y="532"/>
                    <a:pt x="692" y="612"/>
                    <a:pt x="741" y="680"/>
                  </a:cubicBezTo>
                  <a:lnTo>
                    <a:pt x="1293" y="1452"/>
                  </a:lnTo>
                  <a:lnTo>
                    <a:pt x="536" y="2209"/>
                  </a:lnTo>
                  <a:cubicBezTo>
                    <a:pt x="190" y="2554"/>
                    <a:pt x="0" y="3014"/>
                    <a:pt x="0" y="3503"/>
                  </a:cubicBezTo>
                  <a:cubicBezTo>
                    <a:pt x="0" y="4512"/>
                    <a:pt x="821" y="5333"/>
                    <a:pt x="1830" y="5333"/>
                  </a:cubicBezTo>
                  <a:lnTo>
                    <a:pt x="2170" y="5333"/>
                  </a:lnTo>
                  <a:cubicBezTo>
                    <a:pt x="2828" y="5333"/>
                    <a:pt x="3431" y="4978"/>
                    <a:pt x="3756" y="4415"/>
                  </a:cubicBezTo>
                  <a:cubicBezTo>
                    <a:pt x="3843" y="4475"/>
                    <a:pt x="3945" y="4512"/>
                    <a:pt x="4055" y="4525"/>
                  </a:cubicBezTo>
                  <a:cubicBezTo>
                    <a:pt x="4151" y="4873"/>
                    <a:pt x="4372" y="5168"/>
                    <a:pt x="4667" y="5361"/>
                  </a:cubicBezTo>
                  <a:lnTo>
                    <a:pt x="4667" y="5637"/>
                  </a:lnTo>
                  <a:lnTo>
                    <a:pt x="3305" y="6091"/>
                  </a:lnTo>
                  <a:cubicBezTo>
                    <a:pt x="2923" y="6218"/>
                    <a:pt x="2667" y="6574"/>
                    <a:pt x="2667" y="6977"/>
                  </a:cubicBezTo>
                  <a:lnTo>
                    <a:pt x="2667" y="8267"/>
                  </a:lnTo>
                  <a:lnTo>
                    <a:pt x="8267" y="8267"/>
                  </a:lnTo>
                  <a:lnTo>
                    <a:pt x="8267" y="6977"/>
                  </a:lnTo>
                  <a:cubicBezTo>
                    <a:pt x="8267" y="6574"/>
                    <a:pt x="8010" y="6218"/>
                    <a:pt x="7629" y="6091"/>
                  </a:cubicBezTo>
                  <a:close/>
                  <a:moveTo>
                    <a:pt x="6928" y="4244"/>
                  </a:moveTo>
                  <a:cubicBezTo>
                    <a:pt x="6931" y="4207"/>
                    <a:pt x="6933" y="4171"/>
                    <a:pt x="6933" y="4133"/>
                  </a:cubicBezTo>
                  <a:lnTo>
                    <a:pt x="6933" y="3491"/>
                  </a:lnTo>
                  <a:cubicBezTo>
                    <a:pt x="7088" y="3546"/>
                    <a:pt x="7200" y="3693"/>
                    <a:pt x="7200" y="3867"/>
                  </a:cubicBezTo>
                  <a:cubicBezTo>
                    <a:pt x="7200" y="4042"/>
                    <a:pt x="7085" y="4190"/>
                    <a:pt x="6928" y="4244"/>
                  </a:cubicBezTo>
                  <a:close/>
                  <a:moveTo>
                    <a:pt x="5467" y="1067"/>
                  </a:moveTo>
                  <a:cubicBezTo>
                    <a:pt x="6422" y="1067"/>
                    <a:pt x="7200" y="1844"/>
                    <a:pt x="7200" y="2800"/>
                  </a:cubicBezTo>
                  <a:lnTo>
                    <a:pt x="7200" y="3337"/>
                  </a:lnTo>
                  <a:cubicBezTo>
                    <a:pt x="7122" y="3278"/>
                    <a:pt x="7032" y="3234"/>
                    <a:pt x="6933" y="3214"/>
                  </a:cubicBezTo>
                  <a:lnTo>
                    <a:pt x="6933" y="2933"/>
                  </a:lnTo>
                  <a:lnTo>
                    <a:pt x="6533" y="2933"/>
                  </a:lnTo>
                  <a:cubicBezTo>
                    <a:pt x="6158" y="2933"/>
                    <a:pt x="5799" y="2754"/>
                    <a:pt x="5573" y="2453"/>
                  </a:cubicBezTo>
                  <a:lnTo>
                    <a:pt x="5467" y="2311"/>
                  </a:lnTo>
                  <a:lnTo>
                    <a:pt x="5360" y="2453"/>
                  </a:lnTo>
                  <a:cubicBezTo>
                    <a:pt x="5135" y="2754"/>
                    <a:pt x="4776" y="2933"/>
                    <a:pt x="4400" y="2933"/>
                  </a:cubicBezTo>
                  <a:lnTo>
                    <a:pt x="4000" y="2933"/>
                  </a:lnTo>
                  <a:lnTo>
                    <a:pt x="4000" y="3213"/>
                  </a:lnTo>
                  <a:cubicBezTo>
                    <a:pt x="3901" y="3234"/>
                    <a:pt x="3811" y="3278"/>
                    <a:pt x="3733" y="3337"/>
                  </a:cubicBezTo>
                  <a:lnTo>
                    <a:pt x="3733" y="2800"/>
                  </a:lnTo>
                  <a:cubicBezTo>
                    <a:pt x="3733" y="1844"/>
                    <a:pt x="4511" y="1067"/>
                    <a:pt x="5467" y="1067"/>
                  </a:cubicBezTo>
                  <a:close/>
                  <a:moveTo>
                    <a:pt x="933" y="448"/>
                  </a:moveTo>
                  <a:lnTo>
                    <a:pt x="933" y="400"/>
                  </a:lnTo>
                  <a:cubicBezTo>
                    <a:pt x="933" y="326"/>
                    <a:pt x="993" y="267"/>
                    <a:pt x="1067" y="267"/>
                  </a:cubicBezTo>
                  <a:cubicBezTo>
                    <a:pt x="1118" y="267"/>
                    <a:pt x="1141" y="288"/>
                    <a:pt x="1199" y="354"/>
                  </a:cubicBezTo>
                  <a:cubicBezTo>
                    <a:pt x="1262" y="426"/>
                    <a:pt x="1356" y="533"/>
                    <a:pt x="1533" y="533"/>
                  </a:cubicBezTo>
                  <a:cubicBezTo>
                    <a:pt x="1710" y="533"/>
                    <a:pt x="1804" y="426"/>
                    <a:pt x="1866" y="354"/>
                  </a:cubicBezTo>
                  <a:cubicBezTo>
                    <a:pt x="1924" y="288"/>
                    <a:pt x="1947" y="267"/>
                    <a:pt x="1999" y="267"/>
                  </a:cubicBezTo>
                  <a:cubicBezTo>
                    <a:pt x="2051" y="267"/>
                    <a:pt x="2074" y="288"/>
                    <a:pt x="2132" y="354"/>
                  </a:cubicBezTo>
                  <a:cubicBezTo>
                    <a:pt x="2195" y="426"/>
                    <a:pt x="2289" y="533"/>
                    <a:pt x="2466" y="533"/>
                  </a:cubicBezTo>
                  <a:cubicBezTo>
                    <a:pt x="2643" y="533"/>
                    <a:pt x="2738" y="426"/>
                    <a:pt x="2800" y="355"/>
                  </a:cubicBezTo>
                  <a:cubicBezTo>
                    <a:pt x="2858" y="288"/>
                    <a:pt x="2881" y="267"/>
                    <a:pt x="2933" y="267"/>
                  </a:cubicBezTo>
                  <a:cubicBezTo>
                    <a:pt x="3007" y="267"/>
                    <a:pt x="3067" y="326"/>
                    <a:pt x="3067" y="400"/>
                  </a:cubicBezTo>
                  <a:lnTo>
                    <a:pt x="3067" y="448"/>
                  </a:lnTo>
                  <a:cubicBezTo>
                    <a:pt x="3067" y="476"/>
                    <a:pt x="3058" y="503"/>
                    <a:pt x="3042" y="525"/>
                  </a:cubicBezTo>
                  <a:lnTo>
                    <a:pt x="2465" y="1333"/>
                  </a:lnTo>
                  <a:lnTo>
                    <a:pt x="1535" y="1333"/>
                  </a:lnTo>
                  <a:lnTo>
                    <a:pt x="958" y="525"/>
                  </a:lnTo>
                  <a:cubicBezTo>
                    <a:pt x="942" y="503"/>
                    <a:pt x="933" y="476"/>
                    <a:pt x="933" y="448"/>
                  </a:cubicBezTo>
                  <a:close/>
                  <a:moveTo>
                    <a:pt x="2170" y="5067"/>
                  </a:moveTo>
                  <a:lnTo>
                    <a:pt x="1830" y="5067"/>
                  </a:lnTo>
                  <a:cubicBezTo>
                    <a:pt x="968" y="5067"/>
                    <a:pt x="267" y="4365"/>
                    <a:pt x="267" y="3503"/>
                  </a:cubicBezTo>
                  <a:cubicBezTo>
                    <a:pt x="267" y="3085"/>
                    <a:pt x="429" y="2693"/>
                    <a:pt x="725" y="2397"/>
                  </a:cubicBezTo>
                  <a:lnTo>
                    <a:pt x="1522" y="1600"/>
                  </a:lnTo>
                  <a:lnTo>
                    <a:pt x="2478" y="1600"/>
                  </a:lnTo>
                  <a:lnTo>
                    <a:pt x="3275" y="2397"/>
                  </a:lnTo>
                  <a:cubicBezTo>
                    <a:pt x="3350" y="2472"/>
                    <a:pt x="3416" y="2556"/>
                    <a:pt x="3475" y="2644"/>
                  </a:cubicBezTo>
                  <a:cubicBezTo>
                    <a:pt x="3471" y="2696"/>
                    <a:pt x="3467" y="2747"/>
                    <a:pt x="3467" y="2800"/>
                  </a:cubicBezTo>
                  <a:lnTo>
                    <a:pt x="3467" y="3867"/>
                  </a:lnTo>
                  <a:cubicBezTo>
                    <a:pt x="3467" y="3992"/>
                    <a:pt x="3504" y="4109"/>
                    <a:pt x="3564" y="4209"/>
                  </a:cubicBezTo>
                  <a:cubicBezTo>
                    <a:pt x="3299" y="4732"/>
                    <a:pt x="2760" y="5067"/>
                    <a:pt x="2170" y="5067"/>
                  </a:cubicBezTo>
                  <a:close/>
                  <a:moveTo>
                    <a:pt x="3733" y="3867"/>
                  </a:moveTo>
                  <a:cubicBezTo>
                    <a:pt x="3733" y="3693"/>
                    <a:pt x="3845" y="3546"/>
                    <a:pt x="4000" y="3491"/>
                  </a:cubicBezTo>
                  <a:lnTo>
                    <a:pt x="4000" y="4133"/>
                  </a:lnTo>
                  <a:cubicBezTo>
                    <a:pt x="4000" y="4171"/>
                    <a:pt x="4003" y="4207"/>
                    <a:pt x="4006" y="4244"/>
                  </a:cubicBezTo>
                  <a:cubicBezTo>
                    <a:pt x="3848" y="4190"/>
                    <a:pt x="3733" y="4042"/>
                    <a:pt x="3733" y="3867"/>
                  </a:cubicBezTo>
                  <a:close/>
                  <a:moveTo>
                    <a:pt x="4267" y="4133"/>
                  </a:moveTo>
                  <a:lnTo>
                    <a:pt x="4267" y="3200"/>
                  </a:lnTo>
                  <a:lnTo>
                    <a:pt x="4400" y="3200"/>
                  </a:lnTo>
                  <a:cubicBezTo>
                    <a:pt x="4804" y="3200"/>
                    <a:pt x="5192" y="3031"/>
                    <a:pt x="5467" y="2740"/>
                  </a:cubicBezTo>
                  <a:cubicBezTo>
                    <a:pt x="5742" y="3031"/>
                    <a:pt x="6130" y="3200"/>
                    <a:pt x="6533" y="3200"/>
                  </a:cubicBezTo>
                  <a:lnTo>
                    <a:pt x="6667" y="3200"/>
                  </a:lnTo>
                  <a:lnTo>
                    <a:pt x="6667" y="4133"/>
                  </a:lnTo>
                  <a:cubicBezTo>
                    <a:pt x="6667" y="4795"/>
                    <a:pt x="6128" y="5333"/>
                    <a:pt x="5467" y="5333"/>
                  </a:cubicBezTo>
                  <a:cubicBezTo>
                    <a:pt x="4805" y="5333"/>
                    <a:pt x="4267" y="4795"/>
                    <a:pt x="4267" y="4133"/>
                  </a:cubicBezTo>
                  <a:close/>
                  <a:moveTo>
                    <a:pt x="5467" y="5600"/>
                  </a:moveTo>
                  <a:cubicBezTo>
                    <a:pt x="5655" y="5600"/>
                    <a:pt x="5834" y="5563"/>
                    <a:pt x="6000" y="5498"/>
                  </a:cubicBezTo>
                  <a:lnTo>
                    <a:pt x="6000" y="5678"/>
                  </a:lnTo>
                  <a:lnTo>
                    <a:pt x="5467" y="6211"/>
                  </a:lnTo>
                  <a:lnTo>
                    <a:pt x="4933" y="5678"/>
                  </a:lnTo>
                  <a:lnTo>
                    <a:pt x="4933" y="5498"/>
                  </a:lnTo>
                  <a:cubicBezTo>
                    <a:pt x="5099" y="5563"/>
                    <a:pt x="5278" y="5600"/>
                    <a:pt x="5467" y="5600"/>
                  </a:cubicBezTo>
                  <a:close/>
                  <a:moveTo>
                    <a:pt x="6667" y="7467"/>
                  </a:moveTo>
                  <a:lnTo>
                    <a:pt x="6400" y="7467"/>
                  </a:lnTo>
                  <a:cubicBezTo>
                    <a:pt x="6078" y="7467"/>
                    <a:pt x="5809" y="7696"/>
                    <a:pt x="5747" y="8000"/>
                  </a:cubicBezTo>
                  <a:lnTo>
                    <a:pt x="5187" y="8000"/>
                  </a:lnTo>
                  <a:cubicBezTo>
                    <a:pt x="5125" y="7696"/>
                    <a:pt x="4855" y="7467"/>
                    <a:pt x="4533" y="7467"/>
                  </a:cubicBezTo>
                  <a:lnTo>
                    <a:pt x="4267" y="7467"/>
                  </a:lnTo>
                  <a:lnTo>
                    <a:pt x="4267" y="6667"/>
                  </a:lnTo>
                  <a:lnTo>
                    <a:pt x="6667" y="6667"/>
                  </a:lnTo>
                  <a:lnTo>
                    <a:pt x="6667" y="7467"/>
                  </a:lnTo>
                  <a:close/>
                  <a:moveTo>
                    <a:pt x="2933" y="6977"/>
                  </a:moveTo>
                  <a:cubicBezTo>
                    <a:pt x="2933" y="6689"/>
                    <a:pt x="3117" y="6435"/>
                    <a:pt x="3389" y="6344"/>
                  </a:cubicBezTo>
                  <a:lnTo>
                    <a:pt x="4764" y="5886"/>
                  </a:lnTo>
                  <a:lnTo>
                    <a:pt x="5278" y="6400"/>
                  </a:lnTo>
                  <a:lnTo>
                    <a:pt x="4000" y="6400"/>
                  </a:lnTo>
                  <a:lnTo>
                    <a:pt x="4000" y="7467"/>
                  </a:lnTo>
                  <a:lnTo>
                    <a:pt x="3733" y="7467"/>
                  </a:lnTo>
                  <a:lnTo>
                    <a:pt x="3733" y="6933"/>
                  </a:lnTo>
                  <a:lnTo>
                    <a:pt x="3467" y="6933"/>
                  </a:lnTo>
                  <a:lnTo>
                    <a:pt x="3467" y="7733"/>
                  </a:lnTo>
                  <a:lnTo>
                    <a:pt x="4533" y="7733"/>
                  </a:lnTo>
                  <a:cubicBezTo>
                    <a:pt x="4707" y="7733"/>
                    <a:pt x="4854" y="7845"/>
                    <a:pt x="4909" y="8000"/>
                  </a:cubicBezTo>
                  <a:lnTo>
                    <a:pt x="2933" y="8000"/>
                  </a:lnTo>
                  <a:lnTo>
                    <a:pt x="2933" y="6977"/>
                  </a:lnTo>
                  <a:close/>
                  <a:moveTo>
                    <a:pt x="8000" y="8000"/>
                  </a:moveTo>
                  <a:lnTo>
                    <a:pt x="6025" y="8000"/>
                  </a:lnTo>
                  <a:cubicBezTo>
                    <a:pt x="6080" y="7845"/>
                    <a:pt x="6226" y="7733"/>
                    <a:pt x="6400" y="7733"/>
                  </a:cubicBezTo>
                  <a:lnTo>
                    <a:pt x="7467" y="7733"/>
                  </a:lnTo>
                  <a:lnTo>
                    <a:pt x="7467" y="6933"/>
                  </a:lnTo>
                  <a:lnTo>
                    <a:pt x="7200" y="6933"/>
                  </a:lnTo>
                  <a:lnTo>
                    <a:pt x="7200" y="7467"/>
                  </a:lnTo>
                  <a:lnTo>
                    <a:pt x="6933" y="7467"/>
                  </a:lnTo>
                  <a:lnTo>
                    <a:pt x="6933" y="6400"/>
                  </a:lnTo>
                  <a:lnTo>
                    <a:pt x="5655" y="6400"/>
                  </a:lnTo>
                  <a:lnTo>
                    <a:pt x="6169" y="5886"/>
                  </a:lnTo>
                  <a:lnTo>
                    <a:pt x="7544" y="6344"/>
                  </a:lnTo>
                  <a:cubicBezTo>
                    <a:pt x="7817" y="6435"/>
                    <a:pt x="8000" y="6689"/>
                    <a:pt x="8000" y="6977"/>
                  </a:cubicBezTo>
                  <a:lnTo>
                    <a:pt x="8000" y="8000"/>
                  </a:lnTo>
                  <a:close/>
                  <a:moveTo>
                    <a:pt x="8000" y="80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204">
              <a:extLst>
                <a:ext uri="{FF2B5EF4-FFF2-40B4-BE49-F238E27FC236}">
                  <a16:creationId xmlns:a16="http://schemas.microsoft.com/office/drawing/2014/main" id="{C253FE85-57D8-4487-AC02-A42881BA97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0" y="1317"/>
              <a:ext cx="7" cy="7"/>
            </a:xfrm>
            <a:custGeom>
              <a:avLst/>
              <a:gdLst>
                <a:gd name="T0" fmla="*/ 266 w 266"/>
                <a:gd name="T1" fmla="*/ 133 h 266"/>
                <a:gd name="T2" fmla="*/ 133 w 266"/>
                <a:gd name="T3" fmla="*/ 266 h 266"/>
                <a:gd name="T4" fmla="*/ 0 w 266"/>
                <a:gd name="T5" fmla="*/ 133 h 266"/>
                <a:gd name="T6" fmla="*/ 133 w 266"/>
                <a:gd name="T7" fmla="*/ 0 h 266"/>
                <a:gd name="T8" fmla="*/ 266 w 266"/>
                <a:gd name="T9" fmla="*/ 133 h 266"/>
                <a:gd name="T10" fmla="*/ 266 w 266"/>
                <a:gd name="T11" fmla="*/ 133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cubicBezTo>
                    <a:pt x="266" y="207"/>
                    <a:pt x="207" y="266"/>
                    <a:pt x="133" y="266"/>
                  </a:cubicBezTo>
                  <a:cubicBezTo>
                    <a:pt x="59" y="266"/>
                    <a:pt x="0" y="207"/>
                    <a:pt x="0" y="133"/>
                  </a:cubicBezTo>
                  <a:cubicBezTo>
                    <a:pt x="0" y="59"/>
                    <a:pt x="59" y="0"/>
                    <a:pt x="133" y="0"/>
                  </a:cubicBezTo>
                  <a:cubicBezTo>
                    <a:pt x="207" y="0"/>
                    <a:pt x="266" y="59"/>
                    <a:pt x="266" y="133"/>
                  </a:cubicBezTo>
                  <a:close/>
                  <a:moveTo>
                    <a:pt x="266" y="1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205">
              <a:extLst>
                <a:ext uri="{FF2B5EF4-FFF2-40B4-BE49-F238E27FC236}">
                  <a16:creationId xmlns:a16="http://schemas.microsoft.com/office/drawing/2014/main" id="{AE189CEF-614B-4B7F-B1AC-A316D0B391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7" y="1317"/>
              <a:ext cx="7" cy="7"/>
            </a:xfrm>
            <a:custGeom>
              <a:avLst/>
              <a:gdLst>
                <a:gd name="T0" fmla="*/ 267 w 267"/>
                <a:gd name="T1" fmla="*/ 133 h 266"/>
                <a:gd name="T2" fmla="*/ 133 w 267"/>
                <a:gd name="T3" fmla="*/ 266 h 266"/>
                <a:gd name="T4" fmla="*/ 0 w 267"/>
                <a:gd name="T5" fmla="*/ 133 h 266"/>
                <a:gd name="T6" fmla="*/ 133 w 267"/>
                <a:gd name="T7" fmla="*/ 0 h 266"/>
                <a:gd name="T8" fmla="*/ 267 w 267"/>
                <a:gd name="T9" fmla="*/ 133 h 266"/>
                <a:gd name="T10" fmla="*/ 267 w 267"/>
                <a:gd name="T11" fmla="*/ 133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6">
                  <a:moveTo>
                    <a:pt x="267" y="133"/>
                  </a:moveTo>
                  <a:cubicBezTo>
                    <a:pt x="267" y="207"/>
                    <a:pt x="207" y="266"/>
                    <a:pt x="133" y="266"/>
                  </a:cubicBezTo>
                  <a:cubicBezTo>
                    <a:pt x="60" y="266"/>
                    <a:pt x="0" y="207"/>
                    <a:pt x="0" y="133"/>
                  </a:cubicBezTo>
                  <a:cubicBezTo>
                    <a:pt x="0" y="59"/>
                    <a:pt x="60" y="0"/>
                    <a:pt x="133" y="0"/>
                  </a:cubicBezTo>
                  <a:cubicBezTo>
                    <a:pt x="207" y="0"/>
                    <a:pt x="267" y="59"/>
                    <a:pt x="267" y="133"/>
                  </a:cubicBezTo>
                  <a:close/>
                  <a:moveTo>
                    <a:pt x="267" y="1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206">
              <a:extLst>
                <a:ext uri="{FF2B5EF4-FFF2-40B4-BE49-F238E27FC236}">
                  <a16:creationId xmlns:a16="http://schemas.microsoft.com/office/drawing/2014/main" id="{76D47F3A-5A36-45F1-AC69-07399FA74B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2" y="1288"/>
              <a:ext cx="13" cy="13"/>
            </a:xfrm>
            <a:custGeom>
              <a:avLst/>
              <a:gdLst>
                <a:gd name="T0" fmla="*/ 305 w 452"/>
                <a:gd name="T1" fmla="*/ 335 h 442"/>
                <a:gd name="T2" fmla="*/ 452 w 452"/>
                <a:gd name="T3" fmla="*/ 189 h 442"/>
                <a:gd name="T4" fmla="*/ 263 w 452"/>
                <a:gd name="T5" fmla="*/ 0 h 442"/>
                <a:gd name="T6" fmla="*/ 116 w 452"/>
                <a:gd name="T7" fmla="*/ 147 h 442"/>
                <a:gd name="T8" fmla="*/ 0 w 452"/>
                <a:gd name="T9" fmla="*/ 280 h 442"/>
                <a:gd name="T10" fmla="*/ 212 w 452"/>
                <a:gd name="T11" fmla="*/ 442 h 442"/>
                <a:gd name="T12" fmla="*/ 305 w 452"/>
                <a:gd name="T13" fmla="*/ 335 h 442"/>
                <a:gd name="T14" fmla="*/ 305 w 452"/>
                <a:gd name="T15" fmla="*/ 33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442">
                  <a:moveTo>
                    <a:pt x="305" y="335"/>
                  </a:moveTo>
                  <a:lnTo>
                    <a:pt x="452" y="189"/>
                  </a:lnTo>
                  <a:lnTo>
                    <a:pt x="263" y="0"/>
                  </a:lnTo>
                  <a:lnTo>
                    <a:pt x="116" y="147"/>
                  </a:lnTo>
                  <a:cubicBezTo>
                    <a:pt x="75" y="188"/>
                    <a:pt x="36" y="233"/>
                    <a:pt x="0" y="280"/>
                  </a:cubicBezTo>
                  <a:lnTo>
                    <a:pt x="212" y="442"/>
                  </a:lnTo>
                  <a:cubicBezTo>
                    <a:pt x="240" y="404"/>
                    <a:pt x="272" y="368"/>
                    <a:pt x="305" y="335"/>
                  </a:cubicBezTo>
                  <a:close/>
                  <a:moveTo>
                    <a:pt x="305" y="33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207">
              <a:extLst>
                <a:ext uri="{FF2B5EF4-FFF2-40B4-BE49-F238E27FC236}">
                  <a16:creationId xmlns:a16="http://schemas.microsoft.com/office/drawing/2014/main" id="{FFE2A7DC-2D73-4F6D-B2B0-D52A5CC5C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5" y="1304"/>
              <a:ext cx="30" cy="49"/>
            </a:xfrm>
            <a:custGeom>
              <a:avLst/>
              <a:gdLst>
                <a:gd name="T0" fmla="*/ 267 w 1093"/>
                <a:gd name="T1" fmla="*/ 486 h 1757"/>
                <a:gd name="T2" fmla="*/ 342 w 1093"/>
                <a:gd name="T3" fmla="*/ 100 h 1757"/>
                <a:gd name="T4" fmla="*/ 94 w 1093"/>
                <a:gd name="T5" fmla="*/ 0 h 1757"/>
                <a:gd name="T6" fmla="*/ 0 w 1093"/>
                <a:gd name="T7" fmla="*/ 486 h 1757"/>
                <a:gd name="T8" fmla="*/ 1041 w 1093"/>
                <a:gd name="T9" fmla="*/ 1757 h 1757"/>
                <a:gd name="T10" fmla="*/ 1093 w 1093"/>
                <a:gd name="T11" fmla="*/ 1496 h 1757"/>
                <a:gd name="T12" fmla="*/ 267 w 1093"/>
                <a:gd name="T13" fmla="*/ 486 h 1757"/>
                <a:gd name="T14" fmla="*/ 267 w 1093"/>
                <a:gd name="T15" fmla="*/ 486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3" h="1757">
                  <a:moveTo>
                    <a:pt x="267" y="486"/>
                  </a:moveTo>
                  <a:cubicBezTo>
                    <a:pt x="267" y="352"/>
                    <a:pt x="292" y="222"/>
                    <a:pt x="342" y="100"/>
                  </a:cubicBezTo>
                  <a:lnTo>
                    <a:pt x="94" y="0"/>
                  </a:lnTo>
                  <a:cubicBezTo>
                    <a:pt x="32" y="154"/>
                    <a:pt x="0" y="317"/>
                    <a:pt x="0" y="486"/>
                  </a:cubicBezTo>
                  <a:cubicBezTo>
                    <a:pt x="0" y="1101"/>
                    <a:pt x="438" y="1636"/>
                    <a:pt x="1041" y="1757"/>
                  </a:cubicBezTo>
                  <a:lnTo>
                    <a:pt x="1093" y="1496"/>
                  </a:lnTo>
                  <a:cubicBezTo>
                    <a:pt x="614" y="1400"/>
                    <a:pt x="267" y="975"/>
                    <a:pt x="267" y="486"/>
                  </a:cubicBezTo>
                  <a:close/>
                  <a:moveTo>
                    <a:pt x="267" y="48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208">
              <a:extLst>
                <a:ext uri="{FF2B5EF4-FFF2-40B4-BE49-F238E27FC236}">
                  <a16:creationId xmlns:a16="http://schemas.microsoft.com/office/drawing/2014/main" id="{9F178DD3-957E-4BBA-AEDF-2AD9360296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1" y="1280"/>
              <a:ext cx="29" cy="67"/>
            </a:xfrm>
            <a:custGeom>
              <a:avLst/>
              <a:gdLst>
                <a:gd name="T0" fmla="*/ 533 w 1066"/>
                <a:gd name="T1" fmla="*/ 534 h 2400"/>
                <a:gd name="T2" fmla="*/ 800 w 1066"/>
                <a:gd name="T3" fmla="*/ 800 h 2400"/>
                <a:gd name="T4" fmla="*/ 1066 w 1066"/>
                <a:gd name="T5" fmla="*/ 800 h 2400"/>
                <a:gd name="T6" fmla="*/ 666 w 1066"/>
                <a:gd name="T7" fmla="*/ 286 h 2400"/>
                <a:gd name="T8" fmla="*/ 666 w 1066"/>
                <a:gd name="T9" fmla="*/ 0 h 2400"/>
                <a:gd name="T10" fmla="*/ 400 w 1066"/>
                <a:gd name="T11" fmla="*/ 0 h 2400"/>
                <a:gd name="T12" fmla="*/ 400 w 1066"/>
                <a:gd name="T13" fmla="*/ 286 h 2400"/>
                <a:gd name="T14" fmla="*/ 0 w 1066"/>
                <a:gd name="T15" fmla="*/ 800 h 2400"/>
                <a:gd name="T16" fmla="*/ 533 w 1066"/>
                <a:gd name="T17" fmla="*/ 1334 h 2400"/>
                <a:gd name="T18" fmla="*/ 800 w 1066"/>
                <a:gd name="T19" fmla="*/ 1600 h 2400"/>
                <a:gd name="T20" fmla="*/ 533 w 1066"/>
                <a:gd name="T21" fmla="*/ 1867 h 2400"/>
                <a:gd name="T22" fmla="*/ 266 w 1066"/>
                <a:gd name="T23" fmla="*/ 1600 h 2400"/>
                <a:gd name="T24" fmla="*/ 0 w 1066"/>
                <a:gd name="T25" fmla="*/ 1600 h 2400"/>
                <a:gd name="T26" fmla="*/ 400 w 1066"/>
                <a:gd name="T27" fmla="*/ 2115 h 2400"/>
                <a:gd name="T28" fmla="*/ 400 w 1066"/>
                <a:gd name="T29" fmla="*/ 2400 h 2400"/>
                <a:gd name="T30" fmla="*/ 666 w 1066"/>
                <a:gd name="T31" fmla="*/ 2400 h 2400"/>
                <a:gd name="T32" fmla="*/ 666 w 1066"/>
                <a:gd name="T33" fmla="*/ 2115 h 2400"/>
                <a:gd name="T34" fmla="*/ 1066 w 1066"/>
                <a:gd name="T35" fmla="*/ 1600 h 2400"/>
                <a:gd name="T36" fmla="*/ 533 w 1066"/>
                <a:gd name="T37" fmla="*/ 1067 h 2400"/>
                <a:gd name="T38" fmla="*/ 266 w 1066"/>
                <a:gd name="T39" fmla="*/ 800 h 2400"/>
                <a:gd name="T40" fmla="*/ 533 w 1066"/>
                <a:gd name="T41" fmla="*/ 534 h 2400"/>
                <a:gd name="T42" fmla="*/ 533 w 1066"/>
                <a:gd name="T43" fmla="*/ 534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66" h="2400">
                  <a:moveTo>
                    <a:pt x="533" y="534"/>
                  </a:moveTo>
                  <a:cubicBezTo>
                    <a:pt x="680" y="534"/>
                    <a:pt x="800" y="653"/>
                    <a:pt x="800" y="800"/>
                  </a:cubicBezTo>
                  <a:lnTo>
                    <a:pt x="1066" y="800"/>
                  </a:lnTo>
                  <a:cubicBezTo>
                    <a:pt x="1066" y="552"/>
                    <a:pt x="896" y="346"/>
                    <a:pt x="666" y="286"/>
                  </a:cubicBezTo>
                  <a:lnTo>
                    <a:pt x="666" y="0"/>
                  </a:lnTo>
                  <a:lnTo>
                    <a:pt x="400" y="0"/>
                  </a:lnTo>
                  <a:lnTo>
                    <a:pt x="400" y="286"/>
                  </a:lnTo>
                  <a:cubicBezTo>
                    <a:pt x="170" y="346"/>
                    <a:pt x="0" y="552"/>
                    <a:pt x="0" y="800"/>
                  </a:cubicBezTo>
                  <a:cubicBezTo>
                    <a:pt x="0" y="1094"/>
                    <a:pt x="239" y="1334"/>
                    <a:pt x="533" y="1334"/>
                  </a:cubicBezTo>
                  <a:cubicBezTo>
                    <a:pt x="680" y="1334"/>
                    <a:pt x="800" y="1453"/>
                    <a:pt x="800" y="1600"/>
                  </a:cubicBezTo>
                  <a:cubicBezTo>
                    <a:pt x="800" y="1747"/>
                    <a:pt x="680" y="1867"/>
                    <a:pt x="533" y="1867"/>
                  </a:cubicBezTo>
                  <a:cubicBezTo>
                    <a:pt x="386" y="1867"/>
                    <a:pt x="266" y="1747"/>
                    <a:pt x="266" y="1600"/>
                  </a:cubicBezTo>
                  <a:lnTo>
                    <a:pt x="0" y="1600"/>
                  </a:lnTo>
                  <a:cubicBezTo>
                    <a:pt x="0" y="1848"/>
                    <a:pt x="170" y="2055"/>
                    <a:pt x="400" y="2115"/>
                  </a:cubicBezTo>
                  <a:lnTo>
                    <a:pt x="400" y="2400"/>
                  </a:lnTo>
                  <a:lnTo>
                    <a:pt x="666" y="2400"/>
                  </a:lnTo>
                  <a:lnTo>
                    <a:pt x="666" y="2115"/>
                  </a:lnTo>
                  <a:cubicBezTo>
                    <a:pt x="896" y="2055"/>
                    <a:pt x="1066" y="1848"/>
                    <a:pt x="1066" y="1600"/>
                  </a:cubicBezTo>
                  <a:cubicBezTo>
                    <a:pt x="1066" y="1306"/>
                    <a:pt x="827" y="1067"/>
                    <a:pt x="533" y="1067"/>
                  </a:cubicBezTo>
                  <a:cubicBezTo>
                    <a:pt x="386" y="1067"/>
                    <a:pt x="266" y="947"/>
                    <a:pt x="266" y="800"/>
                  </a:cubicBezTo>
                  <a:cubicBezTo>
                    <a:pt x="266" y="653"/>
                    <a:pt x="386" y="534"/>
                    <a:pt x="533" y="534"/>
                  </a:cubicBezTo>
                  <a:close/>
                  <a:moveTo>
                    <a:pt x="533" y="5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0" name="object 12">
            <a:extLst>
              <a:ext uri="{FF2B5EF4-FFF2-40B4-BE49-F238E27FC236}">
                <a16:creationId xmlns:a16="http://schemas.microsoft.com/office/drawing/2014/main" id="{DD2BF3A6-E2FA-4F90-9A19-90B0B60FD263}"/>
              </a:ext>
            </a:extLst>
          </p:cNvPr>
          <p:cNvSpPr/>
          <p:nvPr/>
        </p:nvSpPr>
        <p:spPr>
          <a:xfrm>
            <a:off x="443225" y="372064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1" name="object 20">
            <a:extLst>
              <a:ext uri="{FF2B5EF4-FFF2-40B4-BE49-F238E27FC236}">
                <a16:creationId xmlns:a16="http://schemas.microsoft.com/office/drawing/2014/main" id="{D5CB3A8F-F678-43E4-B897-4C6A1E90D8EA}"/>
              </a:ext>
            </a:extLst>
          </p:cNvPr>
          <p:cNvSpPr txBox="1"/>
          <p:nvPr/>
        </p:nvSpPr>
        <p:spPr>
          <a:xfrm>
            <a:off x="1223818" y="3850280"/>
            <a:ext cx="10524957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Коррупцияга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оид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ҳуқуқбузарлик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— коррупция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аломатларига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бўлган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содир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этилганлиги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учун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қонунчиликда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жавобгарлик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назарда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тутилган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қилмиш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390" name="Group 511">
            <a:extLst>
              <a:ext uri="{FF2B5EF4-FFF2-40B4-BE49-F238E27FC236}">
                <a16:creationId xmlns:a16="http://schemas.microsoft.com/office/drawing/2014/main" id="{45FEAF5D-77AB-4FD4-BC4A-22938BD16BA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8" y="3737373"/>
            <a:ext cx="544437" cy="608176"/>
            <a:chOff x="1205" y="2062"/>
            <a:chExt cx="205" cy="229"/>
          </a:xfrm>
          <a:solidFill>
            <a:schemeClr val="bg2">
              <a:lumMod val="25000"/>
            </a:schemeClr>
          </a:solidFill>
        </p:grpSpPr>
        <p:sp>
          <p:nvSpPr>
            <p:cNvPr id="391" name="Freeform 512">
              <a:extLst>
                <a:ext uri="{FF2B5EF4-FFF2-40B4-BE49-F238E27FC236}">
                  <a16:creationId xmlns:a16="http://schemas.microsoft.com/office/drawing/2014/main" id="{110DFFAC-FEB6-4DF7-95DE-474BC75C8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" y="2122"/>
              <a:ext cx="9" cy="9"/>
            </a:xfrm>
            <a:custGeom>
              <a:avLst/>
              <a:gdLst>
                <a:gd name="T0" fmla="*/ 125 w 250"/>
                <a:gd name="T1" fmla="*/ 250 h 250"/>
                <a:gd name="T2" fmla="*/ 125 w 250"/>
                <a:gd name="T3" fmla="*/ 250 h 250"/>
                <a:gd name="T4" fmla="*/ 250 w 250"/>
                <a:gd name="T5" fmla="*/ 125 h 250"/>
                <a:gd name="T6" fmla="*/ 125 w 250"/>
                <a:gd name="T7" fmla="*/ 0 h 250"/>
                <a:gd name="T8" fmla="*/ 0 w 250"/>
                <a:gd name="T9" fmla="*/ 125 h 250"/>
                <a:gd name="T10" fmla="*/ 125 w 250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125" y="250"/>
                  </a:moveTo>
                  <a:lnTo>
                    <a:pt x="125" y="250"/>
                  </a:ln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Freeform 513">
              <a:extLst>
                <a:ext uri="{FF2B5EF4-FFF2-40B4-BE49-F238E27FC236}">
                  <a16:creationId xmlns:a16="http://schemas.microsoft.com/office/drawing/2014/main" id="{C7A72FF8-AE8B-4815-82F2-B27F6F3B9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2122"/>
              <a:ext cx="9" cy="9"/>
            </a:xfrm>
            <a:custGeom>
              <a:avLst/>
              <a:gdLst>
                <a:gd name="T0" fmla="*/ 125 w 250"/>
                <a:gd name="T1" fmla="*/ 250 h 250"/>
                <a:gd name="T2" fmla="*/ 125 w 250"/>
                <a:gd name="T3" fmla="*/ 250 h 250"/>
                <a:gd name="T4" fmla="*/ 250 w 250"/>
                <a:gd name="T5" fmla="*/ 125 h 250"/>
                <a:gd name="T6" fmla="*/ 125 w 250"/>
                <a:gd name="T7" fmla="*/ 0 h 250"/>
                <a:gd name="T8" fmla="*/ 0 w 250"/>
                <a:gd name="T9" fmla="*/ 125 h 250"/>
                <a:gd name="T10" fmla="*/ 125 w 250"/>
                <a:gd name="T1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125" y="250"/>
                  </a:moveTo>
                  <a:lnTo>
                    <a:pt x="125" y="250"/>
                  </a:ln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Freeform 514">
              <a:extLst>
                <a:ext uri="{FF2B5EF4-FFF2-40B4-BE49-F238E27FC236}">
                  <a16:creationId xmlns:a16="http://schemas.microsoft.com/office/drawing/2014/main" id="{D6C8066E-576E-4627-8D8A-94D35C5A93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9" y="2109"/>
              <a:ext cx="72" cy="35"/>
            </a:xfrm>
            <a:custGeom>
              <a:avLst/>
              <a:gdLst>
                <a:gd name="T0" fmla="*/ 500 w 2000"/>
                <a:gd name="T1" fmla="*/ 1000 h 1000"/>
                <a:gd name="T2" fmla="*/ 1500 w 2000"/>
                <a:gd name="T3" fmla="*/ 1000 h 1000"/>
                <a:gd name="T4" fmla="*/ 2000 w 2000"/>
                <a:gd name="T5" fmla="*/ 500 h 1000"/>
                <a:gd name="T6" fmla="*/ 1500 w 2000"/>
                <a:gd name="T7" fmla="*/ 0 h 1000"/>
                <a:gd name="T8" fmla="*/ 500 w 2000"/>
                <a:gd name="T9" fmla="*/ 0 h 1000"/>
                <a:gd name="T10" fmla="*/ 0 w 2000"/>
                <a:gd name="T11" fmla="*/ 500 h 1000"/>
                <a:gd name="T12" fmla="*/ 500 w 2000"/>
                <a:gd name="T13" fmla="*/ 1000 h 1000"/>
                <a:gd name="T14" fmla="*/ 500 w 2000"/>
                <a:gd name="T15" fmla="*/ 250 h 1000"/>
                <a:gd name="T16" fmla="*/ 1500 w 2000"/>
                <a:gd name="T17" fmla="*/ 250 h 1000"/>
                <a:gd name="T18" fmla="*/ 1750 w 2000"/>
                <a:gd name="T19" fmla="*/ 500 h 1000"/>
                <a:gd name="T20" fmla="*/ 1500 w 2000"/>
                <a:gd name="T21" fmla="*/ 750 h 1000"/>
                <a:gd name="T22" fmla="*/ 500 w 2000"/>
                <a:gd name="T23" fmla="*/ 750 h 1000"/>
                <a:gd name="T24" fmla="*/ 250 w 2000"/>
                <a:gd name="T25" fmla="*/ 500 h 1000"/>
                <a:gd name="T26" fmla="*/ 500 w 2000"/>
                <a:gd name="T27" fmla="*/ 25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00" h="1000">
                  <a:moveTo>
                    <a:pt x="500" y="1000"/>
                  </a:moveTo>
                  <a:lnTo>
                    <a:pt x="1500" y="1000"/>
                  </a:lnTo>
                  <a:cubicBezTo>
                    <a:pt x="1776" y="1000"/>
                    <a:pt x="2000" y="776"/>
                    <a:pt x="2000" y="500"/>
                  </a:cubicBezTo>
                  <a:cubicBezTo>
                    <a:pt x="2000" y="224"/>
                    <a:pt x="1776" y="0"/>
                    <a:pt x="1500" y="0"/>
                  </a:cubicBezTo>
                  <a:lnTo>
                    <a:pt x="500" y="0"/>
                  </a:lnTo>
                  <a:cubicBezTo>
                    <a:pt x="224" y="0"/>
                    <a:pt x="0" y="224"/>
                    <a:pt x="0" y="500"/>
                  </a:cubicBezTo>
                  <a:cubicBezTo>
                    <a:pt x="0" y="776"/>
                    <a:pt x="224" y="1000"/>
                    <a:pt x="500" y="1000"/>
                  </a:cubicBezTo>
                  <a:close/>
                  <a:moveTo>
                    <a:pt x="500" y="250"/>
                  </a:moveTo>
                  <a:lnTo>
                    <a:pt x="1500" y="250"/>
                  </a:lnTo>
                  <a:cubicBezTo>
                    <a:pt x="1638" y="250"/>
                    <a:pt x="1750" y="362"/>
                    <a:pt x="1750" y="500"/>
                  </a:cubicBezTo>
                  <a:cubicBezTo>
                    <a:pt x="1750" y="638"/>
                    <a:pt x="1638" y="750"/>
                    <a:pt x="1500" y="750"/>
                  </a:cubicBezTo>
                  <a:lnTo>
                    <a:pt x="500" y="750"/>
                  </a:lnTo>
                  <a:cubicBezTo>
                    <a:pt x="362" y="750"/>
                    <a:pt x="250" y="638"/>
                    <a:pt x="250" y="500"/>
                  </a:cubicBezTo>
                  <a:cubicBezTo>
                    <a:pt x="250" y="362"/>
                    <a:pt x="362" y="250"/>
                    <a:pt x="500" y="25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Freeform 515">
              <a:extLst>
                <a:ext uri="{FF2B5EF4-FFF2-40B4-BE49-F238E27FC236}">
                  <a16:creationId xmlns:a16="http://schemas.microsoft.com/office/drawing/2014/main" id="{38A44F8E-15FC-4894-81D4-BBB9E644E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" y="2220"/>
              <a:ext cx="26" cy="46"/>
            </a:xfrm>
            <a:custGeom>
              <a:avLst/>
              <a:gdLst>
                <a:gd name="T0" fmla="*/ 485 w 727"/>
                <a:gd name="T1" fmla="*/ 567 h 1290"/>
                <a:gd name="T2" fmla="*/ 303 w 727"/>
                <a:gd name="T3" fmla="*/ 492 h 1290"/>
                <a:gd name="T4" fmla="*/ 264 w 727"/>
                <a:gd name="T5" fmla="*/ 453 h 1290"/>
                <a:gd name="T6" fmla="*/ 264 w 727"/>
                <a:gd name="T7" fmla="*/ 398 h 1290"/>
                <a:gd name="T8" fmla="*/ 303 w 727"/>
                <a:gd name="T9" fmla="*/ 360 h 1290"/>
                <a:gd name="T10" fmla="*/ 358 w 727"/>
                <a:gd name="T11" fmla="*/ 359 h 1290"/>
                <a:gd name="T12" fmla="*/ 449 w 727"/>
                <a:gd name="T13" fmla="*/ 397 h 1290"/>
                <a:gd name="T14" fmla="*/ 612 w 727"/>
                <a:gd name="T15" fmla="*/ 329 h 1290"/>
                <a:gd name="T16" fmla="*/ 545 w 727"/>
                <a:gd name="T17" fmla="*/ 166 h 1290"/>
                <a:gd name="T18" fmla="*/ 471 w 727"/>
                <a:gd name="T19" fmla="*/ 136 h 1290"/>
                <a:gd name="T20" fmla="*/ 471 w 727"/>
                <a:gd name="T21" fmla="*/ 125 h 1290"/>
                <a:gd name="T22" fmla="*/ 346 w 727"/>
                <a:gd name="T23" fmla="*/ 0 h 1290"/>
                <a:gd name="T24" fmla="*/ 221 w 727"/>
                <a:gd name="T25" fmla="*/ 123 h 1290"/>
                <a:gd name="T26" fmla="*/ 208 w 727"/>
                <a:gd name="T27" fmla="*/ 129 h 1290"/>
                <a:gd name="T28" fmla="*/ 33 w 727"/>
                <a:gd name="T29" fmla="*/ 303 h 1290"/>
                <a:gd name="T30" fmla="*/ 34 w 727"/>
                <a:gd name="T31" fmla="*/ 549 h 1290"/>
                <a:gd name="T32" fmla="*/ 207 w 727"/>
                <a:gd name="T33" fmla="*/ 723 h 1290"/>
                <a:gd name="T34" fmla="*/ 389 w 727"/>
                <a:gd name="T35" fmla="*/ 798 h 1290"/>
                <a:gd name="T36" fmla="*/ 428 w 727"/>
                <a:gd name="T37" fmla="*/ 892 h 1290"/>
                <a:gd name="T38" fmla="*/ 334 w 727"/>
                <a:gd name="T39" fmla="*/ 931 h 1290"/>
                <a:gd name="T40" fmla="*/ 243 w 727"/>
                <a:gd name="T41" fmla="*/ 893 h 1290"/>
                <a:gd name="T42" fmla="*/ 80 w 727"/>
                <a:gd name="T43" fmla="*/ 961 h 1290"/>
                <a:gd name="T44" fmla="*/ 148 w 727"/>
                <a:gd name="T45" fmla="*/ 1124 h 1290"/>
                <a:gd name="T46" fmla="*/ 221 w 727"/>
                <a:gd name="T47" fmla="*/ 1155 h 1290"/>
                <a:gd name="T48" fmla="*/ 221 w 727"/>
                <a:gd name="T49" fmla="*/ 1165 h 1290"/>
                <a:gd name="T50" fmla="*/ 346 w 727"/>
                <a:gd name="T51" fmla="*/ 1290 h 1290"/>
                <a:gd name="T52" fmla="*/ 471 w 727"/>
                <a:gd name="T53" fmla="*/ 1167 h 1290"/>
                <a:gd name="T54" fmla="*/ 659 w 727"/>
                <a:gd name="T55" fmla="*/ 988 h 1290"/>
                <a:gd name="T56" fmla="*/ 485 w 727"/>
                <a:gd name="T57" fmla="*/ 567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7" h="1290">
                  <a:moveTo>
                    <a:pt x="485" y="567"/>
                  </a:moveTo>
                  <a:lnTo>
                    <a:pt x="303" y="492"/>
                  </a:lnTo>
                  <a:cubicBezTo>
                    <a:pt x="286" y="485"/>
                    <a:pt x="272" y="471"/>
                    <a:pt x="264" y="453"/>
                  </a:cubicBezTo>
                  <a:cubicBezTo>
                    <a:pt x="257" y="435"/>
                    <a:pt x="257" y="416"/>
                    <a:pt x="264" y="398"/>
                  </a:cubicBezTo>
                  <a:cubicBezTo>
                    <a:pt x="272" y="381"/>
                    <a:pt x="285" y="367"/>
                    <a:pt x="303" y="360"/>
                  </a:cubicBezTo>
                  <a:cubicBezTo>
                    <a:pt x="321" y="352"/>
                    <a:pt x="341" y="352"/>
                    <a:pt x="358" y="359"/>
                  </a:cubicBezTo>
                  <a:lnTo>
                    <a:pt x="449" y="397"/>
                  </a:lnTo>
                  <a:cubicBezTo>
                    <a:pt x="513" y="423"/>
                    <a:pt x="586" y="393"/>
                    <a:pt x="612" y="329"/>
                  </a:cubicBezTo>
                  <a:cubicBezTo>
                    <a:pt x="639" y="266"/>
                    <a:pt x="608" y="192"/>
                    <a:pt x="545" y="166"/>
                  </a:cubicBezTo>
                  <a:lnTo>
                    <a:pt x="471" y="136"/>
                  </a:lnTo>
                  <a:lnTo>
                    <a:pt x="471" y="125"/>
                  </a:lnTo>
                  <a:cubicBezTo>
                    <a:pt x="471" y="56"/>
                    <a:pt x="415" y="0"/>
                    <a:pt x="346" y="0"/>
                  </a:cubicBezTo>
                  <a:cubicBezTo>
                    <a:pt x="278" y="0"/>
                    <a:pt x="222" y="55"/>
                    <a:pt x="221" y="123"/>
                  </a:cubicBezTo>
                  <a:cubicBezTo>
                    <a:pt x="217" y="125"/>
                    <a:pt x="212" y="127"/>
                    <a:pt x="208" y="129"/>
                  </a:cubicBezTo>
                  <a:cubicBezTo>
                    <a:pt x="128" y="162"/>
                    <a:pt x="66" y="223"/>
                    <a:pt x="33" y="303"/>
                  </a:cubicBezTo>
                  <a:cubicBezTo>
                    <a:pt x="0" y="382"/>
                    <a:pt x="1" y="469"/>
                    <a:pt x="34" y="549"/>
                  </a:cubicBezTo>
                  <a:cubicBezTo>
                    <a:pt x="66" y="628"/>
                    <a:pt x="128" y="690"/>
                    <a:pt x="207" y="723"/>
                  </a:cubicBezTo>
                  <a:lnTo>
                    <a:pt x="389" y="798"/>
                  </a:lnTo>
                  <a:cubicBezTo>
                    <a:pt x="425" y="813"/>
                    <a:pt x="443" y="856"/>
                    <a:pt x="428" y="892"/>
                  </a:cubicBezTo>
                  <a:cubicBezTo>
                    <a:pt x="413" y="928"/>
                    <a:pt x="370" y="946"/>
                    <a:pt x="334" y="931"/>
                  </a:cubicBezTo>
                  <a:lnTo>
                    <a:pt x="243" y="893"/>
                  </a:lnTo>
                  <a:cubicBezTo>
                    <a:pt x="180" y="867"/>
                    <a:pt x="107" y="897"/>
                    <a:pt x="80" y="961"/>
                  </a:cubicBezTo>
                  <a:cubicBezTo>
                    <a:pt x="54" y="1025"/>
                    <a:pt x="84" y="1098"/>
                    <a:pt x="148" y="1124"/>
                  </a:cubicBezTo>
                  <a:lnTo>
                    <a:pt x="221" y="1155"/>
                  </a:lnTo>
                  <a:lnTo>
                    <a:pt x="221" y="1165"/>
                  </a:lnTo>
                  <a:cubicBezTo>
                    <a:pt x="221" y="1234"/>
                    <a:pt x="277" y="1290"/>
                    <a:pt x="346" y="1290"/>
                  </a:cubicBezTo>
                  <a:cubicBezTo>
                    <a:pt x="415" y="1290"/>
                    <a:pt x="470" y="1235"/>
                    <a:pt x="471" y="1167"/>
                  </a:cubicBezTo>
                  <a:cubicBezTo>
                    <a:pt x="553" y="1137"/>
                    <a:pt x="623" y="1075"/>
                    <a:pt x="659" y="988"/>
                  </a:cubicBezTo>
                  <a:cubicBezTo>
                    <a:pt x="727" y="824"/>
                    <a:pt x="649" y="635"/>
                    <a:pt x="485" y="56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Freeform 516">
              <a:extLst>
                <a:ext uri="{FF2B5EF4-FFF2-40B4-BE49-F238E27FC236}">
                  <a16:creationId xmlns:a16="http://schemas.microsoft.com/office/drawing/2014/main" id="{AD92FEFA-9A63-4FB7-8F10-C9284B3AD6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5" y="2062"/>
              <a:ext cx="205" cy="229"/>
            </a:xfrm>
            <a:custGeom>
              <a:avLst/>
              <a:gdLst>
                <a:gd name="T0" fmla="*/ 5008 w 5752"/>
                <a:gd name="T1" fmla="*/ 3802 h 6400"/>
                <a:gd name="T2" fmla="*/ 5137 w 5752"/>
                <a:gd name="T3" fmla="*/ 3163 h 6400"/>
                <a:gd name="T4" fmla="*/ 4007 w 5752"/>
                <a:gd name="T5" fmla="*/ 3087 h 6400"/>
                <a:gd name="T6" fmla="*/ 3907 w 5752"/>
                <a:gd name="T7" fmla="*/ 3252 h 6400"/>
                <a:gd name="T8" fmla="*/ 3779 w 5752"/>
                <a:gd name="T9" fmla="*/ 3506 h 6400"/>
                <a:gd name="T10" fmla="*/ 2796 w 5752"/>
                <a:gd name="T11" fmla="*/ 3181 h 6400"/>
                <a:gd name="T12" fmla="*/ 3583 w 5752"/>
                <a:gd name="T13" fmla="*/ 1331 h 6400"/>
                <a:gd name="T14" fmla="*/ 1786 w 5752"/>
                <a:gd name="T15" fmla="*/ 85 h 6400"/>
                <a:gd name="T16" fmla="*/ 1874 w 5752"/>
                <a:gd name="T17" fmla="*/ 319 h 6400"/>
                <a:gd name="T18" fmla="*/ 3333 w 5752"/>
                <a:gd name="T19" fmla="*/ 1331 h 6400"/>
                <a:gd name="T20" fmla="*/ 2635 w 5752"/>
                <a:gd name="T21" fmla="*/ 2977 h 6400"/>
                <a:gd name="T22" fmla="*/ 2252 w 5752"/>
                <a:gd name="T23" fmla="*/ 3047 h 6400"/>
                <a:gd name="T24" fmla="*/ 1869 w 5752"/>
                <a:gd name="T25" fmla="*/ 2977 h 6400"/>
                <a:gd name="T26" fmla="*/ 1171 w 5752"/>
                <a:gd name="T27" fmla="*/ 1331 h 6400"/>
                <a:gd name="T28" fmla="*/ 1167 w 5752"/>
                <a:gd name="T29" fmla="*/ 792 h 6400"/>
                <a:gd name="T30" fmla="*/ 921 w 5752"/>
                <a:gd name="T31" fmla="*/ 1331 h 6400"/>
                <a:gd name="T32" fmla="*/ 1708 w 5752"/>
                <a:gd name="T33" fmla="*/ 3181 h 6400"/>
                <a:gd name="T34" fmla="*/ 725 w 5752"/>
                <a:gd name="T35" fmla="*/ 3506 h 6400"/>
                <a:gd name="T36" fmla="*/ 2 w 5752"/>
                <a:gd name="T37" fmla="*/ 5930 h 6400"/>
                <a:gd name="T38" fmla="*/ 127 w 5752"/>
                <a:gd name="T39" fmla="*/ 6064 h 6400"/>
                <a:gd name="T40" fmla="*/ 877 w 5752"/>
                <a:gd name="T41" fmla="*/ 6064 h 6400"/>
                <a:gd name="T42" fmla="*/ 2165 w 5752"/>
                <a:gd name="T43" fmla="*/ 6064 h 6400"/>
                <a:gd name="T44" fmla="*/ 2165 w 5752"/>
                <a:gd name="T45" fmla="*/ 5814 h 6400"/>
                <a:gd name="T46" fmla="*/ 1058 w 5752"/>
                <a:gd name="T47" fmla="*/ 5134 h 6400"/>
                <a:gd name="T48" fmla="*/ 809 w 5752"/>
                <a:gd name="T49" fmla="*/ 5117 h 6400"/>
                <a:gd name="T50" fmla="*/ 261 w 5752"/>
                <a:gd name="T51" fmla="*/ 5814 h 6400"/>
                <a:gd name="T52" fmla="*/ 779 w 5752"/>
                <a:gd name="T53" fmla="*/ 3750 h 6400"/>
                <a:gd name="T54" fmla="*/ 2252 w 5752"/>
                <a:gd name="T55" fmla="*/ 3922 h 6400"/>
                <a:gd name="T56" fmla="*/ 3725 w 5752"/>
                <a:gd name="T57" fmla="*/ 3750 h 6400"/>
                <a:gd name="T58" fmla="*/ 3530 w 5752"/>
                <a:gd name="T59" fmla="*/ 4284 h 6400"/>
                <a:gd name="T60" fmla="*/ 3393 w 5752"/>
                <a:gd name="T61" fmla="*/ 5814 h 6400"/>
                <a:gd name="T62" fmla="*/ 3040 w 5752"/>
                <a:gd name="T63" fmla="*/ 5939 h 6400"/>
                <a:gd name="T64" fmla="*/ 3558 w 5752"/>
                <a:gd name="T65" fmla="*/ 6064 h 6400"/>
                <a:gd name="T66" fmla="*/ 5752 w 5752"/>
                <a:gd name="T67" fmla="*/ 5357 h 6400"/>
                <a:gd name="T68" fmla="*/ 2252 w 5752"/>
                <a:gd name="T69" fmla="*/ 3672 h 6400"/>
                <a:gd name="T70" fmla="*/ 1958 w 5752"/>
                <a:gd name="T71" fmla="*/ 3264 h 6400"/>
                <a:gd name="T72" fmla="*/ 2546 w 5752"/>
                <a:gd name="T73" fmla="*/ 3264 h 6400"/>
                <a:gd name="T74" fmla="*/ 2252 w 5752"/>
                <a:gd name="T75" fmla="*/ 3672 h 6400"/>
                <a:gd name="T76" fmla="*/ 4768 w 5752"/>
                <a:gd name="T77" fmla="*/ 3731 h 6400"/>
                <a:gd name="T78" fmla="*/ 4339 w 5752"/>
                <a:gd name="T79" fmla="*/ 3723 h 6400"/>
                <a:gd name="T80" fmla="*/ 4876 w 5752"/>
                <a:gd name="T81" fmla="*/ 3328 h 6400"/>
                <a:gd name="T82" fmla="*/ 4528 w 5752"/>
                <a:gd name="T83" fmla="*/ 6150 h 6400"/>
                <a:gd name="T84" fmla="*/ 3554 w 5752"/>
                <a:gd name="T85" fmla="*/ 5357 h 6400"/>
                <a:gd name="T86" fmla="*/ 5502 w 5752"/>
                <a:gd name="T87" fmla="*/ 5357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52" h="6400">
                  <a:moveTo>
                    <a:pt x="5526" y="4284"/>
                  </a:moveTo>
                  <a:cubicBezTo>
                    <a:pt x="5402" y="4057"/>
                    <a:pt x="5227" y="3894"/>
                    <a:pt x="5008" y="3802"/>
                  </a:cubicBezTo>
                  <a:lnTo>
                    <a:pt x="5152" y="3261"/>
                  </a:lnTo>
                  <a:cubicBezTo>
                    <a:pt x="5161" y="3228"/>
                    <a:pt x="5156" y="3192"/>
                    <a:pt x="5137" y="3163"/>
                  </a:cubicBezTo>
                  <a:cubicBezTo>
                    <a:pt x="5119" y="3134"/>
                    <a:pt x="5090" y="3113"/>
                    <a:pt x="5056" y="3107"/>
                  </a:cubicBezTo>
                  <a:cubicBezTo>
                    <a:pt x="4621" y="3019"/>
                    <a:pt x="4295" y="3046"/>
                    <a:pt x="4007" y="3087"/>
                  </a:cubicBezTo>
                  <a:cubicBezTo>
                    <a:pt x="3970" y="3092"/>
                    <a:pt x="3937" y="3114"/>
                    <a:pt x="3918" y="3146"/>
                  </a:cubicBezTo>
                  <a:cubicBezTo>
                    <a:pt x="3899" y="3178"/>
                    <a:pt x="3895" y="3217"/>
                    <a:pt x="3907" y="3252"/>
                  </a:cubicBezTo>
                  <a:lnTo>
                    <a:pt x="4030" y="3599"/>
                  </a:lnTo>
                  <a:cubicBezTo>
                    <a:pt x="3955" y="3558"/>
                    <a:pt x="3871" y="3526"/>
                    <a:pt x="3779" y="3506"/>
                  </a:cubicBezTo>
                  <a:lnTo>
                    <a:pt x="2796" y="3289"/>
                  </a:lnTo>
                  <a:lnTo>
                    <a:pt x="2796" y="3181"/>
                  </a:lnTo>
                  <a:cubicBezTo>
                    <a:pt x="3260" y="2972"/>
                    <a:pt x="3583" y="2506"/>
                    <a:pt x="3583" y="1966"/>
                  </a:cubicBezTo>
                  <a:lnTo>
                    <a:pt x="3583" y="1331"/>
                  </a:lnTo>
                  <a:cubicBezTo>
                    <a:pt x="3583" y="597"/>
                    <a:pt x="2986" y="0"/>
                    <a:pt x="2252" y="0"/>
                  </a:cubicBezTo>
                  <a:cubicBezTo>
                    <a:pt x="2092" y="0"/>
                    <a:pt x="1935" y="29"/>
                    <a:pt x="1786" y="85"/>
                  </a:cubicBezTo>
                  <a:cubicBezTo>
                    <a:pt x="1721" y="109"/>
                    <a:pt x="1688" y="181"/>
                    <a:pt x="1713" y="246"/>
                  </a:cubicBezTo>
                  <a:cubicBezTo>
                    <a:pt x="1737" y="310"/>
                    <a:pt x="1809" y="343"/>
                    <a:pt x="1874" y="319"/>
                  </a:cubicBezTo>
                  <a:cubicBezTo>
                    <a:pt x="1995" y="273"/>
                    <a:pt x="2122" y="250"/>
                    <a:pt x="2252" y="250"/>
                  </a:cubicBezTo>
                  <a:cubicBezTo>
                    <a:pt x="2848" y="250"/>
                    <a:pt x="3333" y="735"/>
                    <a:pt x="3333" y="1331"/>
                  </a:cubicBezTo>
                  <a:lnTo>
                    <a:pt x="3333" y="1966"/>
                  </a:lnTo>
                  <a:cubicBezTo>
                    <a:pt x="3333" y="2427"/>
                    <a:pt x="3043" y="2822"/>
                    <a:pt x="2635" y="2977"/>
                  </a:cubicBezTo>
                  <a:cubicBezTo>
                    <a:pt x="2630" y="2978"/>
                    <a:pt x="2625" y="2980"/>
                    <a:pt x="2620" y="2982"/>
                  </a:cubicBezTo>
                  <a:cubicBezTo>
                    <a:pt x="2505" y="3024"/>
                    <a:pt x="2381" y="3047"/>
                    <a:pt x="2252" y="3047"/>
                  </a:cubicBezTo>
                  <a:cubicBezTo>
                    <a:pt x="2123" y="3047"/>
                    <a:pt x="1999" y="3024"/>
                    <a:pt x="1884" y="2982"/>
                  </a:cubicBezTo>
                  <a:cubicBezTo>
                    <a:pt x="1879" y="2980"/>
                    <a:pt x="1874" y="2978"/>
                    <a:pt x="1869" y="2977"/>
                  </a:cubicBezTo>
                  <a:cubicBezTo>
                    <a:pt x="1461" y="2822"/>
                    <a:pt x="1171" y="2427"/>
                    <a:pt x="1171" y="1966"/>
                  </a:cubicBezTo>
                  <a:lnTo>
                    <a:pt x="1171" y="1331"/>
                  </a:lnTo>
                  <a:cubicBezTo>
                    <a:pt x="1171" y="1201"/>
                    <a:pt x="1194" y="1074"/>
                    <a:pt x="1240" y="953"/>
                  </a:cubicBezTo>
                  <a:cubicBezTo>
                    <a:pt x="1264" y="888"/>
                    <a:pt x="1231" y="816"/>
                    <a:pt x="1167" y="792"/>
                  </a:cubicBezTo>
                  <a:cubicBezTo>
                    <a:pt x="1102" y="768"/>
                    <a:pt x="1030" y="800"/>
                    <a:pt x="1006" y="865"/>
                  </a:cubicBezTo>
                  <a:cubicBezTo>
                    <a:pt x="949" y="1014"/>
                    <a:pt x="921" y="1171"/>
                    <a:pt x="921" y="1331"/>
                  </a:cubicBezTo>
                  <a:lnTo>
                    <a:pt x="921" y="1966"/>
                  </a:lnTo>
                  <a:cubicBezTo>
                    <a:pt x="921" y="2506"/>
                    <a:pt x="1245" y="2972"/>
                    <a:pt x="1708" y="3181"/>
                  </a:cubicBezTo>
                  <a:lnTo>
                    <a:pt x="1708" y="3289"/>
                  </a:lnTo>
                  <a:lnTo>
                    <a:pt x="725" y="3506"/>
                  </a:lnTo>
                  <a:cubicBezTo>
                    <a:pt x="372" y="3584"/>
                    <a:pt x="148" y="3813"/>
                    <a:pt x="127" y="4120"/>
                  </a:cubicBezTo>
                  <a:lnTo>
                    <a:pt x="2" y="5930"/>
                  </a:lnTo>
                  <a:cubicBezTo>
                    <a:pt x="0" y="5965"/>
                    <a:pt x="12" y="5999"/>
                    <a:pt x="36" y="6024"/>
                  </a:cubicBezTo>
                  <a:cubicBezTo>
                    <a:pt x="59" y="6049"/>
                    <a:pt x="92" y="6064"/>
                    <a:pt x="127" y="6064"/>
                  </a:cubicBezTo>
                  <a:lnTo>
                    <a:pt x="877" y="6064"/>
                  </a:lnTo>
                  <a:lnTo>
                    <a:pt x="877" y="6064"/>
                  </a:lnTo>
                  <a:lnTo>
                    <a:pt x="877" y="6064"/>
                  </a:lnTo>
                  <a:lnTo>
                    <a:pt x="2165" y="6064"/>
                  </a:lnTo>
                  <a:cubicBezTo>
                    <a:pt x="2234" y="6064"/>
                    <a:pt x="2290" y="6008"/>
                    <a:pt x="2290" y="5939"/>
                  </a:cubicBezTo>
                  <a:cubicBezTo>
                    <a:pt x="2290" y="5870"/>
                    <a:pt x="2234" y="5814"/>
                    <a:pt x="2165" y="5814"/>
                  </a:cubicBezTo>
                  <a:lnTo>
                    <a:pt x="1011" y="5814"/>
                  </a:lnTo>
                  <a:lnTo>
                    <a:pt x="1058" y="5134"/>
                  </a:lnTo>
                  <a:cubicBezTo>
                    <a:pt x="1063" y="5065"/>
                    <a:pt x="1011" y="5006"/>
                    <a:pt x="942" y="5001"/>
                  </a:cubicBezTo>
                  <a:cubicBezTo>
                    <a:pt x="873" y="4996"/>
                    <a:pt x="813" y="5048"/>
                    <a:pt x="809" y="5117"/>
                  </a:cubicBezTo>
                  <a:lnTo>
                    <a:pt x="760" y="5814"/>
                  </a:lnTo>
                  <a:lnTo>
                    <a:pt x="261" y="5814"/>
                  </a:lnTo>
                  <a:lnTo>
                    <a:pt x="377" y="4137"/>
                  </a:lnTo>
                  <a:cubicBezTo>
                    <a:pt x="396" y="3864"/>
                    <a:pt x="664" y="3776"/>
                    <a:pt x="779" y="3750"/>
                  </a:cubicBezTo>
                  <a:lnTo>
                    <a:pt x="1733" y="3540"/>
                  </a:lnTo>
                  <a:cubicBezTo>
                    <a:pt x="1802" y="3761"/>
                    <a:pt x="2008" y="3922"/>
                    <a:pt x="2252" y="3922"/>
                  </a:cubicBezTo>
                  <a:cubicBezTo>
                    <a:pt x="2496" y="3922"/>
                    <a:pt x="2702" y="3761"/>
                    <a:pt x="2771" y="3540"/>
                  </a:cubicBezTo>
                  <a:lnTo>
                    <a:pt x="3725" y="3750"/>
                  </a:lnTo>
                  <a:cubicBezTo>
                    <a:pt x="3815" y="3770"/>
                    <a:pt x="3893" y="3803"/>
                    <a:pt x="3956" y="3846"/>
                  </a:cubicBezTo>
                  <a:cubicBezTo>
                    <a:pt x="3780" y="3943"/>
                    <a:pt x="3636" y="4089"/>
                    <a:pt x="3530" y="4284"/>
                  </a:cubicBezTo>
                  <a:cubicBezTo>
                    <a:pt x="3344" y="4625"/>
                    <a:pt x="3304" y="5056"/>
                    <a:pt x="3304" y="5357"/>
                  </a:cubicBezTo>
                  <a:cubicBezTo>
                    <a:pt x="3304" y="5529"/>
                    <a:pt x="3335" y="5682"/>
                    <a:pt x="3393" y="5814"/>
                  </a:cubicBezTo>
                  <a:lnTo>
                    <a:pt x="3165" y="5814"/>
                  </a:lnTo>
                  <a:cubicBezTo>
                    <a:pt x="3096" y="5814"/>
                    <a:pt x="3040" y="5870"/>
                    <a:pt x="3040" y="5939"/>
                  </a:cubicBezTo>
                  <a:cubicBezTo>
                    <a:pt x="3040" y="6008"/>
                    <a:pt x="3096" y="6064"/>
                    <a:pt x="3165" y="6064"/>
                  </a:cubicBezTo>
                  <a:lnTo>
                    <a:pt x="3558" y="6064"/>
                  </a:lnTo>
                  <a:cubicBezTo>
                    <a:pt x="3766" y="6282"/>
                    <a:pt x="4096" y="6400"/>
                    <a:pt x="4528" y="6400"/>
                  </a:cubicBezTo>
                  <a:cubicBezTo>
                    <a:pt x="5306" y="6400"/>
                    <a:pt x="5752" y="6020"/>
                    <a:pt x="5752" y="5357"/>
                  </a:cubicBezTo>
                  <a:cubicBezTo>
                    <a:pt x="5752" y="5056"/>
                    <a:pt x="5713" y="4625"/>
                    <a:pt x="5526" y="4284"/>
                  </a:cubicBezTo>
                  <a:close/>
                  <a:moveTo>
                    <a:pt x="2252" y="3672"/>
                  </a:moveTo>
                  <a:cubicBezTo>
                    <a:pt x="2090" y="3672"/>
                    <a:pt x="1958" y="3540"/>
                    <a:pt x="1958" y="3378"/>
                  </a:cubicBezTo>
                  <a:lnTo>
                    <a:pt x="1958" y="3264"/>
                  </a:lnTo>
                  <a:cubicBezTo>
                    <a:pt x="2053" y="3285"/>
                    <a:pt x="2151" y="3297"/>
                    <a:pt x="2252" y="3297"/>
                  </a:cubicBezTo>
                  <a:cubicBezTo>
                    <a:pt x="2353" y="3297"/>
                    <a:pt x="2451" y="3285"/>
                    <a:pt x="2546" y="3264"/>
                  </a:cubicBezTo>
                  <a:lnTo>
                    <a:pt x="2546" y="3378"/>
                  </a:lnTo>
                  <a:cubicBezTo>
                    <a:pt x="2546" y="3540"/>
                    <a:pt x="2414" y="3672"/>
                    <a:pt x="2252" y="3672"/>
                  </a:cubicBezTo>
                  <a:close/>
                  <a:moveTo>
                    <a:pt x="4876" y="3328"/>
                  </a:moveTo>
                  <a:lnTo>
                    <a:pt x="4768" y="3731"/>
                  </a:lnTo>
                  <a:cubicBezTo>
                    <a:pt x="4692" y="3717"/>
                    <a:pt x="4612" y="3710"/>
                    <a:pt x="4528" y="3710"/>
                  </a:cubicBezTo>
                  <a:cubicBezTo>
                    <a:pt x="4463" y="3710"/>
                    <a:pt x="4400" y="3715"/>
                    <a:pt x="4339" y="3723"/>
                  </a:cubicBezTo>
                  <a:lnTo>
                    <a:pt x="4195" y="3315"/>
                  </a:lnTo>
                  <a:cubicBezTo>
                    <a:pt x="4410" y="3292"/>
                    <a:pt x="4622" y="3289"/>
                    <a:pt x="4876" y="3328"/>
                  </a:cubicBezTo>
                  <a:close/>
                  <a:moveTo>
                    <a:pt x="5231" y="5968"/>
                  </a:moveTo>
                  <a:cubicBezTo>
                    <a:pt x="5068" y="6087"/>
                    <a:pt x="4825" y="6150"/>
                    <a:pt x="4528" y="6150"/>
                  </a:cubicBezTo>
                  <a:cubicBezTo>
                    <a:pt x="4231" y="6150"/>
                    <a:pt x="3988" y="6087"/>
                    <a:pt x="3825" y="5968"/>
                  </a:cubicBezTo>
                  <a:cubicBezTo>
                    <a:pt x="3645" y="5837"/>
                    <a:pt x="3554" y="5631"/>
                    <a:pt x="3554" y="5357"/>
                  </a:cubicBezTo>
                  <a:cubicBezTo>
                    <a:pt x="3554" y="4720"/>
                    <a:pt x="3723" y="3960"/>
                    <a:pt x="4528" y="3960"/>
                  </a:cubicBezTo>
                  <a:cubicBezTo>
                    <a:pt x="5333" y="3960"/>
                    <a:pt x="5502" y="4720"/>
                    <a:pt x="5502" y="5357"/>
                  </a:cubicBezTo>
                  <a:cubicBezTo>
                    <a:pt x="5502" y="5631"/>
                    <a:pt x="5411" y="5837"/>
                    <a:pt x="5231" y="596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Freeform 517">
              <a:extLst>
                <a:ext uri="{FF2B5EF4-FFF2-40B4-BE49-F238E27FC236}">
                  <a16:creationId xmlns:a16="http://schemas.microsoft.com/office/drawing/2014/main" id="{4B2E855E-0982-4EB4-B3F5-04C946C0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" y="2270"/>
              <a:ext cx="9" cy="9"/>
            </a:xfrm>
            <a:custGeom>
              <a:avLst/>
              <a:gdLst>
                <a:gd name="T0" fmla="*/ 125 w 250"/>
                <a:gd name="T1" fmla="*/ 0 h 250"/>
                <a:gd name="T2" fmla="*/ 125 w 250"/>
                <a:gd name="T3" fmla="*/ 0 h 250"/>
                <a:gd name="T4" fmla="*/ 0 w 250"/>
                <a:gd name="T5" fmla="*/ 125 h 250"/>
                <a:gd name="T6" fmla="*/ 125 w 250"/>
                <a:gd name="T7" fmla="*/ 250 h 250"/>
                <a:gd name="T8" fmla="*/ 250 w 250"/>
                <a:gd name="T9" fmla="*/ 125 h 250"/>
                <a:gd name="T10" fmla="*/ 125 w 250"/>
                <a:gd name="T11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0">
                  <a:moveTo>
                    <a:pt x="125" y="0"/>
                  </a:moveTo>
                  <a:lnTo>
                    <a:pt x="125" y="0"/>
                  </a:lnTo>
                  <a:cubicBezTo>
                    <a:pt x="55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518">
              <a:extLst>
                <a:ext uri="{FF2B5EF4-FFF2-40B4-BE49-F238E27FC236}">
                  <a16:creationId xmlns:a16="http://schemas.microsoft.com/office/drawing/2014/main" id="{75315B15-13A7-445B-B885-F401F86FE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" y="2074"/>
              <a:ext cx="10" cy="10"/>
            </a:xfrm>
            <a:custGeom>
              <a:avLst/>
              <a:gdLst>
                <a:gd name="T0" fmla="*/ 139 w 278"/>
                <a:gd name="T1" fmla="*/ 264 h 264"/>
                <a:gd name="T2" fmla="*/ 223 w 278"/>
                <a:gd name="T3" fmla="*/ 232 h 264"/>
                <a:gd name="T4" fmla="*/ 232 w 278"/>
                <a:gd name="T5" fmla="*/ 55 h 264"/>
                <a:gd name="T6" fmla="*/ 55 w 278"/>
                <a:gd name="T7" fmla="*/ 47 h 264"/>
                <a:gd name="T8" fmla="*/ 55 w 278"/>
                <a:gd name="T9" fmla="*/ 47 h 264"/>
                <a:gd name="T10" fmla="*/ 47 w 278"/>
                <a:gd name="T11" fmla="*/ 223 h 264"/>
                <a:gd name="T12" fmla="*/ 139 w 278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8" h="264">
                  <a:moveTo>
                    <a:pt x="139" y="264"/>
                  </a:moveTo>
                  <a:cubicBezTo>
                    <a:pt x="169" y="264"/>
                    <a:pt x="199" y="254"/>
                    <a:pt x="223" y="232"/>
                  </a:cubicBezTo>
                  <a:cubicBezTo>
                    <a:pt x="274" y="185"/>
                    <a:pt x="278" y="106"/>
                    <a:pt x="232" y="55"/>
                  </a:cubicBezTo>
                  <a:cubicBezTo>
                    <a:pt x="185" y="4"/>
                    <a:pt x="106" y="0"/>
                    <a:pt x="55" y="47"/>
                  </a:cubicBezTo>
                  <a:lnTo>
                    <a:pt x="55" y="47"/>
                  </a:lnTo>
                  <a:cubicBezTo>
                    <a:pt x="4" y="93"/>
                    <a:pt x="0" y="172"/>
                    <a:pt x="47" y="223"/>
                  </a:cubicBezTo>
                  <a:cubicBezTo>
                    <a:pt x="71" y="250"/>
                    <a:pt x="105" y="264"/>
                    <a:pt x="139" y="26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25" name="TextBox 6324">
            <a:extLst>
              <a:ext uri="{FF2B5EF4-FFF2-40B4-BE49-F238E27FC236}">
                <a16:creationId xmlns:a16="http://schemas.microsoft.com/office/drawing/2014/main" id="{936753EF-CAEF-4F32-B18C-F5DF12DA1335}"/>
              </a:ext>
            </a:extLst>
          </p:cNvPr>
          <p:cNvSpPr txBox="1"/>
          <p:nvPr/>
        </p:nvSpPr>
        <p:spPr>
          <a:xfrm>
            <a:off x="441831" y="4594096"/>
            <a:ext cx="11306944" cy="1717009"/>
          </a:xfrm>
          <a:prstGeom prst="roundRect">
            <a:avLst>
              <a:gd name="adj" fmla="val 11091"/>
            </a:avLst>
          </a:prstGeom>
          <a:ln>
            <a:solidFill>
              <a:srgbClr val="1BD7D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44000" tIns="72000" rIns="180000" bIns="72000" rtlCol="0" anchor="t">
            <a:noAutofit/>
          </a:bodyPr>
          <a:lstStyle/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b="1" dirty="0">
                <a:solidFill>
                  <a:schemeClr val="tx2"/>
                </a:solidFill>
              </a:rPr>
              <a:t>Коррупция </a:t>
            </a:r>
            <a:r>
              <a:rPr lang="ru-RU" sz="1400" dirty="0" err="1">
                <a:solidFill>
                  <a:schemeClr val="tx2"/>
                </a:solidFill>
              </a:rPr>
              <a:t>бу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барча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мамлакатларга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таъсир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кўрсатадиган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мураккаб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ижтимоий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сиёсий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иқтисодий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ҳодиса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b="1" dirty="0">
                <a:solidFill>
                  <a:schemeClr val="tx2"/>
                </a:solidFill>
              </a:rPr>
              <a:t>Коррупция </a:t>
            </a:r>
            <a:r>
              <a:rPr lang="ru-RU" sz="1400" dirty="0" err="1">
                <a:solidFill>
                  <a:schemeClr val="tx2"/>
                </a:solidFill>
              </a:rPr>
              <a:t>демократик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институтларга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путур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етказади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иқтисодий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ривожланишни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секинлаштиради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ҳукуматнинг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беқарорлигига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ножўя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таъсир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қилади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b="1" dirty="0">
                <a:solidFill>
                  <a:schemeClr val="tx2"/>
                </a:solidFill>
              </a:rPr>
              <a:t>Коррупция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демократик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институтларнинг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асосларига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ҳужум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қилади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сайлов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жараёнларини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қонун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устуворлигини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бузади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бюрократик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ботқоқликни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яратади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  <a:r>
              <a:rPr lang="ru-RU" sz="1400" dirty="0" err="1">
                <a:solidFill>
                  <a:schemeClr val="tx2"/>
                </a:solidFill>
              </a:rPr>
              <a:t>Уларнинг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мавжудлигининг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ягона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сабаби</a:t>
            </a:r>
            <a:r>
              <a:rPr lang="ru-RU" sz="1400" dirty="0">
                <a:solidFill>
                  <a:schemeClr val="tx2"/>
                </a:solidFill>
              </a:rPr>
              <a:t> пора </a:t>
            </a:r>
            <a:r>
              <a:rPr lang="ru-RU" sz="1400" dirty="0" err="1">
                <a:solidFill>
                  <a:schemeClr val="tx2"/>
                </a:solidFill>
              </a:rPr>
              <a:t>товламачиликдир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ru-RU" sz="1200" i="1" dirty="0" err="1">
                <a:solidFill>
                  <a:schemeClr val="bg1">
                    <a:lumMod val="50000"/>
                  </a:schemeClr>
                </a:solidFill>
              </a:rPr>
              <a:t>Манба</a:t>
            </a:r>
            <a:r>
              <a:rPr lang="ru-RU" sz="1200" i="1" dirty="0">
                <a:solidFill>
                  <a:schemeClr val="bg1">
                    <a:lumMod val="50000"/>
                  </a:schemeClr>
                </a:solidFill>
              </a:rPr>
              <a:t>: UN Office </a:t>
            </a:r>
            <a:r>
              <a:rPr lang="ru-RU" sz="1200" i="1" dirty="0" err="1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lang="ru-RU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200" i="1" dirty="0" err="1">
                <a:solidFill>
                  <a:schemeClr val="bg1">
                    <a:lumMod val="50000"/>
                  </a:schemeClr>
                </a:solidFill>
              </a:rPr>
              <a:t>Drugs</a:t>
            </a:r>
            <a:r>
              <a:rPr lang="ru-RU" sz="1200" i="1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ru-RU" sz="1200" i="1" dirty="0" err="1">
                <a:solidFill>
                  <a:schemeClr val="bg1">
                    <a:lumMod val="50000"/>
                  </a:schemeClr>
                </a:solidFill>
              </a:rPr>
              <a:t>Crime</a:t>
            </a:r>
            <a:r>
              <a:rPr lang="ru-RU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200" i="1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https://www.unodc.org/unodc/en/corruption/index.html?ref=menuside</a:t>
            </a:r>
            <a:r>
              <a:rPr lang="ru-RU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grpSp>
        <p:nvGrpSpPr>
          <p:cNvPr id="6326" name="Group 6325">
            <a:extLst>
              <a:ext uri="{FF2B5EF4-FFF2-40B4-BE49-F238E27FC236}">
                <a16:creationId xmlns:a16="http://schemas.microsoft.com/office/drawing/2014/main" id="{5C9F1F4B-50F6-4FD7-BE00-99C5F844EB08}"/>
              </a:ext>
            </a:extLst>
          </p:cNvPr>
          <p:cNvGrpSpPr/>
          <p:nvPr/>
        </p:nvGrpSpPr>
        <p:grpSpPr>
          <a:xfrm>
            <a:off x="10616642" y="1122856"/>
            <a:ext cx="1132445" cy="1848132"/>
            <a:chOff x="10251321" y="1254379"/>
            <a:chExt cx="823913" cy="1344613"/>
          </a:xfrm>
        </p:grpSpPr>
        <p:grpSp>
          <p:nvGrpSpPr>
            <p:cNvPr id="6327" name="Group 6326">
              <a:extLst>
                <a:ext uri="{FF2B5EF4-FFF2-40B4-BE49-F238E27FC236}">
                  <a16:creationId xmlns:a16="http://schemas.microsoft.com/office/drawing/2014/main" id="{8F2B12E9-405F-484A-BE11-32FD5829DEAE}"/>
                </a:ext>
              </a:extLst>
            </p:cNvPr>
            <p:cNvGrpSpPr/>
            <p:nvPr/>
          </p:nvGrpSpPr>
          <p:grpSpPr>
            <a:xfrm>
              <a:off x="10251321" y="1254379"/>
              <a:ext cx="823913" cy="1344613"/>
              <a:chOff x="-8132763" y="4548188"/>
              <a:chExt cx="823913" cy="1344613"/>
            </a:xfrm>
          </p:grpSpPr>
          <p:sp>
            <p:nvSpPr>
              <p:cNvPr id="6329" name="Freeform 6085">
                <a:extLst>
                  <a:ext uri="{FF2B5EF4-FFF2-40B4-BE49-F238E27FC236}">
                    <a16:creationId xmlns:a16="http://schemas.microsoft.com/office/drawing/2014/main" id="{380559C0-35E2-4FB3-8027-94D24A74A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32763" y="4579938"/>
                <a:ext cx="625475" cy="1312863"/>
              </a:xfrm>
              <a:custGeom>
                <a:avLst/>
                <a:gdLst>
                  <a:gd name="T0" fmla="*/ 254 w 254"/>
                  <a:gd name="T1" fmla="*/ 524 h 524"/>
                  <a:gd name="T2" fmla="*/ 251 w 254"/>
                  <a:gd name="T3" fmla="*/ 523 h 524"/>
                  <a:gd name="T4" fmla="*/ 3 w 254"/>
                  <a:gd name="T5" fmla="*/ 380 h 524"/>
                  <a:gd name="T6" fmla="*/ 0 w 254"/>
                  <a:gd name="T7" fmla="*/ 375 h 524"/>
                  <a:gd name="T8" fmla="*/ 0 w 254"/>
                  <a:gd name="T9" fmla="*/ 3 h 524"/>
                  <a:gd name="T10" fmla="*/ 0 w 254"/>
                  <a:gd name="T11" fmla="*/ 0 h 524"/>
                  <a:gd name="T12" fmla="*/ 3 w 254"/>
                  <a:gd name="T13" fmla="*/ 1 h 524"/>
                  <a:gd name="T14" fmla="*/ 87 w 254"/>
                  <a:gd name="T15" fmla="*/ 49 h 524"/>
                  <a:gd name="T16" fmla="*/ 188 w 254"/>
                  <a:gd name="T17" fmla="*/ 108 h 524"/>
                  <a:gd name="T18" fmla="*/ 199 w 254"/>
                  <a:gd name="T19" fmla="*/ 114 h 524"/>
                  <a:gd name="T20" fmla="*/ 197 w 254"/>
                  <a:gd name="T21" fmla="*/ 137 h 524"/>
                  <a:gd name="T22" fmla="*/ 196 w 254"/>
                  <a:gd name="T23" fmla="*/ 137 h 524"/>
                  <a:gd name="T24" fmla="*/ 36 w 254"/>
                  <a:gd name="T25" fmla="*/ 45 h 524"/>
                  <a:gd name="T26" fmla="*/ 19 w 254"/>
                  <a:gd name="T27" fmla="*/ 36 h 524"/>
                  <a:gd name="T28" fmla="*/ 19 w 254"/>
                  <a:gd name="T29" fmla="*/ 38 h 524"/>
                  <a:gd name="T30" fmla="*/ 19 w 254"/>
                  <a:gd name="T31" fmla="*/ 42 h 524"/>
                  <a:gd name="T32" fmla="*/ 19 w 254"/>
                  <a:gd name="T33" fmla="*/ 356 h 524"/>
                  <a:gd name="T34" fmla="*/ 19 w 254"/>
                  <a:gd name="T35" fmla="*/ 360 h 524"/>
                  <a:gd name="T36" fmla="*/ 19 w 254"/>
                  <a:gd name="T37" fmla="*/ 362 h 524"/>
                  <a:gd name="T38" fmla="*/ 23 w 254"/>
                  <a:gd name="T39" fmla="*/ 367 h 524"/>
                  <a:gd name="T40" fmla="*/ 135 w 254"/>
                  <a:gd name="T41" fmla="*/ 432 h 524"/>
                  <a:gd name="T42" fmla="*/ 180 w 254"/>
                  <a:gd name="T43" fmla="*/ 458 h 524"/>
                  <a:gd name="T44" fmla="*/ 196 w 254"/>
                  <a:gd name="T45" fmla="*/ 449 h 524"/>
                  <a:gd name="T46" fmla="*/ 233 w 254"/>
                  <a:gd name="T47" fmla="*/ 428 h 524"/>
                  <a:gd name="T48" fmla="*/ 234 w 254"/>
                  <a:gd name="T49" fmla="*/ 423 h 524"/>
                  <a:gd name="T50" fmla="*/ 234 w 254"/>
                  <a:gd name="T51" fmla="*/ 363 h 524"/>
                  <a:gd name="T52" fmla="*/ 234 w 254"/>
                  <a:gd name="T53" fmla="*/ 226 h 524"/>
                  <a:gd name="T54" fmla="*/ 254 w 254"/>
                  <a:gd name="T55" fmla="*/ 245 h 524"/>
                  <a:gd name="T56" fmla="*/ 254 w 254"/>
                  <a:gd name="T57" fmla="*/ 248 h 524"/>
                  <a:gd name="T58" fmla="*/ 254 w 254"/>
                  <a:gd name="T59" fmla="*/ 521 h 524"/>
                  <a:gd name="T60" fmla="*/ 254 w 254"/>
                  <a:gd name="T61" fmla="*/ 524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54" h="524">
                    <a:moveTo>
                      <a:pt x="254" y="524"/>
                    </a:moveTo>
                    <a:cubicBezTo>
                      <a:pt x="253" y="524"/>
                      <a:pt x="252" y="524"/>
                      <a:pt x="251" y="523"/>
                    </a:cubicBezTo>
                    <a:cubicBezTo>
                      <a:pt x="168" y="476"/>
                      <a:pt x="86" y="428"/>
                      <a:pt x="3" y="380"/>
                    </a:cubicBezTo>
                    <a:cubicBezTo>
                      <a:pt x="1" y="379"/>
                      <a:pt x="0" y="378"/>
                      <a:pt x="0" y="375"/>
                    </a:cubicBezTo>
                    <a:cubicBezTo>
                      <a:pt x="0" y="251"/>
                      <a:pt x="0" y="127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0"/>
                      <a:pt x="3" y="1"/>
                    </a:cubicBezTo>
                    <a:cubicBezTo>
                      <a:pt x="31" y="17"/>
                      <a:pt x="59" y="33"/>
                      <a:pt x="87" y="49"/>
                    </a:cubicBezTo>
                    <a:cubicBezTo>
                      <a:pt x="120" y="69"/>
                      <a:pt x="154" y="89"/>
                      <a:pt x="188" y="108"/>
                    </a:cubicBezTo>
                    <a:cubicBezTo>
                      <a:pt x="192" y="110"/>
                      <a:pt x="195" y="112"/>
                      <a:pt x="199" y="114"/>
                    </a:cubicBezTo>
                    <a:cubicBezTo>
                      <a:pt x="198" y="122"/>
                      <a:pt x="197" y="129"/>
                      <a:pt x="197" y="137"/>
                    </a:cubicBezTo>
                    <a:cubicBezTo>
                      <a:pt x="196" y="137"/>
                      <a:pt x="196" y="137"/>
                      <a:pt x="196" y="137"/>
                    </a:cubicBezTo>
                    <a:cubicBezTo>
                      <a:pt x="143" y="106"/>
                      <a:pt x="89" y="76"/>
                      <a:pt x="36" y="45"/>
                    </a:cubicBezTo>
                    <a:cubicBezTo>
                      <a:pt x="31" y="42"/>
                      <a:pt x="25" y="39"/>
                      <a:pt x="19" y="36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19" y="40"/>
                      <a:pt x="19" y="41"/>
                      <a:pt x="19" y="42"/>
                    </a:cubicBezTo>
                    <a:cubicBezTo>
                      <a:pt x="19" y="147"/>
                      <a:pt x="19" y="251"/>
                      <a:pt x="19" y="356"/>
                    </a:cubicBezTo>
                    <a:cubicBezTo>
                      <a:pt x="19" y="357"/>
                      <a:pt x="19" y="359"/>
                      <a:pt x="19" y="360"/>
                    </a:cubicBezTo>
                    <a:cubicBezTo>
                      <a:pt x="19" y="360"/>
                      <a:pt x="19" y="361"/>
                      <a:pt x="19" y="362"/>
                    </a:cubicBezTo>
                    <a:cubicBezTo>
                      <a:pt x="19" y="364"/>
                      <a:pt x="20" y="366"/>
                      <a:pt x="23" y="367"/>
                    </a:cubicBezTo>
                    <a:cubicBezTo>
                      <a:pt x="60" y="389"/>
                      <a:pt x="97" y="410"/>
                      <a:pt x="135" y="432"/>
                    </a:cubicBezTo>
                    <a:cubicBezTo>
                      <a:pt x="150" y="440"/>
                      <a:pt x="165" y="449"/>
                      <a:pt x="180" y="458"/>
                    </a:cubicBezTo>
                    <a:cubicBezTo>
                      <a:pt x="185" y="455"/>
                      <a:pt x="190" y="452"/>
                      <a:pt x="196" y="449"/>
                    </a:cubicBezTo>
                    <a:cubicBezTo>
                      <a:pt x="208" y="442"/>
                      <a:pt x="220" y="435"/>
                      <a:pt x="233" y="428"/>
                    </a:cubicBezTo>
                    <a:cubicBezTo>
                      <a:pt x="233" y="426"/>
                      <a:pt x="234" y="425"/>
                      <a:pt x="234" y="423"/>
                    </a:cubicBezTo>
                    <a:cubicBezTo>
                      <a:pt x="234" y="403"/>
                      <a:pt x="234" y="383"/>
                      <a:pt x="234" y="363"/>
                    </a:cubicBezTo>
                    <a:cubicBezTo>
                      <a:pt x="234" y="317"/>
                      <a:pt x="234" y="272"/>
                      <a:pt x="234" y="226"/>
                    </a:cubicBezTo>
                    <a:cubicBezTo>
                      <a:pt x="241" y="232"/>
                      <a:pt x="248" y="239"/>
                      <a:pt x="254" y="245"/>
                    </a:cubicBezTo>
                    <a:cubicBezTo>
                      <a:pt x="254" y="246"/>
                      <a:pt x="254" y="247"/>
                      <a:pt x="254" y="248"/>
                    </a:cubicBezTo>
                    <a:cubicBezTo>
                      <a:pt x="254" y="339"/>
                      <a:pt x="254" y="430"/>
                      <a:pt x="254" y="521"/>
                    </a:cubicBezTo>
                    <a:cubicBezTo>
                      <a:pt x="254" y="522"/>
                      <a:pt x="254" y="523"/>
                      <a:pt x="254" y="524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0" name="Freeform 6086">
                <a:extLst>
                  <a:ext uri="{FF2B5EF4-FFF2-40B4-BE49-F238E27FC236}">
                    <a16:creationId xmlns:a16="http://schemas.microsoft.com/office/drawing/2014/main" id="{5152F6B1-C095-4773-9B0A-9D91B5AEA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507288" y="5194300"/>
                <a:ext cx="52387" cy="698500"/>
              </a:xfrm>
              <a:custGeom>
                <a:avLst/>
                <a:gdLst>
                  <a:gd name="T0" fmla="*/ 0 w 21"/>
                  <a:gd name="T1" fmla="*/ 0 h 279"/>
                  <a:gd name="T2" fmla="*/ 21 w 21"/>
                  <a:gd name="T3" fmla="*/ 12 h 279"/>
                  <a:gd name="T4" fmla="*/ 21 w 21"/>
                  <a:gd name="T5" fmla="*/ 18 h 279"/>
                  <a:gd name="T6" fmla="*/ 21 w 21"/>
                  <a:gd name="T7" fmla="*/ 260 h 279"/>
                  <a:gd name="T8" fmla="*/ 21 w 21"/>
                  <a:gd name="T9" fmla="*/ 267 h 279"/>
                  <a:gd name="T10" fmla="*/ 0 w 21"/>
                  <a:gd name="T11" fmla="*/ 279 h 279"/>
                  <a:gd name="T12" fmla="*/ 0 w 21"/>
                  <a:gd name="T13" fmla="*/ 276 h 279"/>
                  <a:gd name="T14" fmla="*/ 0 w 21"/>
                  <a:gd name="T15" fmla="*/ 3 h 279"/>
                  <a:gd name="T16" fmla="*/ 0 w 21"/>
                  <a:gd name="T1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79">
                    <a:moveTo>
                      <a:pt x="0" y="0"/>
                    </a:moveTo>
                    <a:cubicBezTo>
                      <a:pt x="7" y="4"/>
                      <a:pt x="14" y="8"/>
                      <a:pt x="21" y="12"/>
                    </a:cubicBezTo>
                    <a:cubicBezTo>
                      <a:pt x="21" y="14"/>
                      <a:pt x="21" y="16"/>
                      <a:pt x="21" y="18"/>
                    </a:cubicBezTo>
                    <a:cubicBezTo>
                      <a:pt x="21" y="99"/>
                      <a:pt x="21" y="179"/>
                      <a:pt x="21" y="260"/>
                    </a:cubicBezTo>
                    <a:cubicBezTo>
                      <a:pt x="21" y="262"/>
                      <a:pt x="21" y="265"/>
                      <a:pt x="21" y="267"/>
                    </a:cubicBezTo>
                    <a:cubicBezTo>
                      <a:pt x="14" y="271"/>
                      <a:pt x="7" y="275"/>
                      <a:pt x="0" y="279"/>
                    </a:cubicBezTo>
                    <a:cubicBezTo>
                      <a:pt x="0" y="278"/>
                      <a:pt x="0" y="277"/>
                      <a:pt x="0" y="276"/>
                    </a:cubicBezTo>
                    <a:cubicBezTo>
                      <a:pt x="0" y="185"/>
                      <a:pt x="0" y="94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1" name="Freeform 6087">
                <a:extLst>
                  <a:ext uri="{FF2B5EF4-FFF2-40B4-BE49-F238E27FC236}">
                    <a16:creationId xmlns:a16="http://schemas.microsoft.com/office/drawing/2014/main" id="{7B7AF42C-84F0-4C21-8A48-0E1B6519A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32763" y="4548188"/>
                <a:ext cx="517525" cy="317500"/>
              </a:xfrm>
              <a:custGeom>
                <a:avLst/>
                <a:gdLst>
                  <a:gd name="T0" fmla="*/ 210 w 210"/>
                  <a:gd name="T1" fmla="*/ 108 h 127"/>
                  <a:gd name="T2" fmla="*/ 199 w 210"/>
                  <a:gd name="T3" fmla="*/ 127 h 127"/>
                  <a:gd name="T4" fmla="*/ 188 w 210"/>
                  <a:gd name="T5" fmla="*/ 121 h 127"/>
                  <a:gd name="T6" fmla="*/ 87 w 210"/>
                  <a:gd name="T7" fmla="*/ 62 h 127"/>
                  <a:gd name="T8" fmla="*/ 3 w 210"/>
                  <a:gd name="T9" fmla="*/ 14 h 127"/>
                  <a:gd name="T10" fmla="*/ 0 w 210"/>
                  <a:gd name="T11" fmla="*/ 13 h 127"/>
                  <a:gd name="T12" fmla="*/ 21 w 210"/>
                  <a:gd name="T13" fmla="*/ 0 h 127"/>
                  <a:gd name="T14" fmla="*/ 25 w 210"/>
                  <a:gd name="T15" fmla="*/ 1 h 127"/>
                  <a:gd name="T16" fmla="*/ 134 w 210"/>
                  <a:gd name="T17" fmla="*/ 64 h 127"/>
                  <a:gd name="T18" fmla="*/ 210 w 210"/>
                  <a:gd name="T19" fmla="*/ 108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127">
                    <a:moveTo>
                      <a:pt x="210" y="108"/>
                    </a:moveTo>
                    <a:cubicBezTo>
                      <a:pt x="206" y="114"/>
                      <a:pt x="203" y="121"/>
                      <a:pt x="199" y="127"/>
                    </a:cubicBezTo>
                    <a:cubicBezTo>
                      <a:pt x="195" y="125"/>
                      <a:pt x="192" y="123"/>
                      <a:pt x="188" y="121"/>
                    </a:cubicBezTo>
                    <a:cubicBezTo>
                      <a:pt x="154" y="102"/>
                      <a:pt x="120" y="82"/>
                      <a:pt x="87" y="62"/>
                    </a:cubicBezTo>
                    <a:cubicBezTo>
                      <a:pt x="59" y="46"/>
                      <a:pt x="31" y="30"/>
                      <a:pt x="3" y="14"/>
                    </a:cubicBezTo>
                    <a:cubicBezTo>
                      <a:pt x="2" y="13"/>
                      <a:pt x="1" y="13"/>
                      <a:pt x="0" y="13"/>
                    </a:cubicBezTo>
                    <a:cubicBezTo>
                      <a:pt x="7" y="9"/>
                      <a:pt x="14" y="4"/>
                      <a:pt x="21" y="0"/>
                    </a:cubicBezTo>
                    <a:cubicBezTo>
                      <a:pt x="22" y="0"/>
                      <a:pt x="24" y="0"/>
                      <a:pt x="25" y="1"/>
                    </a:cubicBezTo>
                    <a:cubicBezTo>
                      <a:pt x="62" y="22"/>
                      <a:pt x="98" y="43"/>
                      <a:pt x="134" y="64"/>
                    </a:cubicBezTo>
                    <a:cubicBezTo>
                      <a:pt x="159" y="78"/>
                      <a:pt x="184" y="93"/>
                      <a:pt x="210" y="108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2" name="Freeform 6088">
                <a:extLst>
                  <a:ext uri="{FF2B5EF4-FFF2-40B4-BE49-F238E27FC236}">
                    <a16:creationId xmlns:a16="http://schemas.microsoft.com/office/drawing/2014/main" id="{0EB7A9BF-494A-45DB-9A70-8734ED093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454900" y="5224463"/>
                <a:ext cx="4762" cy="638175"/>
              </a:xfrm>
              <a:custGeom>
                <a:avLst/>
                <a:gdLst>
                  <a:gd name="T0" fmla="*/ 0 w 2"/>
                  <a:gd name="T1" fmla="*/ 255 h 255"/>
                  <a:gd name="T2" fmla="*/ 0 w 2"/>
                  <a:gd name="T3" fmla="*/ 248 h 255"/>
                  <a:gd name="T4" fmla="*/ 0 w 2"/>
                  <a:gd name="T5" fmla="*/ 6 h 255"/>
                  <a:gd name="T6" fmla="*/ 0 w 2"/>
                  <a:gd name="T7" fmla="*/ 0 h 255"/>
                  <a:gd name="T8" fmla="*/ 2 w 2"/>
                  <a:gd name="T9" fmla="*/ 0 h 255"/>
                  <a:gd name="T10" fmla="*/ 2 w 2"/>
                  <a:gd name="T11" fmla="*/ 6 h 255"/>
                  <a:gd name="T12" fmla="*/ 1 w 2"/>
                  <a:gd name="T13" fmla="*/ 251 h 255"/>
                  <a:gd name="T14" fmla="*/ 0 w 2"/>
                  <a:gd name="T15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55">
                    <a:moveTo>
                      <a:pt x="0" y="255"/>
                    </a:moveTo>
                    <a:cubicBezTo>
                      <a:pt x="0" y="253"/>
                      <a:pt x="0" y="250"/>
                      <a:pt x="0" y="248"/>
                    </a:cubicBezTo>
                    <a:cubicBezTo>
                      <a:pt x="0" y="167"/>
                      <a:pt x="0" y="87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2"/>
                      <a:pt x="2" y="4"/>
                      <a:pt x="2" y="6"/>
                    </a:cubicBezTo>
                    <a:cubicBezTo>
                      <a:pt x="2" y="88"/>
                      <a:pt x="2" y="169"/>
                      <a:pt x="1" y="251"/>
                    </a:cubicBezTo>
                    <a:cubicBezTo>
                      <a:pt x="1" y="252"/>
                      <a:pt x="1" y="254"/>
                      <a:pt x="0" y="255"/>
                    </a:cubicBez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3" name="Freeform 6089">
                <a:extLst>
                  <a:ext uri="{FF2B5EF4-FFF2-40B4-BE49-F238E27FC236}">
                    <a16:creationId xmlns:a16="http://schemas.microsoft.com/office/drawing/2014/main" id="{03342CA0-CFFC-493D-8800-27EEDC0337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8086725" y="4670425"/>
                <a:ext cx="530225" cy="1057275"/>
              </a:xfrm>
              <a:custGeom>
                <a:avLst/>
                <a:gdLst>
                  <a:gd name="T0" fmla="*/ 182 w 215"/>
                  <a:gd name="T1" fmla="*/ 127 h 422"/>
                  <a:gd name="T2" fmla="*/ 215 w 215"/>
                  <a:gd name="T3" fmla="*/ 190 h 422"/>
                  <a:gd name="T4" fmla="*/ 215 w 215"/>
                  <a:gd name="T5" fmla="*/ 387 h 422"/>
                  <a:gd name="T6" fmla="*/ 171 w 215"/>
                  <a:gd name="T7" fmla="*/ 368 h 422"/>
                  <a:gd name="T8" fmla="*/ 166 w 215"/>
                  <a:gd name="T9" fmla="*/ 363 h 422"/>
                  <a:gd name="T10" fmla="*/ 164 w 215"/>
                  <a:gd name="T11" fmla="*/ 347 h 422"/>
                  <a:gd name="T12" fmla="*/ 68 w 215"/>
                  <a:gd name="T13" fmla="*/ 292 h 422"/>
                  <a:gd name="T14" fmla="*/ 71 w 215"/>
                  <a:gd name="T15" fmla="*/ 309 h 422"/>
                  <a:gd name="T16" fmla="*/ 162 w 215"/>
                  <a:gd name="T17" fmla="*/ 361 h 422"/>
                  <a:gd name="T18" fmla="*/ 162 w 215"/>
                  <a:gd name="T19" fmla="*/ 377 h 422"/>
                  <a:gd name="T20" fmla="*/ 116 w 215"/>
                  <a:gd name="T21" fmla="*/ 396 h 422"/>
                  <a:gd name="T22" fmla="*/ 0 w 215"/>
                  <a:gd name="T23" fmla="*/ 326 h 422"/>
                  <a:gd name="T24" fmla="*/ 0 w 215"/>
                  <a:gd name="T25" fmla="*/ 320 h 422"/>
                  <a:gd name="T26" fmla="*/ 0 w 215"/>
                  <a:gd name="T27" fmla="*/ 2 h 422"/>
                  <a:gd name="T28" fmla="*/ 17 w 215"/>
                  <a:gd name="T29" fmla="*/ 9 h 422"/>
                  <a:gd name="T30" fmla="*/ 178 w 215"/>
                  <a:gd name="T31" fmla="*/ 101 h 422"/>
                  <a:gd name="T32" fmla="*/ 68 w 215"/>
                  <a:gd name="T33" fmla="*/ 126 h 422"/>
                  <a:gd name="T34" fmla="*/ 140 w 215"/>
                  <a:gd name="T35" fmla="*/ 172 h 422"/>
                  <a:gd name="T36" fmla="*/ 166 w 215"/>
                  <a:gd name="T37" fmla="*/ 175 h 422"/>
                  <a:gd name="T38" fmla="*/ 82 w 215"/>
                  <a:gd name="T39" fmla="*/ 123 h 422"/>
                  <a:gd name="T40" fmla="*/ 68 w 215"/>
                  <a:gd name="T41" fmla="*/ 206 h 422"/>
                  <a:gd name="T42" fmla="*/ 72 w 215"/>
                  <a:gd name="T43" fmla="*/ 223 h 422"/>
                  <a:gd name="T44" fmla="*/ 166 w 215"/>
                  <a:gd name="T45" fmla="*/ 277 h 422"/>
                  <a:gd name="T46" fmla="*/ 163 w 215"/>
                  <a:gd name="T47" fmla="*/ 260 h 422"/>
                  <a:gd name="T48" fmla="*/ 68 w 215"/>
                  <a:gd name="T49" fmla="*/ 206 h 422"/>
                  <a:gd name="T50" fmla="*/ 132 w 215"/>
                  <a:gd name="T51" fmla="*/ 129 h 422"/>
                  <a:gd name="T52" fmla="*/ 73 w 215"/>
                  <a:gd name="T53" fmla="*/ 91 h 422"/>
                  <a:gd name="T54" fmla="*/ 68 w 215"/>
                  <a:gd name="T55" fmla="*/ 100 h 422"/>
                  <a:gd name="T56" fmla="*/ 114 w 215"/>
                  <a:gd name="T57" fmla="*/ 130 h 422"/>
                  <a:gd name="T58" fmla="*/ 132 w 215"/>
                  <a:gd name="T59" fmla="*/ 232 h 422"/>
                  <a:gd name="T60" fmla="*/ 129 w 215"/>
                  <a:gd name="T61" fmla="*/ 214 h 422"/>
                  <a:gd name="T62" fmla="*/ 68 w 215"/>
                  <a:gd name="T63" fmla="*/ 179 h 422"/>
                  <a:gd name="T64" fmla="*/ 72 w 215"/>
                  <a:gd name="T65" fmla="*/ 197 h 422"/>
                  <a:gd name="T66" fmla="*/ 132 w 215"/>
                  <a:gd name="T67" fmla="*/ 232 h 422"/>
                  <a:gd name="T68" fmla="*/ 68 w 215"/>
                  <a:gd name="T69" fmla="*/ 277 h 422"/>
                  <a:gd name="T70" fmla="*/ 106 w 215"/>
                  <a:gd name="T71" fmla="*/ 302 h 422"/>
                  <a:gd name="T72" fmla="*/ 129 w 215"/>
                  <a:gd name="T73" fmla="*/ 304 h 422"/>
                  <a:gd name="T74" fmla="*/ 116 w 215"/>
                  <a:gd name="T75" fmla="*/ 293 h 422"/>
                  <a:gd name="T76" fmla="*/ 24 w 215"/>
                  <a:gd name="T77" fmla="*/ 173 h 422"/>
                  <a:gd name="T78" fmla="*/ 54 w 215"/>
                  <a:gd name="T79" fmla="*/ 189 h 422"/>
                  <a:gd name="T80" fmla="*/ 29 w 215"/>
                  <a:gd name="T81" fmla="*/ 161 h 422"/>
                  <a:gd name="T82" fmla="*/ 54 w 215"/>
                  <a:gd name="T83" fmla="*/ 278 h 422"/>
                  <a:gd name="T84" fmla="*/ 24 w 215"/>
                  <a:gd name="T85" fmla="*/ 262 h 422"/>
                  <a:gd name="T86" fmla="*/ 50 w 215"/>
                  <a:gd name="T87" fmla="*/ 290 h 422"/>
                  <a:gd name="T88" fmla="*/ 54 w 215"/>
                  <a:gd name="T89" fmla="*/ 100 h 422"/>
                  <a:gd name="T90" fmla="*/ 24 w 215"/>
                  <a:gd name="T91" fmla="*/ 82 h 422"/>
                  <a:gd name="T92" fmla="*/ 50 w 215"/>
                  <a:gd name="T93" fmla="*/ 11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5" h="422">
                    <a:moveTo>
                      <a:pt x="178" y="101"/>
                    </a:moveTo>
                    <a:cubicBezTo>
                      <a:pt x="179" y="110"/>
                      <a:pt x="180" y="119"/>
                      <a:pt x="182" y="127"/>
                    </a:cubicBezTo>
                    <a:cubicBezTo>
                      <a:pt x="188" y="149"/>
                      <a:pt x="198" y="169"/>
                      <a:pt x="213" y="187"/>
                    </a:cubicBezTo>
                    <a:cubicBezTo>
                      <a:pt x="214" y="188"/>
                      <a:pt x="214" y="189"/>
                      <a:pt x="215" y="190"/>
                    </a:cubicBezTo>
                    <a:cubicBezTo>
                      <a:pt x="215" y="236"/>
                      <a:pt x="215" y="281"/>
                      <a:pt x="215" y="327"/>
                    </a:cubicBezTo>
                    <a:cubicBezTo>
                      <a:pt x="215" y="347"/>
                      <a:pt x="215" y="367"/>
                      <a:pt x="215" y="387"/>
                    </a:cubicBezTo>
                    <a:cubicBezTo>
                      <a:pt x="215" y="389"/>
                      <a:pt x="214" y="390"/>
                      <a:pt x="214" y="392"/>
                    </a:cubicBezTo>
                    <a:cubicBezTo>
                      <a:pt x="200" y="384"/>
                      <a:pt x="185" y="376"/>
                      <a:pt x="171" y="368"/>
                    </a:cubicBezTo>
                    <a:cubicBezTo>
                      <a:pt x="169" y="367"/>
                      <a:pt x="168" y="365"/>
                      <a:pt x="166" y="363"/>
                    </a:cubicBezTo>
                    <a:cubicBezTo>
                      <a:pt x="166" y="363"/>
                      <a:pt x="166" y="363"/>
                      <a:pt x="166" y="363"/>
                    </a:cubicBezTo>
                    <a:cubicBezTo>
                      <a:pt x="166" y="358"/>
                      <a:pt x="166" y="354"/>
                      <a:pt x="166" y="349"/>
                    </a:cubicBezTo>
                    <a:cubicBezTo>
                      <a:pt x="165" y="348"/>
                      <a:pt x="165" y="347"/>
                      <a:pt x="164" y="347"/>
                    </a:cubicBezTo>
                    <a:cubicBezTo>
                      <a:pt x="133" y="329"/>
                      <a:pt x="102" y="311"/>
                      <a:pt x="71" y="294"/>
                    </a:cubicBezTo>
                    <a:cubicBezTo>
                      <a:pt x="70" y="293"/>
                      <a:pt x="69" y="293"/>
                      <a:pt x="68" y="292"/>
                    </a:cubicBezTo>
                    <a:cubicBezTo>
                      <a:pt x="68" y="297"/>
                      <a:pt x="68" y="301"/>
                      <a:pt x="68" y="305"/>
                    </a:cubicBezTo>
                    <a:cubicBezTo>
                      <a:pt x="69" y="306"/>
                      <a:pt x="70" y="308"/>
                      <a:pt x="71" y="309"/>
                    </a:cubicBezTo>
                    <a:cubicBezTo>
                      <a:pt x="80" y="314"/>
                      <a:pt x="89" y="320"/>
                      <a:pt x="98" y="325"/>
                    </a:cubicBezTo>
                    <a:cubicBezTo>
                      <a:pt x="120" y="337"/>
                      <a:pt x="141" y="349"/>
                      <a:pt x="162" y="361"/>
                    </a:cubicBezTo>
                    <a:cubicBezTo>
                      <a:pt x="162" y="364"/>
                      <a:pt x="161" y="366"/>
                      <a:pt x="161" y="368"/>
                    </a:cubicBezTo>
                    <a:cubicBezTo>
                      <a:pt x="161" y="371"/>
                      <a:pt x="162" y="374"/>
                      <a:pt x="162" y="377"/>
                    </a:cubicBezTo>
                    <a:cubicBezTo>
                      <a:pt x="162" y="392"/>
                      <a:pt x="161" y="407"/>
                      <a:pt x="161" y="422"/>
                    </a:cubicBezTo>
                    <a:cubicBezTo>
                      <a:pt x="146" y="413"/>
                      <a:pt x="131" y="404"/>
                      <a:pt x="116" y="396"/>
                    </a:cubicBezTo>
                    <a:cubicBezTo>
                      <a:pt x="78" y="374"/>
                      <a:pt x="41" y="353"/>
                      <a:pt x="4" y="331"/>
                    </a:cubicBezTo>
                    <a:cubicBezTo>
                      <a:pt x="1" y="330"/>
                      <a:pt x="0" y="328"/>
                      <a:pt x="0" y="326"/>
                    </a:cubicBezTo>
                    <a:cubicBezTo>
                      <a:pt x="0" y="325"/>
                      <a:pt x="0" y="324"/>
                      <a:pt x="0" y="324"/>
                    </a:cubicBezTo>
                    <a:cubicBezTo>
                      <a:pt x="0" y="323"/>
                      <a:pt x="0" y="321"/>
                      <a:pt x="0" y="320"/>
                    </a:cubicBezTo>
                    <a:cubicBezTo>
                      <a:pt x="0" y="215"/>
                      <a:pt x="0" y="111"/>
                      <a:pt x="0" y="6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6" y="3"/>
                      <a:pt x="12" y="6"/>
                      <a:pt x="17" y="9"/>
                    </a:cubicBezTo>
                    <a:cubicBezTo>
                      <a:pt x="70" y="40"/>
                      <a:pt x="124" y="70"/>
                      <a:pt x="177" y="101"/>
                    </a:cubicBezTo>
                    <a:lnTo>
                      <a:pt x="178" y="101"/>
                    </a:lnTo>
                    <a:close/>
                    <a:moveTo>
                      <a:pt x="68" y="115"/>
                    </a:moveTo>
                    <a:cubicBezTo>
                      <a:pt x="68" y="119"/>
                      <a:pt x="68" y="123"/>
                      <a:pt x="68" y="126"/>
                    </a:cubicBezTo>
                    <a:cubicBezTo>
                      <a:pt x="68" y="129"/>
                      <a:pt x="69" y="131"/>
                      <a:pt x="71" y="132"/>
                    </a:cubicBezTo>
                    <a:cubicBezTo>
                      <a:pt x="95" y="145"/>
                      <a:pt x="117" y="159"/>
                      <a:pt x="140" y="172"/>
                    </a:cubicBezTo>
                    <a:cubicBezTo>
                      <a:pt x="149" y="177"/>
                      <a:pt x="157" y="181"/>
                      <a:pt x="166" y="186"/>
                    </a:cubicBezTo>
                    <a:cubicBezTo>
                      <a:pt x="166" y="182"/>
                      <a:pt x="166" y="178"/>
                      <a:pt x="166" y="175"/>
                    </a:cubicBezTo>
                    <a:cubicBezTo>
                      <a:pt x="166" y="172"/>
                      <a:pt x="165" y="171"/>
                      <a:pt x="163" y="169"/>
                    </a:cubicBezTo>
                    <a:cubicBezTo>
                      <a:pt x="136" y="154"/>
                      <a:pt x="109" y="138"/>
                      <a:pt x="82" y="123"/>
                    </a:cubicBezTo>
                    <a:cubicBezTo>
                      <a:pt x="78" y="120"/>
                      <a:pt x="73" y="118"/>
                      <a:pt x="68" y="115"/>
                    </a:cubicBezTo>
                    <a:close/>
                    <a:moveTo>
                      <a:pt x="68" y="206"/>
                    </a:moveTo>
                    <a:cubicBezTo>
                      <a:pt x="68" y="210"/>
                      <a:pt x="68" y="214"/>
                      <a:pt x="68" y="217"/>
                    </a:cubicBezTo>
                    <a:cubicBezTo>
                      <a:pt x="68" y="220"/>
                      <a:pt x="69" y="222"/>
                      <a:pt x="72" y="223"/>
                    </a:cubicBezTo>
                    <a:cubicBezTo>
                      <a:pt x="102" y="240"/>
                      <a:pt x="132" y="258"/>
                      <a:pt x="162" y="275"/>
                    </a:cubicBezTo>
                    <a:cubicBezTo>
                      <a:pt x="163" y="276"/>
                      <a:pt x="164" y="276"/>
                      <a:pt x="166" y="277"/>
                    </a:cubicBezTo>
                    <a:cubicBezTo>
                      <a:pt x="166" y="273"/>
                      <a:pt x="166" y="269"/>
                      <a:pt x="166" y="265"/>
                    </a:cubicBezTo>
                    <a:cubicBezTo>
                      <a:pt x="166" y="263"/>
                      <a:pt x="165" y="261"/>
                      <a:pt x="163" y="260"/>
                    </a:cubicBezTo>
                    <a:cubicBezTo>
                      <a:pt x="140" y="247"/>
                      <a:pt x="117" y="234"/>
                      <a:pt x="95" y="221"/>
                    </a:cubicBezTo>
                    <a:cubicBezTo>
                      <a:pt x="86" y="216"/>
                      <a:pt x="78" y="211"/>
                      <a:pt x="68" y="206"/>
                    </a:cubicBezTo>
                    <a:close/>
                    <a:moveTo>
                      <a:pt x="132" y="140"/>
                    </a:moveTo>
                    <a:cubicBezTo>
                      <a:pt x="132" y="136"/>
                      <a:pt x="132" y="132"/>
                      <a:pt x="132" y="129"/>
                    </a:cubicBezTo>
                    <a:cubicBezTo>
                      <a:pt x="133" y="126"/>
                      <a:pt x="132" y="124"/>
                      <a:pt x="129" y="123"/>
                    </a:cubicBezTo>
                    <a:cubicBezTo>
                      <a:pt x="110" y="112"/>
                      <a:pt x="92" y="102"/>
                      <a:pt x="73" y="91"/>
                    </a:cubicBezTo>
                    <a:cubicBezTo>
                      <a:pt x="72" y="90"/>
                      <a:pt x="70" y="89"/>
                      <a:pt x="68" y="88"/>
                    </a:cubicBezTo>
                    <a:cubicBezTo>
                      <a:pt x="68" y="93"/>
                      <a:pt x="68" y="96"/>
                      <a:pt x="68" y="100"/>
                    </a:cubicBezTo>
                    <a:cubicBezTo>
                      <a:pt x="68" y="103"/>
                      <a:pt x="69" y="104"/>
                      <a:pt x="71" y="106"/>
                    </a:cubicBezTo>
                    <a:cubicBezTo>
                      <a:pt x="86" y="114"/>
                      <a:pt x="100" y="122"/>
                      <a:pt x="114" y="130"/>
                    </a:cubicBezTo>
                    <a:cubicBezTo>
                      <a:pt x="120" y="133"/>
                      <a:pt x="126" y="137"/>
                      <a:pt x="132" y="140"/>
                    </a:cubicBezTo>
                    <a:close/>
                    <a:moveTo>
                      <a:pt x="132" y="232"/>
                    </a:moveTo>
                    <a:cubicBezTo>
                      <a:pt x="132" y="227"/>
                      <a:pt x="132" y="223"/>
                      <a:pt x="133" y="220"/>
                    </a:cubicBezTo>
                    <a:cubicBezTo>
                      <a:pt x="133" y="217"/>
                      <a:pt x="131" y="215"/>
                      <a:pt x="129" y="214"/>
                    </a:cubicBezTo>
                    <a:cubicBezTo>
                      <a:pt x="113" y="205"/>
                      <a:pt x="98" y="196"/>
                      <a:pt x="82" y="187"/>
                    </a:cubicBezTo>
                    <a:cubicBezTo>
                      <a:pt x="78" y="185"/>
                      <a:pt x="73" y="182"/>
                      <a:pt x="68" y="179"/>
                    </a:cubicBezTo>
                    <a:cubicBezTo>
                      <a:pt x="68" y="184"/>
                      <a:pt x="68" y="187"/>
                      <a:pt x="68" y="191"/>
                    </a:cubicBezTo>
                    <a:cubicBezTo>
                      <a:pt x="68" y="194"/>
                      <a:pt x="69" y="195"/>
                      <a:pt x="72" y="197"/>
                    </a:cubicBezTo>
                    <a:cubicBezTo>
                      <a:pt x="82" y="203"/>
                      <a:pt x="93" y="209"/>
                      <a:pt x="104" y="215"/>
                    </a:cubicBezTo>
                    <a:cubicBezTo>
                      <a:pt x="113" y="220"/>
                      <a:pt x="122" y="226"/>
                      <a:pt x="132" y="232"/>
                    </a:cubicBezTo>
                    <a:close/>
                    <a:moveTo>
                      <a:pt x="68" y="265"/>
                    </a:moveTo>
                    <a:cubicBezTo>
                      <a:pt x="68" y="270"/>
                      <a:pt x="68" y="274"/>
                      <a:pt x="68" y="277"/>
                    </a:cubicBezTo>
                    <a:cubicBezTo>
                      <a:pt x="68" y="280"/>
                      <a:pt x="69" y="282"/>
                      <a:pt x="71" y="283"/>
                    </a:cubicBezTo>
                    <a:cubicBezTo>
                      <a:pt x="83" y="289"/>
                      <a:pt x="94" y="296"/>
                      <a:pt x="106" y="302"/>
                    </a:cubicBezTo>
                    <a:cubicBezTo>
                      <a:pt x="113" y="307"/>
                      <a:pt x="121" y="311"/>
                      <a:pt x="129" y="316"/>
                    </a:cubicBezTo>
                    <a:cubicBezTo>
                      <a:pt x="129" y="311"/>
                      <a:pt x="129" y="308"/>
                      <a:pt x="129" y="304"/>
                    </a:cubicBezTo>
                    <a:cubicBezTo>
                      <a:pt x="129" y="301"/>
                      <a:pt x="129" y="300"/>
                      <a:pt x="126" y="299"/>
                    </a:cubicBezTo>
                    <a:cubicBezTo>
                      <a:pt x="123" y="297"/>
                      <a:pt x="120" y="295"/>
                      <a:pt x="116" y="293"/>
                    </a:cubicBezTo>
                    <a:cubicBezTo>
                      <a:pt x="101" y="284"/>
                      <a:pt x="85" y="275"/>
                      <a:pt x="68" y="265"/>
                    </a:cubicBezTo>
                    <a:close/>
                    <a:moveTo>
                      <a:pt x="24" y="173"/>
                    </a:moveTo>
                    <a:cubicBezTo>
                      <a:pt x="25" y="183"/>
                      <a:pt x="30" y="192"/>
                      <a:pt x="41" y="198"/>
                    </a:cubicBezTo>
                    <a:cubicBezTo>
                      <a:pt x="48" y="202"/>
                      <a:pt x="54" y="198"/>
                      <a:pt x="54" y="189"/>
                    </a:cubicBezTo>
                    <a:cubicBezTo>
                      <a:pt x="54" y="178"/>
                      <a:pt x="49" y="169"/>
                      <a:pt x="40" y="162"/>
                    </a:cubicBezTo>
                    <a:cubicBezTo>
                      <a:pt x="36" y="160"/>
                      <a:pt x="33" y="159"/>
                      <a:pt x="29" y="161"/>
                    </a:cubicBezTo>
                    <a:cubicBezTo>
                      <a:pt x="25" y="163"/>
                      <a:pt x="24" y="167"/>
                      <a:pt x="24" y="173"/>
                    </a:cubicBezTo>
                    <a:close/>
                    <a:moveTo>
                      <a:pt x="54" y="278"/>
                    </a:moveTo>
                    <a:cubicBezTo>
                      <a:pt x="53" y="269"/>
                      <a:pt x="49" y="259"/>
                      <a:pt x="39" y="253"/>
                    </a:cubicBezTo>
                    <a:cubicBezTo>
                      <a:pt x="31" y="249"/>
                      <a:pt x="24" y="253"/>
                      <a:pt x="24" y="262"/>
                    </a:cubicBezTo>
                    <a:cubicBezTo>
                      <a:pt x="24" y="273"/>
                      <a:pt x="30" y="282"/>
                      <a:pt x="39" y="289"/>
                    </a:cubicBezTo>
                    <a:cubicBezTo>
                      <a:pt x="42" y="291"/>
                      <a:pt x="46" y="292"/>
                      <a:pt x="50" y="290"/>
                    </a:cubicBezTo>
                    <a:cubicBezTo>
                      <a:pt x="54" y="288"/>
                      <a:pt x="54" y="284"/>
                      <a:pt x="54" y="278"/>
                    </a:cubicBezTo>
                    <a:close/>
                    <a:moveTo>
                      <a:pt x="54" y="100"/>
                    </a:moveTo>
                    <a:cubicBezTo>
                      <a:pt x="53" y="89"/>
                      <a:pt x="49" y="79"/>
                      <a:pt x="38" y="73"/>
                    </a:cubicBezTo>
                    <a:cubicBezTo>
                      <a:pt x="31" y="69"/>
                      <a:pt x="24" y="73"/>
                      <a:pt x="24" y="82"/>
                    </a:cubicBezTo>
                    <a:cubicBezTo>
                      <a:pt x="24" y="93"/>
                      <a:pt x="29" y="102"/>
                      <a:pt x="39" y="109"/>
                    </a:cubicBezTo>
                    <a:cubicBezTo>
                      <a:pt x="42" y="111"/>
                      <a:pt x="46" y="112"/>
                      <a:pt x="50" y="110"/>
                    </a:cubicBezTo>
                    <a:cubicBezTo>
                      <a:pt x="54" y="108"/>
                      <a:pt x="54" y="104"/>
                      <a:pt x="54" y="10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4" name="Freeform 6090">
                <a:extLst>
                  <a:ext uri="{FF2B5EF4-FFF2-40B4-BE49-F238E27FC236}">
                    <a16:creationId xmlns:a16="http://schemas.microsoft.com/office/drawing/2014/main" id="{6CD83DBD-CD93-4B78-975B-D238449A2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89850" y="5573713"/>
                <a:ext cx="131762" cy="153988"/>
              </a:xfrm>
              <a:custGeom>
                <a:avLst/>
                <a:gdLst>
                  <a:gd name="T0" fmla="*/ 0 w 53"/>
                  <a:gd name="T1" fmla="*/ 61 h 61"/>
                  <a:gd name="T2" fmla="*/ 1 w 53"/>
                  <a:gd name="T3" fmla="*/ 16 h 61"/>
                  <a:gd name="T4" fmla="*/ 0 w 53"/>
                  <a:gd name="T5" fmla="*/ 7 h 61"/>
                  <a:gd name="T6" fmla="*/ 1 w 53"/>
                  <a:gd name="T7" fmla="*/ 0 h 61"/>
                  <a:gd name="T8" fmla="*/ 5 w 53"/>
                  <a:gd name="T9" fmla="*/ 2 h 61"/>
                  <a:gd name="T10" fmla="*/ 10 w 53"/>
                  <a:gd name="T11" fmla="*/ 7 h 61"/>
                  <a:gd name="T12" fmla="*/ 53 w 53"/>
                  <a:gd name="T13" fmla="*/ 31 h 61"/>
                  <a:gd name="T14" fmla="*/ 16 w 53"/>
                  <a:gd name="T15" fmla="*/ 52 h 61"/>
                  <a:gd name="T16" fmla="*/ 0 w 53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61">
                    <a:moveTo>
                      <a:pt x="0" y="61"/>
                    </a:moveTo>
                    <a:cubicBezTo>
                      <a:pt x="0" y="46"/>
                      <a:pt x="1" y="31"/>
                      <a:pt x="1" y="16"/>
                    </a:cubicBezTo>
                    <a:cubicBezTo>
                      <a:pt x="1" y="13"/>
                      <a:pt x="0" y="10"/>
                      <a:pt x="0" y="7"/>
                    </a:cubicBezTo>
                    <a:cubicBezTo>
                      <a:pt x="0" y="5"/>
                      <a:pt x="1" y="3"/>
                      <a:pt x="1" y="0"/>
                    </a:cubicBezTo>
                    <a:cubicBezTo>
                      <a:pt x="2" y="1"/>
                      <a:pt x="4" y="2"/>
                      <a:pt x="5" y="2"/>
                    </a:cubicBezTo>
                    <a:cubicBezTo>
                      <a:pt x="7" y="4"/>
                      <a:pt x="8" y="6"/>
                      <a:pt x="10" y="7"/>
                    </a:cubicBezTo>
                    <a:cubicBezTo>
                      <a:pt x="24" y="15"/>
                      <a:pt x="39" y="23"/>
                      <a:pt x="53" y="31"/>
                    </a:cubicBezTo>
                    <a:cubicBezTo>
                      <a:pt x="40" y="38"/>
                      <a:pt x="28" y="45"/>
                      <a:pt x="16" y="52"/>
                    </a:cubicBezTo>
                    <a:cubicBezTo>
                      <a:pt x="10" y="55"/>
                      <a:pt x="5" y="58"/>
                      <a:pt x="0" y="61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5" name="Freeform 6091">
                <a:extLst>
                  <a:ext uri="{FF2B5EF4-FFF2-40B4-BE49-F238E27FC236}">
                    <a16:creationId xmlns:a16="http://schemas.microsoft.com/office/drawing/2014/main" id="{178181F6-68C2-458E-ACEE-7E9AD7CA3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86725" y="4670425"/>
                <a:ext cx="0" cy="4763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6" name="Freeform 6092">
                <a:extLst>
                  <a:ext uri="{FF2B5EF4-FFF2-40B4-BE49-F238E27FC236}">
                    <a16:creationId xmlns:a16="http://schemas.microsoft.com/office/drawing/2014/main" id="{69F36616-9FD0-47F2-B66F-A8EAB2240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86725" y="5481638"/>
                <a:ext cx="0" cy="4763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7" name="Freeform 6093">
                <a:extLst>
                  <a:ext uri="{FF2B5EF4-FFF2-40B4-BE49-F238E27FC236}">
                    <a16:creationId xmlns:a16="http://schemas.microsoft.com/office/drawing/2014/main" id="{35944DE3-D8C5-4681-8DA1-64939F9E5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4957763"/>
                <a:ext cx="241300" cy="177800"/>
              </a:xfrm>
              <a:custGeom>
                <a:avLst/>
                <a:gdLst>
                  <a:gd name="T0" fmla="*/ 0 w 98"/>
                  <a:gd name="T1" fmla="*/ 0 h 71"/>
                  <a:gd name="T2" fmla="*/ 14 w 98"/>
                  <a:gd name="T3" fmla="*/ 8 h 71"/>
                  <a:gd name="T4" fmla="*/ 95 w 98"/>
                  <a:gd name="T5" fmla="*/ 54 h 71"/>
                  <a:gd name="T6" fmla="*/ 98 w 98"/>
                  <a:gd name="T7" fmla="*/ 60 h 71"/>
                  <a:gd name="T8" fmla="*/ 98 w 98"/>
                  <a:gd name="T9" fmla="*/ 71 h 71"/>
                  <a:gd name="T10" fmla="*/ 72 w 98"/>
                  <a:gd name="T11" fmla="*/ 57 h 71"/>
                  <a:gd name="T12" fmla="*/ 3 w 98"/>
                  <a:gd name="T13" fmla="*/ 17 h 71"/>
                  <a:gd name="T14" fmla="*/ 0 w 98"/>
                  <a:gd name="T15" fmla="*/ 11 h 71"/>
                  <a:gd name="T16" fmla="*/ 0 w 9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1">
                    <a:moveTo>
                      <a:pt x="0" y="0"/>
                    </a:moveTo>
                    <a:cubicBezTo>
                      <a:pt x="5" y="3"/>
                      <a:pt x="10" y="5"/>
                      <a:pt x="14" y="8"/>
                    </a:cubicBezTo>
                    <a:cubicBezTo>
                      <a:pt x="41" y="23"/>
                      <a:pt x="68" y="39"/>
                      <a:pt x="95" y="54"/>
                    </a:cubicBezTo>
                    <a:cubicBezTo>
                      <a:pt x="97" y="56"/>
                      <a:pt x="98" y="57"/>
                      <a:pt x="98" y="60"/>
                    </a:cubicBezTo>
                    <a:cubicBezTo>
                      <a:pt x="98" y="63"/>
                      <a:pt x="98" y="67"/>
                      <a:pt x="98" y="71"/>
                    </a:cubicBezTo>
                    <a:cubicBezTo>
                      <a:pt x="89" y="66"/>
                      <a:pt x="81" y="62"/>
                      <a:pt x="72" y="57"/>
                    </a:cubicBezTo>
                    <a:cubicBezTo>
                      <a:pt x="49" y="44"/>
                      <a:pt x="27" y="30"/>
                      <a:pt x="3" y="17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8" name="Freeform 6094">
                <a:extLst>
                  <a:ext uri="{FF2B5EF4-FFF2-40B4-BE49-F238E27FC236}">
                    <a16:creationId xmlns:a16="http://schemas.microsoft.com/office/drawing/2014/main" id="{2C5ACFBC-35AB-47F8-8D73-68EFE51C5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186363"/>
                <a:ext cx="241300" cy="177800"/>
              </a:xfrm>
              <a:custGeom>
                <a:avLst/>
                <a:gdLst>
                  <a:gd name="T0" fmla="*/ 0 w 98"/>
                  <a:gd name="T1" fmla="*/ 0 h 71"/>
                  <a:gd name="T2" fmla="*/ 27 w 98"/>
                  <a:gd name="T3" fmla="*/ 15 h 71"/>
                  <a:gd name="T4" fmla="*/ 95 w 98"/>
                  <a:gd name="T5" fmla="*/ 54 h 71"/>
                  <a:gd name="T6" fmla="*/ 98 w 98"/>
                  <a:gd name="T7" fmla="*/ 59 h 71"/>
                  <a:gd name="T8" fmla="*/ 98 w 98"/>
                  <a:gd name="T9" fmla="*/ 71 h 71"/>
                  <a:gd name="T10" fmla="*/ 94 w 98"/>
                  <a:gd name="T11" fmla="*/ 69 h 71"/>
                  <a:gd name="T12" fmla="*/ 4 w 98"/>
                  <a:gd name="T13" fmla="*/ 17 h 71"/>
                  <a:gd name="T14" fmla="*/ 0 w 98"/>
                  <a:gd name="T15" fmla="*/ 11 h 71"/>
                  <a:gd name="T16" fmla="*/ 0 w 9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1">
                    <a:moveTo>
                      <a:pt x="0" y="0"/>
                    </a:moveTo>
                    <a:cubicBezTo>
                      <a:pt x="10" y="5"/>
                      <a:pt x="18" y="10"/>
                      <a:pt x="27" y="15"/>
                    </a:cubicBezTo>
                    <a:cubicBezTo>
                      <a:pt x="49" y="28"/>
                      <a:pt x="72" y="41"/>
                      <a:pt x="95" y="54"/>
                    </a:cubicBezTo>
                    <a:cubicBezTo>
                      <a:pt x="97" y="55"/>
                      <a:pt x="98" y="57"/>
                      <a:pt x="98" y="59"/>
                    </a:cubicBezTo>
                    <a:cubicBezTo>
                      <a:pt x="98" y="63"/>
                      <a:pt x="98" y="67"/>
                      <a:pt x="98" y="71"/>
                    </a:cubicBezTo>
                    <a:cubicBezTo>
                      <a:pt x="96" y="70"/>
                      <a:pt x="95" y="70"/>
                      <a:pt x="94" y="69"/>
                    </a:cubicBezTo>
                    <a:cubicBezTo>
                      <a:pt x="64" y="52"/>
                      <a:pt x="34" y="34"/>
                      <a:pt x="4" y="17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9" name="Freeform 6095">
                <a:extLst>
                  <a:ext uri="{FF2B5EF4-FFF2-40B4-BE49-F238E27FC236}">
                    <a16:creationId xmlns:a16="http://schemas.microsoft.com/office/drawing/2014/main" id="{99A5301F-53C2-40B6-96B8-02788FAB85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402263"/>
                <a:ext cx="241300" cy="177800"/>
              </a:xfrm>
              <a:custGeom>
                <a:avLst/>
                <a:gdLst>
                  <a:gd name="T0" fmla="*/ 98 w 98"/>
                  <a:gd name="T1" fmla="*/ 71 h 71"/>
                  <a:gd name="T2" fmla="*/ 94 w 98"/>
                  <a:gd name="T3" fmla="*/ 69 h 71"/>
                  <a:gd name="T4" fmla="*/ 30 w 98"/>
                  <a:gd name="T5" fmla="*/ 33 h 71"/>
                  <a:gd name="T6" fmla="*/ 3 w 98"/>
                  <a:gd name="T7" fmla="*/ 17 h 71"/>
                  <a:gd name="T8" fmla="*/ 0 w 98"/>
                  <a:gd name="T9" fmla="*/ 13 h 71"/>
                  <a:gd name="T10" fmla="*/ 0 w 98"/>
                  <a:gd name="T11" fmla="*/ 0 h 71"/>
                  <a:gd name="T12" fmla="*/ 3 w 98"/>
                  <a:gd name="T13" fmla="*/ 2 h 71"/>
                  <a:gd name="T14" fmla="*/ 96 w 98"/>
                  <a:gd name="T15" fmla="*/ 55 h 71"/>
                  <a:gd name="T16" fmla="*/ 98 w 98"/>
                  <a:gd name="T17" fmla="*/ 57 h 71"/>
                  <a:gd name="T18" fmla="*/ 98 w 98"/>
                  <a:gd name="T1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71">
                    <a:moveTo>
                      <a:pt x="98" y="71"/>
                    </a:moveTo>
                    <a:cubicBezTo>
                      <a:pt x="97" y="71"/>
                      <a:pt x="95" y="70"/>
                      <a:pt x="94" y="69"/>
                    </a:cubicBezTo>
                    <a:cubicBezTo>
                      <a:pt x="73" y="57"/>
                      <a:pt x="52" y="45"/>
                      <a:pt x="30" y="33"/>
                    </a:cubicBezTo>
                    <a:cubicBezTo>
                      <a:pt x="21" y="28"/>
                      <a:pt x="12" y="22"/>
                      <a:pt x="3" y="17"/>
                    </a:cubicBezTo>
                    <a:cubicBezTo>
                      <a:pt x="2" y="16"/>
                      <a:pt x="1" y="14"/>
                      <a:pt x="0" y="13"/>
                    </a:cubicBezTo>
                    <a:cubicBezTo>
                      <a:pt x="0" y="9"/>
                      <a:pt x="0" y="5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4" y="19"/>
                      <a:pt x="65" y="37"/>
                      <a:pt x="96" y="55"/>
                    </a:cubicBezTo>
                    <a:cubicBezTo>
                      <a:pt x="97" y="55"/>
                      <a:pt x="97" y="56"/>
                      <a:pt x="98" y="57"/>
                    </a:cubicBezTo>
                    <a:cubicBezTo>
                      <a:pt x="98" y="62"/>
                      <a:pt x="98" y="66"/>
                      <a:pt x="98" y="71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0" name="Freeform 6096">
                <a:extLst>
                  <a:ext uri="{FF2B5EF4-FFF2-40B4-BE49-F238E27FC236}">
                    <a16:creationId xmlns:a16="http://schemas.microsoft.com/office/drawing/2014/main" id="{7D18D408-110D-4914-BC12-7631C1051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4891088"/>
                <a:ext cx="160337" cy="130175"/>
              </a:xfrm>
              <a:custGeom>
                <a:avLst/>
                <a:gdLst>
                  <a:gd name="T0" fmla="*/ 64 w 65"/>
                  <a:gd name="T1" fmla="*/ 52 h 52"/>
                  <a:gd name="T2" fmla="*/ 46 w 65"/>
                  <a:gd name="T3" fmla="*/ 42 h 52"/>
                  <a:gd name="T4" fmla="*/ 3 w 65"/>
                  <a:gd name="T5" fmla="*/ 18 h 52"/>
                  <a:gd name="T6" fmla="*/ 0 w 65"/>
                  <a:gd name="T7" fmla="*/ 12 h 52"/>
                  <a:gd name="T8" fmla="*/ 0 w 65"/>
                  <a:gd name="T9" fmla="*/ 0 h 52"/>
                  <a:gd name="T10" fmla="*/ 5 w 65"/>
                  <a:gd name="T11" fmla="*/ 3 h 52"/>
                  <a:gd name="T12" fmla="*/ 61 w 65"/>
                  <a:gd name="T13" fmla="*/ 35 h 52"/>
                  <a:gd name="T14" fmla="*/ 64 w 65"/>
                  <a:gd name="T15" fmla="*/ 41 h 52"/>
                  <a:gd name="T16" fmla="*/ 64 w 65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52">
                    <a:moveTo>
                      <a:pt x="64" y="52"/>
                    </a:moveTo>
                    <a:cubicBezTo>
                      <a:pt x="58" y="49"/>
                      <a:pt x="52" y="45"/>
                      <a:pt x="46" y="42"/>
                    </a:cubicBezTo>
                    <a:cubicBezTo>
                      <a:pt x="32" y="34"/>
                      <a:pt x="18" y="26"/>
                      <a:pt x="3" y="18"/>
                    </a:cubicBezTo>
                    <a:cubicBezTo>
                      <a:pt x="1" y="16"/>
                      <a:pt x="0" y="15"/>
                      <a:pt x="0" y="12"/>
                    </a:cubicBezTo>
                    <a:cubicBezTo>
                      <a:pt x="0" y="8"/>
                      <a:pt x="0" y="5"/>
                      <a:pt x="0" y="0"/>
                    </a:cubicBezTo>
                    <a:cubicBezTo>
                      <a:pt x="2" y="1"/>
                      <a:pt x="4" y="2"/>
                      <a:pt x="5" y="3"/>
                    </a:cubicBezTo>
                    <a:cubicBezTo>
                      <a:pt x="24" y="14"/>
                      <a:pt x="42" y="24"/>
                      <a:pt x="61" y="35"/>
                    </a:cubicBezTo>
                    <a:cubicBezTo>
                      <a:pt x="64" y="36"/>
                      <a:pt x="65" y="38"/>
                      <a:pt x="64" y="41"/>
                    </a:cubicBezTo>
                    <a:cubicBezTo>
                      <a:pt x="64" y="44"/>
                      <a:pt x="64" y="48"/>
                      <a:pt x="64" y="52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1" name="Freeform 6097">
                <a:extLst>
                  <a:ext uri="{FF2B5EF4-FFF2-40B4-BE49-F238E27FC236}">
                    <a16:creationId xmlns:a16="http://schemas.microsoft.com/office/drawing/2014/main" id="{4A96934D-A2A6-4ABC-BFF7-A97A6A848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118100"/>
                <a:ext cx="160337" cy="133350"/>
              </a:xfrm>
              <a:custGeom>
                <a:avLst/>
                <a:gdLst>
                  <a:gd name="T0" fmla="*/ 64 w 65"/>
                  <a:gd name="T1" fmla="*/ 53 h 53"/>
                  <a:gd name="T2" fmla="*/ 36 w 65"/>
                  <a:gd name="T3" fmla="*/ 36 h 53"/>
                  <a:gd name="T4" fmla="*/ 4 w 65"/>
                  <a:gd name="T5" fmla="*/ 18 h 53"/>
                  <a:gd name="T6" fmla="*/ 0 w 65"/>
                  <a:gd name="T7" fmla="*/ 12 h 53"/>
                  <a:gd name="T8" fmla="*/ 0 w 65"/>
                  <a:gd name="T9" fmla="*/ 0 h 53"/>
                  <a:gd name="T10" fmla="*/ 14 w 65"/>
                  <a:gd name="T11" fmla="*/ 8 h 53"/>
                  <a:gd name="T12" fmla="*/ 61 w 65"/>
                  <a:gd name="T13" fmla="*/ 35 h 53"/>
                  <a:gd name="T14" fmla="*/ 65 w 65"/>
                  <a:gd name="T15" fmla="*/ 41 h 53"/>
                  <a:gd name="T16" fmla="*/ 64 w 65"/>
                  <a:gd name="T1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53">
                    <a:moveTo>
                      <a:pt x="64" y="53"/>
                    </a:moveTo>
                    <a:cubicBezTo>
                      <a:pt x="54" y="47"/>
                      <a:pt x="45" y="41"/>
                      <a:pt x="36" y="36"/>
                    </a:cubicBezTo>
                    <a:cubicBezTo>
                      <a:pt x="25" y="30"/>
                      <a:pt x="14" y="24"/>
                      <a:pt x="4" y="18"/>
                    </a:cubicBezTo>
                    <a:cubicBezTo>
                      <a:pt x="1" y="16"/>
                      <a:pt x="0" y="15"/>
                      <a:pt x="0" y="12"/>
                    </a:cubicBezTo>
                    <a:cubicBezTo>
                      <a:pt x="0" y="8"/>
                      <a:pt x="0" y="5"/>
                      <a:pt x="0" y="0"/>
                    </a:cubicBezTo>
                    <a:cubicBezTo>
                      <a:pt x="5" y="3"/>
                      <a:pt x="10" y="6"/>
                      <a:pt x="14" y="8"/>
                    </a:cubicBezTo>
                    <a:cubicBezTo>
                      <a:pt x="30" y="17"/>
                      <a:pt x="45" y="26"/>
                      <a:pt x="61" y="35"/>
                    </a:cubicBezTo>
                    <a:cubicBezTo>
                      <a:pt x="63" y="36"/>
                      <a:pt x="65" y="38"/>
                      <a:pt x="65" y="41"/>
                    </a:cubicBezTo>
                    <a:cubicBezTo>
                      <a:pt x="64" y="44"/>
                      <a:pt x="64" y="48"/>
                      <a:pt x="64" y="53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2" name="Freeform 6098">
                <a:extLst>
                  <a:ext uri="{FF2B5EF4-FFF2-40B4-BE49-F238E27FC236}">
                    <a16:creationId xmlns:a16="http://schemas.microsoft.com/office/drawing/2014/main" id="{89DD2AFA-14E6-4ADB-8E92-9975053F2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334000"/>
                <a:ext cx="150812" cy="127000"/>
              </a:xfrm>
              <a:custGeom>
                <a:avLst/>
                <a:gdLst>
                  <a:gd name="T0" fmla="*/ 0 w 61"/>
                  <a:gd name="T1" fmla="*/ 0 h 51"/>
                  <a:gd name="T2" fmla="*/ 48 w 61"/>
                  <a:gd name="T3" fmla="*/ 28 h 51"/>
                  <a:gd name="T4" fmla="*/ 58 w 61"/>
                  <a:gd name="T5" fmla="*/ 34 h 51"/>
                  <a:gd name="T6" fmla="*/ 61 w 61"/>
                  <a:gd name="T7" fmla="*/ 39 h 51"/>
                  <a:gd name="T8" fmla="*/ 61 w 61"/>
                  <a:gd name="T9" fmla="*/ 51 h 51"/>
                  <a:gd name="T10" fmla="*/ 38 w 61"/>
                  <a:gd name="T11" fmla="*/ 37 h 51"/>
                  <a:gd name="T12" fmla="*/ 3 w 61"/>
                  <a:gd name="T13" fmla="*/ 18 h 51"/>
                  <a:gd name="T14" fmla="*/ 0 w 61"/>
                  <a:gd name="T15" fmla="*/ 12 h 51"/>
                  <a:gd name="T16" fmla="*/ 0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0" y="0"/>
                    </a:moveTo>
                    <a:cubicBezTo>
                      <a:pt x="17" y="10"/>
                      <a:pt x="33" y="19"/>
                      <a:pt x="48" y="28"/>
                    </a:cubicBezTo>
                    <a:cubicBezTo>
                      <a:pt x="52" y="30"/>
                      <a:pt x="55" y="32"/>
                      <a:pt x="58" y="34"/>
                    </a:cubicBezTo>
                    <a:cubicBezTo>
                      <a:pt x="61" y="35"/>
                      <a:pt x="61" y="36"/>
                      <a:pt x="61" y="39"/>
                    </a:cubicBezTo>
                    <a:cubicBezTo>
                      <a:pt x="61" y="43"/>
                      <a:pt x="61" y="46"/>
                      <a:pt x="61" y="51"/>
                    </a:cubicBezTo>
                    <a:cubicBezTo>
                      <a:pt x="53" y="46"/>
                      <a:pt x="45" y="42"/>
                      <a:pt x="38" y="37"/>
                    </a:cubicBezTo>
                    <a:cubicBezTo>
                      <a:pt x="26" y="31"/>
                      <a:pt x="15" y="24"/>
                      <a:pt x="3" y="18"/>
                    </a:cubicBezTo>
                    <a:cubicBezTo>
                      <a:pt x="1" y="17"/>
                      <a:pt x="0" y="15"/>
                      <a:pt x="0" y="12"/>
                    </a:cubicBezTo>
                    <a:cubicBezTo>
                      <a:pt x="0" y="9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3" name="Freeform 6099">
                <a:extLst>
                  <a:ext uri="{FF2B5EF4-FFF2-40B4-BE49-F238E27FC236}">
                    <a16:creationId xmlns:a16="http://schemas.microsoft.com/office/drawing/2014/main" id="{615B9D81-295F-4811-A7CA-48C72A17E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5068888"/>
                <a:ext cx="74612" cy="107950"/>
              </a:xfrm>
              <a:custGeom>
                <a:avLst/>
                <a:gdLst>
                  <a:gd name="T0" fmla="*/ 0 w 30"/>
                  <a:gd name="T1" fmla="*/ 14 h 43"/>
                  <a:gd name="T2" fmla="*/ 5 w 30"/>
                  <a:gd name="T3" fmla="*/ 2 h 43"/>
                  <a:gd name="T4" fmla="*/ 16 w 30"/>
                  <a:gd name="T5" fmla="*/ 3 h 43"/>
                  <a:gd name="T6" fmla="*/ 30 w 30"/>
                  <a:gd name="T7" fmla="*/ 30 h 43"/>
                  <a:gd name="T8" fmla="*/ 17 w 30"/>
                  <a:gd name="T9" fmla="*/ 39 h 43"/>
                  <a:gd name="T10" fmla="*/ 0 w 30"/>
                  <a:gd name="T11" fmla="*/ 1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0" y="14"/>
                    </a:moveTo>
                    <a:cubicBezTo>
                      <a:pt x="0" y="8"/>
                      <a:pt x="1" y="4"/>
                      <a:pt x="5" y="2"/>
                    </a:cubicBezTo>
                    <a:cubicBezTo>
                      <a:pt x="9" y="0"/>
                      <a:pt x="12" y="1"/>
                      <a:pt x="16" y="3"/>
                    </a:cubicBezTo>
                    <a:cubicBezTo>
                      <a:pt x="25" y="10"/>
                      <a:pt x="30" y="19"/>
                      <a:pt x="30" y="30"/>
                    </a:cubicBezTo>
                    <a:cubicBezTo>
                      <a:pt x="30" y="39"/>
                      <a:pt x="24" y="43"/>
                      <a:pt x="17" y="39"/>
                    </a:cubicBezTo>
                    <a:cubicBezTo>
                      <a:pt x="6" y="33"/>
                      <a:pt x="1" y="24"/>
                      <a:pt x="0" y="14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4" name="Freeform 6100">
                <a:extLst>
                  <a:ext uri="{FF2B5EF4-FFF2-40B4-BE49-F238E27FC236}">
                    <a16:creationId xmlns:a16="http://schemas.microsoft.com/office/drawing/2014/main" id="{89FF6A32-7C15-49D5-93D0-F877D6A8E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5294313"/>
                <a:ext cx="74612" cy="107950"/>
              </a:xfrm>
              <a:custGeom>
                <a:avLst/>
                <a:gdLst>
                  <a:gd name="T0" fmla="*/ 30 w 30"/>
                  <a:gd name="T1" fmla="*/ 29 h 43"/>
                  <a:gd name="T2" fmla="*/ 26 w 30"/>
                  <a:gd name="T3" fmla="*/ 41 h 43"/>
                  <a:gd name="T4" fmla="*/ 15 w 30"/>
                  <a:gd name="T5" fmla="*/ 40 h 43"/>
                  <a:gd name="T6" fmla="*/ 0 w 30"/>
                  <a:gd name="T7" fmla="*/ 13 h 43"/>
                  <a:gd name="T8" fmla="*/ 15 w 30"/>
                  <a:gd name="T9" fmla="*/ 4 h 43"/>
                  <a:gd name="T10" fmla="*/ 30 w 30"/>
                  <a:gd name="T11" fmla="*/ 2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30" y="29"/>
                    </a:moveTo>
                    <a:cubicBezTo>
                      <a:pt x="30" y="35"/>
                      <a:pt x="30" y="39"/>
                      <a:pt x="26" y="41"/>
                    </a:cubicBezTo>
                    <a:cubicBezTo>
                      <a:pt x="22" y="43"/>
                      <a:pt x="18" y="42"/>
                      <a:pt x="15" y="40"/>
                    </a:cubicBezTo>
                    <a:cubicBezTo>
                      <a:pt x="6" y="33"/>
                      <a:pt x="0" y="24"/>
                      <a:pt x="0" y="13"/>
                    </a:cubicBezTo>
                    <a:cubicBezTo>
                      <a:pt x="0" y="4"/>
                      <a:pt x="7" y="0"/>
                      <a:pt x="15" y="4"/>
                    </a:cubicBezTo>
                    <a:cubicBezTo>
                      <a:pt x="25" y="10"/>
                      <a:pt x="29" y="20"/>
                      <a:pt x="30" y="29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5" name="Freeform 6101">
                <a:extLst>
                  <a:ext uri="{FF2B5EF4-FFF2-40B4-BE49-F238E27FC236}">
                    <a16:creationId xmlns:a16="http://schemas.microsoft.com/office/drawing/2014/main" id="{0CB4FEA2-F19E-4F9F-9D35-3E029D707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4843463"/>
                <a:ext cx="74612" cy="107950"/>
              </a:xfrm>
              <a:custGeom>
                <a:avLst/>
                <a:gdLst>
                  <a:gd name="T0" fmla="*/ 30 w 30"/>
                  <a:gd name="T1" fmla="*/ 31 h 43"/>
                  <a:gd name="T2" fmla="*/ 26 w 30"/>
                  <a:gd name="T3" fmla="*/ 41 h 43"/>
                  <a:gd name="T4" fmla="*/ 15 w 30"/>
                  <a:gd name="T5" fmla="*/ 40 h 43"/>
                  <a:gd name="T6" fmla="*/ 0 w 30"/>
                  <a:gd name="T7" fmla="*/ 13 h 43"/>
                  <a:gd name="T8" fmla="*/ 14 w 30"/>
                  <a:gd name="T9" fmla="*/ 4 h 43"/>
                  <a:gd name="T10" fmla="*/ 30 w 30"/>
                  <a:gd name="T11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30" y="31"/>
                    </a:moveTo>
                    <a:cubicBezTo>
                      <a:pt x="30" y="35"/>
                      <a:pt x="30" y="39"/>
                      <a:pt x="26" y="41"/>
                    </a:cubicBezTo>
                    <a:cubicBezTo>
                      <a:pt x="22" y="43"/>
                      <a:pt x="18" y="42"/>
                      <a:pt x="15" y="40"/>
                    </a:cubicBezTo>
                    <a:cubicBezTo>
                      <a:pt x="5" y="33"/>
                      <a:pt x="0" y="24"/>
                      <a:pt x="0" y="13"/>
                    </a:cubicBezTo>
                    <a:cubicBezTo>
                      <a:pt x="0" y="4"/>
                      <a:pt x="7" y="0"/>
                      <a:pt x="14" y="4"/>
                    </a:cubicBezTo>
                    <a:cubicBezTo>
                      <a:pt x="25" y="10"/>
                      <a:pt x="29" y="20"/>
                      <a:pt x="30" y="31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6" name="Freeform 6102">
                <a:extLst>
                  <a:ext uri="{FF2B5EF4-FFF2-40B4-BE49-F238E27FC236}">
                    <a16:creationId xmlns:a16="http://schemas.microsoft.com/office/drawing/2014/main" id="{A07F8911-C649-4337-BE64-BEDB1949F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77150" y="5545138"/>
                <a:ext cx="0" cy="34925"/>
              </a:xfrm>
              <a:custGeom>
                <a:avLst/>
                <a:gdLst>
                  <a:gd name="T0" fmla="*/ 14 h 14"/>
                  <a:gd name="T1" fmla="*/ 0 h 14"/>
                  <a:gd name="T2" fmla="*/ 14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cubicBezTo>
                      <a:pt x="0" y="9"/>
                      <a:pt x="0" y="5"/>
                      <a:pt x="0" y="0"/>
                    </a:cubicBezTo>
                    <a:cubicBezTo>
                      <a:pt x="0" y="5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7" name="Freeform 6103">
                <a:extLst>
                  <a:ext uri="{FF2B5EF4-FFF2-40B4-BE49-F238E27FC236}">
                    <a16:creationId xmlns:a16="http://schemas.microsoft.com/office/drawing/2014/main" id="{7CCD1258-293F-4C0F-9A91-31778FD12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54925" y="4787900"/>
                <a:ext cx="346075" cy="458788"/>
              </a:xfrm>
              <a:custGeom>
                <a:avLst/>
                <a:gdLst>
                  <a:gd name="T0" fmla="*/ 3 w 140"/>
                  <a:gd name="T1" fmla="*/ 54 h 183"/>
                  <a:gd name="T2" fmla="*/ 16 w 140"/>
                  <a:gd name="T3" fmla="*/ 12 h 183"/>
                  <a:gd name="T4" fmla="*/ 59 w 140"/>
                  <a:gd name="T5" fmla="*/ 6 h 183"/>
                  <a:gd name="T6" fmla="*/ 108 w 140"/>
                  <a:gd name="T7" fmla="*/ 45 h 183"/>
                  <a:gd name="T8" fmla="*/ 138 w 140"/>
                  <a:gd name="T9" fmla="*/ 113 h 183"/>
                  <a:gd name="T10" fmla="*/ 136 w 140"/>
                  <a:gd name="T11" fmla="*/ 151 h 183"/>
                  <a:gd name="T12" fmla="*/ 89 w 140"/>
                  <a:gd name="T13" fmla="*/ 177 h 183"/>
                  <a:gd name="T14" fmla="*/ 83 w 140"/>
                  <a:gd name="T15" fmla="*/ 174 h 183"/>
                  <a:gd name="T16" fmla="*/ 81 w 140"/>
                  <a:gd name="T17" fmla="*/ 174 h 183"/>
                  <a:gd name="T18" fmla="*/ 60 w 140"/>
                  <a:gd name="T19" fmla="*/ 162 h 183"/>
                  <a:gd name="T20" fmla="*/ 40 w 140"/>
                  <a:gd name="T21" fmla="*/ 143 h 183"/>
                  <a:gd name="T22" fmla="*/ 38 w 140"/>
                  <a:gd name="T23" fmla="*/ 140 h 183"/>
                  <a:gd name="T24" fmla="*/ 7 w 140"/>
                  <a:gd name="T25" fmla="*/ 80 h 183"/>
                  <a:gd name="T26" fmla="*/ 3 w 140"/>
                  <a:gd name="T27" fmla="*/ 5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183">
                    <a:moveTo>
                      <a:pt x="3" y="54"/>
                    </a:moveTo>
                    <a:cubicBezTo>
                      <a:pt x="2" y="44"/>
                      <a:pt x="0" y="28"/>
                      <a:pt x="16" y="12"/>
                    </a:cubicBezTo>
                    <a:cubicBezTo>
                      <a:pt x="29" y="0"/>
                      <a:pt x="44" y="0"/>
                      <a:pt x="59" y="6"/>
                    </a:cubicBezTo>
                    <a:cubicBezTo>
                      <a:pt x="80" y="13"/>
                      <a:pt x="95" y="28"/>
                      <a:pt x="108" y="45"/>
                    </a:cubicBezTo>
                    <a:cubicBezTo>
                      <a:pt x="123" y="65"/>
                      <a:pt x="134" y="88"/>
                      <a:pt x="138" y="113"/>
                    </a:cubicBezTo>
                    <a:cubicBezTo>
                      <a:pt x="140" y="126"/>
                      <a:pt x="140" y="138"/>
                      <a:pt x="136" y="151"/>
                    </a:cubicBezTo>
                    <a:cubicBezTo>
                      <a:pt x="130" y="173"/>
                      <a:pt x="111" y="183"/>
                      <a:pt x="89" y="177"/>
                    </a:cubicBezTo>
                    <a:cubicBezTo>
                      <a:pt x="87" y="176"/>
                      <a:pt x="85" y="175"/>
                      <a:pt x="83" y="174"/>
                    </a:cubicBezTo>
                    <a:cubicBezTo>
                      <a:pt x="82" y="174"/>
                      <a:pt x="82" y="174"/>
                      <a:pt x="81" y="174"/>
                    </a:cubicBezTo>
                    <a:cubicBezTo>
                      <a:pt x="74" y="170"/>
                      <a:pt x="67" y="166"/>
                      <a:pt x="60" y="162"/>
                    </a:cubicBezTo>
                    <a:cubicBezTo>
                      <a:pt x="54" y="156"/>
                      <a:pt x="47" y="149"/>
                      <a:pt x="40" y="143"/>
                    </a:cubicBezTo>
                    <a:cubicBezTo>
                      <a:pt x="39" y="142"/>
                      <a:pt x="39" y="141"/>
                      <a:pt x="38" y="140"/>
                    </a:cubicBezTo>
                    <a:cubicBezTo>
                      <a:pt x="23" y="122"/>
                      <a:pt x="13" y="102"/>
                      <a:pt x="7" y="80"/>
                    </a:cubicBezTo>
                    <a:cubicBezTo>
                      <a:pt x="5" y="72"/>
                      <a:pt x="4" y="63"/>
                      <a:pt x="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328" name="Freeform: Shape 6327">
              <a:extLst>
                <a:ext uri="{FF2B5EF4-FFF2-40B4-BE49-F238E27FC236}">
                  <a16:creationId xmlns:a16="http://schemas.microsoft.com/office/drawing/2014/main" id="{AF1478FB-1DC1-4E2F-904C-AC21B285E9E9}"/>
                </a:ext>
              </a:extLst>
            </p:cNvPr>
            <p:cNvSpPr/>
            <p:nvPr/>
          </p:nvSpPr>
          <p:spPr>
            <a:xfrm>
              <a:off x="10772064" y="1543537"/>
              <a:ext cx="279316" cy="351398"/>
            </a:xfrm>
            <a:custGeom>
              <a:avLst/>
              <a:gdLst>
                <a:gd name="connsiteX0" fmla="*/ 872638 w 885825"/>
                <a:gd name="connsiteY0" fmla="*/ 1014186 h 1114425"/>
                <a:gd name="connsiteX1" fmla="*/ 863494 w 885825"/>
                <a:gd name="connsiteY1" fmla="*/ 1103721 h 1114425"/>
                <a:gd name="connsiteX2" fmla="*/ 813964 w 885825"/>
                <a:gd name="connsiteY2" fmla="*/ 1099721 h 1114425"/>
                <a:gd name="connsiteX3" fmla="*/ 75491 w 885825"/>
                <a:gd name="connsiteY3" fmla="*/ 673382 h 1114425"/>
                <a:gd name="connsiteX4" fmla="*/ 27580 w 885825"/>
                <a:gd name="connsiteY4" fmla="*/ 622994 h 1114425"/>
                <a:gd name="connsiteX5" fmla="*/ 27389 w 885825"/>
                <a:gd name="connsiteY5" fmla="*/ 622804 h 1114425"/>
                <a:gd name="connsiteX6" fmla="*/ 25770 w 885825"/>
                <a:gd name="connsiteY6" fmla="*/ 619851 h 1114425"/>
                <a:gd name="connsiteX7" fmla="*/ 16817 w 885825"/>
                <a:gd name="connsiteY7" fmla="*/ 520220 h 1114425"/>
                <a:gd name="connsiteX8" fmla="*/ 386196 w 885825"/>
                <a:gd name="connsiteY8" fmla="*/ 21014 h 1114425"/>
                <a:gd name="connsiteX9" fmla="*/ 396674 w 885825"/>
                <a:gd name="connsiteY9" fmla="*/ 11585 h 1114425"/>
                <a:gd name="connsiteX10" fmla="*/ 398674 w 885825"/>
                <a:gd name="connsiteY10" fmla="*/ 10537 h 1114425"/>
                <a:gd name="connsiteX11" fmla="*/ 492590 w 885825"/>
                <a:gd name="connsiteY11" fmla="*/ 66639 h 1114425"/>
                <a:gd name="connsiteX12" fmla="*/ 492876 w 885825"/>
                <a:gd name="connsiteY12" fmla="*/ 67211 h 1114425"/>
                <a:gd name="connsiteX13" fmla="*/ 493067 w 885825"/>
                <a:gd name="connsiteY13" fmla="*/ 67401 h 1114425"/>
                <a:gd name="connsiteX14" fmla="*/ 503449 w 885825"/>
                <a:gd name="connsiteY14" fmla="*/ 88832 h 1114425"/>
                <a:gd name="connsiteX15" fmla="*/ 872638 w 885825"/>
                <a:gd name="connsiteY15" fmla="*/ 1014377 h 1114425"/>
                <a:gd name="connsiteX16" fmla="*/ 485542 w 885825"/>
                <a:gd name="connsiteY16" fmla="*/ 365438 h 1114425"/>
                <a:gd name="connsiteX17" fmla="*/ 485542 w 885825"/>
                <a:gd name="connsiteY17" fmla="*/ 342293 h 1114425"/>
                <a:gd name="connsiteX18" fmla="*/ 435631 w 885825"/>
                <a:gd name="connsiteY18" fmla="*/ 256091 h 1114425"/>
                <a:gd name="connsiteX19" fmla="*/ 385910 w 885825"/>
                <a:gd name="connsiteY19" fmla="*/ 284666 h 1114425"/>
                <a:gd name="connsiteX20" fmla="*/ 385910 w 885825"/>
                <a:gd name="connsiteY20" fmla="*/ 307907 h 1114425"/>
                <a:gd name="connsiteX21" fmla="*/ 399531 w 885825"/>
                <a:gd name="connsiteY21" fmla="*/ 511266 h 1114425"/>
                <a:gd name="connsiteX22" fmla="*/ 411056 w 885825"/>
                <a:gd name="connsiteY22" fmla="*/ 545080 h 1114425"/>
                <a:gd name="connsiteX23" fmla="*/ 435440 w 885825"/>
                <a:gd name="connsiteY23" fmla="*/ 570226 h 1114425"/>
                <a:gd name="connsiteX24" fmla="*/ 471350 w 885825"/>
                <a:gd name="connsiteY24" fmla="*/ 552890 h 1114425"/>
                <a:gd name="connsiteX25" fmla="*/ 485447 w 885825"/>
                <a:gd name="connsiteY25" fmla="*/ 365438 h 1114425"/>
                <a:gd name="connsiteX26" fmla="*/ 484875 w 885825"/>
                <a:gd name="connsiteY26" fmla="*/ 707291 h 1114425"/>
                <a:gd name="connsiteX27" fmla="*/ 470588 w 885825"/>
                <a:gd name="connsiteY27" fmla="*/ 658523 h 1114425"/>
                <a:gd name="connsiteX28" fmla="*/ 435440 w 885825"/>
                <a:gd name="connsiteY28" fmla="*/ 621756 h 1114425"/>
                <a:gd name="connsiteX29" fmla="*/ 400293 w 885825"/>
                <a:gd name="connsiteY29" fmla="*/ 617946 h 1114425"/>
                <a:gd name="connsiteX30" fmla="*/ 385815 w 885825"/>
                <a:gd name="connsiteY30" fmla="*/ 650236 h 1114425"/>
                <a:gd name="connsiteX31" fmla="*/ 400293 w 885825"/>
                <a:gd name="connsiteY31" fmla="*/ 699099 h 1114425"/>
                <a:gd name="connsiteX32" fmla="*/ 435440 w 885825"/>
                <a:gd name="connsiteY32" fmla="*/ 735961 h 1114425"/>
                <a:gd name="connsiteX33" fmla="*/ 470588 w 885825"/>
                <a:gd name="connsiteY33" fmla="*/ 739580 h 1114425"/>
                <a:gd name="connsiteX34" fmla="*/ 484875 w 885825"/>
                <a:gd name="connsiteY34" fmla="*/ 70729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85825" h="1114425">
                  <a:moveTo>
                    <a:pt x="872638" y="1014186"/>
                  </a:moveTo>
                  <a:cubicBezTo>
                    <a:pt x="889497" y="1056477"/>
                    <a:pt x="883306" y="1090862"/>
                    <a:pt x="863494" y="1103721"/>
                  </a:cubicBezTo>
                  <a:cubicBezTo>
                    <a:pt x="851397" y="1111627"/>
                    <a:pt x="834157" y="1111341"/>
                    <a:pt x="813964" y="1099721"/>
                  </a:cubicBezTo>
                  <a:lnTo>
                    <a:pt x="75491" y="673382"/>
                  </a:lnTo>
                  <a:cubicBezTo>
                    <a:pt x="56155" y="662237"/>
                    <a:pt x="39581" y="643759"/>
                    <a:pt x="27580" y="622994"/>
                  </a:cubicBezTo>
                  <a:cubicBezTo>
                    <a:pt x="27580" y="622994"/>
                    <a:pt x="27580" y="622994"/>
                    <a:pt x="27389" y="622804"/>
                  </a:cubicBezTo>
                  <a:lnTo>
                    <a:pt x="25770" y="619851"/>
                  </a:lnTo>
                  <a:cubicBezTo>
                    <a:pt x="6244" y="584228"/>
                    <a:pt x="148" y="542889"/>
                    <a:pt x="16817" y="520220"/>
                  </a:cubicBezTo>
                  <a:lnTo>
                    <a:pt x="386196" y="21014"/>
                  </a:lnTo>
                  <a:cubicBezTo>
                    <a:pt x="389244" y="16919"/>
                    <a:pt x="392768" y="13870"/>
                    <a:pt x="396674" y="11585"/>
                  </a:cubicBezTo>
                  <a:lnTo>
                    <a:pt x="398674" y="10537"/>
                  </a:lnTo>
                  <a:cubicBezTo>
                    <a:pt x="425058" y="-2322"/>
                    <a:pt x="466968" y="22443"/>
                    <a:pt x="492590" y="66639"/>
                  </a:cubicBezTo>
                  <a:lnTo>
                    <a:pt x="492876" y="67211"/>
                  </a:lnTo>
                  <a:cubicBezTo>
                    <a:pt x="492876" y="67211"/>
                    <a:pt x="492876" y="67211"/>
                    <a:pt x="493067" y="67401"/>
                  </a:cubicBezTo>
                  <a:cubicBezTo>
                    <a:pt x="496877" y="74069"/>
                    <a:pt x="500401" y="81308"/>
                    <a:pt x="503449" y="88832"/>
                  </a:cubicBezTo>
                  <a:lnTo>
                    <a:pt x="872638" y="1014377"/>
                  </a:lnTo>
                  <a:close/>
                  <a:moveTo>
                    <a:pt x="485542" y="365438"/>
                  </a:moveTo>
                  <a:lnTo>
                    <a:pt x="485542" y="342293"/>
                  </a:lnTo>
                  <a:cubicBezTo>
                    <a:pt x="485542" y="310574"/>
                    <a:pt x="463253" y="271998"/>
                    <a:pt x="435631" y="256091"/>
                  </a:cubicBezTo>
                  <a:cubicBezTo>
                    <a:pt x="408199" y="240280"/>
                    <a:pt x="386006" y="253043"/>
                    <a:pt x="385910" y="284666"/>
                  </a:cubicBezTo>
                  <a:lnTo>
                    <a:pt x="385910" y="307907"/>
                  </a:lnTo>
                  <a:lnTo>
                    <a:pt x="399531" y="511266"/>
                  </a:lnTo>
                  <a:cubicBezTo>
                    <a:pt x="400388" y="522506"/>
                    <a:pt x="404675" y="534602"/>
                    <a:pt x="411056" y="545080"/>
                  </a:cubicBezTo>
                  <a:cubicBezTo>
                    <a:pt x="417438" y="555653"/>
                    <a:pt x="426106" y="564701"/>
                    <a:pt x="435440" y="570226"/>
                  </a:cubicBezTo>
                  <a:cubicBezTo>
                    <a:pt x="454205" y="581180"/>
                    <a:pt x="469826" y="573464"/>
                    <a:pt x="471350" y="552890"/>
                  </a:cubicBezTo>
                  <a:lnTo>
                    <a:pt x="485447" y="365438"/>
                  </a:lnTo>
                  <a:close/>
                  <a:moveTo>
                    <a:pt x="484875" y="707291"/>
                  </a:moveTo>
                  <a:cubicBezTo>
                    <a:pt x="484875" y="691289"/>
                    <a:pt x="480017" y="674906"/>
                    <a:pt x="470588" y="658523"/>
                  </a:cubicBezTo>
                  <a:cubicBezTo>
                    <a:pt x="461063" y="641949"/>
                    <a:pt x="449347" y="629757"/>
                    <a:pt x="435440" y="621756"/>
                  </a:cubicBezTo>
                  <a:cubicBezTo>
                    <a:pt x="421534" y="613565"/>
                    <a:pt x="409818" y="612231"/>
                    <a:pt x="400293" y="617946"/>
                  </a:cubicBezTo>
                  <a:cubicBezTo>
                    <a:pt x="390673" y="623375"/>
                    <a:pt x="385815" y="634139"/>
                    <a:pt x="385815" y="650236"/>
                  </a:cubicBezTo>
                  <a:cubicBezTo>
                    <a:pt x="385815" y="666333"/>
                    <a:pt x="390673" y="682430"/>
                    <a:pt x="400293" y="699099"/>
                  </a:cubicBezTo>
                  <a:cubicBezTo>
                    <a:pt x="409723" y="715482"/>
                    <a:pt x="421534" y="727960"/>
                    <a:pt x="435440" y="735961"/>
                  </a:cubicBezTo>
                  <a:cubicBezTo>
                    <a:pt x="449252" y="743867"/>
                    <a:pt x="460967" y="745200"/>
                    <a:pt x="470588" y="739580"/>
                  </a:cubicBezTo>
                  <a:cubicBezTo>
                    <a:pt x="480017" y="733961"/>
                    <a:pt x="484875" y="723293"/>
                    <a:pt x="484875" y="707291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74813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95B2A201-8833-4AB1-918F-8054F7C3DA86}"/>
              </a:ext>
            </a:extLst>
          </p:cNvPr>
          <p:cNvSpPr/>
          <p:nvPr/>
        </p:nvSpPr>
        <p:spPr>
          <a:xfrm>
            <a:off x="722359" y="3934691"/>
            <a:ext cx="4851588" cy="237744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2473" rIns="0" bIns="42473" rtlCol="0" anchor="t">
            <a:no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—"/>
              <a:tabLst>
                <a:tab pos="288925" algn="l"/>
              </a:tabLst>
              <a:defRPr/>
            </a:pP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045095-73F1-4BD5-B050-29EB509065EF}"/>
              </a:ext>
            </a:extLst>
          </p:cNvPr>
          <p:cNvSpPr/>
          <p:nvPr/>
        </p:nvSpPr>
        <p:spPr>
          <a:xfrm>
            <a:off x="441830" y="1902303"/>
            <a:ext cx="5582733" cy="4778231"/>
          </a:xfrm>
          <a:prstGeom prst="rect">
            <a:avLst/>
          </a:prstGeom>
        </p:spPr>
        <p:txBody>
          <a:bodyPr wrap="square" lIns="0" numCol="1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Мансабдор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олиниши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(210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м.)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озодликдан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маҳрум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базавий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юз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бараваригача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uz-Cyrl-UZ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ансабдор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шахсга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 бериш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(211-м.)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озодликдан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маҳрум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базавий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юз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бараваригача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  <a:defRPr/>
            </a:pPr>
            <a:r>
              <a:rPr lang="uz-Cyrl-UZ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ансабдор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шахсга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олиш-беришда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воситачилик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(212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м.)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озодликдан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маҳрум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базавий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юз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бараваригача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  <a:defRPr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Мансабдор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шахсга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моддий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қимматликлар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мулкий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манфаатдор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эвазига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оғдириб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(213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м.)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озодликдан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маҳрум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базавий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юз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бараваригача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  <a:defRPr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Мансабдор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моддий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қимматликлар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мулкий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манфаатдор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(214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м.)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озодликдан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маҳрум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базавий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юз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бараваригача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554CEC-E990-43B9-86C8-3C19CDDCF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87" y="401072"/>
            <a:ext cx="8440902" cy="434975"/>
          </a:xfrm>
        </p:spPr>
        <p:txBody>
          <a:bodyPr/>
          <a:lstStyle/>
          <a:p>
            <a:r>
              <a:rPr lang="ru-RU" sz="2300" dirty="0" err="1"/>
              <a:t>Ўзбекистон</a:t>
            </a:r>
            <a:r>
              <a:rPr lang="ru-RU" sz="2300" dirty="0"/>
              <a:t> </a:t>
            </a:r>
            <a:r>
              <a:rPr lang="ru-RU" sz="2300" dirty="0" err="1"/>
              <a:t>Республикасининг</a:t>
            </a:r>
            <a:r>
              <a:rPr lang="ru-RU" sz="2300" dirty="0"/>
              <a:t> </a:t>
            </a:r>
            <a:r>
              <a:rPr lang="ru-RU" sz="2300" dirty="0" err="1"/>
              <a:t>коррупцияга</a:t>
            </a:r>
            <a:r>
              <a:rPr lang="ru-RU" sz="2300" dirty="0"/>
              <a:t> </a:t>
            </a:r>
            <a:r>
              <a:rPr lang="ru-RU" sz="2300" dirty="0" err="1"/>
              <a:t>қарши</a:t>
            </a:r>
            <a:r>
              <a:rPr lang="ru-RU" sz="2300" dirty="0"/>
              <a:t> </a:t>
            </a:r>
            <a:r>
              <a:rPr lang="ru-RU" sz="2300" dirty="0" err="1"/>
              <a:t>курашиш</a:t>
            </a:r>
            <a:r>
              <a:rPr lang="ru-RU" sz="2300" dirty="0"/>
              <a:t> </a:t>
            </a:r>
            <a:r>
              <a:rPr lang="ru-RU" sz="2300" dirty="0" err="1"/>
              <a:t>тўғрисидаги</a:t>
            </a:r>
            <a:r>
              <a:rPr lang="ru-RU" sz="2300" dirty="0"/>
              <a:t> </a:t>
            </a:r>
            <a:r>
              <a:rPr lang="ru-RU" sz="2300" dirty="0" err="1"/>
              <a:t>қонунчиликни</a:t>
            </a:r>
            <a:r>
              <a:rPr lang="ru-RU" sz="2300" dirty="0"/>
              <a:t> </a:t>
            </a:r>
            <a:r>
              <a:rPr lang="ru-RU" sz="2300" dirty="0" err="1"/>
              <a:t>бузганлиги</a:t>
            </a:r>
            <a:r>
              <a:rPr lang="ru-RU" sz="2300" dirty="0"/>
              <a:t> </a:t>
            </a:r>
            <a:r>
              <a:rPr lang="ru-RU" sz="2300" dirty="0" err="1"/>
              <a:t>учун</a:t>
            </a:r>
            <a:r>
              <a:rPr lang="ru-RU" sz="2300" dirty="0"/>
              <a:t> </a:t>
            </a:r>
            <a:r>
              <a:rPr lang="ru-RU" sz="2300" dirty="0" err="1"/>
              <a:t>жавобгарлик</a:t>
            </a:r>
            <a:r>
              <a:rPr lang="ru-RU" sz="2300" dirty="0"/>
              <a:t> (1/2)</a:t>
            </a:r>
            <a:endParaRPr lang="en-US" sz="23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F33AB-313B-477B-9142-5A3B58B34B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998" y="163405"/>
            <a:ext cx="9950865" cy="153888"/>
          </a:xfrm>
        </p:spPr>
        <p:txBody>
          <a:bodyPr/>
          <a:lstStyle/>
          <a:p>
            <a:r>
              <a:rPr lang="uz-Cyrl-UZ" dirty="0"/>
              <a:t>Ўзбекистон Республикасининг коррупцияга қарши курашиш тўғрисидаги қонунчилиги</a:t>
            </a:r>
            <a:endParaRPr lang="ru-RU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7AE621-828E-41E2-9649-188F87152D32}"/>
              </a:ext>
            </a:extLst>
          </p:cNvPr>
          <p:cNvSpPr/>
          <p:nvPr/>
        </p:nvSpPr>
        <p:spPr>
          <a:xfrm>
            <a:off x="6166355" y="1902303"/>
            <a:ext cx="5582733" cy="4662815"/>
          </a:xfrm>
          <a:prstGeom prst="rect">
            <a:avLst/>
          </a:prstGeom>
        </p:spPr>
        <p:txBody>
          <a:bodyPr wrap="square" lIns="0" numCol="1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Ўзлаштириш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растрата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йўли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талон-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торож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(167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м.)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озодликдан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маҳрум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базавий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олти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юз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бараваригача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  <a:defRPr/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Ҳокимият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ваколатини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суиистеъмол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(205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м.)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озодликдан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маҳрум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базавий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олти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юз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бараваригача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  <a:defRPr/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Ҳокимият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ваколати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доирасидан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четга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чиқиш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м.)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озодликдан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маҳрум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базавий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олти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юз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бараваригача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  <a:defRPr/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Ҳокимият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ҳаракатсизлиги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(208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м.)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озодликдан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маҳрум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базавий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юз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бараваригача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</a:t>
            </a:r>
          </a:p>
          <a:p>
            <a:pPr>
              <a:spcAft>
                <a:spcPts val="300"/>
              </a:spcAft>
              <a:defRPr/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Мансаб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сохтакорлиги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м.)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йилгача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озодликдан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маҳрум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  <a:tabLst>
                <a:tab pos="288925" algn="l"/>
              </a:tabLst>
              <a:defRPr/>
            </a:pP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базавий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ҳисоблаш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миқдорининг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олти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юз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бараваригача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миқдорда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</a:t>
            </a:r>
          </a:p>
        </p:txBody>
      </p:sp>
      <p:grpSp>
        <p:nvGrpSpPr>
          <p:cNvPr id="30" name="Group 739">
            <a:extLst>
              <a:ext uri="{FF2B5EF4-FFF2-40B4-BE49-F238E27FC236}">
                <a16:creationId xmlns:a16="http://schemas.microsoft.com/office/drawing/2014/main" id="{455DE68C-0CBB-47DB-9B24-EB39BFAEA1F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88350" y="249311"/>
            <a:ext cx="758141" cy="754846"/>
            <a:chOff x="2086" y="1587"/>
            <a:chExt cx="230" cy="229"/>
          </a:xfrm>
          <a:solidFill>
            <a:srgbClr val="3A07DF"/>
          </a:solidFill>
        </p:grpSpPr>
        <p:sp>
          <p:nvSpPr>
            <p:cNvPr id="31" name="Freeform 740">
              <a:extLst>
                <a:ext uri="{FF2B5EF4-FFF2-40B4-BE49-F238E27FC236}">
                  <a16:creationId xmlns:a16="http://schemas.microsoft.com/office/drawing/2014/main" id="{4F9C0CC6-FA57-41E3-876B-3A885C56F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6" y="1638"/>
              <a:ext cx="174" cy="178"/>
            </a:xfrm>
            <a:custGeom>
              <a:avLst/>
              <a:gdLst>
                <a:gd name="T0" fmla="*/ 4753 w 4847"/>
                <a:gd name="T1" fmla="*/ 3371 h 4970"/>
                <a:gd name="T2" fmla="*/ 188 w 4847"/>
                <a:gd name="T3" fmla="*/ 3371 h 4970"/>
                <a:gd name="T4" fmla="*/ 188 w 4847"/>
                <a:gd name="T5" fmla="*/ 187 h 4970"/>
                <a:gd name="T6" fmla="*/ 927 w 4847"/>
                <a:gd name="T7" fmla="*/ 187 h 4970"/>
                <a:gd name="T8" fmla="*/ 1021 w 4847"/>
                <a:gd name="T9" fmla="*/ 94 h 4970"/>
                <a:gd name="T10" fmla="*/ 927 w 4847"/>
                <a:gd name="T11" fmla="*/ 0 h 4970"/>
                <a:gd name="T12" fmla="*/ 94 w 4847"/>
                <a:gd name="T13" fmla="*/ 0 h 4970"/>
                <a:gd name="T14" fmla="*/ 0 w 4847"/>
                <a:gd name="T15" fmla="*/ 94 h 4970"/>
                <a:gd name="T16" fmla="*/ 0 w 4847"/>
                <a:gd name="T17" fmla="*/ 3464 h 4970"/>
                <a:gd name="T18" fmla="*/ 94 w 4847"/>
                <a:gd name="T19" fmla="*/ 3558 h 4970"/>
                <a:gd name="T20" fmla="*/ 910 w 4847"/>
                <a:gd name="T21" fmla="*/ 3558 h 4970"/>
                <a:gd name="T22" fmla="*/ 1260 w 4847"/>
                <a:gd name="T23" fmla="*/ 4313 h 4970"/>
                <a:gd name="T24" fmla="*/ 1385 w 4847"/>
                <a:gd name="T25" fmla="*/ 4358 h 4970"/>
                <a:gd name="T26" fmla="*/ 1727 w 4847"/>
                <a:gd name="T27" fmla="*/ 4199 h 4970"/>
                <a:gd name="T28" fmla="*/ 2766 w 4847"/>
                <a:gd name="T29" fmla="*/ 4940 h 4970"/>
                <a:gd name="T30" fmla="*/ 2896 w 4847"/>
                <a:gd name="T31" fmla="*/ 4918 h 4970"/>
                <a:gd name="T32" fmla="*/ 3867 w 4847"/>
                <a:gd name="T33" fmla="*/ 3558 h 4970"/>
                <a:gd name="T34" fmla="*/ 4753 w 4847"/>
                <a:gd name="T35" fmla="*/ 3558 h 4970"/>
                <a:gd name="T36" fmla="*/ 4847 w 4847"/>
                <a:gd name="T37" fmla="*/ 3464 h 4970"/>
                <a:gd name="T38" fmla="*/ 4753 w 4847"/>
                <a:gd name="T39" fmla="*/ 3371 h 4970"/>
                <a:gd name="T40" fmla="*/ 1117 w 4847"/>
                <a:gd name="T41" fmla="*/ 3558 h 4970"/>
                <a:gd name="T42" fmla="*/ 2663 w 4847"/>
                <a:gd name="T43" fmla="*/ 3558 h 4970"/>
                <a:gd name="T44" fmla="*/ 1391 w 4847"/>
                <a:gd name="T45" fmla="*/ 4148 h 4970"/>
                <a:gd name="T46" fmla="*/ 1117 w 4847"/>
                <a:gd name="T47" fmla="*/ 3558 h 4970"/>
                <a:gd name="T48" fmla="*/ 2798 w 4847"/>
                <a:gd name="T49" fmla="*/ 4733 h 4970"/>
                <a:gd name="T50" fmla="*/ 1923 w 4847"/>
                <a:gd name="T51" fmla="*/ 4109 h 4970"/>
                <a:gd name="T52" fmla="*/ 3110 w 4847"/>
                <a:gd name="T53" fmla="*/ 3558 h 4970"/>
                <a:gd name="T54" fmla="*/ 3636 w 4847"/>
                <a:gd name="T55" fmla="*/ 3558 h 4970"/>
                <a:gd name="T56" fmla="*/ 2798 w 4847"/>
                <a:gd name="T57" fmla="*/ 4733 h 4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847" h="4970">
                  <a:moveTo>
                    <a:pt x="4753" y="3371"/>
                  </a:moveTo>
                  <a:lnTo>
                    <a:pt x="188" y="3371"/>
                  </a:lnTo>
                  <a:lnTo>
                    <a:pt x="188" y="187"/>
                  </a:lnTo>
                  <a:lnTo>
                    <a:pt x="927" y="187"/>
                  </a:lnTo>
                  <a:cubicBezTo>
                    <a:pt x="979" y="187"/>
                    <a:pt x="1021" y="145"/>
                    <a:pt x="1021" y="94"/>
                  </a:cubicBezTo>
                  <a:cubicBezTo>
                    <a:pt x="1021" y="42"/>
                    <a:pt x="979" y="0"/>
                    <a:pt x="927" y="0"/>
                  </a:cubicBez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lnTo>
                    <a:pt x="0" y="3464"/>
                  </a:lnTo>
                  <a:cubicBezTo>
                    <a:pt x="0" y="3516"/>
                    <a:pt x="42" y="3558"/>
                    <a:pt x="94" y="3558"/>
                  </a:cubicBezTo>
                  <a:lnTo>
                    <a:pt x="910" y="3558"/>
                  </a:lnTo>
                  <a:lnTo>
                    <a:pt x="1260" y="4313"/>
                  </a:lnTo>
                  <a:cubicBezTo>
                    <a:pt x="1282" y="4359"/>
                    <a:pt x="1338" y="4380"/>
                    <a:pt x="1385" y="4358"/>
                  </a:cubicBezTo>
                  <a:lnTo>
                    <a:pt x="1727" y="4199"/>
                  </a:lnTo>
                  <a:lnTo>
                    <a:pt x="2766" y="4940"/>
                  </a:lnTo>
                  <a:cubicBezTo>
                    <a:pt x="2807" y="4970"/>
                    <a:pt x="2867" y="4960"/>
                    <a:pt x="2896" y="4918"/>
                  </a:cubicBezTo>
                  <a:lnTo>
                    <a:pt x="3867" y="3558"/>
                  </a:lnTo>
                  <a:lnTo>
                    <a:pt x="4753" y="3558"/>
                  </a:lnTo>
                  <a:cubicBezTo>
                    <a:pt x="4805" y="3558"/>
                    <a:pt x="4847" y="3516"/>
                    <a:pt x="4847" y="3464"/>
                  </a:cubicBezTo>
                  <a:cubicBezTo>
                    <a:pt x="4847" y="3413"/>
                    <a:pt x="4805" y="3371"/>
                    <a:pt x="4753" y="3371"/>
                  </a:cubicBezTo>
                  <a:close/>
                  <a:moveTo>
                    <a:pt x="1117" y="3558"/>
                  </a:moveTo>
                  <a:lnTo>
                    <a:pt x="2663" y="3558"/>
                  </a:lnTo>
                  <a:lnTo>
                    <a:pt x="1391" y="4148"/>
                  </a:lnTo>
                  <a:lnTo>
                    <a:pt x="1117" y="3558"/>
                  </a:lnTo>
                  <a:close/>
                  <a:moveTo>
                    <a:pt x="2798" y="4733"/>
                  </a:moveTo>
                  <a:lnTo>
                    <a:pt x="1923" y="4109"/>
                  </a:lnTo>
                  <a:lnTo>
                    <a:pt x="3110" y="3558"/>
                  </a:lnTo>
                  <a:lnTo>
                    <a:pt x="3636" y="3558"/>
                  </a:lnTo>
                  <a:lnTo>
                    <a:pt x="2798" y="473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41">
              <a:extLst>
                <a:ext uri="{FF2B5EF4-FFF2-40B4-BE49-F238E27FC236}">
                  <a16:creationId xmlns:a16="http://schemas.microsoft.com/office/drawing/2014/main" id="{5B93B6B4-E087-46B2-A65D-1F3B894AFC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29" y="1587"/>
              <a:ext cx="187" cy="178"/>
            </a:xfrm>
            <a:custGeom>
              <a:avLst/>
              <a:gdLst>
                <a:gd name="T0" fmla="*/ 5097 w 5191"/>
                <a:gd name="T1" fmla="*/ 1412 h 4970"/>
                <a:gd name="T2" fmla="*/ 4281 w 5191"/>
                <a:gd name="T3" fmla="*/ 1412 h 4970"/>
                <a:gd name="T4" fmla="*/ 3931 w 5191"/>
                <a:gd name="T5" fmla="*/ 657 h 4970"/>
                <a:gd name="T6" fmla="*/ 3806 w 5191"/>
                <a:gd name="T7" fmla="*/ 612 h 4970"/>
                <a:gd name="T8" fmla="*/ 3464 w 5191"/>
                <a:gd name="T9" fmla="*/ 771 h 4970"/>
                <a:gd name="T10" fmla="*/ 2425 w 5191"/>
                <a:gd name="T11" fmla="*/ 30 h 4970"/>
                <a:gd name="T12" fmla="*/ 2295 w 5191"/>
                <a:gd name="T13" fmla="*/ 52 h 4970"/>
                <a:gd name="T14" fmla="*/ 1324 w 5191"/>
                <a:gd name="T15" fmla="*/ 1412 h 4970"/>
                <a:gd name="T16" fmla="*/ 94 w 5191"/>
                <a:gd name="T17" fmla="*/ 1412 h 4970"/>
                <a:gd name="T18" fmla="*/ 0 w 5191"/>
                <a:gd name="T19" fmla="*/ 1506 h 4970"/>
                <a:gd name="T20" fmla="*/ 94 w 5191"/>
                <a:gd name="T21" fmla="*/ 1599 h 4970"/>
                <a:gd name="T22" fmla="*/ 1372 w 5191"/>
                <a:gd name="T23" fmla="*/ 1599 h 4970"/>
                <a:gd name="T24" fmla="*/ 1373 w 5191"/>
                <a:gd name="T25" fmla="*/ 1599 h 4970"/>
                <a:gd name="T26" fmla="*/ 1373 w 5191"/>
                <a:gd name="T27" fmla="*/ 1599 h 4970"/>
                <a:gd name="T28" fmla="*/ 4220 w 5191"/>
                <a:gd name="T29" fmla="*/ 1599 h 4970"/>
                <a:gd name="T30" fmla="*/ 4221 w 5191"/>
                <a:gd name="T31" fmla="*/ 1599 h 4970"/>
                <a:gd name="T32" fmla="*/ 4221 w 5191"/>
                <a:gd name="T33" fmla="*/ 1599 h 4970"/>
                <a:gd name="T34" fmla="*/ 5003 w 5191"/>
                <a:gd name="T35" fmla="*/ 1599 h 4970"/>
                <a:gd name="T36" fmla="*/ 5003 w 5191"/>
                <a:gd name="T37" fmla="*/ 4783 h 4970"/>
                <a:gd name="T38" fmla="*/ 3920 w 5191"/>
                <a:gd name="T39" fmla="*/ 4783 h 4970"/>
                <a:gd name="T40" fmla="*/ 3826 w 5191"/>
                <a:gd name="T41" fmla="*/ 4876 h 4970"/>
                <a:gd name="T42" fmla="*/ 3920 w 5191"/>
                <a:gd name="T43" fmla="*/ 4970 h 4970"/>
                <a:gd name="T44" fmla="*/ 5097 w 5191"/>
                <a:gd name="T45" fmla="*/ 4970 h 4970"/>
                <a:gd name="T46" fmla="*/ 5191 w 5191"/>
                <a:gd name="T47" fmla="*/ 4876 h 4970"/>
                <a:gd name="T48" fmla="*/ 5191 w 5191"/>
                <a:gd name="T49" fmla="*/ 1506 h 4970"/>
                <a:gd name="T50" fmla="*/ 5097 w 5191"/>
                <a:gd name="T51" fmla="*/ 1412 h 4970"/>
                <a:gd name="T52" fmla="*/ 4074 w 5191"/>
                <a:gd name="T53" fmla="*/ 1412 h 4970"/>
                <a:gd name="T54" fmla="*/ 2528 w 5191"/>
                <a:gd name="T55" fmla="*/ 1412 h 4970"/>
                <a:gd name="T56" fmla="*/ 3800 w 5191"/>
                <a:gd name="T57" fmla="*/ 822 h 4970"/>
                <a:gd name="T58" fmla="*/ 4074 w 5191"/>
                <a:gd name="T59" fmla="*/ 1412 h 4970"/>
                <a:gd name="T60" fmla="*/ 2393 w 5191"/>
                <a:gd name="T61" fmla="*/ 237 h 4970"/>
                <a:gd name="T62" fmla="*/ 3268 w 5191"/>
                <a:gd name="T63" fmla="*/ 861 h 4970"/>
                <a:gd name="T64" fmla="*/ 2081 w 5191"/>
                <a:gd name="T65" fmla="*/ 1412 h 4970"/>
                <a:gd name="T66" fmla="*/ 1555 w 5191"/>
                <a:gd name="T67" fmla="*/ 1412 h 4970"/>
                <a:gd name="T68" fmla="*/ 2393 w 5191"/>
                <a:gd name="T69" fmla="*/ 237 h 4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91" h="4970">
                  <a:moveTo>
                    <a:pt x="5097" y="1412"/>
                  </a:moveTo>
                  <a:lnTo>
                    <a:pt x="4281" y="1412"/>
                  </a:lnTo>
                  <a:lnTo>
                    <a:pt x="3931" y="657"/>
                  </a:lnTo>
                  <a:cubicBezTo>
                    <a:pt x="3909" y="611"/>
                    <a:pt x="3853" y="590"/>
                    <a:pt x="3806" y="612"/>
                  </a:cubicBezTo>
                  <a:lnTo>
                    <a:pt x="3464" y="771"/>
                  </a:lnTo>
                  <a:lnTo>
                    <a:pt x="2425" y="30"/>
                  </a:lnTo>
                  <a:cubicBezTo>
                    <a:pt x="2384" y="0"/>
                    <a:pt x="2324" y="10"/>
                    <a:pt x="2295" y="52"/>
                  </a:cubicBezTo>
                  <a:lnTo>
                    <a:pt x="1324" y="1412"/>
                  </a:lnTo>
                  <a:lnTo>
                    <a:pt x="94" y="1412"/>
                  </a:lnTo>
                  <a:cubicBezTo>
                    <a:pt x="42" y="1412"/>
                    <a:pt x="0" y="1454"/>
                    <a:pt x="0" y="1506"/>
                  </a:cubicBezTo>
                  <a:cubicBezTo>
                    <a:pt x="0" y="1557"/>
                    <a:pt x="42" y="1599"/>
                    <a:pt x="94" y="1599"/>
                  </a:cubicBezTo>
                  <a:lnTo>
                    <a:pt x="1372" y="1599"/>
                  </a:lnTo>
                  <a:cubicBezTo>
                    <a:pt x="1372" y="1599"/>
                    <a:pt x="1372" y="1599"/>
                    <a:pt x="1373" y="1599"/>
                  </a:cubicBezTo>
                  <a:cubicBezTo>
                    <a:pt x="1373" y="1599"/>
                    <a:pt x="1373" y="1599"/>
                    <a:pt x="1373" y="1599"/>
                  </a:cubicBezTo>
                  <a:lnTo>
                    <a:pt x="4220" y="1599"/>
                  </a:lnTo>
                  <a:cubicBezTo>
                    <a:pt x="4220" y="1599"/>
                    <a:pt x="4221" y="1599"/>
                    <a:pt x="4221" y="1599"/>
                  </a:cubicBezTo>
                  <a:cubicBezTo>
                    <a:pt x="4221" y="1599"/>
                    <a:pt x="4221" y="1599"/>
                    <a:pt x="4221" y="1599"/>
                  </a:cubicBezTo>
                  <a:lnTo>
                    <a:pt x="5003" y="1599"/>
                  </a:lnTo>
                  <a:lnTo>
                    <a:pt x="5003" y="4783"/>
                  </a:lnTo>
                  <a:lnTo>
                    <a:pt x="3920" y="4783"/>
                  </a:lnTo>
                  <a:cubicBezTo>
                    <a:pt x="3868" y="4783"/>
                    <a:pt x="3826" y="4825"/>
                    <a:pt x="3826" y="4876"/>
                  </a:cubicBezTo>
                  <a:cubicBezTo>
                    <a:pt x="3826" y="4928"/>
                    <a:pt x="3868" y="4970"/>
                    <a:pt x="3920" y="4970"/>
                  </a:cubicBezTo>
                  <a:lnTo>
                    <a:pt x="5097" y="4970"/>
                  </a:lnTo>
                  <a:cubicBezTo>
                    <a:pt x="5149" y="4970"/>
                    <a:pt x="5191" y="4928"/>
                    <a:pt x="5191" y="4876"/>
                  </a:cubicBezTo>
                  <a:lnTo>
                    <a:pt x="5191" y="1506"/>
                  </a:lnTo>
                  <a:cubicBezTo>
                    <a:pt x="5191" y="1454"/>
                    <a:pt x="5149" y="1412"/>
                    <a:pt x="5097" y="1412"/>
                  </a:cubicBezTo>
                  <a:close/>
                  <a:moveTo>
                    <a:pt x="4074" y="1412"/>
                  </a:moveTo>
                  <a:lnTo>
                    <a:pt x="2528" y="1412"/>
                  </a:lnTo>
                  <a:lnTo>
                    <a:pt x="3800" y="822"/>
                  </a:lnTo>
                  <a:lnTo>
                    <a:pt x="4074" y="1412"/>
                  </a:lnTo>
                  <a:close/>
                  <a:moveTo>
                    <a:pt x="2393" y="237"/>
                  </a:moveTo>
                  <a:lnTo>
                    <a:pt x="3268" y="861"/>
                  </a:lnTo>
                  <a:lnTo>
                    <a:pt x="2081" y="1412"/>
                  </a:lnTo>
                  <a:lnTo>
                    <a:pt x="1555" y="1412"/>
                  </a:lnTo>
                  <a:lnTo>
                    <a:pt x="2393" y="2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42">
              <a:extLst>
                <a:ext uri="{FF2B5EF4-FFF2-40B4-BE49-F238E27FC236}">
                  <a16:creationId xmlns:a16="http://schemas.microsoft.com/office/drawing/2014/main" id="{77C0291D-C2B5-4EFF-9D4C-977E83BF37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69" y="1670"/>
              <a:ext cx="64" cy="64"/>
            </a:xfrm>
            <a:custGeom>
              <a:avLst/>
              <a:gdLst>
                <a:gd name="T0" fmla="*/ 896 w 1792"/>
                <a:gd name="T1" fmla="*/ 1792 h 1792"/>
                <a:gd name="T2" fmla="*/ 1792 w 1792"/>
                <a:gd name="T3" fmla="*/ 896 h 1792"/>
                <a:gd name="T4" fmla="*/ 896 w 1792"/>
                <a:gd name="T5" fmla="*/ 0 h 1792"/>
                <a:gd name="T6" fmla="*/ 0 w 1792"/>
                <a:gd name="T7" fmla="*/ 896 h 1792"/>
                <a:gd name="T8" fmla="*/ 896 w 1792"/>
                <a:gd name="T9" fmla="*/ 1792 h 1792"/>
                <a:gd name="T10" fmla="*/ 896 w 1792"/>
                <a:gd name="T11" fmla="*/ 188 h 1792"/>
                <a:gd name="T12" fmla="*/ 1604 w 1792"/>
                <a:gd name="T13" fmla="*/ 896 h 1792"/>
                <a:gd name="T14" fmla="*/ 896 w 1792"/>
                <a:gd name="T15" fmla="*/ 1604 h 1792"/>
                <a:gd name="T16" fmla="*/ 188 w 1792"/>
                <a:gd name="T17" fmla="*/ 896 h 1792"/>
                <a:gd name="T18" fmla="*/ 896 w 1792"/>
                <a:gd name="T19" fmla="*/ 188 h 1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2" h="1792">
                  <a:moveTo>
                    <a:pt x="896" y="1792"/>
                  </a:moveTo>
                  <a:cubicBezTo>
                    <a:pt x="1390" y="1792"/>
                    <a:pt x="1792" y="1390"/>
                    <a:pt x="1792" y="896"/>
                  </a:cubicBezTo>
                  <a:cubicBezTo>
                    <a:pt x="1792" y="402"/>
                    <a:pt x="1390" y="0"/>
                    <a:pt x="896" y="0"/>
                  </a:cubicBezTo>
                  <a:cubicBezTo>
                    <a:pt x="402" y="0"/>
                    <a:pt x="0" y="402"/>
                    <a:pt x="0" y="896"/>
                  </a:cubicBezTo>
                  <a:cubicBezTo>
                    <a:pt x="0" y="1390"/>
                    <a:pt x="402" y="1792"/>
                    <a:pt x="896" y="1792"/>
                  </a:cubicBezTo>
                  <a:close/>
                  <a:moveTo>
                    <a:pt x="896" y="188"/>
                  </a:moveTo>
                  <a:cubicBezTo>
                    <a:pt x="1287" y="188"/>
                    <a:pt x="1604" y="506"/>
                    <a:pt x="1604" y="896"/>
                  </a:cubicBezTo>
                  <a:cubicBezTo>
                    <a:pt x="1604" y="1287"/>
                    <a:pt x="1287" y="1604"/>
                    <a:pt x="896" y="1604"/>
                  </a:cubicBezTo>
                  <a:cubicBezTo>
                    <a:pt x="505" y="1604"/>
                    <a:pt x="188" y="1287"/>
                    <a:pt x="188" y="896"/>
                  </a:cubicBezTo>
                  <a:cubicBezTo>
                    <a:pt x="188" y="506"/>
                    <a:pt x="505" y="188"/>
                    <a:pt x="896" y="18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43">
              <a:extLst>
                <a:ext uri="{FF2B5EF4-FFF2-40B4-BE49-F238E27FC236}">
                  <a16:creationId xmlns:a16="http://schemas.microsoft.com/office/drawing/2014/main" id="{97040290-9AD0-4A2B-B933-EE59DFCFA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" y="1654"/>
              <a:ext cx="196" cy="95"/>
            </a:xfrm>
            <a:custGeom>
              <a:avLst/>
              <a:gdLst>
                <a:gd name="T0" fmla="*/ 1939 w 5468"/>
                <a:gd name="T1" fmla="*/ 2638 h 2638"/>
                <a:gd name="T2" fmla="*/ 4799 w 5468"/>
                <a:gd name="T3" fmla="*/ 2638 h 2638"/>
                <a:gd name="T4" fmla="*/ 4893 w 5468"/>
                <a:gd name="T5" fmla="*/ 2544 h 2638"/>
                <a:gd name="T6" fmla="*/ 5374 w 5468"/>
                <a:gd name="T7" fmla="*/ 2076 h 2638"/>
                <a:gd name="T8" fmla="*/ 5468 w 5468"/>
                <a:gd name="T9" fmla="*/ 1982 h 2638"/>
                <a:gd name="T10" fmla="*/ 5468 w 5468"/>
                <a:gd name="T11" fmla="*/ 656 h 2638"/>
                <a:gd name="T12" fmla="*/ 5374 w 5468"/>
                <a:gd name="T13" fmla="*/ 562 h 2638"/>
                <a:gd name="T14" fmla="*/ 4893 w 5468"/>
                <a:gd name="T15" fmla="*/ 94 h 2638"/>
                <a:gd name="T16" fmla="*/ 4799 w 5468"/>
                <a:gd name="T17" fmla="*/ 0 h 2638"/>
                <a:gd name="T18" fmla="*/ 618 w 5468"/>
                <a:gd name="T19" fmla="*/ 0 h 2638"/>
                <a:gd name="T20" fmla="*/ 524 w 5468"/>
                <a:gd name="T21" fmla="*/ 94 h 2638"/>
                <a:gd name="T22" fmla="*/ 94 w 5468"/>
                <a:gd name="T23" fmla="*/ 564 h 2638"/>
                <a:gd name="T24" fmla="*/ 0 w 5468"/>
                <a:gd name="T25" fmla="*/ 658 h 2638"/>
                <a:gd name="T26" fmla="*/ 0 w 5468"/>
                <a:gd name="T27" fmla="*/ 1980 h 2638"/>
                <a:gd name="T28" fmla="*/ 94 w 5468"/>
                <a:gd name="T29" fmla="*/ 2074 h 2638"/>
                <a:gd name="T30" fmla="*/ 524 w 5468"/>
                <a:gd name="T31" fmla="*/ 2544 h 2638"/>
                <a:gd name="T32" fmla="*/ 618 w 5468"/>
                <a:gd name="T33" fmla="*/ 2638 h 2638"/>
                <a:gd name="T34" fmla="*/ 1564 w 5468"/>
                <a:gd name="T35" fmla="*/ 2638 h 2638"/>
                <a:gd name="T36" fmla="*/ 1658 w 5468"/>
                <a:gd name="T37" fmla="*/ 2544 h 2638"/>
                <a:gd name="T38" fmla="*/ 1564 w 5468"/>
                <a:gd name="T39" fmla="*/ 2450 h 2638"/>
                <a:gd name="T40" fmla="*/ 705 w 5468"/>
                <a:gd name="T41" fmla="*/ 2450 h 2638"/>
                <a:gd name="T42" fmla="*/ 534 w 5468"/>
                <a:gd name="T43" fmla="*/ 2090 h 2638"/>
                <a:gd name="T44" fmla="*/ 188 w 5468"/>
                <a:gd name="T45" fmla="*/ 1894 h 2638"/>
                <a:gd name="T46" fmla="*/ 188 w 5468"/>
                <a:gd name="T47" fmla="*/ 744 h 2638"/>
                <a:gd name="T48" fmla="*/ 534 w 5468"/>
                <a:gd name="T49" fmla="*/ 548 h 2638"/>
                <a:gd name="T50" fmla="*/ 705 w 5468"/>
                <a:gd name="T51" fmla="*/ 187 h 2638"/>
                <a:gd name="T52" fmla="*/ 4714 w 5468"/>
                <a:gd name="T53" fmla="*/ 187 h 2638"/>
                <a:gd name="T54" fmla="*/ 5280 w 5468"/>
                <a:gd name="T55" fmla="*/ 742 h 2638"/>
                <a:gd name="T56" fmla="*/ 5280 w 5468"/>
                <a:gd name="T57" fmla="*/ 1896 h 2638"/>
                <a:gd name="T58" fmla="*/ 4714 w 5468"/>
                <a:gd name="T59" fmla="*/ 2450 h 2638"/>
                <a:gd name="T60" fmla="*/ 1939 w 5468"/>
                <a:gd name="T61" fmla="*/ 2450 h 2638"/>
                <a:gd name="T62" fmla="*/ 1845 w 5468"/>
                <a:gd name="T63" fmla="*/ 2544 h 2638"/>
                <a:gd name="T64" fmla="*/ 1939 w 5468"/>
                <a:gd name="T65" fmla="*/ 2638 h 2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68" h="2638">
                  <a:moveTo>
                    <a:pt x="1939" y="2638"/>
                  </a:moveTo>
                  <a:lnTo>
                    <a:pt x="4799" y="2638"/>
                  </a:lnTo>
                  <a:cubicBezTo>
                    <a:pt x="4851" y="2638"/>
                    <a:pt x="4893" y="2596"/>
                    <a:pt x="4893" y="2544"/>
                  </a:cubicBezTo>
                  <a:cubicBezTo>
                    <a:pt x="4893" y="2308"/>
                    <a:pt x="5131" y="2076"/>
                    <a:pt x="5374" y="2076"/>
                  </a:cubicBezTo>
                  <a:cubicBezTo>
                    <a:pt x="5426" y="2076"/>
                    <a:pt x="5468" y="2034"/>
                    <a:pt x="5468" y="1982"/>
                  </a:cubicBezTo>
                  <a:lnTo>
                    <a:pt x="5468" y="656"/>
                  </a:lnTo>
                  <a:cubicBezTo>
                    <a:pt x="5468" y="604"/>
                    <a:pt x="5426" y="562"/>
                    <a:pt x="5374" y="562"/>
                  </a:cubicBezTo>
                  <a:cubicBezTo>
                    <a:pt x="5131" y="562"/>
                    <a:pt x="4893" y="330"/>
                    <a:pt x="4893" y="94"/>
                  </a:cubicBezTo>
                  <a:cubicBezTo>
                    <a:pt x="4893" y="42"/>
                    <a:pt x="4851" y="0"/>
                    <a:pt x="4799" y="0"/>
                  </a:cubicBezTo>
                  <a:lnTo>
                    <a:pt x="618" y="0"/>
                  </a:lnTo>
                  <a:cubicBezTo>
                    <a:pt x="566" y="0"/>
                    <a:pt x="524" y="42"/>
                    <a:pt x="524" y="94"/>
                  </a:cubicBezTo>
                  <a:cubicBezTo>
                    <a:pt x="524" y="344"/>
                    <a:pt x="323" y="564"/>
                    <a:pt x="94" y="564"/>
                  </a:cubicBezTo>
                  <a:cubicBezTo>
                    <a:pt x="42" y="564"/>
                    <a:pt x="0" y="606"/>
                    <a:pt x="0" y="658"/>
                  </a:cubicBezTo>
                  <a:lnTo>
                    <a:pt x="0" y="1980"/>
                  </a:lnTo>
                  <a:cubicBezTo>
                    <a:pt x="0" y="2032"/>
                    <a:pt x="42" y="2074"/>
                    <a:pt x="94" y="2074"/>
                  </a:cubicBezTo>
                  <a:cubicBezTo>
                    <a:pt x="323" y="2074"/>
                    <a:pt x="524" y="2294"/>
                    <a:pt x="524" y="2544"/>
                  </a:cubicBezTo>
                  <a:cubicBezTo>
                    <a:pt x="524" y="2596"/>
                    <a:pt x="566" y="2638"/>
                    <a:pt x="618" y="2638"/>
                  </a:cubicBezTo>
                  <a:lnTo>
                    <a:pt x="1564" y="2638"/>
                  </a:lnTo>
                  <a:cubicBezTo>
                    <a:pt x="1616" y="2638"/>
                    <a:pt x="1658" y="2596"/>
                    <a:pt x="1658" y="2544"/>
                  </a:cubicBezTo>
                  <a:cubicBezTo>
                    <a:pt x="1658" y="2493"/>
                    <a:pt x="1616" y="2450"/>
                    <a:pt x="1564" y="2450"/>
                  </a:cubicBezTo>
                  <a:lnTo>
                    <a:pt x="705" y="2450"/>
                  </a:lnTo>
                  <a:cubicBezTo>
                    <a:pt x="685" y="2319"/>
                    <a:pt x="625" y="2191"/>
                    <a:pt x="534" y="2090"/>
                  </a:cubicBezTo>
                  <a:cubicBezTo>
                    <a:pt x="438" y="1984"/>
                    <a:pt x="318" y="1916"/>
                    <a:pt x="188" y="1894"/>
                  </a:cubicBezTo>
                  <a:lnTo>
                    <a:pt x="188" y="744"/>
                  </a:lnTo>
                  <a:cubicBezTo>
                    <a:pt x="318" y="722"/>
                    <a:pt x="438" y="654"/>
                    <a:pt x="534" y="548"/>
                  </a:cubicBezTo>
                  <a:cubicBezTo>
                    <a:pt x="625" y="447"/>
                    <a:pt x="685" y="319"/>
                    <a:pt x="705" y="187"/>
                  </a:cubicBezTo>
                  <a:lnTo>
                    <a:pt x="4714" y="187"/>
                  </a:lnTo>
                  <a:cubicBezTo>
                    <a:pt x="4761" y="457"/>
                    <a:pt x="5005" y="696"/>
                    <a:pt x="5280" y="742"/>
                  </a:cubicBezTo>
                  <a:lnTo>
                    <a:pt x="5280" y="1896"/>
                  </a:lnTo>
                  <a:cubicBezTo>
                    <a:pt x="5005" y="1942"/>
                    <a:pt x="4761" y="2181"/>
                    <a:pt x="4714" y="2450"/>
                  </a:cubicBezTo>
                  <a:lnTo>
                    <a:pt x="1939" y="2450"/>
                  </a:lnTo>
                  <a:cubicBezTo>
                    <a:pt x="1887" y="2450"/>
                    <a:pt x="1845" y="2492"/>
                    <a:pt x="1845" y="2544"/>
                  </a:cubicBezTo>
                  <a:cubicBezTo>
                    <a:pt x="1845" y="2596"/>
                    <a:pt x="1887" y="2638"/>
                    <a:pt x="1939" y="263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DE6991DE-9C75-4B7F-BEBF-FB038E58DCEC}"/>
              </a:ext>
            </a:extLst>
          </p:cNvPr>
          <p:cNvSpPr txBox="1">
            <a:spLocks/>
          </p:cNvSpPr>
          <p:nvPr/>
        </p:nvSpPr>
        <p:spPr>
          <a:xfrm>
            <a:off x="9278342" y="286120"/>
            <a:ext cx="2146742" cy="6000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000" kern="1200">
                <a:solidFill>
                  <a:srgbClr val="005EB8"/>
                </a:solidFill>
                <a:latin typeface="KPMG Cyrillic Extralight" panose="020B030303020204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200" dirty="0">
                <a:solidFill>
                  <a:srgbClr val="3A07DF"/>
                </a:solidFill>
                <a:latin typeface="+mj-lt"/>
              </a:rPr>
              <a:t>300 000 </a:t>
            </a:r>
            <a:r>
              <a:rPr lang="ru-RU" sz="2400" dirty="0" err="1">
                <a:solidFill>
                  <a:srgbClr val="3A07DF"/>
                </a:solidFill>
                <a:latin typeface="+mj-lt"/>
              </a:rPr>
              <a:t>сўм</a:t>
            </a:r>
            <a:r>
              <a:rPr lang="ru-RU" sz="24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/>
            </a:r>
            <a:br>
              <a:rPr lang="ru-RU" sz="24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</a:b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2022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йил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базавий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ҳисоблаш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миқдори</a:t>
            </a:r>
            <a:r>
              <a:rPr lang="ru-RU" sz="1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endParaRPr lang="ru-RU" sz="2400" b="1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E24DB5-06D9-4CBD-8080-463B4A7063AF}"/>
              </a:ext>
            </a:extLst>
          </p:cNvPr>
          <p:cNvGrpSpPr/>
          <p:nvPr/>
        </p:nvGrpSpPr>
        <p:grpSpPr>
          <a:xfrm>
            <a:off x="431998" y="1247264"/>
            <a:ext cx="5592565" cy="654994"/>
            <a:chOff x="431998" y="1497505"/>
            <a:chExt cx="7042690" cy="59567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A6564E4-3483-4E3F-BAC0-788BE031293E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78CED2F-1458-4100-BB47-32E91D5C50FF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12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Актив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порахўрлик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(пора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бериш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)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пассив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порахўрлик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(пора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олиш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)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BB190196-5F68-4442-A2A9-B0D9F1406D78}"/>
              </a:ext>
            </a:extLst>
          </p:cNvPr>
          <p:cNvSpPr/>
          <p:nvPr/>
        </p:nvSpPr>
        <p:spPr>
          <a:xfrm>
            <a:off x="503411" y="1315063"/>
            <a:ext cx="437895" cy="437895"/>
          </a:xfrm>
          <a:prstGeom prst="ellipse">
            <a:avLst/>
          </a:prstGeom>
          <a:solidFill>
            <a:srgbClr val="1BD7D3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/>
              <a:t>01</a:t>
            </a:r>
            <a:endParaRPr lang="en-US" b="1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04AE8F-5A6F-4446-AE53-51F419C60B0B}"/>
              </a:ext>
            </a:extLst>
          </p:cNvPr>
          <p:cNvGrpSpPr/>
          <p:nvPr/>
        </p:nvGrpSpPr>
        <p:grpSpPr>
          <a:xfrm>
            <a:off x="6167438" y="1247264"/>
            <a:ext cx="5592565" cy="654994"/>
            <a:chOff x="431998" y="1497505"/>
            <a:chExt cx="7042690" cy="595679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8584DAC9-B274-450E-9508-098712C9C1D3}"/>
                </a:ext>
              </a:extLst>
            </p:cNvPr>
            <p:cNvSpPr/>
            <p:nvPr/>
          </p:nvSpPr>
          <p:spPr>
            <a:xfrm>
              <a:off x="552610" y="157162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796CD0A-11C9-4554-B794-C147202B6B93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612000" tIns="44371" rIns="91440" bIns="44371" rtlCol="0" anchor="ctr">
              <a:noAutofit/>
            </a:bodyPr>
            <a:lstStyle/>
            <a:p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Коррупциявий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хулқ-атвор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48246EB8-2ABC-42EC-A33D-F9CDC99BB0BC}"/>
              </a:ext>
            </a:extLst>
          </p:cNvPr>
          <p:cNvSpPr/>
          <p:nvPr/>
        </p:nvSpPr>
        <p:spPr>
          <a:xfrm>
            <a:off x="6238851" y="1315063"/>
            <a:ext cx="437895" cy="437895"/>
          </a:xfrm>
          <a:prstGeom prst="ellipse">
            <a:avLst/>
          </a:prstGeom>
          <a:solidFill>
            <a:srgbClr val="1BD7D3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b="1" dirty="0"/>
              <a:t>02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1834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841D6E-5D97-486E-A8D0-BFEEDF02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298" y="438150"/>
            <a:ext cx="7010612" cy="434975"/>
          </a:xfrm>
        </p:spPr>
        <p:txBody>
          <a:bodyPr/>
          <a:lstStyle/>
          <a:p>
            <a:r>
              <a:rPr lang="ru-RU" sz="2400" dirty="0" err="1"/>
              <a:t>Ўзбекистон</a:t>
            </a:r>
            <a:r>
              <a:rPr lang="ru-RU" sz="2400" dirty="0"/>
              <a:t> </a:t>
            </a:r>
            <a:r>
              <a:rPr lang="ru-RU" sz="2400" dirty="0" err="1"/>
              <a:t>Республикасининг</a:t>
            </a:r>
            <a:r>
              <a:rPr lang="ru-RU" sz="2400" dirty="0"/>
              <a:t> </a:t>
            </a:r>
            <a:r>
              <a:rPr lang="ru-RU" sz="2400" dirty="0" err="1"/>
              <a:t>коррупцияга</a:t>
            </a:r>
            <a:r>
              <a:rPr lang="ru-RU" sz="2400" dirty="0"/>
              <a:t> </a:t>
            </a:r>
            <a:r>
              <a:rPr lang="ru-RU" sz="2400" dirty="0" err="1"/>
              <a:t>қарши</a:t>
            </a:r>
            <a:r>
              <a:rPr lang="ru-RU" sz="2400" dirty="0"/>
              <a:t> </a:t>
            </a:r>
            <a:r>
              <a:rPr lang="ru-RU" sz="2400" dirty="0" err="1"/>
              <a:t>курашиш</a:t>
            </a:r>
            <a:r>
              <a:rPr lang="ru-RU" sz="2400" dirty="0"/>
              <a:t> </a:t>
            </a:r>
            <a:r>
              <a:rPr lang="ru-RU" sz="2400" dirty="0" err="1"/>
              <a:t>тўғрисидаги</a:t>
            </a:r>
            <a:r>
              <a:rPr lang="ru-RU" sz="2400" dirty="0"/>
              <a:t> </a:t>
            </a:r>
            <a:r>
              <a:rPr lang="ru-RU" sz="2400" dirty="0" err="1"/>
              <a:t>қонунчиликни</a:t>
            </a:r>
            <a:r>
              <a:rPr lang="ru-RU" sz="2400" dirty="0"/>
              <a:t> </a:t>
            </a:r>
            <a:r>
              <a:rPr lang="ru-RU" sz="2400" dirty="0" err="1"/>
              <a:t>бузганлиги</a:t>
            </a:r>
            <a:r>
              <a:rPr lang="ru-RU" sz="2400" dirty="0"/>
              <a:t> </a:t>
            </a:r>
            <a:r>
              <a:rPr lang="ru-RU" sz="2400" dirty="0" err="1"/>
              <a:t>учун</a:t>
            </a:r>
            <a:r>
              <a:rPr lang="ru-RU" sz="2400" dirty="0"/>
              <a:t> </a:t>
            </a:r>
            <a:r>
              <a:rPr lang="ru-RU" sz="2400" dirty="0" err="1"/>
              <a:t>жавобгарлик</a:t>
            </a:r>
            <a:r>
              <a:rPr lang="ru-RU" sz="2400" dirty="0"/>
              <a:t> </a:t>
            </a:r>
            <a:r>
              <a:rPr lang="ru-RU" dirty="0"/>
              <a:t>(2/2)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201AB-012F-4C2C-B418-0A068EB550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z-Cyrl-UZ" dirty="0"/>
              <a:t>Ўзбекистон Республикасининг коррупцияга қарши курашиш тўғрисидаги қонунчилиги</a:t>
            </a:r>
            <a:endParaRPr lang="ru-RU" dirty="0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B311E072-6FB1-4784-B19F-A9083702462B}"/>
              </a:ext>
            </a:extLst>
          </p:cNvPr>
          <p:cNvSpPr/>
          <p:nvPr/>
        </p:nvSpPr>
        <p:spPr>
          <a:xfrm>
            <a:off x="436702" y="359211"/>
            <a:ext cx="3614598" cy="1938992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r>
              <a:rPr lang="ru-RU" sz="1600" b="1" dirty="0">
                <a:solidFill>
                  <a:srgbClr val="3A07DF"/>
                </a:solidFill>
              </a:rPr>
              <a:t>Давлат </a:t>
            </a:r>
            <a:r>
              <a:rPr lang="ru-RU" sz="1600" b="1" dirty="0" err="1">
                <a:solidFill>
                  <a:srgbClr val="3A07DF"/>
                </a:solidFill>
              </a:rPr>
              <a:t>органи</a:t>
            </a:r>
            <a:r>
              <a:rPr lang="ru-RU" sz="1600" b="1" dirty="0">
                <a:solidFill>
                  <a:srgbClr val="3A07DF"/>
                </a:solidFill>
              </a:rPr>
              <a:t>, </a:t>
            </a:r>
            <a:r>
              <a:rPr lang="ru-RU" sz="1600" b="1" dirty="0" err="1">
                <a:solidFill>
                  <a:srgbClr val="3A07DF"/>
                </a:solidFill>
              </a:rPr>
              <a:t>давлат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иштирокидаги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ташкилот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ёки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фуқароларнинг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ўзини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ўзи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бошқариш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органи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хизматчиси</a:t>
            </a:r>
            <a:r>
              <a:rPr lang="ru-RU" sz="1600" b="1" dirty="0">
                <a:solidFill>
                  <a:srgbClr val="3A07DF"/>
                </a:solidFill>
              </a:rPr>
              <a:t>:</a:t>
            </a:r>
          </a:p>
          <a:p>
            <a:r>
              <a:rPr lang="ru-RU" sz="1400" dirty="0" err="1">
                <a:solidFill>
                  <a:schemeClr val="tx2"/>
                </a:solidFill>
              </a:rPr>
              <a:t>меҳнат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шартномаси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фуқаролик-ҳуқуқий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шартнома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асосида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меҳнат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фаолиятини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амалга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оширувчи</a:t>
            </a:r>
            <a:r>
              <a:rPr lang="ru-RU" sz="1400" dirty="0">
                <a:solidFill>
                  <a:schemeClr val="tx2"/>
                </a:solidFill>
              </a:rPr>
              <a:t>, мансабдор </a:t>
            </a:r>
            <a:r>
              <a:rPr lang="ru-RU" sz="1400" dirty="0" err="1">
                <a:solidFill>
                  <a:schemeClr val="tx2"/>
                </a:solidFill>
              </a:rPr>
              <a:t>шахс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аломатларига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бўлмаган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53E7F7-C4A8-4065-9F79-9A1741F977DE}"/>
              </a:ext>
            </a:extLst>
          </p:cNvPr>
          <p:cNvSpPr/>
          <p:nvPr/>
        </p:nvSpPr>
        <p:spPr>
          <a:xfrm>
            <a:off x="436702" y="2513647"/>
            <a:ext cx="3728898" cy="3785652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r>
              <a:rPr lang="ru-RU" sz="1600" b="1" dirty="0">
                <a:solidFill>
                  <a:srgbClr val="3A07DF"/>
                </a:solidFill>
              </a:rPr>
              <a:t>Мансабдор </a:t>
            </a:r>
            <a:r>
              <a:rPr lang="ru-RU" sz="1600" b="1" dirty="0" err="1">
                <a:solidFill>
                  <a:srgbClr val="3A07DF"/>
                </a:solidFill>
              </a:rPr>
              <a:t>шахс</a:t>
            </a:r>
            <a:r>
              <a:rPr lang="ru-RU" sz="1600" b="1" dirty="0">
                <a:solidFill>
                  <a:srgbClr val="3A07DF"/>
                </a:solidFill>
              </a:rPr>
              <a:t>:</a:t>
            </a:r>
          </a:p>
          <a:p>
            <a:r>
              <a:rPr lang="ru-RU" sz="1400" dirty="0" err="1">
                <a:solidFill>
                  <a:schemeClr val="tx2"/>
                </a:solidFill>
              </a:rPr>
              <a:t>Доимий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вақтинча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махсус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ваколат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бўйича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тайинланадиган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сайланадиган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ҳокимият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вакили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вазифаларини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бажарадиган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ёхуд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давлат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органларида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фуқароларнинг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ўзини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ўзи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бошқариш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органларида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мулк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шаклидан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қатъи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назар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корхоналарда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муассасаларда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ташкилотларда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ташкилий-бошқарув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маъмурий-хўжалик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вазифаларини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амалга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оширадиган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юридик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аҳамиятга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ҳаракатларни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содир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этишга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ваколат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берилган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худди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шунингдек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халқаро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ёхуд</a:t>
            </a:r>
            <a:r>
              <a:rPr lang="ru-RU" sz="1400" dirty="0">
                <a:solidFill>
                  <a:schemeClr val="tx2"/>
                </a:solidFill>
              </a:rPr>
              <a:t> чет </a:t>
            </a:r>
            <a:r>
              <a:rPr lang="ru-RU" sz="1400" dirty="0" err="1">
                <a:solidFill>
                  <a:schemeClr val="tx2"/>
                </a:solidFill>
              </a:rPr>
              <a:t>давлатнинг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қонун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чиқарувчи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ижро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этувчи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маъмурий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суд </a:t>
            </a:r>
            <a:r>
              <a:rPr lang="ru-RU" sz="1400" dirty="0" err="1">
                <a:solidFill>
                  <a:schemeClr val="tx2"/>
                </a:solidFill>
              </a:rPr>
              <a:t>органида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мазкур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вазифаларни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амалга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оширувчи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</a:t>
            </a:r>
            <a:endParaRPr lang="ru-RU" sz="1400" dirty="0">
              <a:solidFill>
                <a:schemeClr val="tx2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245593-6DAF-4893-B71B-E926C22E36A2}"/>
              </a:ext>
            </a:extLst>
          </p:cNvPr>
          <p:cNvGrpSpPr/>
          <p:nvPr/>
        </p:nvGrpSpPr>
        <p:grpSpPr>
          <a:xfrm>
            <a:off x="4493130" y="1550366"/>
            <a:ext cx="7255958" cy="662816"/>
            <a:chOff x="431998" y="1497505"/>
            <a:chExt cx="7042690" cy="59623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52FED5B-0928-4D34-8484-ADF1652BF54F}"/>
                </a:ext>
              </a:extLst>
            </p:cNvPr>
            <p:cNvSpPr/>
            <p:nvPr/>
          </p:nvSpPr>
          <p:spPr>
            <a:xfrm>
              <a:off x="552610" y="1572181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E47C5B9-20B9-4312-BAA6-9ADC7015BAE2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Ўзбекистон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Республикасининг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Маъмурий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жавобгарлик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тўғрисидаги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кодекси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5" name="object 12">
            <a:extLst>
              <a:ext uri="{FF2B5EF4-FFF2-40B4-BE49-F238E27FC236}">
                <a16:creationId xmlns:a16="http://schemas.microsoft.com/office/drawing/2014/main" id="{AAB3E350-C1CD-4C6E-9910-9BBAF563EA0F}"/>
              </a:ext>
            </a:extLst>
          </p:cNvPr>
          <p:cNvSpPr/>
          <p:nvPr/>
        </p:nvSpPr>
        <p:spPr>
          <a:xfrm>
            <a:off x="4504357" y="2578017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0">
            <a:extLst>
              <a:ext uri="{FF2B5EF4-FFF2-40B4-BE49-F238E27FC236}">
                <a16:creationId xmlns:a16="http://schemas.microsoft.com/office/drawing/2014/main" id="{F8C79971-C124-4683-A026-89EB51890D17}"/>
              </a:ext>
            </a:extLst>
          </p:cNvPr>
          <p:cNvSpPr txBox="1"/>
          <p:nvPr/>
        </p:nvSpPr>
        <p:spPr>
          <a:xfrm>
            <a:off x="5284951" y="2581110"/>
            <a:ext cx="6464138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органининг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иштирокидаги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ташкилотнинг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фуқаролар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ўзини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бошқариш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органининг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хизматчисини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пора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эвазига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оғдириб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(193- </a:t>
            </a:r>
            <a:r>
              <a:rPr lang="ru-RU" sz="1600" b="1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600" b="1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marL="282575" indent="-282575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—"/>
            </a:pPr>
            <a:r>
              <a:rPr lang="ru-RU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базавий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ҳисоблаш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миқдорининг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ru-RU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бараваригача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миқдорда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</a:t>
            </a:r>
          </a:p>
        </p:txBody>
      </p:sp>
      <p:grpSp>
        <p:nvGrpSpPr>
          <p:cNvPr id="28" name="Group 201">
            <a:extLst>
              <a:ext uri="{FF2B5EF4-FFF2-40B4-BE49-F238E27FC236}">
                <a16:creationId xmlns:a16="http://schemas.microsoft.com/office/drawing/2014/main" id="{159789DD-70E9-4DA3-9C1E-CE561A164A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97952" y="2652045"/>
            <a:ext cx="535440" cy="537769"/>
            <a:chOff x="3510" y="1220"/>
            <a:chExt cx="230" cy="231"/>
          </a:xfrm>
          <a:solidFill>
            <a:schemeClr val="bg2">
              <a:lumMod val="25000"/>
            </a:schemeClr>
          </a:solidFill>
        </p:grpSpPr>
        <p:sp>
          <p:nvSpPr>
            <p:cNvPr id="29" name="Freeform 202">
              <a:extLst>
                <a:ext uri="{FF2B5EF4-FFF2-40B4-BE49-F238E27FC236}">
                  <a16:creationId xmlns:a16="http://schemas.microsoft.com/office/drawing/2014/main" id="{C54FD7ED-CCE1-496A-9987-AFAC44A7C4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7" y="1343"/>
              <a:ext cx="30" cy="15"/>
            </a:xfrm>
            <a:custGeom>
              <a:avLst/>
              <a:gdLst>
                <a:gd name="T0" fmla="*/ 1067 w 1067"/>
                <a:gd name="T1" fmla="*/ 0 h 533"/>
                <a:gd name="T2" fmla="*/ 800 w 1067"/>
                <a:gd name="T3" fmla="*/ 0 h 533"/>
                <a:gd name="T4" fmla="*/ 534 w 1067"/>
                <a:gd name="T5" fmla="*/ 267 h 533"/>
                <a:gd name="T6" fmla="*/ 267 w 1067"/>
                <a:gd name="T7" fmla="*/ 0 h 533"/>
                <a:gd name="T8" fmla="*/ 0 w 1067"/>
                <a:gd name="T9" fmla="*/ 0 h 533"/>
                <a:gd name="T10" fmla="*/ 534 w 1067"/>
                <a:gd name="T11" fmla="*/ 533 h 533"/>
                <a:gd name="T12" fmla="*/ 1067 w 1067"/>
                <a:gd name="T13" fmla="*/ 0 h 533"/>
                <a:gd name="T14" fmla="*/ 1067 w 1067"/>
                <a:gd name="T15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7" h="533">
                  <a:moveTo>
                    <a:pt x="1067" y="0"/>
                  </a:moveTo>
                  <a:lnTo>
                    <a:pt x="800" y="0"/>
                  </a:lnTo>
                  <a:cubicBezTo>
                    <a:pt x="800" y="147"/>
                    <a:pt x="681" y="267"/>
                    <a:pt x="534" y="267"/>
                  </a:cubicBezTo>
                  <a:cubicBezTo>
                    <a:pt x="387" y="267"/>
                    <a:pt x="267" y="147"/>
                    <a:pt x="267" y="0"/>
                  </a:cubicBezTo>
                  <a:lnTo>
                    <a:pt x="0" y="0"/>
                  </a:lnTo>
                  <a:cubicBezTo>
                    <a:pt x="0" y="294"/>
                    <a:pt x="240" y="533"/>
                    <a:pt x="534" y="533"/>
                  </a:cubicBezTo>
                  <a:cubicBezTo>
                    <a:pt x="828" y="533"/>
                    <a:pt x="1067" y="294"/>
                    <a:pt x="1067" y="0"/>
                  </a:cubicBezTo>
                  <a:close/>
                  <a:moveTo>
                    <a:pt x="1067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3">
              <a:extLst>
                <a:ext uri="{FF2B5EF4-FFF2-40B4-BE49-F238E27FC236}">
                  <a16:creationId xmlns:a16="http://schemas.microsoft.com/office/drawing/2014/main" id="{989305A1-0A27-4972-BA4C-2A772FFE67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0" y="1220"/>
              <a:ext cx="230" cy="231"/>
            </a:xfrm>
            <a:custGeom>
              <a:avLst/>
              <a:gdLst>
                <a:gd name="T0" fmla="*/ 6267 w 8267"/>
                <a:gd name="T1" fmla="*/ 5361 h 8267"/>
                <a:gd name="T2" fmla="*/ 7467 w 8267"/>
                <a:gd name="T3" fmla="*/ 2800 h 8267"/>
                <a:gd name="T4" fmla="*/ 3464 w 8267"/>
                <a:gd name="T5" fmla="*/ 2209 h 8267"/>
                <a:gd name="T6" fmla="*/ 3333 w 8267"/>
                <a:gd name="T7" fmla="*/ 448 h 8267"/>
                <a:gd name="T8" fmla="*/ 2599 w 8267"/>
                <a:gd name="T9" fmla="*/ 179 h 8267"/>
                <a:gd name="T10" fmla="*/ 1999 w 8267"/>
                <a:gd name="T11" fmla="*/ 0 h 8267"/>
                <a:gd name="T12" fmla="*/ 1400 w 8267"/>
                <a:gd name="T13" fmla="*/ 179 h 8267"/>
                <a:gd name="T14" fmla="*/ 667 w 8267"/>
                <a:gd name="T15" fmla="*/ 448 h 8267"/>
                <a:gd name="T16" fmla="*/ 536 w 8267"/>
                <a:gd name="T17" fmla="*/ 2209 h 8267"/>
                <a:gd name="T18" fmla="*/ 2170 w 8267"/>
                <a:gd name="T19" fmla="*/ 5333 h 8267"/>
                <a:gd name="T20" fmla="*/ 4667 w 8267"/>
                <a:gd name="T21" fmla="*/ 5361 h 8267"/>
                <a:gd name="T22" fmla="*/ 2667 w 8267"/>
                <a:gd name="T23" fmla="*/ 6977 h 8267"/>
                <a:gd name="T24" fmla="*/ 8267 w 8267"/>
                <a:gd name="T25" fmla="*/ 6977 h 8267"/>
                <a:gd name="T26" fmla="*/ 6933 w 8267"/>
                <a:gd name="T27" fmla="*/ 4133 h 8267"/>
                <a:gd name="T28" fmla="*/ 6928 w 8267"/>
                <a:gd name="T29" fmla="*/ 4244 h 8267"/>
                <a:gd name="T30" fmla="*/ 7200 w 8267"/>
                <a:gd name="T31" fmla="*/ 3337 h 8267"/>
                <a:gd name="T32" fmla="*/ 6533 w 8267"/>
                <a:gd name="T33" fmla="*/ 2933 h 8267"/>
                <a:gd name="T34" fmla="*/ 5360 w 8267"/>
                <a:gd name="T35" fmla="*/ 2453 h 8267"/>
                <a:gd name="T36" fmla="*/ 4000 w 8267"/>
                <a:gd name="T37" fmla="*/ 3213 h 8267"/>
                <a:gd name="T38" fmla="*/ 5467 w 8267"/>
                <a:gd name="T39" fmla="*/ 1067 h 8267"/>
                <a:gd name="T40" fmla="*/ 1067 w 8267"/>
                <a:gd name="T41" fmla="*/ 267 h 8267"/>
                <a:gd name="T42" fmla="*/ 1866 w 8267"/>
                <a:gd name="T43" fmla="*/ 354 h 8267"/>
                <a:gd name="T44" fmla="*/ 2466 w 8267"/>
                <a:gd name="T45" fmla="*/ 533 h 8267"/>
                <a:gd name="T46" fmla="*/ 3067 w 8267"/>
                <a:gd name="T47" fmla="*/ 400 h 8267"/>
                <a:gd name="T48" fmla="*/ 2465 w 8267"/>
                <a:gd name="T49" fmla="*/ 1333 h 8267"/>
                <a:gd name="T50" fmla="*/ 933 w 8267"/>
                <a:gd name="T51" fmla="*/ 448 h 8267"/>
                <a:gd name="T52" fmla="*/ 267 w 8267"/>
                <a:gd name="T53" fmla="*/ 3503 h 8267"/>
                <a:gd name="T54" fmla="*/ 2478 w 8267"/>
                <a:gd name="T55" fmla="*/ 1600 h 8267"/>
                <a:gd name="T56" fmla="*/ 3467 w 8267"/>
                <a:gd name="T57" fmla="*/ 2800 h 8267"/>
                <a:gd name="T58" fmla="*/ 2170 w 8267"/>
                <a:gd name="T59" fmla="*/ 5067 h 8267"/>
                <a:gd name="T60" fmla="*/ 4000 w 8267"/>
                <a:gd name="T61" fmla="*/ 4133 h 8267"/>
                <a:gd name="T62" fmla="*/ 4267 w 8267"/>
                <a:gd name="T63" fmla="*/ 4133 h 8267"/>
                <a:gd name="T64" fmla="*/ 5467 w 8267"/>
                <a:gd name="T65" fmla="*/ 2740 h 8267"/>
                <a:gd name="T66" fmla="*/ 6667 w 8267"/>
                <a:gd name="T67" fmla="*/ 4133 h 8267"/>
                <a:gd name="T68" fmla="*/ 5467 w 8267"/>
                <a:gd name="T69" fmla="*/ 5600 h 8267"/>
                <a:gd name="T70" fmla="*/ 5467 w 8267"/>
                <a:gd name="T71" fmla="*/ 6211 h 8267"/>
                <a:gd name="T72" fmla="*/ 5467 w 8267"/>
                <a:gd name="T73" fmla="*/ 5600 h 8267"/>
                <a:gd name="T74" fmla="*/ 5747 w 8267"/>
                <a:gd name="T75" fmla="*/ 8000 h 8267"/>
                <a:gd name="T76" fmla="*/ 4267 w 8267"/>
                <a:gd name="T77" fmla="*/ 7467 h 8267"/>
                <a:gd name="T78" fmla="*/ 6667 w 8267"/>
                <a:gd name="T79" fmla="*/ 7467 h 8267"/>
                <a:gd name="T80" fmla="*/ 4764 w 8267"/>
                <a:gd name="T81" fmla="*/ 5886 h 8267"/>
                <a:gd name="T82" fmla="*/ 4000 w 8267"/>
                <a:gd name="T83" fmla="*/ 7467 h 8267"/>
                <a:gd name="T84" fmla="*/ 3467 w 8267"/>
                <a:gd name="T85" fmla="*/ 6933 h 8267"/>
                <a:gd name="T86" fmla="*/ 4909 w 8267"/>
                <a:gd name="T87" fmla="*/ 8000 h 8267"/>
                <a:gd name="T88" fmla="*/ 8000 w 8267"/>
                <a:gd name="T89" fmla="*/ 8000 h 8267"/>
                <a:gd name="T90" fmla="*/ 7467 w 8267"/>
                <a:gd name="T91" fmla="*/ 7733 h 8267"/>
                <a:gd name="T92" fmla="*/ 7200 w 8267"/>
                <a:gd name="T93" fmla="*/ 7467 h 8267"/>
                <a:gd name="T94" fmla="*/ 5655 w 8267"/>
                <a:gd name="T95" fmla="*/ 6400 h 8267"/>
                <a:gd name="T96" fmla="*/ 8000 w 8267"/>
                <a:gd name="T97" fmla="*/ 6977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267" h="8267">
                  <a:moveTo>
                    <a:pt x="7629" y="6091"/>
                  </a:moveTo>
                  <a:lnTo>
                    <a:pt x="6267" y="5637"/>
                  </a:lnTo>
                  <a:lnTo>
                    <a:pt x="6267" y="5361"/>
                  </a:lnTo>
                  <a:cubicBezTo>
                    <a:pt x="6561" y="5168"/>
                    <a:pt x="6782" y="4873"/>
                    <a:pt x="6879" y="4525"/>
                  </a:cubicBezTo>
                  <a:cubicBezTo>
                    <a:pt x="7209" y="4486"/>
                    <a:pt x="7467" y="4207"/>
                    <a:pt x="7467" y="3867"/>
                  </a:cubicBezTo>
                  <a:lnTo>
                    <a:pt x="7467" y="2800"/>
                  </a:lnTo>
                  <a:cubicBezTo>
                    <a:pt x="7467" y="1697"/>
                    <a:pt x="6569" y="800"/>
                    <a:pt x="5467" y="800"/>
                  </a:cubicBezTo>
                  <a:cubicBezTo>
                    <a:pt x="4541" y="800"/>
                    <a:pt x="3762" y="1433"/>
                    <a:pt x="3535" y="2289"/>
                  </a:cubicBezTo>
                  <a:cubicBezTo>
                    <a:pt x="3512" y="2262"/>
                    <a:pt x="3489" y="2234"/>
                    <a:pt x="3464" y="2209"/>
                  </a:cubicBezTo>
                  <a:lnTo>
                    <a:pt x="2707" y="1452"/>
                  </a:lnTo>
                  <a:lnTo>
                    <a:pt x="3259" y="680"/>
                  </a:lnTo>
                  <a:cubicBezTo>
                    <a:pt x="3308" y="612"/>
                    <a:pt x="3333" y="532"/>
                    <a:pt x="3333" y="448"/>
                  </a:cubicBezTo>
                  <a:lnTo>
                    <a:pt x="3333" y="400"/>
                  </a:lnTo>
                  <a:cubicBezTo>
                    <a:pt x="3333" y="179"/>
                    <a:pt x="3154" y="0"/>
                    <a:pt x="2933" y="0"/>
                  </a:cubicBezTo>
                  <a:cubicBezTo>
                    <a:pt x="2756" y="0"/>
                    <a:pt x="2662" y="108"/>
                    <a:pt x="2599" y="179"/>
                  </a:cubicBezTo>
                  <a:cubicBezTo>
                    <a:pt x="2541" y="245"/>
                    <a:pt x="2518" y="267"/>
                    <a:pt x="2466" y="267"/>
                  </a:cubicBezTo>
                  <a:cubicBezTo>
                    <a:pt x="2414" y="267"/>
                    <a:pt x="2391" y="245"/>
                    <a:pt x="2333" y="179"/>
                  </a:cubicBezTo>
                  <a:cubicBezTo>
                    <a:pt x="2271" y="108"/>
                    <a:pt x="2176" y="0"/>
                    <a:pt x="1999" y="0"/>
                  </a:cubicBezTo>
                  <a:cubicBezTo>
                    <a:pt x="1822" y="0"/>
                    <a:pt x="1728" y="108"/>
                    <a:pt x="1666" y="179"/>
                  </a:cubicBezTo>
                  <a:cubicBezTo>
                    <a:pt x="1608" y="245"/>
                    <a:pt x="1585" y="267"/>
                    <a:pt x="1533" y="267"/>
                  </a:cubicBezTo>
                  <a:cubicBezTo>
                    <a:pt x="1481" y="267"/>
                    <a:pt x="1458" y="245"/>
                    <a:pt x="1400" y="179"/>
                  </a:cubicBezTo>
                  <a:cubicBezTo>
                    <a:pt x="1338" y="108"/>
                    <a:pt x="1244" y="0"/>
                    <a:pt x="1067" y="0"/>
                  </a:cubicBezTo>
                  <a:cubicBezTo>
                    <a:pt x="846" y="0"/>
                    <a:pt x="667" y="179"/>
                    <a:pt x="667" y="400"/>
                  </a:cubicBezTo>
                  <a:lnTo>
                    <a:pt x="667" y="448"/>
                  </a:lnTo>
                  <a:cubicBezTo>
                    <a:pt x="667" y="532"/>
                    <a:pt x="692" y="612"/>
                    <a:pt x="741" y="680"/>
                  </a:cubicBezTo>
                  <a:lnTo>
                    <a:pt x="1293" y="1452"/>
                  </a:lnTo>
                  <a:lnTo>
                    <a:pt x="536" y="2209"/>
                  </a:lnTo>
                  <a:cubicBezTo>
                    <a:pt x="190" y="2554"/>
                    <a:pt x="0" y="3014"/>
                    <a:pt x="0" y="3503"/>
                  </a:cubicBezTo>
                  <a:cubicBezTo>
                    <a:pt x="0" y="4512"/>
                    <a:pt x="821" y="5333"/>
                    <a:pt x="1830" y="5333"/>
                  </a:cubicBezTo>
                  <a:lnTo>
                    <a:pt x="2170" y="5333"/>
                  </a:lnTo>
                  <a:cubicBezTo>
                    <a:pt x="2828" y="5333"/>
                    <a:pt x="3431" y="4978"/>
                    <a:pt x="3756" y="4415"/>
                  </a:cubicBezTo>
                  <a:cubicBezTo>
                    <a:pt x="3843" y="4475"/>
                    <a:pt x="3945" y="4512"/>
                    <a:pt x="4055" y="4525"/>
                  </a:cubicBezTo>
                  <a:cubicBezTo>
                    <a:pt x="4151" y="4873"/>
                    <a:pt x="4372" y="5168"/>
                    <a:pt x="4667" y="5361"/>
                  </a:cubicBezTo>
                  <a:lnTo>
                    <a:pt x="4667" y="5637"/>
                  </a:lnTo>
                  <a:lnTo>
                    <a:pt x="3305" y="6091"/>
                  </a:lnTo>
                  <a:cubicBezTo>
                    <a:pt x="2923" y="6218"/>
                    <a:pt x="2667" y="6574"/>
                    <a:pt x="2667" y="6977"/>
                  </a:cubicBezTo>
                  <a:lnTo>
                    <a:pt x="2667" y="8267"/>
                  </a:lnTo>
                  <a:lnTo>
                    <a:pt x="8267" y="8267"/>
                  </a:lnTo>
                  <a:lnTo>
                    <a:pt x="8267" y="6977"/>
                  </a:lnTo>
                  <a:cubicBezTo>
                    <a:pt x="8267" y="6574"/>
                    <a:pt x="8010" y="6218"/>
                    <a:pt x="7629" y="6091"/>
                  </a:cubicBezTo>
                  <a:close/>
                  <a:moveTo>
                    <a:pt x="6928" y="4244"/>
                  </a:moveTo>
                  <a:cubicBezTo>
                    <a:pt x="6931" y="4207"/>
                    <a:pt x="6933" y="4171"/>
                    <a:pt x="6933" y="4133"/>
                  </a:cubicBezTo>
                  <a:lnTo>
                    <a:pt x="6933" y="3491"/>
                  </a:lnTo>
                  <a:cubicBezTo>
                    <a:pt x="7088" y="3546"/>
                    <a:pt x="7200" y="3693"/>
                    <a:pt x="7200" y="3867"/>
                  </a:cubicBezTo>
                  <a:cubicBezTo>
                    <a:pt x="7200" y="4042"/>
                    <a:pt x="7085" y="4190"/>
                    <a:pt x="6928" y="4244"/>
                  </a:cubicBezTo>
                  <a:close/>
                  <a:moveTo>
                    <a:pt x="5467" y="1067"/>
                  </a:moveTo>
                  <a:cubicBezTo>
                    <a:pt x="6422" y="1067"/>
                    <a:pt x="7200" y="1844"/>
                    <a:pt x="7200" y="2800"/>
                  </a:cubicBezTo>
                  <a:lnTo>
                    <a:pt x="7200" y="3337"/>
                  </a:lnTo>
                  <a:cubicBezTo>
                    <a:pt x="7122" y="3278"/>
                    <a:pt x="7032" y="3234"/>
                    <a:pt x="6933" y="3214"/>
                  </a:cubicBezTo>
                  <a:lnTo>
                    <a:pt x="6933" y="2933"/>
                  </a:lnTo>
                  <a:lnTo>
                    <a:pt x="6533" y="2933"/>
                  </a:lnTo>
                  <a:cubicBezTo>
                    <a:pt x="6158" y="2933"/>
                    <a:pt x="5799" y="2754"/>
                    <a:pt x="5573" y="2453"/>
                  </a:cubicBezTo>
                  <a:lnTo>
                    <a:pt x="5467" y="2311"/>
                  </a:lnTo>
                  <a:lnTo>
                    <a:pt x="5360" y="2453"/>
                  </a:lnTo>
                  <a:cubicBezTo>
                    <a:pt x="5135" y="2754"/>
                    <a:pt x="4776" y="2933"/>
                    <a:pt x="4400" y="2933"/>
                  </a:cubicBezTo>
                  <a:lnTo>
                    <a:pt x="4000" y="2933"/>
                  </a:lnTo>
                  <a:lnTo>
                    <a:pt x="4000" y="3213"/>
                  </a:lnTo>
                  <a:cubicBezTo>
                    <a:pt x="3901" y="3234"/>
                    <a:pt x="3811" y="3278"/>
                    <a:pt x="3733" y="3337"/>
                  </a:cubicBezTo>
                  <a:lnTo>
                    <a:pt x="3733" y="2800"/>
                  </a:lnTo>
                  <a:cubicBezTo>
                    <a:pt x="3733" y="1844"/>
                    <a:pt x="4511" y="1067"/>
                    <a:pt x="5467" y="1067"/>
                  </a:cubicBezTo>
                  <a:close/>
                  <a:moveTo>
                    <a:pt x="933" y="448"/>
                  </a:moveTo>
                  <a:lnTo>
                    <a:pt x="933" y="400"/>
                  </a:lnTo>
                  <a:cubicBezTo>
                    <a:pt x="933" y="326"/>
                    <a:pt x="993" y="267"/>
                    <a:pt x="1067" y="267"/>
                  </a:cubicBezTo>
                  <a:cubicBezTo>
                    <a:pt x="1118" y="267"/>
                    <a:pt x="1141" y="288"/>
                    <a:pt x="1199" y="354"/>
                  </a:cubicBezTo>
                  <a:cubicBezTo>
                    <a:pt x="1262" y="426"/>
                    <a:pt x="1356" y="533"/>
                    <a:pt x="1533" y="533"/>
                  </a:cubicBezTo>
                  <a:cubicBezTo>
                    <a:pt x="1710" y="533"/>
                    <a:pt x="1804" y="426"/>
                    <a:pt x="1866" y="354"/>
                  </a:cubicBezTo>
                  <a:cubicBezTo>
                    <a:pt x="1924" y="288"/>
                    <a:pt x="1947" y="267"/>
                    <a:pt x="1999" y="267"/>
                  </a:cubicBezTo>
                  <a:cubicBezTo>
                    <a:pt x="2051" y="267"/>
                    <a:pt x="2074" y="288"/>
                    <a:pt x="2132" y="354"/>
                  </a:cubicBezTo>
                  <a:cubicBezTo>
                    <a:pt x="2195" y="426"/>
                    <a:pt x="2289" y="533"/>
                    <a:pt x="2466" y="533"/>
                  </a:cubicBezTo>
                  <a:cubicBezTo>
                    <a:pt x="2643" y="533"/>
                    <a:pt x="2738" y="426"/>
                    <a:pt x="2800" y="355"/>
                  </a:cubicBezTo>
                  <a:cubicBezTo>
                    <a:pt x="2858" y="288"/>
                    <a:pt x="2881" y="267"/>
                    <a:pt x="2933" y="267"/>
                  </a:cubicBezTo>
                  <a:cubicBezTo>
                    <a:pt x="3007" y="267"/>
                    <a:pt x="3067" y="326"/>
                    <a:pt x="3067" y="400"/>
                  </a:cubicBezTo>
                  <a:lnTo>
                    <a:pt x="3067" y="448"/>
                  </a:lnTo>
                  <a:cubicBezTo>
                    <a:pt x="3067" y="476"/>
                    <a:pt x="3058" y="503"/>
                    <a:pt x="3042" y="525"/>
                  </a:cubicBezTo>
                  <a:lnTo>
                    <a:pt x="2465" y="1333"/>
                  </a:lnTo>
                  <a:lnTo>
                    <a:pt x="1535" y="1333"/>
                  </a:lnTo>
                  <a:lnTo>
                    <a:pt x="958" y="525"/>
                  </a:lnTo>
                  <a:cubicBezTo>
                    <a:pt x="942" y="503"/>
                    <a:pt x="933" y="476"/>
                    <a:pt x="933" y="448"/>
                  </a:cubicBezTo>
                  <a:close/>
                  <a:moveTo>
                    <a:pt x="2170" y="5067"/>
                  </a:moveTo>
                  <a:lnTo>
                    <a:pt x="1830" y="5067"/>
                  </a:lnTo>
                  <a:cubicBezTo>
                    <a:pt x="968" y="5067"/>
                    <a:pt x="267" y="4365"/>
                    <a:pt x="267" y="3503"/>
                  </a:cubicBezTo>
                  <a:cubicBezTo>
                    <a:pt x="267" y="3085"/>
                    <a:pt x="429" y="2693"/>
                    <a:pt x="725" y="2397"/>
                  </a:cubicBezTo>
                  <a:lnTo>
                    <a:pt x="1522" y="1600"/>
                  </a:lnTo>
                  <a:lnTo>
                    <a:pt x="2478" y="1600"/>
                  </a:lnTo>
                  <a:lnTo>
                    <a:pt x="3275" y="2397"/>
                  </a:lnTo>
                  <a:cubicBezTo>
                    <a:pt x="3350" y="2472"/>
                    <a:pt x="3416" y="2556"/>
                    <a:pt x="3475" y="2644"/>
                  </a:cubicBezTo>
                  <a:cubicBezTo>
                    <a:pt x="3471" y="2696"/>
                    <a:pt x="3467" y="2747"/>
                    <a:pt x="3467" y="2800"/>
                  </a:cubicBezTo>
                  <a:lnTo>
                    <a:pt x="3467" y="3867"/>
                  </a:lnTo>
                  <a:cubicBezTo>
                    <a:pt x="3467" y="3992"/>
                    <a:pt x="3504" y="4109"/>
                    <a:pt x="3564" y="4209"/>
                  </a:cubicBezTo>
                  <a:cubicBezTo>
                    <a:pt x="3299" y="4732"/>
                    <a:pt x="2760" y="5067"/>
                    <a:pt x="2170" y="5067"/>
                  </a:cubicBezTo>
                  <a:close/>
                  <a:moveTo>
                    <a:pt x="3733" y="3867"/>
                  </a:moveTo>
                  <a:cubicBezTo>
                    <a:pt x="3733" y="3693"/>
                    <a:pt x="3845" y="3546"/>
                    <a:pt x="4000" y="3491"/>
                  </a:cubicBezTo>
                  <a:lnTo>
                    <a:pt x="4000" y="4133"/>
                  </a:lnTo>
                  <a:cubicBezTo>
                    <a:pt x="4000" y="4171"/>
                    <a:pt x="4003" y="4207"/>
                    <a:pt x="4006" y="4244"/>
                  </a:cubicBezTo>
                  <a:cubicBezTo>
                    <a:pt x="3848" y="4190"/>
                    <a:pt x="3733" y="4042"/>
                    <a:pt x="3733" y="3867"/>
                  </a:cubicBezTo>
                  <a:close/>
                  <a:moveTo>
                    <a:pt x="4267" y="4133"/>
                  </a:moveTo>
                  <a:lnTo>
                    <a:pt x="4267" y="3200"/>
                  </a:lnTo>
                  <a:lnTo>
                    <a:pt x="4400" y="3200"/>
                  </a:lnTo>
                  <a:cubicBezTo>
                    <a:pt x="4804" y="3200"/>
                    <a:pt x="5192" y="3031"/>
                    <a:pt x="5467" y="2740"/>
                  </a:cubicBezTo>
                  <a:cubicBezTo>
                    <a:pt x="5742" y="3031"/>
                    <a:pt x="6130" y="3200"/>
                    <a:pt x="6533" y="3200"/>
                  </a:cubicBezTo>
                  <a:lnTo>
                    <a:pt x="6667" y="3200"/>
                  </a:lnTo>
                  <a:lnTo>
                    <a:pt x="6667" y="4133"/>
                  </a:lnTo>
                  <a:cubicBezTo>
                    <a:pt x="6667" y="4795"/>
                    <a:pt x="6128" y="5333"/>
                    <a:pt x="5467" y="5333"/>
                  </a:cubicBezTo>
                  <a:cubicBezTo>
                    <a:pt x="4805" y="5333"/>
                    <a:pt x="4267" y="4795"/>
                    <a:pt x="4267" y="4133"/>
                  </a:cubicBezTo>
                  <a:close/>
                  <a:moveTo>
                    <a:pt x="5467" y="5600"/>
                  </a:moveTo>
                  <a:cubicBezTo>
                    <a:pt x="5655" y="5600"/>
                    <a:pt x="5834" y="5563"/>
                    <a:pt x="6000" y="5498"/>
                  </a:cubicBezTo>
                  <a:lnTo>
                    <a:pt x="6000" y="5678"/>
                  </a:lnTo>
                  <a:lnTo>
                    <a:pt x="5467" y="6211"/>
                  </a:lnTo>
                  <a:lnTo>
                    <a:pt x="4933" y="5678"/>
                  </a:lnTo>
                  <a:lnTo>
                    <a:pt x="4933" y="5498"/>
                  </a:lnTo>
                  <a:cubicBezTo>
                    <a:pt x="5099" y="5563"/>
                    <a:pt x="5278" y="5600"/>
                    <a:pt x="5467" y="5600"/>
                  </a:cubicBezTo>
                  <a:close/>
                  <a:moveTo>
                    <a:pt x="6667" y="7467"/>
                  </a:moveTo>
                  <a:lnTo>
                    <a:pt x="6400" y="7467"/>
                  </a:lnTo>
                  <a:cubicBezTo>
                    <a:pt x="6078" y="7467"/>
                    <a:pt x="5809" y="7696"/>
                    <a:pt x="5747" y="8000"/>
                  </a:cubicBezTo>
                  <a:lnTo>
                    <a:pt x="5187" y="8000"/>
                  </a:lnTo>
                  <a:cubicBezTo>
                    <a:pt x="5125" y="7696"/>
                    <a:pt x="4855" y="7467"/>
                    <a:pt x="4533" y="7467"/>
                  </a:cubicBezTo>
                  <a:lnTo>
                    <a:pt x="4267" y="7467"/>
                  </a:lnTo>
                  <a:lnTo>
                    <a:pt x="4267" y="6667"/>
                  </a:lnTo>
                  <a:lnTo>
                    <a:pt x="6667" y="6667"/>
                  </a:lnTo>
                  <a:lnTo>
                    <a:pt x="6667" y="7467"/>
                  </a:lnTo>
                  <a:close/>
                  <a:moveTo>
                    <a:pt x="2933" y="6977"/>
                  </a:moveTo>
                  <a:cubicBezTo>
                    <a:pt x="2933" y="6689"/>
                    <a:pt x="3117" y="6435"/>
                    <a:pt x="3389" y="6344"/>
                  </a:cubicBezTo>
                  <a:lnTo>
                    <a:pt x="4764" y="5886"/>
                  </a:lnTo>
                  <a:lnTo>
                    <a:pt x="5278" y="6400"/>
                  </a:lnTo>
                  <a:lnTo>
                    <a:pt x="4000" y="6400"/>
                  </a:lnTo>
                  <a:lnTo>
                    <a:pt x="4000" y="7467"/>
                  </a:lnTo>
                  <a:lnTo>
                    <a:pt x="3733" y="7467"/>
                  </a:lnTo>
                  <a:lnTo>
                    <a:pt x="3733" y="6933"/>
                  </a:lnTo>
                  <a:lnTo>
                    <a:pt x="3467" y="6933"/>
                  </a:lnTo>
                  <a:lnTo>
                    <a:pt x="3467" y="7733"/>
                  </a:lnTo>
                  <a:lnTo>
                    <a:pt x="4533" y="7733"/>
                  </a:lnTo>
                  <a:cubicBezTo>
                    <a:pt x="4707" y="7733"/>
                    <a:pt x="4854" y="7845"/>
                    <a:pt x="4909" y="8000"/>
                  </a:cubicBezTo>
                  <a:lnTo>
                    <a:pt x="2933" y="8000"/>
                  </a:lnTo>
                  <a:lnTo>
                    <a:pt x="2933" y="6977"/>
                  </a:lnTo>
                  <a:close/>
                  <a:moveTo>
                    <a:pt x="8000" y="8000"/>
                  </a:moveTo>
                  <a:lnTo>
                    <a:pt x="6025" y="8000"/>
                  </a:lnTo>
                  <a:cubicBezTo>
                    <a:pt x="6080" y="7845"/>
                    <a:pt x="6226" y="7733"/>
                    <a:pt x="6400" y="7733"/>
                  </a:cubicBezTo>
                  <a:lnTo>
                    <a:pt x="7467" y="7733"/>
                  </a:lnTo>
                  <a:lnTo>
                    <a:pt x="7467" y="6933"/>
                  </a:lnTo>
                  <a:lnTo>
                    <a:pt x="7200" y="6933"/>
                  </a:lnTo>
                  <a:lnTo>
                    <a:pt x="7200" y="7467"/>
                  </a:lnTo>
                  <a:lnTo>
                    <a:pt x="6933" y="7467"/>
                  </a:lnTo>
                  <a:lnTo>
                    <a:pt x="6933" y="6400"/>
                  </a:lnTo>
                  <a:lnTo>
                    <a:pt x="5655" y="6400"/>
                  </a:lnTo>
                  <a:lnTo>
                    <a:pt x="6169" y="5886"/>
                  </a:lnTo>
                  <a:lnTo>
                    <a:pt x="7544" y="6344"/>
                  </a:lnTo>
                  <a:cubicBezTo>
                    <a:pt x="7817" y="6435"/>
                    <a:pt x="8000" y="6689"/>
                    <a:pt x="8000" y="6977"/>
                  </a:cubicBezTo>
                  <a:lnTo>
                    <a:pt x="8000" y="8000"/>
                  </a:lnTo>
                  <a:close/>
                  <a:moveTo>
                    <a:pt x="8000" y="80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04">
              <a:extLst>
                <a:ext uri="{FF2B5EF4-FFF2-40B4-BE49-F238E27FC236}">
                  <a16:creationId xmlns:a16="http://schemas.microsoft.com/office/drawing/2014/main" id="{E845A0E6-4617-458B-AE37-D3CC85F1A3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0" y="1317"/>
              <a:ext cx="7" cy="7"/>
            </a:xfrm>
            <a:custGeom>
              <a:avLst/>
              <a:gdLst>
                <a:gd name="T0" fmla="*/ 266 w 266"/>
                <a:gd name="T1" fmla="*/ 133 h 266"/>
                <a:gd name="T2" fmla="*/ 133 w 266"/>
                <a:gd name="T3" fmla="*/ 266 h 266"/>
                <a:gd name="T4" fmla="*/ 0 w 266"/>
                <a:gd name="T5" fmla="*/ 133 h 266"/>
                <a:gd name="T6" fmla="*/ 133 w 266"/>
                <a:gd name="T7" fmla="*/ 0 h 266"/>
                <a:gd name="T8" fmla="*/ 266 w 266"/>
                <a:gd name="T9" fmla="*/ 133 h 266"/>
                <a:gd name="T10" fmla="*/ 266 w 266"/>
                <a:gd name="T11" fmla="*/ 133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cubicBezTo>
                    <a:pt x="266" y="207"/>
                    <a:pt x="207" y="266"/>
                    <a:pt x="133" y="266"/>
                  </a:cubicBezTo>
                  <a:cubicBezTo>
                    <a:pt x="59" y="266"/>
                    <a:pt x="0" y="207"/>
                    <a:pt x="0" y="133"/>
                  </a:cubicBezTo>
                  <a:cubicBezTo>
                    <a:pt x="0" y="59"/>
                    <a:pt x="59" y="0"/>
                    <a:pt x="133" y="0"/>
                  </a:cubicBezTo>
                  <a:cubicBezTo>
                    <a:pt x="207" y="0"/>
                    <a:pt x="266" y="59"/>
                    <a:pt x="266" y="133"/>
                  </a:cubicBezTo>
                  <a:close/>
                  <a:moveTo>
                    <a:pt x="266" y="1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05">
              <a:extLst>
                <a:ext uri="{FF2B5EF4-FFF2-40B4-BE49-F238E27FC236}">
                  <a16:creationId xmlns:a16="http://schemas.microsoft.com/office/drawing/2014/main" id="{C3EC0F88-DFED-4199-9259-357FAF0E3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7" y="1317"/>
              <a:ext cx="7" cy="7"/>
            </a:xfrm>
            <a:custGeom>
              <a:avLst/>
              <a:gdLst>
                <a:gd name="T0" fmla="*/ 267 w 267"/>
                <a:gd name="T1" fmla="*/ 133 h 266"/>
                <a:gd name="T2" fmla="*/ 133 w 267"/>
                <a:gd name="T3" fmla="*/ 266 h 266"/>
                <a:gd name="T4" fmla="*/ 0 w 267"/>
                <a:gd name="T5" fmla="*/ 133 h 266"/>
                <a:gd name="T6" fmla="*/ 133 w 267"/>
                <a:gd name="T7" fmla="*/ 0 h 266"/>
                <a:gd name="T8" fmla="*/ 267 w 267"/>
                <a:gd name="T9" fmla="*/ 133 h 266"/>
                <a:gd name="T10" fmla="*/ 267 w 267"/>
                <a:gd name="T11" fmla="*/ 133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6">
                  <a:moveTo>
                    <a:pt x="267" y="133"/>
                  </a:moveTo>
                  <a:cubicBezTo>
                    <a:pt x="267" y="207"/>
                    <a:pt x="207" y="266"/>
                    <a:pt x="133" y="266"/>
                  </a:cubicBezTo>
                  <a:cubicBezTo>
                    <a:pt x="60" y="266"/>
                    <a:pt x="0" y="207"/>
                    <a:pt x="0" y="133"/>
                  </a:cubicBezTo>
                  <a:cubicBezTo>
                    <a:pt x="0" y="59"/>
                    <a:pt x="60" y="0"/>
                    <a:pt x="133" y="0"/>
                  </a:cubicBezTo>
                  <a:cubicBezTo>
                    <a:pt x="207" y="0"/>
                    <a:pt x="267" y="59"/>
                    <a:pt x="267" y="133"/>
                  </a:cubicBezTo>
                  <a:close/>
                  <a:moveTo>
                    <a:pt x="267" y="1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06">
              <a:extLst>
                <a:ext uri="{FF2B5EF4-FFF2-40B4-BE49-F238E27FC236}">
                  <a16:creationId xmlns:a16="http://schemas.microsoft.com/office/drawing/2014/main" id="{69EEB4EF-8B99-4D95-962F-3F18B20306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2" y="1288"/>
              <a:ext cx="13" cy="13"/>
            </a:xfrm>
            <a:custGeom>
              <a:avLst/>
              <a:gdLst>
                <a:gd name="T0" fmla="*/ 305 w 452"/>
                <a:gd name="T1" fmla="*/ 335 h 442"/>
                <a:gd name="T2" fmla="*/ 452 w 452"/>
                <a:gd name="T3" fmla="*/ 189 h 442"/>
                <a:gd name="T4" fmla="*/ 263 w 452"/>
                <a:gd name="T5" fmla="*/ 0 h 442"/>
                <a:gd name="T6" fmla="*/ 116 w 452"/>
                <a:gd name="T7" fmla="*/ 147 h 442"/>
                <a:gd name="T8" fmla="*/ 0 w 452"/>
                <a:gd name="T9" fmla="*/ 280 h 442"/>
                <a:gd name="T10" fmla="*/ 212 w 452"/>
                <a:gd name="T11" fmla="*/ 442 h 442"/>
                <a:gd name="T12" fmla="*/ 305 w 452"/>
                <a:gd name="T13" fmla="*/ 335 h 442"/>
                <a:gd name="T14" fmla="*/ 305 w 452"/>
                <a:gd name="T15" fmla="*/ 33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442">
                  <a:moveTo>
                    <a:pt x="305" y="335"/>
                  </a:moveTo>
                  <a:lnTo>
                    <a:pt x="452" y="189"/>
                  </a:lnTo>
                  <a:lnTo>
                    <a:pt x="263" y="0"/>
                  </a:lnTo>
                  <a:lnTo>
                    <a:pt x="116" y="147"/>
                  </a:lnTo>
                  <a:cubicBezTo>
                    <a:pt x="75" y="188"/>
                    <a:pt x="36" y="233"/>
                    <a:pt x="0" y="280"/>
                  </a:cubicBezTo>
                  <a:lnTo>
                    <a:pt x="212" y="442"/>
                  </a:lnTo>
                  <a:cubicBezTo>
                    <a:pt x="240" y="404"/>
                    <a:pt x="272" y="368"/>
                    <a:pt x="305" y="335"/>
                  </a:cubicBezTo>
                  <a:close/>
                  <a:moveTo>
                    <a:pt x="305" y="33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07">
              <a:extLst>
                <a:ext uri="{FF2B5EF4-FFF2-40B4-BE49-F238E27FC236}">
                  <a16:creationId xmlns:a16="http://schemas.microsoft.com/office/drawing/2014/main" id="{EC685F73-9A11-4F29-9DAB-C8EB2FFC89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5" y="1304"/>
              <a:ext cx="30" cy="49"/>
            </a:xfrm>
            <a:custGeom>
              <a:avLst/>
              <a:gdLst>
                <a:gd name="T0" fmla="*/ 267 w 1093"/>
                <a:gd name="T1" fmla="*/ 486 h 1757"/>
                <a:gd name="T2" fmla="*/ 342 w 1093"/>
                <a:gd name="T3" fmla="*/ 100 h 1757"/>
                <a:gd name="T4" fmla="*/ 94 w 1093"/>
                <a:gd name="T5" fmla="*/ 0 h 1757"/>
                <a:gd name="T6" fmla="*/ 0 w 1093"/>
                <a:gd name="T7" fmla="*/ 486 h 1757"/>
                <a:gd name="T8" fmla="*/ 1041 w 1093"/>
                <a:gd name="T9" fmla="*/ 1757 h 1757"/>
                <a:gd name="T10" fmla="*/ 1093 w 1093"/>
                <a:gd name="T11" fmla="*/ 1496 h 1757"/>
                <a:gd name="T12" fmla="*/ 267 w 1093"/>
                <a:gd name="T13" fmla="*/ 486 h 1757"/>
                <a:gd name="T14" fmla="*/ 267 w 1093"/>
                <a:gd name="T15" fmla="*/ 486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3" h="1757">
                  <a:moveTo>
                    <a:pt x="267" y="486"/>
                  </a:moveTo>
                  <a:cubicBezTo>
                    <a:pt x="267" y="352"/>
                    <a:pt x="292" y="222"/>
                    <a:pt x="342" y="100"/>
                  </a:cubicBezTo>
                  <a:lnTo>
                    <a:pt x="94" y="0"/>
                  </a:lnTo>
                  <a:cubicBezTo>
                    <a:pt x="32" y="154"/>
                    <a:pt x="0" y="317"/>
                    <a:pt x="0" y="486"/>
                  </a:cubicBezTo>
                  <a:cubicBezTo>
                    <a:pt x="0" y="1101"/>
                    <a:pt x="438" y="1636"/>
                    <a:pt x="1041" y="1757"/>
                  </a:cubicBezTo>
                  <a:lnTo>
                    <a:pt x="1093" y="1496"/>
                  </a:lnTo>
                  <a:cubicBezTo>
                    <a:pt x="614" y="1400"/>
                    <a:pt x="267" y="975"/>
                    <a:pt x="267" y="486"/>
                  </a:cubicBezTo>
                  <a:close/>
                  <a:moveTo>
                    <a:pt x="267" y="48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08">
              <a:extLst>
                <a:ext uri="{FF2B5EF4-FFF2-40B4-BE49-F238E27FC236}">
                  <a16:creationId xmlns:a16="http://schemas.microsoft.com/office/drawing/2014/main" id="{C271CEAA-B25B-415B-A380-42AB5B4394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1" y="1280"/>
              <a:ext cx="29" cy="67"/>
            </a:xfrm>
            <a:custGeom>
              <a:avLst/>
              <a:gdLst>
                <a:gd name="T0" fmla="*/ 533 w 1066"/>
                <a:gd name="T1" fmla="*/ 534 h 2400"/>
                <a:gd name="T2" fmla="*/ 800 w 1066"/>
                <a:gd name="T3" fmla="*/ 800 h 2400"/>
                <a:gd name="T4" fmla="*/ 1066 w 1066"/>
                <a:gd name="T5" fmla="*/ 800 h 2400"/>
                <a:gd name="T6" fmla="*/ 666 w 1066"/>
                <a:gd name="T7" fmla="*/ 286 h 2400"/>
                <a:gd name="T8" fmla="*/ 666 w 1066"/>
                <a:gd name="T9" fmla="*/ 0 h 2400"/>
                <a:gd name="T10" fmla="*/ 400 w 1066"/>
                <a:gd name="T11" fmla="*/ 0 h 2400"/>
                <a:gd name="T12" fmla="*/ 400 w 1066"/>
                <a:gd name="T13" fmla="*/ 286 h 2400"/>
                <a:gd name="T14" fmla="*/ 0 w 1066"/>
                <a:gd name="T15" fmla="*/ 800 h 2400"/>
                <a:gd name="T16" fmla="*/ 533 w 1066"/>
                <a:gd name="T17" fmla="*/ 1334 h 2400"/>
                <a:gd name="T18" fmla="*/ 800 w 1066"/>
                <a:gd name="T19" fmla="*/ 1600 h 2400"/>
                <a:gd name="T20" fmla="*/ 533 w 1066"/>
                <a:gd name="T21" fmla="*/ 1867 h 2400"/>
                <a:gd name="T22" fmla="*/ 266 w 1066"/>
                <a:gd name="T23" fmla="*/ 1600 h 2400"/>
                <a:gd name="T24" fmla="*/ 0 w 1066"/>
                <a:gd name="T25" fmla="*/ 1600 h 2400"/>
                <a:gd name="T26" fmla="*/ 400 w 1066"/>
                <a:gd name="T27" fmla="*/ 2115 h 2400"/>
                <a:gd name="T28" fmla="*/ 400 w 1066"/>
                <a:gd name="T29" fmla="*/ 2400 h 2400"/>
                <a:gd name="T30" fmla="*/ 666 w 1066"/>
                <a:gd name="T31" fmla="*/ 2400 h 2400"/>
                <a:gd name="T32" fmla="*/ 666 w 1066"/>
                <a:gd name="T33" fmla="*/ 2115 h 2400"/>
                <a:gd name="T34" fmla="*/ 1066 w 1066"/>
                <a:gd name="T35" fmla="*/ 1600 h 2400"/>
                <a:gd name="T36" fmla="*/ 533 w 1066"/>
                <a:gd name="T37" fmla="*/ 1067 h 2400"/>
                <a:gd name="T38" fmla="*/ 266 w 1066"/>
                <a:gd name="T39" fmla="*/ 800 h 2400"/>
                <a:gd name="T40" fmla="*/ 533 w 1066"/>
                <a:gd name="T41" fmla="*/ 534 h 2400"/>
                <a:gd name="T42" fmla="*/ 533 w 1066"/>
                <a:gd name="T43" fmla="*/ 534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66" h="2400">
                  <a:moveTo>
                    <a:pt x="533" y="534"/>
                  </a:moveTo>
                  <a:cubicBezTo>
                    <a:pt x="680" y="534"/>
                    <a:pt x="800" y="653"/>
                    <a:pt x="800" y="800"/>
                  </a:cubicBezTo>
                  <a:lnTo>
                    <a:pt x="1066" y="800"/>
                  </a:lnTo>
                  <a:cubicBezTo>
                    <a:pt x="1066" y="552"/>
                    <a:pt x="896" y="346"/>
                    <a:pt x="666" y="286"/>
                  </a:cubicBezTo>
                  <a:lnTo>
                    <a:pt x="666" y="0"/>
                  </a:lnTo>
                  <a:lnTo>
                    <a:pt x="400" y="0"/>
                  </a:lnTo>
                  <a:lnTo>
                    <a:pt x="400" y="286"/>
                  </a:lnTo>
                  <a:cubicBezTo>
                    <a:pt x="170" y="346"/>
                    <a:pt x="0" y="552"/>
                    <a:pt x="0" y="800"/>
                  </a:cubicBezTo>
                  <a:cubicBezTo>
                    <a:pt x="0" y="1094"/>
                    <a:pt x="239" y="1334"/>
                    <a:pt x="533" y="1334"/>
                  </a:cubicBezTo>
                  <a:cubicBezTo>
                    <a:pt x="680" y="1334"/>
                    <a:pt x="800" y="1453"/>
                    <a:pt x="800" y="1600"/>
                  </a:cubicBezTo>
                  <a:cubicBezTo>
                    <a:pt x="800" y="1747"/>
                    <a:pt x="680" y="1867"/>
                    <a:pt x="533" y="1867"/>
                  </a:cubicBezTo>
                  <a:cubicBezTo>
                    <a:pt x="386" y="1867"/>
                    <a:pt x="266" y="1747"/>
                    <a:pt x="266" y="1600"/>
                  </a:cubicBezTo>
                  <a:lnTo>
                    <a:pt x="0" y="1600"/>
                  </a:lnTo>
                  <a:cubicBezTo>
                    <a:pt x="0" y="1848"/>
                    <a:pt x="170" y="2055"/>
                    <a:pt x="400" y="2115"/>
                  </a:cubicBezTo>
                  <a:lnTo>
                    <a:pt x="400" y="2400"/>
                  </a:lnTo>
                  <a:lnTo>
                    <a:pt x="666" y="2400"/>
                  </a:lnTo>
                  <a:lnTo>
                    <a:pt x="666" y="2115"/>
                  </a:lnTo>
                  <a:cubicBezTo>
                    <a:pt x="896" y="2055"/>
                    <a:pt x="1066" y="1848"/>
                    <a:pt x="1066" y="1600"/>
                  </a:cubicBezTo>
                  <a:cubicBezTo>
                    <a:pt x="1066" y="1306"/>
                    <a:pt x="827" y="1067"/>
                    <a:pt x="533" y="1067"/>
                  </a:cubicBezTo>
                  <a:cubicBezTo>
                    <a:pt x="386" y="1067"/>
                    <a:pt x="266" y="947"/>
                    <a:pt x="266" y="800"/>
                  </a:cubicBezTo>
                  <a:cubicBezTo>
                    <a:pt x="266" y="653"/>
                    <a:pt x="386" y="534"/>
                    <a:pt x="533" y="534"/>
                  </a:cubicBezTo>
                  <a:close/>
                  <a:moveTo>
                    <a:pt x="533" y="5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" name="object 12">
            <a:extLst>
              <a:ext uri="{FF2B5EF4-FFF2-40B4-BE49-F238E27FC236}">
                <a16:creationId xmlns:a16="http://schemas.microsoft.com/office/drawing/2014/main" id="{3C3F7EA6-88C4-4659-B0A7-8A974141776E}"/>
              </a:ext>
            </a:extLst>
          </p:cNvPr>
          <p:cNvSpPr/>
          <p:nvPr/>
        </p:nvSpPr>
        <p:spPr>
          <a:xfrm>
            <a:off x="4504357" y="4220581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20">
            <a:extLst>
              <a:ext uri="{FF2B5EF4-FFF2-40B4-BE49-F238E27FC236}">
                <a16:creationId xmlns:a16="http://schemas.microsoft.com/office/drawing/2014/main" id="{C4456ED1-F69B-4BA6-84F9-73CFC2BE1C20}"/>
              </a:ext>
            </a:extLst>
          </p:cNvPr>
          <p:cNvSpPr txBox="1"/>
          <p:nvPr/>
        </p:nvSpPr>
        <p:spPr>
          <a:xfrm>
            <a:off x="5284951" y="4220581"/>
            <a:ext cx="6464138" cy="165365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иштирокидаги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фуқароларнинг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ўзини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бошқариш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хизматчисининг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қонунга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хилоф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равишда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моддий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қимматликлар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олиши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мулкий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манфаатдор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(193</a:t>
            </a:r>
            <a:r>
              <a:rPr kumimoji="0" lang="ru-RU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-м)</a:t>
            </a:r>
          </a:p>
          <a:p>
            <a:pPr fontAlgn="base">
              <a:spcBef>
                <a:spcPct val="0"/>
              </a:spcBef>
            </a:pPr>
            <a:endParaRPr lang="ru-RU" sz="1600" b="1" baseline="30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2575" indent="-282575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—"/>
            </a:pPr>
            <a:r>
              <a:rPr lang="ru-RU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базавий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ҳисоблаш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миқдорининг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ru-RU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бараваригача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миқдорда</a:t>
            </a:r>
            <a:r>
              <a:rPr lang="ru-RU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жарима</a:t>
            </a:r>
          </a:p>
        </p:txBody>
      </p:sp>
      <p:grpSp>
        <p:nvGrpSpPr>
          <p:cNvPr id="49" name="Group 505">
            <a:extLst>
              <a:ext uri="{FF2B5EF4-FFF2-40B4-BE49-F238E27FC236}">
                <a16:creationId xmlns:a16="http://schemas.microsoft.com/office/drawing/2014/main" id="{41E12FBA-78EF-4790-B9B5-903CA7774CE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02218" y="4302193"/>
            <a:ext cx="554630" cy="544942"/>
            <a:chOff x="1423" y="2064"/>
            <a:chExt cx="229" cy="225"/>
          </a:xfrm>
          <a:solidFill>
            <a:srgbClr val="130A65"/>
          </a:solidFill>
        </p:grpSpPr>
        <p:sp>
          <p:nvSpPr>
            <p:cNvPr id="50" name="Freeform 506">
              <a:extLst>
                <a:ext uri="{FF2B5EF4-FFF2-40B4-BE49-F238E27FC236}">
                  <a16:creationId xmlns:a16="http://schemas.microsoft.com/office/drawing/2014/main" id="{70F3742E-5FD9-41DE-B876-D03F3A02FB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" y="2064"/>
              <a:ext cx="229" cy="225"/>
            </a:xfrm>
            <a:custGeom>
              <a:avLst/>
              <a:gdLst>
                <a:gd name="T0" fmla="*/ 4454 w 6402"/>
                <a:gd name="T1" fmla="*/ 3799 h 6288"/>
                <a:gd name="T2" fmla="*/ 4032 w 6402"/>
                <a:gd name="T3" fmla="*/ 2365 h 6288"/>
                <a:gd name="T4" fmla="*/ 4248 w 6402"/>
                <a:gd name="T5" fmla="*/ 1519 h 6288"/>
                <a:gd name="T6" fmla="*/ 3703 w 6402"/>
                <a:gd name="T7" fmla="*/ 451 h 6288"/>
                <a:gd name="T8" fmla="*/ 1094 w 6402"/>
                <a:gd name="T9" fmla="*/ 1337 h 6288"/>
                <a:gd name="T10" fmla="*/ 804 w 6402"/>
                <a:gd name="T11" fmla="*/ 1583 h 6288"/>
                <a:gd name="T12" fmla="*/ 1559 w 6402"/>
                <a:gd name="T13" fmla="*/ 3112 h 6288"/>
                <a:gd name="T14" fmla="*/ 1064 w 6402"/>
                <a:gd name="T15" fmla="*/ 3671 h 6288"/>
                <a:gd name="T16" fmla="*/ 2086 w 6402"/>
                <a:gd name="T17" fmla="*/ 3454 h 6288"/>
                <a:gd name="T18" fmla="*/ 1998 w 6402"/>
                <a:gd name="T19" fmla="*/ 5266 h 6288"/>
                <a:gd name="T20" fmla="*/ 989 w 6402"/>
                <a:gd name="T21" fmla="*/ 4886 h 6288"/>
                <a:gd name="T22" fmla="*/ 737 w 6402"/>
                <a:gd name="T23" fmla="*/ 5326 h 6288"/>
                <a:gd name="T24" fmla="*/ 502 w 6402"/>
                <a:gd name="T25" fmla="*/ 4162 h 6288"/>
                <a:gd name="T26" fmla="*/ 87 w 6402"/>
                <a:gd name="T27" fmla="*/ 5399 h 6288"/>
                <a:gd name="T28" fmla="*/ 2548 w 6402"/>
                <a:gd name="T29" fmla="*/ 5786 h 6288"/>
                <a:gd name="T30" fmla="*/ 2889 w 6402"/>
                <a:gd name="T31" fmla="*/ 5782 h 6288"/>
                <a:gd name="T32" fmla="*/ 4450 w 6402"/>
                <a:gd name="T33" fmla="*/ 6129 h 6288"/>
                <a:gd name="T34" fmla="*/ 5644 w 6402"/>
                <a:gd name="T35" fmla="*/ 3769 h 6288"/>
                <a:gd name="T36" fmla="*/ 2368 w 6402"/>
                <a:gd name="T37" fmla="*/ 3490 h 6288"/>
                <a:gd name="T38" fmla="*/ 2791 w 6402"/>
                <a:gd name="T39" fmla="*/ 3490 h 6288"/>
                <a:gd name="T40" fmla="*/ 4052 w 6402"/>
                <a:gd name="T41" fmla="*/ 2079 h 6288"/>
                <a:gd name="T42" fmla="*/ 4129 w 6402"/>
                <a:gd name="T43" fmla="*/ 1988 h 6288"/>
                <a:gd name="T44" fmla="*/ 3517 w 6402"/>
                <a:gd name="T45" fmla="*/ 621 h 6288"/>
                <a:gd name="T46" fmla="*/ 1803 w 6402"/>
                <a:gd name="T47" fmla="*/ 1120 h 6288"/>
                <a:gd name="T48" fmla="*/ 1588 w 6402"/>
                <a:gd name="T49" fmla="*/ 1210 h 6288"/>
                <a:gd name="T50" fmla="*/ 1346 w 6402"/>
                <a:gd name="T51" fmla="*/ 1337 h 6288"/>
                <a:gd name="T52" fmla="*/ 1094 w 6402"/>
                <a:gd name="T53" fmla="*/ 1771 h 6288"/>
                <a:gd name="T54" fmla="*/ 1346 w 6402"/>
                <a:gd name="T55" fmla="*/ 2154 h 6288"/>
                <a:gd name="T56" fmla="*/ 1800 w 6402"/>
                <a:gd name="T57" fmla="*/ 1451 h 6288"/>
                <a:gd name="T58" fmla="*/ 3801 w 6402"/>
                <a:gd name="T59" fmla="*/ 2154 h 6288"/>
                <a:gd name="T60" fmla="*/ 3280 w 6402"/>
                <a:gd name="T61" fmla="*/ 3034 h 6288"/>
                <a:gd name="T62" fmla="*/ 2220 w 6402"/>
                <a:gd name="T63" fmla="*/ 3200 h 6288"/>
                <a:gd name="T64" fmla="*/ 2204 w 6402"/>
                <a:gd name="T65" fmla="*/ 3194 h 6288"/>
                <a:gd name="T66" fmla="*/ 1346 w 6402"/>
                <a:gd name="T67" fmla="*/ 2154 h 6288"/>
                <a:gd name="T68" fmla="*/ 2362 w 6402"/>
                <a:gd name="T69" fmla="*/ 5532 h 6288"/>
                <a:gd name="T70" fmla="*/ 2679 w 6402"/>
                <a:gd name="T71" fmla="*/ 4003 h 6288"/>
                <a:gd name="T72" fmla="*/ 2610 w 6402"/>
                <a:gd name="T73" fmla="*/ 5534 h 6288"/>
                <a:gd name="T74" fmla="*/ 3160 w 6402"/>
                <a:gd name="T75" fmla="*/ 5266 h 6288"/>
                <a:gd name="T76" fmla="*/ 3072 w 6402"/>
                <a:gd name="T77" fmla="*/ 3454 h 6288"/>
                <a:gd name="T78" fmla="*/ 3844 w 6402"/>
                <a:gd name="T79" fmla="*/ 5441 h 6288"/>
                <a:gd name="T80" fmla="*/ 4569 w 6402"/>
                <a:gd name="T81" fmla="*/ 5907 h 6288"/>
                <a:gd name="T82" fmla="*/ 4007 w 6402"/>
                <a:gd name="T83" fmla="*/ 4965 h 6288"/>
                <a:gd name="T84" fmla="*/ 6150 w 6402"/>
                <a:gd name="T85" fmla="*/ 4965 h 6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02" h="6288">
                  <a:moveTo>
                    <a:pt x="5644" y="3769"/>
                  </a:moveTo>
                  <a:cubicBezTo>
                    <a:pt x="5466" y="3685"/>
                    <a:pt x="5276" y="3643"/>
                    <a:pt x="5078" y="3643"/>
                  </a:cubicBezTo>
                  <a:cubicBezTo>
                    <a:pt x="4853" y="3643"/>
                    <a:pt x="4640" y="3699"/>
                    <a:pt x="4454" y="3799"/>
                  </a:cubicBezTo>
                  <a:cubicBezTo>
                    <a:pt x="4167" y="3552"/>
                    <a:pt x="3800" y="3368"/>
                    <a:pt x="3390" y="3263"/>
                  </a:cubicBezTo>
                  <a:cubicBezTo>
                    <a:pt x="3400" y="3257"/>
                    <a:pt x="3410" y="3250"/>
                    <a:pt x="3420" y="3244"/>
                  </a:cubicBezTo>
                  <a:cubicBezTo>
                    <a:pt x="3749" y="3024"/>
                    <a:pt x="3968" y="2706"/>
                    <a:pt x="4032" y="2365"/>
                  </a:cubicBezTo>
                  <a:cubicBezTo>
                    <a:pt x="4163" y="2330"/>
                    <a:pt x="4278" y="2240"/>
                    <a:pt x="4349" y="2110"/>
                  </a:cubicBezTo>
                  <a:cubicBezTo>
                    <a:pt x="4444" y="1941"/>
                    <a:pt x="4447" y="1738"/>
                    <a:pt x="4357" y="1583"/>
                  </a:cubicBezTo>
                  <a:cubicBezTo>
                    <a:pt x="4335" y="1543"/>
                    <a:pt x="4293" y="1519"/>
                    <a:pt x="4248" y="1519"/>
                  </a:cubicBezTo>
                  <a:lnTo>
                    <a:pt x="4248" y="1519"/>
                  </a:lnTo>
                  <a:lnTo>
                    <a:pt x="4060" y="1520"/>
                  </a:lnTo>
                  <a:cubicBezTo>
                    <a:pt x="4071" y="1087"/>
                    <a:pt x="3949" y="720"/>
                    <a:pt x="3703" y="451"/>
                  </a:cubicBezTo>
                  <a:cubicBezTo>
                    <a:pt x="3441" y="164"/>
                    <a:pt x="3040" y="0"/>
                    <a:pt x="2605" y="0"/>
                  </a:cubicBezTo>
                  <a:cubicBezTo>
                    <a:pt x="2226" y="0"/>
                    <a:pt x="1852" y="125"/>
                    <a:pt x="1577" y="343"/>
                  </a:cubicBezTo>
                  <a:cubicBezTo>
                    <a:pt x="1266" y="589"/>
                    <a:pt x="1094" y="942"/>
                    <a:pt x="1094" y="1337"/>
                  </a:cubicBezTo>
                  <a:lnTo>
                    <a:pt x="1094" y="1520"/>
                  </a:lnTo>
                  <a:lnTo>
                    <a:pt x="913" y="1520"/>
                  </a:lnTo>
                  <a:cubicBezTo>
                    <a:pt x="868" y="1520"/>
                    <a:pt x="826" y="1544"/>
                    <a:pt x="804" y="1583"/>
                  </a:cubicBezTo>
                  <a:cubicBezTo>
                    <a:pt x="712" y="1742"/>
                    <a:pt x="714" y="1948"/>
                    <a:pt x="808" y="2119"/>
                  </a:cubicBezTo>
                  <a:cubicBezTo>
                    <a:pt x="877" y="2243"/>
                    <a:pt x="987" y="2330"/>
                    <a:pt x="1114" y="2365"/>
                  </a:cubicBezTo>
                  <a:cubicBezTo>
                    <a:pt x="1166" y="2642"/>
                    <a:pt x="1319" y="2902"/>
                    <a:pt x="1559" y="3112"/>
                  </a:cubicBezTo>
                  <a:cubicBezTo>
                    <a:pt x="1622" y="3168"/>
                    <a:pt x="1690" y="3218"/>
                    <a:pt x="1761" y="3263"/>
                  </a:cubicBezTo>
                  <a:cubicBezTo>
                    <a:pt x="1528" y="3320"/>
                    <a:pt x="1312" y="3399"/>
                    <a:pt x="1117" y="3501"/>
                  </a:cubicBezTo>
                  <a:cubicBezTo>
                    <a:pt x="1056" y="3533"/>
                    <a:pt x="1032" y="3609"/>
                    <a:pt x="1064" y="3671"/>
                  </a:cubicBezTo>
                  <a:cubicBezTo>
                    <a:pt x="1087" y="3714"/>
                    <a:pt x="1130" y="3739"/>
                    <a:pt x="1176" y="3739"/>
                  </a:cubicBezTo>
                  <a:cubicBezTo>
                    <a:pt x="1195" y="3739"/>
                    <a:pt x="1215" y="3734"/>
                    <a:pt x="1234" y="3724"/>
                  </a:cubicBezTo>
                  <a:cubicBezTo>
                    <a:pt x="1482" y="3595"/>
                    <a:pt x="1768" y="3504"/>
                    <a:pt x="2086" y="3454"/>
                  </a:cubicBezTo>
                  <a:lnTo>
                    <a:pt x="2245" y="3887"/>
                  </a:lnTo>
                  <a:lnTo>
                    <a:pt x="1993" y="5200"/>
                  </a:lnTo>
                  <a:cubicBezTo>
                    <a:pt x="1989" y="5222"/>
                    <a:pt x="1990" y="5245"/>
                    <a:pt x="1998" y="5266"/>
                  </a:cubicBezTo>
                  <a:lnTo>
                    <a:pt x="2090" y="5522"/>
                  </a:lnTo>
                  <a:cubicBezTo>
                    <a:pt x="1713" y="5501"/>
                    <a:pt x="1342" y="5454"/>
                    <a:pt x="989" y="5382"/>
                  </a:cubicBezTo>
                  <a:lnTo>
                    <a:pt x="989" y="4886"/>
                  </a:lnTo>
                  <a:cubicBezTo>
                    <a:pt x="989" y="4817"/>
                    <a:pt x="932" y="4761"/>
                    <a:pt x="863" y="4761"/>
                  </a:cubicBezTo>
                  <a:cubicBezTo>
                    <a:pt x="793" y="4761"/>
                    <a:pt x="737" y="4817"/>
                    <a:pt x="737" y="4886"/>
                  </a:cubicBezTo>
                  <a:lnTo>
                    <a:pt x="737" y="5326"/>
                  </a:lnTo>
                  <a:cubicBezTo>
                    <a:pt x="573" y="5287"/>
                    <a:pt x="413" y="5242"/>
                    <a:pt x="259" y="5191"/>
                  </a:cubicBezTo>
                  <a:cubicBezTo>
                    <a:pt x="284" y="4869"/>
                    <a:pt x="378" y="4582"/>
                    <a:pt x="538" y="4337"/>
                  </a:cubicBezTo>
                  <a:cubicBezTo>
                    <a:pt x="576" y="4278"/>
                    <a:pt x="560" y="4200"/>
                    <a:pt x="502" y="4162"/>
                  </a:cubicBezTo>
                  <a:cubicBezTo>
                    <a:pt x="444" y="4124"/>
                    <a:pt x="366" y="4141"/>
                    <a:pt x="328" y="4199"/>
                  </a:cubicBezTo>
                  <a:cubicBezTo>
                    <a:pt x="126" y="4506"/>
                    <a:pt x="17" y="4868"/>
                    <a:pt x="2" y="5276"/>
                  </a:cubicBezTo>
                  <a:cubicBezTo>
                    <a:pt x="0" y="5331"/>
                    <a:pt x="34" y="5381"/>
                    <a:pt x="87" y="5399"/>
                  </a:cubicBezTo>
                  <a:cubicBezTo>
                    <a:pt x="741" y="5625"/>
                    <a:pt x="1495" y="5757"/>
                    <a:pt x="2268" y="5782"/>
                  </a:cubicBezTo>
                  <a:lnTo>
                    <a:pt x="2269" y="5782"/>
                  </a:lnTo>
                  <a:cubicBezTo>
                    <a:pt x="2362" y="5785"/>
                    <a:pt x="2456" y="5786"/>
                    <a:pt x="2548" y="5786"/>
                  </a:cubicBezTo>
                  <a:lnTo>
                    <a:pt x="2579" y="5786"/>
                  </a:lnTo>
                  <a:lnTo>
                    <a:pt x="2610" y="5786"/>
                  </a:lnTo>
                  <a:cubicBezTo>
                    <a:pt x="2702" y="5786"/>
                    <a:pt x="2797" y="5785"/>
                    <a:pt x="2889" y="5782"/>
                  </a:cubicBezTo>
                  <a:lnTo>
                    <a:pt x="2890" y="5782"/>
                  </a:lnTo>
                  <a:cubicBezTo>
                    <a:pt x="3255" y="5770"/>
                    <a:pt x="3615" y="5734"/>
                    <a:pt x="3963" y="5676"/>
                  </a:cubicBezTo>
                  <a:cubicBezTo>
                    <a:pt x="4082" y="5863"/>
                    <a:pt x="4248" y="6020"/>
                    <a:pt x="4450" y="6129"/>
                  </a:cubicBezTo>
                  <a:cubicBezTo>
                    <a:pt x="4642" y="6233"/>
                    <a:pt x="4859" y="6288"/>
                    <a:pt x="5079" y="6288"/>
                  </a:cubicBezTo>
                  <a:cubicBezTo>
                    <a:pt x="5808" y="6288"/>
                    <a:pt x="6402" y="5694"/>
                    <a:pt x="6402" y="4965"/>
                  </a:cubicBezTo>
                  <a:cubicBezTo>
                    <a:pt x="6402" y="4456"/>
                    <a:pt x="6104" y="3987"/>
                    <a:pt x="5644" y="3769"/>
                  </a:cubicBezTo>
                  <a:close/>
                  <a:moveTo>
                    <a:pt x="2695" y="3751"/>
                  </a:moveTo>
                  <a:lnTo>
                    <a:pt x="2463" y="3751"/>
                  </a:lnTo>
                  <a:lnTo>
                    <a:pt x="2368" y="3490"/>
                  </a:lnTo>
                  <a:cubicBezTo>
                    <a:pt x="2436" y="3501"/>
                    <a:pt x="2504" y="3506"/>
                    <a:pt x="2573" y="3506"/>
                  </a:cubicBezTo>
                  <a:cubicBezTo>
                    <a:pt x="2575" y="3506"/>
                    <a:pt x="2578" y="3506"/>
                    <a:pt x="2581" y="3506"/>
                  </a:cubicBezTo>
                  <a:cubicBezTo>
                    <a:pt x="2651" y="3506"/>
                    <a:pt x="2721" y="3501"/>
                    <a:pt x="2791" y="3490"/>
                  </a:cubicBezTo>
                  <a:lnTo>
                    <a:pt x="2695" y="3751"/>
                  </a:lnTo>
                  <a:close/>
                  <a:moveTo>
                    <a:pt x="4129" y="1988"/>
                  </a:moveTo>
                  <a:cubicBezTo>
                    <a:pt x="4117" y="2010"/>
                    <a:pt x="4092" y="2048"/>
                    <a:pt x="4052" y="2079"/>
                  </a:cubicBezTo>
                  <a:lnTo>
                    <a:pt x="4052" y="1771"/>
                  </a:lnTo>
                  <a:lnTo>
                    <a:pt x="4163" y="1771"/>
                  </a:lnTo>
                  <a:cubicBezTo>
                    <a:pt x="4179" y="1840"/>
                    <a:pt x="4168" y="1919"/>
                    <a:pt x="4129" y="1988"/>
                  </a:cubicBezTo>
                  <a:close/>
                  <a:moveTo>
                    <a:pt x="1346" y="1337"/>
                  </a:moveTo>
                  <a:cubicBezTo>
                    <a:pt x="1346" y="632"/>
                    <a:pt x="1995" y="252"/>
                    <a:pt x="2605" y="252"/>
                  </a:cubicBezTo>
                  <a:cubicBezTo>
                    <a:pt x="2970" y="252"/>
                    <a:pt x="3302" y="386"/>
                    <a:pt x="3517" y="621"/>
                  </a:cubicBezTo>
                  <a:cubicBezTo>
                    <a:pt x="3719" y="842"/>
                    <a:pt x="3819" y="1151"/>
                    <a:pt x="3808" y="1520"/>
                  </a:cubicBezTo>
                  <a:lnTo>
                    <a:pt x="2853" y="1520"/>
                  </a:lnTo>
                  <a:cubicBezTo>
                    <a:pt x="2414" y="1520"/>
                    <a:pt x="2070" y="1389"/>
                    <a:pt x="1803" y="1120"/>
                  </a:cubicBezTo>
                  <a:cubicBezTo>
                    <a:pt x="1779" y="1096"/>
                    <a:pt x="1747" y="1083"/>
                    <a:pt x="1714" y="1083"/>
                  </a:cubicBezTo>
                  <a:cubicBezTo>
                    <a:pt x="1697" y="1083"/>
                    <a:pt x="1681" y="1086"/>
                    <a:pt x="1665" y="1093"/>
                  </a:cubicBezTo>
                  <a:cubicBezTo>
                    <a:pt x="1618" y="1113"/>
                    <a:pt x="1587" y="1159"/>
                    <a:pt x="1588" y="1210"/>
                  </a:cubicBezTo>
                  <a:cubicBezTo>
                    <a:pt x="1589" y="1313"/>
                    <a:pt x="1564" y="1391"/>
                    <a:pt x="1515" y="1440"/>
                  </a:cubicBezTo>
                  <a:cubicBezTo>
                    <a:pt x="1468" y="1488"/>
                    <a:pt x="1401" y="1508"/>
                    <a:pt x="1346" y="1517"/>
                  </a:cubicBezTo>
                  <a:lnTo>
                    <a:pt x="1346" y="1337"/>
                  </a:lnTo>
                  <a:close/>
                  <a:moveTo>
                    <a:pt x="1029" y="1997"/>
                  </a:moveTo>
                  <a:cubicBezTo>
                    <a:pt x="989" y="1926"/>
                    <a:pt x="979" y="1843"/>
                    <a:pt x="997" y="1771"/>
                  </a:cubicBezTo>
                  <a:lnTo>
                    <a:pt x="1094" y="1771"/>
                  </a:lnTo>
                  <a:lnTo>
                    <a:pt x="1094" y="2077"/>
                  </a:lnTo>
                  <a:cubicBezTo>
                    <a:pt x="1061" y="2049"/>
                    <a:pt x="1039" y="2016"/>
                    <a:pt x="1029" y="1997"/>
                  </a:cubicBezTo>
                  <a:close/>
                  <a:moveTo>
                    <a:pt x="1346" y="2154"/>
                  </a:moveTo>
                  <a:lnTo>
                    <a:pt x="1346" y="1770"/>
                  </a:lnTo>
                  <a:cubicBezTo>
                    <a:pt x="1449" y="1760"/>
                    <a:pt x="1588" y="1725"/>
                    <a:pt x="1694" y="1618"/>
                  </a:cubicBezTo>
                  <a:cubicBezTo>
                    <a:pt x="1740" y="1571"/>
                    <a:pt x="1776" y="1515"/>
                    <a:pt x="1800" y="1451"/>
                  </a:cubicBezTo>
                  <a:cubicBezTo>
                    <a:pt x="2087" y="1666"/>
                    <a:pt x="2433" y="1771"/>
                    <a:pt x="2853" y="1771"/>
                  </a:cubicBezTo>
                  <a:lnTo>
                    <a:pt x="3801" y="1771"/>
                  </a:lnTo>
                  <a:lnTo>
                    <a:pt x="3801" y="2154"/>
                  </a:lnTo>
                  <a:cubicBezTo>
                    <a:pt x="3801" y="2184"/>
                    <a:pt x="3799" y="2215"/>
                    <a:pt x="3796" y="2245"/>
                  </a:cubicBezTo>
                  <a:cubicBezTo>
                    <a:pt x="3796" y="2246"/>
                    <a:pt x="3796" y="2247"/>
                    <a:pt x="3796" y="2247"/>
                  </a:cubicBezTo>
                  <a:cubicBezTo>
                    <a:pt x="3763" y="2548"/>
                    <a:pt x="3576" y="2837"/>
                    <a:pt x="3280" y="3034"/>
                  </a:cubicBezTo>
                  <a:cubicBezTo>
                    <a:pt x="3067" y="3177"/>
                    <a:pt x="2819" y="3255"/>
                    <a:pt x="2581" y="3255"/>
                  </a:cubicBezTo>
                  <a:cubicBezTo>
                    <a:pt x="2579" y="3255"/>
                    <a:pt x="2577" y="3255"/>
                    <a:pt x="2574" y="3255"/>
                  </a:cubicBezTo>
                  <a:cubicBezTo>
                    <a:pt x="2453" y="3254"/>
                    <a:pt x="2333" y="3235"/>
                    <a:pt x="2220" y="3200"/>
                  </a:cubicBezTo>
                  <a:cubicBezTo>
                    <a:pt x="2218" y="3199"/>
                    <a:pt x="2216" y="3198"/>
                    <a:pt x="2214" y="3198"/>
                  </a:cubicBezTo>
                  <a:cubicBezTo>
                    <a:pt x="2214" y="3198"/>
                    <a:pt x="2214" y="3198"/>
                    <a:pt x="2214" y="3198"/>
                  </a:cubicBezTo>
                  <a:cubicBezTo>
                    <a:pt x="2211" y="3196"/>
                    <a:pt x="2207" y="3195"/>
                    <a:pt x="2204" y="3194"/>
                  </a:cubicBezTo>
                  <a:cubicBezTo>
                    <a:pt x="2203" y="3194"/>
                    <a:pt x="2203" y="3194"/>
                    <a:pt x="2202" y="3194"/>
                  </a:cubicBezTo>
                  <a:cubicBezTo>
                    <a:pt x="2200" y="3193"/>
                    <a:pt x="2197" y="3192"/>
                    <a:pt x="2194" y="3192"/>
                  </a:cubicBezTo>
                  <a:cubicBezTo>
                    <a:pt x="1718" y="3036"/>
                    <a:pt x="1346" y="2610"/>
                    <a:pt x="1346" y="2154"/>
                  </a:cubicBezTo>
                  <a:close/>
                  <a:moveTo>
                    <a:pt x="2579" y="5534"/>
                  </a:moveTo>
                  <a:lnTo>
                    <a:pt x="2548" y="5534"/>
                  </a:lnTo>
                  <a:cubicBezTo>
                    <a:pt x="2487" y="5534"/>
                    <a:pt x="2424" y="5534"/>
                    <a:pt x="2362" y="5532"/>
                  </a:cubicBezTo>
                  <a:lnTo>
                    <a:pt x="2247" y="5213"/>
                  </a:lnTo>
                  <a:lnTo>
                    <a:pt x="2479" y="4003"/>
                  </a:lnTo>
                  <a:lnTo>
                    <a:pt x="2679" y="4003"/>
                  </a:lnTo>
                  <a:lnTo>
                    <a:pt x="2912" y="5213"/>
                  </a:lnTo>
                  <a:lnTo>
                    <a:pt x="2797" y="5532"/>
                  </a:lnTo>
                  <a:cubicBezTo>
                    <a:pt x="2734" y="5534"/>
                    <a:pt x="2672" y="5534"/>
                    <a:pt x="2610" y="5534"/>
                  </a:cubicBezTo>
                  <a:lnTo>
                    <a:pt x="2579" y="5534"/>
                  </a:lnTo>
                  <a:close/>
                  <a:moveTo>
                    <a:pt x="3068" y="5522"/>
                  </a:moveTo>
                  <a:lnTo>
                    <a:pt x="3160" y="5266"/>
                  </a:lnTo>
                  <a:cubicBezTo>
                    <a:pt x="3168" y="5245"/>
                    <a:pt x="3170" y="5222"/>
                    <a:pt x="3165" y="5200"/>
                  </a:cubicBezTo>
                  <a:lnTo>
                    <a:pt x="2913" y="3887"/>
                  </a:lnTo>
                  <a:lnTo>
                    <a:pt x="3072" y="3454"/>
                  </a:lnTo>
                  <a:cubicBezTo>
                    <a:pt x="3521" y="3527"/>
                    <a:pt x="3927" y="3698"/>
                    <a:pt x="4236" y="3946"/>
                  </a:cubicBezTo>
                  <a:cubicBezTo>
                    <a:pt x="3943" y="4188"/>
                    <a:pt x="3755" y="4555"/>
                    <a:pt x="3755" y="4965"/>
                  </a:cubicBezTo>
                  <a:cubicBezTo>
                    <a:pt x="3755" y="5131"/>
                    <a:pt x="3786" y="5291"/>
                    <a:pt x="3844" y="5441"/>
                  </a:cubicBezTo>
                  <a:cubicBezTo>
                    <a:pt x="3591" y="5480"/>
                    <a:pt x="3331" y="5507"/>
                    <a:pt x="3068" y="5522"/>
                  </a:cubicBezTo>
                  <a:close/>
                  <a:moveTo>
                    <a:pt x="5078" y="6036"/>
                  </a:moveTo>
                  <a:cubicBezTo>
                    <a:pt x="4901" y="6036"/>
                    <a:pt x="4725" y="5992"/>
                    <a:pt x="4569" y="5907"/>
                  </a:cubicBezTo>
                  <a:cubicBezTo>
                    <a:pt x="4384" y="5808"/>
                    <a:pt x="4237" y="5658"/>
                    <a:pt x="4139" y="5481"/>
                  </a:cubicBezTo>
                  <a:cubicBezTo>
                    <a:pt x="4139" y="5480"/>
                    <a:pt x="4138" y="5479"/>
                    <a:pt x="4138" y="5478"/>
                  </a:cubicBezTo>
                  <a:cubicBezTo>
                    <a:pt x="4054" y="5324"/>
                    <a:pt x="4007" y="5148"/>
                    <a:pt x="4007" y="4965"/>
                  </a:cubicBezTo>
                  <a:cubicBezTo>
                    <a:pt x="4007" y="4375"/>
                    <a:pt x="4488" y="3894"/>
                    <a:pt x="5078" y="3894"/>
                  </a:cubicBezTo>
                  <a:cubicBezTo>
                    <a:pt x="5239" y="3894"/>
                    <a:pt x="5393" y="3929"/>
                    <a:pt x="5536" y="3997"/>
                  </a:cubicBezTo>
                  <a:cubicBezTo>
                    <a:pt x="5909" y="4173"/>
                    <a:pt x="6150" y="4553"/>
                    <a:pt x="6150" y="4965"/>
                  </a:cubicBezTo>
                  <a:cubicBezTo>
                    <a:pt x="6150" y="5556"/>
                    <a:pt x="5669" y="6036"/>
                    <a:pt x="5078" y="603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7">
              <a:extLst>
                <a:ext uri="{FF2B5EF4-FFF2-40B4-BE49-F238E27FC236}">
                  <a16:creationId xmlns:a16="http://schemas.microsoft.com/office/drawing/2014/main" id="{4896CAC2-D579-4FD9-BCDF-C0407444C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" y="2199"/>
              <a:ext cx="10" cy="9"/>
            </a:xfrm>
            <a:custGeom>
              <a:avLst/>
              <a:gdLst>
                <a:gd name="T0" fmla="*/ 143 w 288"/>
                <a:gd name="T1" fmla="*/ 270 h 270"/>
                <a:gd name="T2" fmla="*/ 213 w 288"/>
                <a:gd name="T3" fmla="*/ 249 h 270"/>
                <a:gd name="T4" fmla="*/ 215 w 288"/>
                <a:gd name="T5" fmla="*/ 248 h 270"/>
                <a:gd name="T6" fmla="*/ 250 w 288"/>
                <a:gd name="T7" fmla="*/ 73 h 270"/>
                <a:gd name="T8" fmla="*/ 75 w 288"/>
                <a:gd name="T9" fmla="*/ 38 h 270"/>
                <a:gd name="T10" fmla="*/ 73 w 288"/>
                <a:gd name="T11" fmla="*/ 40 h 270"/>
                <a:gd name="T12" fmla="*/ 38 w 288"/>
                <a:gd name="T13" fmla="*/ 214 h 270"/>
                <a:gd name="T14" fmla="*/ 143 w 288"/>
                <a:gd name="T15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70">
                  <a:moveTo>
                    <a:pt x="143" y="270"/>
                  </a:moveTo>
                  <a:cubicBezTo>
                    <a:pt x="167" y="270"/>
                    <a:pt x="191" y="263"/>
                    <a:pt x="213" y="249"/>
                  </a:cubicBezTo>
                  <a:lnTo>
                    <a:pt x="215" y="248"/>
                  </a:lnTo>
                  <a:cubicBezTo>
                    <a:pt x="273" y="209"/>
                    <a:pt x="288" y="131"/>
                    <a:pt x="250" y="73"/>
                  </a:cubicBezTo>
                  <a:cubicBezTo>
                    <a:pt x="211" y="15"/>
                    <a:pt x="133" y="0"/>
                    <a:pt x="75" y="38"/>
                  </a:cubicBezTo>
                  <a:lnTo>
                    <a:pt x="73" y="40"/>
                  </a:lnTo>
                  <a:cubicBezTo>
                    <a:pt x="15" y="78"/>
                    <a:pt x="0" y="156"/>
                    <a:pt x="38" y="214"/>
                  </a:cubicBezTo>
                  <a:cubicBezTo>
                    <a:pt x="62" y="251"/>
                    <a:pt x="102" y="270"/>
                    <a:pt x="143" y="27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08">
              <a:extLst>
                <a:ext uri="{FF2B5EF4-FFF2-40B4-BE49-F238E27FC236}">
                  <a16:creationId xmlns:a16="http://schemas.microsoft.com/office/drawing/2014/main" id="{8C6FCD95-AE29-4C34-8A8F-7B386D189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2210"/>
              <a:ext cx="34" cy="61"/>
            </a:xfrm>
            <a:custGeom>
              <a:avLst/>
              <a:gdLst>
                <a:gd name="T0" fmla="*/ 923 w 955"/>
                <a:gd name="T1" fmla="*/ 1093 h 1717"/>
                <a:gd name="T2" fmla="*/ 833 w 955"/>
                <a:gd name="T3" fmla="*/ 1344 h 1717"/>
                <a:gd name="T4" fmla="*/ 613 w 955"/>
                <a:gd name="T5" fmla="*/ 1469 h 1717"/>
                <a:gd name="T6" fmla="*/ 613 w 955"/>
                <a:gd name="T7" fmla="*/ 1588 h 1717"/>
                <a:gd name="T8" fmla="*/ 613 w 955"/>
                <a:gd name="T9" fmla="*/ 1598 h 1717"/>
                <a:gd name="T10" fmla="*/ 492 w 955"/>
                <a:gd name="T11" fmla="*/ 1717 h 1717"/>
                <a:gd name="T12" fmla="*/ 374 w 955"/>
                <a:gd name="T13" fmla="*/ 1598 h 1717"/>
                <a:gd name="T14" fmla="*/ 374 w 955"/>
                <a:gd name="T15" fmla="*/ 1470 h 1717"/>
                <a:gd name="T16" fmla="*/ 229 w 955"/>
                <a:gd name="T17" fmla="*/ 1411 h 1717"/>
                <a:gd name="T18" fmla="*/ 136 w 955"/>
                <a:gd name="T19" fmla="*/ 1336 h 1717"/>
                <a:gd name="T20" fmla="*/ 110 w 955"/>
                <a:gd name="T21" fmla="*/ 1302 h 1717"/>
                <a:gd name="T22" fmla="*/ 286 w 955"/>
                <a:gd name="T23" fmla="*/ 1116 h 1717"/>
                <a:gd name="T24" fmla="*/ 328 w 955"/>
                <a:gd name="T25" fmla="*/ 1163 h 1717"/>
                <a:gd name="T26" fmla="*/ 489 w 955"/>
                <a:gd name="T27" fmla="*/ 1219 h 1717"/>
                <a:gd name="T28" fmla="*/ 638 w 955"/>
                <a:gd name="T29" fmla="*/ 1096 h 1717"/>
                <a:gd name="T30" fmla="*/ 581 w 955"/>
                <a:gd name="T31" fmla="*/ 1028 h 1717"/>
                <a:gd name="T32" fmla="*/ 444 w 955"/>
                <a:gd name="T33" fmla="*/ 985 h 1717"/>
                <a:gd name="T34" fmla="*/ 283 w 955"/>
                <a:gd name="T35" fmla="*/ 934 h 1717"/>
                <a:gd name="T36" fmla="*/ 146 w 955"/>
                <a:gd name="T37" fmla="*/ 823 h 1717"/>
                <a:gd name="T38" fmla="*/ 90 w 955"/>
                <a:gd name="T39" fmla="*/ 623 h 1717"/>
                <a:gd name="T40" fmla="*/ 166 w 955"/>
                <a:gd name="T41" fmla="*/ 406 h 1717"/>
                <a:gd name="T42" fmla="*/ 376 w 955"/>
                <a:gd name="T43" fmla="*/ 282 h 1717"/>
                <a:gd name="T44" fmla="*/ 376 w 955"/>
                <a:gd name="T45" fmla="*/ 254 h 1717"/>
                <a:gd name="T46" fmla="*/ 376 w 955"/>
                <a:gd name="T47" fmla="*/ 119 h 1717"/>
                <a:gd name="T48" fmla="*/ 495 w 955"/>
                <a:gd name="T49" fmla="*/ 0 h 1717"/>
                <a:gd name="T50" fmla="*/ 613 w 955"/>
                <a:gd name="T51" fmla="*/ 119 h 1717"/>
                <a:gd name="T52" fmla="*/ 613 w 955"/>
                <a:gd name="T53" fmla="*/ 169 h 1717"/>
                <a:gd name="T54" fmla="*/ 613 w 955"/>
                <a:gd name="T55" fmla="*/ 283 h 1717"/>
                <a:gd name="T56" fmla="*/ 716 w 955"/>
                <a:gd name="T57" fmla="*/ 318 h 1717"/>
                <a:gd name="T58" fmla="*/ 780 w 955"/>
                <a:gd name="T59" fmla="*/ 354 h 1717"/>
                <a:gd name="T60" fmla="*/ 799 w 955"/>
                <a:gd name="T61" fmla="*/ 370 h 1717"/>
                <a:gd name="T62" fmla="*/ 670 w 955"/>
                <a:gd name="T63" fmla="*/ 580 h 1717"/>
                <a:gd name="T64" fmla="*/ 372 w 955"/>
                <a:gd name="T65" fmla="*/ 627 h 1717"/>
                <a:gd name="T66" fmla="*/ 413 w 955"/>
                <a:gd name="T67" fmla="*/ 699 h 1717"/>
                <a:gd name="T68" fmla="*/ 515 w 955"/>
                <a:gd name="T69" fmla="*/ 735 h 1717"/>
                <a:gd name="T70" fmla="*/ 648 w 955"/>
                <a:gd name="T71" fmla="*/ 765 h 1717"/>
                <a:gd name="T72" fmla="*/ 780 w 955"/>
                <a:gd name="T73" fmla="*/ 815 h 1717"/>
                <a:gd name="T74" fmla="*/ 882 w 955"/>
                <a:gd name="T75" fmla="*/ 914 h 1717"/>
                <a:gd name="T76" fmla="*/ 923 w 955"/>
                <a:gd name="T77" fmla="*/ 1093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55" h="1717">
                  <a:moveTo>
                    <a:pt x="923" y="1093"/>
                  </a:moveTo>
                  <a:cubicBezTo>
                    <a:pt x="923" y="1197"/>
                    <a:pt x="893" y="1281"/>
                    <a:pt x="833" y="1344"/>
                  </a:cubicBezTo>
                  <a:cubicBezTo>
                    <a:pt x="773" y="1407"/>
                    <a:pt x="699" y="1449"/>
                    <a:pt x="613" y="1469"/>
                  </a:cubicBezTo>
                  <a:lnTo>
                    <a:pt x="613" y="1588"/>
                  </a:lnTo>
                  <a:lnTo>
                    <a:pt x="613" y="1598"/>
                  </a:lnTo>
                  <a:cubicBezTo>
                    <a:pt x="613" y="1664"/>
                    <a:pt x="558" y="1717"/>
                    <a:pt x="492" y="1717"/>
                  </a:cubicBezTo>
                  <a:cubicBezTo>
                    <a:pt x="427" y="1717"/>
                    <a:pt x="374" y="1664"/>
                    <a:pt x="374" y="1598"/>
                  </a:cubicBezTo>
                  <a:lnTo>
                    <a:pt x="374" y="1470"/>
                  </a:lnTo>
                  <a:cubicBezTo>
                    <a:pt x="320" y="1458"/>
                    <a:pt x="272" y="1438"/>
                    <a:pt x="229" y="1411"/>
                  </a:cubicBezTo>
                  <a:cubicBezTo>
                    <a:pt x="184" y="1382"/>
                    <a:pt x="153" y="1358"/>
                    <a:pt x="136" y="1336"/>
                  </a:cubicBezTo>
                  <a:lnTo>
                    <a:pt x="110" y="1302"/>
                  </a:lnTo>
                  <a:cubicBezTo>
                    <a:pt x="0" y="1159"/>
                    <a:pt x="181" y="1006"/>
                    <a:pt x="286" y="1116"/>
                  </a:cubicBezTo>
                  <a:cubicBezTo>
                    <a:pt x="299" y="1129"/>
                    <a:pt x="312" y="1146"/>
                    <a:pt x="328" y="1163"/>
                  </a:cubicBezTo>
                  <a:cubicBezTo>
                    <a:pt x="372" y="1211"/>
                    <a:pt x="436" y="1219"/>
                    <a:pt x="489" y="1219"/>
                  </a:cubicBezTo>
                  <a:cubicBezTo>
                    <a:pt x="588" y="1219"/>
                    <a:pt x="638" y="1179"/>
                    <a:pt x="638" y="1096"/>
                  </a:cubicBezTo>
                  <a:cubicBezTo>
                    <a:pt x="638" y="1067"/>
                    <a:pt x="619" y="1044"/>
                    <a:pt x="581" y="1028"/>
                  </a:cubicBezTo>
                  <a:cubicBezTo>
                    <a:pt x="543" y="1012"/>
                    <a:pt x="498" y="998"/>
                    <a:pt x="444" y="985"/>
                  </a:cubicBezTo>
                  <a:cubicBezTo>
                    <a:pt x="390" y="972"/>
                    <a:pt x="337" y="955"/>
                    <a:pt x="283" y="934"/>
                  </a:cubicBezTo>
                  <a:cubicBezTo>
                    <a:pt x="229" y="912"/>
                    <a:pt x="184" y="875"/>
                    <a:pt x="146" y="823"/>
                  </a:cubicBezTo>
                  <a:cubicBezTo>
                    <a:pt x="108" y="770"/>
                    <a:pt x="90" y="704"/>
                    <a:pt x="90" y="623"/>
                  </a:cubicBezTo>
                  <a:cubicBezTo>
                    <a:pt x="90" y="543"/>
                    <a:pt x="116" y="471"/>
                    <a:pt x="166" y="406"/>
                  </a:cubicBezTo>
                  <a:cubicBezTo>
                    <a:pt x="216" y="342"/>
                    <a:pt x="288" y="299"/>
                    <a:pt x="376" y="282"/>
                  </a:cubicBezTo>
                  <a:lnTo>
                    <a:pt x="376" y="254"/>
                  </a:lnTo>
                  <a:lnTo>
                    <a:pt x="376" y="119"/>
                  </a:lnTo>
                  <a:cubicBezTo>
                    <a:pt x="376" y="54"/>
                    <a:pt x="429" y="0"/>
                    <a:pt x="495" y="0"/>
                  </a:cubicBezTo>
                  <a:cubicBezTo>
                    <a:pt x="560" y="0"/>
                    <a:pt x="613" y="54"/>
                    <a:pt x="613" y="119"/>
                  </a:cubicBezTo>
                  <a:lnTo>
                    <a:pt x="613" y="169"/>
                  </a:lnTo>
                  <a:lnTo>
                    <a:pt x="613" y="283"/>
                  </a:lnTo>
                  <a:cubicBezTo>
                    <a:pt x="651" y="291"/>
                    <a:pt x="685" y="303"/>
                    <a:pt x="716" y="318"/>
                  </a:cubicBezTo>
                  <a:cubicBezTo>
                    <a:pt x="747" y="332"/>
                    <a:pt x="768" y="344"/>
                    <a:pt x="780" y="354"/>
                  </a:cubicBezTo>
                  <a:lnTo>
                    <a:pt x="799" y="370"/>
                  </a:lnTo>
                  <a:cubicBezTo>
                    <a:pt x="955" y="486"/>
                    <a:pt x="804" y="694"/>
                    <a:pt x="670" y="580"/>
                  </a:cubicBezTo>
                  <a:cubicBezTo>
                    <a:pt x="578" y="504"/>
                    <a:pt x="372" y="487"/>
                    <a:pt x="372" y="627"/>
                  </a:cubicBezTo>
                  <a:cubicBezTo>
                    <a:pt x="372" y="657"/>
                    <a:pt x="385" y="681"/>
                    <a:pt x="413" y="699"/>
                  </a:cubicBezTo>
                  <a:cubicBezTo>
                    <a:pt x="440" y="717"/>
                    <a:pt x="474" y="729"/>
                    <a:pt x="515" y="735"/>
                  </a:cubicBezTo>
                  <a:cubicBezTo>
                    <a:pt x="555" y="741"/>
                    <a:pt x="599" y="751"/>
                    <a:pt x="648" y="765"/>
                  </a:cubicBezTo>
                  <a:cubicBezTo>
                    <a:pt x="696" y="780"/>
                    <a:pt x="740" y="796"/>
                    <a:pt x="780" y="815"/>
                  </a:cubicBezTo>
                  <a:cubicBezTo>
                    <a:pt x="821" y="833"/>
                    <a:pt x="855" y="867"/>
                    <a:pt x="882" y="914"/>
                  </a:cubicBezTo>
                  <a:cubicBezTo>
                    <a:pt x="910" y="962"/>
                    <a:pt x="923" y="1021"/>
                    <a:pt x="923" y="109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3891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448191-DF48-452B-81F4-9615D94EB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0884930" cy="434975"/>
          </a:xfrm>
        </p:spPr>
        <p:txBody>
          <a:bodyPr/>
          <a:lstStyle/>
          <a:p>
            <a:r>
              <a:rPr lang="ru-RU" dirty="0" err="1"/>
              <a:t>Ўзбекистон</a:t>
            </a:r>
            <a:r>
              <a:rPr lang="ru-RU" dirty="0"/>
              <a:t> </a:t>
            </a:r>
            <a:r>
              <a:rPr lang="ru-RU" dirty="0" err="1"/>
              <a:t>Республикасида</a:t>
            </a:r>
            <a:r>
              <a:rPr lang="ru-RU" dirty="0"/>
              <a:t> </a:t>
            </a:r>
            <a:r>
              <a:rPr lang="ru-RU" dirty="0" err="1"/>
              <a:t>ҳуқуқбузарликларнинг</a:t>
            </a:r>
            <a:r>
              <a:rPr lang="ru-RU" dirty="0"/>
              <a:t> статистик </a:t>
            </a:r>
            <a:r>
              <a:rPr lang="ru-RU" dirty="0" err="1"/>
              <a:t>кўрсаткичлари</a:t>
            </a:r>
            <a:r>
              <a:rPr lang="ru-RU" dirty="0"/>
              <a:t> (1/2)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CD65180-57F2-4FBB-8366-B00D0DAD6B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z-Cyrl-UZ" dirty="0"/>
              <a:t>Ўзбекистон Республикасининг коррупцияга қарши курашиш тўғрисидаги қонунчилиги</a:t>
            </a:r>
            <a:endParaRPr lang="ru-RU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DB289CF-3451-496C-ABF5-438FE3187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479449"/>
              </p:ext>
            </p:extLst>
          </p:nvPr>
        </p:nvGraphicFramePr>
        <p:xfrm>
          <a:off x="441831" y="3944199"/>
          <a:ext cx="11307256" cy="217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7562">
                  <a:extLst>
                    <a:ext uri="{9D8B030D-6E8A-4147-A177-3AD203B41FA5}">
                      <a16:colId xmlns:a16="http://schemas.microsoft.com/office/drawing/2014/main" val="334642399"/>
                    </a:ext>
                  </a:extLst>
                </a:gridCol>
                <a:gridCol w="3074650">
                  <a:extLst>
                    <a:ext uri="{9D8B030D-6E8A-4147-A177-3AD203B41FA5}">
                      <a16:colId xmlns:a16="http://schemas.microsoft.com/office/drawing/2014/main" val="3742606662"/>
                    </a:ext>
                  </a:extLst>
                </a:gridCol>
                <a:gridCol w="3285044">
                  <a:extLst>
                    <a:ext uri="{9D8B030D-6E8A-4147-A177-3AD203B41FA5}">
                      <a16:colId xmlns:a16="http://schemas.microsoft.com/office/drawing/2014/main" val="792242196"/>
                    </a:ext>
                  </a:extLst>
                </a:gridCol>
              </a:tblGrid>
              <a:tr h="294872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36000" marR="36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2021 </a:t>
                      </a:r>
                      <a:r>
                        <a:rPr lang="ru-RU" sz="160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йил</a:t>
                      </a:r>
                      <a:endPara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36000" marR="36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2020 </a:t>
                      </a:r>
                      <a:r>
                        <a:rPr lang="ru-RU" sz="160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йил</a:t>
                      </a:r>
                      <a:endParaRPr lang="en-US" sz="16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36000" marR="36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412684"/>
                  </a:ext>
                </a:extLst>
              </a:tr>
              <a:tr h="294872"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Судга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юборилган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жиноят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ишлари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3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769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1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148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45136"/>
                  </a:ext>
                </a:extLst>
              </a:tr>
              <a:tr h="294872"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Иш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қўзғатилган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5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483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1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723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964426"/>
                  </a:ext>
                </a:extLst>
              </a:tr>
              <a:tr h="41201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Коррупция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натижасида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етказилган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моддий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зарар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миқдори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1 300 млрд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сўм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500.1 млрд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сўм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241458"/>
                  </a:ext>
                </a:extLst>
              </a:tr>
              <a:tr h="294872">
                <a:tc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Моддий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зарарнинг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қопланган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қисми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887 млрд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сўм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2"/>
                          </a:solidFill>
                        </a:rPr>
                        <a:t>355 млрд 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</a:rPr>
                        <a:t>сўм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108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20995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6804D59-1D94-474A-B209-EEDBAE70AB87}"/>
              </a:ext>
            </a:extLst>
          </p:cNvPr>
          <p:cNvSpPr/>
          <p:nvPr/>
        </p:nvSpPr>
        <p:spPr>
          <a:xfrm>
            <a:off x="441831" y="6171624"/>
            <a:ext cx="3800475" cy="26161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050" i="1" u="sng" dirty="0" err="1">
                <a:solidFill>
                  <a:schemeClr val="bg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Манба</a:t>
            </a:r>
            <a:r>
              <a:rPr lang="ru-RU" sz="1050" i="1" u="sng" dirty="0">
                <a:solidFill>
                  <a:schemeClr val="bg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 https://anticorruption.uz/ru/item/2022/03/10/</a:t>
            </a:r>
            <a:endParaRPr lang="ru-RU" sz="1050" i="1" u="sn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C6214B-1060-4BB2-9ADC-35B1B2C9C06E}"/>
              </a:ext>
            </a:extLst>
          </p:cNvPr>
          <p:cNvSpPr/>
          <p:nvPr/>
        </p:nvSpPr>
        <p:spPr>
          <a:xfrm>
            <a:off x="-1" y="1282700"/>
            <a:ext cx="1206501" cy="2349744"/>
          </a:xfrm>
          <a:prstGeom prst="rect">
            <a:avLst/>
          </a:prstGeom>
          <a:solidFill>
            <a:srgbClr val="CDF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900" dirty="0" err="1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689514-0F0D-4D31-B2E2-3AEC0C7A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" t="25090" r="277" b="26127"/>
          <a:stretch/>
        </p:blipFill>
        <p:spPr>
          <a:xfrm>
            <a:off x="0" y="1282700"/>
            <a:ext cx="10326439" cy="2342056"/>
          </a:xfrm>
          <a:prstGeom prst="roundRect">
            <a:avLst>
              <a:gd name="adj" fmla="val 50000"/>
            </a:avLst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C2643A-083F-432E-B207-15F5BAF9B4AC}"/>
              </a:ext>
            </a:extLst>
          </p:cNvPr>
          <p:cNvSpPr txBox="1"/>
          <p:nvPr/>
        </p:nvSpPr>
        <p:spPr>
          <a:xfrm>
            <a:off x="416561" y="1846338"/>
            <a:ext cx="8706174" cy="1124648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Ўзбекистон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Республикаси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коррупцияга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курашиш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агентлигининг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ҳисоботига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кўра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, 2021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йилда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2020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йилга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нисбатан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коррупция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билан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боғлиқ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судга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юборилган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жиноят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ишлари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сони 2621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тага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(328%),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жиноий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жавобгарликка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тортилганлар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сони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эса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3760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тага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(318%)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ошган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Коррупцияга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курашишдаги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фаолликнинг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бундай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юқори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кўрсаткичи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коррупцияни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қабул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килиш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индексидаги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Ўзбекистоннинг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ижобий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динамикаси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билан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биргаликда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амалга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оширилган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ишлар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давлатнинг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коррупцияга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оид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ҳуқуқбузарликларга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кенг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кўламли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курашишидан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далолат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беради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6E2A392-14BC-4ED5-B5C7-DEAAA10344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0"/>
          <a:stretch/>
        </p:blipFill>
        <p:spPr>
          <a:xfrm>
            <a:off x="9786947" y="1136365"/>
            <a:ext cx="2282688" cy="254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55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B741226-DAC9-4136-98F5-03622AF65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31" y="438162"/>
            <a:ext cx="11094572" cy="434975"/>
          </a:xfrm>
        </p:spPr>
        <p:txBody>
          <a:bodyPr/>
          <a:lstStyle/>
          <a:p>
            <a:r>
              <a:rPr lang="ru-RU" dirty="0" err="1"/>
              <a:t>Ўзбекистон</a:t>
            </a:r>
            <a:r>
              <a:rPr lang="ru-RU" dirty="0"/>
              <a:t> </a:t>
            </a:r>
            <a:r>
              <a:rPr lang="ru-RU" dirty="0" err="1"/>
              <a:t>Республикасида</a:t>
            </a:r>
            <a:r>
              <a:rPr lang="ru-RU" dirty="0"/>
              <a:t> </a:t>
            </a:r>
            <a:r>
              <a:rPr lang="ru-RU" dirty="0" err="1"/>
              <a:t>ҳуқуқбузарликларнинг</a:t>
            </a:r>
            <a:r>
              <a:rPr lang="ru-RU" dirty="0"/>
              <a:t> статистик </a:t>
            </a:r>
            <a:r>
              <a:rPr lang="ru-RU" dirty="0" err="1"/>
              <a:t>кўрсаткичлари</a:t>
            </a:r>
            <a:r>
              <a:rPr lang="ru-RU" dirty="0"/>
              <a:t> (2/2)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DAEAE3-1274-4D58-97D5-5233CBF63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uz-Cyrl-UZ" dirty="0"/>
              <a:t>Ўзбекистон Республикасининг коррупцияга қарши курашиш тўғрисидаги қонунчилиги</a:t>
            </a:r>
            <a:endParaRPr lang="ru-R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FAB599-CE80-4038-A15E-E043BF12021B}"/>
              </a:ext>
            </a:extLst>
          </p:cNvPr>
          <p:cNvSpPr/>
          <p:nvPr/>
        </p:nvSpPr>
        <p:spPr>
          <a:xfrm>
            <a:off x="7280512" y="4874933"/>
            <a:ext cx="4255890" cy="276999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https://t.me/uzbprokuratura/20298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4BF87E-AF75-4FF1-9749-96D4B53D40F4}"/>
              </a:ext>
            </a:extLst>
          </p:cNvPr>
          <p:cNvSpPr/>
          <p:nvPr/>
        </p:nvSpPr>
        <p:spPr>
          <a:xfrm>
            <a:off x="7280512" y="1392429"/>
            <a:ext cx="4469657" cy="16312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dirty="0" err="1">
                <a:solidFill>
                  <a:schemeClr val="tx2"/>
                </a:solidFill>
                <a:latin typeface="+mj-lt"/>
              </a:rPr>
              <a:t>Ўзбекистон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Республикаси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Бош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прокуратураси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маълумотларига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кўра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, 2022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йилнинг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биринчи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ярим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йиллигида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1429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жиноят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иши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бўйича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1785 мансабдор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шахслар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жиноий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жавобгарликка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тортилган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бу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2021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йилнинг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ўтган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даврига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нисбатан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585 мансабдор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шахсга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кўпроқ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dirty="0" err="1">
                <a:solidFill>
                  <a:schemeClr val="tx2"/>
                </a:solidFill>
                <a:latin typeface="+mj-lt"/>
              </a:rPr>
              <a:t>Шундан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13 нафари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вазирликлар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,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идоралар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ташкилотларнинг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республика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миқёсидаги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, 195 нафари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вилоят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1577 нафари туман (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шаҳар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)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бўлинмалари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j-lt"/>
              </a:rPr>
              <a:t>ходимларидир</a:t>
            </a:r>
            <a:r>
              <a:rPr lang="ru-RU" sz="1200" dirty="0">
                <a:solidFill>
                  <a:schemeClr val="tx2"/>
                </a:solidFill>
                <a:latin typeface="+mj-lt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505B29-75EF-4C90-B613-5C59C89F20E8}"/>
              </a:ext>
            </a:extLst>
          </p:cNvPr>
          <p:cNvSpPr/>
          <p:nvPr/>
        </p:nvSpPr>
        <p:spPr>
          <a:xfrm>
            <a:off x="7280512" y="3608420"/>
            <a:ext cx="446965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600" b="1" dirty="0" err="1">
                <a:solidFill>
                  <a:srgbClr val="3A07DF"/>
                </a:solidFill>
              </a:rPr>
              <a:t>Мансаб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жиноятлари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натижасида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давлат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ва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жамоат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манфаатларига</a:t>
            </a:r>
            <a:r>
              <a:rPr lang="ru-RU" sz="1600" b="1" dirty="0">
                <a:solidFill>
                  <a:srgbClr val="3A07DF"/>
                </a:solidFill>
              </a:rPr>
              <a:t> 668,2 миллиард </a:t>
            </a:r>
            <a:r>
              <a:rPr lang="ru-RU" sz="1600" b="1" dirty="0" err="1">
                <a:solidFill>
                  <a:srgbClr val="3A07DF"/>
                </a:solidFill>
              </a:rPr>
              <a:t>сўм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миқдорида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зарар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етказилган,дастлабки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тергов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давомида</a:t>
            </a:r>
            <a:r>
              <a:rPr lang="ru-RU" sz="1600" b="1" dirty="0">
                <a:solidFill>
                  <a:srgbClr val="3A07DF"/>
                </a:solidFill>
              </a:rPr>
              <a:t> 599,1 миллиард </a:t>
            </a:r>
            <a:r>
              <a:rPr lang="ru-RU" sz="1600" b="1" dirty="0" err="1">
                <a:solidFill>
                  <a:srgbClr val="3A07DF"/>
                </a:solidFill>
              </a:rPr>
              <a:t>сўм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ундирилди</a:t>
            </a:r>
            <a:r>
              <a:rPr lang="ru-RU" sz="1600" b="1" dirty="0">
                <a:solidFill>
                  <a:srgbClr val="3A07DF"/>
                </a:solidFill>
              </a:rPr>
              <a:t>.</a:t>
            </a:r>
            <a:endParaRPr lang="en-US" sz="1600" b="1" dirty="0">
              <a:solidFill>
                <a:srgbClr val="3A07DF"/>
              </a:solidFill>
            </a:endParaRPr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C2C1C522-29E6-4CF1-BE39-BF87044A8B0A}"/>
              </a:ext>
            </a:extLst>
          </p:cNvPr>
          <p:cNvSpPr/>
          <p:nvPr/>
        </p:nvSpPr>
        <p:spPr>
          <a:xfrm>
            <a:off x="448236" y="139242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0" name="Group 266">
            <a:extLst>
              <a:ext uri="{FF2B5EF4-FFF2-40B4-BE49-F238E27FC236}">
                <a16:creationId xmlns:a16="http://schemas.microsoft.com/office/drawing/2014/main" id="{E1B0138F-B5FB-4C49-BDCE-FF9539EAB6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1831" y="1469103"/>
            <a:ext cx="527886" cy="532478"/>
            <a:chOff x="1610" y="1219"/>
            <a:chExt cx="230" cy="232"/>
          </a:xfrm>
          <a:solidFill>
            <a:schemeClr val="bg2">
              <a:lumMod val="25000"/>
            </a:schemeClr>
          </a:solidFill>
        </p:grpSpPr>
        <p:sp>
          <p:nvSpPr>
            <p:cNvPr id="12" name="Freeform 267">
              <a:extLst>
                <a:ext uri="{FF2B5EF4-FFF2-40B4-BE49-F238E27FC236}">
                  <a16:creationId xmlns:a16="http://schemas.microsoft.com/office/drawing/2014/main" id="{E34EB5CF-7381-41EA-B43D-1F7640D02D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6" y="1291"/>
              <a:ext cx="8" cy="7"/>
            </a:xfrm>
            <a:custGeom>
              <a:avLst/>
              <a:gdLst>
                <a:gd name="T0" fmla="*/ 266 w 266"/>
                <a:gd name="T1" fmla="*/ 134 h 267"/>
                <a:gd name="T2" fmla="*/ 133 w 266"/>
                <a:gd name="T3" fmla="*/ 267 h 267"/>
                <a:gd name="T4" fmla="*/ 0 w 266"/>
                <a:gd name="T5" fmla="*/ 134 h 267"/>
                <a:gd name="T6" fmla="*/ 133 w 266"/>
                <a:gd name="T7" fmla="*/ 0 h 267"/>
                <a:gd name="T8" fmla="*/ 266 w 266"/>
                <a:gd name="T9" fmla="*/ 134 h 267"/>
                <a:gd name="T10" fmla="*/ 266 w 266"/>
                <a:gd name="T11" fmla="*/ 13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7">
                  <a:moveTo>
                    <a:pt x="266" y="134"/>
                  </a:moveTo>
                  <a:cubicBezTo>
                    <a:pt x="266" y="207"/>
                    <a:pt x="207" y="267"/>
                    <a:pt x="133" y="267"/>
                  </a:cubicBezTo>
                  <a:cubicBezTo>
                    <a:pt x="59" y="267"/>
                    <a:pt x="0" y="207"/>
                    <a:pt x="0" y="134"/>
                  </a:cubicBezTo>
                  <a:cubicBezTo>
                    <a:pt x="0" y="60"/>
                    <a:pt x="59" y="0"/>
                    <a:pt x="133" y="0"/>
                  </a:cubicBezTo>
                  <a:cubicBezTo>
                    <a:pt x="207" y="0"/>
                    <a:pt x="266" y="60"/>
                    <a:pt x="266" y="134"/>
                  </a:cubicBezTo>
                  <a:close/>
                  <a:moveTo>
                    <a:pt x="266" y="1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8">
              <a:extLst>
                <a:ext uri="{FF2B5EF4-FFF2-40B4-BE49-F238E27FC236}">
                  <a16:creationId xmlns:a16="http://schemas.microsoft.com/office/drawing/2014/main" id="{85B93A4B-C666-48C2-956A-92061A3222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9" y="1291"/>
              <a:ext cx="8" cy="7"/>
            </a:xfrm>
            <a:custGeom>
              <a:avLst/>
              <a:gdLst>
                <a:gd name="T0" fmla="*/ 267 w 267"/>
                <a:gd name="T1" fmla="*/ 134 h 267"/>
                <a:gd name="T2" fmla="*/ 134 w 267"/>
                <a:gd name="T3" fmla="*/ 267 h 267"/>
                <a:gd name="T4" fmla="*/ 0 w 267"/>
                <a:gd name="T5" fmla="*/ 134 h 267"/>
                <a:gd name="T6" fmla="*/ 134 w 267"/>
                <a:gd name="T7" fmla="*/ 0 h 267"/>
                <a:gd name="T8" fmla="*/ 267 w 267"/>
                <a:gd name="T9" fmla="*/ 134 h 267"/>
                <a:gd name="T10" fmla="*/ 267 w 267"/>
                <a:gd name="T11" fmla="*/ 13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267" y="134"/>
                  </a:moveTo>
                  <a:cubicBezTo>
                    <a:pt x="267" y="207"/>
                    <a:pt x="207" y="267"/>
                    <a:pt x="134" y="267"/>
                  </a:cubicBezTo>
                  <a:cubicBezTo>
                    <a:pt x="60" y="267"/>
                    <a:pt x="0" y="207"/>
                    <a:pt x="0" y="134"/>
                  </a:cubicBezTo>
                  <a:cubicBezTo>
                    <a:pt x="0" y="60"/>
                    <a:pt x="60" y="0"/>
                    <a:pt x="134" y="0"/>
                  </a:cubicBezTo>
                  <a:cubicBezTo>
                    <a:pt x="207" y="0"/>
                    <a:pt x="267" y="60"/>
                    <a:pt x="267" y="134"/>
                  </a:cubicBezTo>
                  <a:close/>
                  <a:moveTo>
                    <a:pt x="267" y="1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9">
              <a:extLst>
                <a:ext uri="{FF2B5EF4-FFF2-40B4-BE49-F238E27FC236}">
                  <a16:creationId xmlns:a16="http://schemas.microsoft.com/office/drawing/2014/main" id="{EC5730CE-0D25-46AF-B2D2-1B51DA2333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7" y="1317"/>
              <a:ext cx="29" cy="15"/>
            </a:xfrm>
            <a:custGeom>
              <a:avLst/>
              <a:gdLst>
                <a:gd name="T0" fmla="*/ 533 w 1067"/>
                <a:gd name="T1" fmla="*/ 533 h 533"/>
                <a:gd name="T2" fmla="*/ 1067 w 1067"/>
                <a:gd name="T3" fmla="*/ 0 h 533"/>
                <a:gd name="T4" fmla="*/ 800 w 1067"/>
                <a:gd name="T5" fmla="*/ 0 h 533"/>
                <a:gd name="T6" fmla="*/ 533 w 1067"/>
                <a:gd name="T7" fmla="*/ 266 h 533"/>
                <a:gd name="T8" fmla="*/ 267 w 1067"/>
                <a:gd name="T9" fmla="*/ 0 h 533"/>
                <a:gd name="T10" fmla="*/ 0 w 1067"/>
                <a:gd name="T11" fmla="*/ 0 h 533"/>
                <a:gd name="T12" fmla="*/ 533 w 1067"/>
                <a:gd name="T13" fmla="*/ 533 h 533"/>
                <a:gd name="T14" fmla="*/ 533 w 1067"/>
                <a:gd name="T15" fmla="*/ 533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7" h="533">
                  <a:moveTo>
                    <a:pt x="533" y="533"/>
                  </a:moveTo>
                  <a:cubicBezTo>
                    <a:pt x="828" y="533"/>
                    <a:pt x="1067" y="294"/>
                    <a:pt x="1067" y="0"/>
                  </a:cubicBezTo>
                  <a:lnTo>
                    <a:pt x="800" y="0"/>
                  </a:lnTo>
                  <a:cubicBezTo>
                    <a:pt x="800" y="147"/>
                    <a:pt x="680" y="266"/>
                    <a:pt x="533" y="266"/>
                  </a:cubicBezTo>
                  <a:cubicBezTo>
                    <a:pt x="386" y="266"/>
                    <a:pt x="267" y="147"/>
                    <a:pt x="267" y="0"/>
                  </a:cubicBezTo>
                  <a:lnTo>
                    <a:pt x="0" y="0"/>
                  </a:lnTo>
                  <a:cubicBezTo>
                    <a:pt x="0" y="294"/>
                    <a:pt x="239" y="533"/>
                    <a:pt x="533" y="533"/>
                  </a:cubicBezTo>
                  <a:close/>
                  <a:moveTo>
                    <a:pt x="533" y="5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70">
              <a:extLst>
                <a:ext uri="{FF2B5EF4-FFF2-40B4-BE49-F238E27FC236}">
                  <a16:creationId xmlns:a16="http://schemas.microsoft.com/office/drawing/2014/main" id="{578CE931-0831-47F3-A862-AFC562EE20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1" y="1220"/>
              <a:ext cx="89" cy="119"/>
            </a:xfrm>
            <a:custGeom>
              <a:avLst/>
              <a:gdLst>
                <a:gd name="T0" fmla="*/ 2322 w 3200"/>
                <a:gd name="T1" fmla="*/ 0 h 4267"/>
                <a:gd name="T2" fmla="*/ 0 w 3200"/>
                <a:gd name="T3" fmla="*/ 0 h 4267"/>
                <a:gd name="T4" fmla="*/ 0 w 3200"/>
                <a:gd name="T5" fmla="*/ 4267 h 4267"/>
                <a:gd name="T6" fmla="*/ 3200 w 3200"/>
                <a:gd name="T7" fmla="*/ 4267 h 4267"/>
                <a:gd name="T8" fmla="*/ 3200 w 3200"/>
                <a:gd name="T9" fmla="*/ 878 h 4267"/>
                <a:gd name="T10" fmla="*/ 2322 w 3200"/>
                <a:gd name="T11" fmla="*/ 0 h 4267"/>
                <a:gd name="T12" fmla="*/ 2400 w 3200"/>
                <a:gd name="T13" fmla="*/ 455 h 4267"/>
                <a:gd name="T14" fmla="*/ 2744 w 3200"/>
                <a:gd name="T15" fmla="*/ 800 h 4267"/>
                <a:gd name="T16" fmla="*/ 2400 w 3200"/>
                <a:gd name="T17" fmla="*/ 800 h 4267"/>
                <a:gd name="T18" fmla="*/ 2400 w 3200"/>
                <a:gd name="T19" fmla="*/ 455 h 4267"/>
                <a:gd name="T20" fmla="*/ 266 w 3200"/>
                <a:gd name="T21" fmla="*/ 4000 h 4267"/>
                <a:gd name="T22" fmla="*/ 266 w 3200"/>
                <a:gd name="T23" fmla="*/ 267 h 4267"/>
                <a:gd name="T24" fmla="*/ 2133 w 3200"/>
                <a:gd name="T25" fmla="*/ 267 h 4267"/>
                <a:gd name="T26" fmla="*/ 2133 w 3200"/>
                <a:gd name="T27" fmla="*/ 1067 h 4267"/>
                <a:gd name="T28" fmla="*/ 2933 w 3200"/>
                <a:gd name="T29" fmla="*/ 1067 h 4267"/>
                <a:gd name="T30" fmla="*/ 2933 w 3200"/>
                <a:gd name="T31" fmla="*/ 4000 h 4267"/>
                <a:gd name="T32" fmla="*/ 266 w 3200"/>
                <a:gd name="T33" fmla="*/ 4000 h 4267"/>
                <a:gd name="T34" fmla="*/ 266 w 3200"/>
                <a:gd name="T35" fmla="*/ 4000 h 4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00" h="4267">
                  <a:moveTo>
                    <a:pt x="2322" y="0"/>
                  </a:moveTo>
                  <a:lnTo>
                    <a:pt x="0" y="0"/>
                  </a:lnTo>
                  <a:lnTo>
                    <a:pt x="0" y="4267"/>
                  </a:lnTo>
                  <a:lnTo>
                    <a:pt x="3200" y="4267"/>
                  </a:lnTo>
                  <a:lnTo>
                    <a:pt x="3200" y="878"/>
                  </a:lnTo>
                  <a:lnTo>
                    <a:pt x="2322" y="0"/>
                  </a:lnTo>
                  <a:close/>
                  <a:moveTo>
                    <a:pt x="2400" y="455"/>
                  </a:moveTo>
                  <a:lnTo>
                    <a:pt x="2744" y="800"/>
                  </a:lnTo>
                  <a:lnTo>
                    <a:pt x="2400" y="800"/>
                  </a:lnTo>
                  <a:lnTo>
                    <a:pt x="2400" y="455"/>
                  </a:lnTo>
                  <a:close/>
                  <a:moveTo>
                    <a:pt x="266" y="4000"/>
                  </a:moveTo>
                  <a:lnTo>
                    <a:pt x="266" y="267"/>
                  </a:lnTo>
                  <a:lnTo>
                    <a:pt x="2133" y="267"/>
                  </a:lnTo>
                  <a:lnTo>
                    <a:pt x="2133" y="1067"/>
                  </a:lnTo>
                  <a:lnTo>
                    <a:pt x="2933" y="1067"/>
                  </a:lnTo>
                  <a:lnTo>
                    <a:pt x="2933" y="4000"/>
                  </a:lnTo>
                  <a:lnTo>
                    <a:pt x="266" y="4000"/>
                  </a:lnTo>
                  <a:close/>
                  <a:moveTo>
                    <a:pt x="266" y="40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71">
              <a:extLst>
                <a:ext uri="{FF2B5EF4-FFF2-40B4-BE49-F238E27FC236}">
                  <a16:creationId xmlns:a16="http://schemas.microsoft.com/office/drawing/2014/main" id="{71F43F3D-7589-41BC-8358-5E3912E346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8" y="1270"/>
              <a:ext cx="50" cy="41"/>
            </a:xfrm>
            <a:custGeom>
              <a:avLst/>
              <a:gdLst>
                <a:gd name="T0" fmla="*/ 494 w 1789"/>
                <a:gd name="T1" fmla="*/ 1106 h 1483"/>
                <a:gd name="T2" fmla="*/ 189 w 1789"/>
                <a:gd name="T3" fmla="*/ 800 h 1483"/>
                <a:gd name="T4" fmla="*/ 0 w 1789"/>
                <a:gd name="T5" fmla="*/ 989 h 1483"/>
                <a:gd name="T6" fmla="*/ 494 w 1789"/>
                <a:gd name="T7" fmla="*/ 1483 h 1483"/>
                <a:gd name="T8" fmla="*/ 1789 w 1789"/>
                <a:gd name="T9" fmla="*/ 189 h 1483"/>
                <a:gd name="T10" fmla="*/ 1600 w 1789"/>
                <a:gd name="T11" fmla="*/ 0 h 1483"/>
                <a:gd name="T12" fmla="*/ 494 w 1789"/>
                <a:gd name="T13" fmla="*/ 1106 h 1483"/>
                <a:gd name="T14" fmla="*/ 494 w 1789"/>
                <a:gd name="T15" fmla="*/ 1106 h 1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9" h="1483">
                  <a:moveTo>
                    <a:pt x="494" y="1106"/>
                  </a:moveTo>
                  <a:lnTo>
                    <a:pt x="189" y="800"/>
                  </a:lnTo>
                  <a:lnTo>
                    <a:pt x="0" y="989"/>
                  </a:lnTo>
                  <a:lnTo>
                    <a:pt x="494" y="1483"/>
                  </a:lnTo>
                  <a:lnTo>
                    <a:pt x="1789" y="189"/>
                  </a:lnTo>
                  <a:lnTo>
                    <a:pt x="1600" y="0"/>
                  </a:lnTo>
                  <a:lnTo>
                    <a:pt x="494" y="1106"/>
                  </a:lnTo>
                  <a:close/>
                  <a:moveTo>
                    <a:pt x="494" y="110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72">
              <a:extLst>
                <a:ext uri="{FF2B5EF4-FFF2-40B4-BE49-F238E27FC236}">
                  <a16:creationId xmlns:a16="http://schemas.microsoft.com/office/drawing/2014/main" id="{D8105DF3-7051-4C9B-9990-56B439A49D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6" y="1276"/>
              <a:ext cx="59" cy="48"/>
            </a:xfrm>
            <a:custGeom>
              <a:avLst/>
              <a:gdLst>
                <a:gd name="T0" fmla="*/ 1867 w 2133"/>
                <a:gd name="T1" fmla="*/ 1467 h 1733"/>
                <a:gd name="T2" fmla="*/ 267 w 2133"/>
                <a:gd name="T3" fmla="*/ 1467 h 1733"/>
                <a:gd name="T4" fmla="*/ 267 w 2133"/>
                <a:gd name="T5" fmla="*/ 267 h 1733"/>
                <a:gd name="T6" fmla="*/ 1333 w 2133"/>
                <a:gd name="T7" fmla="*/ 267 h 1733"/>
                <a:gd name="T8" fmla="*/ 1333 w 2133"/>
                <a:gd name="T9" fmla="*/ 0 h 1733"/>
                <a:gd name="T10" fmla="*/ 0 w 2133"/>
                <a:gd name="T11" fmla="*/ 0 h 1733"/>
                <a:gd name="T12" fmla="*/ 0 w 2133"/>
                <a:gd name="T13" fmla="*/ 1733 h 1733"/>
                <a:gd name="T14" fmla="*/ 2133 w 2133"/>
                <a:gd name="T15" fmla="*/ 1733 h 1733"/>
                <a:gd name="T16" fmla="*/ 2133 w 2133"/>
                <a:gd name="T17" fmla="*/ 667 h 1733"/>
                <a:gd name="T18" fmla="*/ 1867 w 2133"/>
                <a:gd name="T19" fmla="*/ 667 h 1733"/>
                <a:gd name="T20" fmla="*/ 1867 w 2133"/>
                <a:gd name="T21" fmla="*/ 1467 h 1733"/>
                <a:gd name="T22" fmla="*/ 1867 w 2133"/>
                <a:gd name="T23" fmla="*/ 1467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33" h="1733">
                  <a:moveTo>
                    <a:pt x="1867" y="1467"/>
                  </a:moveTo>
                  <a:lnTo>
                    <a:pt x="267" y="1467"/>
                  </a:lnTo>
                  <a:lnTo>
                    <a:pt x="267" y="267"/>
                  </a:lnTo>
                  <a:lnTo>
                    <a:pt x="1333" y="267"/>
                  </a:lnTo>
                  <a:lnTo>
                    <a:pt x="1333" y="0"/>
                  </a:lnTo>
                  <a:lnTo>
                    <a:pt x="0" y="0"/>
                  </a:lnTo>
                  <a:lnTo>
                    <a:pt x="0" y="1733"/>
                  </a:lnTo>
                  <a:lnTo>
                    <a:pt x="2133" y="1733"/>
                  </a:lnTo>
                  <a:lnTo>
                    <a:pt x="2133" y="667"/>
                  </a:lnTo>
                  <a:lnTo>
                    <a:pt x="1867" y="667"/>
                  </a:lnTo>
                  <a:lnTo>
                    <a:pt x="1867" y="1467"/>
                  </a:lnTo>
                  <a:close/>
                  <a:moveTo>
                    <a:pt x="1867" y="146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73">
              <a:extLst>
                <a:ext uri="{FF2B5EF4-FFF2-40B4-BE49-F238E27FC236}">
                  <a16:creationId xmlns:a16="http://schemas.microsoft.com/office/drawing/2014/main" id="{4E8A4874-0942-467D-9C04-EDF3D4C45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6" y="1235"/>
              <a:ext cx="7" cy="7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74">
              <a:extLst>
                <a:ext uri="{FF2B5EF4-FFF2-40B4-BE49-F238E27FC236}">
                  <a16:creationId xmlns:a16="http://schemas.microsoft.com/office/drawing/2014/main" id="{CD5CED6B-9301-404D-9A5F-630907260E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1" y="1235"/>
              <a:ext cx="22" cy="7"/>
            </a:xfrm>
            <a:custGeom>
              <a:avLst/>
              <a:gdLst>
                <a:gd name="T0" fmla="*/ 0 w 800"/>
                <a:gd name="T1" fmla="*/ 0 h 267"/>
                <a:gd name="T2" fmla="*/ 800 w 800"/>
                <a:gd name="T3" fmla="*/ 0 h 267"/>
                <a:gd name="T4" fmla="*/ 800 w 800"/>
                <a:gd name="T5" fmla="*/ 267 h 267"/>
                <a:gd name="T6" fmla="*/ 0 w 800"/>
                <a:gd name="T7" fmla="*/ 267 h 267"/>
                <a:gd name="T8" fmla="*/ 0 w 800"/>
                <a:gd name="T9" fmla="*/ 0 h 267"/>
                <a:gd name="T10" fmla="*/ 0 w 800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0" h="267">
                  <a:moveTo>
                    <a:pt x="0" y="0"/>
                  </a:moveTo>
                  <a:lnTo>
                    <a:pt x="800" y="0"/>
                  </a:lnTo>
                  <a:lnTo>
                    <a:pt x="800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75">
              <a:extLst>
                <a:ext uri="{FF2B5EF4-FFF2-40B4-BE49-F238E27FC236}">
                  <a16:creationId xmlns:a16="http://schemas.microsoft.com/office/drawing/2014/main" id="{7382D4C6-9DBC-4AB4-BA52-AD614CE6B3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6" y="1250"/>
              <a:ext cx="7" cy="7"/>
            </a:xfrm>
            <a:custGeom>
              <a:avLst/>
              <a:gdLst>
                <a:gd name="T0" fmla="*/ 0 w 267"/>
                <a:gd name="T1" fmla="*/ 0 h 266"/>
                <a:gd name="T2" fmla="*/ 267 w 267"/>
                <a:gd name="T3" fmla="*/ 0 h 266"/>
                <a:gd name="T4" fmla="*/ 267 w 267"/>
                <a:gd name="T5" fmla="*/ 266 h 266"/>
                <a:gd name="T6" fmla="*/ 0 w 267"/>
                <a:gd name="T7" fmla="*/ 266 h 266"/>
                <a:gd name="T8" fmla="*/ 0 w 267"/>
                <a:gd name="T9" fmla="*/ 0 h 266"/>
                <a:gd name="T10" fmla="*/ 0 w 26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6">
                  <a:moveTo>
                    <a:pt x="0" y="0"/>
                  </a:moveTo>
                  <a:lnTo>
                    <a:pt x="267" y="0"/>
                  </a:lnTo>
                  <a:lnTo>
                    <a:pt x="26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76">
              <a:extLst>
                <a:ext uri="{FF2B5EF4-FFF2-40B4-BE49-F238E27FC236}">
                  <a16:creationId xmlns:a16="http://schemas.microsoft.com/office/drawing/2014/main" id="{808F373B-A4BC-40CC-8BA1-F469DC21A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1" y="1250"/>
              <a:ext cx="22" cy="7"/>
            </a:xfrm>
            <a:custGeom>
              <a:avLst/>
              <a:gdLst>
                <a:gd name="T0" fmla="*/ 0 w 800"/>
                <a:gd name="T1" fmla="*/ 0 h 266"/>
                <a:gd name="T2" fmla="*/ 800 w 800"/>
                <a:gd name="T3" fmla="*/ 0 h 266"/>
                <a:gd name="T4" fmla="*/ 800 w 800"/>
                <a:gd name="T5" fmla="*/ 266 h 266"/>
                <a:gd name="T6" fmla="*/ 0 w 800"/>
                <a:gd name="T7" fmla="*/ 266 h 266"/>
                <a:gd name="T8" fmla="*/ 0 w 800"/>
                <a:gd name="T9" fmla="*/ 0 h 266"/>
                <a:gd name="T10" fmla="*/ 0 w 800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0" h="266">
                  <a:moveTo>
                    <a:pt x="0" y="0"/>
                  </a:moveTo>
                  <a:lnTo>
                    <a:pt x="800" y="0"/>
                  </a:lnTo>
                  <a:lnTo>
                    <a:pt x="800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77">
              <a:extLst>
                <a:ext uri="{FF2B5EF4-FFF2-40B4-BE49-F238E27FC236}">
                  <a16:creationId xmlns:a16="http://schemas.microsoft.com/office/drawing/2014/main" id="{7D16AA6C-C228-4015-B88E-E6E80EBFA1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9" y="1373"/>
              <a:ext cx="38" cy="52"/>
            </a:xfrm>
            <a:custGeom>
              <a:avLst/>
              <a:gdLst>
                <a:gd name="T0" fmla="*/ 400 w 1334"/>
                <a:gd name="T1" fmla="*/ 400 h 1866"/>
                <a:gd name="T2" fmla="*/ 934 w 1334"/>
                <a:gd name="T3" fmla="*/ 400 h 1866"/>
                <a:gd name="T4" fmla="*/ 1067 w 1334"/>
                <a:gd name="T5" fmla="*/ 533 h 1866"/>
                <a:gd name="T6" fmla="*/ 1334 w 1334"/>
                <a:gd name="T7" fmla="*/ 533 h 1866"/>
                <a:gd name="T8" fmla="*/ 934 w 1334"/>
                <a:gd name="T9" fmla="*/ 133 h 1866"/>
                <a:gd name="T10" fmla="*/ 800 w 1334"/>
                <a:gd name="T11" fmla="*/ 133 h 1866"/>
                <a:gd name="T12" fmla="*/ 800 w 1334"/>
                <a:gd name="T13" fmla="*/ 0 h 1866"/>
                <a:gd name="T14" fmla="*/ 534 w 1334"/>
                <a:gd name="T15" fmla="*/ 0 h 1866"/>
                <a:gd name="T16" fmla="*/ 534 w 1334"/>
                <a:gd name="T17" fmla="*/ 133 h 1866"/>
                <a:gd name="T18" fmla="*/ 400 w 1334"/>
                <a:gd name="T19" fmla="*/ 133 h 1866"/>
                <a:gd name="T20" fmla="*/ 0 w 1334"/>
                <a:gd name="T21" fmla="*/ 533 h 1866"/>
                <a:gd name="T22" fmla="*/ 0 w 1334"/>
                <a:gd name="T23" fmla="*/ 666 h 1866"/>
                <a:gd name="T24" fmla="*/ 400 w 1334"/>
                <a:gd name="T25" fmla="*/ 1066 h 1866"/>
                <a:gd name="T26" fmla="*/ 934 w 1334"/>
                <a:gd name="T27" fmla="*/ 1066 h 1866"/>
                <a:gd name="T28" fmla="*/ 1067 w 1334"/>
                <a:gd name="T29" fmla="*/ 1200 h 1866"/>
                <a:gd name="T30" fmla="*/ 1067 w 1334"/>
                <a:gd name="T31" fmla="*/ 1333 h 1866"/>
                <a:gd name="T32" fmla="*/ 934 w 1334"/>
                <a:gd name="T33" fmla="*/ 1466 h 1866"/>
                <a:gd name="T34" fmla="*/ 400 w 1334"/>
                <a:gd name="T35" fmla="*/ 1466 h 1866"/>
                <a:gd name="T36" fmla="*/ 267 w 1334"/>
                <a:gd name="T37" fmla="*/ 1333 h 1866"/>
                <a:gd name="T38" fmla="*/ 0 w 1334"/>
                <a:gd name="T39" fmla="*/ 1333 h 1866"/>
                <a:gd name="T40" fmla="*/ 400 w 1334"/>
                <a:gd name="T41" fmla="*/ 1733 h 1866"/>
                <a:gd name="T42" fmla="*/ 534 w 1334"/>
                <a:gd name="T43" fmla="*/ 1733 h 1866"/>
                <a:gd name="T44" fmla="*/ 534 w 1334"/>
                <a:gd name="T45" fmla="*/ 1866 h 1866"/>
                <a:gd name="T46" fmla="*/ 800 w 1334"/>
                <a:gd name="T47" fmla="*/ 1866 h 1866"/>
                <a:gd name="T48" fmla="*/ 800 w 1334"/>
                <a:gd name="T49" fmla="*/ 1733 h 1866"/>
                <a:gd name="T50" fmla="*/ 934 w 1334"/>
                <a:gd name="T51" fmla="*/ 1733 h 1866"/>
                <a:gd name="T52" fmla="*/ 1334 w 1334"/>
                <a:gd name="T53" fmla="*/ 1333 h 1866"/>
                <a:gd name="T54" fmla="*/ 1334 w 1334"/>
                <a:gd name="T55" fmla="*/ 1200 h 1866"/>
                <a:gd name="T56" fmla="*/ 934 w 1334"/>
                <a:gd name="T57" fmla="*/ 800 h 1866"/>
                <a:gd name="T58" fmla="*/ 400 w 1334"/>
                <a:gd name="T59" fmla="*/ 800 h 1866"/>
                <a:gd name="T60" fmla="*/ 267 w 1334"/>
                <a:gd name="T61" fmla="*/ 666 h 1866"/>
                <a:gd name="T62" fmla="*/ 267 w 1334"/>
                <a:gd name="T63" fmla="*/ 533 h 1866"/>
                <a:gd name="T64" fmla="*/ 400 w 1334"/>
                <a:gd name="T65" fmla="*/ 400 h 1866"/>
                <a:gd name="T66" fmla="*/ 400 w 1334"/>
                <a:gd name="T67" fmla="*/ 400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34" h="1866">
                  <a:moveTo>
                    <a:pt x="400" y="400"/>
                  </a:moveTo>
                  <a:lnTo>
                    <a:pt x="934" y="400"/>
                  </a:lnTo>
                  <a:cubicBezTo>
                    <a:pt x="1007" y="400"/>
                    <a:pt x="1067" y="459"/>
                    <a:pt x="1067" y="533"/>
                  </a:cubicBezTo>
                  <a:lnTo>
                    <a:pt x="1334" y="533"/>
                  </a:lnTo>
                  <a:cubicBezTo>
                    <a:pt x="1334" y="312"/>
                    <a:pt x="1154" y="133"/>
                    <a:pt x="934" y="133"/>
                  </a:cubicBezTo>
                  <a:lnTo>
                    <a:pt x="800" y="133"/>
                  </a:lnTo>
                  <a:lnTo>
                    <a:pt x="800" y="0"/>
                  </a:lnTo>
                  <a:lnTo>
                    <a:pt x="534" y="0"/>
                  </a:lnTo>
                  <a:lnTo>
                    <a:pt x="534" y="133"/>
                  </a:lnTo>
                  <a:lnTo>
                    <a:pt x="400" y="133"/>
                  </a:lnTo>
                  <a:cubicBezTo>
                    <a:pt x="180" y="133"/>
                    <a:pt x="0" y="312"/>
                    <a:pt x="0" y="533"/>
                  </a:cubicBezTo>
                  <a:lnTo>
                    <a:pt x="0" y="666"/>
                  </a:lnTo>
                  <a:cubicBezTo>
                    <a:pt x="0" y="887"/>
                    <a:pt x="180" y="1066"/>
                    <a:pt x="400" y="1066"/>
                  </a:cubicBezTo>
                  <a:lnTo>
                    <a:pt x="934" y="1066"/>
                  </a:lnTo>
                  <a:cubicBezTo>
                    <a:pt x="1007" y="1066"/>
                    <a:pt x="1067" y="1126"/>
                    <a:pt x="1067" y="1200"/>
                  </a:cubicBezTo>
                  <a:lnTo>
                    <a:pt x="1067" y="1333"/>
                  </a:lnTo>
                  <a:cubicBezTo>
                    <a:pt x="1067" y="1407"/>
                    <a:pt x="1007" y="1466"/>
                    <a:pt x="934" y="1466"/>
                  </a:cubicBezTo>
                  <a:lnTo>
                    <a:pt x="400" y="1466"/>
                  </a:lnTo>
                  <a:cubicBezTo>
                    <a:pt x="327" y="1466"/>
                    <a:pt x="267" y="1407"/>
                    <a:pt x="267" y="1333"/>
                  </a:cubicBezTo>
                  <a:lnTo>
                    <a:pt x="0" y="1333"/>
                  </a:lnTo>
                  <a:cubicBezTo>
                    <a:pt x="0" y="1554"/>
                    <a:pt x="180" y="1733"/>
                    <a:pt x="400" y="1733"/>
                  </a:cubicBezTo>
                  <a:lnTo>
                    <a:pt x="534" y="1733"/>
                  </a:lnTo>
                  <a:lnTo>
                    <a:pt x="534" y="1866"/>
                  </a:lnTo>
                  <a:lnTo>
                    <a:pt x="800" y="1866"/>
                  </a:lnTo>
                  <a:lnTo>
                    <a:pt x="800" y="1733"/>
                  </a:lnTo>
                  <a:lnTo>
                    <a:pt x="934" y="1733"/>
                  </a:lnTo>
                  <a:cubicBezTo>
                    <a:pt x="1154" y="1733"/>
                    <a:pt x="1334" y="1554"/>
                    <a:pt x="1334" y="1333"/>
                  </a:cubicBezTo>
                  <a:lnTo>
                    <a:pt x="1334" y="1200"/>
                  </a:lnTo>
                  <a:cubicBezTo>
                    <a:pt x="1334" y="979"/>
                    <a:pt x="1154" y="800"/>
                    <a:pt x="934" y="800"/>
                  </a:cubicBezTo>
                  <a:lnTo>
                    <a:pt x="400" y="800"/>
                  </a:lnTo>
                  <a:cubicBezTo>
                    <a:pt x="327" y="800"/>
                    <a:pt x="267" y="740"/>
                    <a:pt x="267" y="666"/>
                  </a:cubicBezTo>
                  <a:lnTo>
                    <a:pt x="267" y="533"/>
                  </a:lnTo>
                  <a:cubicBezTo>
                    <a:pt x="267" y="459"/>
                    <a:pt x="327" y="400"/>
                    <a:pt x="400" y="400"/>
                  </a:cubicBezTo>
                  <a:close/>
                  <a:moveTo>
                    <a:pt x="400" y="4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78">
              <a:extLst>
                <a:ext uri="{FF2B5EF4-FFF2-40B4-BE49-F238E27FC236}">
                  <a16:creationId xmlns:a16="http://schemas.microsoft.com/office/drawing/2014/main" id="{10C0E362-D58A-43C3-9884-C6F982DA92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0" y="1219"/>
              <a:ext cx="230" cy="232"/>
            </a:xfrm>
            <a:custGeom>
              <a:avLst/>
              <a:gdLst>
                <a:gd name="T0" fmla="*/ 7458 w 8267"/>
                <a:gd name="T1" fmla="*/ 4843 h 8292"/>
                <a:gd name="T2" fmla="*/ 6771 w 8267"/>
                <a:gd name="T3" fmla="*/ 4558 h 8292"/>
                <a:gd name="T4" fmla="*/ 5637 w 8267"/>
                <a:gd name="T5" fmla="*/ 5020 h 8292"/>
                <a:gd name="T6" fmla="*/ 5116 w 8267"/>
                <a:gd name="T7" fmla="*/ 4966 h 8292"/>
                <a:gd name="T8" fmla="*/ 4197 w 8267"/>
                <a:gd name="T9" fmla="*/ 3752 h 8292"/>
                <a:gd name="T10" fmla="*/ 3049 w 8267"/>
                <a:gd name="T11" fmla="*/ 29 h 8292"/>
                <a:gd name="T12" fmla="*/ 466 w 8267"/>
                <a:gd name="T13" fmla="*/ 1320 h 8292"/>
                <a:gd name="T14" fmla="*/ 1067 w 8267"/>
                <a:gd name="T15" fmla="*/ 3092 h 8292"/>
                <a:gd name="T16" fmla="*/ 2000 w 8267"/>
                <a:gd name="T17" fmla="*/ 4716 h 8292"/>
                <a:gd name="T18" fmla="*/ 0 w 8267"/>
                <a:gd name="T19" fmla="*/ 8292 h 8292"/>
                <a:gd name="T20" fmla="*/ 5946 w 8267"/>
                <a:gd name="T21" fmla="*/ 7958 h 8292"/>
                <a:gd name="T22" fmla="*/ 6854 w 8267"/>
                <a:gd name="T23" fmla="*/ 7958 h 8292"/>
                <a:gd name="T24" fmla="*/ 7982 w 8267"/>
                <a:gd name="T25" fmla="*/ 7483 h 8292"/>
                <a:gd name="T26" fmla="*/ 8267 w 8267"/>
                <a:gd name="T27" fmla="*/ 6796 h 8292"/>
                <a:gd name="T28" fmla="*/ 7805 w 8267"/>
                <a:gd name="T29" fmla="*/ 5662 h 8292"/>
                <a:gd name="T30" fmla="*/ 3156 w 8267"/>
                <a:gd name="T31" fmla="*/ 5370 h 8292"/>
                <a:gd name="T32" fmla="*/ 2782 w 8267"/>
                <a:gd name="T33" fmla="*/ 6425 h 8292"/>
                <a:gd name="T34" fmla="*/ 2554 w 8267"/>
                <a:gd name="T35" fmla="*/ 8025 h 8292"/>
                <a:gd name="T36" fmla="*/ 2749 w 8267"/>
                <a:gd name="T37" fmla="*/ 6158 h 8292"/>
                <a:gd name="T38" fmla="*/ 3284 w 8267"/>
                <a:gd name="T39" fmla="*/ 5824 h 8292"/>
                <a:gd name="T40" fmla="*/ 2932 w 8267"/>
                <a:gd name="T41" fmla="*/ 4692 h 8292"/>
                <a:gd name="T42" fmla="*/ 3600 w 8267"/>
                <a:gd name="T43" fmla="*/ 4754 h 8292"/>
                <a:gd name="T44" fmla="*/ 2267 w 8267"/>
                <a:gd name="T45" fmla="*/ 4512 h 8292"/>
                <a:gd name="T46" fmla="*/ 4267 w 8267"/>
                <a:gd name="T47" fmla="*/ 2716 h 8292"/>
                <a:gd name="T48" fmla="*/ 1943 w 8267"/>
                <a:gd name="T49" fmla="*/ 637 h 8292"/>
                <a:gd name="T50" fmla="*/ 4533 w 8267"/>
                <a:gd name="T51" fmla="*/ 2562 h 8292"/>
                <a:gd name="T52" fmla="*/ 3867 w 8267"/>
                <a:gd name="T53" fmla="*/ 1892 h 8292"/>
                <a:gd name="T54" fmla="*/ 1943 w 8267"/>
                <a:gd name="T55" fmla="*/ 637 h 8292"/>
                <a:gd name="T56" fmla="*/ 1333 w 8267"/>
                <a:gd name="T57" fmla="*/ 2562 h 8292"/>
                <a:gd name="T58" fmla="*/ 1333 w 8267"/>
                <a:gd name="T59" fmla="*/ 3092 h 8292"/>
                <a:gd name="T60" fmla="*/ 1606 w 8267"/>
                <a:gd name="T61" fmla="*/ 3469 h 8292"/>
                <a:gd name="T62" fmla="*/ 2054 w 8267"/>
                <a:gd name="T63" fmla="*/ 2158 h 8292"/>
                <a:gd name="T64" fmla="*/ 4000 w 8267"/>
                <a:gd name="T65" fmla="*/ 3317 h 8292"/>
                <a:gd name="T66" fmla="*/ 1867 w 8267"/>
                <a:gd name="T67" fmla="*/ 3358 h 8292"/>
                <a:gd name="T68" fmla="*/ 2711 w 8267"/>
                <a:gd name="T69" fmla="*/ 5370 h 8292"/>
                <a:gd name="T70" fmla="*/ 2105 w 8267"/>
                <a:gd name="T71" fmla="*/ 4966 h 8292"/>
                <a:gd name="T72" fmla="*/ 1630 w 8267"/>
                <a:gd name="T73" fmla="*/ 5062 h 8292"/>
                <a:gd name="T74" fmla="*/ 2529 w 8267"/>
                <a:gd name="T75" fmla="*/ 6314 h 8292"/>
                <a:gd name="T76" fmla="*/ 1333 w 8267"/>
                <a:gd name="T77" fmla="*/ 6025 h 8292"/>
                <a:gd name="T78" fmla="*/ 267 w 8267"/>
                <a:gd name="T79" fmla="*/ 8025 h 8292"/>
                <a:gd name="T80" fmla="*/ 3338 w 8267"/>
                <a:gd name="T81" fmla="*/ 6314 h 8292"/>
                <a:gd name="T82" fmla="*/ 4237 w 8267"/>
                <a:gd name="T83" fmla="*/ 5062 h 8292"/>
                <a:gd name="T84" fmla="*/ 4995 w 8267"/>
                <a:gd name="T85" fmla="*/ 5663 h 8292"/>
                <a:gd name="T86" fmla="*/ 4533 w 8267"/>
                <a:gd name="T87" fmla="*/ 6796 h 8292"/>
                <a:gd name="T88" fmla="*/ 4818 w 8267"/>
                <a:gd name="T89" fmla="*/ 7483 h 8292"/>
                <a:gd name="T90" fmla="*/ 5600 w 8267"/>
                <a:gd name="T91" fmla="*/ 8025 h 8292"/>
                <a:gd name="T92" fmla="*/ 7714 w 8267"/>
                <a:gd name="T93" fmla="*/ 6659 h 8292"/>
                <a:gd name="T94" fmla="*/ 7494 w 8267"/>
                <a:gd name="T95" fmla="*/ 7188 h 8292"/>
                <a:gd name="T96" fmla="*/ 7163 w 8267"/>
                <a:gd name="T97" fmla="*/ 7519 h 8292"/>
                <a:gd name="T98" fmla="*/ 6634 w 8267"/>
                <a:gd name="T99" fmla="*/ 7739 h 8292"/>
                <a:gd name="T100" fmla="*/ 6166 w 8267"/>
                <a:gd name="T101" fmla="*/ 7739 h 8292"/>
                <a:gd name="T102" fmla="*/ 5637 w 8267"/>
                <a:gd name="T103" fmla="*/ 7519 h 8292"/>
                <a:gd name="T104" fmla="*/ 5306 w 8267"/>
                <a:gd name="T105" fmla="*/ 7188 h 8292"/>
                <a:gd name="T106" fmla="*/ 5086 w 8267"/>
                <a:gd name="T107" fmla="*/ 6659 h 8292"/>
                <a:gd name="T108" fmla="*/ 5086 w 8267"/>
                <a:gd name="T109" fmla="*/ 6191 h 8292"/>
                <a:gd name="T110" fmla="*/ 5306 w 8267"/>
                <a:gd name="T111" fmla="*/ 5662 h 8292"/>
                <a:gd name="T112" fmla="*/ 5637 w 8267"/>
                <a:gd name="T113" fmla="*/ 5331 h 8292"/>
                <a:gd name="T114" fmla="*/ 6166 w 8267"/>
                <a:gd name="T115" fmla="*/ 5111 h 8292"/>
                <a:gd name="T116" fmla="*/ 6634 w 8267"/>
                <a:gd name="T117" fmla="*/ 5111 h 8292"/>
                <a:gd name="T118" fmla="*/ 7163 w 8267"/>
                <a:gd name="T119" fmla="*/ 5331 h 8292"/>
                <a:gd name="T120" fmla="*/ 7494 w 8267"/>
                <a:gd name="T121" fmla="*/ 5662 h 8292"/>
                <a:gd name="T122" fmla="*/ 7714 w 8267"/>
                <a:gd name="T123" fmla="*/ 6191 h 8292"/>
                <a:gd name="T124" fmla="*/ 8000 w 8267"/>
                <a:gd name="T125" fmla="*/ 6588 h 8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67" h="8292">
                  <a:moveTo>
                    <a:pt x="7805" y="5662"/>
                  </a:moveTo>
                  <a:lnTo>
                    <a:pt x="7982" y="5367"/>
                  </a:lnTo>
                  <a:lnTo>
                    <a:pt x="7458" y="4843"/>
                  </a:lnTo>
                  <a:lnTo>
                    <a:pt x="7163" y="5020"/>
                  </a:lnTo>
                  <a:cubicBezTo>
                    <a:pt x="7064" y="4967"/>
                    <a:pt x="6961" y="4924"/>
                    <a:pt x="6854" y="4892"/>
                  </a:cubicBezTo>
                  <a:lnTo>
                    <a:pt x="6771" y="4558"/>
                  </a:lnTo>
                  <a:lnTo>
                    <a:pt x="6029" y="4558"/>
                  </a:lnTo>
                  <a:lnTo>
                    <a:pt x="5946" y="4892"/>
                  </a:lnTo>
                  <a:cubicBezTo>
                    <a:pt x="5839" y="4924"/>
                    <a:pt x="5736" y="4967"/>
                    <a:pt x="5637" y="5020"/>
                  </a:cubicBezTo>
                  <a:lnTo>
                    <a:pt x="5342" y="4843"/>
                  </a:lnTo>
                  <a:lnTo>
                    <a:pt x="5197" y="4988"/>
                  </a:lnTo>
                  <a:cubicBezTo>
                    <a:pt x="5170" y="4980"/>
                    <a:pt x="5144" y="4971"/>
                    <a:pt x="5116" y="4966"/>
                  </a:cubicBezTo>
                  <a:lnTo>
                    <a:pt x="3867" y="4716"/>
                  </a:lnTo>
                  <a:lnTo>
                    <a:pt x="3867" y="4297"/>
                  </a:lnTo>
                  <a:cubicBezTo>
                    <a:pt x="4015" y="4146"/>
                    <a:pt x="4129" y="3960"/>
                    <a:pt x="4197" y="3752"/>
                  </a:cubicBezTo>
                  <a:cubicBezTo>
                    <a:pt x="4534" y="3719"/>
                    <a:pt x="4800" y="3437"/>
                    <a:pt x="4800" y="3092"/>
                  </a:cubicBezTo>
                  <a:lnTo>
                    <a:pt x="4800" y="1943"/>
                  </a:lnTo>
                  <a:cubicBezTo>
                    <a:pt x="4800" y="929"/>
                    <a:pt x="4031" y="88"/>
                    <a:pt x="3049" y="29"/>
                  </a:cubicBezTo>
                  <a:cubicBezTo>
                    <a:pt x="2589" y="0"/>
                    <a:pt x="2137" y="143"/>
                    <a:pt x="1777" y="428"/>
                  </a:cubicBezTo>
                  <a:cubicBezTo>
                    <a:pt x="1450" y="688"/>
                    <a:pt x="1093" y="959"/>
                    <a:pt x="698" y="1186"/>
                  </a:cubicBezTo>
                  <a:lnTo>
                    <a:pt x="466" y="1320"/>
                  </a:lnTo>
                  <a:lnTo>
                    <a:pt x="563" y="1442"/>
                  </a:lnTo>
                  <a:cubicBezTo>
                    <a:pt x="706" y="1620"/>
                    <a:pt x="877" y="1768"/>
                    <a:pt x="1067" y="1883"/>
                  </a:cubicBezTo>
                  <a:lnTo>
                    <a:pt x="1067" y="3092"/>
                  </a:lnTo>
                  <a:cubicBezTo>
                    <a:pt x="1067" y="3434"/>
                    <a:pt x="1327" y="3714"/>
                    <a:pt x="1660" y="3751"/>
                  </a:cubicBezTo>
                  <a:cubicBezTo>
                    <a:pt x="1725" y="3961"/>
                    <a:pt x="1842" y="4153"/>
                    <a:pt x="2000" y="4309"/>
                  </a:cubicBezTo>
                  <a:lnTo>
                    <a:pt x="2000" y="4716"/>
                  </a:lnTo>
                  <a:lnTo>
                    <a:pt x="750" y="4966"/>
                  </a:lnTo>
                  <a:cubicBezTo>
                    <a:pt x="316" y="5053"/>
                    <a:pt x="0" y="5438"/>
                    <a:pt x="0" y="5881"/>
                  </a:cubicBezTo>
                  <a:lnTo>
                    <a:pt x="0" y="8292"/>
                  </a:lnTo>
                  <a:lnTo>
                    <a:pt x="5867" y="8292"/>
                  </a:lnTo>
                  <a:lnTo>
                    <a:pt x="5867" y="7930"/>
                  </a:lnTo>
                  <a:cubicBezTo>
                    <a:pt x="5893" y="7939"/>
                    <a:pt x="5919" y="7950"/>
                    <a:pt x="5946" y="7958"/>
                  </a:cubicBezTo>
                  <a:lnTo>
                    <a:pt x="6029" y="8292"/>
                  </a:lnTo>
                  <a:lnTo>
                    <a:pt x="6771" y="8292"/>
                  </a:lnTo>
                  <a:lnTo>
                    <a:pt x="6854" y="7958"/>
                  </a:lnTo>
                  <a:cubicBezTo>
                    <a:pt x="6961" y="7926"/>
                    <a:pt x="7064" y="7883"/>
                    <a:pt x="7163" y="7830"/>
                  </a:cubicBezTo>
                  <a:lnTo>
                    <a:pt x="7458" y="8007"/>
                  </a:lnTo>
                  <a:lnTo>
                    <a:pt x="7982" y="7483"/>
                  </a:lnTo>
                  <a:lnTo>
                    <a:pt x="7805" y="7188"/>
                  </a:lnTo>
                  <a:cubicBezTo>
                    <a:pt x="7858" y="7089"/>
                    <a:pt x="7901" y="6986"/>
                    <a:pt x="7933" y="6879"/>
                  </a:cubicBezTo>
                  <a:lnTo>
                    <a:pt x="8267" y="6796"/>
                  </a:lnTo>
                  <a:lnTo>
                    <a:pt x="8267" y="6054"/>
                  </a:lnTo>
                  <a:lnTo>
                    <a:pt x="7933" y="5971"/>
                  </a:lnTo>
                  <a:cubicBezTo>
                    <a:pt x="7901" y="5864"/>
                    <a:pt x="7858" y="5761"/>
                    <a:pt x="7805" y="5662"/>
                  </a:cubicBezTo>
                  <a:close/>
                  <a:moveTo>
                    <a:pt x="3972" y="5009"/>
                  </a:moveTo>
                  <a:lnTo>
                    <a:pt x="3674" y="5802"/>
                  </a:lnTo>
                  <a:lnTo>
                    <a:pt x="3156" y="5370"/>
                  </a:lnTo>
                  <a:lnTo>
                    <a:pt x="3761" y="4967"/>
                  </a:lnTo>
                  <a:lnTo>
                    <a:pt x="3972" y="5009"/>
                  </a:lnTo>
                  <a:close/>
                  <a:moveTo>
                    <a:pt x="2782" y="6425"/>
                  </a:moveTo>
                  <a:lnTo>
                    <a:pt x="3084" y="6425"/>
                  </a:lnTo>
                  <a:lnTo>
                    <a:pt x="3313" y="8025"/>
                  </a:lnTo>
                  <a:lnTo>
                    <a:pt x="2554" y="8025"/>
                  </a:lnTo>
                  <a:lnTo>
                    <a:pt x="2782" y="6425"/>
                  </a:lnTo>
                  <a:close/>
                  <a:moveTo>
                    <a:pt x="3118" y="6158"/>
                  </a:moveTo>
                  <a:lnTo>
                    <a:pt x="2749" y="6158"/>
                  </a:lnTo>
                  <a:lnTo>
                    <a:pt x="2582" y="5825"/>
                  </a:lnTo>
                  <a:lnTo>
                    <a:pt x="2933" y="5532"/>
                  </a:lnTo>
                  <a:lnTo>
                    <a:pt x="3284" y="5824"/>
                  </a:lnTo>
                  <a:lnTo>
                    <a:pt x="3118" y="6158"/>
                  </a:lnTo>
                  <a:close/>
                  <a:moveTo>
                    <a:pt x="2267" y="4512"/>
                  </a:moveTo>
                  <a:cubicBezTo>
                    <a:pt x="2468" y="4629"/>
                    <a:pt x="2695" y="4692"/>
                    <a:pt x="2932" y="4692"/>
                  </a:cubicBezTo>
                  <a:cubicBezTo>
                    <a:pt x="2962" y="4692"/>
                    <a:pt x="2992" y="4691"/>
                    <a:pt x="3022" y="4689"/>
                  </a:cubicBezTo>
                  <a:cubicBezTo>
                    <a:pt x="3232" y="4675"/>
                    <a:pt x="3428" y="4610"/>
                    <a:pt x="3600" y="4508"/>
                  </a:cubicBezTo>
                  <a:lnTo>
                    <a:pt x="3600" y="4754"/>
                  </a:lnTo>
                  <a:lnTo>
                    <a:pt x="2933" y="5198"/>
                  </a:lnTo>
                  <a:lnTo>
                    <a:pt x="2267" y="4754"/>
                  </a:lnTo>
                  <a:lnTo>
                    <a:pt x="2267" y="4512"/>
                  </a:lnTo>
                  <a:close/>
                  <a:moveTo>
                    <a:pt x="4258" y="3470"/>
                  </a:moveTo>
                  <a:cubicBezTo>
                    <a:pt x="4263" y="3420"/>
                    <a:pt x="4267" y="3369"/>
                    <a:pt x="4267" y="3317"/>
                  </a:cubicBezTo>
                  <a:lnTo>
                    <a:pt x="4267" y="2716"/>
                  </a:lnTo>
                  <a:cubicBezTo>
                    <a:pt x="4421" y="2771"/>
                    <a:pt x="4533" y="2918"/>
                    <a:pt x="4533" y="3092"/>
                  </a:cubicBezTo>
                  <a:cubicBezTo>
                    <a:pt x="4533" y="3269"/>
                    <a:pt x="4417" y="3417"/>
                    <a:pt x="4258" y="3470"/>
                  </a:cubicBezTo>
                  <a:close/>
                  <a:moveTo>
                    <a:pt x="1943" y="637"/>
                  </a:moveTo>
                  <a:cubicBezTo>
                    <a:pt x="2251" y="392"/>
                    <a:pt x="2639" y="271"/>
                    <a:pt x="3033" y="295"/>
                  </a:cubicBezTo>
                  <a:cubicBezTo>
                    <a:pt x="3874" y="346"/>
                    <a:pt x="4533" y="1070"/>
                    <a:pt x="4533" y="1943"/>
                  </a:cubicBezTo>
                  <a:lnTo>
                    <a:pt x="4533" y="2562"/>
                  </a:lnTo>
                  <a:cubicBezTo>
                    <a:pt x="4456" y="2503"/>
                    <a:pt x="4366" y="2459"/>
                    <a:pt x="4267" y="2439"/>
                  </a:cubicBezTo>
                  <a:lnTo>
                    <a:pt x="4267" y="2292"/>
                  </a:lnTo>
                  <a:cubicBezTo>
                    <a:pt x="4267" y="2071"/>
                    <a:pt x="4087" y="1892"/>
                    <a:pt x="3867" y="1892"/>
                  </a:cubicBezTo>
                  <a:lnTo>
                    <a:pt x="2054" y="1892"/>
                  </a:lnTo>
                  <a:cubicBezTo>
                    <a:pt x="1604" y="1892"/>
                    <a:pt x="1183" y="1712"/>
                    <a:pt x="874" y="1393"/>
                  </a:cubicBezTo>
                  <a:cubicBezTo>
                    <a:pt x="1267" y="1162"/>
                    <a:pt x="1620" y="894"/>
                    <a:pt x="1943" y="637"/>
                  </a:cubicBezTo>
                  <a:close/>
                  <a:moveTo>
                    <a:pt x="1600" y="2104"/>
                  </a:moveTo>
                  <a:lnTo>
                    <a:pt x="1600" y="2439"/>
                  </a:lnTo>
                  <a:cubicBezTo>
                    <a:pt x="1501" y="2459"/>
                    <a:pt x="1411" y="2503"/>
                    <a:pt x="1333" y="2562"/>
                  </a:cubicBezTo>
                  <a:lnTo>
                    <a:pt x="1333" y="2017"/>
                  </a:lnTo>
                  <a:cubicBezTo>
                    <a:pt x="1420" y="2052"/>
                    <a:pt x="1509" y="2082"/>
                    <a:pt x="1600" y="2104"/>
                  </a:cubicBezTo>
                  <a:close/>
                  <a:moveTo>
                    <a:pt x="1333" y="3092"/>
                  </a:moveTo>
                  <a:cubicBezTo>
                    <a:pt x="1333" y="2918"/>
                    <a:pt x="1445" y="2771"/>
                    <a:pt x="1600" y="2716"/>
                  </a:cubicBezTo>
                  <a:lnTo>
                    <a:pt x="1600" y="3358"/>
                  </a:lnTo>
                  <a:cubicBezTo>
                    <a:pt x="1600" y="3395"/>
                    <a:pt x="1603" y="3432"/>
                    <a:pt x="1606" y="3469"/>
                  </a:cubicBezTo>
                  <a:cubicBezTo>
                    <a:pt x="1448" y="3415"/>
                    <a:pt x="1333" y="3267"/>
                    <a:pt x="1333" y="3092"/>
                  </a:cubicBezTo>
                  <a:close/>
                  <a:moveTo>
                    <a:pt x="1867" y="2149"/>
                  </a:moveTo>
                  <a:cubicBezTo>
                    <a:pt x="1929" y="2155"/>
                    <a:pt x="1991" y="2158"/>
                    <a:pt x="2054" y="2158"/>
                  </a:cubicBezTo>
                  <a:lnTo>
                    <a:pt x="3867" y="2158"/>
                  </a:lnTo>
                  <a:cubicBezTo>
                    <a:pt x="3940" y="2158"/>
                    <a:pt x="4000" y="2218"/>
                    <a:pt x="4000" y="2292"/>
                  </a:cubicBezTo>
                  <a:lnTo>
                    <a:pt x="4000" y="3317"/>
                  </a:lnTo>
                  <a:cubicBezTo>
                    <a:pt x="4000" y="3901"/>
                    <a:pt x="3563" y="4387"/>
                    <a:pt x="3005" y="4423"/>
                  </a:cubicBezTo>
                  <a:cubicBezTo>
                    <a:pt x="2705" y="4442"/>
                    <a:pt x="2421" y="4341"/>
                    <a:pt x="2204" y="4137"/>
                  </a:cubicBezTo>
                  <a:cubicBezTo>
                    <a:pt x="1986" y="3933"/>
                    <a:pt x="1867" y="3656"/>
                    <a:pt x="1867" y="3358"/>
                  </a:cubicBezTo>
                  <a:lnTo>
                    <a:pt x="1867" y="2149"/>
                  </a:lnTo>
                  <a:close/>
                  <a:moveTo>
                    <a:pt x="2105" y="4966"/>
                  </a:moveTo>
                  <a:lnTo>
                    <a:pt x="2711" y="5370"/>
                  </a:lnTo>
                  <a:lnTo>
                    <a:pt x="2192" y="5802"/>
                  </a:lnTo>
                  <a:lnTo>
                    <a:pt x="1895" y="5008"/>
                  </a:lnTo>
                  <a:lnTo>
                    <a:pt x="2105" y="4966"/>
                  </a:lnTo>
                  <a:close/>
                  <a:moveTo>
                    <a:pt x="267" y="5881"/>
                  </a:moveTo>
                  <a:cubicBezTo>
                    <a:pt x="267" y="5564"/>
                    <a:pt x="492" y="5289"/>
                    <a:pt x="803" y="5227"/>
                  </a:cubicBezTo>
                  <a:lnTo>
                    <a:pt x="1630" y="5062"/>
                  </a:lnTo>
                  <a:lnTo>
                    <a:pt x="2075" y="6248"/>
                  </a:lnTo>
                  <a:lnTo>
                    <a:pt x="2372" y="6000"/>
                  </a:lnTo>
                  <a:lnTo>
                    <a:pt x="2529" y="6314"/>
                  </a:lnTo>
                  <a:lnTo>
                    <a:pt x="2284" y="8025"/>
                  </a:lnTo>
                  <a:lnTo>
                    <a:pt x="1333" y="8025"/>
                  </a:lnTo>
                  <a:lnTo>
                    <a:pt x="1333" y="6025"/>
                  </a:lnTo>
                  <a:lnTo>
                    <a:pt x="1067" y="6025"/>
                  </a:lnTo>
                  <a:lnTo>
                    <a:pt x="1067" y="8025"/>
                  </a:lnTo>
                  <a:lnTo>
                    <a:pt x="267" y="8025"/>
                  </a:lnTo>
                  <a:lnTo>
                    <a:pt x="267" y="5881"/>
                  </a:lnTo>
                  <a:close/>
                  <a:moveTo>
                    <a:pt x="3582" y="8025"/>
                  </a:moveTo>
                  <a:lnTo>
                    <a:pt x="3338" y="6314"/>
                  </a:lnTo>
                  <a:lnTo>
                    <a:pt x="3495" y="6000"/>
                  </a:lnTo>
                  <a:lnTo>
                    <a:pt x="3792" y="6248"/>
                  </a:lnTo>
                  <a:lnTo>
                    <a:pt x="4237" y="5062"/>
                  </a:lnTo>
                  <a:lnTo>
                    <a:pt x="4976" y="5210"/>
                  </a:lnTo>
                  <a:lnTo>
                    <a:pt x="4818" y="5367"/>
                  </a:lnTo>
                  <a:lnTo>
                    <a:pt x="4995" y="5663"/>
                  </a:lnTo>
                  <a:cubicBezTo>
                    <a:pt x="4942" y="5761"/>
                    <a:pt x="4899" y="5864"/>
                    <a:pt x="4867" y="5971"/>
                  </a:cubicBezTo>
                  <a:lnTo>
                    <a:pt x="4533" y="6054"/>
                  </a:lnTo>
                  <a:lnTo>
                    <a:pt x="4533" y="6796"/>
                  </a:lnTo>
                  <a:lnTo>
                    <a:pt x="4867" y="6879"/>
                  </a:lnTo>
                  <a:cubicBezTo>
                    <a:pt x="4899" y="6986"/>
                    <a:pt x="4942" y="7089"/>
                    <a:pt x="4995" y="7188"/>
                  </a:cubicBezTo>
                  <a:lnTo>
                    <a:pt x="4818" y="7483"/>
                  </a:lnTo>
                  <a:lnTo>
                    <a:pt x="5342" y="8007"/>
                  </a:lnTo>
                  <a:lnTo>
                    <a:pt x="5600" y="7852"/>
                  </a:lnTo>
                  <a:lnTo>
                    <a:pt x="5600" y="8025"/>
                  </a:lnTo>
                  <a:lnTo>
                    <a:pt x="3582" y="8025"/>
                  </a:lnTo>
                  <a:close/>
                  <a:moveTo>
                    <a:pt x="8000" y="6588"/>
                  </a:moveTo>
                  <a:lnTo>
                    <a:pt x="7714" y="6659"/>
                  </a:lnTo>
                  <a:lnTo>
                    <a:pt x="7695" y="6738"/>
                  </a:lnTo>
                  <a:cubicBezTo>
                    <a:pt x="7662" y="6872"/>
                    <a:pt x="7609" y="7001"/>
                    <a:pt x="7537" y="7119"/>
                  </a:cubicBezTo>
                  <a:lnTo>
                    <a:pt x="7494" y="7188"/>
                  </a:lnTo>
                  <a:lnTo>
                    <a:pt x="7646" y="7441"/>
                  </a:lnTo>
                  <a:lnTo>
                    <a:pt x="7416" y="7671"/>
                  </a:lnTo>
                  <a:lnTo>
                    <a:pt x="7163" y="7519"/>
                  </a:lnTo>
                  <a:lnTo>
                    <a:pt x="7094" y="7562"/>
                  </a:lnTo>
                  <a:cubicBezTo>
                    <a:pt x="6976" y="7634"/>
                    <a:pt x="6847" y="7687"/>
                    <a:pt x="6713" y="7720"/>
                  </a:cubicBezTo>
                  <a:lnTo>
                    <a:pt x="6634" y="7739"/>
                  </a:lnTo>
                  <a:lnTo>
                    <a:pt x="6563" y="8025"/>
                  </a:lnTo>
                  <a:lnTo>
                    <a:pt x="6237" y="8025"/>
                  </a:lnTo>
                  <a:lnTo>
                    <a:pt x="6166" y="7739"/>
                  </a:lnTo>
                  <a:lnTo>
                    <a:pt x="6087" y="7720"/>
                  </a:lnTo>
                  <a:cubicBezTo>
                    <a:pt x="5953" y="7687"/>
                    <a:pt x="5824" y="7634"/>
                    <a:pt x="5706" y="7562"/>
                  </a:cubicBezTo>
                  <a:lnTo>
                    <a:pt x="5637" y="7519"/>
                  </a:lnTo>
                  <a:lnTo>
                    <a:pt x="5384" y="7671"/>
                  </a:lnTo>
                  <a:lnTo>
                    <a:pt x="5154" y="7441"/>
                  </a:lnTo>
                  <a:lnTo>
                    <a:pt x="5306" y="7188"/>
                  </a:lnTo>
                  <a:lnTo>
                    <a:pt x="5264" y="7119"/>
                  </a:lnTo>
                  <a:cubicBezTo>
                    <a:pt x="5191" y="7001"/>
                    <a:pt x="5138" y="6872"/>
                    <a:pt x="5105" y="6738"/>
                  </a:cubicBezTo>
                  <a:lnTo>
                    <a:pt x="5086" y="6659"/>
                  </a:lnTo>
                  <a:lnTo>
                    <a:pt x="4800" y="6588"/>
                  </a:lnTo>
                  <a:lnTo>
                    <a:pt x="4800" y="6262"/>
                  </a:lnTo>
                  <a:lnTo>
                    <a:pt x="5086" y="6191"/>
                  </a:lnTo>
                  <a:lnTo>
                    <a:pt x="5105" y="6112"/>
                  </a:lnTo>
                  <a:cubicBezTo>
                    <a:pt x="5138" y="5978"/>
                    <a:pt x="5191" y="5849"/>
                    <a:pt x="5264" y="5731"/>
                  </a:cubicBezTo>
                  <a:lnTo>
                    <a:pt x="5306" y="5662"/>
                  </a:lnTo>
                  <a:lnTo>
                    <a:pt x="5154" y="5409"/>
                  </a:lnTo>
                  <a:lnTo>
                    <a:pt x="5384" y="5179"/>
                  </a:lnTo>
                  <a:lnTo>
                    <a:pt x="5637" y="5331"/>
                  </a:lnTo>
                  <a:lnTo>
                    <a:pt x="5706" y="5288"/>
                  </a:lnTo>
                  <a:cubicBezTo>
                    <a:pt x="5824" y="5216"/>
                    <a:pt x="5953" y="5163"/>
                    <a:pt x="6087" y="5130"/>
                  </a:cubicBezTo>
                  <a:lnTo>
                    <a:pt x="6166" y="5111"/>
                  </a:lnTo>
                  <a:lnTo>
                    <a:pt x="6237" y="4825"/>
                  </a:lnTo>
                  <a:lnTo>
                    <a:pt x="6563" y="4825"/>
                  </a:lnTo>
                  <a:lnTo>
                    <a:pt x="6634" y="5111"/>
                  </a:lnTo>
                  <a:lnTo>
                    <a:pt x="6713" y="5130"/>
                  </a:lnTo>
                  <a:cubicBezTo>
                    <a:pt x="6847" y="5163"/>
                    <a:pt x="6976" y="5216"/>
                    <a:pt x="7094" y="5288"/>
                  </a:cubicBezTo>
                  <a:lnTo>
                    <a:pt x="7163" y="5331"/>
                  </a:lnTo>
                  <a:lnTo>
                    <a:pt x="7416" y="5179"/>
                  </a:lnTo>
                  <a:lnTo>
                    <a:pt x="7646" y="5409"/>
                  </a:lnTo>
                  <a:lnTo>
                    <a:pt x="7494" y="5662"/>
                  </a:lnTo>
                  <a:lnTo>
                    <a:pt x="7537" y="5731"/>
                  </a:lnTo>
                  <a:cubicBezTo>
                    <a:pt x="7609" y="5849"/>
                    <a:pt x="7662" y="5978"/>
                    <a:pt x="7695" y="6112"/>
                  </a:cubicBezTo>
                  <a:lnTo>
                    <a:pt x="7714" y="6191"/>
                  </a:lnTo>
                  <a:lnTo>
                    <a:pt x="8000" y="6262"/>
                  </a:lnTo>
                  <a:lnTo>
                    <a:pt x="8000" y="6588"/>
                  </a:lnTo>
                  <a:close/>
                  <a:moveTo>
                    <a:pt x="8000" y="658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407BE52-1465-4D62-B088-6877E8A7E923}"/>
              </a:ext>
            </a:extLst>
          </p:cNvPr>
          <p:cNvSpPr/>
          <p:nvPr/>
        </p:nvSpPr>
        <p:spPr>
          <a:xfrm>
            <a:off x="1265366" y="1392429"/>
            <a:ext cx="5050236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200" dirty="0" err="1">
                <a:solidFill>
                  <a:schemeClr val="tx2"/>
                </a:solidFill>
              </a:rPr>
              <a:t>Жиноий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жавобгарликка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тортилганлар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томонидан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қуйидаги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жиноятлар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содир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этилган</a:t>
            </a:r>
            <a:r>
              <a:rPr lang="ru-RU" sz="1200" dirty="0">
                <a:solidFill>
                  <a:schemeClr val="tx2"/>
                </a:solidFill>
              </a:rPr>
              <a:t> :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ўзганинг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мулкини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ўзлаштириш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растрата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йўли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ru-RU" sz="1200" dirty="0">
                <a:solidFill>
                  <a:schemeClr val="tx2"/>
                </a:solidFill>
              </a:rPr>
              <a:t> талон-</a:t>
            </a:r>
            <a:r>
              <a:rPr lang="ru-RU" sz="1200" dirty="0" err="1">
                <a:solidFill>
                  <a:schemeClr val="tx2"/>
                </a:solidFill>
              </a:rPr>
              <a:t>торож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 (1 210 та </a:t>
            </a:r>
            <a:r>
              <a:rPr lang="ru-RU" sz="1200" dirty="0" err="1">
                <a:solidFill>
                  <a:schemeClr val="tx2"/>
                </a:solidFill>
              </a:rPr>
              <a:t>шахс</a:t>
            </a:r>
            <a:r>
              <a:rPr lang="ru-RU" sz="1200" dirty="0">
                <a:solidFill>
                  <a:schemeClr val="tx2"/>
                </a:solidFill>
              </a:rPr>
              <a:t>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мансаб</a:t>
            </a:r>
            <a:r>
              <a:rPr lang="ru-RU" sz="1200" dirty="0">
                <a:solidFill>
                  <a:schemeClr val="tx2"/>
                </a:solidFill>
              </a:rPr>
              <a:t> мав</a:t>
            </a:r>
            <a:r>
              <a:rPr lang="uz-Cyrl-UZ" sz="1200" dirty="0">
                <a:solidFill>
                  <a:schemeClr val="tx2"/>
                </a:solidFill>
              </a:rPr>
              <a:t>қеини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суиистеъмол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 (158),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фирибгарлик</a:t>
            </a:r>
            <a:r>
              <a:rPr lang="ru-RU" sz="1200" dirty="0">
                <a:solidFill>
                  <a:schemeClr val="tx2"/>
                </a:solidFill>
              </a:rPr>
              <a:t> (129),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порахўрлик</a:t>
            </a:r>
            <a:r>
              <a:rPr lang="ru-RU" sz="1200" dirty="0">
                <a:solidFill>
                  <a:schemeClr val="tx2"/>
                </a:solidFill>
              </a:rPr>
              <a:t>  (74),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мансаб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сохтакорлиги</a:t>
            </a:r>
            <a:r>
              <a:rPr lang="ru-RU" sz="1200" dirty="0">
                <a:solidFill>
                  <a:schemeClr val="tx2"/>
                </a:solidFill>
              </a:rPr>
              <a:t> (22),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совуққонлик</a:t>
            </a:r>
            <a:r>
              <a:rPr lang="ru-RU" sz="1200" dirty="0">
                <a:solidFill>
                  <a:schemeClr val="tx2"/>
                </a:solidFill>
              </a:rPr>
              <a:t> (15),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ҳокимият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ваколати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доирасидан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четга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чиқиш</a:t>
            </a:r>
            <a:r>
              <a:rPr lang="ru-RU" sz="1200" dirty="0">
                <a:solidFill>
                  <a:schemeClr val="tx2"/>
                </a:solidFill>
              </a:rPr>
              <a:t> (7),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жиноятлар</a:t>
            </a:r>
            <a:r>
              <a:rPr lang="ru-RU" sz="1200" dirty="0">
                <a:solidFill>
                  <a:schemeClr val="tx2"/>
                </a:solidFill>
              </a:rPr>
              <a:t> (170).</a:t>
            </a:r>
          </a:p>
        </p:txBody>
      </p:sp>
      <p:sp>
        <p:nvSpPr>
          <p:cNvPr id="25" name="object 12">
            <a:extLst>
              <a:ext uri="{FF2B5EF4-FFF2-40B4-BE49-F238E27FC236}">
                <a16:creationId xmlns:a16="http://schemas.microsoft.com/office/drawing/2014/main" id="{828DBCEF-4BBB-40FC-8AD3-8642BECFEC89}"/>
              </a:ext>
            </a:extLst>
          </p:cNvPr>
          <p:cNvSpPr/>
          <p:nvPr/>
        </p:nvSpPr>
        <p:spPr>
          <a:xfrm>
            <a:off x="6452711" y="139242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6" name="Group 201">
            <a:extLst>
              <a:ext uri="{FF2B5EF4-FFF2-40B4-BE49-F238E27FC236}">
                <a16:creationId xmlns:a16="http://schemas.microsoft.com/office/drawing/2014/main" id="{F71E3A57-EF25-4546-B72E-63FFB079534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46306" y="1466457"/>
            <a:ext cx="535440" cy="537769"/>
            <a:chOff x="3510" y="1220"/>
            <a:chExt cx="230" cy="231"/>
          </a:xfrm>
          <a:solidFill>
            <a:schemeClr val="bg2">
              <a:lumMod val="25000"/>
            </a:schemeClr>
          </a:solidFill>
        </p:grpSpPr>
        <p:sp>
          <p:nvSpPr>
            <p:cNvPr id="27" name="Freeform 202">
              <a:extLst>
                <a:ext uri="{FF2B5EF4-FFF2-40B4-BE49-F238E27FC236}">
                  <a16:creationId xmlns:a16="http://schemas.microsoft.com/office/drawing/2014/main" id="{E0F7E652-7D9C-48B6-96C6-C114C3E63C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7" y="1343"/>
              <a:ext cx="30" cy="15"/>
            </a:xfrm>
            <a:custGeom>
              <a:avLst/>
              <a:gdLst>
                <a:gd name="T0" fmla="*/ 1067 w 1067"/>
                <a:gd name="T1" fmla="*/ 0 h 533"/>
                <a:gd name="T2" fmla="*/ 800 w 1067"/>
                <a:gd name="T3" fmla="*/ 0 h 533"/>
                <a:gd name="T4" fmla="*/ 534 w 1067"/>
                <a:gd name="T5" fmla="*/ 267 h 533"/>
                <a:gd name="T6" fmla="*/ 267 w 1067"/>
                <a:gd name="T7" fmla="*/ 0 h 533"/>
                <a:gd name="T8" fmla="*/ 0 w 1067"/>
                <a:gd name="T9" fmla="*/ 0 h 533"/>
                <a:gd name="T10" fmla="*/ 534 w 1067"/>
                <a:gd name="T11" fmla="*/ 533 h 533"/>
                <a:gd name="T12" fmla="*/ 1067 w 1067"/>
                <a:gd name="T13" fmla="*/ 0 h 533"/>
                <a:gd name="T14" fmla="*/ 1067 w 1067"/>
                <a:gd name="T15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7" h="533">
                  <a:moveTo>
                    <a:pt x="1067" y="0"/>
                  </a:moveTo>
                  <a:lnTo>
                    <a:pt x="800" y="0"/>
                  </a:lnTo>
                  <a:cubicBezTo>
                    <a:pt x="800" y="147"/>
                    <a:pt x="681" y="267"/>
                    <a:pt x="534" y="267"/>
                  </a:cubicBezTo>
                  <a:cubicBezTo>
                    <a:pt x="387" y="267"/>
                    <a:pt x="267" y="147"/>
                    <a:pt x="267" y="0"/>
                  </a:cubicBezTo>
                  <a:lnTo>
                    <a:pt x="0" y="0"/>
                  </a:lnTo>
                  <a:cubicBezTo>
                    <a:pt x="0" y="294"/>
                    <a:pt x="240" y="533"/>
                    <a:pt x="534" y="533"/>
                  </a:cubicBezTo>
                  <a:cubicBezTo>
                    <a:pt x="828" y="533"/>
                    <a:pt x="1067" y="294"/>
                    <a:pt x="1067" y="0"/>
                  </a:cubicBezTo>
                  <a:close/>
                  <a:moveTo>
                    <a:pt x="1067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3">
              <a:extLst>
                <a:ext uri="{FF2B5EF4-FFF2-40B4-BE49-F238E27FC236}">
                  <a16:creationId xmlns:a16="http://schemas.microsoft.com/office/drawing/2014/main" id="{956EE627-0EB0-4BA7-8FDD-96A6DCDBEB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0" y="1220"/>
              <a:ext cx="230" cy="231"/>
            </a:xfrm>
            <a:custGeom>
              <a:avLst/>
              <a:gdLst>
                <a:gd name="T0" fmla="*/ 6267 w 8267"/>
                <a:gd name="T1" fmla="*/ 5361 h 8267"/>
                <a:gd name="T2" fmla="*/ 7467 w 8267"/>
                <a:gd name="T3" fmla="*/ 2800 h 8267"/>
                <a:gd name="T4" fmla="*/ 3464 w 8267"/>
                <a:gd name="T5" fmla="*/ 2209 h 8267"/>
                <a:gd name="T6" fmla="*/ 3333 w 8267"/>
                <a:gd name="T7" fmla="*/ 448 h 8267"/>
                <a:gd name="T8" fmla="*/ 2599 w 8267"/>
                <a:gd name="T9" fmla="*/ 179 h 8267"/>
                <a:gd name="T10" fmla="*/ 1999 w 8267"/>
                <a:gd name="T11" fmla="*/ 0 h 8267"/>
                <a:gd name="T12" fmla="*/ 1400 w 8267"/>
                <a:gd name="T13" fmla="*/ 179 h 8267"/>
                <a:gd name="T14" fmla="*/ 667 w 8267"/>
                <a:gd name="T15" fmla="*/ 448 h 8267"/>
                <a:gd name="T16" fmla="*/ 536 w 8267"/>
                <a:gd name="T17" fmla="*/ 2209 h 8267"/>
                <a:gd name="T18" fmla="*/ 2170 w 8267"/>
                <a:gd name="T19" fmla="*/ 5333 h 8267"/>
                <a:gd name="T20" fmla="*/ 4667 w 8267"/>
                <a:gd name="T21" fmla="*/ 5361 h 8267"/>
                <a:gd name="T22" fmla="*/ 2667 w 8267"/>
                <a:gd name="T23" fmla="*/ 6977 h 8267"/>
                <a:gd name="T24" fmla="*/ 8267 w 8267"/>
                <a:gd name="T25" fmla="*/ 6977 h 8267"/>
                <a:gd name="T26" fmla="*/ 6933 w 8267"/>
                <a:gd name="T27" fmla="*/ 4133 h 8267"/>
                <a:gd name="T28" fmla="*/ 6928 w 8267"/>
                <a:gd name="T29" fmla="*/ 4244 h 8267"/>
                <a:gd name="T30" fmla="*/ 7200 w 8267"/>
                <a:gd name="T31" fmla="*/ 3337 h 8267"/>
                <a:gd name="T32" fmla="*/ 6533 w 8267"/>
                <a:gd name="T33" fmla="*/ 2933 h 8267"/>
                <a:gd name="T34" fmla="*/ 5360 w 8267"/>
                <a:gd name="T35" fmla="*/ 2453 h 8267"/>
                <a:gd name="T36" fmla="*/ 4000 w 8267"/>
                <a:gd name="T37" fmla="*/ 3213 h 8267"/>
                <a:gd name="T38" fmla="*/ 5467 w 8267"/>
                <a:gd name="T39" fmla="*/ 1067 h 8267"/>
                <a:gd name="T40" fmla="*/ 1067 w 8267"/>
                <a:gd name="T41" fmla="*/ 267 h 8267"/>
                <a:gd name="T42" fmla="*/ 1866 w 8267"/>
                <a:gd name="T43" fmla="*/ 354 h 8267"/>
                <a:gd name="T44" fmla="*/ 2466 w 8267"/>
                <a:gd name="T45" fmla="*/ 533 h 8267"/>
                <a:gd name="T46" fmla="*/ 3067 w 8267"/>
                <a:gd name="T47" fmla="*/ 400 h 8267"/>
                <a:gd name="T48" fmla="*/ 2465 w 8267"/>
                <a:gd name="T49" fmla="*/ 1333 h 8267"/>
                <a:gd name="T50" fmla="*/ 933 w 8267"/>
                <a:gd name="T51" fmla="*/ 448 h 8267"/>
                <a:gd name="T52" fmla="*/ 267 w 8267"/>
                <a:gd name="T53" fmla="*/ 3503 h 8267"/>
                <a:gd name="T54" fmla="*/ 2478 w 8267"/>
                <a:gd name="T55" fmla="*/ 1600 h 8267"/>
                <a:gd name="T56" fmla="*/ 3467 w 8267"/>
                <a:gd name="T57" fmla="*/ 2800 h 8267"/>
                <a:gd name="T58" fmla="*/ 2170 w 8267"/>
                <a:gd name="T59" fmla="*/ 5067 h 8267"/>
                <a:gd name="T60" fmla="*/ 4000 w 8267"/>
                <a:gd name="T61" fmla="*/ 4133 h 8267"/>
                <a:gd name="T62" fmla="*/ 4267 w 8267"/>
                <a:gd name="T63" fmla="*/ 4133 h 8267"/>
                <a:gd name="T64" fmla="*/ 5467 w 8267"/>
                <a:gd name="T65" fmla="*/ 2740 h 8267"/>
                <a:gd name="T66" fmla="*/ 6667 w 8267"/>
                <a:gd name="T67" fmla="*/ 4133 h 8267"/>
                <a:gd name="T68" fmla="*/ 5467 w 8267"/>
                <a:gd name="T69" fmla="*/ 5600 h 8267"/>
                <a:gd name="T70" fmla="*/ 5467 w 8267"/>
                <a:gd name="T71" fmla="*/ 6211 h 8267"/>
                <a:gd name="T72" fmla="*/ 5467 w 8267"/>
                <a:gd name="T73" fmla="*/ 5600 h 8267"/>
                <a:gd name="T74" fmla="*/ 5747 w 8267"/>
                <a:gd name="T75" fmla="*/ 8000 h 8267"/>
                <a:gd name="T76" fmla="*/ 4267 w 8267"/>
                <a:gd name="T77" fmla="*/ 7467 h 8267"/>
                <a:gd name="T78" fmla="*/ 6667 w 8267"/>
                <a:gd name="T79" fmla="*/ 7467 h 8267"/>
                <a:gd name="T80" fmla="*/ 4764 w 8267"/>
                <a:gd name="T81" fmla="*/ 5886 h 8267"/>
                <a:gd name="T82" fmla="*/ 4000 w 8267"/>
                <a:gd name="T83" fmla="*/ 7467 h 8267"/>
                <a:gd name="T84" fmla="*/ 3467 w 8267"/>
                <a:gd name="T85" fmla="*/ 6933 h 8267"/>
                <a:gd name="T86" fmla="*/ 4909 w 8267"/>
                <a:gd name="T87" fmla="*/ 8000 h 8267"/>
                <a:gd name="T88" fmla="*/ 8000 w 8267"/>
                <a:gd name="T89" fmla="*/ 8000 h 8267"/>
                <a:gd name="T90" fmla="*/ 7467 w 8267"/>
                <a:gd name="T91" fmla="*/ 7733 h 8267"/>
                <a:gd name="T92" fmla="*/ 7200 w 8267"/>
                <a:gd name="T93" fmla="*/ 7467 h 8267"/>
                <a:gd name="T94" fmla="*/ 5655 w 8267"/>
                <a:gd name="T95" fmla="*/ 6400 h 8267"/>
                <a:gd name="T96" fmla="*/ 8000 w 8267"/>
                <a:gd name="T97" fmla="*/ 6977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267" h="8267">
                  <a:moveTo>
                    <a:pt x="7629" y="6091"/>
                  </a:moveTo>
                  <a:lnTo>
                    <a:pt x="6267" y="5637"/>
                  </a:lnTo>
                  <a:lnTo>
                    <a:pt x="6267" y="5361"/>
                  </a:lnTo>
                  <a:cubicBezTo>
                    <a:pt x="6561" y="5168"/>
                    <a:pt x="6782" y="4873"/>
                    <a:pt x="6879" y="4525"/>
                  </a:cubicBezTo>
                  <a:cubicBezTo>
                    <a:pt x="7209" y="4486"/>
                    <a:pt x="7467" y="4207"/>
                    <a:pt x="7467" y="3867"/>
                  </a:cubicBezTo>
                  <a:lnTo>
                    <a:pt x="7467" y="2800"/>
                  </a:lnTo>
                  <a:cubicBezTo>
                    <a:pt x="7467" y="1697"/>
                    <a:pt x="6569" y="800"/>
                    <a:pt x="5467" y="800"/>
                  </a:cubicBezTo>
                  <a:cubicBezTo>
                    <a:pt x="4541" y="800"/>
                    <a:pt x="3762" y="1433"/>
                    <a:pt x="3535" y="2289"/>
                  </a:cubicBezTo>
                  <a:cubicBezTo>
                    <a:pt x="3512" y="2262"/>
                    <a:pt x="3489" y="2234"/>
                    <a:pt x="3464" y="2209"/>
                  </a:cubicBezTo>
                  <a:lnTo>
                    <a:pt x="2707" y="1452"/>
                  </a:lnTo>
                  <a:lnTo>
                    <a:pt x="3259" y="680"/>
                  </a:lnTo>
                  <a:cubicBezTo>
                    <a:pt x="3308" y="612"/>
                    <a:pt x="3333" y="532"/>
                    <a:pt x="3333" y="448"/>
                  </a:cubicBezTo>
                  <a:lnTo>
                    <a:pt x="3333" y="400"/>
                  </a:lnTo>
                  <a:cubicBezTo>
                    <a:pt x="3333" y="179"/>
                    <a:pt x="3154" y="0"/>
                    <a:pt x="2933" y="0"/>
                  </a:cubicBezTo>
                  <a:cubicBezTo>
                    <a:pt x="2756" y="0"/>
                    <a:pt x="2662" y="108"/>
                    <a:pt x="2599" y="179"/>
                  </a:cubicBezTo>
                  <a:cubicBezTo>
                    <a:pt x="2541" y="245"/>
                    <a:pt x="2518" y="267"/>
                    <a:pt x="2466" y="267"/>
                  </a:cubicBezTo>
                  <a:cubicBezTo>
                    <a:pt x="2414" y="267"/>
                    <a:pt x="2391" y="245"/>
                    <a:pt x="2333" y="179"/>
                  </a:cubicBezTo>
                  <a:cubicBezTo>
                    <a:pt x="2271" y="108"/>
                    <a:pt x="2176" y="0"/>
                    <a:pt x="1999" y="0"/>
                  </a:cubicBezTo>
                  <a:cubicBezTo>
                    <a:pt x="1822" y="0"/>
                    <a:pt x="1728" y="108"/>
                    <a:pt x="1666" y="179"/>
                  </a:cubicBezTo>
                  <a:cubicBezTo>
                    <a:pt x="1608" y="245"/>
                    <a:pt x="1585" y="267"/>
                    <a:pt x="1533" y="267"/>
                  </a:cubicBezTo>
                  <a:cubicBezTo>
                    <a:pt x="1481" y="267"/>
                    <a:pt x="1458" y="245"/>
                    <a:pt x="1400" y="179"/>
                  </a:cubicBezTo>
                  <a:cubicBezTo>
                    <a:pt x="1338" y="108"/>
                    <a:pt x="1244" y="0"/>
                    <a:pt x="1067" y="0"/>
                  </a:cubicBezTo>
                  <a:cubicBezTo>
                    <a:pt x="846" y="0"/>
                    <a:pt x="667" y="179"/>
                    <a:pt x="667" y="400"/>
                  </a:cubicBezTo>
                  <a:lnTo>
                    <a:pt x="667" y="448"/>
                  </a:lnTo>
                  <a:cubicBezTo>
                    <a:pt x="667" y="532"/>
                    <a:pt x="692" y="612"/>
                    <a:pt x="741" y="680"/>
                  </a:cubicBezTo>
                  <a:lnTo>
                    <a:pt x="1293" y="1452"/>
                  </a:lnTo>
                  <a:lnTo>
                    <a:pt x="536" y="2209"/>
                  </a:lnTo>
                  <a:cubicBezTo>
                    <a:pt x="190" y="2554"/>
                    <a:pt x="0" y="3014"/>
                    <a:pt x="0" y="3503"/>
                  </a:cubicBezTo>
                  <a:cubicBezTo>
                    <a:pt x="0" y="4512"/>
                    <a:pt x="821" y="5333"/>
                    <a:pt x="1830" y="5333"/>
                  </a:cubicBezTo>
                  <a:lnTo>
                    <a:pt x="2170" y="5333"/>
                  </a:lnTo>
                  <a:cubicBezTo>
                    <a:pt x="2828" y="5333"/>
                    <a:pt x="3431" y="4978"/>
                    <a:pt x="3756" y="4415"/>
                  </a:cubicBezTo>
                  <a:cubicBezTo>
                    <a:pt x="3843" y="4475"/>
                    <a:pt x="3945" y="4512"/>
                    <a:pt x="4055" y="4525"/>
                  </a:cubicBezTo>
                  <a:cubicBezTo>
                    <a:pt x="4151" y="4873"/>
                    <a:pt x="4372" y="5168"/>
                    <a:pt x="4667" y="5361"/>
                  </a:cubicBezTo>
                  <a:lnTo>
                    <a:pt x="4667" y="5637"/>
                  </a:lnTo>
                  <a:lnTo>
                    <a:pt x="3305" y="6091"/>
                  </a:lnTo>
                  <a:cubicBezTo>
                    <a:pt x="2923" y="6218"/>
                    <a:pt x="2667" y="6574"/>
                    <a:pt x="2667" y="6977"/>
                  </a:cubicBezTo>
                  <a:lnTo>
                    <a:pt x="2667" y="8267"/>
                  </a:lnTo>
                  <a:lnTo>
                    <a:pt x="8267" y="8267"/>
                  </a:lnTo>
                  <a:lnTo>
                    <a:pt x="8267" y="6977"/>
                  </a:lnTo>
                  <a:cubicBezTo>
                    <a:pt x="8267" y="6574"/>
                    <a:pt x="8010" y="6218"/>
                    <a:pt x="7629" y="6091"/>
                  </a:cubicBezTo>
                  <a:close/>
                  <a:moveTo>
                    <a:pt x="6928" y="4244"/>
                  </a:moveTo>
                  <a:cubicBezTo>
                    <a:pt x="6931" y="4207"/>
                    <a:pt x="6933" y="4171"/>
                    <a:pt x="6933" y="4133"/>
                  </a:cubicBezTo>
                  <a:lnTo>
                    <a:pt x="6933" y="3491"/>
                  </a:lnTo>
                  <a:cubicBezTo>
                    <a:pt x="7088" y="3546"/>
                    <a:pt x="7200" y="3693"/>
                    <a:pt x="7200" y="3867"/>
                  </a:cubicBezTo>
                  <a:cubicBezTo>
                    <a:pt x="7200" y="4042"/>
                    <a:pt x="7085" y="4190"/>
                    <a:pt x="6928" y="4244"/>
                  </a:cubicBezTo>
                  <a:close/>
                  <a:moveTo>
                    <a:pt x="5467" y="1067"/>
                  </a:moveTo>
                  <a:cubicBezTo>
                    <a:pt x="6422" y="1067"/>
                    <a:pt x="7200" y="1844"/>
                    <a:pt x="7200" y="2800"/>
                  </a:cubicBezTo>
                  <a:lnTo>
                    <a:pt x="7200" y="3337"/>
                  </a:lnTo>
                  <a:cubicBezTo>
                    <a:pt x="7122" y="3278"/>
                    <a:pt x="7032" y="3234"/>
                    <a:pt x="6933" y="3214"/>
                  </a:cubicBezTo>
                  <a:lnTo>
                    <a:pt x="6933" y="2933"/>
                  </a:lnTo>
                  <a:lnTo>
                    <a:pt x="6533" y="2933"/>
                  </a:lnTo>
                  <a:cubicBezTo>
                    <a:pt x="6158" y="2933"/>
                    <a:pt x="5799" y="2754"/>
                    <a:pt x="5573" y="2453"/>
                  </a:cubicBezTo>
                  <a:lnTo>
                    <a:pt x="5467" y="2311"/>
                  </a:lnTo>
                  <a:lnTo>
                    <a:pt x="5360" y="2453"/>
                  </a:lnTo>
                  <a:cubicBezTo>
                    <a:pt x="5135" y="2754"/>
                    <a:pt x="4776" y="2933"/>
                    <a:pt x="4400" y="2933"/>
                  </a:cubicBezTo>
                  <a:lnTo>
                    <a:pt x="4000" y="2933"/>
                  </a:lnTo>
                  <a:lnTo>
                    <a:pt x="4000" y="3213"/>
                  </a:lnTo>
                  <a:cubicBezTo>
                    <a:pt x="3901" y="3234"/>
                    <a:pt x="3811" y="3278"/>
                    <a:pt x="3733" y="3337"/>
                  </a:cubicBezTo>
                  <a:lnTo>
                    <a:pt x="3733" y="2800"/>
                  </a:lnTo>
                  <a:cubicBezTo>
                    <a:pt x="3733" y="1844"/>
                    <a:pt x="4511" y="1067"/>
                    <a:pt x="5467" y="1067"/>
                  </a:cubicBezTo>
                  <a:close/>
                  <a:moveTo>
                    <a:pt x="933" y="448"/>
                  </a:moveTo>
                  <a:lnTo>
                    <a:pt x="933" y="400"/>
                  </a:lnTo>
                  <a:cubicBezTo>
                    <a:pt x="933" y="326"/>
                    <a:pt x="993" y="267"/>
                    <a:pt x="1067" y="267"/>
                  </a:cubicBezTo>
                  <a:cubicBezTo>
                    <a:pt x="1118" y="267"/>
                    <a:pt x="1141" y="288"/>
                    <a:pt x="1199" y="354"/>
                  </a:cubicBezTo>
                  <a:cubicBezTo>
                    <a:pt x="1262" y="426"/>
                    <a:pt x="1356" y="533"/>
                    <a:pt x="1533" y="533"/>
                  </a:cubicBezTo>
                  <a:cubicBezTo>
                    <a:pt x="1710" y="533"/>
                    <a:pt x="1804" y="426"/>
                    <a:pt x="1866" y="354"/>
                  </a:cubicBezTo>
                  <a:cubicBezTo>
                    <a:pt x="1924" y="288"/>
                    <a:pt x="1947" y="267"/>
                    <a:pt x="1999" y="267"/>
                  </a:cubicBezTo>
                  <a:cubicBezTo>
                    <a:pt x="2051" y="267"/>
                    <a:pt x="2074" y="288"/>
                    <a:pt x="2132" y="354"/>
                  </a:cubicBezTo>
                  <a:cubicBezTo>
                    <a:pt x="2195" y="426"/>
                    <a:pt x="2289" y="533"/>
                    <a:pt x="2466" y="533"/>
                  </a:cubicBezTo>
                  <a:cubicBezTo>
                    <a:pt x="2643" y="533"/>
                    <a:pt x="2738" y="426"/>
                    <a:pt x="2800" y="355"/>
                  </a:cubicBezTo>
                  <a:cubicBezTo>
                    <a:pt x="2858" y="288"/>
                    <a:pt x="2881" y="267"/>
                    <a:pt x="2933" y="267"/>
                  </a:cubicBezTo>
                  <a:cubicBezTo>
                    <a:pt x="3007" y="267"/>
                    <a:pt x="3067" y="326"/>
                    <a:pt x="3067" y="400"/>
                  </a:cubicBezTo>
                  <a:lnTo>
                    <a:pt x="3067" y="448"/>
                  </a:lnTo>
                  <a:cubicBezTo>
                    <a:pt x="3067" y="476"/>
                    <a:pt x="3058" y="503"/>
                    <a:pt x="3042" y="525"/>
                  </a:cubicBezTo>
                  <a:lnTo>
                    <a:pt x="2465" y="1333"/>
                  </a:lnTo>
                  <a:lnTo>
                    <a:pt x="1535" y="1333"/>
                  </a:lnTo>
                  <a:lnTo>
                    <a:pt x="958" y="525"/>
                  </a:lnTo>
                  <a:cubicBezTo>
                    <a:pt x="942" y="503"/>
                    <a:pt x="933" y="476"/>
                    <a:pt x="933" y="448"/>
                  </a:cubicBezTo>
                  <a:close/>
                  <a:moveTo>
                    <a:pt x="2170" y="5067"/>
                  </a:moveTo>
                  <a:lnTo>
                    <a:pt x="1830" y="5067"/>
                  </a:lnTo>
                  <a:cubicBezTo>
                    <a:pt x="968" y="5067"/>
                    <a:pt x="267" y="4365"/>
                    <a:pt x="267" y="3503"/>
                  </a:cubicBezTo>
                  <a:cubicBezTo>
                    <a:pt x="267" y="3085"/>
                    <a:pt x="429" y="2693"/>
                    <a:pt x="725" y="2397"/>
                  </a:cubicBezTo>
                  <a:lnTo>
                    <a:pt x="1522" y="1600"/>
                  </a:lnTo>
                  <a:lnTo>
                    <a:pt x="2478" y="1600"/>
                  </a:lnTo>
                  <a:lnTo>
                    <a:pt x="3275" y="2397"/>
                  </a:lnTo>
                  <a:cubicBezTo>
                    <a:pt x="3350" y="2472"/>
                    <a:pt x="3416" y="2556"/>
                    <a:pt x="3475" y="2644"/>
                  </a:cubicBezTo>
                  <a:cubicBezTo>
                    <a:pt x="3471" y="2696"/>
                    <a:pt x="3467" y="2747"/>
                    <a:pt x="3467" y="2800"/>
                  </a:cubicBezTo>
                  <a:lnTo>
                    <a:pt x="3467" y="3867"/>
                  </a:lnTo>
                  <a:cubicBezTo>
                    <a:pt x="3467" y="3992"/>
                    <a:pt x="3504" y="4109"/>
                    <a:pt x="3564" y="4209"/>
                  </a:cubicBezTo>
                  <a:cubicBezTo>
                    <a:pt x="3299" y="4732"/>
                    <a:pt x="2760" y="5067"/>
                    <a:pt x="2170" y="5067"/>
                  </a:cubicBezTo>
                  <a:close/>
                  <a:moveTo>
                    <a:pt x="3733" y="3867"/>
                  </a:moveTo>
                  <a:cubicBezTo>
                    <a:pt x="3733" y="3693"/>
                    <a:pt x="3845" y="3546"/>
                    <a:pt x="4000" y="3491"/>
                  </a:cubicBezTo>
                  <a:lnTo>
                    <a:pt x="4000" y="4133"/>
                  </a:lnTo>
                  <a:cubicBezTo>
                    <a:pt x="4000" y="4171"/>
                    <a:pt x="4003" y="4207"/>
                    <a:pt x="4006" y="4244"/>
                  </a:cubicBezTo>
                  <a:cubicBezTo>
                    <a:pt x="3848" y="4190"/>
                    <a:pt x="3733" y="4042"/>
                    <a:pt x="3733" y="3867"/>
                  </a:cubicBezTo>
                  <a:close/>
                  <a:moveTo>
                    <a:pt x="4267" y="4133"/>
                  </a:moveTo>
                  <a:lnTo>
                    <a:pt x="4267" y="3200"/>
                  </a:lnTo>
                  <a:lnTo>
                    <a:pt x="4400" y="3200"/>
                  </a:lnTo>
                  <a:cubicBezTo>
                    <a:pt x="4804" y="3200"/>
                    <a:pt x="5192" y="3031"/>
                    <a:pt x="5467" y="2740"/>
                  </a:cubicBezTo>
                  <a:cubicBezTo>
                    <a:pt x="5742" y="3031"/>
                    <a:pt x="6130" y="3200"/>
                    <a:pt x="6533" y="3200"/>
                  </a:cubicBezTo>
                  <a:lnTo>
                    <a:pt x="6667" y="3200"/>
                  </a:lnTo>
                  <a:lnTo>
                    <a:pt x="6667" y="4133"/>
                  </a:lnTo>
                  <a:cubicBezTo>
                    <a:pt x="6667" y="4795"/>
                    <a:pt x="6128" y="5333"/>
                    <a:pt x="5467" y="5333"/>
                  </a:cubicBezTo>
                  <a:cubicBezTo>
                    <a:pt x="4805" y="5333"/>
                    <a:pt x="4267" y="4795"/>
                    <a:pt x="4267" y="4133"/>
                  </a:cubicBezTo>
                  <a:close/>
                  <a:moveTo>
                    <a:pt x="5467" y="5600"/>
                  </a:moveTo>
                  <a:cubicBezTo>
                    <a:pt x="5655" y="5600"/>
                    <a:pt x="5834" y="5563"/>
                    <a:pt x="6000" y="5498"/>
                  </a:cubicBezTo>
                  <a:lnTo>
                    <a:pt x="6000" y="5678"/>
                  </a:lnTo>
                  <a:lnTo>
                    <a:pt x="5467" y="6211"/>
                  </a:lnTo>
                  <a:lnTo>
                    <a:pt x="4933" y="5678"/>
                  </a:lnTo>
                  <a:lnTo>
                    <a:pt x="4933" y="5498"/>
                  </a:lnTo>
                  <a:cubicBezTo>
                    <a:pt x="5099" y="5563"/>
                    <a:pt x="5278" y="5600"/>
                    <a:pt x="5467" y="5600"/>
                  </a:cubicBezTo>
                  <a:close/>
                  <a:moveTo>
                    <a:pt x="6667" y="7467"/>
                  </a:moveTo>
                  <a:lnTo>
                    <a:pt x="6400" y="7467"/>
                  </a:lnTo>
                  <a:cubicBezTo>
                    <a:pt x="6078" y="7467"/>
                    <a:pt x="5809" y="7696"/>
                    <a:pt x="5747" y="8000"/>
                  </a:cubicBezTo>
                  <a:lnTo>
                    <a:pt x="5187" y="8000"/>
                  </a:lnTo>
                  <a:cubicBezTo>
                    <a:pt x="5125" y="7696"/>
                    <a:pt x="4855" y="7467"/>
                    <a:pt x="4533" y="7467"/>
                  </a:cubicBezTo>
                  <a:lnTo>
                    <a:pt x="4267" y="7467"/>
                  </a:lnTo>
                  <a:lnTo>
                    <a:pt x="4267" y="6667"/>
                  </a:lnTo>
                  <a:lnTo>
                    <a:pt x="6667" y="6667"/>
                  </a:lnTo>
                  <a:lnTo>
                    <a:pt x="6667" y="7467"/>
                  </a:lnTo>
                  <a:close/>
                  <a:moveTo>
                    <a:pt x="2933" y="6977"/>
                  </a:moveTo>
                  <a:cubicBezTo>
                    <a:pt x="2933" y="6689"/>
                    <a:pt x="3117" y="6435"/>
                    <a:pt x="3389" y="6344"/>
                  </a:cubicBezTo>
                  <a:lnTo>
                    <a:pt x="4764" y="5886"/>
                  </a:lnTo>
                  <a:lnTo>
                    <a:pt x="5278" y="6400"/>
                  </a:lnTo>
                  <a:lnTo>
                    <a:pt x="4000" y="6400"/>
                  </a:lnTo>
                  <a:lnTo>
                    <a:pt x="4000" y="7467"/>
                  </a:lnTo>
                  <a:lnTo>
                    <a:pt x="3733" y="7467"/>
                  </a:lnTo>
                  <a:lnTo>
                    <a:pt x="3733" y="6933"/>
                  </a:lnTo>
                  <a:lnTo>
                    <a:pt x="3467" y="6933"/>
                  </a:lnTo>
                  <a:lnTo>
                    <a:pt x="3467" y="7733"/>
                  </a:lnTo>
                  <a:lnTo>
                    <a:pt x="4533" y="7733"/>
                  </a:lnTo>
                  <a:cubicBezTo>
                    <a:pt x="4707" y="7733"/>
                    <a:pt x="4854" y="7845"/>
                    <a:pt x="4909" y="8000"/>
                  </a:cubicBezTo>
                  <a:lnTo>
                    <a:pt x="2933" y="8000"/>
                  </a:lnTo>
                  <a:lnTo>
                    <a:pt x="2933" y="6977"/>
                  </a:lnTo>
                  <a:close/>
                  <a:moveTo>
                    <a:pt x="8000" y="8000"/>
                  </a:moveTo>
                  <a:lnTo>
                    <a:pt x="6025" y="8000"/>
                  </a:lnTo>
                  <a:cubicBezTo>
                    <a:pt x="6080" y="7845"/>
                    <a:pt x="6226" y="7733"/>
                    <a:pt x="6400" y="7733"/>
                  </a:cubicBezTo>
                  <a:lnTo>
                    <a:pt x="7467" y="7733"/>
                  </a:lnTo>
                  <a:lnTo>
                    <a:pt x="7467" y="6933"/>
                  </a:lnTo>
                  <a:lnTo>
                    <a:pt x="7200" y="6933"/>
                  </a:lnTo>
                  <a:lnTo>
                    <a:pt x="7200" y="7467"/>
                  </a:lnTo>
                  <a:lnTo>
                    <a:pt x="6933" y="7467"/>
                  </a:lnTo>
                  <a:lnTo>
                    <a:pt x="6933" y="6400"/>
                  </a:lnTo>
                  <a:lnTo>
                    <a:pt x="5655" y="6400"/>
                  </a:lnTo>
                  <a:lnTo>
                    <a:pt x="6169" y="5886"/>
                  </a:lnTo>
                  <a:lnTo>
                    <a:pt x="7544" y="6344"/>
                  </a:lnTo>
                  <a:cubicBezTo>
                    <a:pt x="7817" y="6435"/>
                    <a:pt x="8000" y="6689"/>
                    <a:pt x="8000" y="6977"/>
                  </a:cubicBezTo>
                  <a:lnTo>
                    <a:pt x="8000" y="8000"/>
                  </a:lnTo>
                  <a:close/>
                  <a:moveTo>
                    <a:pt x="8000" y="80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4">
              <a:extLst>
                <a:ext uri="{FF2B5EF4-FFF2-40B4-BE49-F238E27FC236}">
                  <a16:creationId xmlns:a16="http://schemas.microsoft.com/office/drawing/2014/main" id="{7FD6A99D-C8C8-45D4-B33E-DCD915D688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0" y="1317"/>
              <a:ext cx="7" cy="7"/>
            </a:xfrm>
            <a:custGeom>
              <a:avLst/>
              <a:gdLst>
                <a:gd name="T0" fmla="*/ 266 w 266"/>
                <a:gd name="T1" fmla="*/ 133 h 266"/>
                <a:gd name="T2" fmla="*/ 133 w 266"/>
                <a:gd name="T3" fmla="*/ 266 h 266"/>
                <a:gd name="T4" fmla="*/ 0 w 266"/>
                <a:gd name="T5" fmla="*/ 133 h 266"/>
                <a:gd name="T6" fmla="*/ 133 w 266"/>
                <a:gd name="T7" fmla="*/ 0 h 266"/>
                <a:gd name="T8" fmla="*/ 266 w 266"/>
                <a:gd name="T9" fmla="*/ 133 h 266"/>
                <a:gd name="T10" fmla="*/ 266 w 266"/>
                <a:gd name="T11" fmla="*/ 133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266" y="133"/>
                  </a:moveTo>
                  <a:cubicBezTo>
                    <a:pt x="266" y="207"/>
                    <a:pt x="207" y="266"/>
                    <a:pt x="133" y="266"/>
                  </a:cubicBezTo>
                  <a:cubicBezTo>
                    <a:pt x="59" y="266"/>
                    <a:pt x="0" y="207"/>
                    <a:pt x="0" y="133"/>
                  </a:cubicBezTo>
                  <a:cubicBezTo>
                    <a:pt x="0" y="59"/>
                    <a:pt x="59" y="0"/>
                    <a:pt x="133" y="0"/>
                  </a:cubicBezTo>
                  <a:cubicBezTo>
                    <a:pt x="207" y="0"/>
                    <a:pt x="266" y="59"/>
                    <a:pt x="266" y="133"/>
                  </a:cubicBezTo>
                  <a:close/>
                  <a:moveTo>
                    <a:pt x="266" y="1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5">
              <a:extLst>
                <a:ext uri="{FF2B5EF4-FFF2-40B4-BE49-F238E27FC236}">
                  <a16:creationId xmlns:a16="http://schemas.microsoft.com/office/drawing/2014/main" id="{D0014C5D-8250-468D-B234-2CACE9B631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7" y="1317"/>
              <a:ext cx="7" cy="7"/>
            </a:xfrm>
            <a:custGeom>
              <a:avLst/>
              <a:gdLst>
                <a:gd name="T0" fmla="*/ 267 w 267"/>
                <a:gd name="T1" fmla="*/ 133 h 266"/>
                <a:gd name="T2" fmla="*/ 133 w 267"/>
                <a:gd name="T3" fmla="*/ 266 h 266"/>
                <a:gd name="T4" fmla="*/ 0 w 267"/>
                <a:gd name="T5" fmla="*/ 133 h 266"/>
                <a:gd name="T6" fmla="*/ 133 w 267"/>
                <a:gd name="T7" fmla="*/ 0 h 266"/>
                <a:gd name="T8" fmla="*/ 267 w 267"/>
                <a:gd name="T9" fmla="*/ 133 h 266"/>
                <a:gd name="T10" fmla="*/ 267 w 267"/>
                <a:gd name="T11" fmla="*/ 133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6">
                  <a:moveTo>
                    <a:pt x="267" y="133"/>
                  </a:moveTo>
                  <a:cubicBezTo>
                    <a:pt x="267" y="207"/>
                    <a:pt x="207" y="266"/>
                    <a:pt x="133" y="266"/>
                  </a:cubicBezTo>
                  <a:cubicBezTo>
                    <a:pt x="60" y="266"/>
                    <a:pt x="0" y="207"/>
                    <a:pt x="0" y="133"/>
                  </a:cubicBezTo>
                  <a:cubicBezTo>
                    <a:pt x="0" y="59"/>
                    <a:pt x="60" y="0"/>
                    <a:pt x="133" y="0"/>
                  </a:cubicBezTo>
                  <a:cubicBezTo>
                    <a:pt x="207" y="0"/>
                    <a:pt x="267" y="59"/>
                    <a:pt x="267" y="133"/>
                  </a:cubicBezTo>
                  <a:close/>
                  <a:moveTo>
                    <a:pt x="267" y="1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06">
              <a:extLst>
                <a:ext uri="{FF2B5EF4-FFF2-40B4-BE49-F238E27FC236}">
                  <a16:creationId xmlns:a16="http://schemas.microsoft.com/office/drawing/2014/main" id="{BB14D217-9CF0-4A97-AB78-2F6DBB73B0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2" y="1288"/>
              <a:ext cx="13" cy="13"/>
            </a:xfrm>
            <a:custGeom>
              <a:avLst/>
              <a:gdLst>
                <a:gd name="T0" fmla="*/ 305 w 452"/>
                <a:gd name="T1" fmla="*/ 335 h 442"/>
                <a:gd name="T2" fmla="*/ 452 w 452"/>
                <a:gd name="T3" fmla="*/ 189 h 442"/>
                <a:gd name="T4" fmla="*/ 263 w 452"/>
                <a:gd name="T5" fmla="*/ 0 h 442"/>
                <a:gd name="T6" fmla="*/ 116 w 452"/>
                <a:gd name="T7" fmla="*/ 147 h 442"/>
                <a:gd name="T8" fmla="*/ 0 w 452"/>
                <a:gd name="T9" fmla="*/ 280 h 442"/>
                <a:gd name="T10" fmla="*/ 212 w 452"/>
                <a:gd name="T11" fmla="*/ 442 h 442"/>
                <a:gd name="T12" fmla="*/ 305 w 452"/>
                <a:gd name="T13" fmla="*/ 335 h 442"/>
                <a:gd name="T14" fmla="*/ 305 w 452"/>
                <a:gd name="T15" fmla="*/ 33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442">
                  <a:moveTo>
                    <a:pt x="305" y="335"/>
                  </a:moveTo>
                  <a:lnTo>
                    <a:pt x="452" y="189"/>
                  </a:lnTo>
                  <a:lnTo>
                    <a:pt x="263" y="0"/>
                  </a:lnTo>
                  <a:lnTo>
                    <a:pt x="116" y="147"/>
                  </a:lnTo>
                  <a:cubicBezTo>
                    <a:pt x="75" y="188"/>
                    <a:pt x="36" y="233"/>
                    <a:pt x="0" y="280"/>
                  </a:cubicBezTo>
                  <a:lnTo>
                    <a:pt x="212" y="442"/>
                  </a:lnTo>
                  <a:cubicBezTo>
                    <a:pt x="240" y="404"/>
                    <a:pt x="272" y="368"/>
                    <a:pt x="305" y="335"/>
                  </a:cubicBezTo>
                  <a:close/>
                  <a:moveTo>
                    <a:pt x="305" y="33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07">
              <a:extLst>
                <a:ext uri="{FF2B5EF4-FFF2-40B4-BE49-F238E27FC236}">
                  <a16:creationId xmlns:a16="http://schemas.microsoft.com/office/drawing/2014/main" id="{AB86A166-44F1-40EE-ABA0-36A3230823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5" y="1304"/>
              <a:ext cx="30" cy="49"/>
            </a:xfrm>
            <a:custGeom>
              <a:avLst/>
              <a:gdLst>
                <a:gd name="T0" fmla="*/ 267 w 1093"/>
                <a:gd name="T1" fmla="*/ 486 h 1757"/>
                <a:gd name="T2" fmla="*/ 342 w 1093"/>
                <a:gd name="T3" fmla="*/ 100 h 1757"/>
                <a:gd name="T4" fmla="*/ 94 w 1093"/>
                <a:gd name="T5" fmla="*/ 0 h 1757"/>
                <a:gd name="T6" fmla="*/ 0 w 1093"/>
                <a:gd name="T7" fmla="*/ 486 h 1757"/>
                <a:gd name="T8" fmla="*/ 1041 w 1093"/>
                <a:gd name="T9" fmla="*/ 1757 h 1757"/>
                <a:gd name="T10" fmla="*/ 1093 w 1093"/>
                <a:gd name="T11" fmla="*/ 1496 h 1757"/>
                <a:gd name="T12" fmla="*/ 267 w 1093"/>
                <a:gd name="T13" fmla="*/ 486 h 1757"/>
                <a:gd name="T14" fmla="*/ 267 w 1093"/>
                <a:gd name="T15" fmla="*/ 486 h 1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3" h="1757">
                  <a:moveTo>
                    <a:pt x="267" y="486"/>
                  </a:moveTo>
                  <a:cubicBezTo>
                    <a:pt x="267" y="352"/>
                    <a:pt x="292" y="222"/>
                    <a:pt x="342" y="100"/>
                  </a:cubicBezTo>
                  <a:lnTo>
                    <a:pt x="94" y="0"/>
                  </a:lnTo>
                  <a:cubicBezTo>
                    <a:pt x="32" y="154"/>
                    <a:pt x="0" y="317"/>
                    <a:pt x="0" y="486"/>
                  </a:cubicBezTo>
                  <a:cubicBezTo>
                    <a:pt x="0" y="1101"/>
                    <a:pt x="438" y="1636"/>
                    <a:pt x="1041" y="1757"/>
                  </a:cubicBezTo>
                  <a:lnTo>
                    <a:pt x="1093" y="1496"/>
                  </a:lnTo>
                  <a:cubicBezTo>
                    <a:pt x="614" y="1400"/>
                    <a:pt x="267" y="975"/>
                    <a:pt x="267" y="486"/>
                  </a:cubicBezTo>
                  <a:close/>
                  <a:moveTo>
                    <a:pt x="267" y="48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08">
              <a:extLst>
                <a:ext uri="{FF2B5EF4-FFF2-40B4-BE49-F238E27FC236}">
                  <a16:creationId xmlns:a16="http://schemas.microsoft.com/office/drawing/2014/main" id="{6AC1838C-2293-41C4-A802-25D2E90D88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1" y="1280"/>
              <a:ext cx="29" cy="67"/>
            </a:xfrm>
            <a:custGeom>
              <a:avLst/>
              <a:gdLst>
                <a:gd name="T0" fmla="*/ 533 w 1066"/>
                <a:gd name="T1" fmla="*/ 534 h 2400"/>
                <a:gd name="T2" fmla="*/ 800 w 1066"/>
                <a:gd name="T3" fmla="*/ 800 h 2400"/>
                <a:gd name="T4" fmla="*/ 1066 w 1066"/>
                <a:gd name="T5" fmla="*/ 800 h 2400"/>
                <a:gd name="T6" fmla="*/ 666 w 1066"/>
                <a:gd name="T7" fmla="*/ 286 h 2400"/>
                <a:gd name="T8" fmla="*/ 666 w 1066"/>
                <a:gd name="T9" fmla="*/ 0 h 2400"/>
                <a:gd name="T10" fmla="*/ 400 w 1066"/>
                <a:gd name="T11" fmla="*/ 0 h 2400"/>
                <a:gd name="T12" fmla="*/ 400 w 1066"/>
                <a:gd name="T13" fmla="*/ 286 h 2400"/>
                <a:gd name="T14" fmla="*/ 0 w 1066"/>
                <a:gd name="T15" fmla="*/ 800 h 2400"/>
                <a:gd name="T16" fmla="*/ 533 w 1066"/>
                <a:gd name="T17" fmla="*/ 1334 h 2400"/>
                <a:gd name="T18" fmla="*/ 800 w 1066"/>
                <a:gd name="T19" fmla="*/ 1600 h 2400"/>
                <a:gd name="T20" fmla="*/ 533 w 1066"/>
                <a:gd name="T21" fmla="*/ 1867 h 2400"/>
                <a:gd name="T22" fmla="*/ 266 w 1066"/>
                <a:gd name="T23" fmla="*/ 1600 h 2400"/>
                <a:gd name="T24" fmla="*/ 0 w 1066"/>
                <a:gd name="T25" fmla="*/ 1600 h 2400"/>
                <a:gd name="T26" fmla="*/ 400 w 1066"/>
                <a:gd name="T27" fmla="*/ 2115 h 2400"/>
                <a:gd name="T28" fmla="*/ 400 w 1066"/>
                <a:gd name="T29" fmla="*/ 2400 h 2400"/>
                <a:gd name="T30" fmla="*/ 666 w 1066"/>
                <a:gd name="T31" fmla="*/ 2400 h 2400"/>
                <a:gd name="T32" fmla="*/ 666 w 1066"/>
                <a:gd name="T33" fmla="*/ 2115 h 2400"/>
                <a:gd name="T34" fmla="*/ 1066 w 1066"/>
                <a:gd name="T35" fmla="*/ 1600 h 2400"/>
                <a:gd name="T36" fmla="*/ 533 w 1066"/>
                <a:gd name="T37" fmla="*/ 1067 h 2400"/>
                <a:gd name="T38" fmla="*/ 266 w 1066"/>
                <a:gd name="T39" fmla="*/ 800 h 2400"/>
                <a:gd name="T40" fmla="*/ 533 w 1066"/>
                <a:gd name="T41" fmla="*/ 534 h 2400"/>
                <a:gd name="T42" fmla="*/ 533 w 1066"/>
                <a:gd name="T43" fmla="*/ 534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66" h="2400">
                  <a:moveTo>
                    <a:pt x="533" y="534"/>
                  </a:moveTo>
                  <a:cubicBezTo>
                    <a:pt x="680" y="534"/>
                    <a:pt x="800" y="653"/>
                    <a:pt x="800" y="800"/>
                  </a:cubicBezTo>
                  <a:lnTo>
                    <a:pt x="1066" y="800"/>
                  </a:lnTo>
                  <a:cubicBezTo>
                    <a:pt x="1066" y="552"/>
                    <a:pt x="896" y="346"/>
                    <a:pt x="666" y="286"/>
                  </a:cubicBezTo>
                  <a:lnTo>
                    <a:pt x="666" y="0"/>
                  </a:lnTo>
                  <a:lnTo>
                    <a:pt x="400" y="0"/>
                  </a:lnTo>
                  <a:lnTo>
                    <a:pt x="400" y="286"/>
                  </a:lnTo>
                  <a:cubicBezTo>
                    <a:pt x="170" y="346"/>
                    <a:pt x="0" y="552"/>
                    <a:pt x="0" y="800"/>
                  </a:cubicBezTo>
                  <a:cubicBezTo>
                    <a:pt x="0" y="1094"/>
                    <a:pt x="239" y="1334"/>
                    <a:pt x="533" y="1334"/>
                  </a:cubicBezTo>
                  <a:cubicBezTo>
                    <a:pt x="680" y="1334"/>
                    <a:pt x="800" y="1453"/>
                    <a:pt x="800" y="1600"/>
                  </a:cubicBezTo>
                  <a:cubicBezTo>
                    <a:pt x="800" y="1747"/>
                    <a:pt x="680" y="1867"/>
                    <a:pt x="533" y="1867"/>
                  </a:cubicBezTo>
                  <a:cubicBezTo>
                    <a:pt x="386" y="1867"/>
                    <a:pt x="266" y="1747"/>
                    <a:pt x="266" y="1600"/>
                  </a:cubicBezTo>
                  <a:lnTo>
                    <a:pt x="0" y="1600"/>
                  </a:lnTo>
                  <a:cubicBezTo>
                    <a:pt x="0" y="1848"/>
                    <a:pt x="170" y="2055"/>
                    <a:pt x="400" y="2115"/>
                  </a:cubicBezTo>
                  <a:lnTo>
                    <a:pt x="400" y="2400"/>
                  </a:lnTo>
                  <a:lnTo>
                    <a:pt x="666" y="2400"/>
                  </a:lnTo>
                  <a:lnTo>
                    <a:pt x="666" y="2115"/>
                  </a:lnTo>
                  <a:cubicBezTo>
                    <a:pt x="896" y="2055"/>
                    <a:pt x="1066" y="1848"/>
                    <a:pt x="1066" y="1600"/>
                  </a:cubicBezTo>
                  <a:cubicBezTo>
                    <a:pt x="1066" y="1306"/>
                    <a:pt x="827" y="1067"/>
                    <a:pt x="533" y="1067"/>
                  </a:cubicBezTo>
                  <a:cubicBezTo>
                    <a:pt x="386" y="1067"/>
                    <a:pt x="266" y="947"/>
                    <a:pt x="266" y="800"/>
                  </a:cubicBezTo>
                  <a:cubicBezTo>
                    <a:pt x="266" y="653"/>
                    <a:pt x="386" y="534"/>
                    <a:pt x="533" y="534"/>
                  </a:cubicBezTo>
                  <a:close/>
                  <a:moveTo>
                    <a:pt x="533" y="5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5D6816A-DD24-446E-94A0-D08B23B9F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30" y="3441038"/>
            <a:ext cx="5957429" cy="344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65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F10986-5B2F-400B-B6CC-B0B4BFC8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Муҳокама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савол</a:t>
            </a:r>
            <a:endParaRPr lang="en-US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610BEF2-9E6D-428A-B5E8-6E093F2BD49C}"/>
              </a:ext>
            </a:extLst>
          </p:cNvPr>
          <p:cNvSpPr txBox="1">
            <a:spLocks/>
          </p:cNvSpPr>
          <p:nvPr/>
        </p:nvSpPr>
        <p:spPr>
          <a:xfrm>
            <a:off x="882660" y="1909641"/>
            <a:ext cx="5141903" cy="1308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err="1">
                <a:solidFill>
                  <a:srgbClr val="2414BC"/>
                </a:solidFill>
              </a:rPr>
              <a:t>Ташкилотингизда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коррупцияга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қарши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курашиш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тўғрисидаги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қонунчилик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бузилиш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ҳолатларига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дуч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келганмисиз</a:t>
            </a:r>
            <a:r>
              <a:rPr lang="ru-RU" sz="2000" dirty="0">
                <a:solidFill>
                  <a:srgbClr val="2414BC"/>
                </a:solidFill>
              </a:rPr>
              <a:t>? Агар </a:t>
            </a:r>
            <a:r>
              <a:rPr lang="ru-RU" sz="2000" dirty="0" err="1">
                <a:solidFill>
                  <a:srgbClr val="2414BC"/>
                </a:solidFill>
              </a:rPr>
              <a:t>шундай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бўлса</a:t>
            </a:r>
            <a:r>
              <a:rPr lang="ru-RU" sz="2000" dirty="0">
                <a:solidFill>
                  <a:srgbClr val="2414BC"/>
                </a:solidFill>
              </a:rPr>
              <a:t>, </a:t>
            </a:r>
            <a:r>
              <a:rPr lang="ru-RU" sz="2000" dirty="0" err="1">
                <a:solidFill>
                  <a:srgbClr val="2414BC"/>
                </a:solidFill>
              </a:rPr>
              <a:t>қандай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чоралар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кўрдингиз</a:t>
            </a:r>
            <a:r>
              <a:rPr lang="ru-RU" sz="2000" dirty="0">
                <a:solidFill>
                  <a:srgbClr val="2414BC"/>
                </a:solidFill>
              </a:rPr>
              <a:t>?</a:t>
            </a:r>
          </a:p>
        </p:txBody>
      </p:sp>
      <p:sp>
        <p:nvSpPr>
          <p:cNvPr id="8" name="Freeform 83">
            <a:extLst>
              <a:ext uri="{FF2B5EF4-FFF2-40B4-BE49-F238E27FC236}">
                <a16:creationId xmlns:a16="http://schemas.microsoft.com/office/drawing/2014/main" id="{C747F53D-0098-4C0E-904F-AB3B58F88201}"/>
              </a:ext>
            </a:extLst>
          </p:cNvPr>
          <p:cNvSpPr/>
          <p:nvPr/>
        </p:nvSpPr>
        <p:spPr>
          <a:xfrm>
            <a:off x="441830" y="1260234"/>
            <a:ext cx="1831470" cy="2691316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 err="1">
              <a:solidFill>
                <a:srgbClr val="1BD7D3"/>
              </a:solidFill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26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1F237-3BBF-4AFA-9766-6273E27592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dirty="0"/>
              <a:t>Коррупцияга </a:t>
            </a:r>
            <a:r>
              <a:rPr lang="ru-RU" sz="5400" dirty="0" err="1"/>
              <a:t>қарши</a:t>
            </a:r>
            <a:r>
              <a:rPr lang="ru-RU" sz="5400" dirty="0"/>
              <a:t> </a:t>
            </a:r>
            <a:r>
              <a:rPr lang="ru-RU" sz="5400" dirty="0" err="1"/>
              <a:t>курашишда</a:t>
            </a:r>
            <a:r>
              <a:rPr lang="ru-RU" sz="5400" dirty="0"/>
              <a:t> </a:t>
            </a:r>
            <a:r>
              <a:rPr lang="ru-RU" sz="5400" dirty="0" err="1"/>
              <a:t>хорижий</a:t>
            </a:r>
            <a:r>
              <a:rPr lang="ru-RU" sz="5400" dirty="0"/>
              <a:t> </a:t>
            </a:r>
            <a:r>
              <a:rPr lang="ru-RU" sz="5400" dirty="0" err="1"/>
              <a:t>тажриба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968247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B07072B-008D-4E44-A5C4-F2D335237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</a:t>
            </a:r>
            <a:r>
              <a:rPr lang="ru-RU" dirty="0"/>
              <a:t> </a:t>
            </a:r>
            <a:r>
              <a:rPr lang="ru-RU" dirty="0" err="1"/>
              <a:t>тўғрисидаги</a:t>
            </a:r>
            <a:r>
              <a:rPr lang="ru-RU" dirty="0"/>
              <a:t> </a:t>
            </a:r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экстерриториал</a:t>
            </a:r>
            <a:r>
              <a:rPr lang="ru-RU" dirty="0"/>
              <a:t> </a:t>
            </a:r>
            <a:r>
              <a:rPr lang="ru-RU" dirty="0" err="1"/>
              <a:t>қонунчиликдан</a:t>
            </a:r>
            <a:r>
              <a:rPr lang="ru-RU" dirty="0"/>
              <a:t> </a:t>
            </a:r>
            <a:r>
              <a:rPr lang="ru-RU" dirty="0" err="1"/>
              <a:t>мисоллар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1D65AB-3E94-42CB-8BEC-A08B198F32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1000" dirty="0"/>
              <a:t>Коррупцияга </a:t>
            </a:r>
            <a:r>
              <a:rPr lang="ru-RU" sz="1000" dirty="0" err="1"/>
              <a:t>қарши</a:t>
            </a:r>
            <a:r>
              <a:rPr lang="ru-RU" sz="1000" dirty="0"/>
              <a:t> </a:t>
            </a:r>
            <a:r>
              <a:rPr lang="ru-RU" sz="1000" dirty="0" err="1"/>
              <a:t>курашишда</a:t>
            </a:r>
            <a:r>
              <a:rPr lang="ru-RU" sz="1000" dirty="0"/>
              <a:t> </a:t>
            </a:r>
            <a:r>
              <a:rPr lang="ru-RU" sz="1000" dirty="0" err="1"/>
              <a:t>хорижий</a:t>
            </a:r>
            <a:r>
              <a:rPr lang="ru-RU" sz="1000" dirty="0"/>
              <a:t> </a:t>
            </a:r>
            <a:r>
              <a:rPr lang="ru-RU" sz="1000" dirty="0" err="1"/>
              <a:t>тажриба</a:t>
            </a:r>
            <a:endParaRPr lang="ru-RU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940181-490E-47D5-8429-A195855D03F6}"/>
              </a:ext>
            </a:extLst>
          </p:cNvPr>
          <p:cNvGrpSpPr/>
          <p:nvPr/>
        </p:nvGrpSpPr>
        <p:grpSpPr>
          <a:xfrm>
            <a:off x="-1" y="1282700"/>
            <a:ext cx="9575801" cy="1292200"/>
            <a:chOff x="-1" y="1138806"/>
            <a:chExt cx="9575801" cy="14630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F27975-07C5-4499-A883-2FD5E3C30049}"/>
                </a:ext>
              </a:extLst>
            </p:cNvPr>
            <p:cNvSpPr/>
            <p:nvPr/>
          </p:nvSpPr>
          <p:spPr>
            <a:xfrm>
              <a:off x="-1" y="1138806"/>
              <a:ext cx="802433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 err="1">
                <a:solidFill>
                  <a:schemeClr val="bg1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C4346F-FB9C-4DA9-B4CD-F68F84D7A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71083E0-5318-4F67-9104-355455734722}"/>
              </a:ext>
            </a:extLst>
          </p:cNvPr>
          <p:cNvSpPr txBox="1"/>
          <p:nvPr/>
        </p:nvSpPr>
        <p:spPr>
          <a:xfrm>
            <a:off x="416561" y="1364362"/>
            <a:ext cx="8706174" cy="1124648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Дунёнинг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кўплаб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мамлакатлари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ўзларининг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коррупцияга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курашиш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тўғрисидаги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қонунчилигини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қабул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қилган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Аксарият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ҳолларда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бу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1999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йилда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ИҲТТнинг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Порахўрликка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курашиш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тўғрисидаги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конвенциясининг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қабул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қилиниши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билан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боғлиқ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90BF1699-808C-4066-90D3-6F9281BEC37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61538" y="1347789"/>
            <a:ext cx="1838325" cy="1208088"/>
            <a:chOff x="6149" y="849"/>
            <a:chExt cx="1158" cy="761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BAD2AB42-F532-4961-87E2-2D3C4E9588A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49" y="849"/>
              <a:ext cx="1158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4A89FE1-2578-49F7-9D53-4042F7DD1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2" y="970"/>
              <a:ext cx="131" cy="104"/>
            </a:xfrm>
            <a:custGeom>
              <a:avLst/>
              <a:gdLst>
                <a:gd name="T0" fmla="*/ 54 w 109"/>
                <a:gd name="T1" fmla="*/ 0 h 86"/>
                <a:gd name="T2" fmla="*/ 54 w 109"/>
                <a:gd name="T3" fmla="*/ 86 h 86"/>
                <a:gd name="T4" fmla="*/ 54 w 109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86">
                  <a:moveTo>
                    <a:pt x="54" y="0"/>
                  </a:moveTo>
                  <a:cubicBezTo>
                    <a:pt x="0" y="8"/>
                    <a:pt x="54" y="86"/>
                    <a:pt x="54" y="86"/>
                  </a:cubicBezTo>
                  <a:cubicBezTo>
                    <a:pt x="54" y="86"/>
                    <a:pt x="109" y="8"/>
                    <a:pt x="54" y="0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4FCA089F-F60F-4B6A-BFC8-AC2228556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" y="1069"/>
              <a:ext cx="84" cy="242"/>
            </a:xfrm>
            <a:custGeom>
              <a:avLst/>
              <a:gdLst>
                <a:gd name="T0" fmla="*/ 7 w 84"/>
                <a:gd name="T1" fmla="*/ 242 h 242"/>
                <a:gd name="T2" fmla="*/ 20 w 84"/>
                <a:gd name="T3" fmla="*/ 11 h 242"/>
                <a:gd name="T4" fmla="*/ 25 w 84"/>
                <a:gd name="T5" fmla="*/ 13 h 242"/>
                <a:gd name="T6" fmla="*/ 77 w 84"/>
                <a:gd name="T7" fmla="*/ 242 h 242"/>
                <a:gd name="T8" fmla="*/ 84 w 84"/>
                <a:gd name="T9" fmla="*/ 242 h 242"/>
                <a:gd name="T10" fmla="*/ 31 w 84"/>
                <a:gd name="T11" fmla="*/ 7 h 242"/>
                <a:gd name="T12" fmla="*/ 13 w 84"/>
                <a:gd name="T13" fmla="*/ 0 h 242"/>
                <a:gd name="T14" fmla="*/ 0 w 84"/>
                <a:gd name="T15" fmla="*/ 242 h 242"/>
                <a:gd name="T16" fmla="*/ 7 w 84"/>
                <a:gd name="T1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242">
                  <a:moveTo>
                    <a:pt x="7" y="242"/>
                  </a:moveTo>
                  <a:lnTo>
                    <a:pt x="20" y="11"/>
                  </a:lnTo>
                  <a:lnTo>
                    <a:pt x="25" y="13"/>
                  </a:lnTo>
                  <a:lnTo>
                    <a:pt x="77" y="242"/>
                  </a:lnTo>
                  <a:lnTo>
                    <a:pt x="84" y="242"/>
                  </a:lnTo>
                  <a:lnTo>
                    <a:pt x="31" y="7"/>
                  </a:lnTo>
                  <a:lnTo>
                    <a:pt x="13" y="0"/>
                  </a:lnTo>
                  <a:lnTo>
                    <a:pt x="0" y="242"/>
                  </a:lnTo>
                  <a:lnTo>
                    <a:pt x="7" y="24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9CDB636-F4FC-484D-B7F5-745C98BD6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" y="1074"/>
              <a:ext cx="82" cy="237"/>
            </a:xfrm>
            <a:custGeom>
              <a:avLst/>
              <a:gdLst>
                <a:gd name="T0" fmla="*/ 8 w 82"/>
                <a:gd name="T1" fmla="*/ 237 h 237"/>
                <a:gd name="T2" fmla="*/ 82 w 82"/>
                <a:gd name="T3" fmla="*/ 1 h 237"/>
                <a:gd name="T4" fmla="*/ 75 w 82"/>
                <a:gd name="T5" fmla="*/ 0 h 237"/>
                <a:gd name="T6" fmla="*/ 0 w 82"/>
                <a:gd name="T7" fmla="*/ 237 h 237"/>
                <a:gd name="T8" fmla="*/ 8 w 82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37">
                  <a:moveTo>
                    <a:pt x="8" y="237"/>
                  </a:moveTo>
                  <a:lnTo>
                    <a:pt x="82" y="1"/>
                  </a:lnTo>
                  <a:lnTo>
                    <a:pt x="75" y="0"/>
                  </a:lnTo>
                  <a:lnTo>
                    <a:pt x="0" y="237"/>
                  </a:lnTo>
                  <a:lnTo>
                    <a:pt x="8" y="237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0F651BCA-872C-44EA-8B7C-5F8D4731B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" y="1306"/>
              <a:ext cx="221" cy="88"/>
            </a:xfrm>
            <a:custGeom>
              <a:avLst/>
              <a:gdLst>
                <a:gd name="T0" fmla="*/ 0 w 184"/>
                <a:gd name="T1" fmla="*/ 0 h 73"/>
                <a:gd name="T2" fmla="*/ 92 w 184"/>
                <a:gd name="T3" fmla="*/ 73 h 73"/>
                <a:gd name="T4" fmla="*/ 184 w 184"/>
                <a:gd name="T5" fmla="*/ 0 h 73"/>
                <a:gd name="T6" fmla="*/ 0 w 184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73">
                  <a:moveTo>
                    <a:pt x="0" y="0"/>
                  </a:moveTo>
                  <a:cubicBezTo>
                    <a:pt x="0" y="41"/>
                    <a:pt x="41" y="73"/>
                    <a:pt x="92" y="73"/>
                  </a:cubicBezTo>
                  <a:cubicBezTo>
                    <a:pt x="142" y="73"/>
                    <a:pt x="184" y="41"/>
                    <a:pt x="1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21580198-83A6-402E-ABDB-6EA4F6221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3" y="1074"/>
              <a:ext cx="82" cy="237"/>
            </a:xfrm>
            <a:custGeom>
              <a:avLst/>
              <a:gdLst>
                <a:gd name="T0" fmla="*/ 82 w 82"/>
                <a:gd name="T1" fmla="*/ 237 h 237"/>
                <a:gd name="T2" fmla="*/ 7 w 82"/>
                <a:gd name="T3" fmla="*/ 0 h 237"/>
                <a:gd name="T4" fmla="*/ 0 w 82"/>
                <a:gd name="T5" fmla="*/ 1 h 237"/>
                <a:gd name="T6" fmla="*/ 74 w 82"/>
                <a:gd name="T7" fmla="*/ 237 h 237"/>
                <a:gd name="T8" fmla="*/ 82 w 82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37">
                  <a:moveTo>
                    <a:pt x="82" y="237"/>
                  </a:moveTo>
                  <a:lnTo>
                    <a:pt x="7" y="0"/>
                  </a:lnTo>
                  <a:lnTo>
                    <a:pt x="0" y="1"/>
                  </a:lnTo>
                  <a:lnTo>
                    <a:pt x="74" y="237"/>
                  </a:lnTo>
                  <a:lnTo>
                    <a:pt x="82" y="237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715191A3-E2A8-45D9-874B-25650274B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1069"/>
              <a:ext cx="84" cy="242"/>
            </a:xfrm>
            <a:custGeom>
              <a:avLst/>
              <a:gdLst>
                <a:gd name="T0" fmla="*/ 8 w 84"/>
                <a:gd name="T1" fmla="*/ 242 h 242"/>
                <a:gd name="T2" fmla="*/ 59 w 84"/>
                <a:gd name="T3" fmla="*/ 13 h 242"/>
                <a:gd name="T4" fmla="*/ 64 w 84"/>
                <a:gd name="T5" fmla="*/ 11 h 242"/>
                <a:gd name="T6" fmla="*/ 77 w 84"/>
                <a:gd name="T7" fmla="*/ 242 h 242"/>
                <a:gd name="T8" fmla="*/ 84 w 84"/>
                <a:gd name="T9" fmla="*/ 242 h 242"/>
                <a:gd name="T10" fmla="*/ 70 w 84"/>
                <a:gd name="T11" fmla="*/ 0 h 242"/>
                <a:gd name="T12" fmla="*/ 52 w 84"/>
                <a:gd name="T13" fmla="*/ 7 h 242"/>
                <a:gd name="T14" fmla="*/ 0 w 84"/>
                <a:gd name="T15" fmla="*/ 242 h 242"/>
                <a:gd name="T16" fmla="*/ 8 w 84"/>
                <a:gd name="T1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242">
                  <a:moveTo>
                    <a:pt x="8" y="242"/>
                  </a:moveTo>
                  <a:lnTo>
                    <a:pt x="59" y="13"/>
                  </a:lnTo>
                  <a:lnTo>
                    <a:pt x="64" y="11"/>
                  </a:lnTo>
                  <a:lnTo>
                    <a:pt x="77" y="242"/>
                  </a:lnTo>
                  <a:lnTo>
                    <a:pt x="84" y="242"/>
                  </a:lnTo>
                  <a:lnTo>
                    <a:pt x="70" y="0"/>
                  </a:lnTo>
                  <a:lnTo>
                    <a:pt x="52" y="7"/>
                  </a:lnTo>
                  <a:lnTo>
                    <a:pt x="0" y="242"/>
                  </a:lnTo>
                  <a:lnTo>
                    <a:pt x="8" y="24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8BA1442-8B11-44F8-B6D0-C5014FA43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" y="1306"/>
              <a:ext cx="221" cy="88"/>
            </a:xfrm>
            <a:custGeom>
              <a:avLst/>
              <a:gdLst>
                <a:gd name="T0" fmla="*/ 184 w 184"/>
                <a:gd name="T1" fmla="*/ 0 h 73"/>
                <a:gd name="T2" fmla="*/ 92 w 184"/>
                <a:gd name="T3" fmla="*/ 73 h 73"/>
                <a:gd name="T4" fmla="*/ 0 w 184"/>
                <a:gd name="T5" fmla="*/ 0 h 73"/>
                <a:gd name="T6" fmla="*/ 184 w 184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73">
                  <a:moveTo>
                    <a:pt x="184" y="0"/>
                  </a:moveTo>
                  <a:cubicBezTo>
                    <a:pt x="184" y="41"/>
                    <a:pt x="142" y="73"/>
                    <a:pt x="92" y="73"/>
                  </a:cubicBezTo>
                  <a:cubicBezTo>
                    <a:pt x="41" y="73"/>
                    <a:pt x="0" y="41"/>
                    <a:pt x="0" y="0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1B44F50-1E3A-451A-8107-1B9A0700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" y="1306"/>
              <a:ext cx="221" cy="24"/>
            </a:xfrm>
            <a:custGeom>
              <a:avLst/>
              <a:gdLst>
                <a:gd name="T0" fmla="*/ 180 w 184"/>
                <a:gd name="T1" fmla="*/ 20 h 20"/>
                <a:gd name="T2" fmla="*/ 184 w 184"/>
                <a:gd name="T3" fmla="*/ 0 h 20"/>
                <a:gd name="T4" fmla="*/ 0 w 184"/>
                <a:gd name="T5" fmla="*/ 0 h 20"/>
                <a:gd name="T6" fmla="*/ 3 w 184"/>
                <a:gd name="T7" fmla="*/ 20 h 20"/>
                <a:gd name="T8" fmla="*/ 180 w 18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0">
                  <a:moveTo>
                    <a:pt x="180" y="20"/>
                  </a:moveTo>
                  <a:cubicBezTo>
                    <a:pt x="183" y="13"/>
                    <a:pt x="184" y="7"/>
                    <a:pt x="1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1" y="13"/>
                    <a:pt x="3" y="20"/>
                  </a:cubicBezTo>
                  <a:lnTo>
                    <a:pt x="180" y="2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C420ADE5-2FEC-4D39-AA37-604733F33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" y="1306"/>
              <a:ext cx="221" cy="24"/>
            </a:xfrm>
            <a:custGeom>
              <a:avLst/>
              <a:gdLst>
                <a:gd name="T0" fmla="*/ 180 w 184"/>
                <a:gd name="T1" fmla="*/ 20 h 20"/>
                <a:gd name="T2" fmla="*/ 184 w 184"/>
                <a:gd name="T3" fmla="*/ 0 h 20"/>
                <a:gd name="T4" fmla="*/ 0 w 184"/>
                <a:gd name="T5" fmla="*/ 0 h 20"/>
                <a:gd name="T6" fmla="*/ 3 w 184"/>
                <a:gd name="T7" fmla="*/ 20 h 20"/>
                <a:gd name="T8" fmla="*/ 180 w 18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0">
                  <a:moveTo>
                    <a:pt x="180" y="20"/>
                  </a:moveTo>
                  <a:cubicBezTo>
                    <a:pt x="183" y="13"/>
                    <a:pt x="184" y="7"/>
                    <a:pt x="1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1" y="13"/>
                    <a:pt x="3" y="20"/>
                  </a:cubicBezTo>
                  <a:lnTo>
                    <a:pt x="180" y="2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64A433AA-863F-42AF-A62E-5B732F0D2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" y="1069"/>
              <a:ext cx="84" cy="379"/>
            </a:xfrm>
            <a:custGeom>
              <a:avLst/>
              <a:gdLst>
                <a:gd name="T0" fmla="*/ 70 w 70"/>
                <a:gd name="T1" fmla="*/ 14 h 316"/>
                <a:gd name="T2" fmla="*/ 35 w 70"/>
                <a:gd name="T3" fmla="*/ 0 h 316"/>
                <a:gd name="T4" fmla="*/ 0 w 70"/>
                <a:gd name="T5" fmla="*/ 14 h 316"/>
                <a:gd name="T6" fmla="*/ 10 w 70"/>
                <a:gd name="T7" fmla="*/ 309 h 316"/>
                <a:gd name="T8" fmla="*/ 35 w 70"/>
                <a:gd name="T9" fmla="*/ 316 h 316"/>
                <a:gd name="T10" fmla="*/ 61 w 70"/>
                <a:gd name="T11" fmla="*/ 309 h 316"/>
                <a:gd name="T12" fmla="*/ 70 w 70"/>
                <a:gd name="T13" fmla="*/ 1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316">
                  <a:moveTo>
                    <a:pt x="70" y="14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34" y="155"/>
                    <a:pt x="10" y="309"/>
                  </a:cubicBezTo>
                  <a:cubicBezTo>
                    <a:pt x="35" y="316"/>
                    <a:pt x="35" y="316"/>
                    <a:pt x="35" y="316"/>
                  </a:cubicBezTo>
                  <a:cubicBezTo>
                    <a:pt x="61" y="309"/>
                    <a:pt x="61" y="309"/>
                    <a:pt x="61" y="309"/>
                  </a:cubicBezTo>
                  <a:cubicBezTo>
                    <a:pt x="36" y="155"/>
                    <a:pt x="70" y="14"/>
                    <a:pt x="70" y="14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E273E6E6-E8FF-45D1-9CF3-05A8F027D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" y="1424"/>
              <a:ext cx="210" cy="53"/>
            </a:xfrm>
            <a:custGeom>
              <a:avLst/>
              <a:gdLst>
                <a:gd name="T0" fmla="*/ 175 w 175"/>
                <a:gd name="T1" fmla="*/ 44 h 44"/>
                <a:gd name="T2" fmla="*/ 87 w 175"/>
                <a:gd name="T3" fmla="*/ 0 h 44"/>
                <a:gd name="T4" fmla="*/ 0 w 175"/>
                <a:gd name="T5" fmla="*/ 44 h 44"/>
                <a:gd name="T6" fmla="*/ 175 w 175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" h="44">
                  <a:moveTo>
                    <a:pt x="175" y="44"/>
                  </a:moveTo>
                  <a:cubicBezTo>
                    <a:pt x="164" y="19"/>
                    <a:pt x="129" y="0"/>
                    <a:pt x="87" y="0"/>
                  </a:cubicBezTo>
                  <a:cubicBezTo>
                    <a:pt x="46" y="0"/>
                    <a:pt x="11" y="19"/>
                    <a:pt x="0" y="44"/>
                  </a:cubicBezTo>
                  <a:lnTo>
                    <a:pt x="175" y="44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16">
              <a:extLst>
                <a:ext uri="{FF2B5EF4-FFF2-40B4-BE49-F238E27FC236}">
                  <a16:creationId xmlns:a16="http://schemas.microsoft.com/office/drawing/2014/main" id="{3D44AA0F-FE0D-4CC1-B5BD-F2901D52E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2" y="1400"/>
              <a:ext cx="69" cy="4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0132987D-A245-4F1B-A3AE-460088990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" y="992"/>
              <a:ext cx="279" cy="160"/>
            </a:xfrm>
            <a:custGeom>
              <a:avLst/>
              <a:gdLst>
                <a:gd name="T0" fmla="*/ 232 w 232"/>
                <a:gd name="T1" fmla="*/ 47 h 133"/>
                <a:gd name="T2" fmla="*/ 147 w 232"/>
                <a:gd name="T3" fmla="*/ 19 h 133"/>
                <a:gd name="T4" fmla="*/ 2 w 232"/>
                <a:gd name="T5" fmla="*/ 47 h 133"/>
                <a:gd name="T6" fmla="*/ 117 w 232"/>
                <a:gd name="T7" fmla="*/ 85 h 133"/>
                <a:gd name="T8" fmla="*/ 203 w 232"/>
                <a:gd name="T9" fmla="*/ 91 h 133"/>
                <a:gd name="T10" fmla="*/ 232 w 232"/>
                <a:gd name="T11" fmla="*/ 4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" h="133">
                  <a:moveTo>
                    <a:pt x="232" y="47"/>
                  </a:moveTo>
                  <a:cubicBezTo>
                    <a:pt x="232" y="47"/>
                    <a:pt x="189" y="0"/>
                    <a:pt x="147" y="19"/>
                  </a:cubicBezTo>
                  <a:cubicBezTo>
                    <a:pt x="105" y="37"/>
                    <a:pt x="54" y="83"/>
                    <a:pt x="2" y="47"/>
                  </a:cubicBezTo>
                  <a:cubicBezTo>
                    <a:pt x="2" y="47"/>
                    <a:pt x="0" y="133"/>
                    <a:pt x="117" y="85"/>
                  </a:cubicBezTo>
                  <a:cubicBezTo>
                    <a:pt x="117" y="85"/>
                    <a:pt x="155" y="60"/>
                    <a:pt x="203" y="91"/>
                  </a:cubicBezTo>
                  <a:cubicBezTo>
                    <a:pt x="203" y="91"/>
                    <a:pt x="229" y="104"/>
                    <a:pt x="232" y="47"/>
                  </a:cubicBezTo>
                </a:path>
              </a:pathLst>
            </a:custGeom>
            <a:solidFill>
              <a:srgbClr val="7C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25902083-E533-4E26-9A8C-435BA2680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7" y="992"/>
              <a:ext cx="279" cy="160"/>
            </a:xfrm>
            <a:custGeom>
              <a:avLst/>
              <a:gdLst>
                <a:gd name="T0" fmla="*/ 0 w 233"/>
                <a:gd name="T1" fmla="*/ 47 h 133"/>
                <a:gd name="T2" fmla="*/ 85 w 233"/>
                <a:gd name="T3" fmla="*/ 19 h 133"/>
                <a:gd name="T4" fmla="*/ 231 w 233"/>
                <a:gd name="T5" fmla="*/ 47 h 133"/>
                <a:gd name="T6" fmla="*/ 116 w 233"/>
                <a:gd name="T7" fmla="*/ 85 h 133"/>
                <a:gd name="T8" fmla="*/ 29 w 233"/>
                <a:gd name="T9" fmla="*/ 91 h 133"/>
                <a:gd name="T10" fmla="*/ 0 w 233"/>
                <a:gd name="T11" fmla="*/ 4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133">
                  <a:moveTo>
                    <a:pt x="0" y="47"/>
                  </a:moveTo>
                  <a:cubicBezTo>
                    <a:pt x="0" y="47"/>
                    <a:pt x="43" y="0"/>
                    <a:pt x="85" y="19"/>
                  </a:cubicBezTo>
                  <a:cubicBezTo>
                    <a:pt x="128" y="37"/>
                    <a:pt x="178" y="83"/>
                    <a:pt x="231" y="47"/>
                  </a:cubicBezTo>
                  <a:cubicBezTo>
                    <a:pt x="231" y="47"/>
                    <a:pt x="233" y="133"/>
                    <a:pt x="116" y="85"/>
                  </a:cubicBezTo>
                  <a:cubicBezTo>
                    <a:pt x="116" y="85"/>
                    <a:pt x="78" y="60"/>
                    <a:pt x="29" y="91"/>
                  </a:cubicBezTo>
                  <a:cubicBezTo>
                    <a:pt x="29" y="91"/>
                    <a:pt x="3" y="104"/>
                    <a:pt x="0" y="47"/>
                  </a:cubicBezTo>
                </a:path>
              </a:pathLst>
            </a:custGeom>
            <a:solidFill>
              <a:srgbClr val="7C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Oval 19">
              <a:extLst>
                <a:ext uri="{FF2B5EF4-FFF2-40B4-BE49-F238E27FC236}">
                  <a16:creationId xmlns:a16="http://schemas.microsoft.com/office/drawing/2014/main" id="{10A4D628-36EC-4390-B7D9-616B37F63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4" y="1045"/>
              <a:ext cx="47" cy="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AB2E53D8-C7AC-4EEF-A29E-3FAAD9A59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6" y="1473"/>
              <a:ext cx="262" cy="35"/>
            </a:xfrm>
            <a:custGeom>
              <a:avLst/>
              <a:gdLst>
                <a:gd name="T0" fmla="*/ 219 w 219"/>
                <a:gd name="T1" fmla="*/ 29 h 29"/>
                <a:gd name="T2" fmla="*/ 0 w 219"/>
                <a:gd name="T3" fmla="*/ 29 h 29"/>
                <a:gd name="T4" fmla="*/ 4 w 219"/>
                <a:gd name="T5" fmla="*/ 17 h 29"/>
                <a:gd name="T6" fmla="*/ 28 w 219"/>
                <a:gd name="T7" fmla="*/ 0 h 29"/>
                <a:gd name="T8" fmla="*/ 191 w 219"/>
                <a:gd name="T9" fmla="*/ 0 h 29"/>
                <a:gd name="T10" fmla="*/ 215 w 219"/>
                <a:gd name="T11" fmla="*/ 17 h 29"/>
                <a:gd name="T12" fmla="*/ 219 w 219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29">
                  <a:moveTo>
                    <a:pt x="21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7" y="7"/>
                    <a:pt x="17" y="0"/>
                    <a:pt x="28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202" y="0"/>
                    <a:pt x="211" y="7"/>
                    <a:pt x="215" y="17"/>
                  </a:cubicBezTo>
                  <a:lnTo>
                    <a:pt x="219" y="2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09CE82A1-6AD1-41C0-8389-C1A449492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7" y="1499"/>
              <a:ext cx="320" cy="40"/>
            </a:xfrm>
            <a:custGeom>
              <a:avLst/>
              <a:gdLst>
                <a:gd name="T0" fmla="*/ 267 w 267"/>
                <a:gd name="T1" fmla="*/ 34 h 34"/>
                <a:gd name="T2" fmla="*/ 0 w 267"/>
                <a:gd name="T3" fmla="*/ 34 h 34"/>
                <a:gd name="T4" fmla="*/ 6 w 267"/>
                <a:gd name="T5" fmla="*/ 17 h 34"/>
                <a:gd name="T6" fmla="*/ 30 w 267"/>
                <a:gd name="T7" fmla="*/ 0 h 34"/>
                <a:gd name="T8" fmla="*/ 237 w 267"/>
                <a:gd name="T9" fmla="*/ 0 h 34"/>
                <a:gd name="T10" fmla="*/ 261 w 267"/>
                <a:gd name="T11" fmla="*/ 17 h 34"/>
                <a:gd name="T12" fmla="*/ 267 w 26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34">
                  <a:moveTo>
                    <a:pt x="267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7"/>
                    <a:pt x="19" y="0"/>
                    <a:pt x="30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7" y="0"/>
                    <a:pt x="257" y="7"/>
                    <a:pt x="261" y="17"/>
                  </a:cubicBezTo>
                  <a:lnTo>
                    <a:pt x="267" y="34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9DA442C5-8F6B-4A6F-BD02-A4B66040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5" y="853"/>
              <a:ext cx="567" cy="739"/>
            </a:xfrm>
            <a:custGeom>
              <a:avLst/>
              <a:gdLst>
                <a:gd name="T0" fmla="*/ 538 w 567"/>
                <a:gd name="T1" fmla="*/ 739 h 739"/>
                <a:gd name="T2" fmla="*/ 0 w 567"/>
                <a:gd name="T3" fmla="*/ 714 h 739"/>
                <a:gd name="T4" fmla="*/ 28 w 567"/>
                <a:gd name="T5" fmla="*/ 0 h 739"/>
                <a:gd name="T6" fmla="*/ 567 w 567"/>
                <a:gd name="T7" fmla="*/ 25 h 739"/>
                <a:gd name="T8" fmla="*/ 538 w 567"/>
                <a:gd name="T9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7" h="739">
                  <a:moveTo>
                    <a:pt x="538" y="739"/>
                  </a:moveTo>
                  <a:lnTo>
                    <a:pt x="0" y="714"/>
                  </a:lnTo>
                  <a:lnTo>
                    <a:pt x="28" y="0"/>
                  </a:lnTo>
                  <a:lnTo>
                    <a:pt x="567" y="25"/>
                  </a:lnTo>
                  <a:lnTo>
                    <a:pt x="538" y="73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CDAECBDB-68F3-46AA-A4E7-BCAB02D3B7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0" y="874"/>
              <a:ext cx="56" cy="509"/>
            </a:xfrm>
            <a:custGeom>
              <a:avLst/>
              <a:gdLst>
                <a:gd name="T0" fmla="*/ 0 w 56"/>
                <a:gd name="T1" fmla="*/ 0 h 509"/>
                <a:gd name="T2" fmla="*/ 0 w 56"/>
                <a:gd name="T3" fmla="*/ 0 h 509"/>
                <a:gd name="T4" fmla="*/ 22 w 56"/>
                <a:gd name="T5" fmla="*/ 1 h 509"/>
                <a:gd name="T6" fmla="*/ 0 w 56"/>
                <a:gd name="T7" fmla="*/ 0 h 509"/>
                <a:gd name="T8" fmla="*/ 56 w 56"/>
                <a:gd name="T9" fmla="*/ 398 h 509"/>
                <a:gd name="T10" fmla="*/ 52 w 56"/>
                <a:gd name="T11" fmla="*/ 509 h 509"/>
                <a:gd name="T12" fmla="*/ 56 w 56"/>
                <a:gd name="T13" fmla="*/ 39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09">
                  <a:moveTo>
                    <a:pt x="0" y="0"/>
                  </a:moveTo>
                  <a:lnTo>
                    <a:pt x="0" y="0"/>
                  </a:lnTo>
                  <a:lnTo>
                    <a:pt x="22" y="1"/>
                  </a:lnTo>
                  <a:lnTo>
                    <a:pt x="0" y="0"/>
                  </a:lnTo>
                  <a:close/>
                  <a:moveTo>
                    <a:pt x="56" y="398"/>
                  </a:moveTo>
                  <a:lnTo>
                    <a:pt x="52" y="509"/>
                  </a:lnTo>
                  <a:lnTo>
                    <a:pt x="56" y="398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84D81F76-6C5F-4025-A948-2006FE05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0" y="874"/>
              <a:ext cx="56" cy="509"/>
            </a:xfrm>
            <a:custGeom>
              <a:avLst/>
              <a:gdLst>
                <a:gd name="T0" fmla="*/ 0 w 56"/>
                <a:gd name="T1" fmla="*/ 0 h 509"/>
                <a:gd name="T2" fmla="*/ 0 w 56"/>
                <a:gd name="T3" fmla="*/ 0 h 509"/>
                <a:gd name="T4" fmla="*/ 22 w 56"/>
                <a:gd name="T5" fmla="*/ 1 h 509"/>
                <a:gd name="T6" fmla="*/ 0 w 56"/>
                <a:gd name="T7" fmla="*/ 0 h 509"/>
                <a:gd name="T8" fmla="*/ 56 w 56"/>
                <a:gd name="T9" fmla="*/ 398 h 509"/>
                <a:gd name="T10" fmla="*/ 52 w 56"/>
                <a:gd name="T11" fmla="*/ 509 h 509"/>
                <a:gd name="T12" fmla="*/ 56 w 56"/>
                <a:gd name="T13" fmla="*/ 39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09">
                  <a:moveTo>
                    <a:pt x="0" y="0"/>
                  </a:moveTo>
                  <a:lnTo>
                    <a:pt x="0" y="0"/>
                  </a:lnTo>
                  <a:lnTo>
                    <a:pt x="22" y="1"/>
                  </a:lnTo>
                  <a:lnTo>
                    <a:pt x="0" y="0"/>
                  </a:lnTo>
                  <a:moveTo>
                    <a:pt x="56" y="398"/>
                  </a:moveTo>
                  <a:lnTo>
                    <a:pt x="52" y="509"/>
                  </a:lnTo>
                  <a:lnTo>
                    <a:pt x="56" y="39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8A15181B-D079-425C-ADD0-130725A6E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" y="874"/>
              <a:ext cx="62" cy="525"/>
            </a:xfrm>
            <a:custGeom>
              <a:avLst/>
              <a:gdLst>
                <a:gd name="T0" fmla="*/ 6 w 62"/>
                <a:gd name="T1" fmla="*/ 0 h 525"/>
                <a:gd name="T2" fmla="*/ 0 w 62"/>
                <a:gd name="T3" fmla="*/ 5 h 525"/>
                <a:gd name="T4" fmla="*/ 46 w 62"/>
                <a:gd name="T5" fmla="*/ 525 h 525"/>
                <a:gd name="T6" fmla="*/ 58 w 62"/>
                <a:gd name="T7" fmla="*/ 509 h 525"/>
                <a:gd name="T8" fmla="*/ 62 w 62"/>
                <a:gd name="T9" fmla="*/ 398 h 525"/>
                <a:gd name="T10" fmla="*/ 28 w 62"/>
                <a:gd name="T11" fmla="*/ 1 h 525"/>
                <a:gd name="T12" fmla="*/ 6 w 62"/>
                <a:gd name="T13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25">
                  <a:moveTo>
                    <a:pt x="6" y="0"/>
                  </a:moveTo>
                  <a:lnTo>
                    <a:pt x="0" y="5"/>
                  </a:lnTo>
                  <a:lnTo>
                    <a:pt x="46" y="525"/>
                  </a:lnTo>
                  <a:lnTo>
                    <a:pt x="58" y="509"/>
                  </a:lnTo>
                  <a:lnTo>
                    <a:pt x="62" y="398"/>
                  </a:lnTo>
                  <a:lnTo>
                    <a:pt x="28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0DB1FC42-08D7-4440-8D91-C407CB7007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205 w 292"/>
                <a:gd name="T3" fmla="*/ 0 h 30"/>
                <a:gd name="T4" fmla="*/ 292 w 292"/>
                <a:gd name="T5" fmla="*/ 5 h 30"/>
                <a:gd name="T6" fmla="*/ 292 w 292"/>
                <a:gd name="T7" fmla="*/ 5 h 30"/>
                <a:gd name="T8" fmla="*/ 205 w 292"/>
                <a:gd name="T9" fmla="*/ 0 h 30"/>
                <a:gd name="T10" fmla="*/ 0 w 292"/>
                <a:gd name="T11" fmla="*/ 25 h 30"/>
                <a:gd name="T12" fmla="*/ 0 w 292"/>
                <a:gd name="T13" fmla="*/ 30 h 30"/>
                <a:gd name="T14" fmla="*/ 0 w 292"/>
                <a:gd name="T15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205" y="0"/>
                  </a:lnTo>
                  <a:lnTo>
                    <a:pt x="292" y="5"/>
                  </a:lnTo>
                  <a:lnTo>
                    <a:pt x="292" y="5"/>
                  </a:lnTo>
                  <a:lnTo>
                    <a:pt x="205" y="0"/>
                  </a:lnTo>
                  <a:close/>
                  <a:moveTo>
                    <a:pt x="0" y="25"/>
                  </a:moveTo>
                  <a:lnTo>
                    <a:pt x="0" y="3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D6681442-BC70-4043-9C2C-F3B63AAFE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0 w 292"/>
                <a:gd name="T3" fmla="*/ 18 h 30"/>
                <a:gd name="T4" fmla="*/ 0 w 292"/>
                <a:gd name="T5" fmla="*/ 25 h 30"/>
                <a:gd name="T6" fmla="*/ 0 w 292"/>
                <a:gd name="T7" fmla="*/ 30 h 30"/>
                <a:gd name="T8" fmla="*/ 292 w 292"/>
                <a:gd name="T9" fmla="*/ 5 h 30"/>
                <a:gd name="T10" fmla="*/ 205 w 292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0" y="18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92" y="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E8C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6A297FC6-6A9F-4BFF-9EAB-5FBFE7F69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0 w 292"/>
                <a:gd name="T3" fmla="*/ 18 h 30"/>
                <a:gd name="T4" fmla="*/ 0 w 292"/>
                <a:gd name="T5" fmla="*/ 25 h 30"/>
                <a:gd name="T6" fmla="*/ 0 w 292"/>
                <a:gd name="T7" fmla="*/ 30 h 30"/>
                <a:gd name="T8" fmla="*/ 292 w 292"/>
                <a:gd name="T9" fmla="*/ 5 h 30"/>
                <a:gd name="T10" fmla="*/ 205 w 292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0" y="18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92" y="5"/>
                  </a:lnTo>
                  <a:lnTo>
                    <a:pt x="20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8CC402B7-1F9C-44DC-B94C-4CF02CFCE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0" y="850"/>
              <a:ext cx="600" cy="760"/>
            </a:xfrm>
            <a:custGeom>
              <a:avLst/>
              <a:gdLst>
                <a:gd name="T0" fmla="*/ 537 w 600"/>
                <a:gd name="T1" fmla="*/ 0 h 760"/>
                <a:gd name="T2" fmla="*/ 0 w 600"/>
                <a:gd name="T3" fmla="*/ 47 h 760"/>
                <a:gd name="T4" fmla="*/ 63 w 600"/>
                <a:gd name="T5" fmla="*/ 760 h 760"/>
                <a:gd name="T6" fmla="*/ 600 w 600"/>
                <a:gd name="T7" fmla="*/ 712 h 760"/>
                <a:gd name="T8" fmla="*/ 537 w 600"/>
                <a:gd name="T9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0" h="760">
                  <a:moveTo>
                    <a:pt x="537" y="0"/>
                  </a:moveTo>
                  <a:lnTo>
                    <a:pt x="0" y="47"/>
                  </a:lnTo>
                  <a:lnTo>
                    <a:pt x="63" y="760"/>
                  </a:lnTo>
                  <a:lnTo>
                    <a:pt x="600" y="71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5408D5A-6063-4311-A148-A22D69AA8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5" y="1489"/>
              <a:ext cx="148" cy="29"/>
            </a:xfrm>
            <a:custGeom>
              <a:avLst/>
              <a:gdLst>
                <a:gd name="T0" fmla="*/ 148 w 148"/>
                <a:gd name="T1" fmla="*/ 16 h 29"/>
                <a:gd name="T2" fmla="*/ 1 w 148"/>
                <a:gd name="T3" fmla="*/ 29 h 29"/>
                <a:gd name="T4" fmla="*/ 0 w 148"/>
                <a:gd name="T5" fmla="*/ 13 h 29"/>
                <a:gd name="T6" fmla="*/ 146 w 148"/>
                <a:gd name="T7" fmla="*/ 0 h 29"/>
                <a:gd name="T8" fmla="*/ 148 w 148"/>
                <a:gd name="T9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29">
                  <a:moveTo>
                    <a:pt x="148" y="16"/>
                  </a:moveTo>
                  <a:lnTo>
                    <a:pt x="1" y="29"/>
                  </a:lnTo>
                  <a:lnTo>
                    <a:pt x="0" y="13"/>
                  </a:lnTo>
                  <a:lnTo>
                    <a:pt x="146" y="0"/>
                  </a:lnTo>
                  <a:lnTo>
                    <a:pt x="148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9522172E-18EB-43FE-BE7B-BE9A41422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" y="1449"/>
              <a:ext cx="148" cy="29"/>
            </a:xfrm>
            <a:custGeom>
              <a:avLst/>
              <a:gdLst>
                <a:gd name="T0" fmla="*/ 148 w 148"/>
                <a:gd name="T1" fmla="*/ 16 h 29"/>
                <a:gd name="T2" fmla="*/ 2 w 148"/>
                <a:gd name="T3" fmla="*/ 29 h 29"/>
                <a:gd name="T4" fmla="*/ 0 w 148"/>
                <a:gd name="T5" fmla="*/ 14 h 29"/>
                <a:gd name="T6" fmla="*/ 147 w 148"/>
                <a:gd name="T7" fmla="*/ 0 h 29"/>
                <a:gd name="T8" fmla="*/ 148 w 148"/>
                <a:gd name="T9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29">
                  <a:moveTo>
                    <a:pt x="148" y="16"/>
                  </a:moveTo>
                  <a:lnTo>
                    <a:pt x="2" y="29"/>
                  </a:lnTo>
                  <a:lnTo>
                    <a:pt x="0" y="14"/>
                  </a:lnTo>
                  <a:lnTo>
                    <a:pt x="147" y="0"/>
                  </a:lnTo>
                  <a:lnTo>
                    <a:pt x="148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77BF6ED4-22EE-457C-9506-4B30E4462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" y="1505"/>
              <a:ext cx="52" cy="20"/>
            </a:xfrm>
            <a:custGeom>
              <a:avLst/>
              <a:gdLst>
                <a:gd name="T0" fmla="*/ 52 w 52"/>
                <a:gd name="T1" fmla="*/ 15 h 20"/>
                <a:gd name="T2" fmla="*/ 1 w 52"/>
                <a:gd name="T3" fmla="*/ 20 h 20"/>
                <a:gd name="T4" fmla="*/ 0 w 52"/>
                <a:gd name="T5" fmla="*/ 4 h 20"/>
                <a:gd name="T6" fmla="*/ 51 w 52"/>
                <a:gd name="T7" fmla="*/ 0 h 20"/>
                <a:gd name="T8" fmla="*/ 52 w 52"/>
                <a:gd name="T9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0">
                  <a:moveTo>
                    <a:pt x="52" y="15"/>
                  </a:moveTo>
                  <a:lnTo>
                    <a:pt x="1" y="20"/>
                  </a:lnTo>
                  <a:lnTo>
                    <a:pt x="0" y="4"/>
                  </a:lnTo>
                  <a:lnTo>
                    <a:pt x="51" y="0"/>
                  </a:lnTo>
                  <a:lnTo>
                    <a:pt x="52" y="15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E0F736A5-9B06-4A08-B7EC-AFE58E750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" y="1465"/>
              <a:ext cx="53" cy="20"/>
            </a:xfrm>
            <a:custGeom>
              <a:avLst/>
              <a:gdLst>
                <a:gd name="T0" fmla="*/ 53 w 53"/>
                <a:gd name="T1" fmla="*/ 16 h 20"/>
                <a:gd name="T2" fmla="*/ 1 w 53"/>
                <a:gd name="T3" fmla="*/ 20 h 20"/>
                <a:gd name="T4" fmla="*/ 0 w 53"/>
                <a:gd name="T5" fmla="*/ 5 h 20"/>
                <a:gd name="T6" fmla="*/ 52 w 53"/>
                <a:gd name="T7" fmla="*/ 0 h 20"/>
                <a:gd name="T8" fmla="*/ 53 w 53"/>
                <a:gd name="T9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0">
                  <a:moveTo>
                    <a:pt x="53" y="16"/>
                  </a:moveTo>
                  <a:lnTo>
                    <a:pt x="1" y="20"/>
                  </a:lnTo>
                  <a:lnTo>
                    <a:pt x="0" y="5"/>
                  </a:lnTo>
                  <a:lnTo>
                    <a:pt x="52" y="0"/>
                  </a:lnTo>
                  <a:lnTo>
                    <a:pt x="53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DF09580E-CBB7-4BC3-A1DC-1C596CF17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9" y="1160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0 w 415"/>
                <a:gd name="T3" fmla="*/ 36 h 52"/>
                <a:gd name="T4" fmla="*/ 1 w 415"/>
                <a:gd name="T5" fmla="*/ 52 h 52"/>
                <a:gd name="T6" fmla="*/ 415 w 415"/>
                <a:gd name="T7" fmla="*/ 16 h 52"/>
                <a:gd name="T8" fmla="*/ 414 w 415"/>
                <a:gd name="T9" fmla="*/ 0 h 52"/>
                <a:gd name="T10" fmla="*/ 0 w 415"/>
                <a:gd name="T11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0" y="36"/>
                  </a:lnTo>
                  <a:lnTo>
                    <a:pt x="1" y="52"/>
                  </a:ln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DF060ADF-B414-4258-AEF3-8BEE8CF63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" y="1120"/>
              <a:ext cx="415" cy="52"/>
            </a:xfrm>
            <a:custGeom>
              <a:avLst/>
              <a:gdLst>
                <a:gd name="T0" fmla="*/ 3 w 415"/>
                <a:gd name="T1" fmla="*/ 52 h 52"/>
                <a:gd name="T2" fmla="*/ 415 w 415"/>
                <a:gd name="T3" fmla="*/ 16 h 52"/>
                <a:gd name="T4" fmla="*/ 414 w 415"/>
                <a:gd name="T5" fmla="*/ 0 h 52"/>
                <a:gd name="T6" fmla="*/ 0 w 415"/>
                <a:gd name="T7" fmla="*/ 36 h 52"/>
                <a:gd name="T8" fmla="*/ 3 w 415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3" y="52"/>
                  </a:move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5D203531-A83D-4AD2-8565-F96ABE7B2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3" y="1081"/>
              <a:ext cx="414" cy="51"/>
            </a:xfrm>
            <a:custGeom>
              <a:avLst/>
              <a:gdLst>
                <a:gd name="T0" fmla="*/ 1 w 414"/>
                <a:gd name="T1" fmla="*/ 51 h 51"/>
                <a:gd name="T2" fmla="*/ 414 w 414"/>
                <a:gd name="T3" fmla="*/ 15 h 51"/>
                <a:gd name="T4" fmla="*/ 412 w 414"/>
                <a:gd name="T5" fmla="*/ 0 h 51"/>
                <a:gd name="T6" fmla="*/ 0 w 414"/>
                <a:gd name="T7" fmla="*/ 36 h 51"/>
                <a:gd name="T8" fmla="*/ 1 w 414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1">
                  <a:moveTo>
                    <a:pt x="1" y="51"/>
                  </a:moveTo>
                  <a:lnTo>
                    <a:pt x="414" y="15"/>
                  </a:lnTo>
                  <a:lnTo>
                    <a:pt x="412" y="0"/>
                  </a:lnTo>
                  <a:lnTo>
                    <a:pt x="0" y="36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2377ECAC-1BA4-4D22-80FD-9656CF226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" y="1041"/>
              <a:ext cx="414" cy="52"/>
            </a:xfrm>
            <a:custGeom>
              <a:avLst/>
              <a:gdLst>
                <a:gd name="T0" fmla="*/ 0 w 414"/>
                <a:gd name="T1" fmla="*/ 36 h 52"/>
                <a:gd name="T2" fmla="*/ 2 w 414"/>
                <a:gd name="T3" fmla="*/ 52 h 52"/>
                <a:gd name="T4" fmla="*/ 414 w 414"/>
                <a:gd name="T5" fmla="*/ 16 h 52"/>
                <a:gd name="T6" fmla="*/ 413 w 414"/>
                <a:gd name="T7" fmla="*/ 0 h 52"/>
                <a:gd name="T8" fmla="*/ 0 w 414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2">
                  <a:moveTo>
                    <a:pt x="0" y="36"/>
                  </a:moveTo>
                  <a:lnTo>
                    <a:pt x="2" y="52"/>
                  </a:lnTo>
                  <a:lnTo>
                    <a:pt x="414" y="16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59597E2A-1AEC-489D-8B63-96A71187D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" y="1200"/>
              <a:ext cx="414" cy="51"/>
            </a:xfrm>
            <a:custGeom>
              <a:avLst/>
              <a:gdLst>
                <a:gd name="T0" fmla="*/ 0 w 414"/>
                <a:gd name="T1" fmla="*/ 36 h 51"/>
                <a:gd name="T2" fmla="*/ 1 w 414"/>
                <a:gd name="T3" fmla="*/ 51 h 51"/>
                <a:gd name="T4" fmla="*/ 414 w 414"/>
                <a:gd name="T5" fmla="*/ 15 h 51"/>
                <a:gd name="T6" fmla="*/ 413 w 414"/>
                <a:gd name="T7" fmla="*/ 0 h 51"/>
                <a:gd name="T8" fmla="*/ 0 w 414"/>
                <a:gd name="T9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1">
                  <a:moveTo>
                    <a:pt x="0" y="36"/>
                  </a:moveTo>
                  <a:lnTo>
                    <a:pt x="1" y="51"/>
                  </a:lnTo>
                  <a:lnTo>
                    <a:pt x="414" y="15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92ECE403-5C35-4FED-AFDF-8CE481F47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" y="1239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1 w 415"/>
                <a:gd name="T3" fmla="*/ 52 h 52"/>
                <a:gd name="T4" fmla="*/ 415 w 415"/>
                <a:gd name="T5" fmla="*/ 16 h 52"/>
                <a:gd name="T6" fmla="*/ 414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1" y="52"/>
                  </a:ln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A0EB2B3D-AF4B-4CBB-B1D9-FD9F084DF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0" y="1279"/>
              <a:ext cx="415" cy="51"/>
            </a:xfrm>
            <a:custGeom>
              <a:avLst/>
              <a:gdLst>
                <a:gd name="T0" fmla="*/ 0 w 415"/>
                <a:gd name="T1" fmla="*/ 36 h 51"/>
                <a:gd name="T2" fmla="*/ 1 w 415"/>
                <a:gd name="T3" fmla="*/ 51 h 51"/>
                <a:gd name="T4" fmla="*/ 415 w 415"/>
                <a:gd name="T5" fmla="*/ 15 h 51"/>
                <a:gd name="T6" fmla="*/ 413 w 415"/>
                <a:gd name="T7" fmla="*/ 0 h 51"/>
                <a:gd name="T8" fmla="*/ 0 w 415"/>
                <a:gd name="T9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1">
                  <a:moveTo>
                    <a:pt x="0" y="36"/>
                  </a:moveTo>
                  <a:lnTo>
                    <a:pt x="1" y="51"/>
                  </a:lnTo>
                  <a:lnTo>
                    <a:pt x="415" y="15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ACA74C06-B9E2-4077-889A-7662D5C7A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3" y="1318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2 w 415"/>
                <a:gd name="T3" fmla="*/ 52 h 52"/>
                <a:gd name="T4" fmla="*/ 415 w 415"/>
                <a:gd name="T5" fmla="*/ 16 h 52"/>
                <a:gd name="T6" fmla="*/ 413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2" y="52"/>
                  </a:lnTo>
                  <a:lnTo>
                    <a:pt x="415" y="16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F5310A29-B0CB-4426-82A7-7DDAB5472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" y="1358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1 w 415"/>
                <a:gd name="T3" fmla="*/ 52 h 52"/>
                <a:gd name="T4" fmla="*/ 415 w 415"/>
                <a:gd name="T5" fmla="*/ 16 h 52"/>
                <a:gd name="T6" fmla="*/ 412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1" y="52"/>
                  </a:lnTo>
                  <a:lnTo>
                    <a:pt x="415" y="16"/>
                  </a:lnTo>
                  <a:lnTo>
                    <a:pt x="41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776A4E72-AA39-411A-BED3-85C7B2316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" y="1435"/>
              <a:ext cx="136" cy="137"/>
            </a:xfrm>
            <a:custGeom>
              <a:avLst/>
              <a:gdLst>
                <a:gd name="T0" fmla="*/ 111 w 113"/>
                <a:gd name="T1" fmla="*/ 52 h 114"/>
                <a:gd name="T2" fmla="*/ 61 w 113"/>
                <a:gd name="T3" fmla="*/ 111 h 114"/>
                <a:gd name="T4" fmla="*/ 2 w 113"/>
                <a:gd name="T5" fmla="*/ 62 h 114"/>
                <a:gd name="T6" fmla="*/ 52 w 113"/>
                <a:gd name="T7" fmla="*/ 3 h 114"/>
                <a:gd name="T8" fmla="*/ 111 w 113"/>
                <a:gd name="T9" fmla="*/ 5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4">
                  <a:moveTo>
                    <a:pt x="111" y="52"/>
                  </a:moveTo>
                  <a:cubicBezTo>
                    <a:pt x="113" y="82"/>
                    <a:pt x="91" y="109"/>
                    <a:pt x="61" y="111"/>
                  </a:cubicBezTo>
                  <a:cubicBezTo>
                    <a:pt x="31" y="114"/>
                    <a:pt x="5" y="92"/>
                    <a:pt x="2" y="62"/>
                  </a:cubicBezTo>
                  <a:cubicBezTo>
                    <a:pt x="0" y="32"/>
                    <a:pt x="22" y="5"/>
                    <a:pt x="52" y="3"/>
                  </a:cubicBezTo>
                  <a:cubicBezTo>
                    <a:pt x="82" y="0"/>
                    <a:pt x="108" y="22"/>
                    <a:pt x="111" y="52"/>
                  </a:cubicBezTo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EA48DAF9-F60B-418B-98F9-BFD7EE322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" y="1452"/>
              <a:ext cx="104" cy="103"/>
            </a:xfrm>
            <a:custGeom>
              <a:avLst/>
              <a:gdLst>
                <a:gd name="T0" fmla="*/ 85 w 87"/>
                <a:gd name="T1" fmla="*/ 39 h 86"/>
                <a:gd name="T2" fmla="*/ 47 w 87"/>
                <a:gd name="T3" fmla="*/ 84 h 86"/>
                <a:gd name="T4" fmla="*/ 2 w 87"/>
                <a:gd name="T5" fmla="*/ 47 h 86"/>
                <a:gd name="T6" fmla="*/ 40 w 87"/>
                <a:gd name="T7" fmla="*/ 2 h 86"/>
                <a:gd name="T8" fmla="*/ 85 w 87"/>
                <a:gd name="T9" fmla="*/ 3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6">
                  <a:moveTo>
                    <a:pt x="85" y="39"/>
                  </a:moveTo>
                  <a:cubicBezTo>
                    <a:pt x="87" y="62"/>
                    <a:pt x="70" y="82"/>
                    <a:pt x="47" y="84"/>
                  </a:cubicBezTo>
                  <a:cubicBezTo>
                    <a:pt x="24" y="86"/>
                    <a:pt x="4" y="70"/>
                    <a:pt x="2" y="47"/>
                  </a:cubicBezTo>
                  <a:cubicBezTo>
                    <a:pt x="0" y="24"/>
                    <a:pt x="17" y="4"/>
                    <a:pt x="40" y="2"/>
                  </a:cubicBezTo>
                  <a:cubicBezTo>
                    <a:pt x="63" y="0"/>
                    <a:pt x="83" y="17"/>
                    <a:pt x="85" y="39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5">
              <a:extLst>
                <a:ext uri="{FF2B5EF4-FFF2-40B4-BE49-F238E27FC236}">
                  <a16:creationId xmlns:a16="http://schemas.microsoft.com/office/drawing/2014/main" id="{867A5B65-01B3-4B63-8444-979F521DC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" y="1473"/>
              <a:ext cx="58" cy="60"/>
            </a:xfrm>
            <a:custGeom>
              <a:avLst/>
              <a:gdLst>
                <a:gd name="T0" fmla="*/ 48 w 49"/>
                <a:gd name="T1" fmla="*/ 23 h 50"/>
                <a:gd name="T2" fmla="*/ 26 w 49"/>
                <a:gd name="T3" fmla="*/ 49 h 50"/>
                <a:gd name="T4" fmla="*/ 1 w 49"/>
                <a:gd name="T5" fmla="*/ 27 h 50"/>
                <a:gd name="T6" fmla="*/ 22 w 49"/>
                <a:gd name="T7" fmla="*/ 1 h 50"/>
                <a:gd name="T8" fmla="*/ 48 w 49"/>
                <a:gd name="T9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0">
                  <a:moveTo>
                    <a:pt x="48" y="23"/>
                  </a:moveTo>
                  <a:cubicBezTo>
                    <a:pt x="49" y="36"/>
                    <a:pt x="40" y="48"/>
                    <a:pt x="26" y="49"/>
                  </a:cubicBezTo>
                  <a:cubicBezTo>
                    <a:pt x="13" y="50"/>
                    <a:pt x="2" y="40"/>
                    <a:pt x="1" y="27"/>
                  </a:cubicBezTo>
                  <a:cubicBezTo>
                    <a:pt x="0" y="14"/>
                    <a:pt x="9" y="3"/>
                    <a:pt x="22" y="1"/>
                  </a:cubicBezTo>
                  <a:cubicBezTo>
                    <a:pt x="35" y="0"/>
                    <a:pt x="47" y="10"/>
                    <a:pt x="48" y="23"/>
                  </a:cubicBezTo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D7E423C7-ECA3-4AE4-AAC8-5F35B7A332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8" y="1460"/>
              <a:ext cx="88" cy="87"/>
            </a:xfrm>
            <a:custGeom>
              <a:avLst/>
              <a:gdLst>
                <a:gd name="T0" fmla="*/ 43 w 73"/>
                <a:gd name="T1" fmla="*/ 7 h 72"/>
                <a:gd name="T2" fmla="*/ 40 w 73"/>
                <a:gd name="T3" fmla="*/ 3 h 72"/>
                <a:gd name="T4" fmla="*/ 45 w 73"/>
                <a:gd name="T5" fmla="*/ 0 h 72"/>
                <a:gd name="T6" fmla="*/ 47 w 73"/>
                <a:gd name="T7" fmla="*/ 4 h 72"/>
                <a:gd name="T8" fmla="*/ 44 w 73"/>
                <a:gd name="T9" fmla="*/ 7 h 72"/>
                <a:gd name="T10" fmla="*/ 43 w 73"/>
                <a:gd name="T11" fmla="*/ 7 h 72"/>
                <a:gd name="T12" fmla="*/ 20 w 73"/>
                <a:gd name="T13" fmla="*/ 7 h 72"/>
                <a:gd name="T14" fmla="*/ 22 w 73"/>
                <a:gd name="T15" fmla="*/ 2 h 72"/>
                <a:gd name="T16" fmla="*/ 27 w 73"/>
                <a:gd name="T17" fmla="*/ 4 h 72"/>
                <a:gd name="T18" fmla="*/ 25 w 73"/>
                <a:gd name="T19" fmla="*/ 9 h 72"/>
                <a:gd name="T20" fmla="*/ 24 w 73"/>
                <a:gd name="T21" fmla="*/ 9 h 72"/>
                <a:gd name="T22" fmla="*/ 20 w 73"/>
                <a:gd name="T23" fmla="*/ 7 h 72"/>
                <a:gd name="T24" fmla="*/ 59 w 73"/>
                <a:gd name="T25" fmla="*/ 16 h 72"/>
                <a:gd name="T26" fmla="*/ 59 w 73"/>
                <a:gd name="T27" fmla="*/ 12 h 72"/>
                <a:gd name="T28" fmla="*/ 64 w 73"/>
                <a:gd name="T29" fmla="*/ 12 h 72"/>
                <a:gd name="T30" fmla="*/ 64 w 73"/>
                <a:gd name="T31" fmla="*/ 17 h 72"/>
                <a:gd name="T32" fmla="*/ 62 w 73"/>
                <a:gd name="T33" fmla="*/ 18 h 72"/>
                <a:gd name="T34" fmla="*/ 59 w 73"/>
                <a:gd name="T35" fmla="*/ 16 h 72"/>
                <a:gd name="T36" fmla="*/ 6 w 73"/>
                <a:gd name="T37" fmla="*/ 22 h 72"/>
                <a:gd name="T38" fmla="*/ 5 w 73"/>
                <a:gd name="T39" fmla="*/ 17 h 72"/>
                <a:gd name="T40" fmla="*/ 10 w 73"/>
                <a:gd name="T41" fmla="*/ 16 h 72"/>
                <a:gd name="T42" fmla="*/ 11 w 73"/>
                <a:gd name="T43" fmla="*/ 21 h 72"/>
                <a:gd name="T44" fmla="*/ 8 w 73"/>
                <a:gd name="T45" fmla="*/ 22 h 72"/>
                <a:gd name="T46" fmla="*/ 6 w 73"/>
                <a:gd name="T47" fmla="*/ 22 h 72"/>
                <a:gd name="T48" fmla="*/ 66 w 73"/>
                <a:gd name="T49" fmla="*/ 33 h 72"/>
                <a:gd name="T50" fmla="*/ 66 w 73"/>
                <a:gd name="T51" fmla="*/ 33 h 72"/>
                <a:gd name="T52" fmla="*/ 66 w 73"/>
                <a:gd name="T53" fmla="*/ 33 h 72"/>
                <a:gd name="T54" fmla="*/ 69 w 73"/>
                <a:gd name="T55" fmla="*/ 30 h 72"/>
                <a:gd name="T56" fmla="*/ 73 w 73"/>
                <a:gd name="T57" fmla="*/ 33 h 72"/>
                <a:gd name="T58" fmla="*/ 73 w 73"/>
                <a:gd name="T59" fmla="*/ 33 h 72"/>
                <a:gd name="T60" fmla="*/ 73 w 73"/>
                <a:gd name="T61" fmla="*/ 33 h 72"/>
                <a:gd name="T62" fmla="*/ 70 w 73"/>
                <a:gd name="T63" fmla="*/ 37 h 72"/>
                <a:gd name="T64" fmla="*/ 66 w 73"/>
                <a:gd name="T65" fmla="*/ 33 h 72"/>
                <a:gd name="T66" fmla="*/ 0 w 73"/>
                <a:gd name="T67" fmla="*/ 39 h 72"/>
                <a:gd name="T68" fmla="*/ 3 w 73"/>
                <a:gd name="T69" fmla="*/ 36 h 72"/>
                <a:gd name="T70" fmla="*/ 7 w 73"/>
                <a:gd name="T71" fmla="*/ 39 h 72"/>
                <a:gd name="T72" fmla="*/ 4 w 73"/>
                <a:gd name="T73" fmla="*/ 42 h 72"/>
                <a:gd name="T74" fmla="*/ 0 w 73"/>
                <a:gd name="T75" fmla="*/ 39 h 72"/>
                <a:gd name="T76" fmla="*/ 63 w 73"/>
                <a:gd name="T77" fmla="*/ 56 h 72"/>
                <a:gd name="T78" fmla="*/ 62 w 73"/>
                <a:gd name="T79" fmla="*/ 51 h 72"/>
                <a:gd name="T80" fmla="*/ 62 w 73"/>
                <a:gd name="T81" fmla="*/ 51 h 72"/>
                <a:gd name="T82" fmla="*/ 67 w 73"/>
                <a:gd name="T83" fmla="*/ 50 h 72"/>
                <a:gd name="T84" fmla="*/ 68 w 73"/>
                <a:gd name="T85" fmla="*/ 55 h 72"/>
                <a:gd name="T86" fmla="*/ 65 w 73"/>
                <a:gd name="T87" fmla="*/ 57 h 72"/>
                <a:gd name="T88" fmla="*/ 63 w 73"/>
                <a:gd name="T89" fmla="*/ 56 h 72"/>
                <a:gd name="T90" fmla="*/ 9 w 73"/>
                <a:gd name="T91" fmla="*/ 60 h 72"/>
                <a:gd name="T92" fmla="*/ 9 w 73"/>
                <a:gd name="T93" fmla="*/ 55 h 72"/>
                <a:gd name="T94" fmla="*/ 14 w 73"/>
                <a:gd name="T95" fmla="*/ 56 h 72"/>
                <a:gd name="T96" fmla="*/ 14 w 73"/>
                <a:gd name="T97" fmla="*/ 60 h 72"/>
                <a:gd name="T98" fmla="*/ 12 w 73"/>
                <a:gd name="T99" fmla="*/ 61 h 72"/>
                <a:gd name="T100" fmla="*/ 9 w 73"/>
                <a:gd name="T101" fmla="*/ 60 h 72"/>
                <a:gd name="T102" fmla="*/ 46 w 73"/>
                <a:gd name="T103" fmla="*/ 68 h 72"/>
                <a:gd name="T104" fmla="*/ 48 w 73"/>
                <a:gd name="T105" fmla="*/ 63 h 72"/>
                <a:gd name="T106" fmla="*/ 53 w 73"/>
                <a:gd name="T107" fmla="*/ 65 h 72"/>
                <a:gd name="T108" fmla="*/ 51 w 73"/>
                <a:gd name="T109" fmla="*/ 70 h 72"/>
                <a:gd name="T110" fmla="*/ 50 w 73"/>
                <a:gd name="T111" fmla="*/ 70 h 72"/>
                <a:gd name="T112" fmla="*/ 46 w 73"/>
                <a:gd name="T113" fmla="*/ 68 h 72"/>
                <a:gd name="T114" fmla="*/ 28 w 73"/>
                <a:gd name="T115" fmla="*/ 72 h 72"/>
                <a:gd name="T116" fmla="*/ 26 w 73"/>
                <a:gd name="T117" fmla="*/ 68 h 72"/>
                <a:gd name="T118" fmla="*/ 30 w 73"/>
                <a:gd name="T119" fmla="*/ 65 h 72"/>
                <a:gd name="T120" fmla="*/ 32 w 73"/>
                <a:gd name="T121" fmla="*/ 69 h 72"/>
                <a:gd name="T122" fmla="*/ 29 w 73"/>
                <a:gd name="T123" fmla="*/ 72 h 72"/>
                <a:gd name="T124" fmla="*/ 28 w 73"/>
                <a:gd name="T12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" h="72">
                  <a:moveTo>
                    <a:pt x="43" y="7"/>
                  </a:moveTo>
                  <a:cubicBezTo>
                    <a:pt x="41" y="7"/>
                    <a:pt x="40" y="5"/>
                    <a:pt x="40" y="3"/>
                  </a:cubicBezTo>
                  <a:cubicBezTo>
                    <a:pt x="41" y="1"/>
                    <a:pt x="43" y="0"/>
                    <a:pt x="45" y="0"/>
                  </a:cubicBezTo>
                  <a:cubicBezTo>
                    <a:pt x="46" y="1"/>
                    <a:pt x="48" y="3"/>
                    <a:pt x="47" y="4"/>
                  </a:cubicBezTo>
                  <a:cubicBezTo>
                    <a:pt x="47" y="6"/>
                    <a:pt x="46" y="7"/>
                    <a:pt x="44" y="7"/>
                  </a:cubicBezTo>
                  <a:cubicBezTo>
                    <a:pt x="44" y="7"/>
                    <a:pt x="43" y="7"/>
                    <a:pt x="43" y="7"/>
                  </a:cubicBezTo>
                  <a:moveTo>
                    <a:pt x="20" y="7"/>
                  </a:moveTo>
                  <a:cubicBezTo>
                    <a:pt x="19" y="5"/>
                    <a:pt x="20" y="3"/>
                    <a:pt x="22" y="2"/>
                  </a:cubicBezTo>
                  <a:cubicBezTo>
                    <a:pt x="24" y="2"/>
                    <a:pt x="26" y="2"/>
                    <a:pt x="27" y="4"/>
                  </a:cubicBezTo>
                  <a:cubicBezTo>
                    <a:pt x="27" y="6"/>
                    <a:pt x="27" y="8"/>
                    <a:pt x="25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2" y="9"/>
                    <a:pt x="21" y="8"/>
                    <a:pt x="20" y="7"/>
                  </a:cubicBezTo>
                  <a:moveTo>
                    <a:pt x="59" y="16"/>
                  </a:moveTo>
                  <a:cubicBezTo>
                    <a:pt x="57" y="15"/>
                    <a:pt x="58" y="13"/>
                    <a:pt x="59" y="12"/>
                  </a:cubicBezTo>
                  <a:cubicBezTo>
                    <a:pt x="61" y="10"/>
                    <a:pt x="63" y="10"/>
                    <a:pt x="64" y="12"/>
                  </a:cubicBezTo>
                  <a:cubicBezTo>
                    <a:pt x="65" y="13"/>
                    <a:pt x="65" y="16"/>
                    <a:pt x="64" y="17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1" y="18"/>
                    <a:pt x="59" y="17"/>
                    <a:pt x="59" y="16"/>
                  </a:cubicBezTo>
                  <a:moveTo>
                    <a:pt x="6" y="22"/>
                  </a:moveTo>
                  <a:cubicBezTo>
                    <a:pt x="5" y="21"/>
                    <a:pt x="4" y="19"/>
                    <a:pt x="5" y="17"/>
                  </a:cubicBezTo>
                  <a:cubicBezTo>
                    <a:pt x="6" y="16"/>
                    <a:pt x="8" y="15"/>
                    <a:pt x="10" y="16"/>
                  </a:cubicBezTo>
                  <a:cubicBezTo>
                    <a:pt x="11" y="17"/>
                    <a:pt x="12" y="19"/>
                    <a:pt x="11" y="21"/>
                  </a:cubicBezTo>
                  <a:cubicBezTo>
                    <a:pt x="10" y="22"/>
                    <a:pt x="9" y="22"/>
                    <a:pt x="8" y="22"/>
                  </a:cubicBezTo>
                  <a:cubicBezTo>
                    <a:pt x="8" y="23"/>
                    <a:pt x="7" y="22"/>
                    <a:pt x="6" y="22"/>
                  </a:cubicBezTo>
                  <a:moveTo>
                    <a:pt x="66" y="33"/>
                  </a:moveTo>
                  <a:cubicBezTo>
                    <a:pt x="66" y="33"/>
                    <a:pt x="66" y="33"/>
                    <a:pt x="66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1"/>
                    <a:pt x="67" y="30"/>
                    <a:pt x="69" y="30"/>
                  </a:cubicBezTo>
                  <a:cubicBezTo>
                    <a:pt x="71" y="29"/>
                    <a:pt x="73" y="31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35"/>
                    <a:pt x="72" y="36"/>
                    <a:pt x="70" y="37"/>
                  </a:cubicBezTo>
                  <a:cubicBezTo>
                    <a:pt x="68" y="37"/>
                    <a:pt x="66" y="35"/>
                    <a:pt x="66" y="33"/>
                  </a:cubicBezTo>
                  <a:moveTo>
                    <a:pt x="0" y="39"/>
                  </a:moveTo>
                  <a:cubicBezTo>
                    <a:pt x="0" y="37"/>
                    <a:pt x="1" y="36"/>
                    <a:pt x="3" y="36"/>
                  </a:cubicBezTo>
                  <a:cubicBezTo>
                    <a:pt x="5" y="35"/>
                    <a:pt x="7" y="37"/>
                    <a:pt x="7" y="39"/>
                  </a:cubicBezTo>
                  <a:cubicBezTo>
                    <a:pt x="7" y="41"/>
                    <a:pt x="6" y="42"/>
                    <a:pt x="4" y="42"/>
                  </a:cubicBezTo>
                  <a:cubicBezTo>
                    <a:pt x="2" y="43"/>
                    <a:pt x="0" y="41"/>
                    <a:pt x="0" y="39"/>
                  </a:cubicBezTo>
                  <a:moveTo>
                    <a:pt x="63" y="56"/>
                  </a:moveTo>
                  <a:cubicBezTo>
                    <a:pt x="61" y="55"/>
                    <a:pt x="61" y="53"/>
                    <a:pt x="62" y="5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50"/>
                    <a:pt x="65" y="49"/>
                    <a:pt x="67" y="50"/>
                  </a:cubicBezTo>
                  <a:cubicBezTo>
                    <a:pt x="68" y="51"/>
                    <a:pt x="69" y="53"/>
                    <a:pt x="68" y="55"/>
                  </a:cubicBezTo>
                  <a:cubicBezTo>
                    <a:pt x="67" y="56"/>
                    <a:pt x="66" y="56"/>
                    <a:pt x="65" y="57"/>
                  </a:cubicBezTo>
                  <a:cubicBezTo>
                    <a:pt x="64" y="57"/>
                    <a:pt x="64" y="56"/>
                    <a:pt x="63" y="56"/>
                  </a:cubicBezTo>
                  <a:moveTo>
                    <a:pt x="9" y="60"/>
                  </a:moveTo>
                  <a:cubicBezTo>
                    <a:pt x="8" y="59"/>
                    <a:pt x="8" y="56"/>
                    <a:pt x="9" y="55"/>
                  </a:cubicBezTo>
                  <a:cubicBezTo>
                    <a:pt x="11" y="54"/>
                    <a:pt x="13" y="54"/>
                    <a:pt x="14" y="56"/>
                  </a:cubicBezTo>
                  <a:cubicBezTo>
                    <a:pt x="15" y="57"/>
                    <a:pt x="15" y="59"/>
                    <a:pt x="14" y="60"/>
                  </a:cubicBezTo>
                  <a:cubicBezTo>
                    <a:pt x="13" y="61"/>
                    <a:pt x="12" y="61"/>
                    <a:pt x="12" y="61"/>
                  </a:cubicBezTo>
                  <a:cubicBezTo>
                    <a:pt x="11" y="61"/>
                    <a:pt x="10" y="61"/>
                    <a:pt x="9" y="60"/>
                  </a:cubicBezTo>
                  <a:moveTo>
                    <a:pt x="46" y="68"/>
                  </a:moveTo>
                  <a:cubicBezTo>
                    <a:pt x="45" y="66"/>
                    <a:pt x="46" y="64"/>
                    <a:pt x="48" y="63"/>
                  </a:cubicBezTo>
                  <a:cubicBezTo>
                    <a:pt x="50" y="63"/>
                    <a:pt x="52" y="63"/>
                    <a:pt x="53" y="65"/>
                  </a:cubicBezTo>
                  <a:cubicBezTo>
                    <a:pt x="53" y="67"/>
                    <a:pt x="53" y="69"/>
                    <a:pt x="51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8" y="70"/>
                    <a:pt x="47" y="69"/>
                    <a:pt x="46" y="68"/>
                  </a:cubicBezTo>
                  <a:moveTo>
                    <a:pt x="28" y="72"/>
                  </a:moveTo>
                  <a:cubicBezTo>
                    <a:pt x="26" y="71"/>
                    <a:pt x="25" y="69"/>
                    <a:pt x="26" y="68"/>
                  </a:cubicBezTo>
                  <a:cubicBezTo>
                    <a:pt x="26" y="66"/>
                    <a:pt x="28" y="64"/>
                    <a:pt x="30" y="65"/>
                  </a:cubicBezTo>
                  <a:cubicBezTo>
                    <a:pt x="32" y="65"/>
                    <a:pt x="33" y="67"/>
                    <a:pt x="32" y="69"/>
                  </a:cubicBezTo>
                  <a:cubicBezTo>
                    <a:pt x="32" y="71"/>
                    <a:pt x="31" y="72"/>
                    <a:pt x="29" y="72"/>
                  </a:cubicBezTo>
                  <a:cubicBezTo>
                    <a:pt x="29" y="72"/>
                    <a:pt x="29" y="72"/>
                    <a:pt x="28" y="72"/>
                  </a:cubicBezTo>
                </a:path>
              </a:pathLst>
            </a:custGeom>
            <a:solidFill>
              <a:srgbClr val="004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45487C32-3160-4265-9E55-7D7D3B392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" y="1105"/>
              <a:ext cx="36" cy="216"/>
            </a:xfrm>
            <a:custGeom>
              <a:avLst/>
              <a:gdLst>
                <a:gd name="T0" fmla="*/ 30 w 30"/>
                <a:gd name="T1" fmla="*/ 2 h 180"/>
                <a:gd name="T2" fmla="*/ 10 w 30"/>
                <a:gd name="T3" fmla="*/ 55 h 180"/>
                <a:gd name="T4" fmla="*/ 0 w 30"/>
                <a:gd name="T5" fmla="*/ 180 h 180"/>
                <a:gd name="T6" fmla="*/ 6 w 30"/>
                <a:gd name="T7" fmla="*/ 157 h 180"/>
                <a:gd name="T8" fmla="*/ 16 w 30"/>
                <a:gd name="T9" fmla="*/ 49 h 180"/>
                <a:gd name="T10" fmla="*/ 22 w 30"/>
                <a:gd name="T11" fmla="*/ 37 h 180"/>
                <a:gd name="T12" fmla="*/ 25 w 30"/>
                <a:gd name="T13" fmla="*/ 37 h 180"/>
                <a:gd name="T14" fmla="*/ 30 w 30"/>
                <a:gd name="T15" fmla="*/ 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0">
                  <a:moveTo>
                    <a:pt x="30" y="2"/>
                  </a:moveTo>
                  <a:cubicBezTo>
                    <a:pt x="30" y="2"/>
                    <a:pt x="16" y="0"/>
                    <a:pt x="10" y="5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0"/>
                    <a:pt x="12" y="170"/>
                    <a:pt x="6" y="157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8" y="37"/>
                    <a:pt x="22" y="37"/>
                  </a:cubicBezTo>
                  <a:cubicBezTo>
                    <a:pt x="25" y="37"/>
                    <a:pt x="25" y="37"/>
                    <a:pt x="25" y="37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CC7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938D1FFB-6EF7-49F4-808A-8C23ADBE5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" y="1484"/>
              <a:ext cx="4" cy="13"/>
            </a:xfrm>
            <a:custGeom>
              <a:avLst/>
              <a:gdLst>
                <a:gd name="T0" fmla="*/ 2 w 4"/>
                <a:gd name="T1" fmla="*/ 0 h 11"/>
                <a:gd name="T2" fmla="*/ 0 w 4"/>
                <a:gd name="T3" fmla="*/ 0 h 11"/>
                <a:gd name="T4" fmla="*/ 0 w 4"/>
                <a:gd name="T5" fmla="*/ 10 h 11"/>
                <a:gd name="T6" fmla="*/ 2 w 4"/>
                <a:gd name="T7" fmla="*/ 10 h 11"/>
                <a:gd name="T8" fmla="*/ 4 w 4"/>
                <a:gd name="T9" fmla="*/ 0 h 11"/>
                <a:gd name="T10" fmla="*/ 2 w 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2" y="10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2421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440941C9-FB4C-490B-B297-3B5EDB733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7" y="1090"/>
              <a:ext cx="62" cy="394"/>
            </a:xfrm>
            <a:custGeom>
              <a:avLst/>
              <a:gdLst>
                <a:gd name="T0" fmla="*/ 52 w 52"/>
                <a:gd name="T1" fmla="*/ 3 h 328"/>
                <a:gd name="T2" fmla="*/ 41 w 52"/>
                <a:gd name="T3" fmla="*/ 0 h 328"/>
                <a:gd name="T4" fmla="*/ 30 w 52"/>
                <a:gd name="T5" fmla="*/ 2 h 328"/>
                <a:gd name="T6" fmla="*/ 8 w 52"/>
                <a:gd name="T7" fmla="*/ 328 h 328"/>
                <a:gd name="T8" fmla="*/ 10 w 52"/>
                <a:gd name="T9" fmla="*/ 328 h 328"/>
                <a:gd name="T10" fmla="*/ 12 w 52"/>
                <a:gd name="T11" fmla="*/ 328 h 328"/>
                <a:gd name="T12" fmla="*/ 52 w 52"/>
                <a:gd name="T13" fmla="*/ 3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28">
                  <a:moveTo>
                    <a:pt x="52" y="3"/>
                  </a:moveTo>
                  <a:cubicBezTo>
                    <a:pt x="48" y="0"/>
                    <a:pt x="41" y="0"/>
                    <a:pt x="41" y="0"/>
                  </a:cubicBezTo>
                  <a:cubicBezTo>
                    <a:pt x="41" y="0"/>
                    <a:pt x="34" y="0"/>
                    <a:pt x="30" y="2"/>
                  </a:cubicBezTo>
                  <a:cubicBezTo>
                    <a:pt x="30" y="2"/>
                    <a:pt x="0" y="218"/>
                    <a:pt x="8" y="328"/>
                  </a:cubicBezTo>
                  <a:cubicBezTo>
                    <a:pt x="10" y="328"/>
                    <a:pt x="10" y="328"/>
                    <a:pt x="10" y="328"/>
                  </a:cubicBezTo>
                  <a:cubicBezTo>
                    <a:pt x="12" y="328"/>
                    <a:pt x="12" y="328"/>
                    <a:pt x="12" y="328"/>
                  </a:cubicBezTo>
                  <a:cubicBezTo>
                    <a:pt x="40" y="219"/>
                    <a:pt x="52" y="3"/>
                    <a:pt x="52" y="3"/>
                  </a:cubicBezTo>
                </a:path>
              </a:pathLst>
            </a:custGeom>
            <a:solidFill>
              <a:srgbClr val="FCC7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B3C3541A-3A34-480A-ADE2-6A5F75769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" y="1090"/>
              <a:ext cx="37" cy="89"/>
            </a:xfrm>
            <a:custGeom>
              <a:avLst/>
              <a:gdLst>
                <a:gd name="T0" fmla="*/ 9 w 31"/>
                <a:gd name="T1" fmla="*/ 3 h 74"/>
                <a:gd name="T2" fmla="*/ 0 w 31"/>
                <a:gd name="T3" fmla="*/ 74 h 74"/>
                <a:gd name="T4" fmla="*/ 26 w 31"/>
                <a:gd name="T5" fmla="*/ 74 h 74"/>
                <a:gd name="T6" fmla="*/ 31 w 31"/>
                <a:gd name="T7" fmla="*/ 3 h 74"/>
                <a:gd name="T8" fmla="*/ 20 w 31"/>
                <a:gd name="T9" fmla="*/ 0 h 74"/>
                <a:gd name="T10" fmla="*/ 9 w 31"/>
                <a:gd name="T11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74">
                  <a:moveTo>
                    <a:pt x="9" y="3"/>
                  </a:moveTo>
                  <a:cubicBezTo>
                    <a:pt x="5" y="32"/>
                    <a:pt x="5" y="32"/>
                    <a:pt x="0" y="74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9" y="32"/>
                    <a:pt x="31" y="3"/>
                    <a:pt x="31" y="3"/>
                  </a:cubicBezTo>
                  <a:cubicBezTo>
                    <a:pt x="27" y="0"/>
                    <a:pt x="20" y="0"/>
                    <a:pt x="20" y="0"/>
                  </a:cubicBezTo>
                  <a:cubicBezTo>
                    <a:pt x="20" y="0"/>
                    <a:pt x="13" y="0"/>
                    <a:pt x="9" y="3"/>
                  </a:cubicBezTo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7B3A9FE2-D532-4CA2-88AE-67D75E92B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" y="1202"/>
              <a:ext cx="47" cy="243"/>
            </a:xfrm>
            <a:custGeom>
              <a:avLst/>
              <a:gdLst>
                <a:gd name="T0" fmla="*/ 13 w 39"/>
                <a:gd name="T1" fmla="*/ 0 h 202"/>
                <a:gd name="T2" fmla="*/ 1 w 39"/>
                <a:gd name="T3" fmla="*/ 202 h 202"/>
                <a:gd name="T4" fmla="*/ 13 w 39"/>
                <a:gd name="T5" fmla="*/ 202 h 202"/>
                <a:gd name="T6" fmla="*/ 39 w 39"/>
                <a:gd name="T7" fmla="*/ 1 h 202"/>
                <a:gd name="T8" fmla="*/ 13 w 39"/>
                <a:gd name="T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02">
                  <a:moveTo>
                    <a:pt x="13" y="0"/>
                  </a:moveTo>
                  <a:cubicBezTo>
                    <a:pt x="7" y="61"/>
                    <a:pt x="0" y="141"/>
                    <a:pt x="1" y="202"/>
                  </a:cubicBezTo>
                  <a:cubicBezTo>
                    <a:pt x="13" y="202"/>
                    <a:pt x="13" y="202"/>
                    <a:pt x="13" y="202"/>
                  </a:cubicBezTo>
                  <a:cubicBezTo>
                    <a:pt x="26" y="141"/>
                    <a:pt x="34" y="61"/>
                    <a:pt x="39" y="1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F47C02F7-EE15-46CE-AF3C-8C56E0823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7" y="938"/>
              <a:ext cx="289" cy="79"/>
            </a:xfrm>
            <a:custGeom>
              <a:avLst/>
              <a:gdLst>
                <a:gd name="T0" fmla="*/ 211 w 241"/>
                <a:gd name="T1" fmla="*/ 29 h 66"/>
                <a:gd name="T2" fmla="*/ 241 w 241"/>
                <a:gd name="T3" fmla="*/ 45 h 66"/>
                <a:gd name="T4" fmla="*/ 226 w 241"/>
                <a:gd name="T5" fmla="*/ 19 h 66"/>
                <a:gd name="T6" fmla="*/ 196 w 241"/>
                <a:gd name="T7" fmla="*/ 3 h 66"/>
                <a:gd name="T8" fmla="*/ 158 w 241"/>
                <a:gd name="T9" fmla="*/ 19 h 66"/>
                <a:gd name="T10" fmla="*/ 170 w 241"/>
                <a:gd name="T11" fmla="*/ 14 h 66"/>
                <a:gd name="T12" fmla="*/ 176 w 241"/>
                <a:gd name="T13" fmla="*/ 20 h 66"/>
                <a:gd name="T14" fmla="*/ 178 w 241"/>
                <a:gd name="T15" fmla="*/ 33 h 66"/>
                <a:gd name="T16" fmla="*/ 169 w 241"/>
                <a:gd name="T17" fmla="*/ 43 h 66"/>
                <a:gd name="T18" fmla="*/ 158 w 241"/>
                <a:gd name="T19" fmla="*/ 35 h 66"/>
                <a:gd name="T20" fmla="*/ 147 w 241"/>
                <a:gd name="T21" fmla="*/ 42 h 66"/>
                <a:gd name="T22" fmla="*/ 169 w 241"/>
                <a:gd name="T23" fmla="*/ 53 h 66"/>
                <a:gd name="T24" fmla="*/ 190 w 241"/>
                <a:gd name="T25" fmla="*/ 38 h 66"/>
                <a:gd name="T26" fmla="*/ 185 w 241"/>
                <a:gd name="T27" fmla="*/ 11 h 66"/>
                <a:gd name="T28" fmla="*/ 162 w 241"/>
                <a:gd name="T29" fmla="*/ 5 h 66"/>
                <a:gd name="T30" fmla="*/ 148 w 241"/>
                <a:gd name="T31" fmla="*/ 12 h 66"/>
                <a:gd name="T32" fmla="*/ 144 w 241"/>
                <a:gd name="T33" fmla="*/ 28 h 66"/>
                <a:gd name="T34" fmla="*/ 101 w 241"/>
                <a:gd name="T35" fmla="*/ 57 h 66"/>
                <a:gd name="T36" fmla="*/ 129 w 241"/>
                <a:gd name="T37" fmla="*/ 55 h 66"/>
                <a:gd name="T38" fmla="*/ 140 w 241"/>
                <a:gd name="T39" fmla="*/ 8 h 66"/>
                <a:gd name="T40" fmla="*/ 110 w 241"/>
                <a:gd name="T41" fmla="*/ 11 h 66"/>
                <a:gd name="T42" fmla="*/ 61 w 241"/>
                <a:gd name="T43" fmla="*/ 43 h 66"/>
                <a:gd name="T44" fmla="*/ 74 w 241"/>
                <a:gd name="T45" fmla="*/ 42 h 66"/>
                <a:gd name="T46" fmla="*/ 57 w 241"/>
                <a:gd name="T47" fmla="*/ 61 h 66"/>
                <a:gd name="T48" fmla="*/ 81 w 241"/>
                <a:gd name="T49" fmla="*/ 59 h 66"/>
                <a:gd name="T50" fmla="*/ 58 w 241"/>
                <a:gd name="T51" fmla="*/ 15 h 66"/>
                <a:gd name="T52" fmla="*/ 32 w 241"/>
                <a:gd name="T53" fmla="*/ 19 h 66"/>
                <a:gd name="T54" fmla="*/ 11 w 241"/>
                <a:gd name="T55" fmla="*/ 19 h 66"/>
                <a:gd name="T56" fmla="*/ 0 w 241"/>
                <a:gd name="T57" fmla="*/ 32 h 66"/>
                <a:gd name="T58" fmla="*/ 13 w 241"/>
                <a:gd name="T59" fmla="*/ 32 h 66"/>
                <a:gd name="T60" fmla="*/ 23 w 241"/>
                <a:gd name="T61" fmla="*/ 27 h 66"/>
                <a:gd name="T62" fmla="*/ 23 w 241"/>
                <a:gd name="T63" fmla="*/ 36 h 66"/>
                <a:gd name="T64" fmla="*/ 15 w 241"/>
                <a:gd name="T65" fmla="*/ 37 h 66"/>
                <a:gd name="T66" fmla="*/ 21 w 241"/>
                <a:gd name="T67" fmla="*/ 45 h 66"/>
                <a:gd name="T68" fmla="*/ 28 w 241"/>
                <a:gd name="T69" fmla="*/ 50 h 66"/>
                <a:gd name="T70" fmla="*/ 24 w 241"/>
                <a:gd name="T71" fmla="*/ 56 h 66"/>
                <a:gd name="T72" fmla="*/ 14 w 241"/>
                <a:gd name="T73" fmla="*/ 52 h 66"/>
                <a:gd name="T74" fmla="*/ 1 w 241"/>
                <a:gd name="T75" fmla="*/ 53 h 66"/>
                <a:gd name="T76" fmla="*/ 15 w 241"/>
                <a:gd name="T77" fmla="*/ 65 h 66"/>
                <a:gd name="T78" fmla="*/ 36 w 241"/>
                <a:gd name="T79" fmla="*/ 61 h 66"/>
                <a:gd name="T80" fmla="*/ 40 w 241"/>
                <a:gd name="T81" fmla="*/ 45 h 66"/>
                <a:gd name="T82" fmla="*/ 29 w 241"/>
                <a:gd name="T83" fmla="*/ 40 h 66"/>
                <a:gd name="T84" fmla="*/ 36 w 241"/>
                <a:gd name="T85" fmla="*/ 35 h 66"/>
                <a:gd name="T86" fmla="*/ 36 w 241"/>
                <a:gd name="T87" fmla="*/ 2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1" h="66">
                  <a:moveTo>
                    <a:pt x="200" y="49"/>
                  </a:moveTo>
                  <a:cubicBezTo>
                    <a:pt x="213" y="48"/>
                    <a:pt x="213" y="48"/>
                    <a:pt x="213" y="48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26" y="28"/>
                    <a:pt x="226" y="28"/>
                    <a:pt x="226" y="28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41" y="45"/>
                    <a:pt x="241" y="45"/>
                    <a:pt x="241" y="45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24" y="1"/>
                    <a:pt x="224" y="1"/>
                    <a:pt x="224" y="1"/>
                  </a:cubicBezTo>
                  <a:cubicBezTo>
                    <a:pt x="226" y="19"/>
                    <a:pt x="226" y="19"/>
                    <a:pt x="226" y="19"/>
                  </a:cubicBezTo>
                  <a:cubicBezTo>
                    <a:pt x="210" y="20"/>
                    <a:pt x="210" y="20"/>
                    <a:pt x="210" y="20"/>
                  </a:cubicBezTo>
                  <a:cubicBezTo>
                    <a:pt x="209" y="2"/>
                    <a:pt x="209" y="2"/>
                    <a:pt x="209" y="2"/>
                  </a:cubicBezTo>
                  <a:cubicBezTo>
                    <a:pt x="196" y="3"/>
                    <a:pt x="196" y="3"/>
                    <a:pt x="196" y="3"/>
                  </a:cubicBezTo>
                  <a:lnTo>
                    <a:pt x="200" y="49"/>
                  </a:lnTo>
                  <a:close/>
                  <a:moveTo>
                    <a:pt x="157" y="24"/>
                  </a:moveTo>
                  <a:cubicBezTo>
                    <a:pt x="157" y="22"/>
                    <a:pt x="157" y="21"/>
                    <a:pt x="158" y="19"/>
                  </a:cubicBezTo>
                  <a:cubicBezTo>
                    <a:pt x="159" y="18"/>
                    <a:pt x="160" y="16"/>
                    <a:pt x="161" y="15"/>
                  </a:cubicBezTo>
                  <a:cubicBezTo>
                    <a:pt x="162" y="15"/>
                    <a:pt x="164" y="14"/>
                    <a:pt x="166" y="14"/>
                  </a:cubicBezTo>
                  <a:cubicBezTo>
                    <a:pt x="167" y="14"/>
                    <a:pt x="169" y="14"/>
                    <a:pt x="170" y="14"/>
                  </a:cubicBezTo>
                  <a:cubicBezTo>
                    <a:pt x="172" y="14"/>
                    <a:pt x="173" y="15"/>
                    <a:pt x="174" y="16"/>
                  </a:cubicBezTo>
                  <a:cubicBezTo>
                    <a:pt x="174" y="17"/>
                    <a:pt x="175" y="17"/>
                    <a:pt x="175" y="18"/>
                  </a:cubicBezTo>
                  <a:cubicBezTo>
                    <a:pt x="175" y="19"/>
                    <a:pt x="176" y="19"/>
                    <a:pt x="176" y="20"/>
                  </a:cubicBezTo>
                  <a:cubicBezTo>
                    <a:pt x="177" y="21"/>
                    <a:pt x="177" y="22"/>
                    <a:pt x="177" y="23"/>
                  </a:cubicBezTo>
                  <a:cubicBezTo>
                    <a:pt x="177" y="25"/>
                    <a:pt x="178" y="26"/>
                    <a:pt x="178" y="28"/>
                  </a:cubicBezTo>
                  <a:cubicBezTo>
                    <a:pt x="178" y="29"/>
                    <a:pt x="178" y="31"/>
                    <a:pt x="178" y="33"/>
                  </a:cubicBezTo>
                  <a:cubicBezTo>
                    <a:pt x="178" y="34"/>
                    <a:pt x="177" y="36"/>
                    <a:pt x="177" y="38"/>
                  </a:cubicBezTo>
                  <a:cubicBezTo>
                    <a:pt x="176" y="39"/>
                    <a:pt x="175" y="40"/>
                    <a:pt x="174" y="41"/>
                  </a:cubicBezTo>
                  <a:cubicBezTo>
                    <a:pt x="173" y="42"/>
                    <a:pt x="171" y="43"/>
                    <a:pt x="169" y="43"/>
                  </a:cubicBezTo>
                  <a:cubicBezTo>
                    <a:pt x="166" y="43"/>
                    <a:pt x="165" y="43"/>
                    <a:pt x="163" y="43"/>
                  </a:cubicBezTo>
                  <a:cubicBezTo>
                    <a:pt x="162" y="42"/>
                    <a:pt x="161" y="41"/>
                    <a:pt x="160" y="40"/>
                  </a:cubicBezTo>
                  <a:cubicBezTo>
                    <a:pt x="159" y="38"/>
                    <a:pt x="158" y="37"/>
                    <a:pt x="158" y="35"/>
                  </a:cubicBezTo>
                  <a:cubicBezTo>
                    <a:pt x="157" y="33"/>
                    <a:pt x="157" y="32"/>
                    <a:pt x="157" y="30"/>
                  </a:cubicBezTo>
                  <a:cubicBezTo>
                    <a:pt x="157" y="28"/>
                    <a:pt x="157" y="26"/>
                    <a:pt x="157" y="24"/>
                  </a:cubicBezTo>
                  <a:moveTo>
                    <a:pt x="147" y="42"/>
                  </a:moveTo>
                  <a:cubicBezTo>
                    <a:pt x="148" y="45"/>
                    <a:pt x="150" y="47"/>
                    <a:pt x="152" y="49"/>
                  </a:cubicBezTo>
                  <a:cubicBezTo>
                    <a:pt x="155" y="50"/>
                    <a:pt x="157" y="51"/>
                    <a:pt x="160" y="52"/>
                  </a:cubicBezTo>
                  <a:cubicBezTo>
                    <a:pt x="163" y="53"/>
                    <a:pt x="166" y="53"/>
                    <a:pt x="169" y="53"/>
                  </a:cubicBezTo>
                  <a:cubicBezTo>
                    <a:pt x="172" y="52"/>
                    <a:pt x="175" y="52"/>
                    <a:pt x="177" y="51"/>
                  </a:cubicBezTo>
                  <a:cubicBezTo>
                    <a:pt x="180" y="50"/>
                    <a:pt x="183" y="48"/>
                    <a:pt x="185" y="46"/>
                  </a:cubicBezTo>
                  <a:cubicBezTo>
                    <a:pt x="187" y="44"/>
                    <a:pt x="188" y="42"/>
                    <a:pt x="190" y="38"/>
                  </a:cubicBezTo>
                  <a:cubicBezTo>
                    <a:pt x="191" y="35"/>
                    <a:pt x="191" y="31"/>
                    <a:pt x="191" y="27"/>
                  </a:cubicBezTo>
                  <a:cubicBezTo>
                    <a:pt x="191" y="24"/>
                    <a:pt x="190" y="21"/>
                    <a:pt x="189" y="18"/>
                  </a:cubicBezTo>
                  <a:cubicBezTo>
                    <a:pt x="188" y="16"/>
                    <a:pt x="187" y="13"/>
                    <a:pt x="185" y="11"/>
                  </a:cubicBezTo>
                  <a:cubicBezTo>
                    <a:pt x="183" y="9"/>
                    <a:pt x="180" y="7"/>
                    <a:pt x="177" y="6"/>
                  </a:cubicBezTo>
                  <a:cubicBezTo>
                    <a:pt x="174" y="5"/>
                    <a:pt x="170" y="4"/>
                    <a:pt x="166" y="5"/>
                  </a:cubicBezTo>
                  <a:cubicBezTo>
                    <a:pt x="165" y="5"/>
                    <a:pt x="164" y="5"/>
                    <a:pt x="162" y="5"/>
                  </a:cubicBezTo>
                  <a:cubicBezTo>
                    <a:pt x="161" y="5"/>
                    <a:pt x="159" y="6"/>
                    <a:pt x="158" y="6"/>
                  </a:cubicBezTo>
                  <a:cubicBezTo>
                    <a:pt x="156" y="7"/>
                    <a:pt x="154" y="8"/>
                    <a:pt x="153" y="9"/>
                  </a:cubicBezTo>
                  <a:cubicBezTo>
                    <a:pt x="151" y="10"/>
                    <a:pt x="150" y="11"/>
                    <a:pt x="148" y="12"/>
                  </a:cubicBezTo>
                  <a:cubicBezTo>
                    <a:pt x="147" y="14"/>
                    <a:pt x="146" y="16"/>
                    <a:pt x="145" y="18"/>
                  </a:cubicBezTo>
                  <a:cubicBezTo>
                    <a:pt x="145" y="19"/>
                    <a:pt x="144" y="21"/>
                    <a:pt x="144" y="23"/>
                  </a:cubicBezTo>
                  <a:cubicBezTo>
                    <a:pt x="144" y="25"/>
                    <a:pt x="144" y="26"/>
                    <a:pt x="144" y="28"/>
                  </a:cubicBezTo>
                  <a:cubicBezTo>
                    <a:pt x="144" y="29"/>
                    <a:pt x="144" y="30"/>
                    <a:pt x="144" y="31"/>
                  </a:cubicBezTo>
                  <a:cubicBezTo>
                    <a:pt x="144" y="35"/>
                    <a:pt x="145" y="39"/>
                    <a:pt x="147" y="42"/>
                  </a:cubicBezTo>
                  <a:moveTo>
                    <a:pt x="101" y="57"/>
                  </a:moveTo>
                  <a:cubicBezTo>
                    <a:pt x="114" y="56"/>
                    <a:pt x="114" y="56"/>
                    <a:pt x="114" y="56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29" y="55"/>
                    <a:pt x="129" y="55"/>
                    <a:pt x="129" y="55"/>
                  </a:cubicBezTo>
                  <a:cubicBezTo>
                    <a:pt x="145" y="54"/>
                    <a:pt x="145" y="54"/>
                    <a:pt x="145" y="54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12" y="31"/>
                    <a:pt x="112" y="31"/>
                    <a:pt x="112" y="3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97" y="12"/>
                    <a:pt x="97" y="12"/>
                    <a:pt x="97" y="12"/>
                  </a:cubicBezTo>
                  <a:lnTo>
                    <a:pt x="101" y="57"/>
                  </a:lnTo>
                  <a:close/>
                  <a:moveTo>
                    <a:pt x="61" y="43"/>
                  </a:moveTo>
                  <a:cubicBezTo>
                    <a:pt x="66" y="24"/>
                    <a:pt x="66" y="24"/>
                    <a:pt x="66" y="24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74" y="42"/>
                    <a:pt x="74" y="42"/>
                    <a:pt x="74" y="42"/>
                  </a:cubicBezTo>
                  <a:lnTo>
                    <a:pt x="61" y="43"/>
                  </a:lnTo>
                  <a:close/>
                  <a:moveTo>
                    <a:pt x="44" y="62"/>
                  </a:moveTo>
                  <a:cubicBezTo>
                    <a:pt x="57" y="61"/>
                    <a:pt x="57" y="61"/>
                    <a:pt x="57" y="61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77" y="50"/>
                    <a:pt x="77" y="50"/>
                    <a:pt x="77" y="50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58" y="15"/>
                    <a:pt x="58" y="15"/>
                    <a:pt x="58" y="15"/>
                  </a:cubicBezTo>
                  <a:lnTo>
                    <a:pt x="44" y="62"/>
                  </a:lnTo>
                  <a:close/>
                  <a:moveTo>
                    <a:pt x="36" y="22"/>
                  </a:moveTo>
                  <a:cubicBezTo>
                    <a:pt x="35" y="21"/>
                    <a:pt x="34" y="20"/>
                    <a:pt x="32" y="19"/>
                  </a:cubicBezTo>
                  <a:cubicBezTo>
                    <a:pt x="30" y="18"/>
                    <a:pt x="28" y="18"/>
                    <a:pt x="26" y="18"/>
                  </a:cubicBezTo>
                  <a:cubicBezTo>
                    <a:pt x="24" y="17"/>
                    <a:pt x="21" y="17"/>
                    <a:pt x="19" y="18"/>
                  </a:cubicBezTo>
                  <a:cubicBezTo>
                    <a:pt x="16" y="18"/>
                    <a:pt x="14" y="18"/>
                    <a:pt x="11" y="19"/>
                  </a:cubicBezTo>
                  <a:cubicBezTo>
                    <a:pt x="9" y="20"/>
                    <a:pt x="7" y="21"/>
                    <a:pt x="5" y="22"/>
                  </a:cubicBezTo>
                  <a:cubicBezTo>
                    <a:pt x="4" y="23"/>
                    <a:pt x="2" y="24"/>
                    <a:pt x="1" y="26"/>
                  </a:cubicBezTo>
                  <a:cubicBezTo>
                    <a:pt x="1" y="28"/>
                    <a:pt x="0" y="30"/>
                    <a:pt x="0" y="32"/>
                  </a:cubicBezTo>
                  <a:cubicBezTo>
                    <a:pt x="0" y="32"/>
                    <a:pt x="0" y="32"/>
                    <a:pt x="0" y="33"/>
                  </a:cubicBezTo>
                  <a:cubicBezTo>
                    <a:pt x="0" y="33"/>
                    <a:pt x="1" y="33"/>
                    <a:pt x="1" y="33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29"/>
                    <a:pt x="15" y="27"/>
                    <a:pt x="19" y="27"/>
                  </a:cubicBezTo>
                  <a:cubicBezTo>
                    <a:pt x="21" y="26"/>
                    <a:pt x="22" y="27"/>
                    <a:pt x="23" y="27"/>
                  </a:cubicBezTo>
                  <a:cubicBezTo>
                    <a:pt x="24" y="28"/>
                    <a:pt x="25" y="29"/>
                    <a:pt x="25" y="30"/>
                  </a:cubicBezTo>
                  <a:cubicBezTo>
                    <a:pt x="25" y="32"/>
                    <a:pt x="25" y="33"/>
                    <a:pt x="25" y="34"/>
                  </a:cubicBezTo>
                  <a:cubicBezTo>
                    <a:pt x="24" y="34"/>
                    <a:pt x="23" y="35"/>
                    <a:pt x="23" y="36"/>
                  </a:cubicBezTo>
                  <a:cubicBezTo>
                    <a:pt x="22" y="36"/>
                    <a:pt x="21" y="36"/>
                    <a:pt x="20" y="36"/>
                  </a:cubicBezTo>
                  <a:cubicBezTo>
                    <a:pt x="19" y="37"/>
                    <a:pt x="18" y="37"/>
                    <a:pt x="16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9" y="45"/>
                    <a:pt x="20" y="45"/>
                    <a:pt x="21" y="45"/>
                  </a:cubicBezTo>
                  <a:cubicBezTo>
                    <a:pt x="22" y="45"/>
                    <a:pt x="23" y="45"/>
                    <a:pt x="24" y="46"/>
                  </a:cubicBezTo>
                  <a:cubicBezTo>
                    <a:pt x="25" y="46"/>
                    <a:pt x="26" y="46"/>
                    <a:pt x="27" y="47"/>
                  </a:cubicBezTo>
                  <a:cubicBezTo>
                    <a:pt x="27" y="48"/>
                    <a:pt x="28" y="49"/>
                    <a:pt x="28" y="50"/>
                  </a:cubicBezTo>
                  <a:cubicBezTo>
                    <a:pt x="28" y="52"/>
                    <a:pt x="28" y="52"/>
                    <a:pt x="27" y="53"/>
                  </a:cubicBezTo>
                  <a:cubicBezTo>
                    <a:pt x="27" y="54"/>
                    <a:pt x="27" y="54"/>
                    <a:pt x="26" y="55"/>
                  </a:cubicBezTo>
                  <a:cubicBezTo>
                    <a:pt x="25" y="55"/>
                    <a:pt x="25" y="56"/>
                    <a:pt x="24" y="56"/>
                  </a:cubicBezTo>
                  <a:cubicBezTo>
                    <a:pt x="23" y="56"/>
                    <a:pt x="22" y="56"/>
                    <a:pt x="22" y="56"/>
                  </a:cubicBezTo>
                  <a:cubicBezTo>
                    <a:pt x="19" y="57"/>
                    <a:pt x="18" y="56"/>
                    <a:pt x="16" y="56"/>
                  </a:cubicBezTo>
                  <a:cubicBezTo>
                    <a:pt x="15" y="55"/>
                    <a:pt x="14" y="54"/>
                    <a:pt x="14" y="52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56"/>
                    <a:pt x="2" y="58"/>
                    <a:pt x="3" y="60"/>
                  </a:cubicBezTo>
                  <a:cubicBezTo>
                    <a:pt x="5" y="61"/>
                    <a:pt x="6" y="63"/>
                    <a:pt x="8" y="64"/>
                  </a:cubicBezTo>
                  <a:cubicBezTo>
                    <a:pt x="10" y="64"/>
                    <a:pt x="12" y="65"/>
                    <a:pt x="15" y="65"/>
                  </a:cubicBezTo>
                  <a:cubicBezTo>
                    <a:pt x="17" y="66"/>
                    <a:pt x="20" y="66"/>
                    <a:pt x="22" y="65"/>
                  </a:cubicBezTo>
                  <a:cubicBezTo>
                    <a:pt x="25" y="65"/>
                    <a:pt x="27" y="65"/>
                    <a:pt x="30" y="64"/>
                  </a:cubicBezTo>
                  <a:cubicBezTo>
                    <a:pt x="32" y="63"/>
                    <a:pt x="34" y="62"/>
                    <a:pt x="36" y="61"/>
                  </a:cubicBezTo>
                  <a:cubicBezTo>
                    <a:pt x="38" y="59"/>
                    <a:pt x="39" y="58"/>
                    <a:pt x="40" y="56"/>
                  </a:cubicBezTo>
                  <a:cubicBezTo>
                    <a:pt x="41" y="54"/>
                    <a:pt x="41" y="52"/>
                    <a:pt x="41" y="49"/>
                  </a:cubicBezTo>
                  <a:cubicBezTo>
                    <a:pt x="41" y="48"/>
                    <a:pt x="41" y="46"/>
                    <a:pt x="40" y="45"/>
                  </a:cubicBezTo>
                  <a:cubicBezTo>
                    <a:pt x="39" y="44"/>
                    <a:pt x="38" y="43"/>
                    <a:pt x="37" y="42"/>
                  </a:cubicBezTo>
                  <a:cubicBezTo>
                    <a:pt x="36" y="41"/>
                    <a:pt x="35" y="41"/>
                    <a:pt x="34" y="40"/>
                  </a:cubicBezTo>
                  <a:cubicBezTo>
                    <a:pt x="32" y="40"/>
                    <a:pt x="31" y="40"/>
                    <a:pt x="29" y="40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2" y="39"/>
                    <a:pt x="33" y="38"/>
                  </a:cubicBezTo>
                  <a:cubicBezTo>
                    <a:pt x="34" y="37"/>
                    <a:pt x="35" y="36"/>
                    <a:pt x="36" y="35"/>
                  </a:cubicBezTo>
                  <a:cubicBezTo>
                    <a:pt x="37" y="34"/>
                    <a:pt x="37" y="33"/>
                    <a:pt x="38" y="32"/>
                  </a:cubicBezTo>
                  <a:cubicBezTo>
                    <a:pt x="38" y="31"/>
                    <a:pt x="38" y="29"/>
                    <a:pt x="38" y="28"/>
                  </a:cubicBezTo>
                  <a:cubicBezTo>
                    <a:pt x="38" y="26"/>
                    <a:pt x="37" y="24"/>
                    <a:pt x="36" y="22"/>
                  </a:cubicBezTo>
                </a:path>
              </a:pathLst>
            </a:custGeom>
            <a:solidFill>
              <a:srgbClr val="45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451A5DD-51A2-4D9B-8AEA-DB30BE6F1DDA}"/>
              </a:ext>
            </a:extLst>
          </p:cNvPr>
          <p:cNvCxnSpPr>
            <a:cxnSpLocks/>
          </p:cNvCxnSpPr>
          <p:nvPr/>
        </p:nvCxnSpPr>
        <p:spPr>
          <a:xfrm>
            <a:off x="441831" y="3641844"/>
            <a:ext cx="11307257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A334F7C6-1FE1-484D-996D-9D69946FF70E}"/>
              </a:ext>
            </a:extLst>
          </p:cNvPr>
          <p:cNvSpPr/>
          <p:nvPr/>
        </p:nvSpPr>
        <p:spPr>
          <a:xfrm>
            <a:off x="441831" y="2725740"/>
            <a:ext cx="11317088" cy="830997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Баъзи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мамлакатларнинг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қонунларида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экстерриториал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қоидалар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мавжуд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яъни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чет эл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фуқаролари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компаниялари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коррупцияга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курашиш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тўғрисидаги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қонунчиликни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бузганлик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учун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жавобгарликка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тортилиши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мумкин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Бундай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қонунлар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орасида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энг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машҳур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фаол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қўлланиладиганлари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қуйидагилардир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sp>
        <p:nvSpPr>
          <p:cNvPr id="65" name="object 12">
            <a:extLst>
              <a:ext uri="{FF2B5EF4-FFF2-40B4-BE49-F238E27FC236}">
                <a16:creationId xmlns:a16="http://schemas.microsoft.com/office/drawing/2014/main" id="{A16C4821-36F9-4E0D-91FA-D1A57437B38F}"/>
              </a:ext>
            </a:extLst>
          </p:cNvPr>
          <p:cNvSpPr/>
          <p:nvPr/>
        </p:nvSpPr>
        <p:spPr>
          <a:xfrm>
            <a:off x="443225" y="387610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20">
            <a:extLst>
              <a:ext uri="{FF2B5EF4-FFF2-40B4-BE49-F238E27FC236}">
                <a16:creationId xmlns:a16="http://schemas.microsoft.com/office/drawing/2014/main" id="{F4CE99D8-90B0-4683-A83F-0EAA546A2BE8}"/>
              </a:ext>
            </a:extLst>
          </p:cNvPr>
          <p:cNvSpPr txBox="1"/>
          <p:nvPr/>
        </p:nvSpPr>
        <p:spPr>
          <a:xfrm>
            <a:off x="1223818" y="3955396"/>
            <a:ext cx="10524957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FCPA (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Foreign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Corrupt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Practices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Act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), 1977 </a:t>
            </a: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Халқаро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фаолиятда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давлат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хизматчиларини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оғдириб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олишга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тўғрисидаги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АҚШ Федерал </a:t>
            </a:r>
            <a:r>
              <a:rPr lang="uz-Cyrl-UZ" sz="1400" spc="-20" dirty="0">
                <a:solidFill>
                  <a:schemeClr val="tx2"/>
                </a:solidFill>
                <a:cs typeface="Arial"/>
              </a:rPr>
              <a:t>қ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онуни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.</a:t>
            </a:r>
          </a:p>
        </p:txBody>
      </p:sp>
      <p:grpSp>
        <p:nvGrpSpPr>
          <p:cNvPr id="67" name="Group 1163">
            <a:extLst>
              <a:ext uri="{FF2B5EF4-FFF2-40B4-BE49-F238E27FC236}">
                <a16:creationId xmlns:a16="http://schemas.microsoft.com/office/drawing/2014/main" id="{5F4367F0-5C5F-4F28-BB35-AEC1D54A8C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8" y="3985940"/>
            <a:ext cx="516994" cy="516994"/>
            <a:chOff x="5217" y="2580"/>
            <a:chExt cx="172" cy="172"/>
          </a:xfrm>
          <a:solidFill>
            <a:schemeClr val="bg2">
              <a:lumMod val="25000"/>
            </a:schemeClr>
          </a:solidFill>
        </p:grpSpPr>
        <p:sp>
          <p:nvSpPr>
            <p:cNvPr id="68" name="Freeform 1164">
              <a:extLst>
                <a:ext uri="{FF2B5EF4-FFF2-40B4-BE49-F238E27FC236}">
                  <a16:creationId xmlns:a16="http://schemas.microsoft.com/office/drawing/2014/main" id="{CFF149CF-6BDA-47AF-A7EC-5BFFD9DF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1" y="2597"/>
              <a:ext cx="64" cy="64"/>
            </a:xfrm>
            <a:custGeom>
              <a:avLst/>
              <a:gdLst>
                <a:gd name="T0" fmla="*/ 1191 w 2382"/>
                <a:gd name="T1" fmla="*/ 0 h 2383"/>
                <a:gd name="T2" fmla="*/ 0 w 2382"/>
                <a:gd name="T3" fmla="*/ 1191 h 2383"/>
                <a:gd name="T4" fmla="*/ 1191 w 2382"/>
                <a:gd name="T5" fmla="*/ 2383 h 2383"/>
                <a:gd name="T6" fmla="*/ 1861 w 2382"/>
                <a:gd name="T7" fmla="*/ 2177 h 2383"/>
                <a:gd name="T8" fmla="*/ 1888 w 2382"/>
                <a:gd name="T9" fmla="*/ 2035 h 2383"/>
                <a:gd name="T10" fmla="*/ 1746 w 2382"/>
                <a:gd name="T11" fmla="*/ 2008 h 2383"/>
                <a:gd name="T12" fmla="*/ 1496 w 2382"/>
                <a:gd name="T13" fmla="*/ 2130 h 2383"/>
                <a:gd name="T14" fmla="*/ 1666 w 2382"/>
                <a:gd name="T15" fmla="*/ 1293 h 2383"/>
                <a:gd name="T16" fmla="*/ 2173 w 2382"/>
                <a:gd name="T17" fmla="*/ 1293 h 2383"/>
                <a:gd name="T18" fmla="*/ 2008 w 2382"/>
                <a:gd name="T19" fmla="*/ 1746 h 2383"/>
                <a:gd name="T20" fmla="*/ 2035 w 2382"/>
                <a:gd name="T21" fmla="*/ 1888 h 2383"/>
                <a:gd name="T22" fmla="*/ 2177 w 2382"/>
                <a:gd name="T23" fmla="*/ 1861 h 2383"/>
                <a:gd name="T24" fmla="*/ 2382 w 2382"/>
                <a:gd name="T25" fmla="*/ 1191 h 2383"/>
                <a:gd name="T26" fmla="*/ 1191 w 2382"/>
                <a:gd name="T27" fmla="*/ 0 h 2383"/>
                <a:gd name="T28" fmla="*/ 209 w 2382"/>
                <a:gd name="T29" fmla="*/ 1293 h 2383"/>
                <a:gd name="T30" fmla="*/ 716 w 2382"/>
                <a:gd name="T31" fmla="*/ 1293 h 2383"/>
                <a:gd name="T32" fmla="*/ 886 w 2382"/>
                <a:gd name="T33" fmla="*/ 2130 h 2383"/>
                <a:gd name="T34" fmla="*/ 209 w 2382"/>
                <a:gd name="T35" fmla="*/ 1293 h 2383"/>
                <a:gd name="T36" fmla="*/ 716 w 2382"/>
                <a:gd name="T37" fmla="*/ 1089 h 2383"/>
                <a:gd name="T38" fmla="*/ 209 w 2382"/>
                <a:gd name="T39" fmla="*/ 1089 h 2383"/>
                <a:gd name="T40" fmla="*/ 886 w 2382"/>
                <a:gd name="T41" fmla="*/ 252 h 2383"/>
                <a:gd name="T42" fmla="*/ 716 w 2382"/>
                <a:gd name="T43" fmla="*/ 1089 h 2383"/>
                <a:gd name="T44" fmla="*/ 1359 w 2382"/>
                <a:gd name="T45" fmla="*/ 1928 h 2383"/>
                <a:gd name="T46" fmla="*/ 1191 w 2382"/>
                <a:gd name="T47" fmla="*/ 2179 h 2383"/>
                <a:gd name="T48" fmla="*/ 1023 w 2382"/>
                <a:gd name="T49" fmla="*/ 1928 h 2383"/>
                <a:gd name="T50" fmla="*/ 920 w 2382"/>
                <a:gd name="T51" fmla="*/ 1293 h 2383"/>
                <a:gd name="T52" fmla="*/ 1462 w 2382"/>
                <a:gd name="T53" fmla="*/ 1293 h 2383"/>
                <a:gd name="T54" fmla="*/ 1359 w 2382"/>
                <a:gd name="T55" fmla="*/ 1928 h 2383"/>
                <a:gd name="T56" fmla="*/ 920 w 2382"/>
                <a:gd name="T57" fmla="*/ 1089 h 2383"/>
                <a:gd name="T58" fmla="*/ 1023 w 2382"/>
                <a:gd name="T59" fmla="*/ 454 h 2383"/>
                <a:gd name="T60" fmla="*/ 1191 w 2382"/>
                <a:gd name="T61" fmla="*/ 204 h 2383"/>
                <a:gd name="T62" fmla="*/ 1359 w 2382"/>
                <a:gd name="T63" fmla="*/ 454 h 2383"/>
                <a:gd name="T64" fmla="*/ 1462 w 2382"/>
                <a:gd name="T65" fmla="*/ 1089 h 2383"/>
                <a:gd name="T66" fmla="*/ 920 w 2382"/>
                <a:gd name="T67" fmla="*/ 1089 h 2383"/>
                <a:gd name="T68" fmla="*/ 1666 w 2382"/>
                <a:gd name="T69" fmla="*/ 1089 h 2383"/>
                <a:gd name="T70" fmla="*/ 1496 w 2382"/>
                <a:gd name="T71" fmla="*/ 252 h 2383"/>
                <a:gd name="T72" fmla="*/ 2173 w 2382"/>
                <a:gd name="T73" fmla="*/ 1089 h 2383"/>
                <a:gd name="T74" fmla="*/ 1666 w 2382"/>
                <a:gd name="T75" fmla="*/ 1089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82" h="2383">
                  <a:moveTo>
                    <a:pt x="1191" y="0"/>
                  </a:moveTo>
                  <a:cubicBezTo>
                    <a:pt x="534" y="0"/>
                    <a:pt x="0" y="534"/>
                    <a:pt x="0" y="1191"/>
                  </a:cubicBezTo>
                  <a:cubicBezTo>
                    <a:pt x="0" y="1848"/>
                    <a:pt x="534" y="2383"/>
                    <a:pt x="1191" y="2383"/>
                  </a:cubicBezTo>
                  <a:cubicBezTo>
                    <a:pt x="1431" y="2383"/>
                    <a:pt x="1663" y="2312"/>
                    <a:pt x="1861" y="2177"/>
                  </a:cubicBezTo>
                  <a:cubicBezTo>
                    <a:pt x="1907" y="2145"/>
                    <a:pt x="1919" y="2081"/>
                    <a:pt x="1888" y="2035"/>
                  </a:cubicBezTo>
                  <a:cubicBezTo>
                    <a:pt x="1856" y="1988"/>
                    <a:pt x="1792" y="1976"/>
                    <a:pt x="1746" y="2008"/>
                  </a:cubicBezTo>
                  <a:cubicBezTo>
                    <a:pt x="1668" y="2061"/>
                    <a:pt x="1584" y="2102"/>
                    <a:pt x="1496" y="2130"/>
                  </a:cubicBezTo>
                  <a:cubicBezTo>
                    <a:pt x="1598" y="1923"/>
                    <a:pt x="1656" y="1612"/>
                    <a:pt x="1666" y="1293"/>
                  </a:cubicBezTo>
                  <a:lnTo>
                    <a:pt x="2173" y="1293"/>
                  </a:lnTo>
                  <a:cubicBezTo>
                    <a:pt x="2156" y="1456"/>
                    <a:pt x="2100" y="1610"/>
                    <a:pt x="2008" y="1746"/>
                  </a:cubicBezTo>
                  <a:cubicBezTo>
                    <a:pt x="1976" y="1793"/>
                    <a:pt x="1988" y="1856"/>
                    <a:pt x="2035" y="1888"/>
                  </a:cubicBezTo>
                  <a:cubicBezTo>
                    <a:pt x="2081" y="1920"/>
                    <a:pt x="2145" y="1908"/>
                    <a:pt x="2177" y="1861"/>
                  </a:cubicBezTo>
                  <a:cubicBezTo>
                    <a:pt x="2311" y="1663"/>
                    <a:pt x="2382" y="1431"/>
                    <a:pt x="2382" y="1191"/>
                  </a:cubicBezTo>
                  <a:cubicBezTo>
                    <a:pt x="2382" y="534"/>
                    <a:pt x="1848" y="0"/>
                    <a:pt x="1191" y="0"/>
                  </a:cubicBezTo>
                  <a:close/>
                  <a:moveTo>
                    <a:pt x="209" y="1293"/>
                  </a:moveTo>
                  <a:lnTo>
                    <a:pt x="716" y="1293"/>
                  </a:lnTo>
                  <a:cubicBezTo>
                    <a:pt x="726" y="1612"/>
                    <a:pt x="784" y="1923"/>
                    <a:pt x="886" y="2130"/>
                  </a:cubicBezTo>
                  <a:cubicBezTo>
                    <a:pt x="522" y="2012"/>
                    <a:pt x="250" y="1686"/>
                    <a:pt x="209" y="1293"/>
                  </a:cubicBezTo>
                  <a:close/>
                  <a:moveTo>
                    <a:pt x="716" y="1089"/>
                  </a:moveTo>
                  <a:lnTo>
                    <a:pt x="209" y="1089"/>
                  </a:lnTo>
                  <a:cubicBezTo>
                    <a:pt x="250" y="696"/>
                    <a:pt x="522" y="371"/>
                    <a:pt x="886" y="252"/>
                  </a:cubicBezTo>
                  <a:cubicBezTo>
                    <a:pt x="784" y="460"/>
                    <a:pt x="726" y="770"/>
                    <a:pt x="716" y="1089"/>
                  </a:cubicBezTo>
                  <a:close/>
                  <a:moveTo>
                    <a:pt x="1359" y="1928"/>
                  </a:moveTo>
                  <a:cubicBezTo>
                    <a:pt x="1296" y="2112"/>
                    <a:pt x="1224" y="2179"/>
                    <a:pt x="1191" y="2179"/>
                  </a:cubicBezTo>
                  <a:cubicBezTo>
                    <a:pt x="1158" y="2179"/>
                    <a:pt x="1086" y="2112"/>
                    <a:pt x="1023" y="1928"/>
                  </a:cubicBezTo>
                  <a:cubicBezTo>
                    <a:pt x="964" y="1757"/>
                    <a:pt x="928" y="1534"/>
                    <a:pt x="920" y="1293"/>
                  </a:cubicBezTo>
                  <a:lnTo>
                    <a:pt x="1462" y="1293"/>
                  </a:lnTo>
                  <a:cubicBezTo>
                    <a:pt x="1454" y="1534"/>
                    <a:pt x="1418" y="1757"/>
                    <a:pt x="1359" y="1928"/>
                  </a:cubicBezTo>
                  <a:close/>
                  <a:moveTo>
                    <a:pt x="920" y="1089"/>
                  </a:moveTo>
                  <a:cubicBezTo>
                    <a:pt x="928" y="848"/>
                    <a:pt x="964" y="626"/>
                    <a:pt x="1023" y="454"/>
                  </a:cubicBezTo>
                  <a:cubicBezTo>
                    <a:pt x="1086" y="271"/>
                    <a:pt x="1158" y="204"/>
                    <a:pt x="1191" y="204"/>
                  </a:cubicBezTo>
                  <a:cubicBezTo>
                    <a:pt x="1224" y="204"/>
                    <a:pt x="1296" y="271"/>
                    <a:pt x="1359" y="454"/>
                  </a:cubicBezTo>
                  <a:cubicBezTo>
                    <a:pt x="1418" y="626"/>
                    <a:pt x="1454" y="848"/>
                    <a:pt x="1462" y="1089"/>
                  </a:cubicBezTo>
                  <a:lnTo>
                    <a:pt x="920" y="1089"/>
                  </a:lnTo>
                  <a:close/>
                  <a:moveTo>
                    <a:pt x="1666" y="1089"/>
                  </a:moveTo>
                  <a:cubicBezTo>
                    <a:pt x="1656" y="770"/>
                    <a:pt x="1598" y="460"/>
                    <a:pt x="1496" y="252"/>
                  </a:cubicBezTo>
                  <a:cubicBezTo>
                    <a:pt x="1860" y="371"/>
                    <a:pt x="2132" y="696"/>
                    <a:pt x="2173" y="1089"/>
                  </a:cubicBezTo>
                  <a:lnTo>
                    <a:pt x="1666" y="108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165">
              <a:extLst>
                <a:ext uri="{FF2B5EF4-FFF2-40B4-BE49-F238E27FC236}">
                  <a16:creationId xmlns:a16="http://schemas.microsoft.com/office/drawing/2014/main" id="{03509140-1ABD-4683-A05E-4BE27EC31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705"/>
              <a:ext cx="38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166">
              <a:extLst>
                <a:ext uri="{FF2B5EF4-FFF2-40B4-BE49-F238E27FC236}">
                  <a16:creationId xmlns:a16="http://schemas.microsoft.com/office/drawing/2014/main" id="{0DBFDA1A-120D-47EE-94C3-7ABFA5F9F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705"/>
              <a:ext cx="37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167">
              <a:extLst>
                <a:ext uri="{FF2B5EF4-FFF2-40B4-BE49-F238E27FC236}">
                  <a16:creationId xmlns:a16="http://schemas.microsoft.com/office/drawing/2014/main" id="{F60AFB38-87CE-412D-9089-ADD21F808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88"/>
              <a:ext cx="38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168">
              <a:extLst>
                <a:ext uri="{FF2B5EF4-FFF2-40B4-BE49-F238E27FC236}">
                  <a16:creationId xmlns:a16="http://schemas.microsoft.com/office/drawing/2014/main" id="{23B553E0-E32F-4604-93B7-418DDD999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88"/>
              <a:ext cx="37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169">
              <a:extLst>
                <a:ext uri="{FF2B5EF4-FFF2-40B4-BE49-F238E27FC236}">
                  <a16:creationId xmlns:a16="http://schemas.microsoft.com/office/drawing/2014/main" id="{6945E19F-8ACA-4745-BFBE-25DCC2A38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72"/>
              <a:ext cx="38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170">
              <a:extLst>
                <a:ext uri="{FF2B5EF4-FFF2-40B4-BE49-F238E27FC236}">
                  <a16:creationId xmlns:a16="http://schemas.microsoft.com/office/drawing/2014/main" id="{C8FC2106-21D0-4184-8264-A5B58C4F9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72"/>
              <a:ext cx="37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71">
              <a:extLst>
                <a:ext uri="{FF2B5EF4-FFF2-40B4-BE49-F238E27FC236}">
                  <a16:creationId xmlns:a16="http://schemas.microsoft.com/office/drawing/2014/main" id="{C7518456-CBDE-4D69-9CE6-AD6EC51FD6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7" y="2580"/>
              <a:ext cx="172" cy="172"/>
            </a:xfrm>
            <a:custGeom>
              <a:avLst/>
              <a:gdLst>
                <a:gd name="T0" fmla="*/ 6298 w 6400"/>
                <a:gd name="T1" fmla="*/ 5243 h 6400"/>
                <a:gd name="T2" fmla="*/ 2281 w 6400"/>
                <a:gd name="T3" fmla="*/ 5243 h 6400"/>
                <a:gd name="T4" fmla="*/ 2179 w 6400"/>
                <a:gd name="T5" fmla="*/ 5345 h 6400"/>
                <a:gd name="T6" fmla="*/ 2179 w 6400"/>
                <a:gd name="T7" fmla="*/ 5753 h 6400"/>
                <a:gd name="T8" fmla="*/ 1736 w 6400"/>
                <a:gd name="T9" fmla="*/ 6196 h 6400"/>
                <a:gd name="T10" fmla="*/ 1294 w 6400"/>
                <a:gd name="T11" fmla="*/ 5753 h 6400"/>
                <a:gd name="T12" fmla="*/ 1294 w 6400"/>
                <a:gd name="T13" fmla="*/ 647 h 6400"/>
                <a:gd name="T14" fmla="*/ 1118 w 6400"/>
                <a:gd name="T15" fmla="*/ 204 h 6400"/>
                <a:gd name="T16" fmla="*/ 4664 w 6400"/>
                <a:gd name="T17" fmla="*/ 204 h 6400"/>
                <a:gd name="T18" fmla="*/ 5106 w 6400"/>
                <a:gd name="T19" fmla="*/ 647 h 6400"/>
                <a:gd name="T20" fmla="*/ 5106 w 6400"/>
                <a:gd name="T21" fmla="*/ 4936 h 6400"/>
                <a:gd name="T22" fmla="*/ 5209 w 6400"/>
                <a:gd name="T23" fmla="*/ 5038 h 6400"/>
                <a:gd name="T24" fmla="*/ 5311 w 6400"/>
                <a:gd name="T25" fmla="*/ 4936 h 6400"/>
                <a:gd name="T26" fmla="*/ 5311 w 6400"/>
                <a:gd name="T27" fmla="*/ 647 h 6400"/>
                <a:gd name="T28" fmla="*/ 4664 w 6400"/>
                <a:gd name="T29" fmla="*/ 0 h 6400"/>
                <a:gd name="T30" fmla="*/ 647 w 6400"/>
                <a:gd name="T31" fmla="*/ 0 h 6400"/>
                <a:gd name="T32" fmla="*/ 0 w 6400"/>
                <a:gd name="T33" fmla="*/ 647 h 6400"/>
                <a:gd name="T34" fmla="*/ 0 w 6400"/>
                <a:gd name="T35" fmla="*/ 1055 h 6400"/>
                <a:gd name="T36" fmla="*/ 102 w 6400"/>
                <a:gd name="T37" fmla="*/ 1157 h 6400"/>
                <a:gd name="T38" fmla="*/ 783 w 6400"/>
                <a:gd name="T39" fmla="*/ 1157 h 6400"/>
                <a:gd name="T40" fmla="*/ 885 w 6400"/>
                <a:gd name="T41" fmla="*/ 1055 h 6400"/>
                <a:gd name="T42" fmla="*/ 783 w 6400"/>
                <a:gd name="T43" fmla="*/ 953 h 6400"/>
                <a:gd name="T44" fmla="*/ 204 w 6400"/>
                <a:gd name="T45" fmla="*/ 953 h 6400"/>
                <a:gd name="T46" fmla="*/ 204 w 6400"/>
                <a:gd name="T47" fmla="*/ 647 h 6400"/>
                <a:gd name="T48" fmla="*/ 647 w 6400"/>
                <a:gd name="T49" fmla="*/ 204 h 6400"/>
                <a:gd name="T50" fmla="*/ 1089 w 6400"/>
                <a:gd name="T51" fmla="*/ 647 h 6400"/>
                <a:gd name="T52" fmla="*/ 1089 w 6400"/>
                <a:gd name="T53" fmla="*/ 5753 h 6400"/>
                <a:gd name="T54" fmla="*/ 1736 w 6400"/>
                <a:gd name="T55" fmla="*/ 6400 h 6400"/>
                <a:gd name="T56" fmla="*/ 5753 w 6400"/>
                <a:gd name="T57" fmla="*/ 6400 h 6400"/>
                <a:gd name="T58" fmla="*/ 6400 w 6400"/>
                <a:gd name="T59" fmla="*/ 5753 h 6400"/>
                <a:gd name="T60" fmla="*/ 6400 w 6400"/>
                <a:gd name="T61" fmla="*/ 5345 h 6400"/>
                <a:gd name="T62" fmla="*/ 6298 w 6400"/>
                <a:gd name="T63" fmla="*/ 5243 h 6400"/>
                <a:gd name="T64" fmla="*/ 6196 w 6400"/>
                <a:gd name="T65" fmla="*/ 5753 h 6400"/>
                <a:gd name="T66" fmla="*/ 5753 w 6400"/>
                <a:gd name="T67" fmla="*/ 6196 h 6400"/>
                <a:gd name="T68" fmla="*/ 2207 w 6400"/>
                <a:gd name="T69" fmla="*/ 6196 h 6400"/>
                <a:gd name="T70" fmla="*/ 2383 w 6400"/>
                <a:gd name="T71" fmla="*/ 5753 h 6400"/>
                <a:gd name="T72" fmla="*/ 2383 w 6400"/>
                <a:gd name="T73" fmla="*/ 5447 h 6400"/>
                <a:gd name="T74" fmla="*/ 6196 w 6400"/>
                <a:gd name="T75" fmla="*/ 5447 h 6400"/>
                <a:gd name="T76" fmla="*/ 6196 w 6400"/>
                <a:gd name="T77" fmla="*/ 5753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00" h="6400">
                  <a:moveTo>
                    <a:pt x="6298" y="5243"/>
                  </a:moveTo>
                  <a:lnTo>
                    <a:pt x="2281" y="5243"/>
                  </a:lnTo>
                  <a:cubicBezTo>
                    <a:pt x="2224" y="5243"/>
                    <a:pt x="2179" y="5288"/>
                    <a:pt x="2179" y="5345"/>
                  </a:cubicBezTo>
                  <a:lnTo>
                    <a:pt x="2179" y="5753"/>
                  </a:lnTo>
                  <a:cubicBezTo>
                    <a:pt x="2179" y="5997"/>
                    <a:pt x="1980" y="6196"/>
                    <a:pt x="1736" y="6196"/>
                  </a:cubicBezTo>
                  <a:cubicBezTo>
                    <a:pt x="1492" y="6196"/>
                    <a:pt x="1294" y="5997"/>
                    <a:pt x="1294" y="5753"/>
                  </a:cubicBezTo>
                  <a:lnTo>
                    <a:pt x="1294" y="647"/>
                  </a:lnTo>
                  <a:cubicBezTo>
                    <a:pt x="1294" y="476"/>
                    <a:pt x="1227" y="320"/>
                    <a:pt x="1118" y="204"/>
                  </a:cubicBezTo>
                  <a:lnTo>
                    <a:pt x="4664" y="204"/>
                  </a:lnTo>
                  <a:cubicBezTo>
                    <a:pt x="4908" y="204"/>
                    <a:pt x="5106" y="403"/>
                    <a:pt x="5106" y="647"/>
                  </a:cubicBezTo>
                  <a:lnTo>
                    <a:pt x="5106" y="4936"/>
                  </a:lnTo>
                  <a:cubicBezTo>
                    <a:pt x="5106" y="4993"/>
                    <a:pt x="5152" y="5038"/>
                    <a:pt x="5209" y="5038"/>
                  </a:cubicBezTo>
                  <a:cubicBezTo>
                    <a:pt x="5265" y="5038"/>
                    <a:pt x="5311" y="4993"/>
                    <a:pt x="5311" y="4936"/>
                  </a:cubicBezTo>
                  <a:lnTo>
                    <a:pt x="5311" y="647"/>
                  </a:lnTo>
                  <a:cubicBezTo>
                    <a:pt x="5311" y="290"/>
                    <a:pt x="5020" y="0"/>
                    <a:pt x="4664" y="0"/>
                  </a:cubicBezTo>
                  <a:lnTo>
                    <a:pt x="647" y="0"/>
                  </a:lnTo>
                  <a:cubicBezTo>
                    <a:pt x="290" y="0"/>
                    <a:pt x="0" y="290"/>
                    <a:pt x="0" y="647"/>
                  </a:cubicBezTo>
                  <a:lnTo>
                    <a:pt x="0" y="1055"/>
                  </a:lnTo>
                  <a:cubicBezTo>
                    <a:pt x="0" y="1112"/>
                    <a:pt x="46" y="1157"/>
                    <a:pt x="102" y="1157"/>
                  </a:cubicBezTo>
                  <a:lnTo>
                    <a:pt x="783" y="1157"/>
                  </a:lnTo>
                  <a:cubicBezTo>
                    <a:pt x="839" y="1157"/>
                    <a:pt x="885" y="1112"/>
                    <a:pt x="885" y="1055"/>
                  </a:cubicBezTo>
                  <a:cubicBezTo>
                    <a:pt x="885" y="999"/>
                    <a:pt x="839" y="953"/>
                    <a:pt x="783" y="953"/>
                  </a:cubicBezTo>
                  <a:lnTo>
                    <a:pt x="204" y="953"/>
                  </a:lnTo>
                  <a:lnTo>
                    <a:pt x="204" y="647"/>
                  </a:lnTo>
                  <a:cubicBezTo>
                    <a:pt x="204" y="403"/>
                    <a:pt x="403" y="204"/>
                    <a:pt x="647" y="204"/>
                  </a:cubicBezTo>
                  <a:cubicBezTo>
                    <a:pt x="891" y="204"/>
                    <a:pt x="1089" y="403"/>
                    <a:pt x="1089" y="647"/>
                  </a:cubicBezTo>
                  <a:lnTo>
                    <a:pt x="1089" y="5753"/>
                  </a:lnTo>
                  <a:cubicBezTo>
                    <a:pt x="1089" y="6110"/>
                    <a:pt x="1380" y="6400"/>
                    <a:pt x="1736" y="6400"/>
                  </a:cubicBezTo>
                  <a:lnTo>
                    <a:pt x="5753" y="6400"/>
                  </a:lnTo>
                  <a:cubicBezTo>
                    <a:pt x="6110" y="6400"/>
                    <a:pt x="6400" y="6110"/>
                    <a:pt x="6400" y="5753"/>
                  </a:cubicBezTo>
                  <a:lnTo>
                    <a:pt x="6400" y="5345"/>
                  </a:lnTo>
                  <a:cubicBezTo>
                    <a:pt x="6400" y="5288"/>
                    <a:pt x="6354" y="5243"/>
                    <a:pt x="6298" y="5243"/>
                  </a:cubicBezTo>
                  <a:close/>
                  <a:moveTo>
                    <a:pt x="6196" y="5753"/>
                  </a:moveTo>
                  <a:cubicBezTo>
                    <a:pt x="6196" y="5997"/>
                    <a:pt x="5997" y="6196"/>
                    <a:pt x="5753" y="6196"/>
                  </a:cubicBezTo>
                  <a:lnTo>
                    <a:pt x="2207" y="6196"/>
                  </a:lnTo>
                  <a:cubicBezTo>
                    <a:pt x="2316" y="6080"/>
                    <a:pt x="2383" y="5924"/>
                    <a:pt x="2383" y="5753"/>
                  </a:cubicBezTo>
                  <a:lnTo>
                    <a:pt x="2383" y="5447"/>
                  </a:lnTo>
                  <a:lnTo>
                    <a:pt x="6196" y="5447"/>
                  </a:lnTo>
                  <a:lnTo>
                    <a:pt x="6196" y="57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6" name="object 12">
            <a:extLst>
              <a:ext uri="{FF2B5EF4-FFF2-40B4-BE49-F238E27FC236}">
                <a16:creationId xmlns:a16="http://schemas.microsoft.com/office/drawing/2014/main" id="{D4E00B2A-1090-4A89-A52B-EA3BE19D1BA4}"/>
              </a:ext>
            </a:extLst>
          </p:cNvPr>
          <p:cNvSpPr/>
          <p:nvPr/>
        </p:nvSpPr>
        <p:spPr>
          <a:xfrm>
            <a:off x="443225" y="4763184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20">
            <a:extLst>
              <a:ext uri="{FF2B5EF4-FFF2-40B4-BE49-F238E27FC236}">
                <a16:creationId xmlns:a16="http://schemas.microsoft.com/office/drawing/2014/main" id="{CAAC0530-A0DE-40A5-A2F9-962A7B4282AD}"/>
              </a:ext>
            </a:extLst>
          </p:cNvPr>
          <p:cNvSpPr txBox="1"/>
          <p:nvPr/>
        </p:nvSpPr>
        <p:spPr>
          <a:xfrm>
            <a:off x="1184839" y="4839384"/>
            <a:ext cx="10524957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UKBA (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United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Kingdom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Bribery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Act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), 2010</a:t>
            </a: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uz-Cyrl-UZ" sz="1400" spc="-20" dirty="0">
                <a:solidFill>
                  <a:schemeClr val="tx2"/>
                </a:solidFill>
                <a:cs typeface="Arial"/>
              </a:rPr>
              <a:t>Буюк Британияда қабул қилинган коррупцияга қарши курашиш тўғрисидаги қонун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78" name="Group 1986">
            <a:extLst>
              <a:ext uri="{FF2B5EF4-FFF2-40B4-BE49-F238E27FC236}">
                <a16:creationId xmlns:a16="http://schemas.microsoft.com/office/drawing/2014/main" id="{B788557E-8023-44CD-A249-8F9FD83C87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3431" y="4794599"/>
            <a:ext cx="487112" cy="624228"/>
            <a:chOff x="4256" y="436"/>
            <a:chExt cx="135" cy="173"/>
          </a:xfrm>
          <a:solidFill>
            <a:schemeClr val="bg2">
              <a:lumMod val="25000"/>
            </a:schemeClr>
          </a:solidFill>
        </p:grpSpPr>
        <p:sp>
          <p:nvSpPr>
            <p:cNvPr id="79" name="Freeform 1987">
              <a:extLst>
                <a:ext uri="{FF2B5EF4-FFF2-40B4-BE49-F238E27FC236}">
                  <a16:creationId xmlns:a16="http://schemas.microsoft.com/office/drawing/2014/main" id="{E01B3A02-96CE-48B6-AC34-D750C5057E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6" y="436"/>
              <a:ext cx="135" cy="173"/>
            </a:xfrm>
            <a:custGeom>
              <a:avLst/>
              <a:gdLst>
                <a:gd name="T0" fmla="*/ 6672 w 6672"/>
                <a:gd name="T1" fmla="*/ 3635 h 8533"/>
                <a:gd name="T2" fmla="*/ 6382 w 6672"/>
                <a:gd name="T3" fmla="*/ 1364 h 8533"/>
                <a:gd name="T4" fmla="*/ 5887 w 6672"/>
                <a:gd name="T5" fmla="*/ 972 h 8533"/>
                <a:gd name="T6" fmla="*/ 5085 w 6672"/>
                <a:gd name="T7" fmla="*/ 682 h 8533"/>
                <a:gd name="T8" fmla="*/ 4794 w 6672"/>
                <a:gd name="T9" fmla="*/ 0 h 8533"/>
                <a:gd name="T10" fmla="*/ 1183 w 6672"/>
                <a:gd name="T11" fmla="*/ 126 h 8533"/>
                <a:gd name="T12" fmla="*/ 4794 w 6672"/>
                <a:gd name="T13" fmla="*/ 253 h 8533"/>
                <a:gd name="T14" fmla="*/ 4832 w 6672"/>
                <a:gd name="T15" fmla="*/ 6879 h 8533"/>
                <a:gd name="T16" fmla="*/ 291 w 6672"/>
                <a:gd name="T17" fmla="*/ 6917 h 8533"/>
                <a:gd name="T18" fmla="*/ 253 w 6672"/>
                <a:gd name="T19" fmla="*/ 290 h 8533"/>
                <a:gd name="T20" fmla="*/ 804 w 6672"/>
                <a:gd name="T21" fmla="*/ 253 h 8533"/>
                <a:gd name="T22" fmla="*/ 804 w 6672"/>
                <a:gd name="T23" fmla="*/ 0 h 8533"/>
                <a:gd name="T24" fmla="*/ 0 w 6672"/>
                <a:gd name="T25" fmla="*/ 290 h 8533"/>
                <a:gd name="T26" fmla="*/ 291 w 6672"/>
                <a:gd name="T27" fmla="*/ 7170 h 8533"/>
                <a:gd name="T28" fmla="*/ 802 w 6672"/>
                <a:gd name="T29" fmla="*/ 7561 h 8533"/>
                <a:gd name="T30" fmla="*/ 1588 w 6672"/>
                <a:gd name="T31" fmla="*/ 7851 h 8533"/>
                <a:gd name="T32" fmla="*/ 1878 w 6672"/>
                <a:gd name="T33" fmla="*/ 8533 h 8533"/>
                <a:gd name="T34" fmla="*/ 6672 w 6672"/>
                <a:gd name="T35" fmla="*/ 8243 h 8533"/>
                <a:gd name="T36" fmla="*/ 6546 w 6672"/>
                <a:gd name="T37" fmla="*/ 4013 h 8533"/>
                <a:gd name="T38" fmla="*/ 6420 w 6672"/>
                <a:gd name="T39" fmla="*/ 8243 h 8533"/>
                <a:gd name="T40" fmla="*/ 1878 w 6672"/>
                <a:gd name="T41" fmla="*/ 8281 h 8533"/>
                <a:gd name="T42" fmla="*/ 1841 w 6672"/>
                <a:gd name="T43" fmla="*/ 7851 h 8533"/>
                <a:gd name="T44" fmla="*/ 5887 w 6672"/>
                <a:gd name="T45" fmla="*/ 7561 h 8533"/>
                <a:gd name="T46" fmla="*/ 5760 w 6672"/>
                <a:gd name="T47" fmla="*/ 5689 h 8533"/>
                <a:gd name="T48" fmla="*/ 5634 w 6672"/>
                <a:gd name="T49" fmla="*/ 7561 h 8533"/>
                <a:gd name="T50" fmla="*/ 1093 w 6672"/>
                <a:gd name="T51" fmla="*/ 7599 h 8533"/>
                <a:gd name="T52" fmla="*/ 1055 w 6672"/>
                <a:gd name="T53" fmla="*/ 7170 h 8533"/>
                <a:gd name="T54" fmla="*/ 5085 w 6672"/>
                <a:gd name="T55" fmla="*/ 6879 h 8533"/>
                <a:gd name="T56" fmla="*/ 5596 w 6672"/>
                <a:gd name="T57" fmla="*/ 934 h 8533"/>
                <a:gd name="T58" fmla="*/ 5634 w 6672"/>
                <a:gd name="T59" fmla="*/ 1616 h 8533"/>
                <a:gd name="T60" fmla="*/ 5760 w 6672"/>
                <a:gd name="T61" fmla="*/ 5436 h 8533"/>
                <a:gd name="T62" fmla="*/ 5887 w 6672"/>
                <a:gd name="T63" fmla="*/ 1616 h 8533"/>
                <a:gd name="T64" fmla="*/ 6420 w 6672"/>
                <a:gd name="T65" fmla="*/ 1654 h 8533"/>
                <a:gd name="T66" fmla="*/ 6546 w 6672"/>
                <a:gd name="T67" fmla="*/ 3761 h 8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72" h="8533">
                  <a:moveTo>
                    <a:pt x="6546" y="3761"/>
                  </a:moveTo>
                  <a:cubicBezTo>
                    <a:pt x="6616" y="3761"/>
                    <a:pt x="6672" y="3704"/>
                    <a:pt x="6672" y="3635"/>
                  </a:cubicBezTo>
                  <a:lnTo>
                    <a:pt x="6672" y="1654"/>
                  </a:lnTo>
                  <a:cubicBezTo>
                    <a:pt x="6672" y="1494"/>
                    <a:pt x="6542" y="1364"/>
                    <a:pt x="6382" y="1364"/>
                  </a:cubicBezTo>
                  <a:lnTo>
                    <a:pt x="5887" y="1364"/>
                  </a:lnTo>
                  <a:lnTo>
                    <a:pt x="5887" y="972"/>
                  </a:lnTo>
                  <a:cubicBezTo>
                    <a:pt x="5887" y="812"/>
                    <a:pt x="5757" y="682"/>
                    <a:pt x="5596" y="682"/>
                  </a:cubicBezTo>
                  <a:lnTo>
                    <a:pt x="5085" y="682"/>
                  </a:lnTo>
                  <a:lnTo>
                    <a:pt x="5085" y="290"/>
                  </a:lnTo>
                  <a:cubicBezTo>
                    <a:pt x="5085" y="130"/>
                    <a:pt x="4955" y="0"/>
                    <a:pt x="4794" y="0"/>
                  </a:cubicBezTo>
                  <a:lnTo>
                    <a:pt x="1309" y="0"/>
                  </a:lnTo>
                  <a:cubicBezTo>
                    <a:pt x="1239" y="0"/>
                    <a:pt x="1183" y="57"/>
                    <a:pt x="1183" y="126"/>
                  </a:cubicBezTo>
                  <a:cubicBezTo>
                    <a:pt x="1183" y="196"/>
                    <a:pt x="1239" y="253"/>
                    <a:pt x="1309" y="253"/>
                  </a:cubicBezTo>
                  <a:lnTo>
                    <a:pt x="4794" y="253"/>
                  </a:lnTo>
                  <a:cubicBezTo>
                    <a:pt x="4815" y="253"/>
                    <a:pt x="4832" y="270"/>
                    <a:pt x="4832" y="290"/>
                  </a:cubicBezTo>
                  <a:lnTo>
                    <a:pt x="4832" y="6879"/>
                  </a:lnTo>
                  <a:cubicBezTo>
                    <a:pt x="4832" y="6900"/>
                    <a:pt x="4815" y="6917"/>
                    <a:pt x="4794" y="6917"/>
                  </a:cubicBezTo>
                  <a:lnTo>
                    <a:pt x="291" y="6917"/>
                  </a:lnTo>
                  <a:cubicBezTo>
                    <a:pt x="270" y="6917"/>
                    <a:pt x="253" y="6900"/>
                    <a:pt x="253" y="6879"/>
                  </a:cubicBezTo>
                  <a:lnTo>
                    <a:pt x="253" y="290"/>
                  </a:lnTo>
                  <a:cubicBezTo>
                    <a:pt x="253" y="270"/>
                    <a:pt x="270" y="253"/>
                    <a:pt x="291" y="253"/>
                  </a:cubicBezTo>
                  <a:lnTo>
                    <a:pt x="804" y="253"/>
                  </a:lnTo>
                  <a:cubicBezTo>
                    <a:pt x="874" y="253"/>
                    <a:pt x="930" y="196"/>
                    <a:pt x="930" y="126"/>
                  </a:cubicBezTo>
                  <a:cubicBezTo>
                    <a:pt x="930" y="57"/>
                    <a:pt x="874" y="0"/>
                    <a:pt x="804" y="0"/>
                  </a:cubicBezTo>
                  <a:lnTo>
                    <a:pt x="291" y="0"/>
                  </a:lnTo>
                  <a:cubicBezTo>
                    <a:pt x="131" y="0"/>
                    <a:pt x="0" y="130"/>
                    <a:pt x="0" y="290"/>
                  </a:cubicBezTo>
                  <a:lnTo>
                    <a:pt x="0" y="6879"/>
                  </a:lnTo>
                  <a:cubicBezTo>
                    <a:pt x="0" y="7040"/>
                    <a:pt x="131" y="7170"/>
                    <a:pt x="291" y="7170"/>
                  </a:cubicBezTo>
                  <a:lnTo>
                    <a:pt x="802" y="7170"/>
                  </a:lnTo>
                  <a:lnTo>
                    <a:pt x="802" y="7561"/>
                  </a:lnTo>
                  <a:cubicBezTo>
                    <a:pt x="802" y="7721"/>
                    <a:pt x="932" y="7851"/>
                    <a:pt x="1093" y="7851"/>
                  </a:cubicBezTo>
                  <a:lnTo>
                    <a:pt x="1588" y="7851"/>
                  </a:lnTo>
                  <a:lnTo>
                    <a:pt x="1588" y="8243"/>
                  </a:lnTo>
                  <a:cubicBezTo>
                    <a:pt x="1588" y="8403"/>
                    <a:pt x="1718" y="8533"/>
                    <a:pt x="1878" y="8533"/>
                  </a:cubicBezTo>
                  <a:lnTo>
                    <a:pt x="6382" y="8533"/>
                  </a:lnTo>
                  <a:cubicBezTo>
                    <a:pt x="6542" y="8533"/>
                    <a:pt x="6672" y="8403"/>
                    <a:pt x="6672" y="8243"/>
                  </a:cubicBezTo>
                  <a:lnTo>
                    <a:pt x="6672" y="4140"/>
                  </a:lnTo>
                  <a:cubicBezTo>
                    <a:pt x="6672" y="4070"/>
                    <a:pt x="6616" y="4013"/>
                    <a:pt x="6546" y="4013"/>
                  </a:cubicBezTo>
                  <a:cubicBezTo>
                    <a:pt x="6476" y="4013"/>
                    <a:pt x="6420" y="4070"/>
                    <a:pt x="6420" y="4140"/>
                  </a:cubicBezTo>
                  <a:lnTo>
                    <a:pt x="6420" y="8243"/>
                  </a:lnTo>
                  <a:cubicBezTo>
                    <a:pt x="6420" y="8264"/>
                    <a:pt x="6403" y="8281"/>
                    <a:pt x="6382" y="8281"/>
                  </a:cubicBezTo>
                  <a:lnTo>
                    <a:pt x="1878" y="8281"/>
                  </a:lnTo>
                  <a:cubicBezTo>
                    <a:pt x="1857" y="8281"/>
                    <a:pt x="1841" y="8264"/>
                    <a:pt x="1841" y="8243"/>
                  </a:cubicBezTo>
                  <a:lnTo>
                    <a:pt x="1841" y="7851"/>
                  </a:lnTo>
                  <a:lnTo>
                    <a:pt x="5596" y="7851"/>
                  </a:lnTo>
                  <a:cubicBezTo>
                    <a:pt x="5757" y="7851"/>
                    <a:pt x="5887" y="7721"/>
                    <a:pt x="5887" y="7561"/>
                  </a:cubicBezTo>
                  <a:lnTo>
                    <a:pt x="5887" y="5815"/>
                  </a:lnTo>
                  <a:cubicBezTo>
                    <a:pt x="5887" y="5745"/>
                    <a:pt x="5830" y="5689"/>
                    <a:pt x="5760" y="5689"/>
                  </a:cubicBezTo>
                  <a:cubicBezTo>
                    <a:pt x="5691" y="5689"/>
                    <a:pt x="5634" y="5745"/>
                    <a:pt x="5634" y="5815"/>
                  </a:cubicBezTo>
                  <a:lnTo>
                    <a:pt x="5634" y="7561"/>
                  </a:lnTo>
                  <a:cubicBezTo>
                    <a:pt x="5634" y="7582"/>
                    <a:pt x="5617" y="7599"/>
                    <a:pt x="5596" y="7599"/>
                  </a:cubicBezTo>
                  <a:lnTo>
                    <a:pt x="1093" y="7599"/>
                  </a:lnTo>
                  <a:cubicBezTo>
                    <a:pt x="1072" y="7599"/>
                    <a:pt x="1055" y="7582"/>
                    <a:pt x="1055" y="7561"/>
                  </a:cubicBezTo>
                  <a:lnTo>
                    <a:pt x="1055" y="7170"/>
                  </a:lnTo>
                  <a:lnTo>
                    <a:pt x="4794" y="7170"/>
                  </a:lnTo>
                  <a:cubicBezTo>
                    <a:pt x="4955" y="7170"/>
                    <a:pt x="5085" y="7040"/>
                    <a:pt x="5085" y="6879"/>
                  </a:cubicBezTo>
                  <a:lnTo>
                    <a:pt x="5085" y="934"/>
                  </a:lnTo>
                  <a:lnTo>
                    <a:pt x="5596" y="934"/>
                  </a:lnTo>
                  <a:cubicBezTo>
                    <a:pt x="5617" y="934"/>
                    <a:pt x="5634" y="951"/>
                    <a:pt x="5634" y="972"/>
                  </a:cubicBezTo>
                  <a:lnTo>
                    <a:pt x="5634" y="1616"/>
                  </a:lnTo>
                  <a:lnTo>
                    <a:pt x="5634" y="5310"/>
                  </a:lnTo>
                  <a:cubicBezTo>
                    <a:pt x="5634" y="5380"/>
                    <a:pt x="5691" y="5436"/>
                    <a:pt x="5760" y="5436"/>
                  </a:cubicBezTo>
                  <a:cubicBezTo>
                    <a:pt x="5830" y="5436"/>
                    <a:pt x="5887" y="5380"/>
                    <a:pt x="5887" y="5310"/>
                  </a:cubicBezTo>
                  <a:lnTo>
                    <a:pt x="5887" y="1616"/>
                  </a:lnTo>
                  <a:lnTo>
                    <a:pt x="6382" y="1616"/>
                  </a:lnTo>
                  <a:cubicBezTo>
                    <a:pt x="6403" y="1616"/>
                    <a:pt x="6420" y="1633"/>
                    <a:pt x="6420" y="1654"/>
                  </a:cubicBezTo>
                  <a:lnTo>
                    <a:pt x="6420" y="3635"/>
                  </a:lnTo>
                  <a:cubicBezTo>
                    <a:pt x="6420" y="3704"/>
                    <a:pt x="6476" y="3761"/>
                    <a:pt x="6546" y="3761"/>
                  </a:cubicBezTo>
                  <a:close/>
                  <a:moveTo>
                    <a:pt x="6546" y="376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988">
              <a:extLst>
                <a:ext uri="{FF2B5EF4-FFF2-40B4-BE49-F238E27FC236}">
                  <a16:creationId xmlns:a16="http://schemas.microsoft.com/office/drawing/2014/main" id="{FE4B2662-5B97-4604-9E71-5557EF3347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3" y="447"/>
              <a:ext cx="29" cy="29"/>
            </a:xfrm>
            <a:custGeom>
              <a:avLst/>
              <a:gdLst>
                <a:gd name="T0" fmla="*/ 1425 w 1425"/>
                <a:gd name="T1" fmla="*/ 712 h 1424"/>
                <a:gd name="T2" fmla="*/ 713 w 1425"/>
                <a:gd name="T3" fmla="*/ 0 h 1424"/>
                <a:gd name="T4" fmla="*/ 0 w 1425"/>
                <a:gd name="T5" fmla="*/ 712 h 1424"/>
                <a:gd name="T6" fmla="*/ 713 w 1425"/>
                <a:gd name="T7" fmla="*/ 1424 h 1424"/>
                <a:gd name="T8" fmla="*/ 1425 w 1425"/>
                <a:gd name="T9" fmla="*/ 712 h 1424"/>
                <a:gd name="T10" fmla="*/ 253 w 1425"/>
                <a:gd name="T11" fmla="*/ 712 h 1424"/>
                <a:gd name="T12" fmla="*/ 713 w 1425"/>
                <a:gd name="T13" fmla="*/ 252 h 1424"/>
                <a:gd name="T14" fmla="*/ 1173 w 1425"/>
                <a:gd name="T15" fmla="*/ 712 h 1424"/>
                <a:gd name="T16" fmla="*/ 713 w 1425"/>
                <a:gd name="T17" fmla="*/ 1172 h 1424"/>
                <a:gd name="T18" fmla="*/ 253 w 1425"/>
                <a:gd name="T19" fmla="*/ 712 h 1424"/>
                <a:gd name="T20" fmla="*/ 253 w 1425"/>
                <a:gd name="T21" fmla="*/ 712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25" h="1424">
                  <a:moveTo>
                    <a:pt x="1425" y="712"/>
                  </a:moveTo>
                  <a:cubicBezTo>
                    <a:pt x="1425" y="319"/>
                    <a:pt x="1105" y="0"/>
                    <a:pt x="713" y="0"/>
                  </a:cubicBezTo>
                  <a:cubicBezTo>
                    <a:pt x="320" y="0"/>
                    <a:pt x="0" y="319"/>
                    <a:pt x="0" y="712"/>
                  </a:cubicBezTo>
                  <a:cubicBezTo>
                    <a:pt x="0" y="1105"/>
                    <a:pt x="320" y="1424"/>
                    <a:pt x="713" y="1424"/>
                  </a:cubicBezTo>
                  <a:cubicBezTo>
                    <a:pt x="1105" y="1424"/>
                    <a:pt x="1425" y="1105"/>
                    <a:pt x="1425" y="712"/>
                  </a:cubicBezTo>
                  <a:close/>
                  <a:moveTo>
                    <a:pt x="253" y="712"/>
                  </a:moveTo>
                  <a:cubicBezTo>
                    <a:pt x="253" y="458"/>
                    <a:pt x="459" y="252"/>
                    <a:pt x="713" y="252"/>
                  </a:cubicBezTo>
                  <a:cubicBezTo>
                    <a:pt x="966" y="252"/>
                    <a:pt x="1173" y="458"/>
                    <a:pt x="1173" y="712"/>
                  </a:cubicBezTo>
                  <a:cubicBezTo>
                    <a:pt x="1173" y="966"/>
                    <a:pt x="966" y="1172"/>
                    <a:pt x="713" y="1172"/>
                  </a:cubicBezTo>
                  <a:cubicBezTo>
                    <a:pt x="459" y="1172"/>
                    <a:pt x="253" y="966"/>
                    <a:pt x="253" y="712"/>
                  </a:cubicBezTo>
                  <a:close/>
                  <a:moveTo>
                    <a:pt x="253" y="71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989">
              <a:extLst>
                <a:ext uri="{FF2B5EF4-FFF2-40B4-BE49-F238E27FC236}">
                  <a16:creationId xmlns:a16="http://schemas.microsoft.com/office/drawing/2014/main" id="{511F4B1B-CABE-46B5-9F53-40FF325669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8" y="459"/>
              <a:ext cx="17" cy="5"/>
            </a:xfrm>
            <a:custGeom>
              <a:avLst/>
              <a:gdLst>
                <a:gd name="T0" fmla="*/ 719 w 845"/>
                <a:gd name="T1" fmla="*/ 252 h 252"/>
                <a:gd name="T2" fmla="*/ 845 w 845"/>
                <a:gd name="T3" fmla="*/ 126 h 252"/>
                <a:gd name="T4" fmla="*/ 719 w 845"/>
                <a:gd name="T5" fmla="*/ 0 h 252"/>
                <a:gd name="T6" fmla="*/ 127 w 845"/>
                <a:gd name="T7" fmla="*/ 0 h 252"/>
                <a:gd name="T8" fmla="*/ 0 w 845"/>
                <a:gd name="T9" fmla="*/ 126 h 252"/>
                <a:gd name="T10" fmla="*/ 127 w 845"/>
                <a:gd name="T11" fmla="*/ 252 h 252"/>
                <a:gd name="T12" fmla="*/ 719 w 845"/>
                <a:gd name="T13" fmla="*/ 252 h 252"/>
                <a:gd name="T14" fmla="*/ 719 w 845"/>
                <a:gd name="T15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5" h="252">
                  <a:moveTo>
                    <a:pt x="719" y="252"/>
                  </a:moveTo>
                  <a:cubicBezTo>
                    <a:pt x="788" y="252"/>
                    <a:pt x="845" y="196"/>
                    <a:pt x="845" y="126"/>
                  </a:cubicBezTo>
                  <a:cubicBezTo>
                    <a:pt x="845" y="56"/>
                    <a:pt x="788" y="0"/>
                    <a:pt x="719" y="0"/>
                  </a:cubicBezTo>
                  <a:lnTo>
                    <a:pt x="127" y="0"/>
                  </a:lnTo>
                  <a:cubicBezTo>
                    <a:pt x="57" y="0"/>
                    <a:pt x="0" y="56"/>
                    <a:pt x="0" y="126"/>
                  </a:cubicBezTo>
                  <a:cubicBezTo>
                    <a:pt x="0" y="196"/>
                    <a:pt x="57" y="252"/>
                    <a:pt x="127" y="252"/>
                  </a:cubicBezTo>
                  <a:lnTo>
                    <a:pt x="719" y="252"/>
                  </a:lnTo>
                  <a:close/>
                  <a:moveTo>
                    <a:pt x="719" y="25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990">
              <a:extLst>
                <a:ext uri="{FF2B5EF4-FFF2-40B4-BE49-F238E27FC236}">
                  <a16:creationId xmlns:a16="http://schemas.microsoft.com/office/drawing/2014/main" id="{C84255B1-631B-441C-9B93-17FAADF506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0" y="459"/>
              <a:ext cx="17" cy="5"/>
            </a:xfrm>
            <a:custGeom>
              <a:avLst/>
              <a:gdLst>
                <a:gd name="T0" fmla="*/ 719 w 845"/>
                <a:gd name="T1" fmla="*/ 0 h 252"/>
                <a:gd name="T2" fmla="*/ 127 w 845"/>
                <a:gd name="T3" fmla="*/ 0 h 252"/>
                <a:gd name="T4" fmla="*/ 0 w 845"/>
                <a:gd name="T5" fmla="*/ 126 h 252"/>
                <a:gd name="T6" fmla="*/ 127 w 845"/>
                <a:gd name="T7" fmla="*/ 252 h 252"/>
                <a:gd name="T8" fmla="*/ 719 w 845"/>
                <a:gd name="T9" fmla="*/ 252 h 252"/>
                <a:gd name="T10" fmla="*/ 845 w 845"/>
                <a:gd name="T11" fmla="*/ 126 h 252"/>
                <a:gd name="T12" fmla="*/ 719 w 845"/>
                <a:gd name="T13" fmla="*/ 0 h 252"/>
                <a:gd name="T14" fmla="*/ 719 w 845"/>
                <a:gd name="T15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5" h="252">
                  <a:moveTo>
                    <a:pt x="719" y="0"/>
                  </a:moveTo>
                  <a:lnTo>
                    <a:pt x="127" y="0"/>
                  </a:lnTo>
                  <a:cubicBezTo>
                    <a:pt x="57" y="0"/>
                    <a:pt x="0" y="56"/>
                    <a:pt x="0" y="126"/>
                  </a:cubicBezTo>
                  <a:cubicBezTo>
                    <a:pt x="0" y="196"/>
                    <a:pt x="57" y="252"/>
                    <a:pt x="127" y="252"/>
                  </a:cubicBezTo>
                  <a:lnTo>
                    <a:pt x="719" y="252"/>
                  </a:lnTo>
                  <a:cubicBezTo>
                    <a:pt x="789" y="252"/>
                    <a:pt x="845" y="196"/>
                    <a:pt x="845" y="126"/>
                  </a:cubicBezTo>
                  <a:cubicBezTo>
                    <a:pt x="845" y="56"/>
                    <a:pt x="789" y="0"/>
                    <a:pt x="719" y="0"/>
                  </a:cubicBezTo>
                  <a:close/>
                  <a:moveTo>
                    <a:pt x="719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991">
              <a:extLst>
                <a:ext uri="{FF2B5EF4-FFF2-40B4-BE49-F238E27FC236}">
                  <a16:creationId xmlns:a16="http://schemas.microsoft.com/office/drawing/2014/main" id="{9D5E940C-B504-4331-B6A6-E51BB70372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6" y="483"/>
              <a:ext cx="63" cy="5"/>
            </a:xfrm>
            <a:custGeom>
              <a:avLst/>
              <a:gdLst>
                <a:gd name="T0" fmla="*/ 0 w 3115"/>
                <a:gd name="T1" fmla="*/ 126 h 253"/>
                <a:gd name="T2" fmla="*/ 127 w 3115"/>
                <a:gd name="T3" fmla="*/ 253 h 253"/>
                <a:gd name="T4" fmla="*/ 2989 w 3115"/>
                <a:gd name="T5" fmla="*/ 253 h 253"/>
                <a:gd name="T6" fmla="*/ 3115 w 3115"/>
                <a:gd name="T7" fmla="*/ 126 h 253"/>
                <a:gd name="T8" fmla="*/ 2989 w 3115"/>
                <a:gd name="T9" fmla="*/ 0 h 253"/>
                <a:gd name="T10" fmla="*/ 127 w 3115"/>
                <a:gd name="T11" fmla="*/ 0 h 253"/>
                <a:gd name="T12" fmla="*/ 0 w 3115"/>
                <a:gd name="T13" fmla="*/ 126 h 253"/>
                <a:gd name="T14" fmla="*/ 0 w 3115"/>
                <a:gd name="T15" fmla="*/ 12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5" h="253">
                  <a:moveTo>
                    <a:pt x="0" y="126"/>
                  </a:moveTo>
                  <a:cubicBezTo>
                    <a:pt x="0" y="196"/>
                    <a:pt x="57" y="253"/>
                    <a:pt x="127" y="253"/>
                  </a:cubicBezTo>
                  <a:lnTo>
                    <a:pt x="2989" y="253"/>
                  </a:lnTo>
                  <a:cubicBezTo>
                    <a:pt x="3058" y="253"/>
                    <a:pt x="3115" y="196"/>
                    <a:pt x="3115" y="126"/>
                  </a:cubicBezTo>
                  <a:cubicBezTo>
                    <a:pt x="3115" y="57"/>
                    <a:pt x="3058" y="0"/>
                    <a:pt x="2989" y="0"/>
                  </a:cubicBezTo>
                  <a:lnTo>
                    <a:pt x="127" y="0"/>
                  </a:lnTo>
                  <a:cubicBezTo>
                    <a:pt x="57" y="0"/>
                    <a:pt x="0" y="57"/>
                    <a:pt x="0" y="126"/>
                  </a:cubicBezTo>
                  <a:close/>
                  <a:moveTo>
                    <a:pt x="0" y="1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992">
              <a:extLst>
                <a:ext uri="{FF2B5EF4-FFF2-40B4-BE49-F238E27FC236}">
                  <a16:creationId xmlns:a16="http://schemas.microsoft.com/office/drawing/2014/main" id="{395A1E91-5CB4-4D49-9568-445541DDC4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6" y="495"/>
              <a:ext cx="63" cy="6"/>
            </a:xfrm>
            <a:custGeom>
              <a:avLst/>
              <a:gdLst>
                <a:gd name="T0" fmla="*/ 2989 w 3115"/>
                <a:gd name="T1" fmla="*/ 0 h 253"/>
                <a:gd name="T2" fmla="*/ 127 w 3115"/>
                <a:gd name="T3" fmla="*/ 0 h 253"/>
                <a:gd name="T4" fmla="*/ 0 w 3115"/>
                <a:gd name="T5" fmla="*/ 127 h 253"/>
                <a:gd name="T6" fmla="*/ 127 w 3115"/>
                <a:gd name="T7" fmla="*/ 253 h 253"/>
                <a:gd name="T8" fmla="*/ 2989 w 3115"/>
                <a:gd name="T9" fmla="*/ 253 h 253"/>
                <a:gd name="T10" fmla="*/ 3115 w 3115"/>
                <a:gd name="T11" fmla="*/ 127 h 253"/>
                <a:gd name="T12" fmla="*/ 2989 w 3115"/>
                <a:gd name="T13" fmla="*/ 0 h 253"/>
                <a:gd name="T14" fmla="*/ 2989 w 311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5" h="253">
                  <a:moveTo>
                    <a:pt x="2989" y="0"/>
                  </a:moveTo>
                  <a:lnTo>
                    <a:pt x="127" y="0"/>
                  </a:lnTo>
                  <a:cubicBezTo>
                    <a:pt x="57" y="0"/>
                    <a:pt x="0" y="57"/>
                    <a:pt x="0" y="127"/>
                  </a:cubicBezTo>
                  <a:cubicBezTo>
                    <a:pt x="0" y="196"/>
                    <a:pt x="57" y="253"/>
                    <a:pt x="127" y="253"/>
                  </a:cubicBezTo>
                  <a:lnTo>
                    <a:pt x="2989" y="253"/>
                  </a:lnTo>
                  <a:cubicBezTo>
                    <a:pt x="3058" y="253"/>
                    <a:pt x="3115" y="196"/>
                    <a:pt x="3115" y="127"/>
                  </a:cubicBezTo>
                  <a:cubicBezTo>
                    <a:pt x="3115" y="57"/>
                    <a:pt x="3058" y="0"/>
                    <a:pt x="2989" y="0"/>
                  </a:cubicBezTo>
                  <a:close/>
                  <a:moveTo>
                    <a:pt x="2989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993">
              <a:extLst>
                <a:ext uri="{FF2B5EF4-FFF2-40B4-BE49-F238E27FC236}">
                  <a16:creationId xmlns:a16="http://schemas.microsoft.com/office/drawing/2014/main" id="{0A4A20B5-F3BB-4159-981D-9283CD2025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6" y="508"/>
              <a:ext cx="63" cy="5"/>
            </a:xfrm>
            <a:custGeom>
              <a:avLst/>
              <a:gdLst>
                <a:gd name="T0" fmla="*/ 2989 w 3115"/>
                <a:gd name="T1" fmla="*/ 0 h 252"/>
                <a:gd name="T2" fmla="*/ 127 w 3115"/>
                <a:gd name="T3" fmla="*/ 0 h 252"/>
                <a:gd name="T4" fmla="*/ 0 w 3115"/>
                <a:gd name="T5" fmla="*/ 126 h 252"/>
                <a:gd name="T6" fmla="*/ 127 w 3115"/>
                <a:gd name="T7" fmla="*/ 252 h 252"/>
                <a:gd name="T8" fmla="*/ 2989 w 3115"/>
                <a:gd name="T9" fmla="*/ 252 h 252"/>
                <a:gd name="T10" fmla="*/ 3115 w 3115"/>
                <a:gd name="T11" fmla="*/ 126 h 252"/>
                <a:gd name="T12" fmla="*/ 2989 w 3115"/>
                <a:gd name="T13" fmla="*/ 0 h 252"/>
                <a:gd name="T14" fmla="*/ 2989 w 3115"/>
                <a:gd name="T15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5" h="252">
                  <a:moveTo>
                    <a:pt x="2989" y="0"/>
                  </a:moveTo>
                  <a:lnTo>
                    <a:pt x="127" y="0"/>
                  </a:lnTo>
                  <a:cubicBezTo>
                    <a:pt x="57" y="0"/>
                    <a:pt x="0" y="56"/>
                    <a:pt x="0" y="126"/>
                  </a:cubicBezTo>
                  <a:cubicBezTo>
                    <a:pt x="0" y="196"/>
                    <a:pt x="57" y="252"/>
                    <a:pt x="127" y="252"/>
                  </a:cubicBezTo>
                  <a:lnTo>
                    <a:pt x="2989" y="252"/>
                  </a:lnTo>
                  <a:cubicBezTo>
                    <a:pt x="3058" y="252"/>
                    <a:pt x="3115" y="196"/>
                    <a:pt x="3115" y="126"/>
                  </a:cubicBezTo>
                  <a:cubicBezTo>
                    <a:pt x="3115" y="56"/>
                    <a:pt x="3058" y="0"/>
                    <a:pt x="2989" y="0"/>
                  </a:cubicBezTo>
                  <a:close/>
                  <a:moveTo>
                    <a:pt x="2989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994">
              <a:extLst>
                <a:ext uri="{FF2B5EF4-FFF2-40B4-BE49-F238E27FC236}">
                  <a16:creationId xmlns:a16="http://schemas.microsoft.com/office/drawing/2014/main" id="{C71F7317-9D5E-4352-882B-AAF817E17E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6" y="520"/>
              <a:ext cx="63" cy="5"/>
            </a:xfrm>
            <a:custGeom>
              <a:avLst/>
              <a:gdLst>
                <a:gd name="T0" fmla="*/ 2989 w 3115"/>
                <a:gd name="T1" fmla="*/ 0 h 252"/>
                <a:gd name="T2" fmla="*/ 127 w 3115"/>
                <a:gd name="T3" fmla="*/ 0 h 252"/>
                <a:gd name="T4" fmla="*/ 0 w 3115"/>
                <a:gd name="T5" fmla="*/ 126 h 252"/>
                <a:gd name="T6" fmla="*/ 127 w 3115"/>
                <a:gd name="T7" fmla="*/ 252 h 252"/>
                <a:gd name="T8" fmla="*/ 2989 w 3115"/>
                <a:gd name="T9" fmla="*/ 252 h 252"/>
                <a:gd name="T10" fmla="*/ 3115 w 3115"/>
                <a:gd name="T11" fmla="*/ 126 h 252"/>
                <a:gd name="T12" fmla="*/ 2989 w 3115"/>
                <a:gd name="T13" fmla="*/ 0 h 252"/>
                <a:gd name="T14" fmla="*/ 2989 w 3115"/>
                <a:gd name="T15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5" h="252">
                  <a:moveTo>
                    <a:pt x="2989" y="0"/>
                  </a:moveTo>
                  <a:lnTo>
                    <a:pt x="127" y="0"/>
                  </a:lnTo>
                  <a:cubicBezTo>
                    <a:pt x="57" y="0"/>
                    <a:pt x="0" y="56"/>
                    <a:pt x="0" y="126"/>
                  </a:cubicBezTo>
                  <a:cubicBezTo>
                    <a:pt x="0" y="196"/>
                    <a:pt x="57" y="252"/>
                    <a:pt x="127" y="252"/>
                  </a:cubicBezTo>
                  <a:lnTo>
                    <a:pt x="2989" y="252"/>
                  </a:lnTo>
                  <a:cubicBezTo>
                    <a:pt x="3058" y="252"/>
                    <a:pt x="3115" y="196"/>
                    <a:pt x="3115" y="126"/>
                  </a:cubicBezTo>
                  <a:cubicBezTo>
                    <a:pt x="3115" y="56"/>
                    <a:pt x="3058" y="0"/>
                    <a:pt x="2989" y="0"/>
                  </a:cubicBezTo>
                  <a:close/>
                  <a:moveTo>
                    <a:pt x="2989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995">
              <a:extLst>
                <a:ext uri="{FF2B5EF4-FFF2-40B4-BE49-F238E27FC236}">
                  <a16:creationId xmlns:a16="http://schemas.microsoft.com/office/drawing/2014/main" id="{B0B38510-D6FD-488E-98B1-F180D6FC5E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6" y="533"/>
              <a:ext cx="63" cy="5"/>
            </a:xfrm>
            <a:custGeom>
              <a:avLst/>
              <a:gdLst>
                <a:gd name="T0" fmla="*/ 2989 w 3115"/>
                <a:gd name="T1" fmla="*/ 0 h 253"/>
                <a:gd name="T2" fmla="*/ 127 w 3115"/>
                <a:gd name="T3" fmla="*/ 0 h 253"/>
                <a:gd name="T4" fmla="*/ 0 w 3115"/>
                <a:gd name="T5" fmla="*/ 127 h 253"/>
                <a:gd name="T6" fmla="*/ 127 w 3115"/>
                <a:gd name="T7" fmla="*/ 253 h 253"/>
                <a:gd name="T8" fmla="*/ 2989 w 3115"/>
                <a:gd name="T9" fmla="*/ 253 h 253"/>
                <a:gd name="T10" fmla="*/ 3115 w 3115"/>
                <a:gd name="T11" fmla="*/ 127 h 253"/>
                <a:gd name="T12" fmla="*/ 2989 w 3115"/>
                <a:gd name="T13" fmla="*/ 0 h 253"/>
                <a:gd name="T14" fmla="*/ 2989 w 311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5" h="253">
                  <a:moveTo>
                    <a:pt x="2989" y="0"/>
                  </a:moveTo>
                  <a:lnTo>
                    <a:pt x="127" y="0"/>
                  </a:lnTo>
                  <a:cubicBezTo>
                    <a:pt x="57" y="0"/>
                    <a:pt x="0" y="57"/>
                    <a:pt x="0" y="127"/>
                  </a:cubicBezTo>
                  <a:cubicBezTo>
                    <a:pt x="0" y="196"/>
                    <a:pt x="57" y="253"/>
                    <a:pt x="127" y="253"/>
                  </a:cubicBezTo>
                  <a:lnTo>
                    <a:pt x="2989" y="253"/>
                  </a:lnTo>
                  <a:cubicBezTo>
                    <a:pt x="3058" y="253"/>
                    <a:pt x="3115" y="196"/>
                    <a:pt x="3115" y="127"/>
                  </a:cubicBezTo>
                  <a:cubicBezTo>
                    <a:pt x="3115" y="57"/>
                    <a:pt x="3058" y="0"/>
                    <a:pt x="2989" y="0"/>
                  </a:cubicBezTo>
                  <a:close/>
                  <a:moveTo>
                    <a:pt x="2989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996">
              <a:extLst>
                <a:ext uri="{FF2B5EF4-FFF2-40B4-BE49-F238E27FC236}">
                  <a16:creationId xmlns:a16="http://schemas.microsoft.com/office/drawing/2014/main" id="{FC1884D5-58C1-4DCB-AC53-56A62E5BE7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1" y="545"/>
              <a:ext cx="28" cy="22"/>
            </a:xfrm>
            <a:custGeom>
              <a:avLst/>
              <a:gdLst>
                <a:gd name="T0" fmla="*/ 1287 w 1349"/>
                <a:gd name="T1" fmla="*/ 44 h 1096"/>
                <a:gd name="T2" fmla="*/ 1110 w 1349"/>
                <a:gd name="T3" fmla="*/ 62 h 1096"/>
                <a:gd name="T4" fmla="*/ 507 w 1349"/>
                <a:gd name="T5" fmla="*/ 797 h 1096"/>
                <a:gd name="T6" fmla="*/ 228 w 1349"/>
                <a:gd name="T7" fmla="*/ 523 h 1096"/>
                <a:gd name="T8" fmla="*/ 49 w 1349"/>
                <a:gd name="T9" fmla="*/ 525 h 1096"/>
                <a:gd name="T10" fmla="*/ 51 w 1349"/>
                <a:gd name="T11" fmla="*/ 703 h 1096"/>
                <a:gd name="T12" fmla="*/ 364 w 1349"/>
                <a:gd name="T13" fmla="*/ 1010 h 1096"/>
                <a:gd name="T14" fmla="*/ 672 w 1349"/>
                <a:gd name="T15" fmla="*/ 993 h 1096"/>
                <a:gd name="T16" fmla="*/ 1305 w 1349"/>
                <a:gd name="T17" fmla="*/ 222 h 1096"/>
                <a:gd name="T18" fmla="*/ 1287 w 1349"/>
                <a:gd name="T19" fmla="*/ 44 h 1096"/>
                <a:gd name="T20" fmla="*/ 1287 w 1349"/>
                <a:gd name="T21" fmla="*/ 44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9" h="1096">
                  <a:moveTo>
                    <a:pt x="1287" y="44"/>
                  </a:moveTo>
                  <a:cubicBezTo>
                    <a:pt x="1233" y="0"/>
                    <a:pt x="1154" y="8"/>
                    <a:pt x="1110" y="62"/>
                  </a:cubicBezTo>
                  <a:lnTo>
                    <a:pt x="507" y="797"/>
                  </a:lnTo>
                  <a:lnTo>
                    <a:pt x="228" y="523"/>
                  </a:lnTo>
                  <a:cubicBezTo>
                    <a:pt x="178" y="474"/>
                    <a:pt x="98" y="475"/>
                    <a:pt x="49" y="525"/>
                  </a:cubicBezTo>
                  <a:cubicBezTo>
                    <a:pt x="0" y="575"/>
                    <a:pt x="1" y="655"/>
                    <a:pt x="51" y="703"/>
                  </a:cubicBezTo>
                  <a:lnTo>
                    <a:pt x="364" y="1010"/>
                  </a:lnTo>
                  <a:cubicBezTo>
                    <a:pt x="452" y="1096"/>
                    <a:pt x="594" y="1088"/>
                    <a:pt x="672" y="993"/>
                  </a:cubicBezTo>
                  <a:lnTo>
                    <a:pt x="1305" y="222"/>
                  </a:lnTo>
                  <a:cubicBezTo>
                    <a:pt x="1349" y="168"/>
                    <a:pt x="1341" y="88"/>
                    <a:pt x="1287" y="44"/>
                  </a:cubicBezTo>
                  <a:close/>
                  <a:moveTo>
                    <a:pt x="1287" y="4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9" name="object 12">
            <a:extLst>
              <a:ext uri="{FF2B5EF4-FFF2-40B4-BE49-F238E27FC236}">
                <a16:creationId xmlns:a16="http://schemas.microsoft.com/office/drawing/2014/main" id="{1594C748-501E-4904-9230-645AD82A8268}"/>
              </a:ext>
            </a:extLst>
          </p:cNvPr>
          <p:cNvSpPr/>
          <p:nvPr/>
        </p:nvSpPr>
        <p:spPr>
          <a:xfrm>
            <a:off x="443225" y="565628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20">
            <a:extLst>
              <a:ext uri="{FF2B5EF4-FFF2-40B4-BE49-F238E27FC236}">
                <a16:creationId xmlns:a16="http://schemas.microsoft.com/office/drawing/2014/main" id="{AB222137-1C2A-4C3E-8123-896477ABB5B8}"/>
              </a:ext>
            </a:extLst>
          </p:cNvPr>
          <p:cNvSpPr txBox="1"/>
          <p:nvPr/>
        </p:nvSpPr>
        <p:spPr>
          <a:xfrm>
            <a:off x="1223818" y="5735573"/>
            <a:ext cx="10524957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Sapin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2, 2017</a:t>
            </a: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Франциянинг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шаффофлик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коррупцияга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иқтисодий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ҳаётни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модернизация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тўғрисидаги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қонуни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grpSp>
        <p:nvGrpSpPr>
          <p:cNvPr id="91" name="Group 1972">
            <a:extLst>
              <a:ext uri="{FF2B5EF4-FFF2-40B4-BE49-F238E27FC236}">
                <a16:creationId xmlns:a16="http://schemas.microsoft.com/office/drawing/2014/main" id="{332FAA35-21AC-4E8F-B39E-AA7928BBECF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1831" y="5718926"/>
            <a:ext cx="535306" cy="535305"/>
            <a:chOff x="1044" y="845"/>
            <a:chExt cx="173" cy="173"/>
          </a:xfrm>
          <a:solidFill>
            <a:schemeClr val="bg2">
              <a:lumMod val="25000"/>
            </a:schemeClr>
          </a:solidFill>
        </p:grpSpPr>
        <p:sp>
          <p:nvSpPr>
            <p:cNvPr id="92" name="Freeform 1973">
              <a:extLst>
                <a:ext uri="{FF2B5EF4-FFF2-40B4-BE49-F238E27FC236}">
                  <a16:creationId xmlns:a16="http://schemas.microsoft.com/office/drawing/2014/main" id="{C0573D62-E64B-4647-8DEA-87EE05530C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2" y="861"/>
              <a:ext cx="32" cy="33"/>
            </a:xfrm>
            <a:custGeom>
              <a:avLst/>
              <a:gdLst>
                <a:gd name="T0" fmla="*/ 1616 w 1616"/>
                <a:gd name="T1" fmla="*/ 809 h 1617"/>
                <a:gd name="T2" fmla="*/ 808 w 1616"/>
                <a:gd name="T3" fmla="*/ 0 h 1617"/>
                <a:gd name="T4" fmla="*/ 0 w 1616"/>
                <a:gd name="T5" fmla="*/ 809 h 1617"/>
                <a:gd name="T6" fmla="*/ 808 w 1616"/>
                <a:gd name="T7" fmla="*/ 1617 h 1617"/>
                <a:gd name="T8" fmla="*/ 1616 w 1616"/>
                <a:gd name="T9" fmla="*/ 809 h 1617"/>
                <a:gd name="T10" fmla="*/ 250 w 1616"/>
                <a:gd name="T11" fmla="*/ 809 h 1617"/>
                <a:gd name="T12" fmla="*/ 808 w 1616"/>
                <a:gd name="T13" fmla="*/ 250 h 1617"/>
                <a:gd name="T14" fmla="*/ 1366 w 1616"/>
                <a:gd name="T15" fmla="*/ 809 h 1617"/>
                <a:gd name="T16" fmla="*/ 808 w 1616"/>
                <a:gd name="T17" fmla="*/ 1367 h 1617"/>
                <a:gd name="T18" fmla="*/ 250 w 1616"/>
                <a:gd name="T19" fmla="*/ 809 h 1617"/>
                <a:gd name="T20" fmla="*/ 250 w 1616"/>
                <a:gd name="T21" fmla="*/ 809 h 1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6" h="1617">
                  <a:moveTo>
                    <a:pt x="1616" y="809"/>
                  </a:moveTo>
                  <a:cubicBezTo>
                    <a:pt x="1616" y="363"/>
                    <a:pt x="1254" y="0"/>
                    <a:pt x="808" y="0"/>
                  </a:cubicBezTo>
                  <a:cubicBezTo>
                    <a:pt x="362" y="0"/>
                    <a:pt x="0" y="363"/>
                    <a:pt x="0" y="809"/>
                  </a:cubicBezTo>
                  <a:cubicBezTo>
                    <a:pt x="0" y="1254"/>
                    <a:pt x="362" y="1617"/>
                    <a:pt x="808" y="1617"/>
                  </a:cubicBezTo>
                  <a:cubicBezTo>
                    <a:pt x="1254" y="1617"/>
                    <a:pt x="1616" y="1254"/>
                    <a:pt x="1616" y="809"/>
                  </a:cubicBezTo>
                  <a:close/>
                  <a:moveTo>
                    <a:pt x="250" y="809"/>
                  </a:moveTo>
                  <a:cubicBezTo>
                    <a:pt x="250" y="501"/>
                    <a:pt x="500" y="250"/>
                    <a:pt x="808" y="250"/>
                  </a:cubicBezTo>
                  <a:cubicBezTo>
                    <a:pt x="1116" y="250"/>
                    <a:pt x="1366" y="501"/>
                    <a:pt x="1366" y="809"/>
                  </a:cubicBezTo>
                  <a:cubicBezTo>
                    <a:pt x="1366" y="1117"/>
                    <a:pt x="1116" y="1367"/>
                    <a:pt x="808" y="1367"/>
                  </a:cubicBezTo>
                  <a:cubicBezTo>
                    <a:pt x="500" y="1367"/>
                    <a:pt x="250" y="1116"/>
                    <a:pt x="250" y="809"/>
                  </a:cubicBezTo>
                  <a:close/>
                  <a:moveTo>
                    <a:pt x="250" y="80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974">
              <a:extLst>
                <a:ext uri="{FF2B5EF4-FFF2-40B4-BE49-F238E27FC236}">
                  <a16:creationId xmlns:a16="http://schemas.microsoft.com/office/drawing/2014/main" id="{D596BFA7-9D16-4AA0-BCCB-B4BA932339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1" y="864"/>
              <a:ext cx="12" cy="5"/>
            </a:xfrm>
            <a:custGeom>
              <a:avLst/>
              <a:gdLst>
                <a:gd name="T0" fmla="*/ 453 w 578"/>
                <a:gd name="T1" fmla="*/ 250 h 250"/>
                <a:gd name="T2" fmla="*/ 578 w 578"/>
                <a:gd name="T3" fmla="*/ 125 h 250"/>
                <a:gd name="T4" fmla="*/ 453 w 578"/>
                <a:gd name="T5" fmla="*/ 0 h 250"/>
                <a:gd name="T6" fmla="*/ 125 w 578"/>
                <a:gd name="T7" fmla="*/ 0 h 250"/>
                <a:gd name="T8" fmla="*/ 0 w 578"/>
                <a:gd name="T9" fmla="*/ 125 h 250"/>
                <a:gd name="T10" fmla="*/ 125 w 578"/>
                <a:gd name="T11" fmla="*/ 250 h 250"/>
                <a:gd name="T12" fmla="*/ 453 w 578"/>
                <a:gd name="T13" fmla="*/ 250 h 250"/>
                <a:gd name="T14" fmla="*/ 453 w 578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8" h="250">
                  <a:moveTo>
                    <a:pt x="453" y="250"/>
                  </a:moveTo>
                  <a:cubicBezTo>
                    <a:pt x="522" y="250"/>
                    <a:pt x="578" y="194"/>
                    <a:pt x="578" y="125"/>
                  </a:cubicBezTo>
                  <a:cubicBezTo>
                    <a:pt x="578" y="56"/>
                    <a:pt x="522" y="0"/>
                    <a:pt x="453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453" y="250"/>
                  </a:ln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975">
              <a:extLst>
                <a:ext uri="{FF2B5EF4-FFF2-40B4-BE49-F238E27FC236}">
                  <a16:creationId xmlns:a16="http://schemas.microsoft.com/office/drawing/2014/main" id="{75267BC6-FBFA-45DD-98B7-E3E0921F64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864"/>
              <a:ext cx="39" cy="5"/>
            </a:xfrm>
            <a:custGeom>
              <a:avLst/>
              <a:gdLst>
                <a:gd name="T0" fmla="*/ 125 w 1910"/>
                <a:gd name="T1" fmla="*/ 250 h 250"/>
                <a:gd name="T2" fmla="*/ 1785 w 1910"/>
                <a:gd name="T3" fmla="*/ 250 h 250"/>
                <a:gd name="T4" fmla="*/ 1910 w 1910"/>
                <a:gd name="T5" fmla="*/ 125 h 250"/>
                <a:gd name="T6" fmla="*/ 1785 w 1910"/>
                <a:gd name="T7" fmla="*/ 0 h 250"/>
                <a:gd name="T8" fmla="*/ 125 w 1910"/>
                <a:gd name="T9" fmla="*/ 0 h 250"/>
                <a:gd name="T10" fmla="*/ 0 w 1910"/>
                <a:gd name="T11" fmla="*/ 125 h 250"/>
                <a:gd name="T12" fmla="*/ 125 w 1910"/>
                <a:gd name="T13" fmla="*/ 250 h 250"/>
                <a:gd name="T14" fmla="*/ 125 w 1910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10" h="250">
                  <a:moveTo>
                    <a:pt x="125" y="250"/>
                  </a:moveTo>
                  <a:lnTo>
                    <a:pt x="1785" y="250"/>
                  </a:lnTo>
                  <a:cubicBezTo>
                    <a:pt x="1854" y="250"/>
                    <a:pt x="1910" y="194"/>
                    <a:pt x="1910" y="125"/>
                  </a:cubicBezTo>
                  <a:cubicBezTo>
                    <a:pt x="1910" y="56"/>
                    <a:pt x="1854" y="0"/>
                    <a:pt x="1785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976">
              <a:extLst>
                <a:ext uri="{FF2B5EF4-FFF2-40B4-BE49-F238E27FC236}">
                  <a16:creationId xmlns:a16="http://schemas.microsoft.com/office/drawing/2014/main" id="{D57BD840-CBD9-44EB-8D17-2510AC3215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886"/>
              <a:ext cx="14" cy="5"/>
            </a:xfrm>
            <a:custGeom>
              <a:avLst/>
              <a:gdLst>
                <a:gd name="T0" fmla="*/ 125 w 678"/>
                <a:gd name="T1" fmla="*/ 250 h 250"/>
                <a:gd name="T2" fmla="*/ 553 w 678"/>
                <a:gd name="T3" fmla="*/ 250 h 250"/>
                <a:gd name="T4" fmla="*/ 678 w 678"/>
                <a:gd name="T5" fmla="*/ 125 h 250"/>
                <a:gd name="T6" fmla="*/ 553 w 678"/>
                <a:gd name="T7" fmla="*/ 0 h 250"/>
                <a:gd name="T8" fmla="*/ 125 w 678"/>
                <a:gd name="T9" fmla="*/ 0 h 250"/>
                <a:gd name="T10" fmla="*/ 0 w 678"/>
                <a:gd name="T11" fmla="*/ 125 h 250"/>
                <a:gd name="T12" fmla="*/ 125 w 678"/>
                <a:gd name="T13" fmla="*/ 250 h 250"/>
                <a:gd name="T14" fmla="*/ 125 w 678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8" h="250">
                  <a:moveTo>
                    <a:pt x="125" y="250"/>
                  </a:moveTo>
                  <a:lnTo>
                    <a:pt x="553" y="250"/>
                  </a:lnTo>
                  <a:cubicBezTo>
                    <a:pt x="622" y="250"/>
                    <a:pt x="678" y="194"/>
                    <a:pt x="678" y="125"/>
                  </a:cubicBezTo>
                  <a:cubicBezTo>
                    <a:pt x="678" y="56"/>
                    <a:pt x="622" y="0"/>
                    <a:pt x="553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977">
              <a:extLst>
                <a:ext uri="{FF2B5EF4-FFF2-40B4-BE49-F238E27FC236}">
                  <a16:creationId xmlns:a16="http://schemas.microsoft.com/office/drawing/2014/main" id="{2C4D995B-45F5-45D7-8E12-2B04B72625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6" y="886"/>
              <a:ext cx="11" cy="5"/>
            </a:xfrm>
            <a:custGeom>
              <a:avLst/>
              <a:gdLst>
                <a:gd name="T0" fmla="*/ 125 w 520"/>
                <a:gd name="T1" fmla="*/ 0 h 250"/>
                <a:gd name="T2" fmla="*/ 0 w 520"/>
                <a:gd name="T3" fmla="*/ 125 h 250"/>
                <a:gd name="T4" fmla="*/ 125 w 520"/>
                <a:gd name="T5" fmla="*/ 250 h 250"/>
                <a:gd name="T6" fmla="*/ 395 w 520"/>
                <a:gd name="T7" fmla="*/ 250 h 250"/>
                <a:gd name="T8" fmla="*/ 520 w 520"/>
                <a:gd name="T9" fmla="*/ 125 h 250"/>
                <a:gd name="T10" fmla="*/ 395 w 520"/>
                <a:gd name="T11" fmla="*/ 0 h 250"/>
                <a:gd name="T12" fmla="*/ 125 w 520"/>
                <a:gd name="T13" fmla="*/ 0 h 250"/>
                <a:gd name="T14" fmla="*/ 125 w 520"/>
                <a:gd name="T1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0" h="250"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lnTo>
                    <a:pt x="395" y="250"/>
                  </a:lnTo>
                  <a:cubicBezTo>
                    <a:pt x="465" y="250"/>
                    <a:pt x="520" y="194"/>
                    <a:pt x="520" y="125"/>
                  </a:cubicBezTo>
                  <a:cubicBezTo>
                    <a:pt x="520" y="56"/>
                    <a:pt x="465" y="0"/>
                    <a:pt x="395" y="0"/>
                  </a:cubicBezTo>
                  <a:lnTo>
                    <a:pt x="125" y="0"/>
                  </a:lnTo>
                  <a:close/>
                  <a:moveTo>
                    <a:pt x="125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978">
              <a:extLst>
                <a:ext uri="{FF2B5EF4-FFF2-40B4-BE49-F238E27FC236}">
                  <a16:creationId xmlns:a16="http://schemas.microsoft.com/office/drawing/2014/main" id="{601BB47D-2729-4B21-9E94-249BF987E2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875"/>
              <a:ext cx="62" cy="5"/>
            </a:xfrm>
            <a:custGeom>
              <a:avLst/>
              <a:gdLst>
                <a:gd name="T0" fmla="*/ 125 w 3048"/>
                <a:gd name="T1" fmla="*/ 250 h 250"/>
                <a:gd name="T2" fmla="*/ 2923 w 3048"/>
                <a:gd name="T3" fmla="*/ 250 h 250"/>
                <a:gd name="T4" fmla="*/ 3048 w 3048"/>
                <a:gd name="T5" fmla="*/ 125 h 250"/>
                <a:gd name="T6" fmla="*/ 2923 w 3048"/>
                <a:gd name="T7" fmla="*/ 0 h 250"/>
                <a:gd name="T8" fmla="*/ 125 w 3048"/>
                <a:gd name="T9" fmla="*/ 0 h 250"/>
                <a:gd name="T10" fmla="*/ 0 w 3048"/>
                <a:gd name="T11" fmla="*/ 125 h 250"/>
                <a:gd name="T12" fmla="*/ 125 w 3048"/>
                <a:gd name="T13" fmla="*/ 250 h 250"/>
                <a:gd name="T14" fmla="*/ 125 w 3048"/>
                <a:gd name="T15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48" h="250">
                  <a:moveTo>
                    <a:pt x="125" y="250"/>
                  </a:moveTo>
                  <a:lnTo>
                    <a:pt x="2923" y="250"/>
                  </a:lnTo>
                  <a:cubicBezTo>
                    <a:pt x="2992" y="250"/>
                    <a:pt x="3048" y="194"/>
                    <a:pt x="3048" y="125"/>
                  </a:cubicBezTo>
                  <a:cubicBezTo>
                    <a:pt x="3048" y="56"/>
                    <a:pt x="2992" y="0"/>
                    <a:pt x="2923" y="0"/>
                  </a:cubicBezTo>
                  <a:lnTo>
                    <a:pt x="125" y="0"/>
                  </a:ln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lose/>
                  <a:moveTo>
                    <a:pt x="125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979">
              <a:extLst>
                <a:ext uri="{FF2B5EF4-FFF2-40B4-BE49-F238E27FC236}">
                  <a16:creationId xmlns:a16="http://schemas.microsoft.com/office/drawing/2014/main" id="{EA3D9A03-FDCA-4436-8AD9-B2EA5B7505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903"/>
              <a:ext cx="103" cy="19"/>
            </a:xfrm>
            <a:custGeom>
              <a:avLst/>
              <a:gdLst>
                <a:gd name="T0" fmla="*/ 453 w 5108"/>
                <a:gd name="T1" fmla="*/ 905 h 905"/>
                <a:gd name="T2" fmla="*/ 4656 w 5108"/>
                <a:gd name="T3" fmla="*/ 905 h 905"/>
                <a:gd name="T4" fmla="*/ 5108 w 5108"/>
                <a:gd name="T5" fmla="*/ 452 h 905"/>
                <a:gd name="T6" fmla="*/ 4656 w 5108"/>
                <a:gd name="T7" fmla="*/ 0 h 905"/>
                <a:gd name="T8" fmla="*/ 453 w 5108"/>
                <a:gd name="T9" fmla="*/ 0 h 905"/>
                <a:gd name="T10" fmla="*/ 0 w 5108"/>
                <a:gd name="T11" fmla="*/ 452 h 905"/>
                <a:gd name="T12" fmla="*/ 453 w 5108"/>
                <a:gd name="T13" fmla="*/ 905 h 905"/>
                <a:gd name="T14" fmla="*/ 453 w 5108"/>
                <a:gd name="T15" fmla="*/ 250 h 905"/>
                <a:gd name="T16" fmla="*/ 4656 w 5108"/>
                <a:gd name="T17" fmla="*/ 250 h 905"/>
                <a:gd name="T18" fmla="*/ 4858 w 5108"/>
                <a:gd name="T19" fmla="*/ 452 h 905"/>
                <a:gd name="T20" fmla="*/ 4656 w 5108"/>
                <a:gd name="T21" fmla="*/ 655 h 905"/>
                <a:gd name="T22" fmla="*/ 453 w 5108"/>
                <a:gd name="T23" fmla="*/ 655 h 905"/>
                <a:gd name="T24" fmla="*/ 250 w 5108"/>
                <a:gd name="T25" fmla="*/ 452 h 905"/>
                <a:gd name="T26" fmla="*/ 453 w 5108"/>
                <a:gd name="T27" fmla="*/ 250 h 905"/>
                <a:gd name="T28" fmla="*/ 453 w 5108"/>
                <a:gd name="T29" fmla="*/ 25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08" h="905">
                  <a:moveTo>
                    <a:pt x="453" y="905"/>
                  </a:moveTo>
                  <a:lnTo>
                    <a:pt x="4656" y="905"/>
                  </a:lnTo>
                  <a:cubicBezTo>
                    <a:pt x="4905" y="905"/>
                    <a:pt x="5108" y="702"/>
                    <a:pt x="5108" y="452"/>
                  </a:cubicBezTo>
                  <a:cubicBezTo>
                    <a:pt x="5108" y="203"/>
                    <a:pt x="4905" y="0"/>
                    <a:pt x="4656" y="0"/>
                  </a:cubicBezTo>
                  <a:lnTo>
                    <a:pt x="453" y="0"/>
                  </a:lnTo>
                  <a:cubicBezTo>
                    <a:pt x="203" y="0"/>
                    <a:pt x="0" y="203"/>
                    <a:pt x="0" y="452"/>
                  </a:cubicBezTo>
                  <a:cubicBezTo>
                    <a:pt x="0" y="702"/>
                    <a:pt x="203" y="905"/>
                    <a:pt x="453" y="905"/>
                  </a:cubicBezTo>
                  <a:close/>
                  <a:moveTo>
                    <a:pt x="453" y="250"/>
                  </a:moveTo>
                  <a:lnTo>
                    <a:pt x="4656" y="250"/>
                  </a:lnTo>
                  <a:cubicBezTo>
                    <a:pt x="4767" y="250"/>
                    <a:pt x="4858" y="341"/>
                    <a:pt x="4858" y="452"/>
                  </a:cubicBezTo>
                  <a:cubicBezTo>
                    <a:pt x="4858" y="564"/>
                    <a:pt x="4767" y="655"/>
                    <a:pt x="4656" y="655"/>
                  </a:cubicBezTo>
                  <a:lnTo>
                    <a:pt x="453" y="655"/>
                  </a:lnTo>
                  <a:cubicBezTo>
                    <a:pt x="341" y="655"/>
                    <a:pt x="250" y="564"/>
                    <a:pt x="250" y="452"/>
                  </a:cubicBezTo>
                  <a:cubicBezTo>
                    <a:pt x="250" y="341"/>
                    <a:pt x="341" y="250"/>
                    <a:pt x="453" y="250"/>
                  </a:cubicBez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980">
              <a:extLst>
                <a:ext uri="{FF2B5EF4-FFF2-40B4-BE49-F238E27FC236}">
                  <a16:creationId xmlns:a16="http://schemas.microsoft.com/office/drawing/2014/main" id="{6E5C6EDE-CAED-4923-99A8-89100DA828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927"/>
              <a:ext cx="103" cy="18"/>
            </a:xfrm>
            <a:custGeom>
              <a:avLst/>
              <a:gdLst>
                <a:gd name="T0" fmla="*/ 453 w 5108"/>
                <a:gd name="T1" fmla="*/ 905 h 905"/>
                <a:gd name="T2" fmla="*/ 4656 w 5108"/>
                <a:gd name="T3" fmla="*/ 905 h 905"/>
                <a:gd name="T4" fmla="*/ 5108 w 5108"/>
                <a:gd name="T5" fmla="*/ 452 h 905"/>
                <a:gd name="T6" fmla="*/ 4656 w 5108"/>
                <a:gd name="T7" fmla="*/ 0 h 905"/>
                <a:gd name="T8" fmla="*/ 453 w 5108"/>
                <a:gd name="T9" fmla="*/ 0 h 905"/>
                <a:gd name="T10" fmla="*/ 0 w 5108"/>
                <a:gd name="T11" fmla="*/ 452 h 905"/>
                <a:gd name="T12" fmla="*/ 453 w 5108"/>
                <a:gd name="T13" fmla="*/ 905 h 905"/>
                <a:gd name="T14" fmla="*/ 453 w 5108"/>
                <a:gd name="T15" fmla="*/ 250 h 905"/>
                <a:gd name="T16" fmla="*/ 4656 w 5108"/>
                <a:gd name="T17" fmla="*/ 250 h 905"/>
                <a:gd name="T18" fmla="*/ 4858 w 5108"/>
                <a:gd name="T19" fmla="*/ 452 h 905"/>
                <a:gd name="T20" fmla="*/ 4656 w 5108"/>
                <a:gd name="T21" fmla="*/ 655 h 905"/>
                <a:gd name="T22" fmla="*/ 453 w 5108"/>
                <a:gd name="T23" fmla="*/ 655 h 905"/>
                <a:gd name="T24" fmla="*/ 250 w 5108"/>
                <a:gd name="T25" fmla="*/ 452 h 905"/>
                <a:gd name="T26" fmla="*/ 453 w 5108"/>
                <a:gd name="T27" fmla="*/ 250 h 905"/>
                <a:gd name="T28" fmla="*/ 453 w 5108"/>
                <a:gd name="T29" fmla="*/ 25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08" h="905">
                  <a:moveTo>
                    <a:pt x="453" y="905"/>
                  </a:moveTo>
                  <a:lnTo>
                    <a:pt x="4656" y="905"/>
                  </a:lnTo>
                  <a:cubicBezTo>
                    <a:pt x="4905" y="905"/>
                    <a:pt x="5108" y="702"/>
                    <a:pt x="5108" y="452"/>
                  </a:cubicBezTo>
                  <a:cubicBezTo>
                    <a:pt x="5108" y="203"/>
                    <a:pt x="4905" y="0"/>
                    <a:pt x="4656" y="0"/>
                  </a:cubicBezTo>
                  <a:lnTo>
                    <a:pt x="453" y="0"/>
                  </a:lnTo>
                  <a:cubicBezTo>
                    <a:pt x="203" y="0"/>
                    <a:pt x="0" y="203"/>
                    <a:pt x="0" y="452"/>
                  </a:cubicBezTo>
                  <a:cubicBezTo>
                    <a:pt x="0" y="702"/>
                    <a:pt x="203" y="905"/>
                    <a:pt x="453" y="905"/>
                  </a:cubicBezTo>
                  <a:close/>
                  <a:moveTo>
                    <a:pt x="453" y="250"/>
                  </a:moveTo>
                  <a:lnTo>
                    <a:pt x="4656" y="250"/>
                  </a:lnTo>
                  <a:cubicBezTo>
                    <a:pt x="4767" y="250"/>
                    <a:pt x="4858" y="341"/>
                    <a:pt x="4858" y="452"/>
                  </a:cubicBezTo>
                  <a:cubicBezTo>
                    <a:pt x="4858" y="564"/>
                    <a:pt x="4767" y="655"/>
                    <a:pt x="4656" y="655"/>
                  </a:cubicBezTo>
                  <a:lnTo>
                    <a:pt x="453" y="655"/>
                  </a:lnTo>
                  <a:cubicBezTo>
                    <a:pt x="341" y="655"/>
                    <a:pt x="250" y="564"/>
                    <a:pt x="250" y="452"/>
                  </a:cubicBezTo>
                  <a:cubicBezTo>
                    <a:pt x="250" y="341"/>
                    <a:pt x="341" y="250"/>
                    <a:pt x="453" y="250"/>
                  </a:cubicBez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981">
              <a:extLst>
                <a:ext uri="{FF2B5EF4-FFF2-40B4-BE49-F238E27FC236}">
                  <a16:creationId xmlns:a16="http://schemas.microsoft.com/office/drawing/2014/main" id="{F88D0E1C-7A72-414F-B8EF-132496CB25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950"/>
              <a:ext cx="103" cy="18"/>
            </a:xfrm>
            <a:custGeom>
              <a:avLst/>
              <a:gdLst>
                <a:gd name="T0" fmla="*/ 453 w 5108"/>
                <a:gd name="T1" fmla="*/ 905 h 905"/>
                <a:gd name="T2" fmla="*/ 4656 w 5108"/>
                <a:gd name="T3" fmla="*/ 905 h 905"/>
                <a:gd name="T4" fmla="*/ 5108 w 5108"/>
                <a:gd name="T5" fmla="*/ 453 h 905"/>
                <a:gd name="T6" fmla="*/ 4656 w 5108"/>
                <a:gd name="T7" fmla="*/ 0 h 905"/>
                <a:gd name="T8" fmla="*/ 453 w 5108"/>
                <a:gd name="T9" fmla="*/ 0 h 905"/>
                <a:gd name="T10" fmla="*/ 0 w 5108"/>
                <a:gd name="T11" fmla="*/ 453 h 905"/>
                <a:gd name="T12" fmla="*/ 453 w 5108"/>
                <a:gd name="T13" fmla="*/ 905 h 905"/>
                <a:gd name="T14" fmla="*/ 453 w 5108"/>
                <a:gd name="T15" fmla="*/ 250 h 905"/>
                <a:gd name="T16" fmla="*/ 4656 w 5108"/>
                <a:gd name="T17" fmla="*/ 250 h 905"/>
                <a:gd name="T18" fmla="*/ 4858 w 5108"/>
                <a:gd name="T19" fmla="*/ 453 h 905"/>
                <a:gd name="T20" fmla="*/ 4656 w 5108"/>
                <a:gd name="T21" fmla="*/ 655 h 905"/>
                <a:gd name="T22" fmla="*/ 453 w 5108"/>
                <a:gd name="T23" fmla="*/ 655 h 905"/>
                <a:gd name="T24" fmla="*/ 250 w 5108"/>
                <a:gd name="T25" fmla="*/ 453 h 905"/>
                <a:gd name="T26" fmla="*/ 453 w 5108"/>
                <a:gd name="T27" fmla="*/ 250 h 905"/>
                <a:gd name="T28" fmla="*/ 453 w 5108"/>
                <a:gd name="T29" fmla="*/ 25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08" h="905">
                  <a:moveTo>
                    <a:pt x="453" y="905"/>
                  </a:moveTo>
                  <a:lnTo>
                    <a:pt x="4656" y="905"/>
                  </a:lnTo>
                  <a:cubicBezTo>
                    <a:pt x="4905" y="905"/>
                    <a:pt x="5108" y="702"/>
                    <a:pt x="5108" y="453"/>
                  </a:cubicBezTo>
                  <a:cubicBezTo>
                    <a:pt x="5108" y="203"/>
                    <a:pt x="4905" y="0"/>
                    <a:pt x="4656" y="0"/>
                  </a:cubicBezTo>
                  <a:lnTo>
                    <a:pt x="453" y="0"/>
                  </a:lnTo>
                  <a:cubicBezTo>
                    <a:pt x="203" y="0"/>
                    <a:pt x="0" y="203"/>
                    <a:pt x="0" y="453"/>
                  </a:cubicBezTo>
                  <a:cubicBezTo>
                    <a:pt x="0" y="702"/>
                    <a:pt x="203" y="905"/>
                    <a:pt x="453" y="905"/>
                  </a:cubicBezTo>
                  <a:close/>
                  <a:moveTo>
                    <a:pt x="453" y="250"/>
                  </a:moveTo>
                  <a:lnTo>
                    <a:pt x="4656" y="250"/>
                  </a:lnTo>
                  <a:cubicBezTo>
                    <a:pt x="4767" y="250"/>
                    <a:pt x="4858" y="341"/>
                    <a:pt x="4858" y="453"/>
                  </a:cubicBezTo>
                  <a:cubicBezTo>
                    <a:pt x="4858" y="564"/>
                    <a:pt x="4767" y="655"/>
                    <a:pt x="4656" y="655"/>
                  </a:cubicBezTo>
                  <a:lnTo>
                    <a:pt x="453" y="655"/>
                  </a:lnTo>
                  <a:cubicBezTo>
                    <a:pt x="341" y="655"/>
                    <a:pt x="250" y="564"/>
                    <a:pt x="250" y="453"/>
                  </a:cubicBezTo>
                  <a:cubicBezTo>
                    <a:pt x="250" y="341"/>
                    <a:pt x="341" y="250"/>
                    <a:pt x="453" y="250"/>
                  </a:cubicBez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982">
              <a:extLst>
                <a:ext uri="{FF2B5EF4-FFF2-40B4-BE49-F238E27FC236}">
                  <a16:creationId xmlns:a16="http://schemas.microsoft.com/office/drawing/2014/main" id="{771665AE-10D8-4530-BFEC-023CC97DEC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1" y="973"/>
              <a:ext cx="78" cy="18"/>
            </a:xfrm>
            <a:custGeom>
              <a:avLst/>
              <a:gdLst>
                <a:gd name="T0" fmla="*/ 453 w 3854"/>
                <a:gd name="T1" fmla="*/ 905 h 905"/>
                <a:gd name="T2" fmla="*/ 3401 w 3854"/>
                <a:gd name="T3" fmla="*/ 905 h 905"/>
                <a:gd name="T4" fmla="*/ 3854 w 3854"/>
                <a:gd name="T5" fmla="*/ 453 h 905"/>
                <a:gd name="T6" fmla="*/ 3401 w 3854"/>
                <a:gd name="T7" fmla="*/ 0 h 905"/>
                <a:gd name="T8" fmla="*/ 453 w 3854"/>
                <a:gd name="T9" fmla="*/ 0 h 905"/>
                <a:gd name="T10" fmla="*/ 0 w 3854"/>
                <a:gd name="T11" fmla="*/ 453 h 905"/>
                <a:gd name="T12" fmla="*/ 453 w 3854"/>
                <a:gd name="T13" fmla="*/ 905 h 905"/>
                <a:gd name="T14" fmla="*/ 453 w 3854"/>
                <a:gd name="T15" fmla="*/ 250 h 905"/>
                <a:gd name="T16" fmla="*/ 3401 w 3854"/>
                <a:gd name="T17" fmla="*/ 250 h 905"/>
                <a:gd name="T18" fmla="*/ 3604 w 3854"/>
                <a:gd name="T19" fmla="*/ 453 h 905"/>
                <a:gd name="T20" fmla="*/ 3401 w 3854"/>
                <a:gd name="T21" fmla="*/ 655 h 905"/>
                <a:gd name="T22" fmla="*/ 453 w 3854"/>
                <a:gd name="T23" fmla="*/ 655 h 905"/>
                <a:gd name="T24" fmla="*/ 250 w 3854"/>
                <a:gd name="T25" fmla="*/ 453 h 905"/>
                <a:gd name="T26" fmla="*/ 453 w 3854"/>
                <a:gd name="T27" fmla="*/ 250 h 905"/>
                <a:gd name="T28" fmla="*/ 453 w 3854"/>
                <a:gd name="T29" fmla="*/ 250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54" h="905">
                  <a:moveTo>
                    <a:pt x="453" y="905"/>
                  </a:moveTo>
                  <a:lnTo>
                    <a:pt x="3401" y="905"/>
                  </a:lnTo>
                  <a:cubicBezTo>
                    <a:pt x="3651" y="905"/>
                    <a:pt x="3854" y="702"/>
                    <a:pt x="3854" y="453"/>
                  </a:cubicBezTo>
                  <a:cubicBezTo>
                    <a:pt x="3854" y="203"/>
                    <a:pt x="3651" y="0"/>
                    <a:pt x="3401" y="0"/>
                  </a:cubicBezTo>
                  <a:lnTo>
                    <a:pt x="453" y="0"/>
                  </a:lnTo>
                  <a:cubicBezTo>
                    <a:pt x="203" y="0"/>
                    <a:pt x="0" y="203"/>
                    <a:pt x="0" y="453"/>
                  </a:cubicBezTo>
                  <a:cubicBezTo>
                    <a:pt x="0" y="702"/>
                    <a:pt x="203" y="905"/>
                    <a:pt x="453" y="905"/>
                  </a:cubicBezTo>
                  <a:close/>
                  <a:moveTo>
                    <a:pt x="453" y="250"/>
                  </a:moveTo>
                  <a:lnTo>
                    <a:pt x="3401" y="250"/>
                  </a:lnTo>
                  <a:cubicBezTo>
                    <a:pt x="3513" y="250"/>
                    <a:pt x="3604" y="341"/>
                    <a:pt x="3604" y="453"/>
                  </a:cubicBezTo>
                  <a:cubicBezTo>
                    <a:pt x="3604" y="564"/>
                    <a:pt x="3513" y="655"/>
                    <a:pt x="3401" y="655"/>
                  </a:cubicBezTo>
                  <a:lnTo>
                    <a:pt x="453" y="655"/>
                  </a:lnTo>
                  <a:cubicBezTo>
                    <a:pt x="341" y="655"/>
                    <a:pt x="250" y="564"/>
                    <a:pt x="250" y="453"/>
                  </a:cubicBezTo>
                  <a:cubicBezTo>
                    <a:pt x="250" y="341"/>
                    <a:pt x="341" y="250"/>
                    <a:pt x="453" y="250"/>
                  </a:cubicBezTo>
                  <a:close/>
                  <a:moveTo>
                    <a:pt x="453" y="25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983">
              <a:extLst>
                <a:ext uri="{FF2B5EF4-FFF2-40B4-BE49-F238E27FC236}">
                  <a16:creationId xmlns:a16="http://schemas.microsoft.com/office/drawing/2014/main" id="{171BF0C2-CFED-4506-80F0-28F368001E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" y="845"/>
              <a:ext cx="173" cy="173"/>
            </a:xfrm>
            <a:custGeom>
              <a:avLst/>
              <a:gdLst>
                <a:gd name="T0" fmla="*/ 7670 w 8533"/>
                <a:gd name="T1" fmla="*/ 6678 h 8531"/>
                <a:gd name="T2" fmla="*/ 7514 w 8533"/>
                <a:gd name="T3" fmla="*/ 6023 h 8531"/>
                <a:gd name="T4" fmla="*/ 7526 w 8533"/>
                <a:gd name="T5" fmla="*/ 4497 h 8531"/>
                <a:gd name="T6" fmla="*/ 6801 w 8533"/>
                <a:gd name="T7" fmla="*/ 4224 h 8531"/>
                <a:gd name="T8" fmla="*/ 6385 w 8533"/>
                <a:gd name="T9" fmla="*/ 0 h 8531"/>
                <a:gd name="T10" fmla="*/ 0 w 8533"/>
                <a:gd name="T11" fmla="*/ 415 h 8531"/>
                <a:gd name="T12" fmla="*/ 125 w 8533"/>
                <a:gd name="T13" fmla="*/ 1880 h 8531"/>
                <a:gd name="T14" fmla="*/ 250 w 8533"/>
                <a:gd name="T15" fmla="*/ 415 h 8531"/>
                <a:gd name="T16" fmla="*/ 6385 w 8533"/>
                <a:gd name="T17" fmla="*/ 250 h 8531"/>
                <a:gd name="T18" fmla="*/ 6551 w 8533"/>
                <a:gd name="T19" fmla="*/ 4304 h 8531"/>
                <a:gd name="T20" fmla="*/ 6129 w 8533"/>
                <a:gd name="T21" fmla="*/ 4889 h 8531"/>
                <a:gd name="T22" fmla="*/ 6375 w 8533"/>
                <a:gd name="T23" fmla="*/ 4928 h 8531"/>
                <a:gd name="T24" fmla="*/ 6917 w 8533"/>
                <a:gd name="T25" fmla="*/ 4465 h 8531"/>
                <a:gd name="T26" fmla="*/ 7453 w 8533"/>
                <a:gd name="T27" fmla="*/ 5130 h 8531"/>
                <a:gd name="T28" fmla="*/ 6571 w 8533"/>
                <a:gd name="T29" fmla="*/ 6000 h 8531"/>
                <a:gd name="T30" fmla="*/ 6306 w 8533"/>
                <a:gd name="T31" fmla="*/ 5370 h 8531"/>
                <a:gd name="T32" fmla="*/ 6320 w 8533"/>
                <a:gd name="T33" fmla="*/ 6023 h 8531"/>
                <a:gd name="T34" fmla="*/ 6164 w 8533"/>
                <a:gd name="T35" fmla="*/ 6678 h 8531"/>
                <a:gd name="T36" fmla="*/ 5301 w 8533"/>
                <a:gd name="T37" fmla="*/ 7069 h 8531"/>
                <a:gd name="T38" fmla="*/ 5692 w 8533"/>
                <a:gd name="T39" fmla="*/ 7779 h 8531"/>
                <a:gd name="T40" fmla="*/ 5774 w 8533"/>
                <a:gd name="T41" fmla="*/ 8115 h 8531"/>
                <a:gd name="T42" fmla="*/ 415 w 8533"/>
                <a:gd name="T43" fmla="*/ 8281 h 8531"/>
                <a:gd name="T44" fmla="*/ 250 w 8533"/>
                <a:gd name="T45" fmla="*/ 2329 h 8531"/>
                <a:gd name="T46" fmla="*/ 0 w 8533"/>
                <a:gd name="T47" fmla="*/ 2329 h 8531"/>
                <a:gd name="T48" fmla="*/ 415 w 8533"/>
                <a:gd name="T49" fmla="*/ 8531 h 8531"/>
                <a:gd name="T50" fmla="*/ 8060 w 8533"/>
                <a:gd name="T51" fmla="*/ 8115 h 8531"/>
                <a:gd name="T52" fmla="*/ 8142 w 8533"/>
                <a:gd name="T53" fmla="*/ 7779 h 8531"/>
                <a:gd name="T54" fmla="*/ 8533 w 8533"/>
                <a:gd name="T55" fmla="*/ 7069 h 8531"/>
                <a:gd name="T56" fmla="*/ 6414 w 8533"/>
                <a:gd name="T57" fmla="*/ 6261 h 8531"/>
                <a:gd name="T58" fmla="*/ 7409 w 8533"/>
                <a:gd name="T59" fmla="*/ 6250 h 8531"/>
                <a:gd name="T60" fmla="*/ 7420 w 8533"/>
                <a:gd name="T61" fmla="*/ 6678 h 8531"/>
                <a:gd name="T62" fmla="*/ 6414 w 8533"/>
                <a:gd name="T63" fmla="*/ 6261 h 8531"/>
                <a:gd name="T64" fmla="*/ 7543 w 8533"/>
                <a:gd name="T65" fmla="*/ 8279 h 8531"/>
                <a:gd name="T66" fmla="*/ 6018 w 8533"/>
                <a:gd name="T67" fmla="*/ 8060 h 8531"/>
                <a:gd name="T68" fmla="*/ 7879 w 8533"/>
                <a:gd name="T69" fmla="*/ 7779 h 8531"/>
                <a:gd name="T70" fmla="*/ 8283 w 8533"/>
                <a:gd name="T71" fmla="*/ 7388 h 8531"/>
                <a:gd name="T72" fmla="*/ 5692 w 8533"/>
                <a:gd name="T73" fmla="*/ 7529 h 8531"/>
                <a:gd name="T74" fmla="*/ 5551 w 8533"/>
                <a:gd name="T75" fmla="*/ 7069 h 8531"/>
                <a:gd name="T76" fmla="*/ 8142 w 8533"/>
                <a:gd name="T77" fmla="*/ 6928 h 8531"/>
                <a:gd name="T78" fmla="*/ 8283 w 8533"/>
                <a:gd name="T79" fmla="*/ 7388 h 8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533" h="8531">
                  <a:moveTo>
                    <a:pt x="8142" y="6678"/>
                  </a:moveTo>
                  <a:lnTo>
                    <a:pt x="7670" y="6678"/>
                  </a:lnTo>
                  <a:lnTo>
                    <a:pt x="7670" y="6261"/>
                  </a:lnTo>
                  <a:cubicBezTo>
                    <a:pt x="7670" y="6155"/>
                    <a:pt x="7606" y="6063"/>
                    <a:pt x="7514" y="6023"/>
                  </a:cubicBezTo>
                  <a:lnTo>
                    <a:pt x="7697" y="5183"/>
                  </a:lnTo>
                  <a:cubicBezTo>
                    <a:pt x="7750" y="4942"/>
                    <a:pt x="7686" y="4686"/>
                    <a:pt x="7526" y="4497"/>
                  </a:cubicBezTo>
                  <a:cubicBezTo>
                    <a:pt x="7374" y="4318"/>
                    <a:pt x="7152" y="4215"/>
                    <a:pt x="6917" y="4215"/>
                  </a:cubicBezTo>
                  <a:cubicBezTo>
                    <a:pt x="6878" y="4215"/>
                    <a:pt x="6839" y="4218"/>
                    <a:pt x="6801" y="4224"/>
                  </a:cubicBezTo>
                  <a:lnTo>
                    <a:pt x="6801" y="415"/>
                  </a:lnTo>
                  <a:cubicBezTo>
                    <a:pt x="6801" y="186"/>
                    <a:pt x="6614" y="0"/>
                    <a:pt x="6385" y="0"/>
                  </a:cubicBezTo>
                  <a:lnTo>
                    <a:pt x="415" y="0"/>
                  </a:lnTo>
                  <a:cubicBezTo>
                    <a:pt x="186" y="0"/>
                    <a:pt x="0" y="186"/>
                    <a:pt x="0" y="415"/>
                  </a:cubicBezTo>
                  <a:lnTo>
                    <a:pt x="0" y="1755"/>
                  </a:lnTo>
                  <a:cubicBezTo>
                    <a:pt x="0" y="1824"/>
                    <a:pt x="56" y="1880"/>
                    <a:pt x="125" y="1880"/>
                  </a:cubicBezTo>
                  <a:cubicBezTo>
                    <a:pt x="194" y="1880"/>
                    <a:pt x="250" y="1824"/>
                    <a:pt x="250" y="1755"/>
                  </a:cubicBezTo>
                  <a:lnTo>
                    <a:pt x="250" y="415"/>
                  </a:lnTo>
                  <a:cubicBezTo>
                    <a:pt x="250" y="324"/>
                    <a:pt x="324" y="250"/>
                    <a:pt x="415" y="250"/>
                  </a:cubicBezTo>
                  <a:lnTo>
                    <a:pt x="6385" y="250"/>
                  </a:lnTo>
                  <a:cubicBezTo>
                    <a:pt x="6477" y="250"/>
                    <a:pt x="6551" y="324"/>
                    <a:pt x="6551" y="415"/>
                  </a:cubicBezTo>
                  <a:lnTo>
                    <a:pt x="6551" y="4304"/>
                  </a:lnTo>
                  <a:cubicBezTo>
                    <a:pt x="6459" y="4351"/>
                    <a:pt x="6376" y="4417"/>
                    <a:pt x="6308" y="4497"/>
                  </a:cubicBezTo>
                  <a:cubicBezTo>
                    <a:pt x="6213" y="4609"/>
                    <a:pt x="6151" y="4744"/>
                    <a:pt x="6129" y="4889"/>
                  </a:cubicBezTo>
                  <a:cubicBezTo>
                    <a:pt x="6118" y="4957"/>
                    <a:pt x="6164" y="5021"/>
                    <a:pt x="6232" y="5032"/>
                  </a:cubicBezTo>
                  <a:cubicBezTo>
                    <a:pt x="6301" y="5042"/>
                    <a:pt x="6365" y="4996"/>
                    <a:pt x="6375" y="4928"/>
                  </a:cubicBezTo>
                  <a:cubicBezTo>
                    <a:pt x="6391" y="4828"/>
                    <a:pt x="6434" y="4735"/>
                    <a:pt x="6498" y="4659"/>
                  </a:cubicBezTo>
                  <a:cubicBezTo>
                    <a:pt x="6603" y="4535"/>
                    <a:pt x="6755" y="4465"/>
                    <a:pt x="6917" y="4465"/>
                  </a:cubicBezTo>
                  <a:cubicBezTo>
                    <a:pt x="7079" y="4465"/>
                    <a:pt x="7231" y="4535"/>
                    <a:pt x="7336" y="4659"/>
                  </a:cubicBezTo>
                  <a:cubicBezTo>
                    <a:pt x="7445" y="4788"/>
                    <a:pt x="7489" y="4964"/>
                    <a:pt x="7453" y="5130"/>
                  </a:cubicBezTo>
                  <a:lnTo>
                    <a:pt x="7263" y="6000"/>
                  </a:lnTo>
                  <a:lnTo>
                    <a:pt x="6571" y="6000"/>
                  </a:lnTo>
                  <a:lnTo>
                    <a:pt x="6454" y="5466"/>
                  </a:lnTo>
                  <a:cubicBezTo>
                    <a:pt x="6440" y="5398"/>
                    <a:pt x="6373" y="5356"/>
                    <a:pt x="6306" y="5370"/>
                  </a:cubicBezTo>
                  <a:cubicBezTo>
                    <a:pt x="6238" y="5385"/>
                    <a:pt x="6196" y="5452"/>
                    <a:pt x="6210" y="5519"/>
                  </a:cubicBezTo>
                  <a:lnTo>
                    <a:pt x="6320" y="6023"/>
                  </a:lnTo>
                  <a:cubicBezTo>
                    <a:pt x="6228" y="6063"/>
                    <a:pt x="6164" y="6155"/>
                    <a:pt x="6164" y="6261"/>
                  </a:cubicBezTo>
                  <a:lnTo>
                    <a:pt x="6164" y="6678"/>
                  </a:lnTo>
                  <a:lnTo>
                    <a:pt x="5692" y="6678"/>
                  </a:lnTo>
                  <a:cubicBezTo>
                    <a:pt x="5476" y="6678"/>
                    <a:pt x="5301" y="6854"/>
                    <a:pt x="5301" y="7069"/>
                  </a:cubicBezTo>
                  <a:lnTo>
                    <a:pt x="5301" y="7388"/>
                  </a:lnTo>
                  <a:cubicBezTo>
                    <a:pt x="5301" y="7603"/>
                    <a:pt x="5476" y="7779"/>
                    <a:pt x="5692" y="7779"/>
                  </a:cubicBezTo>
                  <a:lnTo>
                    <a:pt x="5699" y="7779"/>
                  </a:lnTo>
                  <a:lnTo>
                    <a:pt x="5774" y="8115"/>
                  </a:lnTo>
                  <a:cubicBezTo>
                    <a:pt x="5788" y="8175"/>
                    <a:pt x="5811" y="8231"/>
                    <a:pt x="5842" y="8281"/>
                  </a:cubicBezTo>
                  <a:lnTo>
                    <a:pt x="415" y="8281"/>
                  </a:lnTo>
                  <a:cubicBezTo>
                    <a:pt x="324" y="8281"/>
                    <a:pt x="250" y="8207"/>
                    <a:pt x="250" y="8115"/>
                  </a:cubicBezTo>
                  <a:lnTo>
                    <a:pt x="250" y="2329"/>
                  </a:lnTo>
                  <a:cubicBezTo>
                    <a:pt x="250" y="2260"/>
                    <a:pt x="194" y="2204"/>
                    <a:pt x="125" y="2204"/>
                  </a:cubicBezTo>
                  <a:cubicBezTo>
                    <a:pt x="56" y="2204"/>
                    <a:pt x="0" y="2260"/>
                    <a:pt x="0" y="2329"/>
                  </a:cubicBezTo>
                  <a:lnTo>
                    <a:pt x="0" y="8115"/>
                  </a:lnTo>
                  <a:cubicBezTo>
                    <a:pt x="0" y="8344"/>
                    <a:pt x="186" y="8531"/>
                    <a:pt x="415" y="8531"/>
                  </a:cubicBezTo>
                  <a:lnTo>
                    <a:pt x="7543" y="8529"/>
                  </a:lnTo>
                  <a:cubicBezTo>
                    <a:pt x="7792" y="8529"/>
                    <a:pt x="8005" y="8359"/>
                    <a:pt x="8060" y="8115"/>
                  </a:cubicBezTo>
                  <a:lnTo>
                    <a:pt x="8136" y="7779"/>
                  </a:lnTo>
                  <a:lnTo>
                    <a:pt x="8142" y="7779"/>
                  </a:lnTo>
                  <a:cubicBezTo>
                    <a:pt x="8358" y="7779"/>
                    <a:pt x="8533" y="7603"/>
                    <a:pt x="8533" y="7388"/>
                  </a:cubicBezTo>
                  <a:lnTo>
                    <a:pt x="8533" y="7069"/>
                  </a:lnTo>
                  <a:cubicBezTo>
                    <a:pt x="8533" y="6854"/>
                    <a:pt x="8358" y="6678"/>
                    <a:pt x="8142" y="6678"/>
                  </a:cubicBezTo>
                  <a:close/>
                  <a:moveTo>
                    <a:pt x="6414" y="6261"/>
                  </a:moveTo>
                  <a:cubicBezTo>
                    <a:pt x="6414" y="6255"/>
                    <a:pt x="6419" y="6250"/>
                    <a:pt x="6425" y="6250"/>
                  </a:cubicBezTo>
                  <a:lnTo>
                    <a:pt x="7409" y="6250"/>
                  </a:lnTo>
                  <a:cubicBezTo>
                    <a:pt x="7415" y="6250"/>
                    <a:pt x="7420" y="6255"/>
                    <a:pt x="7420" y="6261"/>
                  </a:cubicBezTo>
                  <a:lnTo>
                    <a:pt x="7420" y="6678"/>
                  </a:lnTo>
                  <a:lnTo>
                    <a:pt x="6414" y="6678"/>
                  </a:lnTo>
                  <a:lnTo>
                    <a:pt x="6414" y="6261"/>
                  </a:lnTo>
                  <a:close/>
                  <a:moveTo>
                    <a:pt x="7816" y="8060"/>
                  </a:moveTo>
                  <a:cubicBezTo>
                    <a:pt x="7787" y="8189"/>
                    <a:pt x="7675" y="8279"/>
                    <a:pt x="7543" y="8279"/>
                  </a:cubicBezTo>
                  <a:lnTo>
                    <a:pt x="6292" y="8279"/>
                  </a:lnTo>
                  <a:cubicBezTo>
                    <a:pt x="6160" y="8279"/>
                    <a:pt x="6047" y="8189"/>
                    <a:pt x="6018" y="8060"/>
                  </a:cubicBezTo>
                  <a:lnTo>
                    <a:pt x="5955" y="7779"/>
                  </a:lnTo>
                  <a:lnTo>
                    <a:pt x="7879" y="7779"/>
                  </a:lnTo>
                  <a:lnTo>
                    <a:pt x="7816" y="8060"/>
                  </a:lnTo>
                  <a:close/>
                  <a:moveTo>
                    <a:pt x="8283" y="7388"/>
                  </a:moveTo>
                  <a:cubicBezTo>
                    <a:pt x="8283" y="7466"/>
                    <a:pt x="8220" y="7529"/>
                    <a:pt x="8142" y="7529"/>
                  </a:cubicBezTo>
                  <a:lnTo>
                    <a:pt x="5692" y="7529"/>
                  </a:lnTo>
                  <a:cubicBezTo>
                    <a:pt x="5614" y="7529"/>
                    <a:pt x="5551" y="7466"/>
                    <a:pt x="5551" y="7388"/>
                  </a:cubicBezTo>
                  <a:lnTo>
                    <a:pt x="5551" y="7069"/>
                  </a:lnTo>
                  <a:cubicBezTo>
                    <a:pt x="5551" y="6992"/>
                    <a:pt x="5614" y="6928"/>
                    <a:pt x="5692" y="6928"/>
                  </a:cubicBezTo>
                  <a:lnTo>
                    <a:pt x="8142" y="6928"/>
                  </a:lnTo>
                  <a:cubicBezTo>
                    <a:pt x="8220" y="6928"/>
                    <a:pt x="8283" y="6992"/>
                    <a:pt x="8283" y="7069"/>
                  </a:cubicBezTo>
                  <a:lnTo>
                    <a:pt x="8283" y="7388"/>
                  </a:lnTo>
                  <a:close/>
                  <a:moveTo>
                    <a:pt x="8283" y="7388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578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DD72B04-50EC-4630-A765-AE544D5C4B79}"/>
              </a:ext>
            </a:extLst>
          </p:cNvPr>
          <p:cNvSpPr txBox="1"/>
          <p:nvPr/>
        </p:nvSpPr>
        <p:spPr>
          <a:xfrm>
            <a:off x="449377" y="4329586"/>
            <a:ext cx="11307257" cy="103105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</a:rPr>
              <a:t>Чет </a:t>
            </a:r>
            <a:r>
              <a:rPr lang="ru-RU" sz="1400" dirty="0" err="1">
                <a:solidFill>
                  <a:schemeClr val="tx2"/>
                </a:solidFill>
              </a:rPr>
              <a:t>элда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курашиш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чет эл мансабдор </a:t>
            </a:r>
            <a:r>
              <a:rPr lang="ru-RU" sz="1400" dirty="0" err="1">
                <a:solidFill>
                  <a:schemeClr val="tx2"/>
                </a:solidFill>
              </a:rPr>
              <a:t>шахслари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томонидан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порахўрликни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тақиқлаш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тўғрисидаги</a:t>
            </a:r>
            <a:r>
              <a:rPr lang="ru-RU" sz="1400" dirty="0">
                <a:solidFill>
                  <a:schemeClr val="tx2"/>
                </a:solidFill>
              </a:rPr>
              <a:t> низом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</a:rPr>
              <a:t>Бухгалтерия </a:t>
            </a:r>
            <a:r>
              <a:rPr lang="ru-RU" sz="1400" dirty="0" err="1">
                <a:solidFill>
                  <a:schemeClr val="tx2"/>
                </a:solidFill>
              </a:rPr>
              <a:t>ҳисоби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ички </a:t>
            </a:r>
            <a:r>
              <a:rPr lang="ru-RU" sz="1400" dirty="0" err="1">
                <a:solidFill>
                  <a:schemeClr val="tx2"/>
                </a:solidFill>
              </a:rPr>
              <a:t>назоратни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юритиш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бўйича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муайян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талабларини</a:t>
            </a:r>
            <a:r>
              <a:rPr lang="ru-RU" sz="1400" dirty="0">
                <a:solidFill>
                  <a:schemeClr val="tx2"/>
                </a:solidFill>
              </a:rPr>
              <a:t>, шу </a:t>
            </a:r>
            <a:r>
              <a:rPr lang="ru-RU" sz="1400" dirty="0" err="1">
                <a:solidFill>
                  <a:schemeClr val="tx2"/>
                </a:solidFill>
              </a:rPr>
              <a:t>жумладан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алохида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компанияларга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ҳисоботларни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англаб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туриб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сохталаштиришни</a:t>
            </a:r>
            <a:r>
              <a:rPr lang="ru-RU" sz="1400" dirty="0">
                <a:solidFill>
                  <a:schemeClr val="tx2"/>
                </a:solidFill>
              </a:rPr>
              <a:t>, ички </a:t>
            </a:r>
            <a:r>
              <a:rPr lang="ru-RU" sz="1400" dirty="0" err="1">
                <a:solidFill>
                  <a:schemeClr val="tx2"/>
                </a:solidFill>
              </a:rPr>
              <a:t>назорат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тизимини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четлаб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ўтишни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жорий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этмасликни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тақиқловчи</a:t>
            </a:r>
            <a:r>
              <a:rPr lang="ru-RU" sz="1400" dirty="0">
                <a:solidFill>
                  <a:schemeClr val="tx2"/>
                </a:solidFill>
              </a:rPr>
              <a:t> бухгалтерия </a:t>
            </a:r>
            <a:r>
              <a:rPr lang="ru-RU" sz="1400" dirty="0" err="1">
                <a:solidFill>
                  <a:schemeClr val="tx2"/>
                </a:solidFill>
              </a:rPr>
              <a:t>ҳисоби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тўғрисидаги</a:t>
            </a:r>
            <a:r>
              <a:rPr lang="ru-RU" sz="1400" dirty="0">
                <a:solidFill>
                  <a:schemeClr val="tx2"/>
                </a:solidFill>
              </a:rPr>
              <a:t> низом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6E00170-4987-43A3-8F05-44EA87DA2422}"/>
              </a:ext>
            </a:extLst>
          </p:cNvPr>
          <p:cNvSpPr txBox="1">
            <a:spLocks/>
          </p:cNvSpPr>
          <p:nvPr/>
        </p:nvSpPr>
        <p:spPr>
          <a:xfrm>
            <a:off x="1261876" y="1853805"/>
            <a:ext cx="10480745" cy="126298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>
                <a:solidFill>
                  <a:schemeClr val="tx2"/>
                </a:solidFill>
              </a:rPr>
              <a:t>FCPA </a:t>
            </a:r>
            <a:r>
              <a:rPr lang="ru-RU" sz="1600" b="0" dirty="0" err="1">
                <a:solidFill>
                  <a:schemeClr val="tx2"/>
                </a:solidFill>
              </a:rPr>
              <a:t>қоидалари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dirty="0">
                <a:solidFill>
                  <a:schemeClr val="tx2"/>
                </a:solidFill>
              </a:rPr>
              <a:t>чет эл мансабдор </a:t>
            </a:r>
            <a:r>
              <a:rPr lang="ru-RU" sz="1600" dirty="0" err="1">
                <a:solidFill>
                  <a:schemeClr val="tx2"/>
                </a:solidFill>
              </a:rPr>
              <a:t>шахсларига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нисбатан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содир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этилган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коррупцияга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оид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ҳаракатларига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тадбиқ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этилади</a:t>
            </a:r>
            <a:r>
              <a:rPr lang="ru-RU" sz="1600" b="0" dirty="0">
                <a:solidFill>
                  <a:schemeClr val="tx2"/>
                </a:solidFill>
              </a:rPr>
              <a:t>.</a:t>
            </a:r>
          </a:p>
          <a:p>
            <a:r>
              <a:rPr lang="en-US" sz="1600" b="0" dirty="0">
                <a:solidFill>
                  <a:schemeClr val="tx2"/>
                </a:solidFill>
              </a:rPr>
              <a:t>FCPA</a:t>
            </a:r>
            <a:r>
              <a:rPr lang="uz-Cyrl-UZ" sz="1600" b="0" dirty="0">
                <a:solidFill>
                  <a:schemeClr val="tx2"/>
                </a:solidFill>
              </a:rPr>
              <a:t> чет эл мансабдор шахсининг бирон бир ҳаракати / қарорига таъсир кўрсатиш ёки тадбиркорликда ноқонуний устунликга эга бўлиш мақсадида </a:t>
            </a:r>
            <a:r>
              <a:rPr lang="uz-Cyrl-UZ" sz="1600" dirty="0">
                <a:solidFill>
                  <a:schemeClr val="tx2"/>
                </a:solidFill>
              </a:rPr>
              <a:t>чет эл мансабдор шахсига </a:t>
            </a:r>
            <a:r>
              <a:rPr lang="uz-Cyrl-UZ" sz="1600" b="0" dirty="0">
                <a:solidFill>
                  <a:schemeClr val="tx2"/>
                </a:solidFill>
              </a:rPr>
              <a:t>пул ёки бошқа қимматликга эга бўлган мол</a:t>
            </a:r>
            <a:r>
              <a:rPr lang="en-US" sz="1600" b="0" dirty="0">
                <a:solidFill>
                  <a:schemeClr val="tx2"/>
                </a:solidFill>
              </a:rPr>
              <a:t>-</a:t>
            </a:r>
            <a:r>
              <a:rPr lang="uz-Cyrl-UZ" sz="1600" b="0" dirty="0">
                <a:solidFill>
                  <a:schemeClr val="tx2"/>
                </a:solidFill>
              </a:rPr>
              <a:t>мулкни </a:t>
            </a:r>
            <a:r>
              <a:rPr lang="uz-Cyrl-UZ" sz="1600" dirty="0">
                <a:solidFill>
                  <a:schemeClr val="tx2"/>
                </a:solidFill>
              </a:rPr>
              <a:t>таклиф этиш, ваъда бериш ва тақдим этишни </a:t>
            </a:r>
            <a:r>
              <a:rPr lang="uz-Cyrl-UZ" sz="1600" b="0" dirty="0">
                <a:solidFill>
                  <a:schemeClr val="tx2"/>
                </a:solidFill>
              </a:rPr>
              <a:t>тақиқлайди.</a:t>
            </a:r>
            <a:endParaRPr lang="ru-RU" sz="1600" b="0" dirty="0">
              <a:solidFill>
                <a:schemeClr val="tx2"/>
              </a:solidFill>
            </a:endParaRPr>
          </a:p>
          <a:p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26234EC-86D6-4A55-80A9-57B3FFC0F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Corrupt Practices Act (1/3)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6CDE2-BDAB-49A1-8E7E-D6FE16B66B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курашишда</a:t>
            </a:r>
            <a:r>
              <a:rPr lang="ru-RU" dirty="0"/>
              <a:t> </a:t>
            </a:r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тажриба</a:t>
            </a:r>
            <a:endParaRPr lang="ru-RU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A228B8-A8B4-488C-AAAC-FF4F183CD1EA}"/>
              </a:ext>
            </a:extLst>
          </p:cNvPr>
          <p:cNvGrpSpPr/>
          <p:nvPr/>
        </p:nvGrpSpPr>
        <p:grpSpPr>
          <a:xfrm>
            <a:off x="431998" y="1295951"/>
            <a:ext cx="11353800" cy="460375"/>
            <a:chOff x="431998" y="1497505"/>
            <a:chExt cx="7042690" cy="63086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46BB266-46F9-43D2-9BAD-9BA3F83B8084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2BFB707-31B3-4F08-87F9-69994F2FC4DC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FCPA – 1977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йилда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АҚШда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қабул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қилинган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«Чет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элда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коррупцияга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курашиш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тўғрисида»ги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қонуни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7" name="object 12">
            <a:extLst>
              <a:ext uri="{FF2B5EF4-FFF2-40B4-BE49-F238E27FC236}">
                <a16:creationId xmlns:a16="http://schemas.microsoft.com/office/drawing/2014/main" id="{3B1CE89D-5A6E-474B-9937-21FB83B0816F}"/>
              </a:ext>
            </a:extLst>
          </p:cNvPr>
          <p:cNvSpPr/>
          <p:nvPr/>
        </p:nvSpPr>
        <p:spPr>
          <a:xfrm>
            <a:off x="443225" y="182937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4" name="Graphic 8">
            <a:extLst>
              <a:ext uri="{FF2B5EF4-FFF2-40B4-BE49-F238E27FC236}">
                <a16:creationId xmlns:a16="http://schemas.microsoft.com/office/drawing/2014/main" id="{41404981-FF0A-431E-9069-DB93E485EB2B}"/>
              </a:ext>
            </a:extLst>
          </p:cNvPr>
          <p:cNvGrpSpPr/>
          <p:nvPr/>
        </p:nvGrpSpPr>
        <p:grpSpPr>
          <a:xfrm>
            <a:off x="441831" y="1853805"/>
            <a:ext cx="515392" cy="604592"/>
            <a:chOff x="365749" y="1269381"/>
            <a:chExt cx="642891" cy="75415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9AFAF1C-7328-4CE0-8093-886E93FF782C}"/>
                </a:ext>
              </a:extLst>
            </p:cNvPr>
            <p:cNvSpPr/>
            <p:nvPr/>
          </p:nvSpPr>
          <p:spPr>
            <a:xfrm>
              <a:off x="375163" y="1558134"/>
              <a:ext cx="165366" cy="165365"/>
            </a:xfrm>
            <a:custGeom>
              <a:avLst/>
              <a:gdLst>
                <a:gd name="connsiteX0" fmla="*/ 155698 w 165365"/>
                <a:gd name="connsiteY0" fmla="*/ 86880 h 165365"/>
                <a:gd name="connsiteX1" fmla="*/ 86881 w 165365"/>
                <a:gd name="connsiteY1" fmla="*/ 155698 h 165365"/>
                <a:gd name="connsiteX2" fmla="*/ 18063 w 165365"/>
                <a:gd name="connsiteY2" fmla="*/ 86880 h 165365"/>
                <a:gd name="connsiteX3" fmla="*/ 86881 w 165365"/>
                <a:gd name="connsiteY3" fmla="*/ 18063 h 165365"/>
                <a:gd name="connsiteX4" fmla="*/ 155698 w 165365"/>
                <a:gd name="connsiteY4" fmla="*/ 86880 h 16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365" h="165365">
                  <a:moveTo>
                    <a:pt x="155698" y="86880"/>
                  </a:moveTo>
                  <a:cubicBezTo>
                    <a:pt x="155698" y="124887"/>
                    <a:pt x="124887" y="155698"/>
                    <a:pt x="86881" y="155698"/>
                  </a:cubicBezTo>
                  <a:cubicBezTo>
                    <a:pt x="48874" y="155698"/>
                    <a:pt x="18063" y="124887"/>
                    <a:pt x="18063" y="86880"/>
                  </a:cubicBezTo>
                  <a:cubicBezTo>
                    <a:pt x="18063" y="48874"/>
                    <a:pt x="48874" y="18063"/>
                    <a:pt x="86881" y="18063"/>
                  </a:cubicBezTo>
                  <a:cubicBezTo>
                    <a:pt x="124887" y="18063"/>
                    <a:pt x="155698" y="48874"/>
                    <a:pt x="155698" y="86880"/>
                  </a:cubicBez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E2D5BDE-1E17-4B4C-A5A8-9C6E144319C8}"/>
                </a:ext>
              </a:extLst>
            </p:cNvPr>
            <p:cNvSpPr/>
            <p:nvPr/>
          </p:nvSpPr>
          <p:spPr>
            <a:xfrm>
              <a:off x="703350" y="1723245"/>
              <a:ext cx="305290" cy="216247"/>
            </a:xfrm>
            <a:custGeom>
              <a:avLst/>
              <a:gdLst>
                <a:gd name="connsiteX0" fmla="*/ 18063 w 305290"/>
                <a:gd name="connsiteY0" fmla="*/ 100618 h 216247"/>
                <a:gd name="connsiteX1" fmla="*/ 47447 w 305290"/>
                <a:gd name="connsiteY1" fmla="*/ 18063 h 216247"/>
                <a:gd name="connsiteX2" fmla="*/ 295114 w 305290"/>
                <a:gd name="connsiteY2" fmla="*/ 18063 h 216247"/>
                <a:gd name="connsiteX3" fmla="*/ 226296 w 305290"/>
                <a:gd name="connsiteY3" fmla="*/ 210650 h 216247"/>
                <a:gd name="connsiteX4" fmla="*/ 47447 w 305290"/>
                <a:gd name="connsiteY4" fmla="*/ 210650 h 21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290" h="216247">
                  <a:moveTo>
                    <a:pt x="18063" y="100618"/>
                  </a:moveTo>
                  <a:lnTo>
                    <a:pt x="47447" y="18063"/>
                  </a:lnTo>
                  <a:lnTo>
                    <a:pt x="295114" y="18063"/>
                  </a:lnTo>
                  <a:lnTo>
                    <a:pt x="226296" y="210650"/>
                  </a:lnTo>
                  <a:lnTo>
                    <a:pt x="47447" y="210650"/>
                  </a:lnTo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C3FD3EB-4810-45E4-977C-5C15F46B0DB6}"/>
                </a:ext>
              </a:extLst>
            </p:cNvPr>
            <p:cNvSpPr/>
            <p:nvPr/>
          </p:nvSpPr>
          <p:spPr>
            <a:xfrm>
              <a:off x="365749" y="1769039"/>
              <a:ext cx="330095" cy="254499"/>
            </a:xfrm>
            <a:custGeom>
              <a:avLst/>
              <a:gdLst>
                <a:gd name="connsiteX0" fmla="*/ 128095 w 356172"/>
                <a:gd name="connsiteY0" fmla="*/ 127840 h 216247"/>
                <a:gd name="connsiteX1" fmla="*/ 183174 w 356172"/>
                <a:gd name="connsiteY1" fmla="*/ 182920 h 216247"/>
                <a:gd name="connsiteX2" fmla="*/ 306944 w 356172"/>
                <a:gd name="connsiteY2" fmla="*/ 182920 h 216247"/>
                <a:gd name="connsiteX3" fmla="*/ 348158 w 356172"/>
                <a:gd name="connsiteY3" fmla="*/ 141705 h 216247"/>
                <a:gd name="connsiteX4" fmla="*/ 348158 w 356172"/>
                <a:gd name="connsiteY4" fmla="*/ 141705 h 216247"/>
                <a:gd name="connsiteX5" fmla="*/ 306944 w 356172"/>
                <a:gd name="connsiteY5" fmla="*/ 100491 h 216247"/>
                <a:gd name="connsiteX6" fmla="*/ 224388 w 356172"/>
                <a:gd name="connsiteY6" fmla="*/ 100491 h 216247"/>
                <a:gd name="connsiteX7" fmla="*/ 171090 w 356172"/>
                <a:gd name="connsiteY7" fmla="*/ 47193 h 216247"/>
                <a:gd name="connsiteX8" fmla="*/ 121226 w 356172"/>
                <a:gd name="connsiteY8" fmla="*/ 18063 h 216247"/>
                <a:gd name="connsiteX9" fmla="*/ 73142 w 356172"/>
                <a:gd name="connsiteY9" fmla="*/ 18063 h 216247"/>
                <a:gd name="connsiteX10" fmla="*/ 18063 w 356172"/>
                <a:gd name="connsiteY10" fmla="*/ 73142 h 216247"/>
                <a:gd name="connsiteX11" fmla="*/ 18063 w 356172"/>
                <a:gd name="connsiteY11" fmla="*/ 210650 h 216247"/>
                <a:gd name="connsiteX0" fmla="*/ 110032 w 330095"/>
                <a:gd name="connsiteY0" fmla="*/ 109777 h 254499"/>
                <a:gd name="connsiteX1" fmla="*/ 165111 w 330095"/>
                <a:gd name="connsiteY1" fmla="*/ 164857 h 254499"/>
                <a:gd name="connsiteX2" fmla="*/ 288881 w 330095"/>
                <a:gd name="connsiteY2" fmla="*/ 164857 h 254499"/>
                <a:gd name="connsiteX3" fmla="*/ 330095 w 330095"/>
                <a:gd name="connsiteY3" fmla="*/ 123642 h 254499"/>
                <a:gd name="connsiteX4" fmla="*/ 330095 w 330095"/>
                <a:gd name="connsiteY4" fmla="*/ 123642 h 254499"/>
                <a:gd name="connsiteX5" fmla="*/ 288881 w 330095"/>
                <a:gd name="connsiteY5" fmla="*/ 82428 h 254499"/>
                <a:gd name="connsiteX6" fmla="*/ 206325 w 330095"/>
                <a:gd name="connsiteY6" fmla="*/ 82428 h 254499"/>
                <a:gd name="connsiteX7" fmla="*/ 153027 w 330095"/>
                <a:gd name="connsiteY7" fmla="*/ 29130 h 254499"/>
                <a:gd name="connsiteX8" fmla="*/ 103163 w 330095"/>
                <a:gd name="connsiteY8" fmla="*/ 0 h 254499"/>
                <a:gd name="connsiteX9" fmla="*/ 55079 w 330095"/>
                <a:gd name="connsiteY9" fmla="*/ 0 h 254499"/>
                <a:gd name="connsiteX10" fmla="*/ 0 w 330095"/>
                <a:gd name="connsiteY10" fmla="*/ 55079 h 254499"/>
                <a:gd name="connsiteX11" fmla="*/ 2381 w 330095"/>
                <a:gd name="connsiteY11" fmla="*/ 254499 h 254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095" h="254499">
                  <a:moveTo>
                    <a:pt x="110032" y="109777"/>
                  </a:moveTo>
                  <a:lnTo>
                    <a:pt x="165111" y="164857"/>
                  </a:lnTo>
                  <a:lnTo>
                    <a:pt x="288881" y="164857"/>
                  </a:lnTo>
                  <a:cubicBezTo>
                    <a:pt x="311523" y="164857"/>
                    <a:pt x="330095" y="146285"/>
                    <a:pt x="330095" y="123642"/>
                  </a:cubicBezTo>
                  <a:lnTo>
                    <a:pt x="330095" y="123642"/>
                  </a:lnTo>
                  <a:cubicBezTo>
                    <a:pt x="330095" y="101000"/>
                    <a:pt x="311523" y="82428"/>
                    <a:pt x="288881" y="82428"/>
                  </a:cubicBezTo>
                  <a:lnTo>
                    <a:pt x="206325" y="82428"/>
                  </a:lnTo>
                  <a:lnTo>
                    <a:pt x="153027" y="29130"/>
                  </a:lnTo>
                  <a:cubicBezTo>
                    <a:pt x="136999" y="13102"/>
                    <a:pt x="114611" y="0"/>
                    <a:pt x="103163" y="0"/>
                  </a:cubicBezTo>
                  <a:lnTo>
                    <a:pt x="55079" y="0"/>
                  </a:lnTo>
                  <a:cubicBezTo>
                    <a:pt x="24805" y="0"/>
                    <a:pt x="0" y="24805"/>
                    <a:pt x="0" y="55079"/>
                  </a:cubicBezTo>
                  <a:cubicBezTo>
                    <a:pt x="0" y="100915"/>
                    <a:pt x="2381" y="208663"/>
                    <a:pt x="2381" y="254499"/>
                  </a:cubicBezTo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AF42C32-2422-4A05-9480-1DB94F08AB71}"/>
                </a:ext>
              </a:extLst>
            </p:cNvPr>
            <p:cNvSpPr/>
            <p:nvPr/>
          </p:nvSpPr>
          <p:spPr>
            <a:xfrm>
              <a:off x="554012" y="1269381"/>
              <a:ext cx="445215" cy="432494"/>
            </a:xfrm>
            <a:custGeom>
              <a:avLst/>
              <a:gdLst>
                <a:gd name="connsiteX0" fmla="*/ 196785 w 445215"/>
                <a:gd name="connsiteY0" fmla="*/ 346758 h 432494"/>
                <a:gd name="connsiteX1" fmla="*/ 224261 w 445215"/>
                <a:gd name="connsiteY1" fmla="*/ 348158 h 432494"/>
                <a:gd name="connsiteX2" fmla="*/ 430587 w 445215"/>
                <a:gd name="connsiteY2" fmla="*/ 183047 h 432494"/>
                <a:gd name="connsiteX3" fmla="*/ 224388 w 445215"/>
                <a:gd name="connsiteY3" fmla="*/ 18063 h 432494"/>
                <a:gd name="connsiteX4" fmla="*/ 18063 w 445215"/>
                <a:gd name="connsiteY4" fmla="*/ 183047 h 432494"/>
                <a:gd name="connsiteX5" fmla="*/ 100619 w 445215"/>
                <a:gd name="connsiteY5" fmla="*/ 315085 h 432494"/>
                <a:gd name="connsiteX6" fmla="*/ 100619 w 445215"/>
                <a:gd name="connsiteY6" fmla="*/ 315085 h 432494"/>
                <a:gd name="connsiteX7" fmla="*/ 100619 w 445215"/>
                <a:gd name="connsiteY7" fmla="*/ 416848 h 432494"/>
                <a:gd name="connsiteX8" fmla="*/ 196912 w 445215"/>
                <a:gd name="connsiteY8" fmla="*/ 346631 h 43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215" h="432494">
                  <a:moveTo>
                    <a:pt x="196785" y="346758"/>
                  </a:moveTo>
                  <a:cubicBezTo>
                    <a:pt x="205817" y="347776"/>
                    <a:pt x="214975" y="348158"/>
                    <a:pt x="224261" y="348158"/>
                  </a:cubicBezTo>
                  <a:cubicBezTo>
                    <a:pt x="338236" y="348158"/>
                    <a:pt x="430587" y="274252"/>
                    <a:pt x="430587" y="183047"/>
                  </a:cubicBezTo>
                  <a:cubicBezTo>
                    <a:pt x="430587" y="91841"/>
                    <a:pt x="338236" y="18063"/>
                    <a:pt x="224388" y="18063"/>
                  </a:cubicBezTo>
                  <a:cubicBezTo>
                    <a:pt x="110541" y="18063"/>
                    <a:pt x="18063" y="91969"/>
                    <a:pt x="18063" y="183047"/>
                  </a:cubicBezTo>
                  <a:cubicBezTo>
                    <a:pt x="18063" y="237109"/>
                    <a:pt x="50500" y="284937"/>
                    <a:pt x="100619" y="315085"/>
                  </a:cubicBezTo>
                  <a:lnTo>
                    <a:pt x="100619" y="315085"/>
                  </a:lnTo>
                  <a:lnTo>
                    <a:pt x="100619" y="416848"/>
                  </a:lnTo>
                  <a:lnTo>
                    <a:pt x="196912" y="346631"/>
                  </a:ln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BFB4B5E-D468-49CD-A4AD-6BEA32D17622}"/>
                </a:ext>
              </a:extLst>
            </p:cNvPr>
            <p:cNvSpPr/>
            <p:nvPr/>
          </p:nvSpPr>
          <p:spPr>
            <a:xfrm>
              <a:off x="849762" y="1427495"/>
              <a:ext cx="38161" cy="38161"/>
            </a:xfrm>
            <a:custGeom>
              <a:avLst/>
              <a:gdLst>
                <a:gd name="connsiteX0" fmla="*/ 31801 w 38161"/>
                <a:gd name="connsiteY0" fmla="*/ 24932 h 38161"/>
                <a:gd name="connsiteX1" fmla="*/ 24932 w 38161"/>
                <a:gd name="connsiteY1" fmla="*/ 31801 h 38161"/>
                <a:gd name="connsiteX2" fmla="*/ 18063 w 38161"/>
                <a:gd name="connsiteY2" fmla="*/ 24932 h 38161"/>
                <a:gd name="connsiteX3" fmla="*/ 24932 w 38161"/>
                <a:gd name="connsiteY3" fmla="*/ 18063 h 38161"/>
                <a:gd name="connsiteX4" fmla="*/ 31801 w 38161"/>
                <a:gd name="connsiteY4" fmla="*/ 24932 h 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61" h="38161">
                  <a:moveTo>
                    <a:pt x="31801" y="24932"/>
                  </a:moveTo>
                  <a:cubicBezTo>
                    <a:pt x="31801" y="28726"/>
                    <a:pt x="28726" y="31801"/>
                    <a:pt x="24932" y="31801"/>
                  </a:cubicBezTo>
                  <a:cubicBezTo>
                    <a:pt x="21138" y="31801"/>
                    <a:pt x="18063" y="28726"/>
                    <a:pt x="18063" y="24932"/>
                  </a:cubicBezTo>
                  <a:cubicBezTo>
                    <a:pt x="18063" y="21138"/>
                    <a:pt x="21138" y="18063"/>
                    <a:pt x="24932" y="18063"/>
                  </a:cubicBezTo>
                  <a:cubicBezTo>
                    <a:pt x="28726" y="18063"/>
                    <a:pt x="31801" y="21138"/>
                    <a:pt x="31801" y="24932"/>
                  </a:cubicBez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CA2E4B9-19D4-4C30-9581-94E86332134D}"/>
                </a:ext>
              </a:extLst>
            </p:cNvPr>
            <p:cNvSpPr/>
            <p:nvPr/>
          </p:nvSpPr>
          <p:spPr>
            <a:xfrm>
              <a:off x="753468" y="1427495"/>
              <a:ext cx="38161" cy="38161"/>
            </a:xfrm>
            <a:custGeom>
              <a:avLst/>
              <a:gdLst>
                <a:gd name="connsiteX0" fmla="*/ 31801 w 38161"/>
                <a:gd name="connsiteY0" fmla="*/ 24932 h 38161"/>
                <a:gd name="connsiteX1" fmla="*/ 24932 w 38161"/>
                <a:gd name="connsiteY1" fmla="*/ 31801 h 38161"/>
                <a:gd name="connsiteX2" fmla="*/ 18063 w 38161"/>
                <a:gd name="connsiteY2" fmla="*/ 24932 h 38161"/>
                <a:gd name="connsiteX3" fmla="*/ 24932 w 38161"/>
                <a:gd name="connsiteY3" fmla="*/ 18063 h 38161"/>
                <a:gd name="connsiteX4" fmla="*/ 31801 w 38161"/>
                <a:gd name="connsiteY4" fmla="*/ 24932 h 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61" h="38161">
                  <a:moveTo>
                    <a:pt x="31801" y="24932"/>
                  </a:moveTo>
                  <a:cubicBezTo>
                    <a:pt x="31801" y="28726"/>
                    <a:pt x="28726" y="31801"/>
                    <a:pt x="24932" y="31801"/>
                  </a:cubicBezTo>
                  <a:cubicBezTo>
                    <a:pt x="21138" y="31801"/>
                    <a:pt x="18063" y="28726"/>
                    <a:pt x="18063" y="24932"/>
                  </a:cubicBezTo>
                  <a:cubicBezTo>
                    <a:pt x="18063" y="21138"/>
                    <a:pt x="21138" y="18063"/>
                    <a:pt x="24932" y="18063"/>
                  </a:cubicBezTo>
                  <a:cubicBezTo>
                    <a:pt x="28726" y="18063"/>
                    <a:pt x="31801" y="21138"/>
                    <a:pt x="31801" y="24932"/>
                  </a:cubicBez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59A7CFC-4C17-4158-9532-DE4D014BE959}"/>
                </a:ext>
              </a:extLst>
            </p:cNvPr>
            <p:cNvSpPr/>
            <p:nvPr/>
          </p:nvSpPr>
          <p:spPr>
            <a:xfrm>
              <a:off x="657175" y="1427495"/>
              <a:ext cx="38161" cy="38161"/>
            </a:xfrm>
            <a:custGeom>
              <a:avLst/>
              <a:gdLst>
                <a:gd name="connsiteX0" fmla="*/ 31801 w 38161"/>
                <a:gd name="connsiteY0" fmla="*/ 24932 h 38161"/>
                <a:gd name="connsiteX1" fmla="*/ 24932 w 38161"/>
                <a:gd name="connsiteY1" fmla="*/ 31801 h 38161"/>
                <a:gd name="connsiteX2" fmla="*/ 18063 w 38161"/>
                <a:gd name="connsiteY2" fmla="*/ 24932 h 38161"/>
                <a:gd name="connsiteX3" fmla="*/ 24932 w 38161"/>
                <a:gd name="connsiteY3" fmla="*/ 18063 h 38161"/>
                <a:gd name="connsiteX4" fmla="*/ 31801 w 38161"/>
                <a:gd name="connsiteY4" fmla="*/ 24932 h 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61" h="38161">
                  <a:moveTo>
                    <a:pt x="31801" y="24932"/>
                  </a:moveTo>
                  <a:cubicBezTo>
                    <a:pt x="31801" y="28726"/>
                    <a:pt x="28726" y="31801"/>
                    <a:pt x="24932" y="31801"/>
                  </a:cubicBezTo>
                  <a:cubicBezTo>
                    <a:pt x="21138" y="31801"/>
                    <a:pt x="18063" y="28726"/>
                    <a:pt x="18063" y="24932"/>
                  </a:cubicBezTo>
                  <a:cubicBezTo>
                    <a:pt x="18063" y="21138"/>
                    <a:pt x="21138" y="18063"/>
                    <a:pt x="24932" y="18063"/>
                  </a:cubicBezTo>
                  <a:cubicBezTo>
                    <a:pt x="28726" y="18063"/>
                    <a:pt x="31801" y="21138"/>
                    <a:pt x="31801" y="24932"/>
                  </a:cubicBez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8D5E88-EE23-4744-8832-E594C4A88248}"/>
              </a:ext>
            </a:extLst>
          </p:cNvPr>
          <p:cNvCxnSpPr>
            <a:cxnSpLocks/>
          </p:cNvCxnSpPr>
          <p:nvPr/>
        </p:nvCxnSpPr>
        <p:spPr>
          <a:xfrm>
            <a:off x="441831" y="4244478"/>
            <a:ext cx="11307257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547B5FB4-24F7-496A-AA12-9EAC92CF88E4}"/>
              </a:ext>
            </a:extLst>
          </p:cNvPr>
          <p:cNvSpPr/>
          <p:nvPr/>
        </p:nvSpPr>
        <p:spPr>
          <a:xfrm>
            <a:off x="441831" y="3820817"/>
            <a:ext cx="11317088" cy="338554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FCPAни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унинг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мазмуни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буйича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2га б</a:t>
            </a:r>
            <a:r>
              <a:rPr lang="uz-Cyrl-UZ" sz="1600" b="1" dirty="0">
                <a:solidFill>
                  <a:schemeClr val="bg2">
                    <a:lumMod val="25000"/>
                  </a:schemeClr>
                </a:solidFill>
              </a:rPr>
              <a:t>ў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лиш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мумкин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58439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768438B-55FB-4A83-82A5-488D07C88E56}"/>
              </a:ext>
            </a:extLst>
          </p:cNvPr>
          <p:cNvSpPr txBox="1"/>
          <p:nvPr/>
        </p:nvSpPr>
        <p:spPr>
          <a:xfrm>
            <a:off x="1261876" y="1829327"/>
            <a:ext cx="10487212" cy="1492716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lIns="0" tIns="0" r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err="1">
                <a:solidFill>
                  <a:schemeClr val="tx2"/>
                </a:solidFill>
              </a:rPr>
              <a:t>Эмитентлар</a:t>
            </a:r>
            <a:r>
              <a:rPr lang="ru-RU" sz="1400" b="1" dirty="0">
                <a:solidFill>
                  <a:schemeClr val="tx2"/>
                </a:solidFill>
              </a:rPr>
              <a:t> 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номидан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ҳаракатланувчи</a:t>
            </a:r>
            <a:r>
              <a:rPr lang="ru-RU" sz="1400" dirty="0">
                <a:solidFill>
                  <a:schemeClr val="tx2"/>
                </a:solidFill>
              </a:rPr>
              <a:t> мансабдор </a:t>
            </a:r>
            <a:r>
              <a:rPr lang="ru-RU" sz="1400" dirty="0" err="1">
                <a:solidFill>
                  <a:schemeClr val="tx2"/>
                </a:solidFill>
              </a:rPr>
              <a:t>шахслар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директорлар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ходимлар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агентлар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акциядорлар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  <a:r>
              <a:rPr lang="en-US" sz="1400" dirty="0">
                <a:solidFill>
                  <a:schemeClr val="tx2"/>
                </a:solidFill>
              </a:rPr>
              <a:t>FCPA </a:t>
            </a:r>
            <a:r>
              <a:rPr lang="ru-RU" sz="1400" dirty="0" err="1">
                <a:solidFill>
                  <a:schemeClr val="tx2"/>
                </a:solidFill>
              </a:rPr>
              <a:t>маълумотларига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кўра</a:t>
            </a:r>
            <a:r>
              <a:rPr lang="ru-RU" sz="1400" dirty="0">
                <a:solidFill>
                  <a:schemeClr val="tx2"/>
                </a:solidFill>
              </a:rPr>
              <a:t>, компания эмитент </a:t>
            </a:r>
            <a:r>
              <a:rPr lang="ru-RU" sz="1400" dirty="0" err="1">
                <a:solidFill>
                  <a:schemeClr val="tx2"/>
                </a:solidFill>
              </a:rPr>
              <a:t>бу</a:t>
            </a:r>
            <a:r>
              <a:rPr lang="ru-RU" sz="1400" dirty="0">
                <a:solidFill>
                  <a:schemeClr val="tx2"/>
                </a:solidFill>
              </a:rPr>
              <a:t>::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</a:rPr>
              <a:t>ушбу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қимматли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қоғозлари</a:t>
            </a:r>
            <a:r>
              <a:rPr lang="ru-RU" sz="1400" dirty="0">
                <a:solidFill>
                  <a:schemeClr val="tx2"/>
                </a:solidFill>
              </a:rPr>
              <a:t> АҚШ </a:t>
            </a:r>
            <a:r>
              <a:rPr lang="ru-RU" sz="1400" dirty="0" err="1">
                <a:solidFill>
                  <a:schemeClr val="tx2"/>
                </a:solidFill>
              </a:rPr>
              <a:t>қимматли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қоғозлар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миллий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биржасида</a:t>
            </a:r>
            <a:r>
              <a:rPr lang="ru-RU" sz="1400" dirty="0">
                <a:solidFill>
                  <a:schemeClr val="tx2"/>
                </a:solidFill>
              </a:rPr>
              <a:t> котировка </a:t>
            </a:r>
            <a:r>
              <a:rPr lang="ru-RU" sz="1400" dirty="0" err="1">
                <a:solidFill>
                  <a:schemeClr val="tx2"/>
                </a:solidFill>
              </a:rPr>
              <a:t>варағига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киритилган</a:t>
            </a:r>
            <a:r>
              <a:rPr lang="ru-RU" sz="1400" dirty="0">
                <a:solidFill>
                  <a:schemeClr val="tx2"/>
                </a:solidFill>
              </a:rPr>
              <a:t> (</a:t>
            </a:r>
            <a:r>
              <a:rPr lang="ru-RU" sz="1400" dirty="0" err="1">
                <a:solidFill>
                  <a:schemeClr val="tx2"/>
                </a:solidFill>
              </a:rPr>
              <a:t>нафақат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акциялар</a:t>
            </a:r>
            <a:r>
              <a:rPr lang="ru-RU" sz="1400" dirty="0">
                <a:solidFill>
                  <a:schemeClr val="tx2"/>
                </a:solidFill>
              </a:rPr>
              <a:t>, балки </a:t>
            </a:r>
            <a:r>
              <a:rPr lang="ru-RU" sz="1400" dirty="0" err="1">
                <a:solidFill>
                  <a:schemeClr val="tx2"/>
                </a:solidFill>
              </a:rPr>
              <a:t>америка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сақлаб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қолиш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хақидаги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огоҳлантириш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хатлари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ҳам</a:t>
            </a:r>
            <a:r>
              <a:rPr lang="ru-RU" sz="1400" dirty="0">
                <a:solidFill>
                  <a:schemeClr val="tx2"/>
                </a:solidFill>
              </a:rPr>
              <a:t>);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</a:rPr>
              <a:t>ушбу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қимматли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қоғозлари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АҚШнинг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биржадан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ташқари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бозорда</a:t>
            </a:r>
            <a:r>
              <a:rPr lang="ru-RU" sz="1400" dirty="0">
                <a:solidFill>
                  <a:schemeClr val="tx2"/>
                </a:solidFill>
              </a:rPr>
              <a:t> котировка </a:t>
            </a:r>
            <a:r>
              <a:rPr lang="ru-RU" sz="1400" dirty="0" err="1">
                <a:solidFill>
                  <a:schemeClr val="tx2"/>
                </a:solidFill>
              </a:rPr>
              <a:t>варағига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киритилган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SEC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ҳисоботларни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тақдим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мажбуриятига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эга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A86D0-93B9-4F69-8B98-239BBBDBD610}"/>
              </a:ext>
            </a:extLst>
          </p:cNvPr>
          <p:cNvSpPr txBox="1"/>
          <p:nvPr/>
        </p:nvSpPr>
        <p:spPr>
          <a:xfrm>
            <a:off x="1261876" y="4978658"/>
            <a:ext cx="10487212" cy="1338828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lIns="0" tIns="0" r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tx2"/>
                </a:solidFill>
              </a:rPr>
              <a:t>АҚШ </a:t>
            </a:r>
            <a:r>
              <a:rPr lang="ru-RU" sz="1400" dirty="0" err="1">
                <a:solidFill>
                  <a:schemeClr val="tx2"/>
                </a:solidFill>
              </a:rPr>
              <a:t>ҳудудида</a:t>
            </a:r>
            <a:r>
              <a:rPr lang="ru-RU" sz="1400" dirty="0">
                <a:solidFill>
                  <a:schemeClr val="tx2"/>
                </a:solidFill>
              </a:rPr>
              <a:t> б</a:t>
            </a:r>
            <a:r>
              <a:rPr lang="uz-Cyrl-UZ" sz="1400" dirty="0">
                <a:solidFill>
                  <a:schemeClr val="tx2"/>
                </a:solidFill>
              </a:rPr>
              <a:t>ўла туриб </a:t>
            </a:r>
            <a:r>
              <a:rPr lang="ru-RU" sz="1400" dirty="0" err="1">
                <a:solidFill>
                  <a:schemeClr val="tx2"/>
                </a:solidFill>
              </a:rPr>
              <a:t>тўғридан-тўғри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ўз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вакиллари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орқали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коррупциявий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тўловни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амалга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оширишга</a:t>
            </a:r>
            <a:r>
              <a:rPr lang="ru-RU" sz="1400" dirty="0">
                <a:solidFill>
                  <a:schemeClr val="tx2"/>
                </a:solidFill>
              </a:rPr>
              <a:t> (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бундай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тўловни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амалга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оширишни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таклиф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ваъда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қилиш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рухсат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бериш</a:t>
            </a:r>
            <a:r>
              <a:rPr lang="ru-RU" sz="1400" dirty="0">
                <a:solidFill>
                  <a:schemeClr val="tx2"/>
                </a:solidFill>
              </a:rPr>
              <a:t>) </a:t>
            </a:r>
            <a:r>
              <a:rPr lang="ru-RU" sz="1400" dirty="0" err="1">
                <a:solidFill>
                  <a:schemeClr val="tx2"/>
                </a:solidFill>
              </a:rPr>
              <a:t>ҳисса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қўшадиган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қандай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ҳаракатларда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қатнашадиган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чет </a:t>
            </a:r>
            <a:r>
              <a:rPr lang="ru-RU" sz="1400" b="1" dirty="0" err="1">
                <a:solidFill>
                  <a:schemeClr val="tx2"/>
                </a:solidFill>
              </a:rPr>
              <a:t>эллик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юридик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ва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жисмоний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шахслар</a:t>
            </a:r>
            <a:r>
              <a:rPr lang="ru-RU" sz="1400" b="1" dirty="0">
                <a:solidFill>
                  <a:schemeClr val="tx2"/>
                </a:solidFill>
              </a:rPr>
              <a:t>, </a:t>
            </a:r>
            <a:r>
              <a:rPr lang="ru-RU" sz="1400" dirty="0">
                <a:solidFill>
                  <a:schemeClr val="tx2"/>
                </a:solidFill>
              </a:rPr>
              <a:t>дастлабки </a:t>
            </a:r>
            <a:r>
              <a:rPr lang="ru-RU" sz="1400" dirty="0" err="1">
                <a:solidFill>
                  <a:schemeClr val="tx2"/>
                </a:solidFill>
              </a:rPr>
              <a:t>икки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тоифааги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бундан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мустасно</a:t>
            </a:r>
            <a:r>
              <a:rPr lang="ru-RU" sz="1400" dirty="0">
                <a:solidFill>
                  <a:schemeClr val="tx2"/>
                </a:solidFill>
              </a:rPr>
              <a:t>. Улар АҚШ </a:t>
            </a:r>
            <a:r>
              <a:rPr lang="ru-RU" sz="1400" dirty="0" err="1">
                <a:solidFill>
                  <a:schemeClr val="tx2"/>
                </a:solidFill>
              </a:rPr>
              <a:t>ҳудудидан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ташқарида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содир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этилган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ҳаракатлар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жавобгарликга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тортилмайди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  <a:r>
              <a:rPr lang="ru-RU" sz="1400" dirty="0" err="1">
                <a:solidFill>
                  <a:schemeClr val="tx2"/>
                </a:solidFill>
              </a:rPr>
              <a:t>Бундан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ташқари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en-US" sz="1400" dirty="0">
                <a:solidFill>
                  <a:schemeClr val="tx2"/>
                </a:solidFill>
              </a:rPr>
              <a:t>FCPA </a:t>
            </a:r>
            <a:r>
              <a:rPr lang="ru-RU" sz="1400" dirty="0" err="1">
                <a:solidFill>
                  <a:schemeClr val="tx2"/>
                </a:solidFill>
              </a:rPr>
              <a:t>қоидалари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уларнинг</a:t>
            </a:r>
            <a:r>
              <a:rPr lang="ru-RU" sz="1400" dirty="0">
                <a:solidFill>
                  <a:schemeClr val="tx2"/>
                </a:solidFill>
              </a:rPr>
              <a:t> мансабдор </a:t>
            </a:r>
            <a:r>
              <a:rPr lang="ru-RU" sz="1400" dirty="0" err="1">
                <a:solidFill>
                  <a:schemeClr val="tx2"/>
                </a:solidFill>
              </a:rPr>
              <a:t>шахслари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директорлари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ходимлари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агентлари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бундай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номидан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юритадиган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акциядорларга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нисбатан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қўлланилиши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мумкин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BA69AF6-996F-4CAB-8FD0-FFA4D6F17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Corrupt Practices Act (2/3)</a:t>
            </a:r>
            <a:endParaRPr lang="ru-RU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E82FDC-DABB-450B-92FD-D90D70A647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курашишда</a:t>
            </a:r>
            <a:r>
              <a:rPr lang="ru-RU" dirty="0"/>
              <a:t> </a:t>
            </a:r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тажриба</a:t>
            </a:r>
            <a:endParaRPr lang="ru-RU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67AB92-2A0C-450F-8530-1A99E13C36BA}"/>
              </a:ext>
            </a:extLst>
          </p:cNvPr>
          <p:cNvGrpSpPr/>
          <p:nvPr/>
        </p:nvGrpSpPr>
        <p:grpSpPr>
          <a:xfrm>
            <a:off x="431998" y="1066917"/>
            <a:ext cx="11353800" cy="689409"/>
            <a:chOff x="431998" y="1497505"/>
            <a:chExt cx="7042690" cy="63086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EB9B56D-4243-4063-945E-BF3E4C2FB382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271FA05-343F-4D42-8829-5B78E77CA28A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en-US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FCPA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нинг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порахўрликка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курашиш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қоидалари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учта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тоифадаги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жисмоний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юридик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шахсларга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нисбатан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кенг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қўлланилади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5" name="object 12">
            <a:extLst>
              <a:ext uri="{FF2B5EF4-FFF2-40B4-BE49-F238E27FC236}">
                <a16:creationId xmlns:a16="http://schemas.microsoft.com/office/drawing/2014/main" id="{9EB70757-BC74-4169-A7E1-5DF995353EE5}"/>
              </a:ext>
            </a:extLst>
          </p:cNvPr>
          <p:cNvSpPr/>
          <p:nvPr/>
        </p:nvSpPr>
        <p:spPr>
          <a:xfrm>
            <a:off x="443225" y="182937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7" name="Graphic 8">
            <a:extLst>
              <a:ext uri="{FF2B5EF4-FFF2-40B4-BE49-F238E27FC236}">
                <a16:creationId xmlns:a16="http://schemas.microsoft.com/office/drawing/2014/main" id="{FDF60D53-5553-4F71-AED0-F7D74FB4BBA4}"/>
              </a:ext>
            </a:extLst>
          </p:cNvPr>
          <p:cNvGrpSpPr/>
          <p:nvPr/>
        </p:nvGrpSpPr>
        <p:grpSpPr>
          <a:xfrm>
            <a:off x="441831" y="1853805"/>
            <a:ext cx="515392" cy="604592"/>
            <a:chOff x="365749" y="1269381"/>
            <a:chExt cx="642891" cy="754157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1044173-BE53-4C84-92E0-6057B544AEA5}"/>
                </a:ext>
              </a:extLst>
            </p:cNvPr>
            <p:cNvSpPr/>
            <p:nvPr/>
          </p:nvSpPr>
          <p:spPr>
            <a:xfrm>
              <a:off x="375163" y="1558134"/>
              <a:ext cx="165366" cy="165365"/>
            </a:xfrm>
            <a:custGeom>
              <a:avLst/>
              <a:gdLst>
                <a:gd name="connsiteX0" fmla="*/ 155698 w 165365"/>
                <a:gd name="connsiteY0" fmla="*/ 86880 h 165365"/>
                <a:gd name="connsiteX1" fmla="*/ 86881 w 165365"/>
                <a:gd name="connsiteY1" fmla="*/ 155698 h 165365"/>
                <a:gd name="connsiteX2" fmla="*/ 18063 w 165365"/>
                <a:gd name="connsiteY2" fmla="*/ 86880 h 165365"/>
                <a:gd name="connsiteX3" fmla="*/ 86881 w 165365"/>
                <a:gd name="connsiteY3" fmla="*/ 18063 h 165365"/>
                <a:gd name="connsiteX4" fmla="*/ 155698 w 165365"/>
                <a:gd name="connsiteY4" fmla="*/ 86880 h 16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365" h="165365">
                  <a:moveTo>
                    <a:pt x="155698" y="86880"/>
                  </a:moveTo>
                  <a:cubicBezTo>
                    <a:pt x="155698" y="124887"/>
                    <a:pt x="124887" y="155698"/>
                    <a:pt x="86881" y="155698"/>
                  </a:cubicBezTo>
                  <a:cubicBezTo>
                    <a:pt x="48874" y="155698"/>
                    <a:pt x="18063" y="124887"/>
                    <a:pt x="18063" y="86880"/>
                  </a:cubicBezTo>
                  <a:cubicBezTo>
                    <a:pt x="18063" y="48874"/>
                    <a:pt x="48874" y="18063"/>
                    <a:pt x="86881" y="18063"/>
                  </a:cubicBezTo>
                  <a:cubicBezTo>
                    <a:pt x="124887" y="18063"/>
                    <a:pt x="155698" y="48874"/>
                    <a:pt x="155698" y="86880"/>
                  </a:cubicBez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085F66-89EC-45F2-8D59-8FB05A1AADD9}"/>
                </a:ext>
              </a:extLst>
            </p:cNvPr>
            <p:cNvSpPr/>
            <p:nvPr/>
          </p:nvSpPr>
          <p:spPr>
            <a:xfrm>
              <a:off x="703350" y="1723245"/>
              <a:ext cx="305290" cy="216247"/>
            </a:xfrm>
            <a:custGeom>
              <a:avLst/>
              <a:gdLst>
                <a:gd name="connsiteX0" fmla="*/ 18063 w 305290"/>
                <a:gd name="connsiteY0" fmla="*/ 100618 h 216247"/>
                <a:gd name="connsiteX1" fmla="*/ 47447 w 305290"/>
                <a:gd name="connsiteY1" fmla="*/ 18063 h 216247"/>
                <a:gd name="connsiteX2" fmla="*/ 295114 w 305290"/>
                <a:gd name="connsiteY2" fmla="*/ 18063 h 216247"/>
                <a:gd name="connsiteX3" fmla="*/ 226296 w 305290"/>
                <a:gd name="connsiteY3" fmla="*/ 210650 h 216247"/>
                <a:gd name="connsiteX4" fmla="*/ 47447 w 305290"/>
                <a:gd name="connsiteY4" fmla="*/ 210650 h 21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290" h="216247">
                  <a:moveTo>
                    <a:pt x="18063" y="100618"/>
                  </a:moveTo>
                  <a:lnTo>
                    <a:pt x="47447" y="18063"/>
                  </a:lnTo>
                  <a:lnTo>
                    <a:pt x="295114" y="18063"/>
                  </a:lnTo>
                  <a:lnTo>
                    <a:pt x="226296" y="210650"/>
                  </a:lnTo>
                  <a:lnTo>
                    <a:pt x="47447" y="210650"/>
                  </a:lnTo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09CAE47-369A-4242-831D-CAECF78B5B17}"/>
                </a:ext>
              </a:extLst>
            </p:cNvPr>
            <p:cNvSpPr/>
            <p:nvPr/>
          </p:nvSpPr>
          <p:spPr>
            <a:xfrm>
              <a:off x="365749" y="1769039"/>
              <a:ext cx="330095" cy="254499"/>
            </a:xfrm>
            <a:custGeom>
              <a:avLst/>
              <a:gdLst>
                <a:gd name="connsiteX0" fmla="*/ 128095 w 356172"/>
                <a:gd name="connsiteY0" fmla="*/ 127840 h 216247"/>
                <a:gd name="connsiteX1" fmla="*/ 183174 w 356172"/>
                <a:gd name="connsiteY1" fmla="*/ 182920 h 216247"/>
                <a:gd name="connsiteX2" fmla="*/ 306944 w 356172"/>
                <a:gd name="connsiteY2" fmla="*/ 182920 h 216247"/>
                <a:gd name="connsiteX3" fmla="*/ 348158 w 356172"/>
                <a:gd name="connsiteY3" fmla="*/ 141705 h 216247"/>
                <a:gd name="connsiteX4" fmla="*/ 348158 w 356172"/>
                <a:gd name="connsiteY4" fmla="*/ 141705 h 216247"/>
                <a:gd name="connsiteX5" fmla="*/ 306944 w 356172"/>
                <a:gd name="connsiteY5" fmla="*/ 100491 h 216247"/>
                <a:gd name="connsiteX6" fmla="*/ 224388 w 356172"/>
                <a:gd name="connsiteY6" fmla="*/ 100491 h 216247"/>
                <a:gd name="connsiteX7" fmla="*/ 171090 w 356172"/>
                <a:gd name="connsiteY7" fmla="*/ 47193 h 216247"/>
                <a:gd name="connsiteX8" fmla="*/ 121226 w 356172"/>
                <a:gd name="connsiteY8" fmla="*/ 18063 h 216247"/>
                <a:gd name="connsiteX9" fmla="*/ 73142 w 356172"/>
                <a:gd name="connsiteY9" fmla="*/ 18063 h 216247"/>
                <a:gd name="connsiteX10" fmla="*/ 18063 w 356172"/>
                <a:gd name="connsiteY10" fmla="*/ 73142 h 216247"/>
                <a:gd name="connsiteX11" fmla="*/ 18063 w 356172"/>
                <a:gd name="connsiteY11" fmla="*/ 210650 h 216247"/>
                <a:gd name="connsiteX0" fmla="*/ 110032 w 330095"/>
                <a:gd name="connsiteY0" fmla="*/ 109777 h 254499"/>
                <a:gd name="connsiteX1" fmla="*/ 165111 w 330095"/>
                <a:gd name="connsiteY1" fmla="*/ 164857 h 254499"/>
                <a:gd name="connsiteX2" fmla="*/ 288881 w 330095"/>
                <a:gd name="connsiteY2" fmla="*/ 164857 h 254499"/>
                <a:gd name="connsiteX3" fmla="*/ 330095 w 330095"/>
                <a:gd name="connsiteY3" fmla="*/ 123642 h 254499"/>
                <a:gd name="connsiteX4" fmla="*/ 330095 w 330095"/>
                <a:gd name="connsiteY4" fmla="*/ 123642 h 254499"/>
                <a:gd name="connsiteX5" fmla="*/ 288881 w 330095"/>
                <a:gd name="connsiteY5" fmla="*/ 82428 h 254499"/>
                <a:gd name="connsiteX6" fmla="*/ 206325 w 330095"/>
                <a:gd name="connsiteY6" fmla="*/ 82428 h 254499"/>
                <a:gd name="connsiteX7" fmla="*/ 153027 w 330095"/>
                <a:gd name="connsiteY7" fmla="*/ 29130 h 254499"/>
                <a:gd name="connsiteX8" fmla="*/ 103163 w 330095"/>
                <a:gd name="connsiteY8" fmla="*/ 0 h 254499"/>
                <a:gd name="connsiteX9" fmla="*/ 55079 w 330095"/>
                <a:gd name="connsiteY9" fmla="*/ 0 h 254499"/>
                <a:gd name="connsiteX10" fmla="*/ 0 w 330095"/>
                <a:gd name="connsiteY10" fmla="*/ 55079 h 254499"/>
                <a:gd name="connsiteX11" fmla="*/ 2381 w 330095"/>
                <a:gd name="connsiteY11" fmla="*/ 254499 h 254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095" h="254499">
                  <a:moveTo>
                    <a:pt x="110032" y="109777"/>
                  </a:moveTo>
                  <a:lnTo>
                    <a:pt x="165111" y="164857"/>
                  </a:lnTo>
                  <a:lnTo>
                    <a:pt x="288881" y="164857"/>
                  </a:lnTo>
                  <a:cubicBezTo>
                    <a:pt x="311523" y="164857"/>
                    <a:pt x="330095" y="146285"/>
                    <a:pt x="330095" y="123642"/>
                  </a:cubicBezTo>
                  <a:lnTo>
                    <a:pt x="330095" y="123642"/>
                  </a:lnTo>
                  <a:cubicBezTo>
                    <a:pt x="330095" y="101000"/>
                    <a:pt x="311523" y="82428"/>
                    <a:pt x="288881" y="82428"/>
                  </a:cubicBezTo>
                  <a:lnTo>
                    <a:pt x="206325" y="82428"/>
                  </a:lnTo>
                  <a:lnTo>
                    <a:pt x="153027" y="29130"/>
                  </a:lnTo>
                  <a:cubicBezTo>
                    <a:pt x="136999" y="13102"/>
                    <a:pt x="114611" y="0"/>
                    <a:pt x="103163" y="0"/>
                  </a:cubicBezTo>
                  <a:lnTo>
                    <a:pt x="55079" y="0"/>
                  </a:lnTo>
                  <a:cubicBezTo>
                    <a:pt x="24805" y="0"/>
                    <a:pt x="0" y="24805"/>
                    <a:pt x="0" y="55079"/>
                  </a:cubicBezTo>
                  <a:cubicBezTo>
                    <a:pt x="0" y="100915"/>
                    <a:pt x="2381" y="208663"/>
                    <a:pt x="2381" y="254499"/>
                  </a:cubicBezTo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B06412A-7D75-4E47-B0C2-DAFCED0D6C1A}"/>
                </a:ext>
              </a:extLst>
            </p:cNvPr>
            <p:cNvSpPr/>
            <p:nvPr/>
          </p:nvSpPr>
          <p:spPr>
            <a:xfrm>
              <a:off x="554012" y="1269381"/>
              <a:ext cx="445215" cy="432494"/>
            </a:xfrm>
            <a:custGeom>
              <a:avLst/>
              <a:gdLst>
                <a:gd name="connsiteX0" fmla="*/ 196785 w 445215"/>
                <a:gd name="connsiteY0" fmla="*/ 346758 h 432494"/>
                <a:gd name="connsiteX1" fmla="*/ 224261 w 445215"/>
                <a:gd name="connsiteY1" fmla="*/ 348158 h 432494"/>
                <a:gd name="connsiteX2" fmla="*/ 430587 w 445215"/>
                <a:gd name="connsiteY2" fmla="*/ 183047 h 432494"/>
                <a:gd name="connsiteX3" fmla="*/ 224388 w 445215"/>
                <a:gd name="connsiteY3" fmla="*/ 18063 h 432494"/>
                <a:gd name="connsiteX4" fmla="*/ 18063 w 445215"/>
                <a:gd name="connsiteY4" fmla="*/ 183047 h 432494"/>
                <a:gd name="connsiteX5" fmla="*/ 100619 w 445215"/>
                <a:gd name="connsiteY5" fmla="*/ 315085 h 432494"/>
                <a:gd name="connsiteX6" fmla="*/ 100619 w 445215"/>
                <a:gd name="connsiteY6" fmla="*/ 315085 h 432494"/>
                <a:gd name="connsiteX7" fmla="*/ 100619 w 445215"/>
                <a:gd name="connsiteY7" fmla="*/ 416848 h 432494"/>
                <a:gd name="connsiteX8" fmla="*/ 196912 w 445215"/>
                <a:gd name="connsiteY8" fmla="*/ 346631 h 43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215" h="432494">
                  <a:moveTo>
                    <a:pt x="196785" y="346758"/>
                  </a:moveTo>
                  <a:cubicBezTo>
                    <a:pt x="205817" y="347776"/>
                    <a:pt x="214975" y="348158"/>
                    <a:pt x="224261" y="348158"/>
                  </a:cubicBezTo>
                  <a:cubicBezTo>
                    <a:pt x="338236" y="348158"/>
                    <a:pt x="430587" y="274252"/>
                    <a:pt x="430587" y="183047"/>
                  </a:cubicBezTo>
                  <a:cubicBezTo>
                    <a:pt x="430587" y="91841"/>
                    <a:pt x="338236" y="18063"/>
                    <a:pt x="224388" y="18063"/>
                  </a:cubicBezTo>
                  <a:cubicBezTo>
                    <a:pt x="110541" y="18063"/>
                    <a:pt x="18063" y="91969"/>
                    <a:pt x="18063" y="183047"/>
                  </a:cubicBezTo>
                  <a:cubicBezTo>
                    <a:pt x="18063" y="237109"/>
                    <a:pt x="50500" y="284937"/>
                    <a:pt x="100619" y="315085"/>
                  </a:cubicBezTo>
                  <a:lnTo>
                    <a:pt x="100619" y="315085"/>
                  </a:lnTo>
                  <a:lnTo>
                    <a:pt x="100619" y="416848"/>
                  </a:lnTo>
                  <a:lnTo>
                    <a:pt x="196912" y="346631"/>
                  </a:ln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C4D087D-03F5-4B6E-8B83-10048592C2F2}"/>
                </a:ext>
              </a:extLst>
            </p:cNvPr>
            <p:cNvSpPr/>
            <p:nvPr/>
          </p:nvSpPr>
          <p:spPr>
            <a:xfrm>
              <a:off x="849762" y="1427495"/>
              <a:ext cx="38161" cy="38161"/>
            </a:xfrm>
            <a:custGeom>
              <a:avLst/>
              <a:gdLst>
                <a:gd name="connsiteX0" fmla="*/ 31801 w 38161"/>
                <a:gd name="connsiteY0" fmla="*/ 24932 h 38161"/>
                <a:gd name="connsiteX1" fmla="*/ 24932 w 38161"/>
                <a:gd name="connsiteY1" fmla="*/ 31801 h 38161"/>
                <a:gd name="connsiteX2" fmla="*/ 18063 w 38161"/>
                <a:gd name="connsiteY2" fmla="*/ 24932 h 38161"/>
                <a:gd name="connsiteX3" fmla="*/ 24932 w 38161"/>
                <a:gd name="connsiteY3" fmla="*/ 18063 h 38161"/>
                <a:gd name="connsiteX4" fmla="*/ 31801 w 38161"/>
                <a:gd name="connsiteY4" fmla="*/ 24932 h 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61" h="38161">
                  <a:moveTo>
                    <a:pt x="31801" y="24932"/>
                  </a:moveTo>
                  <a:cubicBezTo>
                    <a:pt x="31801" y="28726"/>
                    <a:pt x="28726" y="31801"/>
                    <a:pt x="24932" y="31801"/>
                  </a:cubicBezTo>
                  <a:cubicBezTo>
                    <a:pt x="21138" y="31801"/>
                    <a:pt x="18063" y="28726"/>
                    <a:pt x="18063" y="24932"/>
                  </a:cubicBezTo>
                  <a:cubicBezTo>
                    <a:pt x="18063" y="21138"/>
                    <a:pt x="21138" y="18063"/>
                    <a:pt x="24932" y="18063"/>
                  </a:cubicBezTo>
                  <a:cubicBezTo>
                    <a:pt x="28726" y="18063"/>
                    <a:pt x="31801" y="21138"/>
                    <a:pt x="31801" y="24932"/>
                  </a:cubicBez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0FE4C23-DCA0-4F80-99E0-C2C19FFA2947}"/>
                </a:ext>
              </a:extLst>
            </p:cNvPr>
            <p:cNvSpPr/>
            <p:nvPr/>
          </p:nvSpPr>
          <p:spPr>
            <a:xfrm>
              <a:off x="753468" y="1427495"/>
              <a:ext cx="38161" cy="38161"/>
            </a:xfrm>
            <a:custGeom>
              <a:avLst/>
              <a:gdLst>
                <a:gd name="connsiteX0" fmla="*/ 31801 w 38161"/>
                <a:gd name="connsiteY0" fmla="*/ 24932 h 38161"/>
                <a:gd name="connsiteX1" fmla="*/ 24932 w 38161"/>
                <a:gd name="connsiteY1" fmla="*/ 31801 h 38161"/>
                <a:gd name="connsiteX2" fmla="*/ 18063 w 38161"/>
                <a:gd name="connsiteY2" fmla="*/ 24932 h 38161"/>
                <a:gd name="connsiteX3" fmla="*/ 24932 w 38161"/>
                <a:gd name="connsiteY3" fmla="*/ 18063 h 38161"/>
                <a:gd name="connsiteX4" fmla="*/ 31801 w 38161"/>
                <a:gd name="connsiteY4" fmla="*/ 24932 h 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61" h="38161">
                  <a:moveTo>
                    <a:pt x="31801" y="24932"/>
                  </a:moveTo>
                  <a:cubicBezTo>
                    <a:pt x="31801" y="28726"/>
                    <a:pt x="28726" y="31801"/>
                    <a:pt x="24932" y="31801"/>
                  </a:cubicBezTo>
                  <a:cubicBezTo>
                    <a:pt x="21138" y="31801"/>
                    <a:pt x="18063" y="28726"/>
                    <a:pt x="18063" y="24932"/>
                  </a:cubicBezTo>
                  <a:cubicBezTo>
                    <a:pt x="18063" y="21138"/>
                    <a:pt x="21138" y="18063"/>
                    <a:pt x="24932" y="18063"/>
                  </a:cubicBezTo>
                  <a:cubicBezTo>
                    <a:pt x="28726" y="18063"/>
                    <a:pt x="31801" y="21138"/>
                    <a:pt x="31801" y="24932"/>
                  </a:cubicBez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7BAC0A7-9A55-49FA-8EB2-E970CE53A030}"/>
                </a:ext>
              </a:extLst>
            </p:cNvPr>
            <p:cNvSpPr/>
            <p:nvPr/>
          </p:nvSpPr>
          <p:spPr>
            <a:xfrm>
              <a:off x="657175" y="1427495"/>
              <a:ext cx="38161" cy="38161"/>
            </a:xfrm>
            <a:custGeom>
              <a:avLst/>
              <a:gdLst>
                <a:gd name="connsiteX0" fmla="*/ 31801 w 38161"/>
                <a:gd name="connsiteY0" fmla="*/ 24932 h 38161"/>
                <a:gd name="connsiteX1" fmla="*/ 24932 w 38161"/>
                <a:gd name="connsiteY1" fmla="*/ 31801 h 38161"/>
                <a:gd name="connsiteX2" fmla="*/ 18063 w 38161"/>
                <a:gd name="connsiteY2" fmla="*/ 24932 h 38161"/>
                <a:gd name="connsiteX3" fmla="*/ 24932 w 38161"/>
                <a:gd name="connsiteY3" fmla="*/ 18063 h 38161"/>
                <a:gd name="connsiteX4" fmla="*/ 31801 w 38161"/>
                <a:gd name="connsiteY4" fmla="*/ 24932 h 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61" h="38161">
                  <a:moveTo>
                    <a:pt x="31801" y="24932"/>
                  </a:moveTo>
                  <a:cubicBezTo>
                    <a:pt x="31801" y="28726"/>
                    <a:pt x="28726" y="31801"/>
                    <a:pt x="24932" y="31801"/>
                  </a:cubicBezTo>
                  <a:cubicBezTo>
                    <a:pt x="21138" y="31801"/>
                    <a:pt x="18063" y="28726"/>
                    <a:pt x="18063" y="24932"/>
                  </a:cubicBezTo>
                  <a:cubicBezTo>
                    <a:pt x="18063" y="21138"/>
                    <a:pt x="21138" y="18063"/>
                    <a:pt x="24932" y="18063"/>
                  </a:cubicBezTo>
                  <a:cubicBezTo>
                    <a:pt x="28726" y="18063"/>
                    <a:pt x="31801" y="21138"/>
                    <a:pt x="31801" y="24932"/>
                  </a:cubicBez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1FFF132-BAE9-420E-BDC2-12A3053C79D3}"/>
              </a:ext>
            </a:extLst>
          </p:cNvPr>
          <p:cNvSpPr txBox="1"/>
          <p:nvPr/>
        </p:nvSpPr>
        <p:spPr>
          <a:xfrm>
            <a:off x="1261876" y="3403992"/>
            <a:ext cx="10487212" cy="1277273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lIns="0" tIns="0" rIns="0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2"/>
                </a:solidFill>
              </a:rPr>
              <a:t>FCPA</a:t>
            </a:r>
            <a:r>
              <a:rPr lang="ru-RU" sz="1400" dirty="0">
                <a:solidFill>
                  <a:schemeClr val="tx2"/>
                </a:solidFill>
              </a:rPr>
              <a:t> га </a:t>
            </a:r>
            <a:r>
              <a:rPr lang="ru-RU" sz="1400" dirty="0" err="1">
                <a:solidFill>
                  <a:schemeClr val="tx2"/>
                </a:solidFill>
              </a:rPr>
              <a:t>мувофиқ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миллий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шахслар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тоифасига</a:t>
            </a:r>
            <a:r>
              <a:rPr lang="ru-RU" sz="1400" b="1" dirty="0">
                <a:solidFill>
                  <a:schemeClr val="tx2"/>
                </a:solidFill>
              </a:rPr>
              <a:t> (</a:t>
            </a:r>
            <a:r>
              <a:rPr lang="en-US" sz="1400" b="1" dirty="0">
                <a:solidFill>
                  <a:schemeClr val="tx2"/>
                </a:solidFill>
              </a:rPr>
              <a:t>“domestic concerns”</a:t>
            </a:r>
            <a:r>
              <a:rPr lang="ru-RU" sz="1400" b="1" dirty="0">
                <a:solidFill>
                  <a:schemeClr val="tx2"/>
                </a:solidFill>
              </a:rPr>
              <a:t>) </a:t>
            </a:r>
            <a:r>
              <a:rPr lang="ru-RU" sz="1400" dirty="0" err="1">
                <a:solidFill>
                  <a:schemeClr val="tx2"/>
                </a:solidFill>
              </a:rPr>
              <a:t>қуйидагилар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киради</a:t>
            </a:r>
            <a:r>
              <a:rPr lang="ru-RU" sz="1400" dirty="0">
                <a:solidFill>
                  <a:schemeClr val="tx2"/>
                </a:solidFill>
              </a:rPr>
              <a:t>: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b="1" dirty="0">
                <a:solidFill>
                  <a:schemeClr val="tx2"/>
                </a:solidFill>
              </a:rPr>
              <a:t>АҚШ </a:t>
            </a:r>
            <a:r>
              <a:rPr lang="ru-RU" sz="1400" b="1" dirty="0" err="1">
                <a:solidFill>
                  <a:schemeClr val="tx2"/>
                </a:solidFill>
              </a:rPr>
              <a:t>фуқароси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ёки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резиденти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қандай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</a:t>
            </a:r>
            <a:r>
              <a:rPr lang="ru-RU" sz="1400" b="1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b="1" dirty="0">
                <a:solidFill>
                  <a:schemeClr val="tx2"/>
                </a:solidFill>
              </a:rPr>
              <a:t>АҚШ </a:t>
            </a:r>
            <a:r>
              <a:rPr lang="ru-RU" sz="1400" b="1" dirty="0" err="1">
                <a:solidFill>
                  <a:schemeClr val="tx2"/>
                </a:solidFill>
              </a:rPr>
              <a:t>қонунчилигига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мувофиқ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рўйхатдан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ўтган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ёки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асосий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иш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жойи</a:t>
            </a:r>
            <a:r>
              <a:rPr lang="ru-RU" sz="1400" b="1" dirty="0">
                <a:solidFill>
                  <a:schemeClr val="tx2"/>
                </a:solidFill>
              </a:rPr>
              <a:t> АҚШ </a:t>
            </a:r>
            <a:r>
              <a:rPr lang="ru-RU" sz="1400" b="1" dirty="0" err="1">
                <a:solidFill>
                  <a:schemeClr val="tx2"/>
                </a:solidFill>
              </a:rPr>
              <a:t>ҳудуди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қандай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юридик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  <a:r>
              <a:rPr lang="ru-RU" sz="1400" dirty="0" err="1">
                <a:solidFill>
                  <a:schemeClr val="tx2"/>
                </a:solidFill>
              </a:rPr>
              <a:t>Шунингдек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уларнинг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номидан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юритадиган</a:t>
            </a:r>
            <a:r>
              <a:rPr lang="ru-RU" sz="1400" dirty="0">
                <a:solidFill>
                  <a:schemeClr val="tx2"/>
                </a:solidFill>
              </a:rPr>
              <a:t> мансабдор </a:t>
            </a:r>
            <a:r>
              <a:rPr lang="ru-RU" sz="1400" dirty="0" err="1">
                <a:solidFill>
                  <a:schemeClr val="tx2"/>
                </a:solidFill>
              </a:rPr>
              <a:t>шахслар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директорлар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ходимлар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агентлар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акциядорлар</a:t>
            </a:r>
            <a:r>
              <a:rPr lang="ru-RU" sz="1400" dirty="0">
                <a:solidFill>
                  <a:schemeClr val="tx2"/>
                </a:solidFill>
              </a:rPr>
              <a:t>, шу </a:t>
            </a:r>
            <a:r>
              <a:rPr lang="ru-RU" sz="1400" dirty="0" err="1">
                <a:solidFill>
                  <a:schemeClr val="tx2"/>
                </a:solidFill>
              </a:rPr>
              <a:t>жумладан</a:t>
            </a:r>
            <a:r>
              <a:rPr lang="ru-RU" sz="1400" dirty="0">
                <a:solidFill>
                  <a:schemeClr val="tx2"/>
                </a:solidFill>
              </a:rPr>
              <a:t> чет эл </a:t>
            </a:r>
            <a:r>
              <a:rPr lang="ru-RU" sz="1400" dirty="0" err="1">
                <a:solidFill>
                  <a:schemeClr val="tx2"/>
                </a:solidFill>
              </a:rPr>
              <a:t>фуқаролари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компаниялари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43BBB013-C7C2-4A09-87D7-F6C8E3DEC3B3}"/>
              </a:ext>
            </a:extLst>
          </p:cNvPr>
          <p:cNvSpPr/>
          <p:nvPr/>
        </p:nvSpPr>
        <p:spPr>
          <a:xfrm>
            <a:off x="443225" y="34290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7" name="Graphic 8">
            <a:extLst>
              <a:ext uri="{FF2B5EF4-FFF2-40B4-BE49-F238E27FC236}">
                <a16:creationId xmlns:a16="http://schemas.microsoft.com/office/drawing/2014/main" id="{A5CA69F4-757F-4C89-8D50-B9509B071692}"/>
              </a:ext>
            </a:extLst>
          </p:cNvPr>
          <p:cNvGrpSpPr/>
          <p:nvPr/>
        </p:nvGrpSpPr>
        <p:grpSpPr>
          <a:xfrm>
            <a:off x="441831" y="3453426"/>
            <a:ext cx="515392" cy="604592"/>
            <a:chOff x="365749" y="1269381"/>
            <a:chExt cx="642891" cy="754157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BFD5237-1CB0-4360-9C7E-770E6BDFCBC0}"/>
                </a:ext>
              </a:extLst>
            </p:cNvPr>
            <p:cNvSpPr/>
            <p:nvPr/>
          </p:nvSpPr>
          <p:spPr>
            <a:xfrm>
              <a:off x="375163" y="1558134"/>
              <a:ext cx="165366" cy="165365"/>
            </a:xfrm>
            <a:custGeom>
              <a:avLst/>
              <a:gdLst>
                <a:gd name="connsiteX0" fmla="*/ 155698 w 165365"/>
                <a:gd name="connsiteY0" fmla="*/ 86880 h 165365"/>
                <a:gd name="connsiteX1" fmla="*/ 86881 w 165365"/>
                <a:gd name="connsiteY1" fmla="*/ 155698 h 165365"/>
                <a:gd name="connsiteX2" fmla="*/ 18063 w 165365"/>
                <a:gd name="connsiteY2" fmla="*/ 86880 h 165365"/>
                <a:gd name="connsiteX3" fmla="*/ 86881 w 165365"/>
                <a:gd name="connsiteY3" fmla="*/ 18063 h 165365"/>
                <a:gd name="connsiteX4" fmla="*/ 155698 w 165365"/>
                <a:gd name="connsiteY4" fmla="*/ 86880 h 16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365" h="165365">
                  <a:moveTo>
                    <a:pt x="155698" y="86880"/>
                  </a:moveTo>
                  <a:cubicBezTo>
                    <a:pt x="155698" y="124887"/>
                    <a:pt x="124887" y="155698"/>
                    <a:pt x="86881" y="155698"/>
                  </a:cubicBezTo>
                  <a:cubicBezTo>
                    <a:pt x="48874" y="155698"/>
                    <a:pt x="18063" y="124887"/>
                    <a:pt x="18063" y="86880"/>
                  </a:cubicBezTo>
                  <a:cubicBezTo>
                    <a:pt x="18063" y="48874"/>
                    <a:pt x="48874" y="18063"/>
                    <a:pt x="86881" y="18063"/>
                  </a:cubicBezTo>
                  <a:cubicBezTo>
                    <a:pt x="124887" y="18063"/>
                    <a:pt x="155698" y="48874"/>
                    <a:pt x="155698" y="86880"/>
                  </a:cubicBez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89B1F55-B20B-4ED3-A5FF-A8C7186E8C48}"/>
                </a:ext>
              </a:extLst>
            </p:cNvPr>
            <p:cNvSpPr/>
            <p:nvPr/>
          </p:nvSpPr>
          <p:spPr>
            <a:xfrm>
              <a:off x="703350" y="1723245"/>
              <a:ext cx="305290" cy="216247"/>
            </a:xfrm>
            <a:custGeom>
              <a:avLst/>
              <a:gdLst>
                <a:gd name="connsiteX0" fmla="*/ 18063 w 305290"/>
                <a:gd name="connsiteY0" fmla="*/ 100618 h 216247"/>
                <a:gd name="connsiteX1" fmla="*/ 47447 w 305290"/>
                <a:gd name="connsiteY1" fmla="*/ 18063 h 216247"/>
                <a:gd name="connsiteX2" fmla="*/ 295114 w 305290"/>
                <a:gd name="connsiteY2" fmla="*/ 18063 h 216247"/>
                <a:gd name="connsiteX3" fmla="*/ 226296 w 305290"/>
                <a:gd name="connsiteY3" fmla="*/ 210650 h 216247"/>
                <a:gd name="connsiteX4" fmla="*/ 47447 w 305290"/>
                <a:gd name="connsiteY4" fmla="*/ 210650 h 21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290" h="216247">
                  <a:moveTo>
                    <a:pt x="18063" y="100618"/>
                  </a:moveTo>
                  <a:lnTo>
                    <a:pt x="47447" y="18063"/>
                  </a:lnTo>
                  <a:lnTo>
                    <a:pt x="295114" y="18063"/>
                  </a:lnTo>
                  <a:lnTo>
                    <a:pt x="226296" y="210650"/>
                  </a:lnTo>
                  <a:lnTo>
                    <a:pt x="47447" y="210650"/>
                  </a:lnTo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D9206FE-6492-487F-A9AA-0F4EA1D9C1F8}"/>
                </a:ext>
              </a:extLst>
            </p:cNvPr>
            <p:cNvSpPr/>
            <p:nvPr/>
          </p:nvSpPr>
          <p:spPr>
            <a:xfrm>
              <a:off x="365749" y="1769039"/>
              <a:ext cx="330095" cy="254499"/>
            </a:xfrm>
            <a:custGeom>
              <a:avLst/>
              <a:gdLst>
                <a:gd name="connsiteX0" fmla="*/ 128095 w 356172"/>
                <a:gd name="connsiteY0" fmla="*/ 127840 h 216247"/>
                <a:gd name="connsiteX1" fmla="*/ 183174 w 356172"/>
                <a:gd name="connsiteY1" fmla="*/ 182920 h 216247"/>
                <a:gd name="connsiteX2" fmla="*/ 306944 w 356172"/>
                <a:gd name="connsiteY2" fmla="*/ 182920 h 216247"/>
                <a:gd name="connsiteX3" fmla="*/ 348158 w 356172"/>
                <a:gd name="connsiteY3" fmla="*/ 141705 h 216247"/>
                <a:gd name="connsiteX4" fmla="*/ 348158 w 356172"/>
                <a:gd name="connsiteY4" fmla="*/ 141705 h 216247"/>
                <a:gd name="connsiteX5" fmla="*/ 306944 w 356172"/>
                <a:gd name="connsiteY5" fmla="*/ 100491 h 216247"/>
                <a:gd name="connsiteX6" fmla="*/ 224388 w 356172"/>
                <a:gd name="connsiteY6" fmla="*/ 100491 h 216247"/>
                <a:gd name="connsiteX7" fmla="*/ 171090 w 356172"/>
                <a:gd name="connsiteY7" fmla="*/ 47193 h 216247"/>
                <a:gd name="connsiteX8" fmla="*/ 121226 w 356172"/>
                <a:gd name="connsiteY8" fmla="*/ 18063 h 216247"/>
                <a:gd name="connsiteX9" fmla="*/ 73142 w 356172"/>
                <a:gd name="connsiteY9" fmla="*/ 18063 h 216247"/>
                <a:gd name="connsiteX10" fmla="*/ 18063 w 356172"/>
                <a:gd name="connsiteY10" fmla="*/ 73142 h 216247"/>
                <a:gd name="connsiteX11" fmla="*/ 18063 w 356172"/>
                <a:gd name="connsiteY11" fmla="*/ 210650 h 216247"/>
                <a:gd name="connsiteX0" fmla="*/ 110032 w 330095"/>
                <a:gd name="connsiteY0" fmla="*/ 109777 h 254499"/>
                <a:gd name="connsiteX1" fmla="*/ 165111 w 330095"/>
                <a:gd name="connsiteY1" fmla="*/ 164857 h 254499"/>
                <a:gd name="connsiteX2" fmla="*/ 288881 w 330095"/>
                <a:gd name="connsiteY2" fmla="*/ 164857 h 254499"/>
                <a:gd name="connsiteX3" fmla="*/ 330095 w 330095"/>
                <a:gd name="connsiteY3" fmla="*/ 123642 h 254499"/>
                <a:gd name="connsiteX4" fmla="*/ 330095 w 330095"/>
                <a:gd name="connsiteY4" fmla="*/ 123642 h 254499"/>
                <a:gd name="connsiteX5" fmla="*/ 288881 w 330095"/>
                <a:gd name="connsiteY5" fmla="*/ 82428 h 254499"/>
                <a:gd name="connsiteX6" fmla="*/ 206325 w 330095"/>
                <a:gd name="connsiteY6" fmla="*/ 82428 h 254499"/>
                <a:gd name="connsiteX7" fmla="*/ 153027 w 330095"/>
                <a:gd name="connsiteY7" fmla="*/ 29130 h 254499"/>
                <a:gd name="connsiteX8" fmla="*/ 103163 w 330095"/>
                <a:gd name="connsiteY8" fmla="*/ 0 h 254499"/>
                <a:gd name="connsiteX9" fmla="*/ 55079 w 330095"/>
                <a:gd name="connsiteY9" fmla="*/ 0 h 254499"/>
                <a:gd name="connsiteX10" fmla="*/ 0 w 330095"/>
                <a:gd name="connsiteY10" fmla="*/ 55079 h 254499"/>
                <a:gd name="connsiteX11" fmla="*/ 2381 w 330095"/>
                <a:gd name="connsiteY11" fmla="*/ 254499 h 254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095" h="254499">
                  <a:moveTo>
                    <a:pt x="110032" y="109777"/>
                  </a:moveTo>
                  <a:lnTo>
                    <a:pt x="165111" y="164857"/>
                  </a:lnTo>
                  <a:lnTo>
                    <a:pt x="288881" y="164857"/>
                  </a:lnTo>
                  <a:cubicBezTo>
                    <a:pt x="311523" y="164857"/>
                    <a:pt x="330095" y="146285"/>
                    <a:pt x="330095" y="123642"/>
                  </a:cubicBezTo>
                  <a:lnTo>
                    <a:pt x="330095" y="123642"/>
                  </a:lnTo>
                  <a:cubicBezTo>
                    <a:pt x="330095" y="101000"/>
                    <a:pt x="311523" y="82428"/>
                    <a:pt x="288881" y="82428"/>
                  </a:cubicBezTo>
                  <a:lnTo>
                    <a:pt x="206325" y="82428"/>
                  </a:lnTo>
                  <a:lnTo>
                    <a:pt x="153027" y="29130"/>
                  </a:lnTo>
                  <a:cubicBezTo>
                    <a:pt x="136999" y="13102"/>
                    <a:pt x="114611" y="0"/>
                    <a:pt x="103163" y="0"/>
                  </a:cubicBezTo>
                  <a:lnTo>
                    <a:pt x="55079" y="0"/>
                  </a:lnTo>
                  <a:cubicBezTo>
                    <a:pt x="24805" y="0"/>
                    <a:pt x="0" y="24805"/>
                    <a:pt x="0" y="55079"/>
                  </a:cubicBezTo>
                  <a:cubicBezTo>
                    <a:pt x="0" y="100915"/>
                    <a:pt x="2381" y="208663"/>
                    <a:pt x="2381" y="254499"/>
                  </a:cubicBezTo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228B98F-E4D9-45CC-BC33-CF56159DED41}"/>
                </a:ext>
              </a:extLst>
            </p:cNvPr>
            <p:cNvSpPr/>
            <p:nvPr/>
          </p:nvSpPr>
          <p:spPr>
            <a:xfrm>
              <a:off x="554012" y="1269381"/>
              <a:ext cx="445215" cy="432494"/>
            </a:xfrm>
            <a:custGeom>
              <a:avLst/>
              <a:gdLst>
                <a:gd name="connsiteX0" fmla="*/ 196785 w 445215"/>
                <a:gd name="connsiteY0" fmla="*/ 346758 h 432494"/>
                <a:gd name="connsiteX1" fmla="*/ 224261 w 445215"/>
                <a:gd name="connsiteY1" fmla="*/ 348158 h 432494"/>
                <a:gd name="connsiteX2" fmla="*/ 430587 w 445215"/>
                <a:gd name="connsiteY2" fmla="*/ 183047 h 432494"/>
                <a:gd name="connsiteX3" fmla="*/ 224388 w 445215"/>
                <a:gd name="connsiteY3" fmla="*/ 18063 h 432494"/>
                <a:gd name="connsiteX4" fmla="*/ 18063 w 445215"/>
                <a:gd name="connsiteY4" fmla="*/ 183047 h 432494"/>
                <a:gd name="connsiteX5" fmla="*/ 100619 w 445215"/>
                <a:gd name="connsiteY5" fmla="*/ 315085 h 432494"/>
                <a:gd name="connsiteX6" fmla="*/ 100619 w 445215"/>
                <a:gd name="connsiteY6" fmla="*/ 315085 h 432494"/>
                <a:gd name="connsiteX7" fmla="*/ 100619 w 445215"/>
                <a:gd name="connsiteY7" fmla="*/ 416848 h 432494"/>
                <a:gd name="connsiteX8" fmla="*/ 196912 w 445215"/>
                <a:gd name="connsiteY8" fmla="*/ 346631 h 43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215" h="432494">
                  <a:moveTo>
                    <a:pt x="196785" y="346758"/>
                  </a:moveTo>
                  <a:cubicBezTo>
                    <a:pt x="205817" y="347776"/>
                    <a:pt x="214975" y="348158"/>
                    <a:pt x="224261" y="348158"/>
                  </a:cubicBezTo>
                  <a:cubicBezTo>
                    <a:pt x="338236" y="348158"/>
                    <a:pt x="430587" y="274252"/>
                    <a:pt x="430587" y="183047"/>
                  </a:cubicBezTo>
                  <a:cubicBezTo>
                    <a:pt x="430587" y="91841"/>
                    <a:pt x="338236" y="18063"/>
                    <a:pt x="224388" y="18063"/>
                  </a:cubicBezTo>
                  <a:cubicBezTo>
                    <a:pt x="110541" y="18063"/>
                    <a:pt x="18063" y="91969"/>
                    <a:pt x="18063" y="183047"/>
                  </a:cubicBezTo>
                  <a:cubicBezTo>
                    <a:pt x="18063" y="237109"/>
                    <a:pt x="50500" y="284937"/>
                    <a:pt x="100619" y="315085"/>
                  </a:cubicBezTo>
                  <a:lnTo>
                    <a:pt x="100619" y="315085"/>
                  </a:lnTo>
                  <a:lnTo>
                    <a:pt x="100619" y="416848"/>
                  </a:lnTo>
                  <a:lnTo>
                    <a:pt x="196912" y="346631"/>
                  </a:ln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4931E2C-955D-4162-A0B0-0879C31000BB}"/>
                </a:ext>
              </a:extLst>
            </p:cNvPr>
            <p:cNvSpPr/>
            <p:nvPr/>
          </p:nvSpPr>
          <p:spPr>
            <a:xfrm>
              <a:off x="849762" y="1427495"/>
              <a:ext cx="38161" cy="38161"/>
            </a:xfrm>
            <a:custGeom>
              <a:avLst/>
              <a:gdLst>
                <a:gd name="connsiteX0" fmla="*/ 31801 w 38161"/>
                <a:gd name="connsiteY0" fmla="*/ 24932 h 38161"/>
                <a:gd name="connsiteX1" fmla="*/ 24932 w 38161"/>
                <a:gd name="connsiteY1" fmla="*/ 31801 h 38161"/>
                <a:gd name="connsiteX2" fmla="*/ 18063 w 38161"/>
                <a:gd name="connsiteY2" fmla="*/ 24932 h 38161"/>
                <a:gd name="connsiteX3" fmla="*/ 24932 w 38161"/>
                <a:gd name="connsiteY3" fmla="*/ 18063 h 38161"/>
                <a:gd name="connsiteX4" fmla="*/ 31801 w 38161"/>
                <a:gd name="connsiteY4" fmla="*/ 24932 h 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61" h="38161">
                  <a:moveTo>
                    <a:pt x="31801" y="24932"/>
                  </a:moveTo>
                  <a:cubicBezTo>
                    <a:pt x="31801" y="28726"/>
                    <a:pt x="28726" y="31801"/>
                    <a:pt x="24932" y="31801"/>
                  </a:cubicBezTo>
                  <a:cubicBezTo>
                    <a:pt x="21138" y="31801"/>
                    <a:pt x="18063" y="28726"/>
                    <a:pt x="18063" y="24932"/>
                  </a:cubicBezTo>
                  <a:cubicBezTo>
                    <a:pt x="18063" y="21138"/>
                    <a:pt x="21138" y="18063"/>
                    <a:pt x="24932" y="18063"/>
                  </a:cubicBezTo>
                  <a:cubicBezTo>
                    <a:pt x="28726" y="18063"/>
                    <a:pt x="31801" y="21138"/>
                    <a:pt x="31801" y="24932"/>
                  </a:cubicBez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C9C6F0E-2A0C-4ECD-8234-B96FA1B405F2}"/>
                </a:ext>
              </a:extLst>
            </p:cNvPr>
            <p:cNvSpPr/>
            <p:nvPr/>
          </p:nvSpPr>
          <p:spPr>
            <a:xfrm>
              <a:off x="753468" y="1427495"/>
              <a:ext cx="38161" cy="38161"/>
            </a:xfrm>
            <a:custGeom>
              <a:avLst/>
              <a:gdLst>
                <a:gd name="connsiteX0" fmla="*/ 31801 w 38161"/>
                <a:gd name="connsiteY0" fmla="*/ 24932 h 38161"/>
                <a:gd name="connsiteX1" fmla="*/ 24932 w 38161"/>
                <a:gd name="connsiteY1" fmla="*/ 31801 h 38161"/>
                <a:gd name="connsiteX2" fmla="*/ 18063 w 38161"/>
                <a:gd name="connsiteY2" fmla="*/ 24932 h 38161"/>
                <a:gd name="connsiteX3" fmla="*/ 24932 w 38161"/>
                <a:gd name="connsiteY3" fmla="*/ 18063 h 38161"/>
                <a:gd name="connsiteX4" fmla="*/ 31801 w 38161"/>
                <a:gd name="connsiteY4" fmla="*/ 24932 h 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61" h="38161">
                  <a:moveTo>
                    <a:pt x="31801" y="24932"/>
                  </a:moveTo>
                  <a:cubicBezTo>
                    <a:pt x="31801" y="28726"/>
                    <a:pt x="28726" y="31801"/>
                    <a:pt x="24932" y="31801"/>
                  </a:cubicBezTo>
                  <a:cubicBezTo>
                    <a:pt x="21138" y="31801"/>
                    <a:pt x="18063" y="28726"/>
                    <a:pt x="18063" y="24932"/>
                  </a:cubicBezTo>
                  <a:cubicBezTo>
                    <a:pt x="18063" y="21138"/>
                    <a:pt x="21138" y="18063"/>
                    <a:pt x="24932" y="18063"/>
                  </a:cubicBezTo>
                  <a:cubicBezTo>
                    <a:pt x="28726" y="18063"/>
                    <a:pt x="31801" y="21138"/>
                    <a:pt x="31801" y="24932"/>
                  </a:cubicBez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609D95E-8BA6-40DC-AC30-6761B38913E6}"/>
                </a:ext>
              </a:extLst>
            </p:cNvPr>
            <p:cNvSpPr/>
            <p:nvPr/>
          </p:nvSpPr>
          <p:spPr>
            <a:xfrm>
              <a:off x="657175" y="1427495"/>
              <a:ext cx="38161" cy="38161"/>
            </a:xfrm>
            <a:custGeom>
              <a:avLst/>
              <a:gdLst>
                <a:gd name="connsiteX0" fmla="*/ 31801 w 38161"/>
                <a:gd name="connsiteY0" fmla="*/ 24932 h 38161"/>
                <a:gd name="connsiteX1" fmla="*/ 24932 w 38161"/>
                <a:gd name="connsiteY1" fmla="*/ 31801 h 38161"/>
                <a:gd name="connsiteX2" fmla="*/ 18063 w 38161"/>
                <a:gd name="connsiteY2" fmla="*/ 24932 h 38161"/>
                <a:gd name="connsiteX3" fmla="*/ 24932 w 38161"/>
                <a:gd name="connsiteY3" fmla="*/ 18063 h 38161"/>
                <a:gd name="connsiteX4" fmla="*/ 31801 w 38161"/>
                <a:gd name="connsiteY4" fmla="*/ 24932 h 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61" h="38161">
                  <a:moveTo>
                    <a:pt x="31801" y="24932"/>
                  </a:moveTo>
                  <a:cubicBezTo>
                    <a:pt x="31801" y="28726"/>
                    <a:pt x="28726" y="31801"/>
                    <a:pt x="24932" y="31801"/>
                  </a:cubicBezTo>
                  <a:cubicBezTo>
                    <a:pt x="21138" y="31801"/>
                    <a:pt x="18063" y="28726"/>
                    <a:pt x="18063" y="24932"/>
                  </a:cubicBezTo>
                  <a:cubicBezTo>
                    <a:pt x="18063" y="21138"/>
                    <a:pt x="21138" y="18063"/>
                    <a:pt x="24932" y="18063"/>
                  </a:cubicBezTo>
                  <a:cubicBezTo>
                    <a:pt x="28726" y="18063"/>
                    <a:pt x="31801" y="21138"/>
                    <a:pt x="31801" y="24932"/>
                  </a:cubicBez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object 12">
            <a:extLst>
              <a:ext uri="{FF2B5EF4-FFF2-40B4-BE49-F238E27FC236}">
                <a16:creationId xmlns:a16="http://schemas.microsoft.com/office/drawing/2014/main" id="{3089E1A2-BE03-4C59-9DA0-A5237D561484}"/>
              </a:ext>
            </a:extLst>
          </p:cNvPr>
          <p:cNvSpPr/>
          <p:nvPr/>
        </p:nvSpPr>
        <p:spPr>
          <a:xfrm>
            <a:off x="443225" y="487680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6" name="Graphic 8">
            <a:extLst>
              <a:ext uri="{FF2B5EF4-FFF2-40B4-BE49-F238E27FC236}">
                <a16:creationId xmlns:a16="http://schemas.microsoft.com/office/drawing/2014/main" id="{C54D1C47-9EFE-42D3-95D3-49C2C2E1E143}"/>
              </a:ext>
            </a:extLst>
          </p:cNvPr>
          <p:cNvGrpSpPr/>
          <p:nvPr/>
        </p:nvGrpSpPr>
        <p:grpSpPr>
          <a:xfrm>
            <a:off x="441831" y="4901226"/>
            <a:ext cx="515392" cy="604592"/>
            <a:chOff x="365749" y="1269381"/>
            <a:chExt cx="642891" cy="75415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4440934-6302-4F1A-983C-2E4FB720A030}"/>
                </a:ext>
              </a:extLst>
            </p:cNvPr>
            <p:cNvSpPr/>
            <p:nvPr/>
          </p:nvSpPr>
          <p:spPr>
            <a:xfrm>
              <a:off x="375163" y="1558134"/>
              <a:ext cx="165366" cy="165365"/>
            </a:xfrm>
            <a:custGeom>
              <a:avLst/>
              <a:gdLst>
                <a:gd name="connsiteX0" fmla="*/ 155698 w 165365"/>
                <a:gd name="connsiteY0" fmla="*/ 86880 h 165365"/>
                <a:gd name="connsiteX1" fmla="*/ 86881 w 165365"/>
                <a:gd name="connsiteY1" fmla="*/ 155698 h 165365"/>
                <a:gd name="connsiteX2" fmla="*/ 18063 w 165365"/>
                <a:gd name="connsiteY2" fmla="*/ 86880 h 165365"/>
                <a:gd name="connsiteX3" fmla="*/ 86881 w 165365"/>
                <a:gd name="connsiteY3" fmla="*/ 18063 h 165365"/>
                <a:gd name="connsiteX4" fmla="*/ 155698 w 165365"/>
                <a:gd name="connsiteY4" fmla="*/ 86880 h 16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365" h="165365">
                  <a:moveTo>
                    <a:pt x="155698" y="86880"/>
                  </a:moveTo>
                  <a:cubicBezTo>
                    <a:pt x="155698" y="124887"/>
                    <a:pt x="124887" y="155698"/>
                    <a:pt x="86881" y="155698"/>
                  </a:cubicBezTo>
                  <a:cubicBezTo>
                    <a:pt x="48874" y="155698"/>
                    <a:pt x="18063" y="124887"/>
                    <a:pt x="18063" y="86880"/>
                  </a:cubicBezTo>
                  <a:cubicBezTo>
                    <a:pt x="18063" y="48874"/>
                    <a:pt x="48874" y="18063"/>
                    <a:pt x="86881" y="18063"/>
                  </a:cubicBezTo>
                  <a:cubicBezTo>
                    <a:pt x="124887" y="18063"/>
                    <a:pt x="155698" y="48874"/>
                    <a:pt x="155698" y="86880"/>
                  </a:cubicBez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829C9EF-073E-439F-B727-F8D35142FBBF}"/>
                </a:ext>
              </a:extLst>
            </p:cNvPr>
            <p:cNvSpPr/>
            <p:nvPr/>
          </p:nvSpPr>
          <p:spPr>
            <a:xfrm>
              <a:off x="703350" y="1723245"/>
              <a:ext cx="305290" cy="216247"/>
            </a:xfrm>
            <a:custGeom>
              <a:avLst/>
              <a:gdLst>
                <a:gd name="connsiteX0" fmla="*/ 18063 w 305290"/>
                <a:gd name="connsiteY0" fmla="*/ 100618 h 216247"/>
                <a:gd name="connsiteX1" fmla="*/ 47447 w 305290"/>
                <a:gd name="connsiteY1" fmla="*/ 18063 h 216247"/>
                <a:gd name="connsiteX2" fmla="*/ 295114 w 305290"/>
                <a:gd name="connsiteY2" fmla="*/ 18063 h 216247"/>
                <a:gd name="connsiteX3" fmla="*/ 226296 w 305290"/>
                <a:gd name="connsiteY3" fmla="*/ 210650 h 216247"/>
                <a:gd name="connsiteX4" fmla="*/ 47447 w 305290"/>
                <a:gd name="connsiteY4" fmla="*/ 210650 h 21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290" h="216247">
                  <a:moveTo>
                    <a:pt x="18063" y="100618"/>
                  </a:moveTo>
                  <a:lnTo>
                    <a:pt x="47447" y="18063"/>
                  </a:lnTo>
                  <a:lnTo>
                    <a:pt x="295114" y="18063"/>
                  </a:lnTo>
                  <a:lnTo>
                    <a:pt x="226296" y="210650"/>
                  </a:lnTo>
                  <a:lnTo>
                    <a:pt x="47447" y="210650"/>
                  </a:lnTo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EDD0C85-F6C4-41A0-991E-E762EBAA76C4}"/>
                </a:ext>
              </a:extLst>
            </p:cNvPr>
            <p:cNvSpPr/>
            <p:nvPr/>
          </p:nvSpPr>
          <p:spPr>
            <a:xfrm>
              <a:off x="365749" y="1769039"/>
              <a:ext cx="330095" cy="254499"/>
            </a:xfrm>
            <a:custGeom>
              <a:avLst/>
              <a:gdLst>
                <a:gd name="connsiteX0" fmla="*/ 128095 w 356172"/>
                <a:gd name="connsiteY0" fmla="*/ 127840 h 216247"/>
                <a:gd name="connsiteX1" fmla="*/ 183174 w 356172"/>
                <a:gd name="connsiteY1" fmla="*/ 182920 h 216247"/>
                <a:gd name="connsiteX2" fmla="*/ 306944 w 356172"/>
                <a:gd name="connsiteY2" fmla="*/ 182920 h 216247"/>
                <a:gd name="connsiteX3" fmla="*/ 348158 w 356172"/>
                <a:gd name="connsiteY3" fmla="*/ 141705 h 216247"/>
                <a:gd name="connsiteX4" fmla="*/ 348158 w 356172"/>
                <a:gd name="connsiteY4" fmla="*/ 141705 h 216247"/>
                <a:gd name="connsiteX5" fmla="*/ 306944 w 356172"/>
                <a:gd name="connsiteY5" fmla="*/ 100491 h 216247"/>
                <a:gd name="connsiteX6" fmla="*/ 224388 w 356172"/>
                <a:gd name="connsiteY6" fmla="*/ 100491 h 216247"/>
                <a:gd name="connsiteX7" fmla="*/ 171090 w 356172"/>
                <a:gd name="connsiteY7" fmla="*/ 47193 h 216247"/>
                <a:gd name="connsiteX8" fmla="*/ 121226 w 356172"/>
                <a:gd name="connsiteY8" fmla="*/ 18063 h 216247"/>
                <a:gd name="connsiteX9" fmla="*/ 73142 w 356172"/>
                <a:gd name="connsiteY9" fmla="*/ 18063 h 216247"/>
                <a:gd name="connsiteX10" fmla="*/ 18063 w 356172"/>
                <a:gd name="connsiteY10" fmla="*/ 73142 h 216247"/>
                <a:gd name="connsiteX11" fmla="*/ 18063 w 356172"/>
                <a:gd name="connsiteY11" fmla="*/ 210650 h 216247"/>
                <a:gd name="connsiteX0" fmla="*/ 110032 w 330095"/>
                <a:gd name="connsiteY0" fmla="*/ 109777 h 254499"/>
                <a:gd name="connsiteX1" fmla="*/ 165111 w 330095"/>
                <a:gd name="connsiteY1" fmla="*/ 164857 h 254499"/>
                <a:gd name="connsiteX2" fmla="*/ 288881 w 330095"/>
                <a:gd name="connsiteY2" fmla="*/ 164857 h 254499"/>
                <a:gd name="connsiteX3" fmla="*/ 330095 w 330095"/>
                <a:gd name="connsiteY3" fmla="*/ 123642 h 254499"/>
                <a:gd name="connsiteX4" fmla="*/ 330095 w 330095"/>
                <a:gd name="connsiteY4" fmla="*/ 123642 h 254499"/>
                <a:gd name="connsiteX5" fmla="*/ 288881 w 330095"/>
                <a:gd name="connsiteY5" fmla="*/ 82428 h 254499"/>
                <a:gd name="connsiteX6" fmla="*/ 206325 w 330095"/>
                <a:gd name="connsiteY6" fmla="*/ 82428 h 254499"/>
                <a:gd name="connsiteX7" fmla="*/ 153027 w 330095"/>
                <a:gd name="connsiteY7" fmla="*/ 29130 h 254499"/>
                <a:gd name="connsiteX8" fmla="*/ 103163 w 330095"/>
                <a:gd name="connsiteY8" fmla="*/ 0 h 254499"/>
                <a:gd name="connsiteX9" fmla="*/ 55079 w 330095"/>
                <a:gd name="connsiteY9" fmla="*/ 0 h 254499"/>
                <a:gd name="connsiteX10" fmla="*/ 0 w 330095"/>
                <a:gd name="connsiteY10" fmla="*/ 55079 h 254499"/>
                <a:gd name="connsiteX11" fmla="*/ 2381 w 330095"/>
                <a:gd name="connsiteY11" fmla="*/ 254499 h 254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095" h="254499">
                  <a:moveTo>
                    <a:pt x="110032" y="109777"/>
                  </a:moveTo>
                  <a:lnTo>
                    <a:pt x="165111" y="164857"/>
                  </a:lnTo>
                  <a:lnTo>
                    <a:pt x="288881" y="164857"/>
                  </a:lnTo>
                  <a:cubicBezTo>
                    <a:pt x="311523" y="164857"/>
                    <a:pt x="330095" y="146285"/>
                    <a:pt x="330095" y="123642"/>
                  </a:cubicBezTo>
                  <a:lnTo>
                    <a:pt x="330095" y="123642"/>
                  </a:lnTo>
                  <a:cubicBezTo>
                    <a:pt x="330095" y="101000"/>
                    <a:pt x="311523" y="82428"/>
                    <a:pt x="288881" y="82428"/>
                  </a:cubicBezTo>
                  <a:lnTo>
                    <a:pt x="206325" y="82428"/>
                  </a:lnTo>
                  <a:lnTo>
                    <a:pt x="153027" y="29130"/>
                  </a:lnTo>
                  <a:cubicBezTo>
                    <a:pt x="136999" y="13102"/>
                    <a:pt x="114611" y="0"/>
                    <a:pt x="103163" y="0"/>
                  </a:cubicBezTo>
                  <a:lnTo>
                    <a:pt x="55079" y="0"/>
                  </a:lnTo>
                  <a:cubicBezTo>
                    <a:pt x="24805" y="0"/>
                    <a:pt x="0" y="24805"/>
                    <a:pt x="0" y="55079"/>
                  </a:cubicBezTo>
                  <a:cubicBezTo>
                    <a:pt x="0" y="100915"/>
                    <a:pt x="2381" y="208663"/>
                    <a:pt x="2381" y="254499"/>
                  </a:cubicBezTo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3FE91E-D53F-4F09-9B09-E3D06328521F}"/>
                </a:ext>
              </a:extLst>
            </p:cNvPr>
            <p:cNvSpPr/>
            <p:nvPr/>
          </p:nvSpPr>
          <p:spPr>
            <a:xfrm>
              <a:off x="554012" y="1269381"/>
              <a:ext cx="445215" cy="432494"/>
            </a:xfrm>
            <a:custGeom>
              <a:avLst/>
              <a:gdLst>
                <a:gd name="connsiteX0" fmla="*/ 196785 w 445215"/>
                <a:gd name="connsiteY0" fmla="*/ 346758 h 432494"/>
                <a:gd name="connsiteX1" fmla="*/ 224261 w 445215"/>
                <a:gd name="connsiteY1" fmla="*/ 348158 h 432494"/>
                <a:gd name="connsiteX2" fmla="*/ 430587 w 445215"/>
                <a:gd name="connsiteY2" fmla="*/ 183047 h 432494"/>
                <a:gd name="connsiteX3" fmla="*/ 224388 w 445215"/>
                <a:gd name="connsiteY3" fmla="*/ 18063 h 432494"/>
                <a:gd name="connsiteX4" fmla="*/ 18063 w 445215"/>
                <a:gd name="connsiteY4" fmla="*/ 183047 h 432494"/>
                <a:gd name="connsiteX5" fmla="*/ 100619 w 445215"/>
                <a:gd name="connsiteY5" fmla="*/ 315085 h 432494"/>
                <a:gd name="connsiteX6" fmla="*/ 100619 w 445215"/>
                <a:gd name="connsiteY6" fmla="*/ 315085 h 432494"/>
                <a:gd name="connsiteX7" fmla="*/ 100619 w 445215"/>
                <a:gd name="connsiteY7" fmla="*/ 416848 h 432494"/>
                <a:gd name="connsiteX8" fmla="*/ 196912 w 445215"/>
                <a:gd name="connsiteY8" fmla="*/ 346631 h 432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5215" h="432494">
                  <a:moveTo>
                    <a:pt x="196785" y="346758"/>
                  </a:moveTo>
                  <a:cubicBezTo>
                    <a:pt x="205817" y="347776"/>
                    <a:pt x="214975" y="348158"/>
                    <a:pt x="224261" y="348158"/>
                  </a:cubicBezTo>
                  <a:cubicBezTo>
                    <a:pt x="338236" y="348158"/>
                    <a:pt x="430587" y="274252"/>
                    <a:pt x="430587" y="183047"/>
                  </a:cubicBezTo>
                  <a:cubicBezTo>
                    <a:pt x="430587" y="91841"/>
                    <a:pt x="338236" y="18063"/>
                    <a:pt x="224388" y="18063"/>
                  </a:cubicBezTo>
                  <a:cubicBezTo>
                    <a:pt x="110541" y="18063"/>
                    <a:pt x="18063" y="91969"/>
                    <a:pt x="18063" y="183047"/>
                  </a:cubicBezTo>
                  <a:cubicBezTo>
                    <a:pt x="18063" y="237109"/>
                    <a:pt x="50500" y="284937"/>
                    <a:pt x="100619" y="315085"/>
                  </a:cubicBezTo>
                  <a:lnTo>
                    <a:pt x="100619" y="315085"/>
                  </a:lnTo>
                  <a:lnTo>
                    <a:pt x="100619" y="416848"/>
                  </a:lnTo>
                  <a:lnTo>
                    <a:pt x="196912" y="346631"/>
                  </a:ln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4A674D4-2298-46FA-A389-642D41B04A9B}"/>
                </a:ext>
              </a:extLst>
            </p:cNvPr>
            <p:cNvSpPr/>
            <p:nvPr/>
          </p:nvSpPr>
          <p:spPr>
            <a:xfrm>
              <a:off x="849762" y="1427495"/>
              <a:ext cx="38161" cy="38161"/>
            </a:xfrm>
            <a:custGeom>
              <a:avLst/>
              <a:gdLst>
                <a:gd name="connsiteX0" fmla="*/ 31801 w 38161"/>
                <a:gd name="connsiteY0" fmla="*/ 24932 h 38161"/>
                <a:gd name="connsiteX1" fmla="*/ 24932 w 38161"/>
                <a:gd name="connsiteY1" fmla="*/ 31801 h 38161"/>
                <a:gd name="connsiteX2" fmla="*/ 18063 w 38161"/>
                <a:gd name="connsiteY2" fmla="*/ 24932 h 38161"/>
                <a:gd name="connsiteX3" fmla="*/ 24932 w 38161"/>
                <a:gd name="connsiteY3" fmla="*/ 18063 h 38161"/>
                <a:gd name="connsiteX4" fmla="*/ 31801 w 38161"/>
                <a:gd name="connsiteY4" fmla="*/ 24932 h 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61" h="38161">
                  <a:moveTo>
                    <a:pt x="31801" y="24932"/>
                  </a:moveTo>
                  <a:cubicBezTo>
                    <a:pt x="31801" y="28726"/>
                    <a:pt x="28726" y="31801"/>
                    <a:pt x="24932" y="31801"/>
                  </a:cubicBezTo>
                  <a:cubicBezTo>
                    <a:pt x="21138" y="31801"/>
                    <a:pt x="18063" y="28726"/>
                    <a:pt x="18063" y="24932"/>
                  </a:cubicBezTo>
                  <a:cubicBezTo>
                    <a:pt x="18063" y="21138"/>
                    <a:pt x="21138" y="18063"/>
                    <a:pt x="24932" y="18063"/>
                  </a:cubicBezTo>
                  <a:cubicBezTo>
                    <a:pt x="28726" y="18063"/>
                    <a:pt x="31801" y="21138"/>
                    <a:pt x="31801" y="24932"/>
                  </a:cubicBez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28AB159-1EAF-4AC0-8C68-026929DA37F6}"/>
                </a:ext>
              </a:extLst>
            </p:cNvPr>
            <p:cNvSpPr/>
            <p:nvPr/>
          </p:nvSpPr>
          <p:spPr>
            <a:xfrm>
              <a:off x="753468" y="1427495"/>
              <a:ext cx="38161" cy="38161"/>
            </a:xfrm>
            <a:custGeom>
              <a:avLst/>
              <a:gdLst>
                <a:gd name="connsiteX0" fmla="*/ 31801 w 38161"/>
                <a:gd name="connsiteY0" fmla="*/ 24932 h 38161"/>
                <a:gd name="connsiteX1" fmla="*/ 24932 w 38161"/>
                <a:gd name="connsiteY1" fmla="*/ 31801 h 38161"/>
                <a:gd name="connsiteX2" fmla="*/ 18063 w 38161"/>
                <a:gd name="connsiteY2" fmla="*/ 24932 h 38161"/>
                <a:gd name="connsiteX3" fmla="*/ 24932 w 38161"/>
                <a:gd name="connsiteY3" fmla="*/ 18063 h 38161"/>
                <a:gd name="connsiteX4" fmla="*/ 31801 w 38161"/>
                <a:gd name="connsiteY4" fmla="*/ 24932 h 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61" h="38161">
                  <a:moveTo>
                    <a:pt x="31801" y="24932"/>
                  </a:moveTo>
                  <a:cubicBezTo>
                    <a:pt x="31801" y="28726"/>
                    <a:pt x="28726" y="31801"/>
                    <a:pt x="24932" y="31801"/>
                  </a:cubicBezTo>
                  <a:cubicBezTo>
                    <a:pt x="21138" y="31801"/>
                    <a:pt x="18063" y="28726"/>
                    <a:pt x="18063" y="24932"/>
                  </a:cubicBezTo>
                  <a:cubicBezTo>
                    <a:pt x="18063" y="21138"/>
                    <a:pt x="21138" y="18063"/>
                    <a:pt x="24932" y="18063"/>
                  </a:cubicBezTo>
                  <a:cubicBezTo>
                    <a:pt x="28726" y="18063"/>
                    <a:pt x="31801" y="21138"/>
                    <a:pt x="31801" y="24932"/>
                  </a:cubicBez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4B35BF8-84C5-4A6E-B4CD-7C065958AA8E}"/>
                </a:ext>
              </a:extLst>
            </p:cNvPr>
            <p:cNvSpPr/>
            <p:nvPr/>
          </p:nvSpPr>
          <p:spPr>
            <a:xfrm>
              <a:off x="657175" y="1427495"/>
              <a:ext cx="38161" cy="38161"/>
            </a:xfrm>
            <a:custGeom>
              <a:avLst/>
              <a:gdLst>
                <a:gd name="connsiteX0" fmla="*/ 31801 w 38161"/>
                <a:gd name="connsiteY0" fmla="*/ 24932 h 38161"/>
                <a:gd name="connsiteX1" fmla="*/ 24932 w 38161"/>
                <a:gd name="connsiteY1" fmla="*/ 31801 h 38161"/>
                <a:gd name="connsiteX2" fmla="*/ 18063 w 38161"/>
                <a:gd name="connsiteY2" fmla="*/ 24932 h 38161"/>
                <a:gd name="connsiteX3" fmla="*/ 24932 w 38161"/>
                <a:gd name="connsiteY3" fmla="*/ 18063 h 38161"/>
                <a:gd name="connsiteX4" fmla="*/ 31801 w 38161"/>
                <a:gd name="connsiteY4" fmla="*/ 24932 h 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61" h="38161">
                  <a:moveTo>
                    <a:pt x="31801" y="24932"/>
                  </a:moveTo>
                  <a:cubicBezTo>
                    <a:pt x="31801" y="28726"/>
                    <a:pt x="28726" y="31801"/>
                    <a:pt x="24932" y="31801"/>
                  </a:cubicBezTo>
                  <a:cubicBezTo>
                    <a:pt x="21138" y="31801"/>
                    <a:pt x="18063" y="28726"/>
                    <a:pt x="18063" y="24932"/>
                  </a:cubicBezTo>
                  <a:cubicBezTo>
                    <a:pt x="18063" y="21138"/>
                    <a:pt x="21138" y="18063"/>
                    <a:pt x="24932" y="18063"/>
                  </a:cubicBezTo>
                  <a:cubicBezTo>
                    <a:pt x="28726" y="18063"/>
                    <a:pt x="31801" y="21138"/>
                    <a:pt x="31801" y="24932"/>
                  </a:cubicBezTo>
                  <a:close/>
                </a:path>
              </a:pathLst>
            </a:custGeom>
            <a:noFill/>
            <a:ln w="18034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889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DCDAD5B9-820A-44FE-9587-FF04A470C43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8763339"/>
              </p:ext>
            </p:extLst>
          </p:nvPr>
        </p:nvGraphicFramePr>
        <p:xfrm>
          <a:off x="1144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think-cell Slide" r:id="rId5" imgW="278" imgH="278" progId="TCLayout.ActiveDocument.1">
                  <p:embed/>
                </p:oleObj>
              </mc:Choice>
              <mc:Fallback>
                <p:oleObj name="think-cell Slide" r:id="rId5" imgW="278" imgH="278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DCDAD5B9-820A-44FE-9587-FF04A470C4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Title 1">
            <a:extLst>
              <a:ext uri="{FF2B5EF4-FFF2-40B4-BE49-F238E27FC236}">
                <a16:creationId xmlns:a16="http://schemas.microsoft.com/office/drawing/2014/main" id="{D9D19B09-408C-4CBB-B775-48BDB0FCB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522299" cy="434975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муассасалари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ташкилотлари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фаолиятида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комплаенс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назоратини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жорий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этиш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давлат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бошқаруви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соҳасидаги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устувор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вазифалардан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биридир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65BB8-3CC5-4BE0-A211-84BCBFC25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630" y="170571"/>
            <a:ext cx="7964290" cy="153888"/>
          </a:xfrm>
        </p:spPr>
        <p:txBody>
          <a:bodyPr/>
          <a:lstStyle/>
          <a:p>
            <a:r>
              <a:rPr lang="ru-RU" dirty="0"/>
              <a:t>Комплаенс </a:t>
            </a:r>
            <a:r>
              <a:rPr lang="ru-RU" dirty="0" err="1"/>
              <a:t>тушунчаси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турлари</a:t>
            </a:r>
            <a:endParaRPr lang="ru-RU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5C385A1-EF72-4D98-97C1-0AA56B3ED161}"/>
              </a:ext>
            </a:extLst>
          </p:cNvPr>
          <p:cNvSpPr txBox="1">
            <a:spLocks/>
          </p:cNvSpPr>
          <p:nvPr/>
        </p:nvSpPr>
        <p:spPr>
          <a:xfrm>
            <a:off x="438149" y="1688639"/>
            <a:ext cx="2953239" cy="565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600" dirty="0">
                <a:solidFill>
                  <a:schemeClr val="tx2"/>
                </a:solidFill>
              </a:rPr>
              <a:t>Афсуски, </a:t>
            </a:r>
            <a:r>
              <a:rPr lang="ru-RU" sz="1600" dirty="0" err="1">
                <a:solidFill>
                  <a:schemeClr val="tx2"/>
                </a:solidFill>
              </a:rPr>
              <a:t>мамлакат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ривожланишига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турли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шакллардаги</a:t>
            </a:r>
            <a:r>
              <a:rPr lang="ru-RU" sz="1600" dirty="0">
                <a:solidFill>
                  <a:schemeClr val="tx2"/>
                </a:solidFill>
              </a:rPr>
              <a:t> коррупция </a:t>
            </a:r>
            <a:r>
              <a:rPr lang="ru-RU" sz="1600" dirty="0" err="1">
                <a:solidFill>
                  <a:schemeClr val="tx2"/>
                </a:solidFill>
              </a:rPr>
              <a:t>тўсқинлик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қилмоқда</a:t>
            </a:r>
            <a:r>
              <a:rPr lang="ru-RU" sz="1600" dirty="0">
                <a:solidFill>
                  <a:schemeClr val="tx2"/>
                </a:solidFill>
              </a:rPr>
              <a:t>. Агар </a:t>
            </a:r>
            <a:r>
              <a:rPr lang="ru-RU" sz="1600" dirty="0" err="1">
                <a:solidFill>
                  <a:schemeClr val="tx2"/>
                </a:solidFill>
              </a:rPr>
              <a:t>биз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ушбу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ёвуз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ҳодисани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йўқ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қилмасак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биз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ҳақиқатан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ҳам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қулай</a:t>
            </a:r>
            <a:r>
              <a:rPr lang="ru-RU" sz="1600" dirty="0">
                <a:solidFill>
                  <a:schemeClr val="tx2"/>
                </a:solidFill>
              </a:rPr>
              <a:t> бизнес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инвестиция </a:t>
            </a:r>
            <a:r>
              <a:rPr lang="ru-RU" sz="1600" dirty="0" err="1">
                <a:solidFill>
                  <a:schemeClr val="tx2"/>
                </a:solidFill>
              </a:rPr>
              <a:t>муҳитини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ярата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олмаймиз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жамиятимизда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ҳаётнинг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ҳеч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бир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соҳаси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ривожланмайди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8050E7-A7CD-4E4E-90B0-D8860E0017D2}"/>
              </a:ext>
            </a:extLst>
          </p:cNvPr>
          <p:cNvGrpSpPr/>
          <p:nvPr/>
        </p:nvGrpSpPr>
        <p:grpSpPr>
          <a:xfrm>
            <a:off x="431999" y="1123489"/>
            <a:ext cx="481622" cy="599694"/>
            <a:chOff x="431999" y="1123489"/>
            <a:chExt cx="481622" cy="59969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4AA4830-39E8-4F01-848E-594C65165DC7}"/>
                </a:ext>
              </a:extLst>
            </p:cNvPr>
            <p:cNvSpPr/>
            <p:nvPr/>
          </p:nvSpPr>
          <p:spPr>
            <a:xfrm>
              <a:off x="481821" y="1158033"/>
              <a:ext cx="431800" cy="56515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>
                <a:spcAft>
                  <a:spcPts val="1200"/>
                </a:spcAft>
              </a:pPr>
              <a:r>
                <a:rPr lang="en-US" sz="6600" b="1" dirty="0">
                  <a:solidFill>
                    <a:schemeClr val="bg1">
                      <a:lumMod val="85000"/>
                    </a:schemeClr>
                  </a:solidFill>
                </a:rPr>
                <a:t>“</a:t>
              </a:r>
              <a:endParaRPr lang="ru-RU" sz="6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CF01AE9-B9B0-4694-AB55-D965FD03C8DE}"/>
                </a:ext>
              </a:extLst>
            </p:cNvPr>
            <p:cNvSpPr/>
            <p:nvPr/>
          </p:nvSpPr>
          <p:spPr>
            <a:xfrm>
              <a:off x="431999" y="1123489"/>
              <a:ext cx="431800" cy="56515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>
                <a:spcAft>
                  <a:spcPts val="1200"/>
                </a:spcAft>
              </a:pPr>
              <a:r>
                <a:rPr lang="en-US" sz="6600" b="1" dirty="0">
                  <a:ln>
                    <a:solidFill>
                      <a:srgbClr val="2112AE"/>
                    </a:solidFill>
                  </a:ln>
                  <a:solidFill>
                    <a:srgbClr val="1BD7D3"/>
                  </a:solidFill>
                </a:rPr>
                <a:t>“</a:t>
              </a:r>
              <a:endParaRPr lang="ru-RU" sz="6600" dirty="0">
                <a:ln>
                  <a:solidFill>
                    <a:srgbClr val="2112AE"/>
                  </a:solidFill>
                </a:ln>
                <a:solidFill>
                  <a:srgbClr val="1BD7D3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A59BE8-0DE0-4F9C-B6D7-F65B081625D8}"/>
              </a:ext>
            </a:extLst>
          </p:cNvPr>
          <p:cNvGrpSpPr/>
          <p:nvPr/>
        </p:nvGrpSpPr>
        <p:grpSpPr>
          <a:xfrm>
            <a:off x="2959589" y="4112169"/>
            <a:ext cx="481622" cy="599694"/>
            <a:chOff x="2959589" y="4930589"/>
            <a:chExt cx="481622" cy="59969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4B60B08-FAA0-4229-8A7C-DCD951C4DA6A}"/>
                </a:ext>
              </a:extLst>
            </p:cNvPr>
            <p:cNvSpPr/>
            <p:nvPr/>
          </p:nvSpPr>
          <p:spPr>
            <a:xfrm flipV="1">
              <a:off x="3009411" y="4965133"/>
              <a:ext cx="431800" cy="56515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>
                <a:spcAft>
                  <a:spcPts val="1200"/>
                </a:spcAft>
              </a:pPr>
              <a:r>
                <a:rPr lang="en-US" sz="6600" b="1" dirty="0">
                  <a:solidFill>
                    <a:schemeClr val="bg1">
                      <a:lumMod val="85000"/>
                    </a:schemeClr>
                  </a:solidFill>
                </a:rPr>
                <a:t>“</a:t>
              </a:r>
              <a:endParaRPr lang="ru-RU" sz="6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0DE85CB-2E5D-4602-B877-1DA757B7145C}"/>
                </a:ext>
              </a:extLst>
            </p:cNvPr>
            <p:cNvSpPr/>
            <p:nvPr/>
          </p:nvSpPr>
          <p:spPr>
            <a:xfrm flipV="1">
              <a:off x="2959589" y="4930589"/>
              <a:ext cx="431800" cy="565150"/>
            </a:xfrm>
            <a:prstGeom prst="roundRect">
              <a:avLst>
                <a:gd name="adj" fmla="val 0"/>
              </a:avLst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>
                <a:spcAft>
                  <a:spcPts val="1200"/>
                </a:spcAft>
              </a:pPr>
              <a:r>
                <a:rPr lang="en-US" sz="6600" b="1" dirty="0">
                  <a:ln>
                    <a:solidFill>
                      <a:srgbClr val="2112AE"/>
                    </a:solidFill>
                  </a:ln>
                  <a:solidFill>
                    <a:srgbClr val="1BD7D3"/>
                  </a:solidFill>
                </a:rPr>
                <a:t>“</a:t>
              </a:r>
              <a:endParaRPr lang="ru-RU" sz="6600" dirty="0">
                <a:ln>
                  <a:solidFill>
                    <a:srgbClr val="2112AE"/>
                  </a:solidFill>
                </a:ln>
                <a:solidFill>
                  <a:srgbClr val="1BD7D3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0CE6A720-F6DC-4F52-A2F3-61A2F70186A3}"/>
              </a:ext>
            </a:extLst>
          </p:cNvPr>
          <p:cNvSpPr txBox="1">
            <a:spLocks/>
          </p:cNvSpPr>
          <p:nvPr/>
        </p:nvSpPr>
        <p:spPr>
          <a:xfrm>
            <a:off x="431999" y="4670242"/>
            <a:ext cx="2853068" cy="565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uz-Cyrl-UZ" sz="1400" i="1" dirty="0">
                <a:solidFill>
                  <a:schemeClr val="bg1">
                    <a:lumMod val="50000"/>
                  </a:schemeClr>
                </a:solidFill>
              </a:rPr>
              <a:t>Ў</a:t>
            </a:r>
            <a:r>
              <a:rPr lang="ru-RU" sz="1400" i="1" dirty="0" err="1">
                <a:solidFill>
                  <a:schemeClr val="bg1">
                    <a:lumMod val="50000"/>
                  </a:schemeClr>
                </a:solidFill>
              </a:rPr>
              <a:t>збекистон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400" i="1" dirty="0" err="1">
                <a:solidFill>
                  <a:schemeClr val="bg1">
                    <a:lumMod val="50000"/>
                  </a:schemeClr>
                </a:solidFill>
              </a:rPr>
              <a:t>Республикаси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400" i="1" dirty="0" err="1">
                <a:solidFill>
                  <a:schemeClr val="bg1">
                    <a:lumMod val="50000"/>
                  </a:schemeClr>
                </a:solidFill>
              </a:rPr>
              <a:t>Президенти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 Шавкат </a:t>
            </a:r>
            <a:r>
              <a:rPr lang="ru-RU" sz="1400" i="1" dirty="0" err="1">
                <a:solidFill>
                  <a:schemeClr val="bg1">
                    <a:lumMod val="50000"/>
                  </a:schemeClr>
                </a:solidFill>
              </a:rPr>
              <a:t>Миромонович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 Мирзиёев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EA35EC2-F800-4E8E-A9E9-E850AE730309}"/>
              </a:ext>
            </a:extLst>
          </p:cNvPr>
          <p:cNvCxnSpPr>
            <a:cxnSpLocks/>
          </p:cNvCxnSpPr>
          <p:nvPr/>
        </p:nvCxnSpPr>
        <p:spPr>
          <a:xfrm>
            <a:off x="3784798" y="3514107"/>
            <a:ext cx="7964290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BC09883-9184-458E-BD8E-85FA44E43DB3}"/>
              </a:ext>
            </a:extLst>
          </p:cNvPr>
          <p:cNvSpPr/>
          <p:nvPr/>
        </p:nvSpPr>
        <p:spPr>
          <a:xfrm>
            <a:off x="3784798" y="1213009"/>
            <a:ext cx="7964290" cy="2215991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solidFill>
                  <a:schemeClr val="tx2"/>
                </a:solidFill>
              </a:rPr>
              <a:t>2019 </a:t>
            </a:r>
            <a:r>
              <a:rPr lang="ru-RU" sz="1600" dirty="0" err="1">
                <a:solidFill>
                  <a:schemeClr val="tx2"/>
                </a:solidFill>
              </a:rPr>
              <a:t>йилдан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бошлаб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Ўзбекистон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Республикасида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давлат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муассасалари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ташкилотларида</a:t>
            </a:r>
            <a:r>
              <a:rPr lang="ru-RU" sz="1600" dirty="0">
                <a:solidFill>
                  <a:schemeClr val="tx2"/>
                </a:solidFill>
              </a:rPr>
              <a:t> комплаенс-</a:t>
            </a:r>
            <a:r>
              <a:rPr lang="ru-RU" sz="1600" dirty="0" err="1">
                <a:solidFill>
                  <a:schemeClr val="tx2"/>
                </a:solidFill>
              </a:rPr>
              <a:t>назорат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тизимини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шакллантиришга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қаратилган</a:t>
            </a:r>
            <a:r>
              <a:rPr lang="ru-RU" sz="1600" dirty="0">
                <a:solidFill>
                  <a:schemeClr val="tx2"/>
                </a:solidFill>
              </a:rPr>
              <a:t> норматив </a:t>
            </a:r>
            <a:r>
              <a:rPr lang="ru-RU" sz="1600" dirty="0" err="1">
                <a:solidFill>
                  <a:schemeClr val="tx2"/>
                </a:solidFill>
              </a:rPr>
              <a:t>хужжатлар</a:t>
            </a:r>
            <a:r>
              <a:rPr lang="ru-RU" sz="1600" dirty="0">
                <a:solidFill>
                  <a:schemeClr val="tx2"/>
                </a:solidFill>
              </a:rPr>
              <a:t>, шу </a:t>
            </a:r>
            <a:r>
              <a:rPr lang="ru-RU" sz="1600" dirty="0" err="1">
                <a:solidFill>
                  <a:schemeClr val="tx2"/>
                </a:solidFill>
              </a:rPr>
              <a:t>жумладан</a:t>
            </a:r>
            <a:r>
              <a:rPr lang="ru-RU" sz="1600" dirty="0">
                <a:solidFill>
                  <a:schemeClr val="tx2"/>
                </a:solidFill>
              </a:rPr>
              <a:t> Президент </a:t>
            </a:r>
            <a:r>
              <a:rPr lang="ru-RU" sz="1600" dirty="0" err="1">
                <a:solidFill>
                  <a:schemeClr val="tx2"/>
                </a:solidFill>
              </a:rPr>
              <a:t>Фармонлари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қабул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қилинмоқда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ru-RU" sz="1600" b="1" dirty="0" err="1">
                <a:solidFill>
                  <a:srgbClr val="2112AE"/>
                </a:solidFill>
              </a:rPr>
              <a:t>Шундай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хужжатлардан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бириничиси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Ўзбекистон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Республикаси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Президентининг</a:t>
            </a:r>
            <a:r>
              <a:rPr lang="ru-RU" sz="1600" b="1" dirty="0">
                <a:solidFill>
                  <a:srgbClr val="2112AE"/>
                </a:solidFill>
              </a:rPr>
              <a:t> "</a:t>
            </a:r>
            <a:r>
              <a:rPr lang="ru-RU" sz="1600" b="1" dirty="0" err="1">
                <a:solidFill>
                  <a:srgbClr val="2112AE"/>
                </a:solidFill>
              </a:rPr>
              <a:t>Ўзбекистон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Республикасида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коррупцияга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қарши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курашиш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тизимини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янада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такомиллаштириш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чора-тадбирлари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ru-RU" sz="1600" b="1" dirty="0" err="1">
                <a:solidFill>
                  <a:srgbClr val="2112AE"/>
                </a:solidFill>
              </a:rPr>
              <a:t>тўғрисида"ги</a:t>
            </a:r>
            <a:r>
              <a:rPr lang="ru-RU" sz="1600" b="1" dirty="0">
                <a:solidFill>
                  <a:srgbClr val="2112AE"/>
                </a:solidFill>
              </a:rPr>
              <a:t> 27.05.2019 </a:t>
            </a:r>
            <a:r>
              <a:rPr lang="ru-RU" sz="1600" b="1" dirty="0" err="1">
                <a:solidFill>
                  <a:srgbClr val="2112AE"/>
                </a:solidFill>
              </a:rPr>
              <a:t>йилдаги</a:t>
            </a:r>
            <a:r>
              <a:rPr lang="ru-RU" sz="1600" b="1" dirty="0">
                <a:solidFill>
                  <a:srgbClr val="2112AE"/>
                </a:solidFill>
              </a:rPr>
              <a:t> ПФ-5729-сон </a:t>
            </a:r>
            <a:r>
              <a:rPr lang="ru-RU" sz="1600" b="1" dirty="0" err="1">
                <a:solidFill>
                  <a:srgbClr val="2112AE"/>
                </a:solidFill>
              </a:rPr>
              <a:t>Фармонидир</a:t>
            </a:r>
            <a:r>
              <a:rPr lang="ru-RU" sz="1600" b="1" dirty="0">
                <a:solidFill>
                  <a:srgbClr val="2112AE"/>
                </a:solidFill>
              </a:rPr>
              <a:t>. Ушбу </a:t>
            </a:r>
            <a:r>
              <a:rPr lang="ru-RU" sz="1600" b="1" dirty="0" err="1">
                <a:solidFill>
                  <a:srgbClr val="2112AE"/>
                </a:solidFill>
              </a:rPr>
              <a:t>хужжатда</a:t>
            </a:r>
            <a:r>
              <a:rPr lang="ru-RU" sz="1600" b="1" dirty="0">
                <a:solidFill>
                  <a:srgbClr val="2112AE"/>
                </a:solidFill>
              </a:rPr>
              <a:t> </a:t>
            </a:r>
            <a:r>
              <a:rPr lang="uz-Cyrl-UZ" sz="1600" b="1" dirty="0">
                <a:solidFill>
                  <a:srgbClr val="2112AE"/>
                </a:solidFill>
              </a:rPr>
              <a:t>қуйидаги мажбуриятлар ўрнатилган</a:t>
            </a:r>
            <a:r>
              <a:rPr lang="ru-RU" sz="1600" b="1" dirty="0">
                <a:solidFill>
                  <a:srgbClr val="2112AE"/>
                </a:solidFill>
              </a:rPr>
              <a:t>:</a:t>
            </a: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C3FEB840-5616-4299-8FE2-4E14DDA1CEB7}"/>
              </a:ext>
            </a:extLst>
          </p:cNvPr>
          <p:cNvSpPr/>
          <p:nvPr/>
        </p:nvSpPr>
        <p:spPr>
          <a:xfrm>
            <a:off x="3899079" y="3644555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20">
            <a:extLst>
              <a:ext uri="{FF2B5EF4-FFF2-40B4-BE49-F238E27FC236}">
                <a16:creationId xmlns:a16="http://schemas.microsoft.com/office/drawing/2014/main" id="{46F54F40-A6B3-4611-B106-CB48115334E6}"/>
              </a:ext>
            </a:extLst>
          </p:cNvPr>
          <p:cNvSpPr txBox="1"/>
          <p:nvPr/>
        </p:nvSpPr>
        <p:spPr>
          <a:xfrm>
            <a:off x="4679672" y="3739224"/>
            <a:ext cx="7069415" cy="13946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z="1600" spc="-20" dirty="0" err="1">
                <a:solidFill>
                  <a:schemeClr val="tx2"/>
                </a:solidFill>
                <a:cs typeface="Arial"/>
              </a:rPr>
              <a:t>давлат</a:t>
            </a:r>
            <a:r>
              <a:rPr lang="ru-RU" sz="16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dirty="0" err="1">
                <a:solidFill>
                  <a:schemeClr val="tx2"/>
                </a:solidFill>
                <a:cs typeface="Arial"/>
              </a:rPr>
              <a:t>ташкилотларида</a:t>
            </a:r>
            <a:r>
              <a:rPr lang="ru-RU" sz="16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dirty="0" err="1">
                <a:solidFill>
                  <a:schemeClr val="tx2"/>
                </a:solidFill>
                <a:cs typeface="Arial"/>
              </a:rPr>
              <a:t>коррупцияга</a:t>
            </a:r>
            <a:r>
              <a:rPr lang="ru-RU" sz="16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uz-Cyrl-UZ" sz="1600" spc="-20" dirty="0">
                <a:solidFill>
                  <a:schemeClr val="tx2"/>
                </a:solidFill>
                <a:cs typeface="Arial"/>
              </a:rPr>
              <a:t>қарши курашиш бўйича идоравий тизимлар самарадорлигини ошириш;</a:t>
            </a:r>
            <a:endParaRPr lang="ru-RU" sz="1600" spc="-20" dirty="0">
              <a:solidFill>
                <a:schemeClr val="tx2"/>
              </a:solidFill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z="1600" spc="-20" dirty="0" err="1">
                <a:solidFill>
                  <a:schemeClr val="tx2"/>
                </a:solidFill>
                <a:cs typeface="Arial"/>
              </a:rPr>
              <a:t>давлат</a:t>
            </a:r>
            <a:r>
              <a:rPr lang="ru-RU" sz="16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dirty="0" err="1">
                <a:solidFill>
                  <a:schemeClr val="tx2"/>
                </a:solidFill>
                <a:cs typeface="Arial"/>
              </a:rPr>
              <a:t>иштирокидаги</a:t>
            </a:r>
            <a:r>
              <a:rPr lang="ru-RU" sz="16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dirty="0" err="1">
                <a:solidFill>
                  <a:schemeClr val="tx2"/>
                </a:solidFill>
                <a:cs typeface="Arial"/>
              </a:rPr>
              <a:t>ташкилотларда</a:t>
            </a:r>
            <a:r>
              <a:rPr lang="ru-RU" sz="16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dirty="0" err="1">
                <a:solidFill>
                  <a:schemeClr val="tx2"/>
                </a:solidFill>
                <a:cs typeface="Arial"/>
              </a:rPr>
              <a:t>коррупцияга</a:t>
            </a:r>
            <a:r>
              <a:rPr lang="ru-RU" sz="16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6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600" spc="-20" dirty="0">
                <a:solidFill>
                  <a:schemeClr val="tx2"/>
                </a:solidFill>
                <a:cs typeface="Arial"/>
              </a:rPr>
              <a:t> «комплаенс </a:t>
            </a:r>
            <a:r>
              <a:rPr lang="ru-RU" sz="1600" spc="-20" dirty="0" err="1">
                <a:solidFill>
                  <a:schemeClr val="tx2"/>
                </a:solidFill>
                <a:cs typeface="Arial"/>
              </a:rPr>
              <a:t>назорат</a:t>
            </a:r>
            <a:r>
              <a:rPr lang="ru-RU" sz="1600" spc="-20" dirty="0">
                <a:solidFill>
                  <a:schemeClr val="tx2"/>
                </a:solidFill>
                <a:cs typeface="Arial"/>
              </a:rPr>
              <a:t>» (</a:t>
            </a:r>
            <a:r>
              <a:rPr lang="ru-RU" sz="1600" spc="-20" dirty="0" err="1">
                <a:solidFill>
                  <a:schemeClr val="tx2"/>
                </a:solidFill>
                <a:cs typeface="Arial"/>
              </a:rPr>
              <a:t>compliance</a:t>
            </a:r>
            <a:r>
              <a:rPr lang="ru-RU" sz="16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dirty="0" err="1">
                <a:solidFill>
                  <a:schemeClr val="tx2"/>
                </a:solidFill>
                <a:cs typeface="Arial"/>
              </a:rPr>
              <a:t>control</a:t>
            </a:r>
            <a:r>
              <a:rPr lang="ru-RU" sz="1600" spc="-20" dirty="0">
                <a:solidFill>
                  <a:schemeClr val="tx2"/>
                </a:solidFill>
                <a:cs typeface="Arial"/>
              </a:rPr>
              <a:t>) </a:t>
            </a:r>
            <a:r>
              <a:rPr lang="ru-RU" sz="1600" spc="-20" dirty="0" err="1">
                <a:solidFill>
                  <a:schemeClr val="tx2"/>
                </a:solidFill>
                <a:cs typeface="Arial"/>
              </a:rPr>
              <a:t>тизимини</a:t>
            </a:r>
            <a:r>
              <a:rPr lang="ru-RU" sz="16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dirty="0" err="1">
                <a:solidFill>
                  <a:schemeClr val="tx2"/>
                </a:solidFill>
                <a:cs typeface="Arial"/>
              </a:rPr>
              <a:t>жорий</a:t>
            </a:r>
            <a:r>
              <a:rPr lang="ru-RU" sz="16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600" spc="-20" dirty="0" err="1">
                <a:solidFill>
                  <a:schemeClr val="tx2"/>
                </a:solidFill>
                <a:cs typeface="Arial"/>
              </a:rPr>
              <a:t>этиш</a:t>
            </a:r>
            <a:r>
              <a:rPr lang="ru-RU" sz="1600" spc="-20" dirty="0">
                <a:solidFill>
                  <a:schemeClr val="tx2"/>
                </a:solidFill>
                <a:cs typeface="Arial"/>
              </a:rPr>
              <a:t>.</a:t>
            </a:r>
          </a:p>
        </p:txBody>
      </p:sp>
      <p:grpSp>
        <p:nvGrpSpPr>
          <p:cNvPr id="48" name="Group 1899">
            <a:extLst>
              <a:ext uri="{FF2B5EF4-FFF2-40B4-BE49-F238E27FC236}">
                <a16:creationId xmlns:a16="http://schemas.microsoft.com/office/drawing/2014/main" id="{D02CA3D9-A2B9-4920-9BE2-EDA961BF76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87852" y="3696176"/>
            <a:ext cx="529007" cy="565150"/>
            <a:chOff x="2138" y="1222"/>
            <a:chExt cx="161" cy="172"/>
          </a:xfrm>
          <a:solidFill>
            <a:schemeClr val="bg2">
              <a:lumMod val="25000"/>
            </a:schemeClr>
          </a:solidFill>
        </p:grpSpPr>
        <p:sp>
          <p:nvSpPr>
            <p:cNvPr id="49" name="Freeform 1900">
              <a:extLst>
                <a:ext uri="{FF2B5EF4-FFF2-40B4-BE49-F238E27FC236}">
                  <a16:creationId xmlns:a16="http://schemas.microsoft.com/office/drawing/2014/main" id="{FF7D8C66-857E-4022-91B5-345316344B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38" y="1355"/>
              <a:ext cx="34" cy="39"/>
            </a:xfrm>
            <a:custGeom>
              <a:avLst/>
              <a:gdLst>
                <a:gd name="T0" fmla="*/ 1122 w 1659"/>
                <a:gd name="T1" fmla="*/ 1966 h 1966"/>
                <a:gd name="T2" fmla="*/ 538 w 1659"/>
                <a:gd name="T3" fmla="*/ 1966 h 1966"/>
                <a:gd name="T4" fmla="*/ 0 w 1659"/>
                <a:gd name="T5" fmla="*/ 1428 h 1966"/>
                <a:gd name="T6" fmla="*/ 0 w 1659"/>
                <a:gd name="T7" fmla="*/ 537 h 1966"/>
                <a:gd name="T8" fmla="*/ 538 w 1659"/>
                <a:gd name="T9" fmla="*/ 0 h 1966"/>
                <a:gd name="T10" fmla="*/ 1122 w 1659"/>
                <a:gd name="T11" fmla="*/ 0 h 1966"/>
                <a:gd name="T12" fmla="*/ 1659 w 1659"/>
                <a:gd name="T13" fmla="*/ 537 h 1966"/>
                <a:gd name="T14" fmla="*/ 1659 w 1659"/>
                <a:gd name="T15" fmla="*/ 1428 h 1966"/>
                <a:gd name="T16" fmla="*/ 1122 w 1659"/>
                <a:gd name="T17" fmla="*/ 1966 h 1966"/>
                <a:gd name="T18" fmla="*/ 538 w 1659"/>
                <a:gd name="T19" fmla="*/ 255 h 1966"/>
                <a:gd name="T20" fmla="*/ 256 w 1659"/>
                <a:gd name="T21" fmla="*/ 537 h 1966"/>
                <a:gd name="T22" fmla="*/ 256 w 1659"/>
                <a:gd name="T23" fmla="*/ 1428 h 1966"/>
                <a:gd name="T24" fmla="*/ 538 w 1659"/>
                <a:gd name="T25" fmla="*/ 1710 h 1966"/>
                <a:gd name="T26" fmla="*/ 1122 w 1659"/>
                <a:gd name="T27" fmla="*/ 1710 h 1966"/>
                <a:gd name="T28" fmla="*/ 1404 w 1659"/>
                <a:gd name="T29" fmla="*/ 1428 h 1966"/>
                <a:gd name="T30" fmla="*/ 1404 w 1659"/>
                <a:gd name="T31" fmla="*/ 537 h 1966"/>
                <a:gd name="T32" fmla="*/ 1122 w 1659"/>
                <a:gd name="T33" fmla="*/ 255 h 1966"/>
                <a:gd name="T34" fmla="*/ 538 w 1659"/>
                <a:gd name="T35" fmla="*/ 255 h 1966"/>
                <a:gd name="T36" fmla="*/ 538 w 1659"/>
                <a:gd name="T37" fmla="*/ 255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59" h="1966">
                  <a:moveTo>
                    <a:pt x="1122" y="1966"/>
                  </a:moveTo>
                  <a:lnTo>
                    <a:pt x="538" y="1966"/>
                  </a:lnTo>
                  <a:cubicBezTo>
                    <a:pt x="241" y="1966"/>
                    <a:pt x="0" y="1725"/>
                    <a:pt x="0" y="1428"/>
                  </a:cubicBezTo>
                  <a:lnTo>
                    <a:pt x="0" y="537"/>
                  </a:lnTo>
                  <a:cubicBezTo>
                    <a:pt x="0" y="241"/>
                    <a:pt x="241" y="0"/>
                    <a:pt x="538" y="0"/>
                  </a:cubicBezTo>
                  <a:lnTo>
                    <a:pt x="1122" y="0"/>
                  </a:lnTo>
                  <a:cubicBezTo>
                    <a:pt x="1418" y="0"/>
                    <a:pt x="1659" y="241"/>
                    <a:pt x="1659" y="537"/>
                  </a:cubicBezTo>
                  <a:lnTo>
                    <a:pt x="1659" y="1428"/>
                  </a:lnTo>
                  <a:cubicBezTo>
                    <a:pt x="1659" y="1725"/>
                    <a:pt x="1418" y="1966"/>
                    <a:pt x="1122" y="1966"/>
                  </a:cubicBezTo>
                  <a:close/>
                  <a:moveTo>
                    <a:pt x="538" y="255"/>
                  </a:moveTo>
                  <a:cubicBezTo>
                    <a:pt x="382" y="255"/>
                    <a:pt x="256" y="382"/>
                    <a:pt x="256" y="537"/>
                  </a:cubicBezTo>
                  <a:lnTo>
                    <a:pt x="256" y="1428"/>
                  </a:lnTo>
                  <a:cubicBezTo>
                    <a:pt x="256" y="1584"/>
                    <a:pt x="382" y="1710"/>
                    <a:pt x="538" y="1710"/>
                  </a:cubicBezTo>
                  <a:lnTo>
                    <a:pt x="1122" y="1710"/>
                  </a:lnTo>
                  <a:cubicBezTo>
                    <a:pt x="1277" y="1710"/>
                    <a:pt x="1404" y="1584"/>
                    <a:pt x="1404" y="1428"/>
                  </a:cubicBezTo>
                  <a:lnTo>
                    <a:pt x="1404" y="537"/>
                  </a:lnTo>
                  <a:cubicBezTo>
                    <a:pt x="1404" y="382"/>
                    <a:pt x="1277" y="255"/>
                    <a:pt x="1122" y="255"/>
                  </a:cubicBezTo>
                  <a:lnTo>
                    <a:pt x="538" y="255"/>
                  </a:lnTo>
                  <a:close/>
                  <a:moveTo>
                    <a:pt x="538" y="25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901">
              <a:extLst>
                <a:ext uri="{FF2B5EF4-FFF2-40B4-BE49-F238E27FC236}">
                  <a16:creationId xmlns:a16="http://schemas.microsoft.com/office/drawing/2014/main" id="{FAC6B7F3-D15D-4F53-96FF-987722DAB7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1" y="1334"/>
              <a:ext cx="33" cy="60"/>
            </a:xfrm>
            <a:custGeom>
              <a:avLst/>
              <a:gdLst>
                <a:gd name="T0" fmla="*/ 1121 w 1658"/>
                <a:gd name="T1" fmla="*/ 2959 h 2959"/>
                <a:gd name="T2" fmla="*/ 537 w 1658"/>
                <a:gd name="T3" fmla="*/ 2959 h 2959"/>
                <a:gd name="T4" fmla="*/ 0 w 1658"/>
                <a:gd name="T5" fmla="*/ 2421 h 2959"/>
                <a:gd name="T6" fmla="*/ 0 w 1658"/>
                <a:gd name="T7" fmla="*/ 537 h 2959"/>
                <a:gd name="T8" fmla="*/ 537 w 1658"/>
                <a:gd name="T9" fmla="*/ 0 h 2959"/>
                <a:gd name="T10" fmla="*/ 1121 w 1658"/>
                <a:gd name="T11" fmla="*/ 0 h 2959"/>
                <a:gd name="T12" fmla="*/ 1658 w 1658"/>
                <a:gd name="T13" fmla="*/ 537 h 2959"/>
                <a:gd name="T14" fmla="*/ 1658 w 1658"/>
                <a:gd name="T15" fmla="*/ 2421 h 2959"/>
                <a:gd name="T16" fmla="*/ 1121 w 1658"/>
                <a:gd name="T17" fmla="*/ 2959 h 2959"/>
                <a:gd name="T18" fmla="*/ 537 w 1658"/>
                <a:gd name="T19" fmla="*/ 255 h 2959"/>
                <a:gd name="T20" fmla="*/ 255 w 1658"/>
                <a:gd name="T21" fmla="*/ 537 h 2959"/>
                <a:gd name="T22" fmla="*/ 255 w 1658"/>
                <a:gd name="T23" fmla="*/ 2421 h 2959"/>
                <a:gd name="T24" fmla="*/ 537 w 1658"/>
                <a:gd name="T25" fmla="*/ 2703 h 2959"/>
                <a:gd name="T26" fmla="*/ 1121 w 1658"/>
                <a:gd name="T27" fmla="*/ 2703 h 2959"/>
                <a:gd name="T28" fmla="*/ 1403 w 1658"/>
                <a:gd name="T29" fmla="*/ 2421 h 2959"/>
                <a:gd name="T30" fmla="*/ 1403 w 1658"/>
                <a:gd name="T31" fmla="*/ 537 h 2959"/>
                <a:gd name="T32" fmla="*/ 1121 w 1658"/>
                <a:gd name="T33" fmla="*/ 255 h 2959"/>
                <a:gd name="T34" fmla="*/ 537 w 1658"/>
                <a:gd name="T35" fmla="*/ 255 h 2959"/>
                <a:gd name="T36" fmla="*/ 537 w 1658"/>
                <a:gd name="T37" fmla="*/ 255 h 2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58" h="2959">
                  <a:moveTo>
                    <a:pt x="1121" y="2959"/>
                  </a:moveTo>
                  <a:lnTo>
                    <a:pt x="537" y="2959"/>
                  </a:lnTo>
                  <a:cubicBezTo>
                    <a:pt x="241" y="2959"/>
                    <a:pt x="0" y="2718"/>
                    <a:pt x="0" y="2421"/>
                  </a:cubicBezTo>
                  <a:lnTo>
                    <a:pt x="0" y="537"/>
                  </a:lnTo>
                  <a:cubicBezTo>
                    <a:pt x="0" y="241"/>
                    <a:pt x="241" y="0"/>
                    <a:pt x="537" y="0"/>
                  </a:cubicBezTo>
                  <a:lnTo>
                    <a:pt x="1121" y="0"/>
                  </a:lnTo>
                  <a:cubicBezTo>
                    <a:pt x="1417" y="0"/>
                    <a:pt x="1658" y="241"/>
                    <a:pt x="1658" y="537"/>
                  </a:cubicBezTo>
                  <a:lnTo>
                    <a:pt x="1658" y="2421"/>
                  </a:lnTo>
                  <a:cubicBezTo>
                    <a:pt x="1658" y="2718"/>
                    <a:pt x="1417" y="2959"/>
                    <a:pt x="1121" y="2959"/>
                  </a:cubicBezTo>
                  <a:close/>
                  <a:moveTo>
                    <a:pt x="537" y="255"/>
                  </a:moveTo>
                  <a:cubicBezTo>
                    <a:pt x="381" y="255"/>
                    <a:pt x="255" y="382"/>
                    <a:pt x="255" y="537"/>
                  </a:cubicBezTo>
                  <a:lnTo>
                    <a:pt x="255" y="2421"/>
                  </a:lnTo>
                  <a:cubicBezTo>
                    <a:pt x="255" y="2577"/>
                    <a:pt x="381" y="2703"/>
                    <a:pt x="537" y="2703"/>
                  </a:cubicBezTo>
                  <a:lnTo>
                    <a:pt x="1121" y="2703"/>
                  </a:lnTo>
                  <a:cubicBezTo>
                    <a:pt x="1277" y="2703"/>
                    <a:pt x="1403" y="2577"/>
                    <a:pt x="1403" y="2421"/>
                  </a:cubicBezTo>
                  <a:lnTo>
                    <a:pt x="1403" y="537"/>
                  </a:lnTo>
                  <a:cubicBezTo>
                    <a:pt x="1403" y="382"/>
                    <a:pt x="1277" y="255"/>
                    <a:pt x="1121" y="255"/>
                  </a:cubicBezTo>
                  <a:lnTo>
                    <a:pt x="537" y="255"/>
                  </a:lnTo>
                  <a:close/>
                  <a:moveTo>
                    <a:pt x="537" y="25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902">
              <a:extLst>
                <a:ext uri="{FF2B5EF4-FFF2-40B4-BE49-F238E27FC236}">
                  <a16:creationId xmlns:a16="http://schemas.microsoft.com/office/drawing/2014/main" id="{38F3DF6E-C6A8-41C2-BA72-0DDAFAEA01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3" y="1310"/>
              <a:ext cx="34" cy="84"/>
            </a:xfrm>
            <a:custGeom>
              <a:avLst/>
              <a:gdLst>
                <a:gd name="T0" fmla="*/ 1122 w 1659"/>
                <a:gd name="T1" fmla="*/ 4175 h 4175"/>
                <a:gd name="T2" fmla="*/ 537 w 1659"/>
                <a:gd name="T3" fmla="*/ 4175 h 4175"/>
                <a:gd name="T4" fmla="*/ 0 w 1659"/>
                <a:gd name="T5" fmla="*/ 3637 h 4175"/>
                <a:gd name="T6" fmla="*/ 0 w 1659"/>
                <a:gd name="T7" fmla="*/ 538 h 4175"/>
                <a:gd name="T8" fmla="*/ 537 w 1659"/>
                <a:gd name="T9" fmla="*/ 0 h 4175"/>
                <a:gd name="T10" fmla="*/ 1122 w 1659"/>
                <a:gd name="T11" fmla="*/ 0 h 4175"/>
                <a:gd name="T12" fmla="*/ 1659 w 1659"/>
                <a:gd name="T13" fmla="*/ 538 h 4175"/>
                <a:gd name="T14" fmla="*/ 1659 w 1659"/>
                <a:gd name="T15" fmla="*/ 3637 h 4175"/>
                <a:gd name="T16" fmla="*/ 1122 w 1659"/>
                <a:gd name="T17" fmla="*/ 4175 h 4175"/>
                <a:gd name="T18" fmla="*/ 537 w 1659"/>
                <a:gd name="T19" fmla="*/ 255 h 4175"/>
                <a:gd name="T20" fmla="*/ 255 w 1659"/>
                <a:gd name="T21" fmla="*/ 538 h 4175"/>
                <a:gd name="T22" fmla="*/ 255 w 1659"/>
                <a:gd name="T23" fmla="*/ 3637 h 4175"/>
                <a:gd name="T24" fmla="*/ 537 w 1659"/>
                <a:gd name="T25" fmla="*/ 3919 h 4175"/>
                <a:gd name="T26" fmla="*/ 1122 w 1659"/>
                <a:gd name="T27" fmla="*/ 3919 h 4175"/>
                <a:gd name="T28" fmla="*/ 1404 w 1659"/>
                <a:gd name="T29" fmla="*/ 3637 h 4175"/>
                <a:gd name="T30" fmla="*/ 1404 w 1659"/>
                <a:gd name="T31" fmla="*/ 538 h 4175"/>
                <a:gd name="T32" fmla="*/ 1122 w 1659"/>
                <a:gd name="T33" fmla="*/ 255 h 4175"/>
                <a:gd name="T34" fmla="*/ 537 w 1659"/>
                <a:gd name="T35" fmla="*/ 255 h 4175"/>
                <a:gd name="T36" fmla="*/ 537 w 1659"/>
                <a:gd name="T37" fmla="*/ 255 h 4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59" h="4175">
                  <a:moveTo>
                    <a:pt x="1122" y="4175"/>
                  </a:moveTo>
                  <a:lnTo>
                    <a:pt x="537" y="4175"/>
                  </a:lnTo>
                  <a:cubicBezTo>
                    <a:pt x="241" y="4175"/>
                    <a:pt x="0" y="3934"/>
                    <a:pt x="0" y="3637"/>
                  </a:cubicBezTo>
                  <a:lnTo>
                    <a:pt x="0" y="538"/>
                  </a:lnTo>
                  <a:cubicBezTo>
                    <a:pt x="0" y="241"/>
                    <a:pt x="241" y="0"/>
                    <a:pt x="537" y="0"/>
                  </a:cubicBezTo>
                  <a:lnTo>
                    <a:pt x="1122" y="0"/>
                  </a:lnTo>
                  <a:cubicBezTo>
                    <a:pt x="1418" y="0"/>
                    <a:pt x="1659" y="241"/>
                    <a:pt x="1659" y="538"/>
                  </a:cubicBezTo>
                  <a:lnTo>
                    <a:pt x="1659" y="3637"/>
                  </a:lnTo>
                  <a:cubicBezTo>
                    <a:pt x="1659" y="3934"/>
                    <a:pt x="1418" y="4175"/>
                    <a:pt x="1122" y="4175"/>
                  </a:cubicBezTo>
                  <a:close/>
                  <a:moveTo>
                    <a:pt x="537" y="255"/>
                  </a:moveTo>
                  <a:cubicBezTo>
                    <a:pt x="382" y="255"/>
                    <a:pt x="255" y="382"/>
                    <a:pt x="255" y="538"/>
                  </a:cubicBezTo>
                  <a:lnTo>
                    <a:pt x="255" y="3637"/>
                  </a:lnTo>
                  <a:cubicBezTo>
                    <a:pt x="255" y="3793"/>
                    <a:pt x="382" y="3919"/>
                    <a:pt x="537" y="3919"/>
                  </a:cubicBezTo>
                  <a:lnTo>
                    <a:pt x="1122" y="3919"/>
                  </a:lnTo>
                  <a:cubicBezTo>
                    <a:pt x="1277" y="3919"/>
                    <a:pt x="1404" y="3793"/>
                    <a:pt x="1404" y="3637"/>
                  </a:cubicBezTo>
                  <a:lnTo>
                    <a:pt x="1404" y="538"/>
                  </a:lnTo>
                  <a:cubicBezTo>
                    <a:pt x="1404" y="382"/>
                    <a:pt x="1277" y="255"/>
                    <a:pt x="1122" y="255"/>
                  </a:cubicBezTo>
                  <a:lnTo>
                    <a:pt x="537" y="255"/>
                  </a:lnTo>
                  <a:close/>
                  <a:moveTo>
                    <a:pt x="537" y="255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903">
              <a:extLst>
                <a:ext uri="{FF2B5EF4-FFF2-40B4-BE49-F238E27FC236}">
                  <a16:creationId xmlns:a16="http://schemas.microsoft.com/office/drawing/2014/main" id="{50035B3D-0E56-4599-87C6-9AE9354830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65" y="1267"/>
              <a:ext cx="34" cy="127"/>
            </a:xfrm>
            <a:custGeom>
              <a:avLst/>
              <a:gdLst>
                <a:gd name="T0" fmla="*/ 1122 w 1659"/>
                <a:gd name="T1" fmla="*/ 6299 h 6299"/>
                <a:gd name="T2" fmla="*/ 538 w 1659"/>
                <a:gd name="T3" fmla="*/ 6299 h 6299"/>
                <a:gd name="T4" fmla="*/ 0 w 1659"/>
                <a:gd name="T5" fmla="*/ 5761 h 6299"/>
                <a:gd name="T6" fmla="*/ 0 w 1659"/>
                <a:gd name="T7" fmla="*/ 538 h 6299"/>
                <a:gd name="T8" fmla="*/ 538 w 1659"/>
                <a:gd name="T9" fmla="*/ 0 h 6299"/>
                <a:gd name="T10" fmla="*/ 1122 w 1659"/>
                <a:gd name="T11" fmla="*/ 0 h 6299"/>
                <a:gd name="T12" fmla="*/ 1659 w 1659"/>
                <a:gd name="T13" fmla="*/ 538 h 6299"/>
                <a:gd name="T14" fmla="*/ 1659 w 1659"/>
                <a:gd name="T15" fmla="*/ 4270 h 6299"/>
                <a:gd name="T16" fmla="*/ 1532 w 1659"/>
                <a:gd name="T17" fmla="*/ 4398 h 6299"/>
                <a:gd name="T18" fmla="*/ 1404 w 1659"/>
                <a:gd name="T19" fmla="*/ 4270 h 6299"/>
                <a:gd name="T20" fmla="*/ 1404 w 1659"/>
                <a:gd name="T21" fmla="*/ 538 h 6299"/>
                <a:gd name="T22" fmla="*/ 1122 w 1659"/>
                <a:gd name="T23" fmla="*/ 256 h 6299"/>
                <a:gd name="T24" fmla="*/ 538 w 1659"/>
                <a:gd name="T25" fmla="*/ 256 h 6299"/>
                <a:gd name="T26" fmla="*/ 256 w 1659"/>
                <a:gd name="T27" fmla="*/ 538 h 6299"/>
                <a:gd name="T28" fmla="*/ 256 w 1659"/>
                <a:gd name="T29" fmla="*/ 5761 h 6299"/>
                <a:gd name="T30" fmla="*/ 538 w 1659"/>
                <a:gd name="T31" fmla="*/ 6043 h 6299"/>
                <a:gd name="T32" fmla="*/ 1122 w 1659"/>
                <a:gd name="T33" fmla="*/ 6043 h 6299"/>
                <a:gd name="T34" fmla="*/ 1404 w 1659"/>
                <a:gd name="T35" fmla="*/ 5761 h 6299"/>
                <a:gd name="T36" fmla="*/ 1404 w 1659"/>
                <a:gd name="T37" fmla="*/ 4781 h 6299"/>
                <a:gd name="T38" fmla="*/ 1532 w 1659"/>
                <a:gd name="T39" fmla="*/ 4653 h 6299"/>
                <a:gd name="T40" fmla="*/ 1659 w 1659"/>
                <a:gd name="T41" fmla="*/ 4781 h 6299"/>
                <a:gd name="T42" fmla="*/ 1659 w 1659"/>
                <a:gd name="T43" fmla="*/ 5761 h 6299"/>
                <a:gd name="T44" fmla="*/ 1122 w 1659"/>
                <a:gd name="T45" fmla="*/ 6299 h 6299"/>
                <a:gd name="T46" fmla="*/ 1122 w 1659"/>
                <a:gd name="T47" fmla="*/ 6299 h 6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59" h="6299">
                  <a:moveTo>
                    <a:pt x="1122" y="6299"/>
                  </a:moveTo>
                  <a:lnTo>
                    <a:pt x="538" y="6299"/>
                  </a:lnTo>
                  <a:cubicBezTo>
                    <a:pt x="241" y="6299"/>
                    <a:pt x="0" y="6058"/>
                    <a:pt x="0" y="5761"/>
                  </a:cubicBezTo>
                  <a:lnTo>
                    <a:pt x="0" y="538"/>
                  </a:lnTo>
                  <a:cubicBezTo>
                    <a:pt x="0" y="242"/>
                    <a:pt x="241" y="0"/>
                    <a:pt x="538" y="0"/>
                  </a:cubicBezTo>
                  <a:lnTo>
                    <a:pt x="1122" y="0"/>
                  </a:lnTo>
                  <a:cubicBezTo>
                    <a:pt x="1418" y="0"/>
                    <a:pt x="1659" y="242"/>
                    <a:pt x="1659" y="538"/>
                  </a:cubicBezTo>
                  <a:lnTo>
                    <a:pt x="1659" y="4270"/>
                  </a:lnTo>
                  <a:cubicBezTo>
                    <a:pt x="1659" y="4341"/>
                    <a:pt x="1602" y="4398"/>
                    <a:pt x="1532" y="4398"/>
                  </a:cubicBezTo>
                  <a:cubicBezTo>
                    <a:pt x="1461" y="4398"/>
                    <a:pt x="1404" y="4341"/>
                    <a:pt x="1404" y="4270"/>
                  </a:cubicBezTo>
                  <a:lnTo>
                    <a:pt x="1404" y="538"/>
                  </a:lnTo>
                  <a:cubicBezTo>
                    <a:pt x="1404" y="382"/>
                    <a:pt x="1277" y="256"/>
                    <a:pt x="1122" y="256"/>
                  </a:cubicBezTo>
                  <a:lnTo>
                    <a:pt x="538" y="256"/>
                  </a:lnTo>
                  <a:cubicBezTo>
                    <a:pt x="382" y="256"/>
                    <a:pt x="256" y="382"/>
                    <a:pt x="256" y="538"/>
                  </a:cubicBezTo>
                  <a:lnTo>
                    <a:pt x="256" y="5761"/>
                  </a:lnTo>
                  <a:cubicBezTo>
                    <a:pt x="256" y="5917"/>
                    <a:pt x="382" y="6043"/>
                    <a:pt x="538" y="6043"/>
                  </a:cubicBezTo>
                  <a:lnTo>
                    <a:pt x="1122" y="6043"/>
                  </a:lnTo>
                  <a:cubicBezTo>
                    <a:pt x="1277" y="6043"/>
                    <a:pt x="1404" y="5917"/>
                    <a:pt x="1404" y="5761"/>
                  </a:cubicBezTo>
                  <a:lnTo>
                    <a:pt x="1404" y="4781"/>
                  </a:lnTo>
                  <a:cubicBezTo>
                    <a:pt x="1404" y="4710"/>
                    <a:pt x="1461" y="4653"/>
                    <a:pt x="1532" y="4653"/>
                  </a:cubicBezTo>
                  <a:cubicBezTo>
                    <a:pt x="1602" y="4653"/>
                    <a:pt x="1659" y="4710"/>
                    <a:pt x="1659" y="4781"/>
                  </a:cubicBezTo>
                  <a:lnTo>
                    <a:pt x="1659" y="5761"/>
                  </a:lnTo>
                  <a:cubicBezTo>
                    <a:pt x="1659" y="6058"/>
                    <a:pt x="1418" y="6299"/>
                    <a:pt x="1122" y="6299"/>
                  </a:cubicBezTo>
                  <a:close/>
                  <a:moveTo>
                    <a:pt x="1122" y="629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904">
              <a:extLst>
                <a:ext uri="{FF2B5EF4-FFF2-40B4-BE49-F238E27FC236}">
                  <a16:creationId xmlns:a16="http://schemas.microsoft.com/office/drawing/2014/main" id="{F4322A5C-4BD7-441C-9877-C889526E2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4" y="1222"/>
              <a:ext cx="117" cy="95"/>
            </a:xfrm>
            <a:custGeom>
              <a:avLst/>
              <a:gdLst>
                <a:gd name="T0" fmla="*/ 213 w 5782"/>
                <a:gd name="T1" fmla="*/ 4702 h 4702"/>
                <a:gd name="T2" fmla="*/ 105 w 5782"/>
                <a:gd name="T3" fmla="*/ 4642 h 4702"/>
                <a:gd name="T4" fmla="*/ 110 w 5782"/>
                <a:gd name="T5" fmla="*/ 4498 h 4702"/>
                <a:gd name="T6" fmla="*/ 980 w 5782"/>
                <a:gd name="T7" fmla="*/ 3321 h 4702"/>
                <a:gd name="T8" fmla="*/ 62 w 5782"/>
                <a:gd name="T9" fmla="*/ 2662 h 4702"/>
                <a:gd name="T10" fmla="*/ 12 w 5782"/>
                <a:gd name="T11" fmla="*/ 2527 h 4702"/>
                <a:gd name="T12" fmla="*/ 119 w 5782"/>
                <a:gd name="T13" fmla="*/ 2432 h 4702"/>
                <a:gd name="T14" fmla="*/ 1209 w 5782"/>
                <a:gd name="T15" fmla="*/ 2205 h 4702"/>
                <a:gd name="T16" fmla="*/ 1364 w 5782"/>
                <a:gd name="T17" fmla="*/ 2297 h 4702"/>
                <a:gd name="T18" fmla="*/ 1272 w 5782"/>
                <a:gd name="T19" fmla="*/ 2452 h 4702"/>
                <a:gd name="T20" fmla="*/ 459 w 5782"/>
                <a:gd name="T21" fmla="*/ 2633 h 4702"/>
                <a:gd name="T22" fmla="*/ 1234 w 5782"/>
                <a:gd name="T23" fmla="*/ 3189 h 4702"/>
                <a:gd name="T24" fmla="*/ 1286 w 5782"/>
                <a:gd name="T25" fmla="*/ 3273 h 4702"/>
                <a:gd name="T26" fmla="*/ 1262 w 5782"/>
                <a:gd name="T27" fmla="*/ 3369 h 4702"/>
                <a:gd name="T28" fmla="*/ 519 w 5782"/>
                <a:gd name="T29" fmla="*/ 4374 h 4702"/>
                <a:gd name="T30" fmla="*/ 2150 w 5782"/>
                <a:gd name="T31" fmla="*/ 3713 h 4702"/>
                <a:gd name="T32" fmla="*/ 3621 w 5782"/>
                <a:gd name="T33" fmla="*/ 2650 h 4702"/>
                <a:gd name="T34" fmla="*/ 4866 w 5782"/>
                <a:gd name="T35" fmla="*/ 1275 h 4702"/>
                <a:gd name="T36" fmla="*/ 4960 w 5782"/>
                <a:gd name="T37" fmla="*/ 1219 h 4702"/>
                <a:gd name="T38" fmla="*/ 5062 w 5782"/>
                <a:gd name="T39" fmla="*/ 1256 h 4702"/>
                <a:gd name="T40" fmla="*/ 5241 w 5782"/>
                <a:gd name="T41" fmla="*/ 1434 h 4702"/>
                <a:gd name="T42" fmla="*/ 5483 w 5782"/>
                <a:gd name="T43" fmla="*/ 296 h 4702"/>
                <a:gd name="T44" fmla="*/ 4351 w 5782"/>
                <a:gd name="T45" fmla="*/ 519 h 4702"/>
                <a:gd name="T46" fmla="*/ 4565 w 5782"/>
                <a:gd name="T47" fmla="*/ 732 h 4702"/>
                <a:gd name="T48" fmla="*/ 4602 w 5782"/>
                <a:gd name="T49" fmla="*/ 828 h 4702"/>
                <a:gd name="T50" fmla="*/ 4557 w 5782"/>
                <a:gd name="T51" fmla="*/ 920 h 4702"/>
                <a:gd name="T52" fmla="*/ 1822 w 5782"/>
                <a:gd name="T53" fmla="*/ 2298 h 4702"/>
                <a:gd name="T54" fmla="*/ 1663 w 5782"/>
                <a:gd name="T55" fmla="*/ 2213 h 4702"/>
                <a:gd name="T56" fmla="*/ 1747 w 5782"/>
                <a:gd name="T57" fmla="*/ 2053 h 4702"/>
                <a:gd name="T58" fmla="*/ 4285 w 5782"/>
                <a:gd name="T59" fmla="*/ 814 h 4702"/>
                <a:gd name="T60" fmla="*/ 4001 w 5782"/>
                <a:gd name="T61" fmla="*/ 530 h 4702"/>
                <a:gd name="T62" fmla="*/ 3970 w 5782"/>
                <a:gd name="T63" fmla="*/ 403 h 4702"/>
                <a:gd name="T64" fmla="*/ 4067 w 5782"/>
                <a:gd name="T65" fmla="*/ 315 h 4702"/>
                <a:gd name="T66" fmla="*/ 5624 w 5782"/>
                <a:gd name="T67" fmla="*/ 8 h 4702"/>
                <a:gd name="T68" fmla="*/ 5739 w 5782"/>
                <a:gd name="T69" fmla="*/ 44 h 4702"/>
                <a:gd name="T70" fmla="*/ 5773 w 5782"/>
                <a:gd name="T71" fmla="*/ 160 h 4702"/>
                <a:gd name="T72" fmla="*/ 5441 w 5782"/>
                <a:gd name="T73" fmla="*/ 1717 h 4702"/>
                <a:gd name="T74" fmla="*/ 5353 w 5782"/>
                <a:gd name="T75" fmla="*/ 1813 h 4702"/>
                <a:gd name="T76" fmla="*/ 5226 w 5782"/>
                <a:gd name="T77" fmla="*/ 1780 h 4702"/>
                <a:gd name="T78" fmla="*/ 4988 w 5782"/>
                <a:gd name="T79" fmla="*/ 1542 h 4702"/>
                <a:gd name="T80" fmla="*/ 3797 w 5782"/>
                <a:gd name="T81" fmla="*/ 2835 h 4702"/>
                <a:gd name="T82" fmla="*/ 2279 w 5782"/>
                <a:gd name="T83" fmla="*/ 3933 h 4702"/>
                <a:gd name="T84" fmla="*/ 237 w 5782"/>
                <a:gd name="T85" fmla="*/ 4699 h 4702"/>
                <a:gd name="T86" fmla="*/ 213 w 5782"/>
                <a:gd name="T87" fmla="*/ 4702 h 4702"/>
                <a:gd name="T88" fmla="*/ 213 w 5782"/>
                <a:gd name="T89" fmla="*/ 4702 h 4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82" h="4702">
                  <a:moveTo>
                    <a:pt x="213" y="4702"/>
                  </a:moveTo>
                  <a:cubicBezTo>
                    <a:pt x="170" y="4702"/>
                    <a:pt x="129" y="4680"/>
                    <a:pt x="105" y="4642"/>
                  </a:cubicBezTo>
                  <a:cubicBezTo>
                    <a:pt x="77" y="4598"/>
                    <a:pt x="79" y="4540"/>
                    <a:pt x="110" y="4498"/>
                  </a:cubicBezTo>
                  <a:lnTo>
                    <a:pt x="980" y="3321"/>
                  </a:lnTo>
                  <a:lnTo>
                    <a:pt x="62" y="2662"/>
                  </a:lnTo>
                  <a:cubicBezTo>
                    <a:pt x="20" y="2631"/>
                    <a:pt x="0" y="2578"/>
                    <a:pt x="12" y="2527"/>
                  </a:cubicBezTo>
                  <a:cubicBezTo>
                    <a:pt x="25" y="2477"/>
                    <a:pt x="67" y="2439"/>
                    <a:pt x="119" y="2432"/>
                  </a:cubicBezTo>
                  <a:cubicBezTo>
                    <a:pt x="123" y="2431"/>
                    <a:pt x="576" y="2367"/>
                    <a:pt x="1209" y="2205"/>
                  </a:cubicBezTo>
                  <a:cubicBezTo>
                    <a:pt x="1277" y="2187"/>
                    <a:pt x="1346" y="2228"/>
                    <a:pt x="1364" y="2297"/>
                  </a:cubicBezTo>
                  <a:cubicBezTo>
                    <a:pt x="1381" y="2365"/>
                    <a:pt x="1340" y="2434"/>
                    <a:pt x="1272" y="2452"/>
                  </a:cubicBezTo>
                  <a:cubicBezTo>
                    <a:pt x="938" y="2538"/>
                    <a:pt x="657" y="2596"/>
                    <a:pt x="459" y="2633"/>
                  </a:cubicBezTo>
                  <a:lnTo>
                    <a:pt x="1234" y="3189"/>
                  </a:lnTo>
                  <a:cubicBezTo>
                    <a:pt x="1262" y="3209"/>
                    <a:pt x="1281" y="3239"/>
                    <a:pt x="1286" y="3273"/>
                  </a:cubicBezTo>
                  <a:cubicBezTo>
                    <a:pt x="1291" y="3307"/>
                    <a:pt x="1283" y="3341"/>
                    <a:pt x="1262" y="3369"/>
                  </a:cubicBezTo>
                  <a:lnTo>
                    <a:pt x="519" y="4374"/>
                  </a:lnTo>
                  <a:cubicBezTo>
                    <a:pt x="1073" y="4233"/>
                    <a:pt x="1620" y="4011"/>
                    <a:pt x="2150" y="3713"/>
                  </a:cubicBezTo>
                  <a:cubicBezTo>
                    <a:pt x="2659" y="3426"/>
                    <a:pt x="3155" y="3068"/>
                    <a:pt x="3621" y="2650"/>
                  </a:cubicBezTo>
                  <a:cubicBezTo>
                    <a:pt x="4419" y="1935"/>
                    <a:pt x="4862" y="1281"/>
                    <a:pt x="4866" y="1275"/>
                  </a:cubicBezTo>
                  <a:cubicBezTo>
                    <a:pt x="4888" y="1243"/>
                    <a:pt x="4922" y="1222"/>
                    <a:pt x="4960" y="1219"/>
                  </a:cubicBezTo>
                  <a:cubicBezTo>
                    <a:pt x="4998" y="1215"/>
                    <a:pt x="5035" y="1229"/>
                    <a:pt x="5062" y="1256"/>
                  </a:cubicBezTo>
                  <a:lnTo>
                    <a:pt x="5241" y="1434"/>
                  </a:lnTo>
                  <a:lnTo>
                    <a:pt x="5483" y="296"/>
                  </a:lnTo>
                  <a:lnTo>
                    <a:pt x="4351" y="519"/>
                  </a:lnTo>
                  <a:lnTo>
                    <a:pt x="4565" y="732"/>
                  </a:lnTo>
                  <a:cubicBezTo>
                    <a:pt x="4590" y="758"/>
                    <a:pt x="4603" y="792"/>
                    <a:pt x="4602" y="828"/>
                  </a:cubicBezTo>
                  <a:cubicBezTo>
                    <a:pt x="4601" y="863"/>
                    <a:pt x="4585" y="897"/>
                    <a:pt x="4557" y="920"/>
                  </a:cubicBezTo>
                  <a:cubicBezTo>
                    <a:pt x="3902" y="1480"/>
                    <a:pt x="2982" y="1943"/>
                    <a:pt x="1822" y="2298"/>
                  </a:cubicBezTo>
                  <a:cubicBezTo>
                    <a:pt x="1755" y="2318"/>
                    <a:pt x="1683" y="2280"/>
                    <a:pt x="1663" y="2213"/>
                  </a:cubicBezTo>
                  <a:cubicBezTo>
                    <a:pt x="1642" y="2145"/>
                    <a:pt x="1680" y="2074"/>
                    <a:pt x="1747" y="2053"/>
                  </a:cubicBezTo>
                  <a:cubicBezTo>
                    <a:pt x="2796" y="1733"/>
                    <a:pt x="3669" y="1306"/>
                    <a:pt x="4285" y="814"/>
                  </a:cubicBezTo>
                  <a:lnTo>
                    <a:pt x="4001" y="530"/>
                  </a:lnTo>
                  <a:cubicBezTo>
                    <a:pt x="3968" y="497"/>
                    <a:pt x="3956" y="448"/>
                    <a:pt x="3970" y="403"/>
                  </a:cubicBezTo>
                  <a:cubicBezTo>
                    <a:pt x="3983" y="358"/>
                    <a:pt x="4021" y="324"/>
                    <a:pt x="4067" y="315"/>
                  </a:cubicBezTo>
                  <a:lnTo>
                    <a:pt x="5624" y="8"/>
                  </a:lnTo>
                  <a:cubicBezTo>
                    <a:pt x="5666" y="0"/>
                    <a:pt x="5709" y="14"/>
                    <a:pt x="5739" y="44"/>
                  </a:cubicBezTo>
                  <a:cubicBezTo>
                    <a:pt x="5769" y="75"/>
                    <a:pt x="5782" y="118"/>
                    <a:pt x="5773" y="160"/>
                  </a:cubicBezTo>
                  <a:lnTo>
                    <a:pt x="5441" y="1717"/>
                  </a:lnTo>
                  <a:cubicBezTo>
                    <a:pt x="5432" y="1763"/>
                    <a:pt x="5398" y="1799"/>
                    <a:pt x="5353" y="1813"/>
                  </a:cubicBezTo>
                  <a:cubicBezTo>
                    <a:pt x="5308" y="1826"/>
                    <a:pt x="5260" y="1814"/>
                    <a:pt x="5226" y="1780"/>
                  </a:cubicBezTo>
                  <a:lnTo>
                    <a:pt x="4988" y="1542"/>
                  </a:lnTo>
                  <a:cubicBezTo>
                    <a:pt x="4819" y="1771"/>
                    <a:pt x="4415" y="2279"/>
                    <a:pt x="3797" y="2835"/>
                  </a:cubicBezTo>
                  <a:cubicBezTo>
                    <a:pt x="3316" y="3267"/>
                    <a:pt x="2805" y="3636"/>
                    <a:pt x="2279" y="3933"/>
                  </a:cubicBezTo>
                  <a:cubicBezTo>
                    <a:pt x="1619" y="4305"/>
                    <a:pt x="932" y="4563"/>
                    <a:pt x="237" y="4699"/>
                  </a:cubicBezTo>
                  <a:cubicBezTo>
                    <a:pt x="229" y="4701"/>
                    <a:pt x="221" y="4702"/>
                    <a:pt x="213" y="4702"/>
                  </a:cubicBezTo>
                  <a:close/>
                  <a:moveTo>
                    <a:pt x="213" y="470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" name="object 12">
            <a:extLst>
              <a:ext uri="{FF2B5EF4-FFF2-40B4-BE49-F238E27FC236}">
                <a16:creationId xmlns:a16="http://schemas.microsoft.com/office/drawing/2014/main" id="{49519768-D61D-4404-A9ED-F3A171129FD1}"/>
              </a:ext>
            </a:extLst>
          </p:cNvPr>
          <p:cNvSpPr/>
          <p:nvPr/>
        </p:nvSpPr>
        <p:spPr>
          <a:xfrm>
            <a:off x="3899079" y="4549565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61" name="Group 814">
            <a:extLst>
              <a:ext uri="{FF2B5EF4-FFF2-40B4-BE49-F238E27FC236}">
                <a16:creationId xmlns:a16="http://schemas.microsoft.com/office/drawing/2014/main" id="{0E780F9F-32A5-4C1F-8666-51352AE592C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72460" y="4647605"/>
            <a:ext cx="565150" cy="565150"/>
            <a:chOff x="5994" y="2340"/>
            <a:chExt cx="443" cy="443"/>
          </a:xfrm>
          <a:solidFill>
            <a:schemeClr val="bg2">
              <a:lumMod val="25000"/>
            </a:schemeClr>
          </a:solidFill>
        </p:grpSpPr>
        <p:sp>
          <p:nvSpPr>
            <p:cNvPr id="62" name="Freeform 815">
              <a:extLst>
                <a:ext uri="{FF2B5EF4-FFF2-40B4-BE49-F238E27FC236}">
                  <a16:creationId xmlns:a16="http://schemas.microsoft.com/office/drawing/2014/main" id="{1F05F90E-0691-4AF7-ADDE-79EF84F88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4" y="2341"/>
              <a:ext cx="443" cy="442"/>
            </a:xfrm>
            <a:custGeom>
              <a:avLst/>
              <a:gdLst>
                <a:gd name="T0" fmla="*/ 5552 w 6033"/>
                <a:gd name="T1" fmla="*/ 1508 h 6007"/>
                <a:gd name="T2" fmla="*/ 5840 w 6033"/>
                <a:gd name="T3" fmla="*/ 953 h 6007"/>
                <a:gd name="T4" fmla="*/ 4886 w 6033"/>
                <a:gd name="T5" fmla="*/ 670 h 6007"/>
                <a:gd name="T6" fmla="*/ 4837 w 6033"/>
                <a:gd name="T7" fmla="*/ 93 h 6007"/>
                <a:gd name="T8" fmla="*/ 4075 w 6033"/>
                <a:gd name="T9" fmla="*/ 482 h 6007"/>
                <a:gd name="T10" fmla="*/ 3520 w 6033"/>
                <a:gd name="T11" fmla="*/ 193 h 6007"/>
                <a:gd name="T12" fmla="*/ 1130 w 6033"/>
                <a:gd name="T13" fmla="*/ 2207 h 6007"/>
                <a:gd name="T14" fmla="*/ 656 w 6033"/>
                <a:gd name="T15" fmla="*/ 2424 h 6007"/>
                <a:gd name="T16" fmla="*/ 407 w 6033"/>
                <a:gd name="T17" fmla="*/ 3140 h 6007"/>
                <a:gd name="T18" fmla="*/ 79 w 6033"/>
                <a:gd name="T19" fmla="*/ 3805 h 6007"/>
                <a:gd name="T20" fmla="*/ 530 w 6033"/>
                <a:gd name="T21" fmla="*/ 4577 h 6007"/>
                <a:gd name="T22" fmla="*/ 1100 w 6033"/>
                <a:gd name="T23" fmla="*/ 4807 h 6007"/>
                <a:gd name="T24" fmla="*/ 1944 w 6033"/>
                <a:gd name="T25" fmla="*/ 4589 h 6007"/>
                <a:gd name="T26" fmla="*/ 2426 w 6033"/>
                <a:gd name="T27" fmla="*/ 5051 h 6007"/>
                <a:gd name="T28" fmla="*/ 3626 w 6033"/>
                <a:gd name="T29" fmla="*/ 5607 h 6007"/>
                <a:gd name="T30" fmla="*/ 4058 w 6033"/>
                <a:gd name="T31" fmla="*/ 3903 h 6007"/>
                <a:gd name="T32" fmla="*/ 3626 w 6033"/>
                <a:gd name="T33" fmla="*/ 4311 h 6007"/>
                <a:gd name="T34" fmla="*/ 2426 w 6033"/>
                <a:gd name="T35" fmla="*/ 4707 h 6007"/>
                <a:gd name="T36" fmla="*/ 3005 w 6033"/>
                <a:gd name="T37" fmla="*/ 608 h 6007"/>
                <a:gd name="T38" fmla="*/ 3262 w 6033"/>
                <a:gd name="T39" fmla="*/ 1119 h 6007"/>
                <a:gd name="T40" fmla="*/ 2660 w 6033"/>
                <a:gd name="T41" fmla="*/ 1196 h 6007"/>
                <a:gd name="T42" fmla="*/ 3049 w 6033"/>
                <a:gd name="T43" fmla="*/ 1959 h 6007"/>
                <a:gd name="T44" fmla="*/ 2760 w 6033"/>
                <a:gd name="T45" fmla="*/ 2513 h 6007"/>
                <a:gd name="T46" fmla="*/ 3715 w 6033"/>
                <a:gd name="T47" fmla="*/ 2798 h 6007"/>
                <a:gd name="T48" fmla="*/ 3763 w 6033"/>
                <a:gd name="T49" fmla="*/ 3374 h 6007"/>
                <a:gd name="T50" fmla="*/ 4525 w 6033"/>
                <a:gd name="T51" fmla="*/ 2985 h 6007"/>
                <a:gd name="T52" fmla="*/ 5080 w 6033"/>
                <a:gd name="T53" fmla="*/ 3273 h 6007"/>
                <a:gd name="T54" fmla="*/ 5339 w 6033"/>
                <a:gd name="T55" fmla="*/ 2348 h 6007"/>
                <a:gd name="T56" fmla="*/ 5941 w 6033"/>
                <a:gd name="T57" fmla="*/ 2271 h 6007"/>
                <a:gd name="T58" fmla="*/ 3426 w 6033"/>
                <a:gd name="T59" fmla="*/ 5107 h 6007"/>
                <a:gd name="T60" fmla="*/ 2626 w 6033"/>
                <a:gd name="T61" fmla="*/ 5507 h 6007"/>
                <a:gd name="T62" fmla="*/ 2826 w 6033"/>
                <a:gd name="T63" fmla="*/ 5807 h 6007"/>
                <a:gd name="T64" fmla="*/ 2001 w 6033"/>
                <a:gd name="T65" fmla="*/ 3907 h 6007"/>
                <a:gd name="T66" fmla="*/ 1502 w 6033"/>
                <a:gd name="T67" fmla="*/ 4285 h 6007"/>
                <a:gd name="T68" fmla="*/ 1129 w 6033"/>
                <a:gd name="T69" fmla="*/ 4357 h 6007"/>
                <a:gd name="T70" fmla="*/ 430 w 6033"/>
                <a:gd name="T71" fmla="*/ 4195 h 6007"/>
                <a:gd name="T72" fmla="*/ 200 w 6033"/>
                <a:gd name="T73" fmla="*/ 3626 h 6007"/>
                <a:gd name="T74" fmla="*/ 573 w 6033"/>
                <a:gd name="T75" fmla="*/ 3027 h 6007"/>
                <a:gd name="T76" fmla="*/ 1098 w 6033"/>
                <a:gd name="T77" fmla="*/ 2729 h 6007"/>
                <a:gd name="T78" fmla="*/ 701 w 6033"/>
                <a:gd name="T79" fmla="*/ 3579 h 6007"/>
                <a:gd name="T80" fmla="*/ 1164 w 6033"/>
                <a:gd name="T81" fmla="*/ 3882 h 6007"/>
                <a:gd name="T82" fmla="*/ 1675 w 6033"/>
                <a:gd name="T83" fmla="*/ 3641 h 6007"/>
                <a:gd name="T84" fmla="*/ 5184 w 6033"/>
                <a:gd name="T85" fmla="*/ 2579 h 6007"/>
                <a:gd name="T86" fmla="*/ 4444 w 6033"/>
                <a:gd name="T87" fmla="*/ 2759 h 6007"/>
                <a:gd name="T88" fmla="*/ 3932 w 6033"/>
                <a:gd name="T89" fmla="*/ 2900 h 6007"/>
                <a:gd name="T90" fmla="*/ 2981 w 6033"/>
                <a:gd name="T91" fmla="*/ 2473 h 6007"/>
                <a:gd name="T92" fmla="*/ 2787 w 6033"/>
                <a:gd name="T93" fmla="*/ 1719 h 6007"/>
                <a:gd name="T94" fmla="*/ 3416 w 6033"/>
                <a:gd name="T95" fmla="*/ 888 h 6007"/>
                <a:gd name="T96" fmla="*/ 4156 w 6033"/>
                <a:gd name="T97" fmla="*/ 707 h 6007"/>
                <a:gd name="T98" fmla="*/ 4669 w 6033"/>
                <a:gd name="T99" fmla="*/ 566 h 6007"/>
                <a:gd name="T100" fmla="*/ 5620 w 6033"/>
                <a:gd name="T101" fmla="*/ 993 h 6007"/>
                <a:gd name="T102" fmla="*/ 5813 w 6033"/>
                <a:gd name="T103" fmla="*/ 1747 h 6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33" h="6007">
                  <a:moveTo>
                    <a:pt x="5941" y="1564"/>
                  </a:moveTo>
                  <a:lnTo>
                    <a:pt x="5941" y="1564"/>
                  </a:lnTo>
                  <a:lnTo>
                    <a:pt x="5941" y="1563"/>
                  </a:lnTo>
                  <a:lnTo>
                    <a:pt x="5552" y="1508"/>
                  </a:lnTo>
                  <a:cubicBezTo>
                    <a:pt x="5497" y="1500"/>
                    <a:pt x="5459" y="1449"/>
                    <a:pt x="5467" y="1395"/>
                  </a:cubicBezTo>
                  <a:cubicBezTo>
                    <a:pt x="5470" y="1368"/>
                    <a:pt x="5484" y="1345"/>
                    <a:pt x="5506" y="1329"/>
                  </a:cubicBezTo>
                  <a:lnTo>
                    <a:pt x="5820" y="1093"/>
                  </a:lnTo>
                  <a:cubicBezTo>
                    <a:pt x="5864" y="1060"/>
                    <a:pt x="5873" y="997"/>
                    <a:pt x="5840" y="953"/>
                  </a:cubicBezTo>
                  <a:lnTo>
                    <a:pt x="5480" y="473"/>
                  </a:lnTo>
                  <a:cubicBezTo>
                    <a:pt x="5447" y="429"/>
                    <a:pt x="5384" y="420"/>
                    <a:pt x="5340" y="453"/>
                  </a:cubicBezTo>
                  <a:lnTo>
                    <a:pt x="5026" y="689"/>
                  </a:lnTo>
                  <a:cubicBezTo>
                    <a:pt x="4982" y="722"/>
                    <a:pt x="4919" y="714"/>
                    <a:pt x="4886" y="670"/>
                  </a:cubicBezTo>
                  <a:cubicBezTo>
                    <a:pt x="4869" y="648"/>
                    <a:pt x="4863" y="621"/>
                    <a:pt x="4866" y="595"/>
                  </a:cubicBezTo>
                  <a:lnTo>
                    <a:pt x="4922" y="206"/>
                  </a:lnTo>
                  <a:cubicBezTo>
                    <a:pt x="4930" y="151"/>
                    <a:pt x="4892" y="100"/>
                    <a:pt x="4837" y="93"/>
                  </a:cubicBezTo>
                  <a:cubicBezTo>
                    <a:pt x="4837" y="93"/>
                    <a:pt x="4837" y="93"/>
                    <a:pt x="4837" y="93"/>
                  </a:cubicBezTo>
                  <a:lnTo>
                    <a:pt x="4244" y="8"/>
                  </a:lnTo>
                  <a:cubicBezTo>
                    <a:pt x="4189" y="0"/>
                    <a:pt x="4138" y="38"/>
                    <a:pt x="4130" y="93"/>
                  </a:cubicBezTo>
                  <a:lnTo>
                    <a:pt x="4130" y="93"/>
                  </a:lnTo>
                  <a:lnTo>
                    <a:pt x="4075" y="482"/>
                  </a:lnTo>
                  <a:cubicBezTo>
                    <a:pt x="4067" y="536"/>
                    <a:pt x="4016" y="574"/>
                    <a:pt x="3962" y="566"/>
                  </a:cubicBezTo>
                  <a:cubicBezTo>
                    <a:pt x="3935" y="563"/>
                    <a:pt x="3912" y="549"/>
                    <a:pt x="3896" y="527"/>
                  </a:cubicBezTo>
                  <a:lnTo>
                    <a:pt x="3660" y="213"/>
                  </a:lnTo>
                  <a:cubicBezTo>
                    <a:pt x="3627" y="169"/>
                    <a:pt x="3564" y="160"/>
                    <a:pt x="3520" y="193"/>
                  </a:cubicBezTo>
                  <a:lnTo>
                    <a:pt x="3220" y="419"/>
                  </a:lnTo>
                  <a:cubicBezTo>
                    <a:pt x="3084" y="404"/>
                    <a:pt x="2946" y="404"/>
                    <a:pt x="2811" y="419"/>
                  </a:cubicBezTo>
                  <a:cubicBezTo>
                    <a:pt x="1920" y="520"/>
                    <a:pt x="1222" y="1230"/>
                    <a:pt x="1135" y="2122"/>
                  </a:cubicBezTo>
                  <a:cubicBezTo>
                    <a:pt x="1133" y="2151"/>
                    <a:pt x="1132" y="2179"/>
                    <a:pt x="1130" y="2207"/>
                  </a:cubicBezTo>
                  <a:lnTo>
                    <a:pt x="1100" y="2207"/>
                  </a:lnTo>
                  <a:cubicBezTo>
                    <a:pt x="1053" y="2207"/>
                    <a:pt x="1012" y="2240"/>
                    <a:pt x="1002" y="2287"/>
                  </a:cubicBezTo>
                  <a:lnTo>
                    <a:pt x="933" y="2615"/>
                  </a:lnTo>
                  <a:lnTo>
                    <a:pt x="656" y="2424"/>
                  </a:lnTo>
                  <a:cubicBezTo>
                    <a:pt x="617" y="2397"/>
                    <a:pt x="563" y="2402"/>
                    <a:pt x="529" y="2436"/>
                  </a:cubicBezTo>
                  <a:lnTo>
                    <a:pt x="229" y="2736"/>
                  </a:lnTo>
                  <a:cubicBezTo>
                    <a:pt x="195" y="2770"/>
                    <a:pt x="190" y="2824"/>
                    <a:pt x="217" y="2863"/>
                  </a:cubicBezTo>
                  <a:lnTo>
                    <a:pt x="407" y="3140"/>
                  </a:lnTo>
                  <a:lnTo>
                    <a:pt x="79" y="3209"/>
                  </a:lnTo>
                  <a:cubicBezTo>
                    <a:pt x="33" y="3219"/>
                    <a:pt x="0" y="3260"/>
                    <a:pt x="0" y="3307"/>
                  </a:cubicBezTo>
                  <a:lnTo>
                    <a:pt x="0" y="3707"/>
                  </a:lnTo>
                  <a:cubicBezTo>
                    <a:pt x="0" y="3754"/>
                    <a:pt x="33" y="3795"/>
                    <a:pt x="79" y="3805"/>
                  </a:cubicBezTo>
                  <a:lnTo>
                    <a:pt x="408" y="3874"/>
                  </a:lnTo>
                  <a:lnTo>
                    <a:pt x="218" y="4150"/>
                  </a:lnTo>
                  <a:cubicBezTo>
                    <a:pt x="191" y="4190"/>
                    <a:pt x="196" y="4243"/>
                    <a:pt x="230" y="4277"/>
                  </a:cubicBezTo>
                  <a:lnTo>
                    <a:pt x="530" y="4577"/>
                  </a:lnTo>
                  <a:cubicBezTo>
                    <a:pt x="564" y="4612"/>
                    <a:pt x="617" y="4616"/>
                    <a:pt x="657" y="4589"/>
                  </a:cubicBezTo>
                  <a:lnTo>
                    <a:pt x="933" y="4399"/>
                  </a:lnTo>
                  <a:lnTo>
                    <a:pt x="1003" y="4727"/>
                  </a:lnTo>
                  <a:cubicBezTo>
                    <a:pt x="1012" y="4774"/>
                    <a:pt x="1053" y="4807"/>
                    <a:pt x="1100" y="4807"/>
                  </a:cubicBezTo>
                  <a:lnTo>
                    <a:pt x="1500" y="4807"/>
                  </a:lnTo>
                  <a:cubicBezTo>
                    <a:pt x="1548" y="4807"/>
                    <a:pt x="1589" y="4774"/>
                    <a:pt x="1598" y="4728"/>
                  </a:cubicBezTo>
                  <a:lnTo>
                    <a:pt x="1667" y="4399"/>
                  </a:lnTo>
                  <a:lnTo>
                    <a:pt x="1944" y="4589"/>
                  </a:lnTo>
                  <a:cubicBezTo>
                    <a:pt x="1983" y="4616"/>
                    <a:pt x="2037" y="4612"/>
                    <a:pt x="2071" y="4578"/>
                  </a:cubicBezTo>
                  <a:lnTo>
                    <a:pt x="2226" y="4422"/>
                  </a:lnTo>
                  <a:lnTo>
                    <a:pt x="2226" y="4707"/>
                  </a:lnTo>
                  <a:cubicBezTo>
                    <a:pt x="2227" y="4849"/>
                    <a:pt x="2303" y="4980"/>
                    <a:pt x="2426" y="5051"/>
                  </a:cubicBezTo>
                  <a:lnTo>
                    <a:pt x="2426" y="5607"/>
                  </a:lnTo>
                  <a:cubicBezTo>
                    <a:pt x="2426" y="5828"/>
                    <a:pt x="2605" y="6007"/>
                    <a:pt x="2826" y="6007"/>
                  </a:cubicBezTo>
                  <a:lnTo>
                    <a:pt x="3226" y="6007"/>
                  </a:lnTo>
                  <a:cubicBezTo>
                    <a:pt x="3447" y="6007"/>
                    <a:pt x="3626" y="5828"/>
                    <a:pt x="3626" y="5607"/>
                  </a:cubicBezTo>
                  <a:lnTo>
                    <a:pt x="3626" y="5051"/>
                  </a:lnTo>
                  <a:cubicBezTo>
                    <a:pt x="3750" y="4980"/>
                    <a:pt x="3826" y="4849"/>
                    <a:pt x="3826" y="4707"/>
                  </a:cubicBezTo>
                  <a:lnTo>
                    <a:pt x="3826" y="4311"/>
                  </a:lnTo>
                  <a:cubicBezTo>
                    <a:pt x="3829" y="4144"/>
                    <a:pt x="3916" y="3991"/>
                    <a:pt x="4058" y="3903"/>
                  </a:cubicBezTo>
                  <a:cubicBezTo>
                    <a:pt x="4141" y="3849"/>
                    <a:pt x="4219" y="3789"/>
                    <a:pt x="4293" y="3723"/>
                  </a:cubicBezTo>
                  <a:lnTo>
                    <a:pt x="4160" y="3574"/>
                  </a:lnTo>
                  <a:cubicBezTo>
                    <a:pt x="4094" y="3633"/>
                    <a:pt x="4023" y="3687"/>
                    <a:pt x="3949" y="3735"/>
                  </a:cubicBezTo>
                  <a:cubicBezTo>
                    <a:pt x="3750" y="3859"/>
                    <a:pt x="3629" y="4077"/>
                    <a:pt x="3626" y="4311"/>
                  </a:cubicBezTo>
                  <a:lnTo>
                    <a:pt x="3626" y="4707"/>
                  </a:lnTo>
                  <a:cubicBezTo>
                    <a:pt x="3626" y="4817"/>
                    <a:pt x="3537" y="4907"/>
                    <a:pt x="3426" y="4907"/>
                  </a:cubicBezTo>
                  <a:lnTo>
                    <a:pt x="2626" y="4907"/>
                  </a:lnTo>
                  <a:cubicBezTo>
                    <a:pt x="2516" y="4907"/>
                    <a:pt x="2426" y="4817"/>
                    <a:pt x="2426" y="4707"/>
                  </a:cubicBezTo>
                  <a:lnTo>
                    <a:pt x="2426" y="4303"/>
                  </a:lnTo>
                  <a:cubicBezTo>
                    <a:pt x="2424" y="4073"/>
                    <a:pt x="2304" y="3860"/>
                    <a:pt x="2109" y="3738"/>
                  </a:cubicBezTo>
                  <a:cubicBezTo>
                    <a:pt x="1317" y="3240"/>
                    <a:pt x="1078" y="2194"/>
                    <a:pt x="1576" y="1401"/>
                  </a:cubicBezTo>
                  <a:cubicBezTo>
                    <a:pt x="1885" y="910"/>
                    <a:pt x="2424" y="610"/>
                    <a:pt x="3005" y="608"/>
                  </a:cubicBezTo>
                  <a:cubicBezTo>
                    <a:pt x="3003" y="612"/>
                    <a:pt x="3002" y="615"/>
                    <a:pt x="3001" y="619"/>
                  </a:cubicBezTo>
                  <a:cubicBezTo>
                    <a:pt x="2997" y="645"/>
                    <a:pt x="3004" y="672"/>
                    <a:pt x="3020" y="693"/>
                  </a:cubicBezTo>
                  <a:lnTo>
                    <a:pt x="3256" y="1008"/>
                  </a:lnTo>
                  <a:cubicBezTo>
                    <a:pt x="3281" y="1040"/>
                    <a:pt x="3283" y="1084"/>
                    <a:pt x="3262" y="1119"/>
                  </a:cubicBezTo>
                  <a:cubicBezTo>
                    <a:pt x="3241" y="1153"/>
                    <a:pt x="3202" y="1172"/>
                    <a:pt x="3162" y="1167"/>
                  </a:cubicBezTo>
                  <a:lnTo>
                    <a:pt x="2773" y="1111"/>
                  </a:lnTo>
                  <a:cubicBezTo>
                    <a:pt x="2718" y="1103"/>
                    <a:pt x="2667" y="1141"/>
                    <a:pt x="2660" y="1196"/>
                  </a:cubicBezTo>
                  <a:cubicBezTo>
                    <a:pt x="2660" y="1196"/>
                    <a:pt x="2660" y="1196"/>
                    <a:pt x="2660" y="1196"/>
                  </a:cubicBezTo>
                  <a:lnTo>
                    <a:pt x="2575" y="1790"/>
                  </a:lnTo>
                  <a:cubicBezTo>
                    <a:pt x="2567" y="1844"/>
                    <a:pt x="2605" y="1895"/>
                    <a:pt x="2659" y="1903"/>
                  </a:cubicBezTo>
                  <a:cubicBezTo>
                    <a:pt x="2660" y="1903"/>
                    <a:pt x="2660" y="1903"/>
                    <a:pt x="2660" y="1903"/>
                  </a:cubicBezTo>
                  <a:lnTo>
                    <a:pt x="3049" y="1959"/>
                  </a:lnTo>
                  <a:cubicBezTo>
                    <a:pt x="3103" y="1966"/>
                    <a:pt x="3141" y="2017"/>
                    <a:pt x="3133" y="2072"/>
                  </a:cubicBezTo>
                  <a:cubicBezTo>
                    <a:pt x="3130" y="2098"/>
                    <a:pt x="3116" y="2122"/>
                    <a:pt x="3094" y="2138"/>
                  </a:cubicBezTo>
                  <a:lnTo>
                    <a:pt x="2780" y="2373"/>
                  </a:lnTo>
                  <a:cubicBezTo>
                    <a:pt x="2736" y="2406"/>
                    <a:pt x="2727" y="2469"/>
                    <a:pt x="2760" y="2513"/>
                  </a:cubicBezTo>
                  <a:lnTo>
                    <a:pt x="3120" y="2993"/>
                  </a:lnTo>
                  <a:cubicBezTo>
                    <a:pt x="3153" y="3038"/>
                    <a:pt x="3216" y="3046"/>
                    <a:pt x="3260" y="3013"/>
                  </a:cubicBezTo>
                  <a:lnTo>
                    <a:pt x="3575" y="2778"/>
                  </a:lnTo>
                  <a:cubicBezTo>
                    <a:pt x="3619" y="2745"/>
                    <a:pt x="3681" y="2754"/>
                    <a:pt x="3715" y="2798"/>
                  </a:cubicBezTo>
                  <a:cubicBezTo>
                    <a:pt x="3730" y="2819"/>
                    <a:pt x="3737" y="2846"/>
                    <a:pt x="3733" y="2872"/>
                  </a:cubicBezTo>
                  <a:lnTo>
                    <a:pt x="3678" y="3261"/>
                  </a:lnTo>
                  <a:cubicBezTo>
                    <a:pt x="3670" y="3315"/>
                    <a:pt x="3708" y="3366"/>
                    <a:pt x="3763" y="3374"/>
                  </a:cubicBezTo>
                  <a:lnTo>
                    <a:pt x="3763" y="3374"/>
                  </a:lnTo>
                  <a:lnTo>
                    <a:pt x="4357" y="3459"/>
                  </a:lnTo>
                  <a:cubicBezTo>
                    <a:pt x="4361" y="3459"/>
                    <a:pt x="4366" y="3460"/>
                    <a:pt x="4371" y="3460"/>
                  </a:cubicBezTo>
                  <a:cubicBezTo>
                    <a:pt x="4421" y="3460"/>
                    <a:pt x="4463" y="3423"/>
                    <a:pt x="4470" y="3374"/>
                  </a:cubicBezTo>
                  <a:lnTo>
                    <a:pt x="4525" y="2985"/>
                  </a:lnTo>
                  <a:cubicBezTo>
                    <a:pt x="4533" y="2930"/>
                    <a:pt x="4584" y="2892"/>
                    <a:pt x="4639" y="2900"/>
                  </a:cubicBezTo>
                  <a:cubicBezTo>
                    <a:pt x="4665" y="2904"/>
                    <a:pt x="4689" y="2918"/>
                    <a:pt x="4704" y="2939"/>
                  </a:cubicBezTo>
                  <a:lnTo>
                    <a:pt x="4940" y="3253"/>
                  </a:lnTo>
                  <a:cubicBezTo>
                    <a:pt x="4973" y="3298"/>
                    <a:pt x="5036" y="3306"/>
                    <a:pt x="5080" y="3273"/>
                  </a:cubicBezTo>
                  <a:lnTo>
                    <a:pt x="5560" y="2913"/>
                  </a:lnTo>
                  <a:cubicBezTo>
                    <a:pt x="5604" y="2880"/>
                    <a:pt x="5613" y="2818"/>
                    <a:pt x="5580" y="2773"/>
                  </a:cubicBezTo>
                  <a:lnTo>
                    <a:pt x="5345" y="2459"/>
                  </a:lnTo>
                  <a:cubicBezTo>
                    <a:pt x="5320" y="2427"/>
                    <a:pt x="5317" y="2383"/>
                    <a:pt x="5339" y="2348"/>
                  </a:cubicBezTo>
                  <a:cubicBezTo>
                    <a:pt x="5359" y="2313"/>
                    <a:pt x="5399" y="2294"/>
                    <a:pt x="5439" y="2300"/>
                  </a:cubicBezTo>
                  <a:lnTo>
                    <a:pt x="5828" y="2356"/>
                  </a:lnTo>
                  <a:cubicBezTo>
                    <a:pt x="5882" y="2363"/>
                    <a:pt x="5933" y="2325"/>
                    <a:pt x="5941" y="2271"/>
                  </a:cubicBezTo>
                  <a:lnTo>
                    <a:pt x="5941" y="2271"/>
                  </a:lnTo>
                  <a:lnTo>
                    <a:pt x="6026" y="1677"/>
                  </a:lnTo>
                  <a:cubicBezTo>
                    <a:pt x="6033" y="1622"/>
                    <a:pt x="5996" y="1571"/>
                    <a:pt x="5941" y="1564"/>
                  </a:cubicBezTo>
                  <a:close/>
                  <a:moveTo>
                    <a:pt x="2626" y="5107"/>
                  </a:moveTo>
                  <a:lnTo>
                    <a:pt x="3426" y="5107"/>
                  </a:lnTo>
                  <a:lnTo>
                    <a:pt x="3426" y="5307"/>
                  </a:lnTo>
                  <a:lnTo>
                    <a:pt x="2626" y="5307"/>
                  </a:lnTo>
                  <a:lnTo>
                    <a:pt x="2626" y="5107"/>
                  </a:lnTo>
                  <a:close/>
                  <a:moveTo>
                    <a:pt x="2626" y="5507"/>
                  </a:moveTo>
                  <a:lnTo>
                    <a:pt x="3426" y="5507"/>
                  </a:lnTo>
                  <a:lnTo>
                    <a:pt x="3426" y="5607"/>
                  </a:lnTo>
                  <a:cubicBezTo>
                    <a:pt x="3426" y="5717"/>
                    <a:pt x="3337" y="5807"/>
                    <a:pt x="3226" y="5807"/>
                  </a:cubicBezTo>
                  <a:lnTo>
                    <a:pt x="2826" y="5807"/>
                  </a:lnTo>
                  <a:cubicBezTo>
                    <a:pt x="2716" y="5807"/>
                    <a:pt x="2626" y="5717"/>
                    <a:pt x="2626" y="5607"/>
                  </a:cubicBezTo>
                  <a:lnTo>
                    <a:pt x="2626" y="5507"/>
                  </a:lnTo>
                  <a:close/>
                  <a:moveTo>
                    <a:pt x="1830" y="3782"/>
                  </a:moveTo>
                  <a:cubicBezTo>
                    <a:pt x="1885" y="3827"/>
                    <a:pt x="1942" y="3868"/>
                    <a:pt x="2001" y="3907"/>
                  </a:cubicBezTo>
                  <a:cubicBezTo>
                    <a:pt x="2096" y="3966"/>
                    <a:pt x="2167" y="4057"/>
                    <a:pt x="2203" y="4163"/>
                  </a:cubicBezTo>
                  <a:lnTo>
                    <a:pt x="1988" y="4377"/>
                  </a:lnTo>
                  <a:lnTo>
                    <a:pt x="1781" y="4234"/>
                  </a:lnTo>
                  <a:cubicBezTo>
                    <a:pt x="1690" y="4171"/>
                    <a:pt x="1565" y="4194"/>
                    <a:pt x="1502" y="4285"/>
                  </a:cubicBezTo>
                  <a:cubicBezTo>
                    <a:pt x="1487" y="4307"/>
                    <a:pt x="1477" y="4331"/>
                    <a:pt x="1471" y="4357"/>
                  </a:cubicBezTo>
                  <a:lnTo>
                    <a:pt x="1419" y="4607"/>
                  </a:lnTo>
                  <a:lnTo>
                    <a:pt x="1181" y="4607"/>
                  </a:lnTo>
                  <a:lnTo>
                    <a:pt x="1129" y="4357"/>
                  </a:lnTo>
                  <a:cubicBezTo>
                    <a:pt x="1106" y="4249"/>
                    <a:pt x="1000" y="4180"/>
                    <a:pt x="892" y="4203"/>
                  </a:cubicBezTo>
                  <a:cubicBezTo>
                    <a:pt x="866" y="4208"/>
                    <a:pt x="841" y="4219"/>
                    <a:pt x="820" y="4234"/>
                  </a:cubicBezTo>
                  <a:lnTo>
                    <a:pt x="612" y="4377"/>
                  </a:lnTo>
                  <a:lnTo>
                    <a:pt x="430" y="4195"/>
                  </a:lnTo>
                  <a:lnTo>
                    <a:pt x="573" y="3987"/>
                  </a:lnTo>
                  <a:cubicBezTo>
                    <a:pt x="635" y="3896"/>
                    <a:pt x="613" y="3772"/>
                    <a:pt x="522" y="3709"/>
                  </a:cubicBezTo>
                  <a:cubicBezTo>
                    <a:pt x="500" y="3694"/>
                    <a:pt x="475" y="3683"/>
                    <a:pt x="449" y="3678"/>
                  </a:cubicBezTo>
                  <a:lnTo>
                    <a:pt x="200" y="3626"/>
                  </a:lnTo>
                  <a:lnTo>
                    <a:pt x="200" y="3388"/>
                  </a:lnTo>
                  <a:lnTo>
                    <a:pt x="449" y="3335"/>
                  </a:lnTo>
                  <a:cubicBezTo>
                    <a:pt x="557" y="3313"/>
                    <a:pt x="626" y="3206"/>
                    <a:pt x="603" y="3098"/>
                  </a:cubicBezTo>
                  <a:cubicBezTo>
                    <a:pt x="598" y="3073"/>
                    <a:pt x="588" y="3048"/>
                    <a:pt x="573" y="3027"/>
                  </a:cubicBezTo>
                  <a:lnTo>
                    <a:pt x="430" y="2819"/>
                  </a:lnTo>
                  <a:lnTo>
                    <a:pt x="612" y="2637"/>
                  </a:lnTo>
                  <a:lnTo>
                    <a:pt x="820" y="2780"/>
                  </a:lnTo>
                  <a:cubicBezTo>
                    <a:pt x="911" y="2843"/>
                    <a:pt x="1035" y="2820"/>
                    <a:pt x="1098" y="2729"/>
                  </a:cubicBezTo>
                  <a:cubicBezTo>
                    <a:pt x="1113" y="2707"/>
                    <a:pt x="1123" y="2682"/>
                    <a:pt x="1129" y="2656"/>
                  </a:cubicBezTo>
                  <a:lnTo>
                    <a:pt x="1146" y="2573"/>
                  </a:lnTo>
                  <a:cubicBezTo>
                    <a:pt x="1162" y="2688"/>
                    <a:pt x="1189" y="2802"/>
                    <a:pt x="1226" y="2912"/>
                  </a:cubicBezTo>
                  <a:cubicBezTo>
                    <a:pt x="897" y="2951"/>
                    <a:pt x="662" y="3250"/>
                    <a:pt x="701" y="3579"/>
                  </a:cubicBezTo>
                  <a:cubicBezTo>
                    <a:pt x="740" y="3908"/>
                    <a:pt x="1039" y="4143"/>
                    <a:pt x="1368" y="4104"/>
                  </a:cubicBezTo>
                  <a:cubicBezTo>
                    <a:pt x="1566" y="4080"/>
                    <a:pt x="1739" y="3960"/>
                    <a:pt x="1830" y="3782"/>
                  </a:cubicBezTo>
                  <a:close/>
                  <a:moveTo>
                    <a:pt x="1675" y="3641"/>
                  </a:moveTo>
                  <a:cubicBezTo>
                    <a:pt x="1600" y="3849"/>
                    <a:pt x="1372" y="3957"/>
                    <a:pt x="1164" y="3882"/>
                  </a:cubicBezTo>
                  <a:cubicBezTo>
                    <a:pt x="956" y="3807"/>
                    <a:pt x="849" y="3579"/>
                    <a:pt x="923" y="3371"/>
                  </a:cubicBezTo>
                  <a:cubicBezTo>
                    <a:pt x="980" y="3212"/>
                    <a:pt x="1131" y="3106"/>
                    <a:pt x="1300" y="3107"/>
                  </a:cubicBezTo>
                  <a:lnTo>
                    <a:pt x="1304" y="3107"/>
                  </a:lnTo>
                  <a:cubicBezTo>
                    <a:pt x="1396" y="3305"/>
                    <a:pt x="1521" y="3486"/>
                    <a:pt x="1675" y="3641"/>
                  </a:cubicBezTo>
                  <a:close/>
                  <a:moveTo>
                    <a:pt x="5756" y="2143"/>
                  </a:moveTo>
                  <a:lnTo>
                    <a:pt x="5466" y="2102"/>
                  </a:lnTo>
                  <a:cubicBezTo>
                    <a:pt x="5302" y="2078"/>
                    <a:pt x="5150" y="2192"/>
                    <a:pt x="5127" y="2356"/>
                  </a:cubicBezTo>
                  <a:cubicBezTo>
                    <a:pt x="5116" y="2435"/>
                    <a:pt x="5136" y="2515"/>
                    <a:pt x="5184" y="2579"/>
                  </a:cubicBezTo>
                  <a:lnTo>
                    <a:pt x="5360" y="2813"/>
                  </a:lnTo>
                  <a:lnTo>
                    <a:pt x="5040" y="3053"/>
                  </a:lnTo>
                  <a:lnTo>
                    <a:pt x="4864" y="2819"/>
                  </a:lnTo>
                  <a:cubicBezTo>
                    <a:pt x="4765" y="2686"/>
                    <a:pt x="4576" y="2659"/>
                    <a:pt x="4444" y="2759"/>
                  </a:cubicBezTo>
                  <a:cubicBezTo>
                    <a:pt x="4380" y="2807"/>
                    <a:pt x="4338" y="2878"/>
                    <a:pt x="4327" y="2956"/>
                  </a:cubicBezTo>
                  <a:lnTo>
                    <a:pt x="4286" y="3247"/>
                  </a:lnTo>
                  <a:lnTo>
                    <a:pt x="3890" y="3190"/>
                  </a:lnTo>
                  <a:lnTo>
                    <a:pt x="3932" y="2900"/>
                  </a:lnTo>
                  <a:cubicBezTo>
                    <a:pt x="3955" y="2736"/>
                    <a:pt x="3841" y="2584"/>
                    <a:pt x="3677" y="2561"/>
                  </a:cubicBezTo>
                  <a:cubicBezTo>
                    <a:pt x="3599" y="2549"/>
                    <a:pt x="3519" y="2570"/>
                    <a:pt x="3455" y="2618"/>
                  </a:cubicBezTo>
                  <a:lnTo>
                    <a:pt x="3221" y="2793"/>
                  </a:lnTo>
                  <a:lnTo>
                    <a:pt x="2981" y="2473"/>
                  </a:lnTo>
                  <a:lnTo>
                    <a:pt x="3215" y="2298"/>
                  </a:lnTo>
                  <a:cubicBezTo>
                    <a:pt x="3347" y="2198"/>
                    <a:pt x="3374" y="2010"/>
                    <a:pt x="3275" y="1878"/>
                  </a:cubicBezTo>
                  <a:cubicBezTo>
                    <a:pt x="3227" y="1814"/>
                    <a:pt x="3156" y="1772"/>
                    <a:pt x="3077" y="1761"/>
                  </a:cubicBezTo>
                  <a:lnTo>
                    <a:pt x="2787" y="1719"/>
                  </a:lnTo>
                  <a:lnTo>
                    <a:pt x="2844" y="1323"/>
                  </a:lnTo>
                  <a:lnTo>
                    <a:pt x="3134" y="1365"/>
                  </a:lnTo>
                  <a:cubicBezTo>
                    <a:pt x="3298" y="1388"/>
                    <a:pt x="3450" y="1274"/>
                    <a:pt x="3473" y="1110"/>
                  </a:cubicBezTo>
                  <a:cubicBezTo>
                    <a:pt x="3485" y="1031"/>
                    <a:pt x="3464" y="951"/>
                    <a:pt x="3416" y="888"/>
                  </a:cubicBezTo>
                  <a:lnTo>
                    <a:pt x="3240" y="653"/>
                  </a:lnTo>
                  <a:lnTo>
                    <a:pt x="3560" y="413"/>
                  </a:lnTo>
                  <a:lnTo>
                    <a:pt x="3736" y="647"/>
                  </a:lnTo>
                  <a:cubicBezTo>
                    <a:pt x="3835" y="780"/>
                    <a:pt x="4023" y="807"/>
                    <a:pt x="4156" y="707"/>
                  </a:cubicBezTo>
                  <a:cubicBezTo>
                    <a:pt x="4220" y="660"/>
                    <a:pt x="4262" y="589"/>
                    <a:pt x="4273" y="510"/>
                  </a:cubicBezTo>
                  <a:lnTo>
                    <a:pt x="4314" y="220"/>
                  </a:lnTo>
                  <a:lnTo>
                    <a:pt x="4710" y="276"/>
                  </a:lnTo>
                  <a:lnTo>
                    <a:pt x="4669" y="566"/>
                  </a:lnTo>
                  <a:cubicBezTo>
                    <a:pt x="4645" y="730"/>
                    <a:pt x="4759" y="882"/>
                    <a:pt x="4923" y="906"/>
                  </a:cubicBezTo>
                  <a:cubicBezTo>
                    <a:pt x="5002" y="917"/>
                    <a:pt x="5082" y="897"/>
                    <a:pt x="5146" y="849"/>
                  </a:cubicBezTo>
                  <a:lnTo>
                    <a:pt x="5380" y="673"/>
                  </a:lnTo>
                  <a:lnTo>
                    <a:pt x="5620" y="993"/>
                  </a:lnTo>
                  <a:lnTo>
                    <a:pt x="5386" y="1169"/>
                  </a:lnTo>
                  <a:cubicBezTo>
                    <a:pt x="5253" y="1268"/>
                    <a:pt x="5226" y="1456"/>
                    <a:pt x="5326" y="1589"/>
                  </a:cubicBezTo>
                  <a:cubicBezTo>
                    <a:pt x="5373" y="1653"/>
                    <a:pt x="5445" y="1695"/>
                    <a:pt x="5523" y="1706"/>
                  </a:cubicBezTo>
                  <a:lnTo>
                    <a:pt x="5813" y="1747"/>
                  </a:lnTo>
                  <a:lnTo>
                    <a:pt x="5756" y="214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816">
              <a:extLst>
                <a:ext uri="{FF2B5EF4-FFF2-40B4-BE49-F238E27FC236}">
                  <a16:creationId xmlns:a16="http://schemas.microsoft.com/office/drawing/2014/main" id="{BD825638-3146-457A-B89A-AAEF1EF2CB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1" y="2410"/>
              <a:ext cx="117" cy="117"/>
            </a:xfrm>
            <a:custGeom>
              <a:avLst/>
              <a:gdLst>
                <a:gd name="T0" fmla="*/ 800 w 1600"/>
                <a:gd name="T1" fmla="*/ 0 h 1600"/>
                <a:gd name="T2" fmla="*/ 0 w 1600"/>
                <a:gd name="T3" fmla="*/ 800 h 1600"/>
                <a:gd name="T4" fmla="*/ 800 w 1600"/>
                <a:gd name="T5" fmla="*/ 1600 h 1600"/>
                <a:gd name="T6" fmla="*/ 1600 w 1600"/>
                <a:gd name="T7" fmla="*/ 800 h 1600"/>
                <a:gd name="T8" fmla="*/ 800 w 1600"/>
                <a:gd name="T9" fmla="*/ 0 h 1600"/>
                <a:gd name="T10" fmla="*/ 800 w 1600"/>
                <a:gd name="T11" fmla="*/ 1400 h 1600"/>
                <a:gd name="T12" fmla="*/ 200 w 1600"/>
                <a:gd name="T13" fmla="*/ 800 h 1600"/>
                <a:gd name="T14" fmla="*/ 800 w 1600"/>
                <a:gd name="T15" fmla="*/ 200 h 1600"/>
                <a:gd name="T16" fmla="*/ 1400 w 1600"/>
                <a:gd name="T17" fmla="*/ 800 h 1600"/>
                <a:gd name="T18" fmla="*/ 800 w 1600"/>
                <a:gd name="T19" fmla="*/ 1400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0" h="1600">
                  <a:moveTo>
                    <a:pt x="800" y="0"/>
                  </a:moveTo>
                  <a:cubicBezTo>
                    <a:pt x="358" y="0"/>
                    <a:pt x="0" y="358"/>
                    <a:pt x="0" y="800"/>
                  </a:cubicBezTo>
                  <a:cubicBezTo>
                    <a:pt x="0" y="1242"/>
                    <a:pt x="358" y="1600"/>
                    <a:pt x="800" y="1600"/>
                  </a:cubicBezTo>
                  <a:cubicBezTo>
                    <a:pt x="1242" y="1600"/>
                    <a:pt x="1600" y="1242"/>
                    <a:pt x="1600" y="800"/>
                  </a:cubicBezTo>
                  <a:cubicBezTo>
                    <a:pt x="1600" y="359"/>
                    <a:pt x="1242" y="1"/>
                    <a:pt x="800" y="0"/>
                  </a:cubicBezTo>
                  <a:close/>
                  <a:moveTo>
                    <a:pt x="800" y="1400"/>
                  </a:moveTo>
                  <a:cubicBezTo>
                    <a:pt x="469" y="1400"/>
                    <a:pt x="200" y="1132"/>
                    <a:pt x="200" y="800"/>
                  </a:cubicBezTo>
                  <a:cubicBezTo>
                    <a:pt x="200" y="469"/>
                    <a:pt x="469" y="200"/>
                    <a:pt x="800" y="200"/>
                  </a:cubicBezTo>
                  <a:cubicBezTo>
                    <a:pt x="1131" y="200"/>
                    <a:pt x="1400" y="469"/>
                    <a:pt x="1400" y="800"/>
                  </a:cubicBezTo>
                  <a:cubicBezTo>
                    <a:pt x="1400" y="1131"/>
                    <a:pt x="1131" y="1400"/>
                    <a:pt x="800" y="14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817">
              <a:extLst>
                <a:ext uri="{FF2B5EF4-FFF2-40B4-BE49-F238E27FC236}">
                  <a16:creationId xmlns:a16="http://schemas.microsoft.com/office/drawing/2014/main" id="{EF7E0993-8CF8-476F-9C0A-6A23E4CCC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9" y="2665"/>
              <a:ext cx="15" cy="2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818">
              <a:extLst>
                <a:ext uri="{FF2B5EF4-FFF2-40B4-BE49-F238E27FC236}">
                  <a16:creationId xmlns:a16="http://schemas.microsoft.com/office/drawing/2014/main" id="{A0C6CDFF-AA6A-4DB0-8C96-D7B31F09A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" y="2424"/>
              <a:ext cx="125" cy="226"/>
            </a:xfrm>
            <a:custGeom>
              <a:avLst/>
              <a:gdLst>
                <a:gd name="T0" fmla="*/ 1160 w 1698"/>
                <a:gd name="T1" fmla="*/ 2303 h 3085"/>
                <a:gd name="T2" fmla="*/ 479 w 1698"/>
                <a:gd name="T3" fmla="*/ 748 h 3085"/>
                <a:gd name="T4" fmla="*/ 957 w 1698"/>
                <a:gd name="T5" fmla="*/ 169 h 3085"/>
                <a:gd name="T6" fmla="*/ 851 w 1698"/>
                <a:gd name="T7" fmla="*/ 0 h 3085"/>
                <a:gd name="T8" fmla="*/ 412 w 1698"/>
                <a:gd name="T9" fmla="*/ 1931 h 3085"/>
                <a:gd name="T10" fmla="*/ 1087 w 1698"/>
                <a:gd name="T11" fmla="*/ 2489 h 3085"/>
                <a:gd name="T12" fmla="*/ 1497 w 1698"/>
                <a:gd name="T13" fmla="*/ 3085 h 3085"/>
                <a:gd name="T14" fmla="*/ 1697 w 1698"/>
                <a:gd name="T15" fmla="*/ 3085 h 3085"/>
                <a:gd name="T16" fmla="*/ 1160 w 1698"/>
                <a:gd name="T17" fmla="*/ 2303 h 3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8" h="3085">
                  <a:moveTo>
                    <a:pt x="1160" y="2303"/>
                  </a:moveTo>
                  <a:cubicBezTo>
                    <a:pt x="543" y="2061"/>
                    <a:pt x="238" y="1366"/>
                    <a:pt x="479" y="748"/>
                  </a:cubicBezTo>
                  <a:cubicBezTo>
                    <a:pt x="572" y="509"/>
                    <a:pt x="740" y="306"/>
                    <a:pt x="957" y="169"/>
                  </a:cubicBezTo>
                  <a:lnTo>
                    <a:pt x="851" y="0"/>
                  </a:lnTo>
                  <a:cubicBezTo>
                    <a:pt x="196" y="412"/>
                    <a:pt x="0" y="1277"/>
                    <a:pt x="412" y="1931"/>
                  </a:cubicBezTo>
                  <a:cubicBezTo>
                    <a:pt x="572" y="2184"/>
                    <a:pt x="808" y="2380"/>
                    <a:pt x="1087" y="2489"/>
                  </a:cubicBezTo>
                  <a:cubicBezTo>
                    <a:pt x="1334" y="2583"/>
                    <a:pt x="1497" y="2820"/>
                    <a:pt x="1497" y="3085"/>
                  </a:cubicBezTo>
                  <a:lnTo>
                    <a:pt x="1697" y="3085"/>
                  </a:lnTo>
                  <a:cubicBezTo>
                    <a:pt x="1698" y="2738"/>
                    <a:pt x="1484" y="2427"/>
                    <a:pt x="1160" y="23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819">
              <a:extLst>
                <a:ext uri="{FF2B5EF4-FFF2-40B4-BE49-F238E27FC236}">
                  <a16:creationId xmlns:a16="http://schemas.microsoft.com/office/drawing/2014/main" id="{AE36D398-315C-4C84-9426-F4DAC1A86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6" y="2614"/>
              <a:ext cx="51" cy="1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820">
              <a:extLst>
                <a:ext uri="{FF2B5EF4-FFF2-40B4-BE49-F238E27FC236}">
                  <a16:creationId xmlns:a16="http://schemas.microsoft.com/office/drawing/2014/main" id="{7377684F-D9F7-4ECC-8286-4214EF59E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" y="2652"/>
              <a:ext cx="53" cy="48"/>
            </a:xfrm>
            <a:custGeom>
              <a:avLst/>
              <a:gdLst>
                <a:gd name="T0" fmla="*/ 0 w 728"/>
                <a:gd name="T1" fmla="*/ 154 h 653"/>
                <a:gd name="T2" fmla="*/ 128 w 728"/>
                <a:gd name="T3" fmla="*/ 0 h 653"/>
                <a:gd name="T4" fmla="*/ 728 w 728"/>
                <a:gd name="T5" fmla="*/ 500 h 653"/>
                <a:gd name="T6" fmla="*/ 600 w 728"/>
                <a:gd name="T7" fmla="*/ 653 h 653"/>
                <a:gd name="T8" fmla="*/ 0 w 728"/>
                <a:gd name="T9" fmla="*/ 154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8" h="653">
                  <a:moveTo>
                    <a:pt x="0" y="154"/>
                  </a:moveTo>
                  <a:lnTo>
                    <a:pt x="128" y="0"/>
                  </a:lnTo>
                  <a:lnTo>
                    <a:pt x="728" y="500"/>
                  </a:lnTo>
                  <a:lnTo>
                    <a:pt x="600" y="653"/>
                  </a:lnTo>
                  <a:lnTo>
                    <a:pt x="0" y="15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821">
              <a:extLst>
                <a:ext uri="{FF2B5EF4-FFF2-40B4-BE49-F238E27FC236}">
                  <a16:creationId xmlns:a16="http://schemas.microsoft.com/office/drawing/2014/main" id="{88626829-F165-4D7D-806D-DDB46FD09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2" y="2672"/>
              <a:ext cx="14" cy="5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22">
              <a:extLst>
                <a:ext uri="{FF2B5EF4-FFF2-40B4-BE49-F238E27FC236}">
                  <a16:creationId xmlns:a16="http://schemas.microsoft.com/office/drawing/2014/main" id="{D2A22261-FD15-4F9B-8620-D1573941C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" y="2452"/>
              <a:ext cx="63" cy="29"/>
            </a:xfrm>
            <a:custGeom>
              <a:avLst/>
              <a:gdLst>
                <a:gd name="T0" fmla="*/ 0 w 849"/>
                <a:gd name="T1" fmla="*/ 200 h 394"/>
                <a:gd name="T2" fmla="*/ 800 w 849"/>
                <a:gd name="T3" fmla="*/ 0 h 394"/>
                <a:gd name="T4" fmla="*/ 849 w 849"/>
                <a:gd name="T5" fmla="*/ 194 h 394"/>
                <a:gd name="T6" fmla="*/ 49 w 849"/>
                <a:gd name="T7" fmla="*/ 394 h 394"/>
                <a:gd name="T8" fmla="*/ 0 w 849"/>
                <a:gd name="T9" fmla="*/ 20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9" h="394">
                  <a:moveTo>
                    <a:pt x="0" y="200"/>
                  </a:moveTo>
                  <a:lnTo>
                    <a:pt x="800" y="0"/>
                  </a:lnTo>
                  <a:lnTo>
                    <a:pt x="849" y="194"/>
                  </a:lnTo>
                  <a:lnTo>
                    <a:pt x="49" y="394"/>
                  </a:lnTo>
                  <a:lnTo>
                    <a:pt x="0" y="2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23">
              <a:extLst>
                <a:ext uri="{FF2B5EF4-FFF2-40B4-BE49-F238E27FC236}">
                  <a16:creationId xmlns:a16="http://schemas.microsoft.com/office/drawing/2014/main" id="{720ADF6A-3CA1-4816-BEB5-7161AB4D0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4" y="2380"/>
              <a:ext cx="60" cy="49"/>
            </a:xfrm>
            <a:custGeom>
              <a:avLst/>
              <a:gdLst>
                <a:gd name="T0" fmla="*/ 0 w 816"/>
                <a:gd name="T1" fmla="*/ 163 h 663"/>
                <a:gd name="T2" fmla="*/ 116 w 816"/>
                <a:gd name="T3" fmla="*/ 0 h 663"/>
                <a:gd name="T4" fmla="*/ 816 w 816"/>
                <a:gd name="T5" fmla="*/ 500 h 663"/>
                <a:gd name="T6" fmla="*/ 700 w 816"/>
                <a:gd name="T7" fmla="*/ 663 h 663"/>
                <a:gd name="T8" fmla="*/ 0 w 816"/>
                <a:gd name="T9" fmla="*/ 163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6" h="663">
                  <a:moveTo>
                    <a:pt x="0" y="163"/>
                  </a:moveTo>
                  <a:lnTo>
                    <a:pt x="116" y="0"/>
                  </a:lnTo>
                  <a:lnTo>
                    <a:pt x="816" y="500"/>
                  </a:lnTo>
                  <a:lnTo>
                    <a:pt x="700" y="663"/>
                  </a:lnTo>
                  <a:lnTo>
                    <a:pt x="0" y="16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824">
              <a:extLst>
                <a:ext uri="{FF2B5EF4-FFF2-40B4-BE49-F238E27FC236}">
                  <a16:creationId xmlns:a16="http://schemas.microsoft.com/office/drawing/2014/main" id="{D1AC3519-F6CA-43A8-B087-240D062EB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" y="2340"/>
              <a:ext cx="29" cy="62"/>
            </a:xfrm>
            <a:custGeom>
              <a:avLst/>
              <a:gdLst>
                <a:gd name="T0" fmla="*/ 0 w 398"/>
                <a:gd name="T1" fmla="*/ 49 h 849"/>
                <a:gd name="T2" fmla="*/ 194 w 398"/>
                <a:gd name="T3" fmla="*/ 0 h 849"/>
                <a:gd name="T4" fmla="*/ 398 w 398"/>
                <a:gd name="T5" fmla="*/ 800 h 849"/>
                <a:gd name="T6" fmla="*/ 205 w 398"/>
                <a:gd name="T7" fmla="*/ 849 h 849"/>
                <a:gd name="T8" fmla="*/ 0 w 398"/>
                <a:gd name="T9" fmla="*/ 49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849">
                  <a:moveTo>
                    <a:pt x="0" y="49"/>
                  </a:moveTo>
                  <a:lnTo>
                    <a:pt x="194" y="0"/>
                  </a:lnTo>
                  <a:lnTo>
                    <a:pt x="398" y="800"/>
                  </a:lnTo>
                  <a:lnTo>
                    <a:pt x="205" y="849"/>
                  </a:lnTo>
                  <a:lnTo>
                    <a:pt x="0" y="4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5759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1929F6A-6DC9-4913-8C2E-7D74B70EBE7F}"/>
              </a:ext>
            </a:extLst>
          </p:cNvPr>
          <p:cNvSpPr txBox="1">
            <a:spLocks/>
          </p:cNvSpPr>
          <p:nvPr/>
        </p:nvSpPr>
        <p:spPr>
          <a:xfrm>
            <a:off x="438150" y="1252267"/>
            <a:ext cx="2909311" cy="1000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b="0" dirty="0" err="1">
                <a:solidFill>
                  <a:schemeClr val="tx2"/>
                </a:solidFill>
              </a:rPr>
              <a:t>Шуни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таъкидлаш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керакки</a:t>
            </a:r>
            <a:r>
              <a:rPr lang="ru-RU" sz="1600" b="0" dirty="0">
                <a:solidFill>
                  <a:schemeClr val="tx2"/>
                </a:solidFill>
              </a:rPr>
              <a:t>, </a:t>
            </a:r>
            <a:r>
              <a:rPr lang="ru-RU" sz="1600" b="0" dirty="0" err="1">
                <a:solidFill>
                  <a:schemeClr val="tx2"/>
                </a:solidFill>
              </a:rPr>
              <a:t>АҚШнинг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Муқобил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жазолар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тўғрисидаги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қонунига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мувофиқ</a:t>
            </a:r>
            <a:r>
              <a:rPr lang="ru-RU" sz="1600" b="0" dirty="0">
                <a:solidFill>
                  <a:schemeClr val="tx2"/>
                </a:solidFill>
              </a:rPr>
              <a:t>, </a:t>
            </a:r>
            <a:r>
              <a:rPr lang="ru-RU" sz="1600" b="0" dirty="0" err="1">
                <a:solidFill>
                  <a:schemeClr val="tx2"/>
                </a:solidFill>
              </a:rPr>
              <a:t>судлар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en-US" sz="1600" b="0" dirty="0">
                <a:solidFill>
                  <a:schemeClr val="tx2"/>
                </a:solidFill>
              </a:rPr>
              <a:t>FCPA </a:t>
            </a:r>
            <a:r>
              <a:rPr lang="ru-RU" sz="1600" b="0" dirty="0" err="1">
                <a:solidFill>
                  <a:schemeClr val="tx2"/>
                </a:solidFill>
              </a:rPr>
              <a:t>қонунида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назарда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тутилган</a:t>
            </a:r>
            <a:r>
              <a:rPr lang="ru-RU" sz="1600" b="0" dirty="0">
                <a:solidFill>
                  <a:schemeClr val="tx2"/>
                </a:solidFill>
              </a:rPr>
              <a:t> жарима </a:t>
            </a:r>
            <a:r>
              <a:rPr lang="ru-RU" sz="1600" b="0" dirty="0" err="1">
                <a:solidFill>
                  <a:schemeClr val="tx2"/>
                </a:solidFill>
              </a:rPr>
              <a:t>миқдоридан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ҳам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анча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юқори</a:t>
            </a:r>
            <a:r>
              <a:rPr lang="ru-RU" sz="1600" b="0" dirty="0">
                <a:solidFill>
                  <a:schemeClr val="tx2"/>
                </a:solidFill>
              </a:rPr>
              <a:t> жарима </a:t>
            </a:r>
            <a:r>
              <a:rPr lang="ru-RU" sz="1600" b="0" dirty="0" err="1">
                <a:solidFill>
                  <a:schemeClr val="tx2"/>
                </a:solidFill>
              </a:rPr>
              <a:t>солиши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мумкин</a:t>
            </a:r>
            <a:r>
              <a:rPr lang="ru-RU" sz="1600" b="0" dirty="0">
                <a:solidFill>
                  <a:schemeClr val="tx2"/>
                </a:solidFill>
              </a:rPr>
              <a:t>. </a:t>
            </a:r>
            <a:r>
              <a:rPr lang="ru-RU" sz="1600" b="0" dirty="0" err="1">
                <a:solidFill>
                  <a:schemeClr val="tx2"/>
                </a:solidFill>
              </a:rPr>
              <a:t>Бундай</a:t>
            </a:r>
            <a:r>
              <a:rPr lang="ru-RU" sz="1600" b="0" dirty="0">
                <a:solidFill>
                  <a:schemeClr val="tx2"/>
                </a:solidFill>
              </a:rPr>
              <a:t> жарима </a:t>
            </a:r>
            <a:r>
              <a:rPr lang="ru-RU" sz="1600" b="0" dirty="0" err="1">
                <a:solidFill>
                  <a:schemeClr val="tx2"/>
                </a:solidFill>
              </a:rPr>
              <a:t>миқдори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жавобгар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томонидан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коррупциявий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тўлов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орқали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олинган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ноқонуний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фойданинг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икки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бараваригача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бўлиши</a:t>
            </a:r>
            <a:r>
              <a:rPr lang="ru-RU" sz="1600" b="0" dirty="0">
                <a:solidFill>
                  <a:schemeClr val="tx2"/>
                </a:solidFill>
              </a:rPr>
              <a:t> </a:t>
            </a:r>
            <a:r>
              <a:rPr lang="ru-RU" sz="1600" b="0" dirty="0" err="1">
                <a:solidFill>
                  <a:schemeClr val="tx2"/>
                </a:solidFill>
              </a:rPr>
              <a:t>мумкин</a:t>
            </a:r>
            <a:r>
              <a:rPr lang="ru-RU" sz="1600" b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8D20BBCD-59C4-4423-BAE5-F1774224562D}"/>
              </a:ext>
            </a:extLst>
          </p:cNvPr>
          <p:cNvSpPr/>
          <p:nvPr/>
        </p:nvSpPr>
        <p:spPr>
          <a:xfrm>
            <a:off x="4279488" y="1847691"/>
            <a:ext cx="7469600" cy="70634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400" dirty="0" err="1">
                <a:solidFill>
                  <a:schemeClr val="tx2"/>
                </a:solidFill>
              </a:rPr>
              <a:t>Порахўрликка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курашиш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тўғрисидаги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қонун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қоидаларини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бузганлик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қоидабузарлик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250 </a:t>
            </a:r>
            <a:r>
              <a:rPr lang="ru-RU" sz="1400" b="1" dirty="0" err="1">
                <a:solidFill>
                  <a:schemeClr val="tx2"/>
                </a:solidFill>
              </a:rPr>
              <a:t>минг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долларгача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миқдорда</a:t>
            </a:r>
            <a:r>
              <a:rPr lang="ru-RU" sz="1400" b="1" dirty="0">
                <a:solidFill>
                  <a:schemeClr val="tx2"/>
                </a:solidFill>
              </a:rPr>
              <a:t> жарима </a:t>
            </a:r>
            <a:r>
              <a:rPr lang="ru-RU" sz="1400" b="1" dirty="0" err="1">
                <a:solidFill>
                  <a:schemeClr val="tx2"/>
                </a:solidFill>
              </a:rPr>
              <a:t>ва</a:t>
            </a:r>
            <a:r>
              <a:rPr lang="ru-RU" sz="1400" b="1" dirty="0">
                <a:solidFill>
                  <a:schemeClr val="tx2"/>
                </a:solidFill>
              </a:rPr>
              <a:t> 5 </a:t>
            </a:r>
            <a:r>
              <a:rPr lang="ru-RU" sz="1400" b="1" dirty="0" err="1">
                <a:solidFill>
                  <a:schemeClr val="tx2"/>
                </a:solidFill>
              </a:rPr>
              <a:t>йилгача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қамоқ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жазоси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тариқасида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жиноий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жавобгарлик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белгиланган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32F51E93-8E52-47B6-A6B9-75C1B3931F2C}"/>
              </a:ext>
            </a:extLst>
          </p:cNvPr>
          <p:cNvSpPr/>
          <p:nvPr/>
        </p:nvSpPr>
        <p:spPr>
          <a:xfrm>
            <a:off x="4279488" y="2659656"/>
            <a:ext cx="7469600" cy="70634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400" dirty="0">
                <a:solidFill>
                  <a:schemeClr val="tx2"/>
                </a:solidFill>
              </a:rPr>
              <a:t>Бухгалтерия </a:t>
            </a:r>
            <a:r>
              <a:rPr lang="ru-RU" sz="1400" dirty="0" err="1">
                <a:solidFill>
                  <a:schemeClr val="tx2"/>
                </a:solidFill>
              </a:rPr>
              <a:t>ҳисоби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қоидаларини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бузганлик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бузилиш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ҳолати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5 миллион </a:t>
            </a:r>
            <a:r>
              <a:rPr lang="ru-RU" sz="1400" b="1" dirty="0" err="1">
                <a:solidFill>
                  <a:schemeClr val="tx2"/>
                </a:solidFill>
              </a:rPr>
              <a:t>долларгача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миқдорда</a:t>
            </a:r>
            <a:r>
              <a:rPr lang="ru-RU" sz="1400" b="1" dirty="0">
                <a:solidFill>
                  <a:schemeClr val="tx2"/>
                </a:solidFill>
              </a:rPr>
              <a:t> жарима </a:t>
            </a:r>
            <a:r>
              <a:rPr lang="ru-RU" sz="1400" b="1" dirty="0" err="1">
                <a:solidFill>
                  <a:schemeClr val="tx2"/>
                </a:solidFill>
              </a:rPr>
              <a:t>ва</a:t>
            </a:r>
            <a:r>
              <a:rPr lang="ru-RU" sz="1400" b="1" dirty="0">
                <a:solidFill>
                  <a:schemeClr val="tx2"/>
                </a:solidFill>
              </a:rPr>
              <a:t> 20 </a:t>
            </a:r>
            <a:r>
              <a:rPr lang="ru-RU" sz="1400" b="1" dirty="0" err="1">
                <a:solidFill>
                  <a:schemeClr val="tx2"/>
                </a:solidFill>
              </a:rPr>
              <a:t>йилгача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қамоқ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жазоси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тайинланиши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мумкин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  <a:endParaRPr lang="ru-RU" sz="1400" b="1" dirty="0">
              <a:solidFill>
                <a:schemeClr val="tx2"/>
              </a:solidFill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F0C416D6-50E4-4717-8D99-DFD2E1D2A75F}"/>
              </a:ext>
            </a:extLst>
          </p:cNvPr>
          <p:cNvGrpSpPr/>
          <p:nvPr/>
        </p:nvGrpSpPr>
        <p:grpSpPr>
          <a:xfrm>
            <a:off x="3794630" y="1942645"/>
            <a:ext cx="238043" cy="442712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165" name="Arrow: Chevron 164">
              <a:extLst>
                <a:ext uri="{FF2B5EF4-FFF2-40B4-BE49-F238E27FC236}">
                  <a16:creationId xmlns:a16="http://schemas.microsoft.com/office/drawing/2014/main" id="{8C489D2D-1B24-4C7D-A571-5909453271F1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166" name="Arrow: Chevron 165">
              <a:extLst>
                <a:ext uri="{FF2B5EF4-FFF2-40B4-BE49-F238E27FC236}">
                  <a16:creationId xmlns:a16="http://schemas.microsoft.com/office/drawing/2014/main" id="{E521034D-FF1F-48F7-833C-024F401341AA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A02FD08B-4614-4896-8E4D-2538378516B9}"/>
              </a:ext>
            </a:extLst>
          </p:cNvPr>
          <p:cNvGrpSpPr/>
          <p:nvPr/>
        </p:nvGrpSpPr>
        <p:grpSpPr>
          <a:xfrm>
            <a:off x="3794630" y="2733209"/>
            <a:ext cx="238043" cy="442712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169" name="Arrow: Chevron 168">
              <a:extLst>
                <a:ext uri="{FF2B5EF4-FFF2-40B4-BE49-F238E27FC236}">
                  <a16:creationId xmlns:a16="http://schemas.microsoft.com/office/drawing/2014/main" id="{068AEC91-45D8-47EF-BEC1-ADDD1A9FA4D8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170" name="Arrow: Chevron 169">
              <a:extLst>
                <a:ext uri="{FF2B5EF4-FFF2-40B4-BE49-F238E27FC236}">
                  <a16:creationId xmlns:a16="http://schemas.microsoft.com/office/drawing/2014/main" id="{F2A684CC-0652-4357-8550-52D544BDE992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sp>
        <p:nvSpPr>
          <p:cNvPr id="180" name="Title 1">
            <a:extLst>
              <a:ext uri="{FF2B5EF4-FFF2-40B4-BE49-F238E27FC236}">
                <a16:creationId xmlns:a16="http://schemas.microsoft.com/office/drawing/2014/main" id="{EDAD84DD-23F4-49A1-BA85-B892AC048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Corrupt Practices Act (3/3)</a:t>
            </a:r>
            <a:endParaRPr lang="ru-RU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3D4FAF-4332-44B5-B00B-D8AF727003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курашишда</a:t>
            </a:r>
            <a:r>
              <a:rPr lang="ru-RU" dirty="0"/>
              <a:t> </a:t>
            </a:r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тажриба</a:t>
            </a:r>
            <a:endParaRPr lang="ru-RU" dirty="0"/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DC68EA4-E936-4D03-B084-C256D0B3FCF6}"/>
              </a:ext>
            </a:extLst>
          </p:cNvPr>
          <p:cNvGrpSpPr/>
          <p:nvPr/>
        </p:nvGrpSpPr>
        <p:grpSpPr>
          <a:xfrm>
            <a:off x="2069542" y="4401319"/>
            <a:ext cx="1132445" cy="1848132"/>
            <a:chOff x="10251321" y="1254379"/>
            <a:chExt cx="823913" cy="1344613"/>
          </a:xfrm>
        </p:grpSpPr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DFFB692C-81C7-4CFB-8C1F-677E026DA7AA}"/>
                </a:ext>
              </a:extLst>
            </p:cNvPr>
            <p:cNvGrpSpPr/>
            <p:nvPr/>
          </p:nvGrpSpPr>
          <p:grpSpPr>
            <a:xfrm>
              <a:off x="10251321" y="1254379"/>
              <a:ext cx="823913" cy="1344613"/>
              <a:chOff x="-8132763" y="4548188"/>
              <a:chExt cx="823913" cy="1344613"/>
            </a:xfrm>
          </p:grpSpPr>
          <p:sp>
            <p:nvSpPr>
              <p:cNvPr id="182" name="Freeform 6085">
                <a:extLst>
                  <a:ext uri="{FF2B5EF4-FFF2-40B4-BE49-F238E27FC236}">
                    <a16:creationId xmlns:a16="http://schemas.microsoft.com/office/drawing/2014/main" id="{79831A76-922A-4774-A018-89411B674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32763" y="4579938"/>
                <a:ext cx="625475" cy="1312863"/>
              </a:xfrm>
              <a:custGeom>
                <a:avLst/>
                <a:gdLst>
                  <a:gd name="T0" fmla="*/ 254 w 254"/>
                  <a:gd name="T1" fmla="*/ 524 h 524"/>
                  <a:gd name="T2" fmla="*/ 251 w 254"/>
                  <a:gd name="T3" fmla="*/ 523 h 524"/>
                  <a:gd name="T4" fmla="*/ 3 w 254"/>
                  <a:gd name="T5" fmla="*/ 380 h 524"/>
                  <a:gd name="T6" fmla="*/ 0 w 254"/>
                  <a:gd name="T7" fmla="*/ 375 h 524"/>
                  <a:gd name="T8" fmla="*/ 0 w 254"/>
                  <a:gd name="T9" fmla="*/ 3 h 524"/>
                  <a:gd name="T10" fmla="*/ 0 w 254"/>
                  <a:gd name="T11" fmla="*/ 0 h 524"/>
                  <a:gd name="T12" fmla="*/ 3 w 254"/>
                  <a:gd name="T13" fmla="*/ 1 h 524"/>
                  <a:gd name="T14" fmla="*/ 87 w 254"/>
                  <a:gd name="T15" fmla="*/ 49 h 524"/>
                  <a:gd name="T16" fmla="*/ 188 w 254"/>
                  <a:gd name="T17" fmla="*/ 108 h 524"/>
                  <a:gd name="T18" fmla="*/ 199 w 254"/>
                  <a:gd name="T19" fmla="*/ 114 h 524"/>
                  <a:gd name="T20" fmla="*/ 197 w 254"/>
                  <a:gd name="T21" fmla="*/ 137 h 524"/>
                  <a:gd name="T22" fmla="*/ 196 w 254"/>
                  <a:gd name="T23" fmla="*/ 137 h 524"/>
                  <a:gd name="T24" fmla="*/ 36 w 254"/>
                  <a:gd name="T25" fmla="*/ 45 h 524"/>
                  <a:gd name="T26" fmla="*/ 19 w 254"/>
                  <a:gd name="T27" fmla="*/ 36 h 524"/>
                  <a:gd name="T28" fmla="*/ 19 w 254"/>
                  <a:gd name="T29" fmla="*/ 38 h 524"/>
                  <a:gd name="T30" fmla="*/ 19 w 254"/>
                  <a:gd name="T31" fmla="*/ 42 h 524"/>
                  <a:gd name="T32" fmla="*/ 19 w 254"/>
                  <a:gd name="T33" fmla="*/ 356 h 524"/>
                  <a:gd name="T34" fmla="*/ 19 w 254"/>
                  <a:gd name="T35" fmla="*/ 360 h 524"/>
                  <a:gd name="T36" fmla="*/ 19 w 254"/>
                  <a:gd name="T37" fmla="*/ 362 h 524"/>
                  <a:gd name="T38" fmla="*/ 23 w 254"/>
                  <a:gd name="T39" fmla="*/ 367 h 524"/>
                  <a:gd name="T40" fmla="*/ 135 w 254"/>
                  <a:gd name="T41" fmla="*/ 432 h 524"/>
                  <a:gd name="T42" fmla="*/ 180 w 254"/>
                  <a:gd name="T43" fmla="*/ 458 h 524"/>
                  <a:gd name="T44" fmla="*/ 196 w 254"/>
                  <a:gd name="T45" fmla="*/ 449 h 524"/>
                  <a:gd name="T46" fmla="*/ 233 w 254"/>
                  <a:gd name="T47" fmla="*/ 428 h 524"/>
                  <a:gd name="T48" fmla="*/ 234 w 254"/>
                  <a:gd name="T49" fmla="*/ 423 h 524"/>
                  <a:gd name="T50" fmla="*/ 234 w 254"/>
                  <a:gd name="T51" fmla="*/ 363 h 524"/>
                  <a:gd name="T52" fmla="*/ 234 w 254"/>
                  <a:gd name="T53" fmla="*/ 226 h 524"/>
                  <a:gd name="T54" fmla="*/ 254 w 254"/>
                  <a:gd name="T55" fmla="*/ 245 h 524"/>
                  <a:gd name="T56" fmla="*/ 254 w 254"/>
                  <a:gd name="T57" fmla="*/ 248 h 524"/>
                  <a:gd name="T58" fmla="*/ 254 w 254"/>
                  <a:gd name="T59" fmla="*/ 521 h 524"/>
                  <a:gd name="T60" fmla="*/ 254 w 254"/>
                  <a:gd name="T61" fmla="*/ 524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54" h="524">
                    <a:moveTo>
                      <a:pt x="254" y="524"/>
                    </a:moveTo>
                    <a:cubicBezTo>
                      <a:pt x="253" y="524"/>
                      <a:pt x="252" y="524"/>
                      <a:pt x="251" y="523"/>
                    </a:cubicBezTo>
                    <a:cubicBezTo>
                      <a:pt x="168" y="476"/>
                      <a:pt x="86" y="428"/>
                      <a:pt x="3" y="380"/>
                    </a:cubicBezTo>
                    <a:cubicBezTo>
                      <a:pt x="1" y="379"/>
                      <a:pt x="0" y="378"/>
                      <a:pt x="0" y="375"/>
                    </a:cubicBezTo>
                    <a:cubicBezTo>
                      <a:pt x="0" y="251"/>
                      <a:pt x="0" y="127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1" y="0"/>
                      <a:pt x="2" y="0"/>
                      <a:pt x="3" y="1"/>
                    </a:cubicBezTo>
                    <a:cubicBezTo>
                      <a:pt x="31" y="17"/>
                      <a:pt x="59" y="33"/>
                      <a:pt x="87" y="49"/>
                    </a:cubicBezTo>
                    <a:cubicBezTo>
                      <a:pt x="120" y="69"/>
                      <a:pt x="154" y="89"/>
                      <a:pt x="188" y="108"/>
                    </a:cubicBezTo>
                    <a:cubicBezTo>
                      <a:pt x="192" y="110"/>
                      <a:pt x="195" y="112"/>
                      <a:pt x="199" y="114"/>
                    </a:cubicBezTo>
                    <a:cubicBezTo>
                      <a:pt x="198" y="122"/>
                      <a:pt x="197" y="129"/>
                      <a:pt x="197" y="137"/>
                    </a:cubicBezTo>
                    <a:cubicBezTo>
                      <a:pt x="196" y="137"/>
                      <a:pt x="196" y="137"/>
                      <a:pt x="196" y="137"/>
                    </a:cubicBezTo>
                    <a:cubicBezTo>
                      <a:pt x="143" y="106"/>
                      <a:pt x="89" y="76"/>
                      <a:pt x="36" y="45"/>
                    </a:cubicBezTo>
                    <a:cubicBezTo>
                      <a:pt x="31" y="42"/>
                      <a:pt x="25" y="39"/>
                      <a:pt x="19" y="36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19" y="40"/>
                      <a:pt x="19" y="41"/>
                      <a:pt x="19" y="42"/>
                    </a:cubicBezTo>
                    <a:cubicBezTo>
                      <a:pt x="19" y="147"/>
                      <a:pt x="19" y="251"/>
                      <a:pt x="19" y="356"/>
                    </a:cubicBezTo>
                    <a:cubicBezTo>
                      <a:pt x="19" y="357"/>
                      <a:pt x="19" y="359"/>
                      <a:pt x="19" y="360"/>
                    </a:cubicBezTo>
                    <a:cubicBezTo>
                      <a:pt x="19" y="360"/>
                      <a:pt x="19" y="361"/>
                      <a:pt x="19" y="362"/>
                    </a:cubicBezTo>
                    <a:cubicBezTo>
                      <a:pt x="19" y="364"/>
                      <a:pt x="20" y="366"/>
                      <a:pt x="23" y="367"/>
                    </a:cubicBezTo>
                    <a:cubicBezTo>
                      <a:pt x="60" y="389"/>
                      <a:pt x="97" y="410"/>
                      <a:pt x="135" y="432"/>
                    </a:cubicBezTo>
                    <a:cubicBezTo>
                      <a:pt x="150" y="440"/>
                      <a:pt x="165" y="449"/>
                      <a:pt x="180" y="458"/>
                    </a:cubicBezTo>
                    <a:cubicBezTo>
                      <a:pt x="185" y="455"/>
                      <a:pt x="190" y="452"/>
                      <a:pt x="196" y="449"/>
                    </a:cubicBezTo>
                    <a:cubicBezTo>
                      <a:pt x="208" y="442"/>
                      <a:pt x="220" y="435"/>
                      <a:pt x="233" y="428"/>
                    </a:cubicBezTo>
                    <a:cubicBezTo>
                      <a:pt x="233" y="426"/>
                      <a:pt x="234" y="425"/>
                      <a:pt x="234" y="423"/>
                    </a:cubicBezTo>
                    <a:cubicBezTo>
                      <a:pt x="234" y="403"/>
                      <a:pt x="234" y="383"/>
                      <a:pt x="234" y="363"/>
                    </a:cubicBezTo>
                    <a:cubicBezTo>
                      <a:pt x="234" y="317"/>
                      <a:pt x="234" y="272"/>
                      <a:pt x="234" y="226"/>
                    </a:cubicBezTo>
                    <a:cubicBezTo>
                      <a:pt x="241" y="232"/>
                      <a:pt x="248" y="239"/>
                      <a:pt x="254" y="245"/>
                    </a:cubicBezTo>
                    <a:cubicBezTo>
                      <a:pt x="254" y="246"/>
                      <a:pt x="254" y="247"/>
                      <a:pt x="254" y="248"/>
                    </a:cubicBezTo>
                    <a:cubicBezTo>
                      <a:pt x="254" y="339"/>
                      <a:pt x="254" y="430"/>
                      <a:pt x="254" y="521"/>
                    </a:cubicBezTo>
                    <a:cubicBezTo>
                      <a:pt x="254" y="522"/>
                      <a:pt x="254" y="523"/>
                      <a:pt x="254" y="524"/>
                    </a:cubicBezTo>
                    <a:close/>
                  </a:path>
                </a:pathLst>
              </a:custGeom>
              <a:solidFill>
                <a:srgbClr val="E6E7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6086">
                <a:extLst>
                  <a:ext uri="{FF2B5EF4-FFF2-40B4-BE49-F238E27FC236}">
                    <a16:creationId xmlns:a16="http://schemas.microsoft.com/office/drawing/2014/main" id="{DA63A212-5DB4-4FF7-B4DA-45E38A5AC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507288" y="5194300"/>
                <a:ext cx="52387" cy="698500"/>
              </a:xfrm>
              <a:custGeom>
                <a:avLst/>
                <a:gdLst>
                  <a:gd name="T0" fmla="*/ 0 w 21"/>
                  <a:gd name="T1" fmla="*/ 0 h 279"/>
                  <a:gd name="T2" fmla="*/ 21 w 21"/>
                  <a:gd name="T3" fmla="*/ 12 h 279"/>
                  <a:gd name="T4" fmla="*/ 21 w 21"/>
                  <a:gd name="T5" fmla="*/ 18 h 279"/>
                  <a:gd name="T6" fmla="*/ 21 w 21"/>
                  <a:gd name="T7" fmla="*/ 260 h 279"/>
                  <a:gd name="T8" fmla="*/ 21 w 21"/>
                  <a:gd name="T9" fmla="*/ 267 h 279"/>
                  <a:gd name="T10" fmla="*/ 0 w 21"/>
                  <a:gd name="T11" fmla="*/ 279 h 279"/>
                  <a:gd name="T12" fmla="*/ 0 w 21"/>
                  <a:gd name="T13" fmla="*/ 276 h 279"/>
                  <a:gd name="T14" fmla="*/ 0 w 21"/>
                  <a:gd name="T15" fmla="*/ 3 h 279"/>
                  <a:gd name="T16" fmla="*/ 0 w 21"/>
                  <a:gd name="T1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279">
                    <a:moveTo>
                      <a:pt x="0" y="0"/>
                    </a:moveTo>
                    <a:cubicBezTo>
                      <a:pt x="7" y="4"/>
                      <a:pt x="14" y="8"/>
                      <a:pt x="21" y="12"/>
                    </a:cubicBezTo>
                    <a:cubicBezTo>
                      <a:pt x="21" y="14"/>
                      <a:pt x="21" y="16"/>
                      <a:pt x="21" y="18"/>
                    </a:cubicBezTo>
                    <a:cubicBezTo>
                      <a:pt x="21" y="99"/>
                      <a:pt x="21" y="179"/>
                      <a:pt x="21" y="260"/>
                    </a:cubicBezTo>
                    <a:cubicBezTo>
                      <a:pt x="21" y="262"/>
                      <a:pt x="21" y="265"/>
                      <a:pt x="21" y="267"/>
                    </a:cubicBezTo>
                    <a:cubicBezTo>
                      <a:pt x="14" y="271"/>
                      <a:pt x="7" y="275"/>
                      <a:pt x="0" y="279"/>
                    </a:cubicBezTo>
                    <a:cubicBezTo>
                      <a:pt x="0" y="278"/>
                      <a:pt x="0" y="277"/>
                      <a:pt x="0" y="276"/>
                    </a:cubicBezTo>
                    <a:cubicBezTo>
                      <a:pt x="0" y="185"/>
                      <a:pt x="0" y="94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6087">
                <a:extLst>
                  <a:ext uri="{FF2B5EF4-FFF2-40B4-BE49-F238E27FC236}">
                    <a16:creationId xmlns:a16="http://schemas.microsoft.com/office/drawing/2014/main" id="{B5935185-6637-41F0-8D6A-5B5C91041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132763" y="4548188"/>
                <a:ext cx="517525" cy="317500"/>
              </a:xfrm>
              <a:custGeom>
                <a:avLst/>
                <a:gdLst>
                  <a:gd name="T0" fmla="*/ 210 w 210"/>
                  <a:gd name="T1" fmla="*/ 108 h 127"/>
                  <a:gd name="T2" fmla="*/ 199 w 210"/>
                  <a:gd name="T3" fmla="*/ 127 h 127"/>
                  <a:gd name="T4" fmla="*/ 188 w 210"/>
                  <a:gd name="T5" fmla="*/ 121 h 127"/>
                  <a:gd name="T6" fmla="*/ 87 w 210"/>
                  <a:gd name="T7" fmla="*/ 62 h 127"/>
                  <a:gd name="T8" fmla="*/ 3 w 210"/>
                  <a:gd name="T9" fmla="*/ 14 h 127"/>
                  <a:gd name="T10" fmla="*/ 0 w 210"/>
                  <a:gd name="T11" fmla="*/ 13 h 127"/>
                  <a:gd name="T12" fmla="*/ 21 w 210"/>
                  <a:gd name="T13" fmla="*/ 0 h 127"/>
                  <a:gd name="T14" fmla="*/ 25 w 210"/>
                  <a:gd name="T15" fmla="*/ 1 h 127"/>
                  <a:gd name="T16" fmla="*/ 134 w 210"/>
                  <a:gd name="T17" fmla="*/ 64 h 127"/>
                  <a:gd name="T18" fmla="*/ 210 w 210"/>
                  <a:gd name="T19" fmla="*/ 108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0" h="127">
                    <a:moveTo>
                      <a:pt x="210" y="108"/>
                    </a:moveTo>
                    <a:cubicBezTo>
                      <a:pt x="206" y="114"/>
                      <a:pt x="203" y="121"/>
                      <a:pt x="199" y="127"/>
                    </a:cubicBezTo>
                    <a:cubicBezTo>
                      <a:pt x="195" y="125"/>
                      <a:pt x="192" y="123"/>
                      <a:pt x="188" y="121"/>
                    </a:cubicBezTo>
                    <a:cubicBezTo>
                      <a:pt x="154" y="102"/>
                      <a:pt x="120" y="82"/>
                      <a:pt x="87" y="62"/>
                    </a:cubicBezTo>
                    <a:cubicBezTo>
                      <a:pt x="59" y="46"/>
                      <a:pt x="31" y="30"/>
                      <a:pt x="3" y="14"/>
                    </a:cubicBezTo>
                    <a:cubicBezTo>
                      <a:pt x="2" y="13"/>
                      <a:pt x="1" y="13"/>
                      <a:pt x="0" y="13"/>
                    </a:cubicBezTo>
                    <a:cubicBezTo>
                      <a:pt x="7" y="9"/>
                      <a:pt x="14" y="4"/>
                      <a:pt x="21" y="0"/>
                    </a:cubicBezTo>
                    <a:cubicBezTo>
                      <a:pt x="22" y="0"/>
                      <a:pt x="24" y="0"/>
                      <a:pt x="25" y="1"/>
                    </a:cubicBezTo>
                    <a:cubicBezTo>
                      <a:pt x="62" y="22"/>
                      <a:pt x="98" y="43"/>
                      <a:pt x="134" y="64"/>
                    </a:cubicBezTo>
                    <a:cubicBezTo>
                      <a:pt x="159" y="78"/>
                      <a:pt x="184" y="93"/>
                      <a:pt x="210" y="108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6088">
                <a:extLst>
                  <a:ext uri="{FF2B5EF4-FFF2-40B4-BE49-F238E27FC236}">
                    <a16:creationId xmlns:a16="http://schemas.microsoft.com/office/drawing/2014/main" id="{1EA64025-9F12-4576-8D75-6EF852692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454900" y="5224463"/>
                <a:ext cx="4762" cy="638175"/>
              </a:xfrm>
              <a:custGeom>
                <a:avLst/>
                <a:gdLst>
                  <a:gd name="T0" fmla="*/ 0 w 2"/>
                  <a:gd name="T1" fmla="*/ 255 h 255"/>
                  <a:gd name="T2" fmla="*/ 0 w 2"/>
                  <a:gd name="T3" fmla="*/ 248 h 255"/>
                  <a:gd name="T4" fmla="*/ 0 w 2"/>
                  <a:gd name="T5" fmla="*/ 6 h 255"/>
                  <a:gd name="T6" fmla="*/ 0 w 2"/>
                  <a:gd name="T7" fmla="*/ 0 h 255"/>
                  <a:gd name="T8" fmla="*/ 2 w 2"/>
                  <a:gd name="T9" fmla="*/ 0 h 255"/>
                  <a:gd name="T10" fmla="*/ 2 w 2"/>
                  <a:gd name="T11" fmla="*/ 6 h 255"/>
                  <a:gd name="T12" fmla="*/ 1 w 2"/>
                  <a:gd name="T13" fmla="*/ 251 h 255"/>
                  <a:gd name="T14" fmla="*/ 0 w 2"/>
                  <a:gd name="T15" fmla="*/ 255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55">
                    <a:moveTo>
                      <a:pt x="0" y="255"/>
                    </a:moveTo>
                    <a:cubicBezTo>
                      <a:pt x="0" y="253"/>
                      <a:pt x="0" y="250"/>
                      <a:pt x="0" y="248"/>
                    </a:cubicBezTo>
                    <a:cubicBezTo>
                      <a:pt x="0" y="167"/>
                      <a:pt x="0" y="87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2"/>
                      <a:pt x="2" y="4"/>
                      <a:pt x="2" y="6"/>
                    </a:cubicBezTo>
                    <a:cubicBezTo>
                      <a:pt x="2" y="88"/>
                      <a:pt x="2" y="169"/>
                      <a:pt x="1" y="251"/>
                    </a:cubicBezTo>
                    <a:cubicBezTo>
                      <a:pt x="1" y="252"/>
                      <a:pt x="1" y="254"/>
                      <a:pt x="0" y="255"/>
                    </a:cubicBez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6089">
                <a:extLst>
                  <a:ext uri="{FF2B5EF4-FFF2-40B4-BE49-F238E27FC236}">
                    <a16:creationId xmlns:a16="http://schemas.microsoft.com/office/drawing/2014/main" id="{D640BE88-BDD3-4BC8-886D-EF91189291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8086725" y="4670425"/>
                <a:ext cx="530225" cy="1057275"/>
              </a:xfrm>
              <a:custGeom>
                <a:avLst/>
                <a:gdLst>
                  <a:gd name="T0" fmla="*/ 182 w 215"/>
                  <a:gd name="T1" fmla="*/ 127 h 422"/>
                  <a:gd name="T2" fmla="*/ 215 w 215"/>
                  <a:gd name="T3" fmla="*/ 190 h 422"/>
                  <a:gd name="T4" fmla="*/ 215 w 215"/>
                  <a:gd name="T5" fmla="*/ 387 h 422"/>
                  <a:gd name="T6" fmla="*/ 171 w 215"/>
                  <a:gd name="T7" fmla="*/ 368 h 422"/>
                  <a:gd name="T8" fmla="*/ 166 w 215"/>
                  <a:gd name="T9" fmla="*/ 363 h 422"/>
                  <a:gd name="T10" fmla="*/ 164 w 215"/>
                  <a:gd name="T11" fmla="*/ 347 h 422"/>
                  <a:gd name="T12" fmla="*/ 68 w 215"/>
                  <a:gd name="T13" fmla="*/ 292 h 422"/>
                  <a:gd name="T14" fmla="*/ 71 w 215"/>
                  <a:gd name="T15" fmla="*/ 309 h 422"/>
                  <a:gd name="T16" fmla="*/ 162 w 215"/>
                  <a:gd name="T17" fmla="*/ 361 h 422"/>
                  <a:gd name="T18" fmla="*/ 162 w 215"/>
                  <a:gd name="T19" fmla="*/ 377 h 422"/>
                  <a:gd name="T20" fmla="*/ 116 w 215"/>
                  <a:gd name="T21" fmla="*/ 396 h 422"/>
                  <a:gd name="T22" fmla="*/ 0 w 215"/>
                  <a:gd name="T23" fmla="*/ 326 h 422"/>
                  <a:gd name="T24" fmla="*/ 0 w 215"/>
                  <a:gd name="T25" fmla="*/ 320 h 422"/>
                  <a:gd name="T26" fmla="*/ 0 w 215"/>
                  <a:gd name="T27" fmla="*/ 2 h 422"/>
                  <a:gd name="T28" fmla="*/ 17 w 215"/>
                  <a:gd name="T29" fmla="*/ 9 h 422"/>
                  <a:gd name="T30" fmla="*/ 178 w 215"/>
                  <a:gd name="T31" fmla="*/ 101 h 422"/>
                  <a:gd name="T32" fmla="*/ 68 w 215"/>
                  <a:gd name="T33" fmla="*/ 126 h 422"/>
                  <a:gd name="T34" fmla="*/ 140 w 215"/>
                  <a:gd name="T35" fmla="*/ 172 h 422"/>
                  <a:gd name="T36" fmla="*/ 166 w 215"/>
                  <a:gd name="T37" fmla="*/ 175 h 422"/>
                  <a:gd name="T38" fmla="*/ 82 w 215"/>
                  <a:gd name="T39" fmla="*/ 123 h 422"/>
                  <a:gd name="T40" fmla="*/ 68 w 215"/>
                  <a:gd name="T41" fmla="*/ 206 h 422"/>
                  <a:gd name="T42" fmla="*/ 72 w 215"/>
                  <a:gd name="T43" fmla="*/ 223 h 422"/>
                  <a:gd name="T44" fmla="*/ 166 w 215"/>
                  <a:gd name="T45" fmla="*/ 277 h 422"/>
                  <a:gd name="T46" fmla="*/ 163 w 215"/>
                  <a:gd name="T47" fmla="*/ 260 h 422"/>
                  <a:gd name="T48" fmla="*/ 68 w 215"/>
                  <a:gd name="T49" fmla="*/ 206 h 422"/>
                  <a:gd name="T50" fmla="*/ 132 w 215"/>
                  <a:gd name="T51" fmla="*/ 129 h 422"/>
                  <a:gd name="T52" fmla="*/ 73 w 215"/>
                  <a:gd name="T53" fmla="*/ 91 h 422"/>
                  <a:gd name="T54" fmla="*/ 68 w 215"/>
                  <a:gd name="T55" fmla="*/ 100 h 422"/>
                  <a:gd name="T56" fmla="*/ 114 w 215"/>
                  <a:gd name="T57" fmla="*/ 130 h 422"/>
                  <a:gd name="T58" fmla="*/ 132 w 215"/>
                  <a:gd name="T59" fmla="*/ 232 h 422"/>
                  <a:gd name="T60" fmla="*/ 129 w 215"/>
                  <a:gd name="T61" fmla="*/ 214 h 422"/>
                  <a:gd name="T62" fmla="*/ 68 w 215"/>
                  <a:gd name="T63" fmla="*/ 179 h 422"/>
                  <a:gd name="T64" fmla="*/ 72 w 215"/>
                  <a:gd name="T65" fmla="*/ 197 h 422"/>
                  <a:gd name="T66" fmla="*/ 132 w 215"/>
                  <a:gd name="T67" fmla="*/ 232 h 422"/>
                  <a:gd name="T68" fmla="*/ 68 w 215"/>
                  <a:gd name="T69" fmla="*/ 277 h 422"/>
                  <a:gd name="T70" fmla="*/ 106 w 215"/>
                  <a:gd name="T71" fmla="*/ 302 h 422"/>
                  <a:gd name="T72" fmla="*/ 129 w 215"/>
                  <a:gd name="T73" fmla="*/ 304 h 422"/>
                  <a:gd name="T74" fmla="*/ 116 w 215"/>
                  <a:gd name="T75" fmla="*/ 293 h 422"/>
                  <a:gd name="T76" fmla="*/ 24 w 215"/>
                  <a:gd name="T77" fmla="*/ 173 h 422"/>
                  <a:gd name="T78" fmla="*/ 54 w 215"/>
                  <a:gd name="T79" fmla="*/ 189 h 422"/>
                  <a:gd name="T80" fmla="*/ 29 w 215"/>
                  <a:gd name="T81" fmla="*/ 161 h 422"/>
                  <a:gd name="T82" fmla="*/ 54 w 215"/>
                  <a:gd name="T83" fmla="*/ 278 h 422"/>
                  <a:gd name="T84" fmla="*/ 24 w 215"/>
                  <a:gd name="T85" fmla="*/ 262 h 422"/>
                  <a:gd name="T86" fmla="*/ 50 w 215"/>
                  <a:gd name="T87" fmla="*/ 290 h 422"/>
                  <a:gd name="T88" fmla="*/ 54 w 215"/>
                  <a:gd name="T89" fmla="*/ 100 h 422"/>
                  <a:gd name="T90" fmla="*/ 24 w 215"/>
                  <a:gd name="T91" fmla="*/ 82 h 422"/>
                  <a:gd name="T92" fmla="*/ 50 w 215"/>
                  <a:gd name="T93" fmla="*/ 11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5" h="422">
                    <a:moveTo>
                      <a:pt x="178" y="101"/>
                    </a:moveTo>
                    <a:cubicBezTo>
                      <a:pt x="179" y="110"/>
                      <a:pt x="180" y="119"/>
                      <a:pt x="182" y="127"/>
                    </a:cubicBezTo>
                    <a:cubicBezTo>
                      <a:pt x="188" y="149"/>
                      <a:pt x="198" y="169"/>
                      <a:pt x="213" y="187"/>
                    </a:cubicBezTo>
                    <a:cubicBezTo>
                      <a:pt x="214" y="188"/>
                      <a:pt x="214" y="189"/>
                      <a:pt x="215" y="190"/>
                    </a:cubicBezTo>
                    <a:cubicBezTo>
                      <a:pt x="215" y="236"/>
                      <a:pt x="215" y="281"/>
                      <a:pt x="215" y="327"/>
                    </a:cubicBezTo>
                    <a:cubicBezTo>
                      <a:pt x="215" y="347"/>
                      <a:pt x="215" y="367"/>
                      <a:pt x="215" y="387"/>
                    </a:cubicBezTo>
                    <a:cubicBezTo>
                      <a:pt x="215" y="389"/>
                      <a:pt x="214" y="390"/>
                      <a:pt x="214" y="392"/>
                    </a:cubicBezTo>
                    <a:cubicBezTo>
                      <a:pt x="200" y="384"/>
                      <a:pt x="185" y="376"/>
                      <a:pt x="171" y="368"/>
                    </a:cubicBezTo>
                    <a:cubicBezTo>
                      <a:pt x="169" y="367"/>
                      <a:pt x="168" y="365"/>
                      <a:pt x="166" y="363"/>
                    </a:cubicBezTo>
                    <a:cubicBezTo>
                      <a:pt x="166" y="363"/>
                      <a:pt x="166" y="363"/>
                      <a:pt x="166" y="363"/>
                    </a:cubicBezTo>
                    <a:cubicBezTo>
                      <a:pt x="166" y="358"/>
                      <a:pt x="166" y="354"/>
                      <a:pt x="166" y="349"/>
                    </a:cubicBezTo>
                    <a:cubicBezTo>
                      <a:pt x="165" y="348"/>
                      <a:pt x="165" y="347"/>
                      <a:pt x="164" y="347"/>
                    </a:cubicBezTo>
                    <a:cubicBezTo>
                      <a:pt x="133" y="329"/>
                      <a:pt x="102" y="311"/>
                      <a:pt x="71" y="294"/>
                    </a:cubicBezTo>
                    <a:cubicBezTo>
                      <a:pt x="70" y="293"/>
                      <a:pt x="69" y="293"/>
                      <a:pt x="68" y="292"/>
                    </a:cubicBezTo>
                    <a:cubicBezTo>
                      <a:pt x="68" y="297"/>
                      <a:pt x="68" y="301"/>
                      <a:pt x="68" y="305"/>
                    </a:cubicBezTo>
                    <a:cubicBezTo>
                      <a:pt x="69" y="306"/>
                      <a:pt x="70" y="308"/>
                      <a:pt x="71" y="309"/>
                    </a:cubicBezTo>
                    <a:cubicBezTo>
                      <a:pt x="80" y="314"/>
                      <a:pt x="89" y="320"/>
                      <a:pt x="98" y="325"/>
                    </a:cubicBezTo>
                    <a:cubicBezTo>
                      <a:pt x="120" y="337"/>
                      <a:pt x="141" y="349"/>
                      <a:pt x="162" y="361"/>
                    </a:cubicBezTo>
                    <a:cubicBezTo>
                      <a:pt x="162" y="364"/>
                      <a:pt x="161" y="366"/>
                      <a:pt x="161" y="368"/>
                    </a:cubicBezTo>
                    <a:cubicBezTo>
                      <a:pt x="161" y="371"/>
                      <a:pt x="162" y="374"/>
                      <a:pt x="162" y="377"/>
                    </a:cubicBezTo>
                    <a:cubicBezTo>
                      <a:pt x="162" y="392"/>
                      <a:pt x="161" y="407"/>
                      <a:pt x="161" y="422"/>
                    </a:cubicBezTo>
                    <a:cubicBezTo>
                      <a:pt x="146" y="413"/>
                      <a:pt x="131" y="404"/>
                      <a:pt x="116" y="396"/>
                    </a:cubicBezTo>
                    <a:cubicBezTo>
                      <a:pt x="78" y="374"/>
                      <a:pt x="41" y="353"/>
                      <a:pt x="4" y="331"/>
                    </a:cubicBezTo>
                    <a:cubicBezTo>
                      <a:pt x="1" y="330"/>
                      <a:pt x="0" y="328"/>
                      <a:pt x="0" y="326"/>
                    </a:cubicBezTo>
                    <a:cubicBezTo>
                      <a:pt x="0" y="325"/>
                      <a:pt x="0" y="324"/>
                      <a:pt x="0" y="324"/>
                    </a:cubicBezTo>
                    <a:cubicBezTo>
                      <a:pt x="0" y="323"/>
                      <a:pt x="0" y="321"/>
                      <a:pt x="0" y="320"/>
                    </a:cubicBezTo>
                    <a:cubicBezTo>
                      <a:pt x="0" y="215"/>
                      <a:pt x="0" y="111"/>
                      <a:pt x="0" y="6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6" y="3"/>
                      <a:pt x="12" y="6"/>
                      <a:pt x="17" y="9"/>
                    </a:cubicBezTo>
                    <a:cubicBezTo>
                      <a:pt x="70" y="40"/>
                      <a:pt x="124" y="70"/>
                      <a:pt x="177" y="101"/>
                    </a:cubicBezTo>
                    <a:lnTo>
                      <a:pt x="178" y="101"/>
                    </a:lnTo>
                    <a:close/>
                    <a:moveTo>
                      <a:pt x="68" y="115"/>
                    </a:moveTo>
                    <a:cubicBezTo>
                      <a:pt x="68" y="119"/>
                      <a:pt x="68" y="123"/>
                      <a:pt x="68" y="126"/>
                    </a:cubicBezTo>
                    <a:cubicBezTo>
                      <a:pt x="68" y="129"/>
                      <a:pt x="69" y="131"/>
                      <a:pt x="71" y="132"/>
                    </a:cubicBezTo>
                    <a:cubicBezTo>
                      <a:pt x="95" y="145"/>
                      <a:pt x="117" y="159"/>
                      <a:pt x="140" y="172"/>
                    </a:cubicBezTo>
                    <a:cubicBezTo>
                      <a:pt x="149" y="177"/>
                      <a:pt x="157" y="181"/>
                      <a:pt x="166" y="186"/>
                    </a:cubicBezTo>
                    <a:cubicBezTo>
                      <a:pt x="166" y="182"/>
                      <a:pt x="166" y="178"/>
                      <a:pt x="166" y="175"/>
                    </a:cubicBezTo>
                    <a:cubicBezTo>
                      <a:pt x="166" y="172"/>
                      <a:pt x="165" y="171"/>
                      <a:pt x="163" y="169"/>
                    </a:cubicBezTo>
                    <a:cubicBezTo>
                      <a:pt x="136" y="154"/>
                      <a:pt x="109" y="138"/>
                      <a:pt x="82" y="123"/>
                    </a:cubicBezTo>
                    <a:cubicBezTo>
                      <a:pt x="78" y="120"/>
                      <a:pt x="73" y="118"/>
                      <a:pt x="68" y="115"/>
                    </a:cubicBezTo>
                    <a:close/>
                    <a:moveTo>
                      <a:pt x="68" y="206"/>
                    </a:moveTo>
                    <a:cubicBezTo>
                      <a:pt x="68" y="210"/>
                      <a:pt x="68" y="214"/>
                      <a:pt x="68" y="217"/>
                    </a:cubicBezTo>
                    <a:cubicBezTo>
                      <a:pt x="68" y="220"/>
                      <a:pt x="69" y="222"/>
                      <a:pt x="72" y="223"/>
                    </a:cubicBezTo>
                    <a:cubicBezTo>
                      <a:pt x="102" y="240"/>
                      <a:pt x="132" y="258"/>
                      <a:pt x="162" y="275"/>
                    </a:cubicBezTo>
                    <a:cubicBezTo>
                      <a:pt x="163" y="276"/>
                      <a:pt x="164" y="276"/>
                      <a:pt x="166" y="277"/>
                    </a:cubicBezTo>
                    <a:cubicBezTo>
                      <a:pt x="166" y="273"/>
                      <a:pt x="166" y="269"/>
                      <a:pt x="166" y="265"/>
                    </a:cubicBezTo>
                    <a:cubicBezTo>
                      <a:pt x="166" y="263"/>
                      <a:pt x="165" y="261"/>
                      <a:pt x="163" y="260"/>
                    </a:cubicBezTo>
                    <a:cubicBezTo>
                      <a:pt x="140" y="247"/>
                      <a:pt x="117" y="234"/>
                      <a:pt x="95" y="221"/>
                    </a:cubicBezTo>
                    <a:cubicBezTo>
                      <a:pt x="86" y="216"/>
                      <a:pt x="78" y="211"/>
                      <a:pt x="68" y="206"/>
                    </a:cubicBezTo>
                    <a:close/>
                    <a:moveTo>
                      <a:pt x="132" y="140"/>
                    </a:moveTo>
                    <a:cubicBezTo>
                      <a:pt x="132" y="136"/>
                      <a:pt x="132" y="132"/>
                      <a:pt x="132" y="129"/>
                    </a:cubicBezTo>
                    <a:cubicBezTo>
                      <a:pt x="133" y="126"/>
                      <a:pt x="132" y="124"/>
                      <a:pt x="129" y="123"/>
                    </a:cubicBezTo>
                    <a:cubicBezTo>
                      <a:pt x="110" y="112"/>
                      <a:pt x="92" y="102"/>
                      <a:pt x="73" y="91"/>
                    </a:cubicBezTo>
                    <a:cubicBezTo>
                      <a:pt x="72" y="90"/>
                      <a:pt x="70" y="89"/>
                      <a:pt x="68" y="88"/>
                    </a:cubicBezTo>
                    <a:cubicBezTo>
                      <a:pt x="68" y="93"/>
                      <a:pt x="68" y="96"/>
                      <a:pt x="68" y="100"/>
                    </a:cubicBezTo>
                    <a:cubicBezTo>
                      <a:pt x="68" y="103"/>
                      <a:pt x="69" y="104"/>
                      <a:pt x="71" y="106"/>
                    </a:cubicBezTo>
                    <a:cubicBezTo>
                      <a:pt x="86" y="114"/>
                      <a:pt x="100" y="122"/>
                      <a:pt x="114" y="130"/>
                    </a:cubicBezTo>
                    <a:cubicBezTo>
                      <a:pt x="120" y="133"/>
                      <a:pt x="126" y="137"/>
                      <a:pt x="132" y="140"/>
                    </a:cubicBezTo>
                    <a:close/>
                    <a:moveTo>
                      <a:pt x="132" y="232"/>
                    </a:moveTo>
                    <a:cubicBezTo>
                      <a:pt x="132" y="227"/>
                      <a:pt x="132" y="223"/>
                      <a:pt x="133" y="220"/>
                    </a:cubicBezTo>
                    <a:cubicBezTo>
                      <a:pt x="133" y="217"/>
                      <a:pt x="131" y="215"/>
                      <a:pt x="129" y="214"/>
                    </a:cubicBezTo>
                    <a:cubicBezTo>
                      <a:pt x="113" y="205"/>
                      <a:pt x="98" y="196"/>
                      <a:pt x="82" y="187"/>
                    </a:cubicBezTo>
                    <a:cubicBezTo>
                      <a:pt x="78" y="185"/>
                      <a:pt x="73" y="182"/>
                      <a:pt x="68" y="179"/>
                    </a:cubicBezTo>
                    <a:cubicBezTo>
                      <a:pt x="68" y="184"/>
                      <a:pt x="68" y="187"/>
                      <a:pt x="68" y="191"/>
                    </a:cubicBezTo>
                    <a:cubicBezTo>
                      <a:pt x="68" y="194"/>
                      <a:pt x="69" y="195"/>
                      <a:pt x="72" y="197"/>
                    </a:cubicBezTo>
                    <a:cubicBezTo>
                      <a:pt x="82" y="203"/>
                      <a:pt x="93" y="209"/>
                      <a:pt x="104" y="215"/>
                    </a:cubicBezTo>
                    <a:cubicBezTo>
                      <a:pt x="113" y="220"/>
                      <a:pt x="122" y="226"/>
                      <a:pt x="132" y="232"/>
                    </a:cubicBezTo>
                    <a:close/>
                    <a:moveTo>
                      <a:pt x="68" y="265"/>
                    </a:moveTo>
                    <a:cubicBezTo>
                      <a:pt x="68" y="270"/>
                      <a:pt x="68" y="274"/>
                      <a:pt x="68" y="277"/>
                    </a:cubicBezTo>
                    <a:cubicBezTo>
                      <a:pt x="68" y="280"/>
                      <a:pt x="69" y="282"/>
                      <a:pt x="71" y="283"/>
                    </a:cubicBezTo>
                    <a:cubicBezTo>
                      <a:pt x="83" y="289"/>
                      <a:pt x="94" y="296"/>
                      <a:pt x="106" y="302"/>
                    </a:cubicBezTo>
                    <a:cubicBezTo>
                      <a:pt x="113" y="307"/>
                      <a:pt x="121" y="311"/>
                      <a:pt x="129" y="316"/>
                    </a:cubicBezTo>
                    <a:cubicBezTo>
                      <a:pt x="129" y="311"/>
                      <a:pt x="129" y="308"/>
                      <a:pt x="129" y="304"/>
                    </a:cubicBezTo>
                    <a:cubicBezTo>
                      <a:pt x="129" y="301"/>
                      <a:pt x="129" y="300"/>
                      <a:pt x="126" y="299"/>
                    </a:cubicBezTo>
                    <a:cubicBezTo>
                      <a:pt x="123" y="297"/>
                      <a:pt x="120" y="295"/>
                      <a:pt x="116" y="293"/>
                    </a:cubicBezTo>
                    <a:cubicBezTo>
                      <a:pt x="101" y="284"/>
                      <a:pt x="85" y="275"/>
                      <a:pt x="68" y="265"/>
                    </a:cubicBezTo>
                    <a:close/>
                    <a:moveTo>
                      <a:pt x="24" y="173"/>
                    </a:moveTo>
                    <a:cubicBezTo>
                      <a:pt x="25" y="183"/>
                      <a:pt x="30" y="192"/>
                      <a:pt x="41" y="198"/>
                    </a:cubicBezTo>
                    <a:cubicBezTo>
                      <a:pt x="48" y="202"/>
                      <a:pt x="54" y="198"/>
                      <a:pt x="54" y="189"/>
                    </a:cubicBezTo>
                    <a:cubicBezTo>
                      <a:pt x="54" y="178"/>
                      <a:pt x="49" y="169"/>
                      <a:pt x="40" y="162"/>
                    </a:cubicBezTo>
                    <a:cubicBezTo>
                      <a:pt x="36" y="160"/>
                      <a:pt x="33" y="159"/>
                      <a:pt x="29" y="161"/>
                    </a:cubicBezTo>
                    <a:cubicBezTo>
                      <a:pt x="25" y="163"/>
                      <a:pt x="24" y="167"/>
                      <a:pt x="24" y="173"/>
                    </a:cubicBezTo>
                    <a:close/>
                    <a:moveTo>
                      <a:pt x="54" y="278"/>
                    </a:moveTo>
                    <a:cubicBezTo>
                      <a:pt x="53" y="269"/>
                      <a:pt x="49" y="259"/>
                      <a:pt x="39" y="253"/>
                    </a:cubicBezTo>
                    <a:cubicBezTo>
                      <a:pt x="31" y="249"/>
                      <a:pt x="24" y="253"/>
                      <a:pt x="24" y="262"/>
                    </a:cubicBezTo>
                    <a:cubicBezTo>
                      <a:pt x="24" y="273"/>
                      <a:pt x="30" y="282"/>
                      <a:pt x="39" y="289"/>
                    </a:cubicBezTo>
                    <a:cubicBezTo>
                      <a:pt x="42" y="291"/>
                      <a:pt x="46" y="292"/>
                      <a:pt x="50" y="290"/>
                    </a:cubicBezTo>
                    <a:cubicBezTo>
                      <a:pt x="54" y="288"/>
                      <a:pt x="54" y="284"/>
                      <a:pt x="54" y="278"/>
                    </a:cubicBezTo>
                    <a:close/>
                    <a:moveTo>
                      <a:pt x="54" y="100"/>
                    </a:moveTo>
                    <a:cubicBezTo>
                      <a:pt x="53" y="89"/>
                      <a:pt x="49" y="79"/>
                      <a:pt x="38" y="73"/>
                    </a:cubicBezTo>
                    <a:cubicBezTo>
                      <a:pt x="31" y="69"/>
                      <a:pt x="24" y="73"/>
                      <a:pt x="24" y="82"/>
                    </a:cubicBezTo>
                    <a:cubicBezTo>
                      <a:pt x="24" y="93"/>
                      <a:pt x="29" y="102"/>
                      <a:pt x="39" y="109"/>
                    </a:cubicBezTo>
                    <a:cubicBezTo>
                      <a:pt x="42" y="111"/>
                      <a:pt x="46" y="112"/>
                      <a:pt x="50" y="110"/>
                    </a:cubicBezTo>
                    <a:cubicBezTo>
                      <a:pt x="54" y="108"/>
                      <a:pt x="54" y="104"/>
                      <a:pt x="54" y="100"/>
                    </a:cubicBez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6090">
                <a:extLst>
                  <a:ext uri="{FF2B5EF4-FFF2-40B4-BE49-F238E27FC236}">
                    <a16:creationId xmlns:a16="http://schemas.microsoft.com/office/drawing/2014/main" id="{832149DF-6BA9-47F7-B664-672D974B9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89850" y="5573713"/>
                <a:ext cx="131762" cy="153988"/>
              </a:xfrm>
              <a:custGeom>
                <a:avLst/>
                <a:gdLst>
                  <a:gd name="T0" fmla="*/ 0 w 53"/>
                  <a:gd name="T1" fmla="*/ 61 h 61"/>
                  <a:gd name="T2" fmla="*/ 1 w 53"/>
                  <a:gd name="T3" fmla="*/ 16 h 61"/>
                  <a:gd name="T4" fmla="*/ 0 w 53"/>
                  <a:gd name="T5" fmla="*/ 7 h 61"/>
                  <a:gd name="T6" fmla="*/ 1 w 53"/>
                  <a:gd name="T7" fmla="*/ 0 h 61"/>
                  <a:gd name="T8" fmla="*/ 5 w 53"/>
                  <a:gd name="T9" fmla="*/ 2 h 61"/>
                  <a:gd name="T10" fmla="*/ 10 w 53"/>
                  <a:gd name="T11" fmla="*/ 7 h 61"/>
                  <a:gd name="T12" fmla="*/ 53 w 53"/>
                  <a:gd name="T13" fmla="*/ 31 h 61"/>
                  <a:gd name="T14" fmla="*/ 16 w 53"/>
                  <a:gd name="T15" fmla="*/ 52 h 61"/>
                  <a:gd name="T16" fmla="*/ 0 w 53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61">
                    <a:moveTo>
                      <a:pt x="0" y="61"/>
                    </a:moveTo>
                    <a:cubicBezTo>
                      <a:pt x="0" y="46"/>
                      <a:pt x="1" y="31"/>
                      <a:pt x="1" y="16"/>
                    </a:cubicBezTo>
                    <a:cubicBezTo>
                      <a:pt x="1" y="13"/>
                      <a:pt x="0" y="10"/>
                      <a:pt x="0" y="7"/>
                    </a:cubicBezTo>
                    <a:cubicBezTo>
                      <a:pt x="0" y="5"/>
                      <a:pt x="1" y="3"/>
                      <a:pt x="1" y="0"/>
                    </a:cubicBezTo>
                    <a:cubicBezTo>
                      <a:pt x="2" y="1"/>
                      <a:pt x="4" y="2"/>
                      <a:pt x="5" y="2"/>
                    </a:cubicBezTo>
                    <a:cubicBezTo>
                      <a:pt x="7" y="4"/>
                      <a:pt x="8" y="6"/>
                      <a:pt x="10" y="7"/>
                    </a:cubicBezTo>
                    <a:cubicBezTo>
                      <a:pt x="24" y="15"/>
                      <a:pt x="39" y="23"/>
                      <a:pt x="53" y="31"/>
                    </a:cubicBezTo>
                    <a:cubicBezTo>
                      <a:pt x="40" y="38"/>
                      <a:pt x="28" y="45"/>
                      <a:pt x="16" y="52"/>
                    </a:cubicBezTo>
                    <a:cubicBezTo>
                      <a:pt x="10" y="55"/>
                      <a:pt x="5" y="58"/>
                      <a:pt x="0" y="61"/>
                    </a:cubicBezTo>
                    <a:close/>
                  </a:path>
                </a:pathLst>
              </a:custGeom>
              <a:solidFill>
                <a:srgbClr val="D1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6091">
                <a:extLst>
                  <a:ext uri="{FF2B5EF4-FFF2-40B4-BE49-F238E27FC236}">
                    <a16:creationId xmlns:a16="http://schemas.microsoft.com/office/drawing/2014/main" id="{B5CEBEF3-BBC2-4F3F-9863-C6704BDAE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86725" y="4670425"/>
                <a:ext cx="0" cy="4763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6092">
                <a:extLst>
                  <a:ext uri="{FF2B5EF4-FFF2-40B4-BE49-F238E27FC236}">
                    <a16:creationId xmlns:a16="http://schemas.microsoft.com/office/drawing/2014/main" id="{AAA334F5-98F1-46E2-A988-67968705A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86725" y="5481638"/>
                <a:ext cx="0" cy="4763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A3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6093">
                <a:extLst>
                  <a:ext uri="{FF2B5EF4-FFF2-40B4-BE49-F238E27FC236}">
                    <a16:creationId xmlns:a16="http://schemas.microsoft.com/office/drawing/2014/main" id="{7A69275A-15CC-491A-90F5-CD81B8FA1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4957763"/>
                <a:ext cx="241300" cy="177800"/>
              </a:xfrm>
              <a:custGeom>
                <a:avLst/>
                <a:gdLst>
                  <a:gd name="T0" fmla="*/ 0 w 98"/>
                  <a:gd name="T1" fmla="*/ 0 h 71"/>
                  <a:gd name="T2" fmla="*/ 14 w 98"/>
                  <a:gd name="T3" fmla="*/ 8 h 71"/>
                  <a:gd name="T4" fmla="*/ 95 w 98"/>
                  <a:gd name="T5" fmla="*/ 54 h 71"/>
                  <a:gd name="T6" fmla="*/ 98 w 98"/>
                  <a:gd name="T7" fmla="*/ 60 h 71"/>
                  <a:gd name="T8" fmla="*/ 98 w 98"/>
                  <a:gd name="T9" fmla="*/ 71 h 71"/>
                  <a:gd name="T10" fmla="*/ 72 w 98"/>
                  <a:gd name="T11" fmla="*/ 57 h 71"/>
                  <a:gd name="T12" fmla="*/ 3 w 98"/>
                  <a:gd name="T13" fmla="*/ 17 h 71"/>
                  <a:gd name="T14" fmla="*/ 0 w 98"/>
                  <a:gd name="T15" fmla="*/ 11 h 71"/>
                  <a:gd name="T16" fmla="*/ 0 w 9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1">
                    <a:moveTo>
                      <a:pt x="0" y="0"/>
                    </a:moveTo>
                    <a:cubicBezTo>
                      <a:pt x="5" y="3"/>
                      <a:pt x="10" y="5"/>
                      <a:pt x="14" y="8"/>
                    </a:cubicBezTo>
                    <a:cubicBezTo>
                      <a:pt x="41" y="23"/>
                      <a:pt x="68" y="39"/>
                      <a:pt x="95" y="54"/>
                    </a:cubicBezTo>
                    <a:cubicBezTo>
                      <a:pt x="97" y="56"/>
                      <a:pt x="98" y="57"/>
                      <a:pt x="98" y="60"/>
                    </a:cubicBezTo>
                    <a:cubicBezTo>
                      <a:pt x="98" y="63"/>
                      <a:pt x="98" y="67"/>
                      <a:pt x="98" y="71"/>
                    </a:cubicBezTo>
                    <a:cubicBezTo>
                      <a:pt x="89" y="66"/>
                      <a:pt x="81" y="62"/>
                      <a:pt x="72" y="57"/>
                    </a:cubicBezTo>
                    <a:cubicBezTo>
                      <a:pt x="49" y="44"/>
                      <a:pt x="27" y="30"/>
                      <a:pt x="3" y="17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6094">
                <a:extLst>
                  <a:ext uri="{FF2B5EF4-FFF2-40B4-BE49-F238E27FC236}">
                    <a16:creationId xmlns:a16="http://schemas.microsoft.com/office/drawing/2014/main" id="{D2A106AF-068D-4E92-B088-EF1B6BFBC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186363"/>
                <a:ext cx="241300" cy="177800"/>
              </a:xfrm>
              <a:custGeom>
                <a:avLst/>
                <a:gdLst>
                  <a:gd name="T0" fmla="*/ 0 w 98"/>
                  <a:gd name="T1" fmla="*/ 0 h 71"/>
                  <a:gd name="T2" fmla="*/ 27 w 98"/>
                  <a:gd name="T3" fmla="*/ 15 h 71"/>
                  <a:gd name="T4" fmla="*/ 95 w 98"/>
                  <a:gd name="T5" fmla="*/ 54 h 71"/>
                  <a:gd name="T6" fmla="*/ 98 w 98"/>
                  <a:gd name="T7" fmla="*/ 59 h 71"/>
                  <a:gd name="T8" fmla="*/ 98 w 98"/>
                  <a:gd name="T9" fmla="*/ 71 h 71"/>
                  <a:gd name="T10" fmla="*/ 94 w 98"/>
                  <a:gd name="T11" fmla="*/ 69 h 71"/>
                  <a:gd name="T12" fmla="*/ 4 w 98"/>
                  <a:gd name="T13" fmla="*/ 17 h 71"/>
                  <a:gd name="T14" fmla="*/ 0 w 98"/>
                  <a:gd name="T15" fmla="*/ 11 h 71"/>
                  <a:gd name="T16" fmla="*/ 0 w 9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71">
                    <a:moveTo>
                      <a:pt x="0" y="0"/>
                    </a:moveTo>
                    <a:cubicBezTo>
                      <a:pt x="10" y="5"/>
                      <a:pt x="18" y="10"/>
                      <a:pt x="27" y="15"/>
                    </a:cubicBezTo>
                    <a:cubicBezTo>
                      <a:pt x="49" y="28"/>
                      <a:pt x="72" y="41"/>
                      <a:pt x="95" y="54"/>
                    </a:cubicBezTo>
                    <a:cubicBezTo>
                      <a:pt x="97" y="55"/>
                      <a:pt x="98" y="57"/>
                      <a:pt x="98" y="59"/>
                    </a:cubicBezTo>
                    <a:cubicBezTo>
                      <a:pt x="98" y="63"/>
                      <a:pt x="98" y="67"/>
                      <a:pt x="98" y="71"/>
                    </a:cubicBezTo>
                    <a:cubicBezTo>
                      <a:pt x="96" y="70"/>
                      <a:pt x="95" y="70"/>
                      <a:pt x="94" y="69"/>
                    </a:cubicBezTo>
                    <a:cubicBezTo>
                      <a:pt x="64" y="52"/>
                      <a:pt x="34" y="34"/>
                      <a:pt x="4" y="17"/>
                    </a:cubicBezTo>
                    <a:cubicBezTo>
                      <a:pt x="1" y="16"/>
                      <a:pt x="0" y="14"/>
                      <a:pt x="0" y="11"/>
                    </a:cubicBezTo>
                    <a:cubicBezTo>
                      <a:pt x="0" y="8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6095">
                <a:extLst>
                  <a:ext uri="{FF2B5EF4-FFF2-40B4-BE49-F238E27FC236}">
                    <a16:creationId xmlns:a16="http://schemas.microsoft.com/office/drawing/2014/main" id="{A8A86879-424D-4FF8-A2D6-D834BAC6B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402263"/>
                <a:ext cx="241300" cy="177800"/>
              </a:xfrm>
              <a:custGeom>
                <a:avLst/>
                <a:gdLst>
                  <a:gd name="T0" fmla="*/ 98 w 98"/>
                  <a:gd name="T1" fmla="*/ 71 h 71"/>
                  <a:gd name="T2" fmla="*/ 94 w 98"/>
                  <a:gd name="T3" fmla="*/ 69 h 71"/>
                  <a:gd name="T4" fmla="*/ 30 w 98"/>
                  <a:gd name="T5" fmla="*/ 33 h 71"/>
                  <a:gd name="T6" fmla="*/ 3 w 98"/>
                  <a:gd name="T7" fmla="*/ 17 h 71"/>
                  <a:gd name="T8" fmla="*/ 0 w 98"/>
                  <a:gd name="T9" fmla="*/ 13 h 71"/>
                  <a:gd name="T10" fmla="*/ 0 w 98"/>
                  <a:gd name="T11" fmla="*/ 0 h 71"/>
                  <a:gd name="T12" fmla="*/ 3 w 98"/>
                  <a:gd name="T13" fmla="*/ 2 h 71"/>
                  <a:gd name="T14" fmla="*/ 96 w 98"/>
                  <a:gd name="T15" fmla="*/ 55 h 71"/>
                  <a:gd name="T16" fmla="*/ 98 w 98"/>
                  <a:gd name="T17" fmla="*/ 57 h 71"/>
                  <a:gd name="T18" fmla="*/ 98 w 98"/>
                  <a:gd name="T1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71">
                    <a:moveTo>
                      <a:pt x="98" y="71"/>
                    </a:moveTo>
                    <a:cubicBezTo>
                      <a:pt x="97" y="71"/>
                      <a:pt x="95" y="70"/>
                      <a:pt x="94" y="69"/>
                    </a:cubicBezTo>
                    <a:cubicBezTo>
                      <a:pt x="73" y="57"/>
                      <a:pt x="52" y="45"/>
                      <a:pt x="30" y="33"/>
                    </a:cubicBezTo>
                    <a:cubicBezTo>
                      <a:pt x="21" y="28"/>
                      <a:pt x="12" y="22"/>
                      <a:pt x="3" y="17"/>
                    </a:cubicBezTo>
                    <a:cubicBezTo>
                      <a:pt x="2" y="16"/>
                      <a:pt x="1" y="14"/>
                      <a:pt x="0" y="13"/>
                    </a:cubicBezTo>
                    <a:cubicBezTo>
                      <a:pt x="0" y="9"/>
                      <a:pt x="0" y="5"/>
                      <a:pt x="0" y="0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34" y="19"/>
                      <a:pt x="65" y="37"/>
                      <a:pt x="96" y="55"/>
                    </a:cubicBezTo>
                    <a:cubicBezTo>
                      <a:pt x="97" y="55"/>
                      <a:pt x="97" y="56"/>
                      <a:pt x="98" y="57"/>
                    </a:cubicBezTo>
                    <a:cubicBezTo>
                      <a:pt x="98" y="62"/>
                      <a:pt x="98" y="66"/>
                      <a:pt x="98" y="71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6096">
                <a:extLst>
                  <a:ext uri="{FF2B5EF4-FFF2-40B4-BE49-F238E27FC236}">
                    <a16:creationId xmlns:a16="http://schemas.microsoft.com/office/drawing/2014/main" id="{A5416D0A-3842-4B1E-934C-D522BF2C0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4891088"/>
                <a:ext cx="160337" cy="130175"/>
              </a:xfrm>
              <a:custGeom>
                <a:avLst/>
                <a:gdLst>
                  <a:gd name="T0" fmla="*/ 64 w 65"/>
                  <a:gd name="T1" fmla="*/ 52 h 52"/>
                  <a:gd name="T2" fmla="*/ 46 w 65"/>
                  <a:gd name="T3" fmla="*/ 42 h 52"/>
                  <a:gd name="T4" fmla="*/ 3 w 65"/>
                  <a:gd name="T5" fmla="*/ 18 h 52"/>
                  <a:gd name="T6" fmla="*/ 0 w 65"/>
                  <a:gd name="T7" fmla="*/ 12 h 52"/>
                  <a:gd name="T8" fmla="*/ 0 w 65"/>
                  <a:gd name="T9" fmla="*/ 0 h 52"/>
                  <a:gd name="T10" fmla="*/ 5 w 65"/>
                  <a:gd name="T11" fmla="*/ 3 h 52"/>
                  <a:gd name="T12" fmla="*/ 61 w 65"/>
                  <a:gd name="T13" fmla="*/ 35 h 52"/>
                  <a:gd name="T14" fmla="*/ 64 w 65"/>
                  <a:gd name="T15" fmla="*/ 41 h 52"/>
                  <a:gd name="T16" fmla="*/ 64 w 65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52">
                    <a:moveTo>
                      <a:pt x="64" y="52"/>
                    </a:moveTo>
                    <a:cubicBezTo>
                      <a:pt x="58" y="49"/>
                      <a:pt x="52" y="45"/>
                      <a:pt x="46" y="42"/>
                    </a:cubicBezTo>
                    <a:cubicBezTo>
                      <a:pt x="32" y="34"/>
                      <a:pt x="18" y="26"/>
                      <a:pt x="3" y="18"/>
                    </a:cubicBezTo>
                    <a:cubicBezTo>
                      <a:pt x="1" y="16"/>
                      <a:pt x="0" y="15"/>
                      <a:pt x="0" y="12"/>
                    </a:cubicBezTo>
                    <a:cubicBezTo>
                      <a:pt x="0" y="8"/>
                      <a:pt x="0" y="5"/>
                      <a:pt x="0" y="0"/>
                    </a:cubicBezTo>
                    <a:cubicBezTo>
                      <a:pt x="2" y="1"/>
                      <a:pt x="4" y="2"/>
                      <a:pt x="5" y="3"/>
                    </a:cubicBezTo>
                    <a:cubicBezTo>
                      <a:pt x="24" y="14"/>
                      <a:pt x="42" y="24"/>
                      <a:pt x="61" y="35"/>
                    </a:cubicBezTo>
                    <a:cubicBezTo>
                      <a:pt x="64" y="36"/>
                      <a:pt x="65" y="38"/>
                      <a:pt x="64" y="41"/>
                    </a:cubicBezTo>
                    <a:cubicBezTo>
                      <a:pt x="64" y="44"/>
                      <a:pt x="64" y="48"/>
                      <a:pt x="64" y="52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6097">
                <a:extLst>
                  <a:ext uri="{FF2B5EF4-FFF2-40B4-BE49-F238E27FC236}">
                    <a16:creationId xmlns:a16="http://schemas.microsoft.com/office/drawing/2014/main" id="{EA75B64F-E06D-455E-927E-3AB8A2AE7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118100"/>
                <a:ext cx="160337" cy="133350"/>
              </a:xfrm>
              <a:custGeom>
                <a:avLst/>
                <a:gdLst>
                  <a:gd name="T0" fmla="*/ 64 w 65"/>
                  <a:gd name="T1" fmla="*/ 53 h 53"/>
                  <a:gd name="T2" fmla="*/ 36 w 65"/>
                  <a:gd name="T3" fmla="*/ 36 h 53"/>
                  <a:gd name="T4" fmla="*/ 4 w 65"/>
                  <a:gd name="T5" fmla="*/ 18 h 53"/>
                  <a:gd name="T6" fmla="*/ 0 w 65"/>
                  <a:gd name="T7" fmla="*/ 12 h 53"/>
                  <a:gd name="T8" fmla="*/ 0 w 65"/>
                  <a:gd name="T9" fmla="*/ 0 h 53"/>
                  <a:gd name="T10" fmla="*/ 14 w 65"/>
                  <a:gd name="T11" fmla="*/ 8 h 53"/>
                  <a:gd name="T12" fmla="*/ 61 w 65"/>
                  <a:gd name="T13" fmla="*/ 35 h 53"/>
                  <a:gd name="T14" fmla="*/ 65 w 65"/>
                  <a:gd name="T15" fmla="*/ 41 h 53"/>
                  <a:gd name="T16" fmla="*/ 64 w 65"/>
                  <a:gd name="T1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53">
                    <a:moveTo>
                      <a:pt x="64" y="53"/>
                    </a:moveTo>
                    <a:cubicBezTo>
                      <a:pt x="54" y="47"/>
                      <a:pt x="45" y="41"/>
                      <a:pt x="36" y="36"/>
                    </a:cubicBezTo>
                    <a:cubicBezTo>
                      <a:pt x="25" y="30"/>
                      <a:pt x="14" y="24"/>
                      <a:pt x="4" y="18"/>
                    </a:cubicBezTo>
                    <a:cubicBezTo>
                      <a:pt x="1" y="16"/>
                      <a:pt x="0" y="15"/>
                      <a:pt x="0" y="12"/>
                    </a:cubicBezTo>
                    <a:cubicBezTo>
                      <a:pt x="0" y="8"/>
                      <a:pt x="0" y="5"/>
                      <a:pt x="0" y="0"/>
                    </a:cubicBezTo>
                    <a:cubicBezTo>
                      <a:pt x="5" y="3"/>
                      <a:pt x="10" y="6"/>
                      <a:pt x="14" y="8"/>
                    </a:cubicBezTo>
                    <a:cubicBezTo>
                      <a:pt x="30" y="17"/>
                      <a:pt x="45" y="26"/>
                      <a:pt x="61" y="35"/>
                    </a:cubicBezTo>
                    <a:cubicBezTo>
                      <a:pt x="63" y="36"/>
                      <a:pt x="65" y="38"/>
                      <a:pt x="65" y="41"/>
                    </a:cubicBezTo>
                    <a:cubicBezTo>
                      <a:pt x="64" y="44"/>
                      <a:pt x="64" y="48"/>
                      <a:pt x="64" y="53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6098">
                <a:extLst>
                  <a:ext uri="{FF2B5EF4-FFF2-40B4-BE49-F238E27FC236}">
                    <a16:creationId xmlns:a16="http://schemas.microsoft.com/office/drawing/2014/main" id="{56312681-7B39-4075-9ABA-D21A38411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918450" y="5334000"/>
                <a:ext cx="150812" cy="127000"/>
              </a:xfrm>
              <a:custGeom>
                <a:avLst/>
                <a:gdLst>
                  <a:gd name="T0" fmla="*/ 0 w 61"/>
                  <a:gd name="T1" fmla="*/ 0 h 51"/>
                  <a:gd name="T2" fmla="*/ 48 w 61"/>
                  <a:gd name="T3" fmla="*/ 28 h 51"/>
                  <a:gd name="T4" fmla="*/ 58 w 61"/>
                  <a:gd name="T5" fmla="*/ 34 h 51"/>
                  <a:gd name="T6" fmla="*/ 61 w 61"/>
                  <a:gd name="T7" fmla="*/ 39 h 51"/>
                  <a:gd name="T8" fmla="*/ 61 w 61"/>
                  <a:gd name="T9" fmla="*/ 51 h 51"/>
                  <a:gd name="T10" fmla="*/ 38 w 61"/>
                  <a:gd name="T11" fmla="*/ 37 h 51"/>
                  <a:gd name="T12" fmla="*/ 3 w 61"/>
                  <a:gd name="T13" fmla="*/ 18 h 51"/>
                  <a:gd name="T14" fmla="*/ 0 w 61"/>
                  <a:gd name="T15" fmla="*/ 12 h 51"/>
                  <a:gd name="T16" fmla="*/ 0 w 61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51">
                    <a:moveTo>
                      <a:pt x="0" y="0"/>
                    </a:moveTo>
                    <a:cubicBezTo>
                      <a:pt x="17" y="10"/>
                      <a:pt x="33" y="19"/>
                      <a:pt x="48" y="28"/>
                    </a:cubicBezTo>
                    <a:cubicBezTo>
                      <a:pt x="52" y="30"/>
                      <a:pt x="55" y="32"/>
                      <a:pt x="58" y="34"/>
                    </a:cubicBezTo>
                    <a:cubicBezTo>
                      <a:pt x="61" y="35"/>
                      <a:pt x="61" y="36"/>
                      <a:pt x="61" y="39"/>
                    </a:cubicBezTo>
                    <a:cubicBezTo>
                      <a:pt x="61" y="43"/>
                      <a:pt x="61" y="46"/>
                      <a:pt x="61" y="51"/>
                    </a:cubicBezTo>
                    <a:cubicBezTo>
                      <a:pt x="53" y="46"/>
                      <a:pt x="45" y="42"/>
                      <a:pt x="38" y="37"/>
                    </a:cubicBezTo>
                    <a:cubicBezTo>
                      <a:pt x="26" y="31"/>
                      <a:pt x="15" y="24"/>
                      <a:pt x="3" y="18"/>
                    </a:cubicBezTo>
                    <a:cubicBezTo>
                      <a:pt x="1" y="17"/>
                      <a:pt x="0" y="15"/>
                      <a:pt x="0" y="12"/>
                    </a:cubicBezTo>
                    <a:cubicBezTo>
                      <a:pt x="0" y="9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6099">
                <a:extLst>
                  <a:ext uri="{FF2B5EF4-FFF2-40B4-BE49-F238E27FC236}">
                    <a16:creationId xmlns:a16="http://schemas.microsoft.com/office/drawing/2014/main" id="{6D2E5A3A-305C-45A2-AE9C-10C38B07C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5068888"/>
                <a:ext cx="74612" cy="107950"/>
              </a:xfrm>
              <a:custGeom>
                <a:avLst/>
                <a:gdLst>
                  <a:gd name="T0" fmla="*/ 0 w 30"/>
                  <a:gd name="T1" fmla="*/ 14 h 43"/>
                  <a:gd name="T2" fmla="*/ 5 w 30"/>
                  <a:gd name="T3" fmla="*/ 2 h 43"/>
                  <a:gd name="T4" fmla="*/ 16 w 30"/>
                  <a:gd name="T5" fmla="*/ 3 h 43"/>
                  <a:gd name="T6" fmla="*/ 30 w 30"/>
                  <a:gd name="T7" fmla="*/ 30 h 43"/>
                  <a:gd name="T8" fmla="*/ 17 w 30"/>
                  <a:gd name="T9" fmla="*/ 39 h 43"/>
                  <a:gd name="T10" fmla="*/ 0 w 30"/>
                  <a:gd name="T11" fmla="*/ 1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0" y="14"/>
                    </a:moveTo>
                    <a:cubicBezTo>
                      <a:pt x="0" y="8"/>
                      <a:pt x="1" y="4"/>
                      <a:pt x="5" y="2"/>
                    </a:cubicBezTo>
                    <a:cubicBezTo>
                      <a:pt x="9" y="0"/>
                      <a:pt x="12" y="1"/>
                      <a:pt x="16" y="3"/>
                    </a:cubicBezTo>
                    <a:cubicBezTo>
                      <a:pt x="25" y="10"/>
                      <a:pt x="30" y="19"/>
                      <a:pt x="30" y="30"/>
                    </a:cubicBezTo>
                    <a:cubicBezTo>
                      <a:pt x="30" y="39"/>
                      <a:pt x="24" y="43"/>
                      <a:pt x="17" y="39"/>
                    </a:cubicBezTo>
                    <a:cubicBezTo>
                      <a:pt x="6" y="33"/>
                      <a:pt x="1" y="24"/>
                      <a:pt x="0" y="14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6100">
                <a:extLst>
                  <a:ext uri="{FF2B5EF4-FFF2-40B4-BE49-F238E27FC236}">
                    <a16:creationId xmlns:a16="http://schemas.microsoft.com/office/drawing/2014/main" id="{98A87A26-4954-48E4-BF61-05450DEC5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5294313"/>
                <a:ext cx="74612" cy="107950"/>
              </a:xfrm>
              <a:custGeom>
                <a:avLst/>
                <a:gdLst>
                  <a:gd name="T0" fmla="*/ 30 w 30"/>
                  <a:gd name="T1" fmla="*/ 29 h 43"/>
                  <a:gd name="T2" fmla="*/ 26 w 30"/>
                  <a:gd name="T3" fmla="*/ 41 h 43"/>
                  <a:gd name="T4" fmla="*/ 15 w 30"/>
                  <a:gd name="T5" fmla="*/ 40 h 43"/>
                  <a:gd name="T6" fmla="*/ 0 w 30"/>
                  <a:gd name="T7" fmla="*/ 13 h 43"/>
                  <a:gd name="T8" fmla="*/ 15 w 30"/>
                  <a:gd name="T9" fmla="*/ 4 h 43"/>
                  <a:gd name="T10" fmla="*/ 30 w 30"/>
                  <a:gd name="T11" fmla="*/ 2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30" y="29"/>
                    </a:moveTo>
                    <a:cubicBezTo>
                      <a:pt x="30" y="35"/>
                      <a:pt x="30" y="39"/>
                      <a:pt x="26" y="41"/>
                    </a:cubicBezTo>
                    <a:cubicBezTo>
                      <a:pt x="22" y="43"/>
                      <a:pt x="18" y="42"/>
                      <a:pt x="15" y="40"/>
                    </a:cubicBezTo>
                    <a:cubicBezTo>
                      <a:pt x="6" y="33"/>
                      <a:pt x="0" y="24"/>
                      <a:pt x="0" y="13"/>
                    </a:cubicBezTo>
                    <a:cubicBezTo>
                      <a:pt x="0" y="4"/>
                      <a:pt x="7" y="0"/>
                      <a:pt x="15" y="4"/>
                    </a:cubicBezTo>
                    <a:cubicBezTo>
                      <a:pt x="25" y="10"/>
                      <a:pt x="29" y="20"/>
                      <a:pt x="30" y="29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6101">
                <a:extLst>
                  <a:ext uri="{FF2B5EF4-FFF2-40B4-BE49-F238E27FC236}">
                    <a16:creationId xmlns:a16="http://schemas.microsoft.com/office/drawing/2014/main" id="{666DDCE9-577F-46EE-92A5-3AA976659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027988" y="4843463"/>
                <a:ext cx="74612" cy="107950"/>
              </a:xfrm>
              <a:custGeom>
                <a:avLst/>
                <a:gdLst>
                  <a:gd name="T0" fmla="*/ 30 w 30"/>
                  <a:gd name="T1" fmla="*/ 31 h 43"/>
                  <a:gd name="T2" fmla="*/ 26 w 30"/>
                  <a:gd name="T3" fmla="*/ 41 h 43"/>
                  <a:gd name="T4" fmla="*/ 15 w 30"/>
                  <a:gd name="T5" fmla="*/ 40 h 43"/>
                  <a:gd name="T6" fmla="*/ 0 w 30"/>
                  <a:gd name="T7" fmla="*/ 13 h 43"/>
                  <a:gd name="T8" fmla="*/ 14 w 30"/>
                  <a:gd name="T9" fmla="*/ 4 h 43"/>
                  <a:gd name="T10" fmla="*/ 30 w 30"/>
                  <a:gd name="T11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3">
                    <a:moveTo>
                      <a:pt x="30" y="31"/>
                    </a:moveTo>
                    <a:cubicBezTo>
                      <a:pt x="30" y="35"/>
                      <a:pt x="30" y="39"/>
                      <a:pt x="26" y="41"/>
                    </a:cubicBezTo>
                    <a:cubicBezTo>
                      <a:pt x="22" y="43"/>
                      <a:pt x="18" y="42"/>
                      <a:pt x="15" y="40"/>
                    </a:cubicBezTo>
                    <a:cubicBezTo>
                      <a:pt x="5" y="33"/>
                      <a:pt x="0" y="24"/>
                      <a:pt x="0" y="13"/>
                    </a:cubicBezTo>
                    <a:cubicBezTo>
                      <a:pt x="0" y="4"/>
                      <a:pt x="7" y="0"/>
                      <a:pt x="14" y="4"/>
                    </a:cubicBezTo>
                    <a:cubicBezTo>
                      <a:pt x="25" y="10"/>
                      <a:pt x="29" y="20"/>
                      <a:pt x="30" y="31"/>
                    </a:cubicBezTo>
                    <a:close/>
                  </a:path>
                </a:pathLst>
              </a:custGeom>
              <a:solidFill>
                <a:srgbClr val="3A07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6102">
                <a:extLst>
                  <a:ext uri="{FF2B5EF4-FFF2-40B4-BE49-F238E27FC236}">
                    <a16:creationId xmlns:a16="http://schemas.microsoft.com/office/drawing/2014/main" id="{5ADD3241-9EA2-44BE-A3FA-4D5D31504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77150" y="5545138"/>
                <a:ext cx="0" cy="34925"/>
              </a:xfrm>
              <a:custGeom>
                <a:avLst/>
                <a:gdLst>
                  <a:gd name="T0" fmla="*/ 14 h 14"/>
                  <a:gd name="T1" fmla="*/ 0 h 14"/>
                  <a:gd name="T2" fmla="*/ 14 h 1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4">
                    <a:moveTo>
                      <a:pt x="0" y="14"/>
                    </a:moveTo>
                    <a:cubicBezTo>
                      <a:pt x="0" y="9"/>
                      <a:pt x="0" y="5"/>
                      <a:pt x="0" y="0"/>
                    </a:cubicBezTo>
                    <a:cubicBezTo>
                      <a:pt x="0" y="5"/>
                      <a:pt x="0" y="9"/>
                      <a:pt x="0" y="14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103">
                <a:extLst>
                  <a:ext uri="{FF2B5EF4-FFF2-40B4-BE49-F238E27FC236}">
                    <a16:creationId xmlns:a16="http://schemas.microsoft.com/office/drawing/2014/main" id="{11BFA81C-1474-4951-860E-5ECE2BA50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654925" y="4787900"/>
                <a:ext cx="346075" cy="458788"/>
              </a:xfrm>
              <a:custGeom>
                <a:avLst/>
                <a:gdLst>
                  <a:gd name="T0" fmla="*/ 3 w 140"/>
                  <a:gd name="T1" fmla="*/ 54 h 183"/>
                  <a:gd name="T2" fmla="*/ 16 w 140"/>
                  <a:gd name="T3" fmla="*/ 12 h 183"/>
                  <a:gd name="T4" fmla="*/ 59 w 140"/>
                  <a:gd name="T5" fmla="*/ 6 h 183"/>
                  <a:gd name="T6" fmla="*/ 108 w 140"/>
                  <a:gd name="T7" fmla="*/ 45 h 183"/>
                  <a:gd name="T8" fmla="*/ 138 w 140"/>
                  <a:gd name="T9" fmla="*/ 113 h 183"/>
                  <a:gd name="T10" fmla="*/ 136 w 140"/>
                  <a:gd name="T11" fmla="*/ 151 h 183"/>
                  <a:gd name="T12" fmla="*/ 89 w 140"/>
                  <a:gd name="T13" fmla="*/ 177 h 183"/>
                  <a:gd name="T14" fmla="*/ 83 w 140"/>
                  <a:gd name="T15" fmla="*/ 174 h 183"/>
                  <a:gd name="T16" fmla="*/ 81 w 140"/>
                  <a:gd name="T17" fmla="*/ 174 h 183"/>
                  <a:gd name="T18" fmla="*/ 60 w 140"/>
                  <a:gd name="T19" fmla="*/ 162 h 183"/>
                  <a:gd name="T20" fmla="*/ 40 w 140"/>
                  <a:gd name="T21" fmla="*/ 143 h 183"/>
                  <a:gd name="T22" fmla="*/ 38 w 140"/>
                  <a:gd name="T23" fmla="*/ 140 h 183"/>
                  <a:gd name="T24" fmla="*/ 7 w 140"/>
                  <a:gd name="T25" fmla="*/ 80 h 183"/>
                  <a:gd name="T26" fmla="*/ 3 w 140"/>
                  <a:gd name="T27" fmla="*/ 5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183">
                    <a:moveTo>
                      <a:pt x="3" y="54"/>
                    </a:moveTo>
                    <a:cubicBezTo>
                      <a:pt x="2" y="44"/>
                      <a:pt x="0" y="28"/>
                      <a:pt x="16" y="12"/>
                    </a:cubicBezTo>
                    <a:cubicBezTo>
                      <a:pt x="29" y="0"/>
                      <a:pt x="44" y="0"/>
                      <a:pt x="59" y="6"/>
                    </a:cubicBezTo>
                    <a:cubicBezTo>
                      <a:pt x="80" y="13"/>
                      <a:pt x="95" y="28"/>
                      <a:pt x="108" y="45"/>
                    </a:cubicBezTo>
                    <a:cubicBezTo>
                      <a:pt x="123" y="65"/>
                      <a:pt x="134" y="88"/>
                      <a:pt x="138" y="113"/>
                    </a:cubicBezTo>
                    <a:cubicBezTo>
                      <a:pt x="140" y="126"/>
                      <a:pt x="140" y="138"/>
                      <a:pt x="136" y="151"/>
                    </a:cubicBezTo>
                    <a:cubicBezTo>
                      <a:pt x="130" y="173"/>
                      <a:pt x="111" y="183"/>
                      <a:pt x="89" y="177"/>
                    </a:cubicBezTo>
                    <a:cubicBezTo>
                      <a:pt x="87" y="176"/>
                      <a:pt x="85" y="175"/>
                      <a:pt x="83" y="174"/>
                    </a:cubicBezTo>
                    <a:cubicBezTo>
                      <a:pt x="82" y="174"/>
                      <a:pt x="82" y="174"/>
                      <a:pt x="81" y="174"/>
                    </a:cubicBezTo>
                    <a:cubicBezTo>
                      <a:pt x="74" y="170"/>
                      <a:pt x="67" y="166"/>
                      <a:pt x="60" y="162"/>
                    </a:cubicBezTo>
                    <a:cubicBezTo>
                      <a:pt x="54" y="156"/>
                      <a:pt x="47" y="149"/>
                      <a:pt x="40" y="143"/>
                    </a:cubicBezTo>
                    <a:cubicBezTo>
                      <a:pt x="39" y="142"/>
                      <a:pt x="39" y="141"/>
                      <a:pt x="38" y="140"/>
                    </a:cubicBezTo>
                    <a:cubicBezTo>
                      <a:pt x="23" y="122"/>
                      <a:pt x="13" y="102"/>
                      <a:pt x="7" y="80"/>
                    </a:cubicBezTo>
                    <a:cubicBezTo>
                      <a:pt x="5" y="72"/>
                      <a:pt x="4" y="63"/>
                      <a:pt x="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9DBED56E-29FE-43ED-92E0-DCF406E28178}"/>
                </a:ext>
              </a:extLst>
            </p:cNvPr>
            <p:cNvSpPr/>
            <p:nvPr/>
          </p:nvSpPr>
          <p:spPr>
            <a:xfrm>
              <a:off x="10772064" y="1543537"/>
              <a:ext cx="279316" cy="351398"/>
            </a:xfrm>
            <a:custGeom>
              <a:avLst/>
              <a:gdLst>
                <a:gd name="connsiteX0" fmla="*/ 872638 w 885825"/>
                <a:gd name="connsiteY0" fmla="*/ 1014186 h 1114425"/>
                <a:gd name="connsiteX1" fmla="*/ 863494 w 885825"/>
                <a:gd name="connsiteY1" fmla="*/ 1103721 h 1114425"/>
                <a:gd name="connsiteX2" fmla="*/ 813964 w 885825"/>
                <a:gd name="connsiteY2" fmla="*/ 1099721 h 1114425"/>
                <a:gd name="connsiteX3" fmla="*/ 75491 w 885825"/>
                <a:gd name="connsiteY3" fmla="*/ 673382 h 1114425"/>
                <a:gd name="connsiteX4" fmla="*/ 27580 w 885825"/>
                <a:gd name="connsiteY4" fmla="*/ 622994 h 1114425"/>
                <a:gd name="connsiteX5" fmla="*/ 27389 w 885825"/>
                <a:gd name="connsiteY5" fmla="*/ 622804 h 1114425"/>
                <a:gd name="connsiteX6" fmla="*/ 25770 w 885825"/>
                <a:gd name="connsiteY6" fmla="*/ 619851 h 1114425"/>
                <a:gd name="connsiteX7" fmla="*/ 16817 w 885825"/>
                <a:gd name="connsiteY7" fmla="*/ 520220 h 1114425"/>
                <a:gd name="connsiteX8" fmla="*/ 386196 w 885825"/>
                <a:gd name="connsiteY8" fmla="*/ 21014 h 1114425"/>
                <a:gd name="connsiteX9" fmla="*/ 396674 w 885825"/>
                <a:gd name="connsiteY9" fmla="*/ 11585 h 1114425"/>
                <a:gd name="connsiteX10" fmla="*/ 398674 w 885825"/>
                <a:gd name="connsiteY10" fmla="*/ 10537 h 1114425"/>
                <a:gd name="connsiteX11" fmla="*/ 492590 w 885825"/>
                <a:gd name="connsiteY11" fmla="*/ 66639 h 1114425"/>
                <a:gd name="connsiteX12" fmla="*/ 492876 w 885825"/>
                <a:gd name="connsiteY12" fmla="*/ 67211 h 1114425"/>
                <a:gd name="connsiteX13" fmla="*/ 493067 w 885825"/>
                <a:gd name="connsiteY13" fmla="*/ 67401 h 1114425"/>
                <a:gd name="connsiteX14" fmla="*/ 503449 w 885825"/>
                <a:gd name="connsiteY14" fmla="*/ 88832 h 1114425"/>
                <a:gd name="connsiteX15" fmla="*/ 872638 w 885825"/>
                <a:gd name="connsiteY15" fmla="*/ 1014377 h 1114425"/>
                <a:gd name="connsiteX16" fmla="*/ 485542 w 885825"/>
                <a:gd name="connsiteY16" fmla="*/ 365438 h 1114425"/>
                <a:gd name="connsiteX17" fmla="*/ 485542 w 885825"/>
                <a:gd name="connsiteY17" fmla="*/ 342293 h 1114425"/>
                <a:gd name="connsiteX18" fmla="*/ 435631 w 885825"/>
                <a:gd name="connsiteY18" fmla="*/ 256091 h 1114425"/>
                <a:gd name="connsiteX19" fmla="*/ 385910 w 885825"/>
                <a:gd name="connsiteY19" fmla="*/ 284666 h 1114425"/>
                <a:gd name="connsiteX20" fmla="*/ 385910 w 885825"/>
                <a:gd name="connsiteY20" fmla="*/ 307907 h 1114425"/>
                <a:gd name="connsiteX21" fmla="*/ 399531 w 885825"/>
                <a:gd name="connsiteY21" fmla="*/ 511266 h 1114425"/>
                <a:gd name="connsiteX22" fmla="*/ 411056 w 885825"/>
                <a:gd name="connsiteY22" fmla="*/ 545080 h 1114425"/>
                <a:gd name="connsiteX23" fmla="*/ 435440 w 885825"/>
                <a:gd name="connsiteY23" fmla="*/ 570226 h 1114425"/>
                <a:gd name="connsiteX24" fmla="*/ 471350 w 885825"/>
                <a:gd name="connsiteY24" fmla="*/ 552890 h 1114425"/>
                <a:gd name="connsiteX25" fmla="*/ 485447 w 885825"/>
                <a:gd name="connsiteY25" fmla="*/ 365438 h 1114425"/>
                <a:gd name="connsiteX26" fmla="*/ 484875 w 885825"/>
                <a:gd name="connsiteY26" fmla="*/ 707291 h 1114425"/>
                <a:gd name="connsiteX27" fmla="*/ 470588 w 885825"/>
                <a:gd name="connsiteY27" fmla="*/ 658523 h 1114425"/>
                <a:gd name="connsiteX28" fmla="*/ 435440 w 885825"/>
                <a:gd name="connsiteY28" fmla="*/ 621756 h 1114425"/>
                <a:gd name="connsiteX29" fmla="*/ 400293 w 885825"/>
                <a:gd name="connsiteY29" fmla="*/ 617946 h 1114425"/>
                <a:gd name="connsiteX30" fmla="*/ 385815 w 885825"/>
                <a:gd name="connsiteY30" fmla="*/ 650236 h 1114425"/>
                <a:gd name="connsiteX31" fmla="*/ 400293 w 885825"/>
                <a:gd name="connsiteY31" fmla="*/ 699099 h 1114425"/>
                <a:gd name="connsiteX32" fmla="*/ 435440 w 885825"/>
                <a:gd name="connsiteY32" fmla="*/ 735961 h 1114425"/>
                <a:gd name="connsiteX33" fmla="*/ 470588 w 885825"/>
                <a:gd name="connsiteY33" fmla="*/ 739580 h 1114425"/>
                <a:gd name="connsiteX34" fmla="*/ 484875 w 885825"/>
                <a:gd name="connsiteY34" fmla="*/ 70729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85825" h="1114425">
                  <a:moveTo>
                    <a:pt x="872638" y="1014186"/>
                  </a:moveTo>
                  <a:cubicBezTo>
                    <a:pt x="889497" y="1056477"/>
                    <a:pt x="883306" y="1090862"/>
                    <a:pt x="863494" y="1103721"/>
                  </a:cubicBezTo>
                  <a:cubicBezTo>
                    <a:pt x="851397" y="1111627"/>
                    <a:pt x="834157" y="1111341"/>
                    <a:pt x="813964" y="1099721"/>
                  </a:cubicBezTo>
                  <a:lnTo>
                    <a:pt x="75491" y="673382"/>
                  </a:lnTo>
                  <a:cubicBezTo>
                    <a:pt x="56155" y="662237"/>
                    <a:pt x="39581" y="643759"/>
                    <a:pt x="27580" y="622994"/>
                  </a:cubicBezTo>
                  <a:cubicBezTo>
                    <a:pt x="27580" y="622994"/>
                    <a:pt x="27580" y="622994"/>
                    <a:pt x="27389" y="622804"/>
                  </a:cubicBezTo>
                  <a:lnTo>
                    <a:pt x="25770" y="619851"/>
                  </a:lnTo>
                  <a:cubicBezTo>
                    <a:pt x="6244" y="584228"/>
                    <a:pt x="148" y="542889"/>
                    <a:pt x="16817" y="520220"/>
                  </a:cubicBezTo>
                  <a:lnTo>
                    <a:pt x="386196" y="21014"/>
                  </a:lnTo>
                  <a:cubicBezTo>
                    <a:pt x="389244" y="16919"/>
                    <a:pt x="392768" y="13870"/>
                    <a:pt x="396674" y="11585"/>
                  </a:cubicBezTo>
                  <a:lnTo>
                    <a:pt x="398674" y="10537"/>
                  </a:lnTo>
                  <a:cubicBezTo>
                    <a:pt x="425058" y="-2322"/>
                    <a:pt x="466968" y="22443"/>
                    <a:pt x="492590" y="66639"/>
                  </a:cubicBezTo>
                  <a:lnTo>
                    <a:pt x="492876" y="67211"/>
                  </a:lnTo>
                  <a:cubicBezTo>
                    <a:pt x="492876" y="67211"/>
                    <a:pt x="492876" y="67211"/>
                    <a:pt x="493067" y="67401"/>
                  </a:cubicBezTo>
                  <a:cubicBezTo>
                    <a:pt x="496877" y="74069"/>
                    <a:pt x="500401" y="81308"/>
                    <a:pt x="503449" y="88832"/>
                  </a:cubicBezTo>
                  <a:lnTo>
                    <a:pt x="872638" y="1014377"/>
                  </a:lnTo>
                  <a:close/>
                  <a:moveTo>
                    <a:pt x="485542" y="365438"/>
                  </a:moveTo>
                  <a:lnTo>
                    <a:pt x="485542" y="342293"/>
                  </a:lnTo>
                  <a:cubicBezTo>
                    <a:pt x="485542" y="310574"/>
                    <a:pt x="463253" y="271998"/>
                    <a:pt x="435631" y="256091"/>
                  </a:cubicBezTo>
                  <a:cubicBezTo>
                    <a:pt x="408199" y="240280"/>
                    <a:pt x="386006" y="253043"/>
                    <a:pt x="385910" y="284666"/>
                  </a:cubicBezTo>
                  <a:lnTo>
                    <a:pt x="385910" y="307907"/>
                  </a:lnTo>
                  <a:lnTo>
                    <a:pt x="399531" y="511266"/>
                  </a:lnTo>
                  <a:cubicBezTo>
                    <a:pt x="400388" y="522506"/>
                    <a:pt x="404675" y="534602"/>
                    <a:pt x="411056" y="545080"/>
                  </a:cubicBezTo>
                  <a:cubicBezTo>
                    <a:pt x="417438" y="555653"/>
                    <a:pt x="426106" y="564701"/>
                    <a:pt x="435440" y="570226"/>
                  </a:cubicBezTo>
                  <a:cubicBezTo>
                    <a:pt x="454205" y="581180"/>
                    <a:pt x="469826" y="573464"/>
                    <a:pt x="471350" y="552890"/>
                  </a:cubicBezTo>
                  <a:lnTo>
                    <a:pt x="485447" y="365438"/>
                  </a:lnTo>
                  <a:close/>
                  <a:moveTo>
                    <a:pt x="484875" y="707291"/>
                  </a:moveTo>
                  <a:cubicBezTo>
                    <a:pt x="484875" y="691289"/>
                    <a:pt x="480017" y="674906"/>
                    <a:pt x="470588" y="658523"/>
                  </a:cubicBezTo>
                  <a:cubicBezTo>
                    <a:pt x="461063" y="641949"/>
                    <a:pt x="449347" y="629757"/>
                    <a:pt x="435440" y="621756"/>
                  </a:cubicBezTo>
                  <a:cubicBezTo>
                    <a:pt x="421534" y="613565"/>
                    <a:pt x="409818" y="612231"/>
                    <a:pt x="400293" y="617946"/>
                  </a:cubicBezTo>
                  <a:cubicBezTo>
                    <a:pt x="390673" y="623375"/>
                    <a:pt x="385815" y="634139"/>
                    <a:pt x="385815" y="650236"/>
                  </a:cubicBezTo>
                  <a:cubicBezTo>
                    <a:pt x="385815" y="666333"/>
                    <a:pt x="390673" y="682430"/>
                    <a:pt x="400293" y="699099"/>
                  </a:cubicBezTo>
                  <a:cubicBezTo>
                    <a:pt x="409723" y="715482"/>
                    <a:pt x="421534" y="727960"/>
                    <a:pt x="435440" y="735961"/>
                  </a:cubicBezTo>
                  <a:cubicBezTo>
                    <a:pt x="449252" y="743867"/>
                    <a:pt x="460967" y="745200"/>
                    <a:pt x="470588" y="739580"/>
                  </a:cubicBezTo>
                  <a:cubicBezTo>
                    <a:pt x="480017" y="733961"/>
                    <a:pt x="484875" y="723293"/>
                    <a:pt x="484875" y="707291"/>
                  </a:cubicBezTo>
                  <a:close/>
                </a:path>
              </a:pathLst>
            </a:custGeom>
            <a:solidFill>
              <a:srgbClr val="C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27D4B3AE-31F4-4868-8841-568C44C61705}"/>
              </a:ext>
            </a:extLst>
          </p:cNvPr>
          <p:cNvGrpSpPr/>
          <p:nvPr/>
        </p:nvGrpSpPr>
        <p:grpSpPr>
          <a:xfrm>
            <a:off x="3784798" y="1282700"/>
            <a:ext cx="7975203" cy="460375"/>
            <a:chOff x="431998" y="1497505"/>
            <a:chExt cx="7042690" cy="630869"/>
          </a:xfrm>
        </p:grpSpPr>
        <p:sp>
          <p:nvSpPr>
            <p:cNvPr id="202" name="Rectangle: Rounded Corners 201">
              <a:extLst>
                <a:ext uri="{FF2B5EF4-FFF2-40B4-BE49-F238E27FC236}">
                  <a16:creationId xmlns:a16="http://schemas.microsoft.com/office/drawing/2014/main" id="{CA9ADDE7-6CDB-46EA-8BFB-25481D20CF82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BB9E2040-B3F7-4F26-B735-CEE77DE37584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Жисмоний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шахслар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жавобгарлик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05" name="Rectangle 204">
            <a:extLst>
              <a:ext uri="{FF2B5EF4-FFF2-40B4-BE49-F238E27FC236}">
                <a16:creationId xmlns:a16="http://schemas.microsoft.com/office/drawing/2014/main" id="{A9809174-444E-471C-A691-A910B41A44D8}"/>
              </a:ext>
            </a:extLst>
          </p:cNvPr>
          <p:cNvSpPr/>
          <p:nvPr/>
        </p:nvSpPr>
        <p:spPr>
          <a:xfrm>
            <a:off x="4279488" y="4166278"/>
            <a:ext cx="7469600" cy="70634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400" dirty="0" err="1">
                <a:solidFill>
                  <a:schemeClr val="tx2"/>
                </a:solidFill>
              </a:rPr>
              <a:t>Қонуннинг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курашиш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қоидаларини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бузганлик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қоидабузарлик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2 миллион </a:t>
            </a:r>
            <a:r>
              <a:rPr lang="ru-RU" sz="1400" b="1" dirty="0" err="1">
                <a:solidFill>
                  <a:schemeClr val="tx2"/>
                </a:solidFill>
              </a:rPr>
              <a:t>долларгача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миқдорда</a:t>
            </a:r>
            <a:r>
              <a:rPr lang="ru-RU" sz="1400" b="1" dirty="0">
                <a:solidFill>
                  <a:schemeClr val="tx2"/>
                </a:solidFill>
              </a:rPr>
              <a:t> жарима </a:t>
            </a:r>
            <a:r>
              <a:rPr lang="ru-RU" sz="1400" b="1" dirty="0" err="1">
                <a:solidFill>
                  <a:schemeClr val="tx2"/>
                </a:solidFill>
              </a:rPr>
              <a:t>тариқасида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жиноий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жавобгарлик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белгиланган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713E9F71-1ED4-4BEE-956D-C0176BB60C4E}"/>
              </a:ext>
            </a:extLst>
          </p:cNvPr>
          <p:cNvSpPr/>
          <p:nvPr/>
        </p:nvSpPr>
        <p:spPr>
          <a:xfrm>
            <a:off x="4279488" y="5029043"/>
            <a:ext cx="7469600" cy="50167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400" dirty="0">
                <a:solidFill>
                  <a:schemeClr val="tx2"/>
                </a:solidFill>
              </a:rPr>
              <a:t>Бухгалтерия </a:t>
            </a:r>
            <a:r>
              <a:rPr lang="ru-RU" sz="1400" dirty="0" err="1">
                <a:solidFill>
                  <a:schemeClr val="tx2"/>
                </a:solidFill>
              </a:rPr>
              <a:t>ҳисоби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қоидаларини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бузганлик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бузилиш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ҳолати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b="1" dirty="0">
                <a:solidFill>
                  <a:schemeClr val="tx2"/>
                </a:solidFill>
              </a:rPr>
              <a:t>25 миллион </a:t>
            </a:r>
            <a:r>
              <a:rPr lang="ru-RU" sz="1400" b="1" dirty="0" err="1">
                <a:solidFill>
                  <a:schemeClr val="tx2"/>
                </a:solidFill>
              </a:rPr>
              <a:t>долларгача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миқдорда</a:t>
            </a:r>
            <a:r>
              <a:rPr lang="ru-RU" sz="1400" b="1" dirty="0">
                <a:solidFill>
                  <a:schemeClr val="tx2"/>
                </a:solidFill>
              </a:rPr>
              <a:t> жарима </a:t>
            </a:r>
            <a:r>
              <a:rPr lang="ru-RU" sz="1400" dirty="0" err="1">
                <a:solidFill>
                  <a:schemeClr val="tx2"/>
                </a:solidFill>
              </a:rPr>
              <a:t>солиниши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мумкин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  <a:endParaRPr lang="ru-RU" sz="1400" b="1" dirty="0">
              <a:solidFill>
                <a:schemeClr val="tx2"/>
              </a:solidFill>
            </a:endParaRPr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94255FE-88B9-4B5B-ADA4-78CAF29B6227}"/>
              </a:ext>
            </a:extLst>
          </p:cNvPr>
          <p:cNvGrpSpPr/>
          <p:nvPr/>
        </p:nvGrpSpPr>
        <p:grpSpPr>
          <a:xfrm>
            <a:off x="3794630" y="4261232"/>
            <a:ext cx="238043" cy="442712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208" name="Arrow: Chevron 207">
              <a:extLst>
                <a:ext uri="{FF2B5EF4-FFF2-40B4-BE49-F238E27FC236}">
                  <a16:creationId xmlns:a16="http://schemas.microsoft.com/office/drawing/2014/main" id="{0AD33E2B-32AA-438B-AB74-9836CE0876EA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209" name="Arrow: Chevron 208">
              <a:extLst>
                <a:ext uri="{FF2B5EF4-FFF2-40B4-BE49-F238E27FC236}">
                  <a16:creationId xmlns:a16="http://schemas.microsoft.com/office/drawing/2014/main" id="{05DE20BD-C203-4EBA-B277-C371E66B921C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4D4E45B7-E627-4B82-8FFA-939196408723}"/>
              </a:ext>
            </a:extLst>
          </p:cNvPr>
          <p:cNvGrpSpPr/>
          <p:nvPr/>
        </p:nvGrpSpPr>
        <p:grpSpPr>
          <a:xfrm>
            <a:off x="3794630" y="5051796"/>
            <a:ext cx="238043" cy="442712"/>
            <a:chOff x="3841139" y="1940745"/>
            <a:chExt cx="238043" cy="442712"/>
          </a:xfrm>
          <a:solidFill>
            <a:srgbClr val="3A07DF"/>
          </a:solidFill>
        </p:grpSpPr>
        <p:sp>
          <p:nvSpPr>
            <p:cNvPr id="211" name="Arrow: Chevron 210">
              <a:extLst>
                <a:ext uri="{FF2B5EF4-FFF2-40B4-BE49-F238E27FC236}">
                  <a16:creationId xmlns:a16="http://schemas.microsoft.com/office/drawing/2014/main" id="{869C483B-740E-4930-9276-F5C88A169A85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212" name="Arrow: Chevron 211">
              <a:extLst>
                <a:ext uri="{FF2B5EF4-FFF2-40B4-BE49-F238E27FC236}">
                  <a16:creationId xmlns:a16="http://schemas.microsoft.com/office/drawing/2014/main" id="{D0B00928-AC0B-42E9-A4BC-F6FB091A3FE3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B880DF53-6E58-488C-BA07-165DACA7572F}"/>
              </a:ext>
            </a:extLst>
          </p:cNvPr>
          <p:cNvGrpSpPr/>
          <p:nvPr/>
        </p:nvGrpSpPr>
        <p:grpSpPr>
          <a:xfrm>
            <a:off x="3794630" y="3601287"/>
            <a:ext cx="7975203" cy="460375"/>
            <a:chOff x="431998" y="1497505"/>
            <a:chExt cx="7042690" cy="630869"/>
          </a:xfrm>
        </p:grpSpPr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DB7152CA-B869-4A54-9B98-0A0B9160834F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id="{1FBF8EE9-4365-49E4-969C-7845FE8DF399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Юридик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шахслар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жавобгарлик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1966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4A6AE84-3A96-46CB-9746-F02BE3EA4886}"/>
              </a:ext>
            </a:extLst>
          </p:cNvPr>
          <p:cNvSpPr txBox="1">
            <a:spLocks/>
          </p:cNvSpPr>
          <p:nvPr/>
        </p:nvSpPr>
        <p:spPr>
          <a:xfrm>
            <a:off x="441831" y="2331742"/>
            <a:ext cx="11317089" cy="81868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</a:pPr>
            <a:r>
              <a:rPr lang="ru-RU" b="0" dirty="0" err="1">
                <a:solidFill>
                  <a:schemeClr val="tx2"/>
                </a:solidFill>
              </a:rPr>
              <a:t>Буюк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Британиянинг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en-US" b="0" dirty="0">
                <a:solidFill>
                  <a:schemeClr val="tx2"/>
                </a:solidFill>
              </a:rPr>
              <a:t>UK Bribery Act</a:t>
            </a:r>
            <a:r>
              <a:rPr lang="ru-RU" b="0" dirty="0">
                <a:solidFill>
                  <a:schemeClr val="tx2"/>
                </a:solidFill>
              </a:rPr>
              <a:t>га </a:t>
            </a:r>
            <a:r>
              <a:rPr lang="ru-RU" b="0" dirty="0" err="1">
                <a:solidFill>
                  <a:schemeClr val="tx2"/>
                </a:solidFill>
              </a:rPr>
              <a:t>кўра</a:t>
            </a:r>
            <a:r>
              <a:rPr lang="ru-RU" b="0" dirty="0">
                <a:solidFill>
                  <a:schemeClr val="tx2"/>
                </a:solidFill>
              </a:rPr>
              <a:t>, </a:t>
            </a:r>
            <a:r>
              <a:rPr lang="ru-RU" dirty="0" err="1">
                <a:solidFill>
                  <a:schemeClr val="tx2"/>
                </a:solidFill>
              </a:rPr>
              <a:t>порахўрлик</a:t>
            </a:r>
            <a:r>
              <a:rPr lang="ru-RU" b="0" dirty="0">
                <a:solidFill>
                  <a:schemeClr val="tx2"/>
                </a:solidFill>
              </a:rPr>
              <a:t> энг </a:t>
            </a:r>
            <a:r>
              <a:rPr lang="ru-RU" b="0" dirty="0" err="1">
                <a:solidFill>
                  <a:schemeClr val="tx2"/>
                </a:solidFill>
              </a:rPr>
              <a:t>умумий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шаклда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кимгадир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молиявий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ёки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бошқа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афзалликларни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тақдим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этиб</a:t>
            </a:r>
            <a:r>
              <a:rPr lang="ru-RU" b="0" dirty="0">
                <a:solidFill>
                  <a:schemeClr val="tx2"/>
                </a:solidFill>
              </a:rPr>
              <a:t>, </a:t>
            </a:r>
            <a:r>
              <a:rPr lang="ru-RU" b="0" dirty="0" err="1">
                <a:solidFill>
                  <a:schemeClr val="tx2"/>
                </a:solidFill>
              </a:rPr>
              <a:t>бу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одамни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ўз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функцияларини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ёки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фаолиятини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лозим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бўлмаган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даражада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бажаришга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рағбатлантириш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ёки</a:t>
            </a:r>
            <a:r>
              <a:rPr lang="ru-RU" b="0" dirty="0">
                <a:solidFill>
                  <a:schemeClr val="tx2"/>
                </a:solidFill>
              </a:rPr>
              <a:t> у </a:t>
            </a:r>
            <a:r>
              <a:rPr lang="ru-RU" b="0" dirty="0" err="1">
                <a:solidFill>
                  <a:schemeClr val="tx2"/>
                </a:solidFill>
              </a:rPr>
              <a:t>томонидан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содир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этилган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лозим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бўлмаган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ҳатти-ҳаракатлари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учун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мукофотлаш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сифатида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эътироф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этилади</a:t>
            </a:r>
            <a:r>
              <a:rPr lang="ru-RU" b="0" dirty="0">
                <a:solidFill>
                  <a:schemeClr val="tx2"/>
                </a:solidFill>
              </a:rPr>
              <a:t>. </a:t>
            </a:r>
            <a:r>
              <a:rPr lang="ru-RU" b="0" dirty="0" err="1">
                <a:solidFill>
                  <a:schemeClr val="tx2"/>
                </a:solidFill>
              </a:rPr>
              <a:t>Шундай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қилиб</a:t>
            </a:r>
            <a:r>
              <a:rPr lang="ru-RU" b="0" dirty="0">
                <a:solidFill>
                  <a:schemeClr val="tx2"/>
                </a:solidFill>
              </a:rPr>
              <a:t>, </a:t>
            </a:r>
            <a:r>
              <a:rPr lang="ru-RU" b="0" dirty="0" err="1">
                <a:solidFill>
                  <a:schemeClr val="tx2"/>
                </a:solidFill>
              </a:rPr>
              <a:t>қонун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қарор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қабул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қилувчига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ҳар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қандай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қўшимча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фойда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тақдим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этиш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йўли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орқали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таъсир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ўтказишга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уринишларни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қамраб</a:t>
            </a:r>
            <a:r>
              <a:rPr lang="ru-RU" b="0" dirty="0">
                <a:solidFill>
                  <a:schemeClr val="tx2"/>
                </a:solidFill>
              </a:rPr>
              <a:t> </a:t>
            </a:r>
            <a:r>
              <a:rPr lang="ru-RU" b="0" dirty="0" err="1">
                <a:solidFill>
                  <a:schemeClr val="tx2"/>
                </a:solidFill>
              </a:rPr>
              <a:t>олади</a:t>
            </a:r>
            <a:r>
              <a:rPr lang="ru-RU" b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6E35D8-C223-434D-891B-6A41CC770E63}"/>
              </a:ext>
            </a:extLst>
          </p:cNvPr>
          <p:cNvSpPr txBox="1"/>
          <p:nvPr/>
        </p:nvSpPr>
        <p:spPr>
          <a:xfrm>
            <a:off x="466965" y="3742211"/>
            <a:ext cx="11291954" cy="203748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lnSpc>
                <a:spcPct val="95000"/>
              </a:lnSpc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b="1" dirty="0" err="1">
                <a:solidFill>
                  <a:schemeClr val="tx2"/>
                </a:solidFill>
              </a:rPr>
              <a:t>Буюк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Британияда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рўйхатдан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ўтган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юридик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шахслар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шунингдек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уларнинг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ходимлари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агентлари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шўъба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компанияари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хизмат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кўрсатувчилари</a:t>
            </a:r>
            <a:r>
              <a:rPr lang="ru-RU" sz="1400" dirty="0">
                <a:solidFill>
                  <a:schemeClr val="tx2"/>
                </a:solidFill>
              </a:rPr>
              <a:t> (</a:t>
            </a:r>
            <a:r>
              <a:rPr lang="ru-RU" sz="1400" dirty="0" err="1">
                <a:solidFill>
                  <a:schemeClr val="tx2"/>
                </a:solidFill>
              </a:rPr>
              <a:t>боғланган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шахслар</a:t>
            </a:r>
            <a:r>
              <a:rPr lang="ru-RU" sz="1400" dirty="0">
                <a:solidFill>
                  <a:schemeClr val="tx2"/>
                </a:solidFill>
              </a:rPr>
              <a:t>) </a:t>
            </a:r>
            <a:r>
              <a:rPr lang="ru-RU" sz="1400" dirty="0" err="1">
                <a:solidFill>
                  <a:schemeClr val="tx2"/>
                </a:solidFill>
              </a:rPr>
              <a:t>унинг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содир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жойидан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қатъи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назар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асосий</a:t>
            </a:r>
            <a:r>
              <a:rPr lang="ru-RU" sz="1400" dirty="0">
                <a:solidFill>
                  <a:schemeClr val="tx2"/>
                </a:solidFill>
              </a:rPr>
              <a:t> компания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коррупциявий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тўловни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амалга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оширадиганлар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  <a:p>
            <a:pPr marL="290513">
              <a:lnSpc>
                <a:spcPct val="95000"/>
              </a:lnSpc>
              <a:spcAft>
                <a:spcPts val="300"/>
              </a:spcAft>
              <a:buClr>
                <a:schemeClr val="accent3"/>
              </a:buClr>
            </a:pPr>
            <a:r>
              <a:rPr lang="ru-RU" sz="1400" dirty="0" err="1">
                <a:solidFill>
                  <a:schemeClr val="tx2"/>
                </a:solidFill>
              </a:rPr>
              <a:t>Шунингдек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b="1" dirty="0" err="1">
                <a:solidFill>
                  <a:schemeClr val="tx2"/>
                </a:solidFill>
              </a:rPr>
              <a:t>Буюк</a:t>
            </a:r>
            <a:r>
              <a:rPr lang="ru-RU" sz="1400" b="1" dirty="0">
                <a:solidFill>
                  <a:schemeClr val="tx2"/>
                </a:solidFill>
              </a:rPr>
              <a:t> Британия </a:t>
            </a:r>
            <a:r>
              <a:rPr lang="ru-RU" sz="1400" b="1" dirty="0" err="1">
                <a:solidFill>
                  <a:schemeClr val="tx2"/>
                </a:solidFill>
              </a:rPr>
              <a:t>фуқаролари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ва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Буюк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Британияда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яшовчи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шахслар</a:t>
            </a:r>
            <a:r>
              <a:rPr lang="ru-RU" sz="1400" b="1" dirty="0">
                <a:solidFill>
                  <a:schemeClr val="tx2"/>
                </a:solidFill>
              </a:rPr>
              <a:t>.</a:t>
            </a:r>
            <a:endParaRPr lang="en-US" sz="1400" b="1" dirty="0">
              <a:solidFill>
                <a:schemeClr val="tx2"/>
              </a:solidFill>
            </a:endParaRPr>
          </a:p>
          <a:p>
            <a:pPr marL="285750" indent="-285750">
              <a:lnSpc>
                <a:spcPct val="95000"/>
              </a:lnSpc>
              <a:spcBef>
                <a:spcPts val="1200"/>
              </a:spcBef>
              <a:spcAft>
                <a:spcPts val="3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b="1" dirty="0" err="1">
                <a:solidFill>
                  <a:schemeClr val="tx2"/>
                </a:solidFill>
              </a:rPr>
              <a:t>Буюк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Британияда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фаолият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юритувчи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хорижий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юридик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шахслар</a:t>
            </a:r>
            <a:r>
              <a:rPr lang="ru-RU" sz="1400" b="1" dirty="0">
                <a:solidFill>
                  <a:schemeClr val="tx2"/>
                </a:solidFill>
              </a:rPr>
              <a:t>:</a:t>
            </a:r>
          </a:p>
          <a:p>
            <a:pPr marL="465138" indent="-174625">
              <a:lnSpc>
                <a:spcPct val="95000"/>
              </a:lnSpc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chemeClr val="tx2"/>
                </a:solidFill>
              </a:rPr>
              <a:t>Буюк</a:t>
            </a:r>
            <a:r>
              <a:rPr lang="ru-RU" sz="1400" dirty="0">
                <a:solidFill>
                  <a:schemeClr val="tx2"/>
                </a:solidFill>
              </a:rPr>
              <a:t> Британия </a:t>
            </a:r>
            <a:r>
              <a:rPr lang="ru-RU" sz="1400" dirty="0" err="1">
                <a:solidFill>
                  <a:schemeClr val="tx2"/>
                </a:solidFill>
              </a:rPr>
              <a:t>қонунчилигига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мувофиқ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рўйхатдан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ўтган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бошқарув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органига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юридик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</a:t>
            </a:r>
            <a:r>
              <a:rPr lang="ru-RU" sz="1400" dirty="0">
                <a:solidFill>
                  <a:schemeClr val="tx2"/>
                </a:solidFill>
              </a:rPr>
              <a:t> (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Буюк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Британияда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рўйхатдан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ўтган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шериклик</a:t>
            </a:r>
            <a:r>
              <a:rPr lang="ru-RU" sz="1400" dirty="0">
                <a:solidFill>
                  <a:schemeClr val="tx2"/>
                </a:solidFill>
              </a:rPr>
              <a:t>);</a:t>
            </a:r>
          </a:p>
          <a:p>
            <a:pPr marL="465138" indent="-174625">
              <a:lnSpc>
                <a:spcPct val="95000"/>
              </a:lnSpc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chemeClr val="tx2"/>
                </a:solidFill>
              </a:rPr>
              <a:t>Буюк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Британияда</a:t>
            </a:r>
            <a:r>
              <a:rPr lang="ru-RU" sz="1400" dirty="0">
                <a:solidFill>
                  <a:schemeClr val="tx2"/>
                </a:solidFill>
              </a:rPr>
              <a:t> бизнес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қисмини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олиб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бораётан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қандай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хорижий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74B23FB8-4E4B-458B-954F-D17EB693508B}"/>
              </a:ext>
            </a:extLst>
          </p:cNvPr>
          <p:cNvSpPr txBox="1">
            <a:spLocks/>
          </p:cNvSpPr>
          <p:nvPr/>
        </p:nvSpPr>
        <p:spPr>
          <a:xfrm>
            <a:off x="482306" y="238917"/>
            <a:ext cx="9950865" cy="1992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C3B3DFA-9AB6-42EE-A000-8EDA65320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 Bribery Act</a:t>
            </a:r>
            <a:r>
              <a:rPr lang="ru-RU" dirty="0"/>
              <a:t> (1/2)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B3B665-332D-49BB-9B89-9AC6EA7D8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курашишда</a:t>
            </a:r>
            <a:r>
              <a:rPr lang="ru-RU" dirty="0"/>
              <a:t> </a:t>
            </a:r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тажриба</a:t>
            </a:r>
            <a:endParaRPr lang="ru-RU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230E1C-1F8A-45F1-8718-B15B5C922EAD}"/>
              </a:ext>
            </a:extLst>
          </p:cNvPr>
          <p:cNvGrpSpPr/>
          <p:nvPr/>
        </p:nvGrpSpPr>
        <p:grpSpPr>
          <a:xfrm>
            <a:off x="-1" y="873125"/>
            <a:ext cx="9575801" cy="1292200"/>
            <a:chOff x="-1" y="1138806"/>
            <a:chExt cx="9575801" cy="146304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B989767-2DE6-48A3-86A4-DFFB574D8DD8}"/>
                </a:ext>
              </a:extLst>
            </p:cNvPr>
            <p:cNvSpPr/>
            <p:nvPr/>
          </p:nvSpPr>
          <p:spPr>
            <a:xfrm>
              <a:off x="-1" y="1138806"/>
              <a:ext cx="802433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 err="1">
                <a:solidFill>
                  <a:schemeClr val="bg1"/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462158D-F10E-49C1-A307-C51DEA2A2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53AB6C6-2ACE-48DE-96B2-E53824D2E2D1}"/>
              </a:ext>
            </a:extLst>
          </p:cNvPr>
          <p:cNvSpPr txBox="1"/>
          <p:nvPr/>
        </p:nvSpPr>
        <p:spPr>
          <a:xfrm>
            <a:off x="416561" y="954787"/>
            <a:ext cx="8706174" cy="1124648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UK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Bribery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Act –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Буюк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Британиянинг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Порахўрликка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курашиш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тўғрисидаги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қонуни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2011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йил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1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июлдан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кучга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кирган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30" name="Group 4">
            <a:extLst>
              <a:ext uri="{FF2B5EF4-FFF2-40B4-BE49-F238E27FC236}">
                <a16:creationId xmlns:a16="http://schemas.microsoft.com/office/drawing/2014/main" id="{05456277-F498-4188-ABA3-DAA5C49CB1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61538" y="938214"/>
            <a:ext cx="1838325" cy="1208088"/>
            <a:chOff x="6149" y="849"/>
            <a:chExt cx="1158" cy="761"/>
          </a:xfrm>
        </p:grpSpPr>
        <p:sp>
          <p:nvSpPr>
            <p:cNvPr id="31" name="AutoShape 3">
              <a:extLst>
                <a:ext uri="{FF2B5EF4-FFF2-40B4-BE49-F238E27FC236}">
                  <a16:creationId xmlns:a16="http://schemas.microsoft.com/office/drawing/2014/main" id="{314DD075-69E3-47EB-89D3-9AA99C11F01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49" y="849"/>
              <a:ext cx="1158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42331567-8F4D-4CBA-A924-B211C5BD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2" y="970"/>
              <a:ext cx="131" cy="104"/>
            </a:xfrm>
            <a:custGeom>
              <a:avLst/>
              <a:gdLst>
                <a:gd name="T0" fmla="*/ 54 w 109"/>
                <a:gd name="T1" fmla="*/ 0 h 86"/>
                <a:gd name="T2" fmla="*/ 54 w 109"/>
                <a:gd name="T3" fmla="*/ 86 h 86"/>
                <a:gd name="T4" fmla="*/ 54 w 109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86">
                  <a:moveTo>
                    <a:pt x="54" y="0"/>
                  </a:moveTo>
                  <a:cubicBezTo>
                    <a:pt x="0" y="8"/>
                    <a:pt x="54" y="86"/>
                    <a:pt x="54" y="86"/>
                  </a:cubicBezTo>
                  <a:cubicBezTo>
                    <a:pt x="54" y="86"/>
                    <a:pt x="109" y="8"/>
                    <a:pt x="54" y="0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B3A98AFD-705F-470A-8540-2514872D5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" y="1069"/>
              <a:ext cx="84" cy="242"/>
            </a:xfrm>
            <a:custGeom>
              <a:avLst/>
              <a:gdLst>
                <a:gd name="T0" fmla="*/ 7 w 84"/>
                <a:gd name="T1" fmla="*/ 242 h 242"/>
                <a:gd name="T2" fmla="*/ 20 w 84"/>
                <a:gd name="T3" fmla="*/ 11 h 242"/>
                <a:gd name="T4" fmla="*/ 25 w 84"/>
                <a:gd name="T5" fmla="*/ 13 h 242"/>
                <a:gd name="T6" fmla="*/ 77 w 84"/>
                <a:gd name="T7" fmla="*/ 242 h 242"/>
                <a:gd name="T8" fmla="*/ 84 w 84"/>
                <a:gd name="T9" fmla="*/ 242 h 242"/>
                <a:gd name="T10" fmla="*/ 31 w 84"/>
                <a:gd name="T11" fmla="*/ 7 h 242"/>
                <a:gd name="T12" fmla="*/ 13 w 84"/>
                <a:gd name="T13" fmla="*/ 0 h 242"/>
                <a:gd name="T14" fmla="*/ 0 w 84"/>
                <a:gd name="T15" fmla="*/ 242 h 242"/>
                <a:gd name="T16" fmla="*/ 7 w 84"/>
                <a:gd name="T1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242">
                  <a:moveTo>
                    <a:pt x="7" y="242"/>
                  </a:moveTo>
                  <a:lnTo>
                    <a:pt x="20" y="11"/>
                  </a:lnTo>
                  <a:lnTo>
                    <a:pt x="25" y="13"/>
                  </a:lnTo>
                  <a:lnTo>
                    <a:pt x="77" y="242"/>
                  </a:lnTo>
                  <a:lnTo>
                    <a:pt x="84" y="242"/>
                  </a:lnTo>
                  <a:lnTo>
                    <a:pt x="31" y="7"/>
                  </a:lnTo>
                  <a:lnTo>
                    <a:pt x="13" y="0"/>
                  </a:lnTo>
                  <a:lnTo>
                    <a:pt x="0" y="242"/>
                  </a:lnTo>
                  <a:lnTo>
                    <a:pt x="7" y="24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6F6B3595-A057-42B6-99F6-7A54695F4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" y="1074"/>
              <a:ext cx="82" cy="237"/>
            </a:xfrm>
            <a:custGeom>
              <a:avLst/>
              <a:gdLst>
                <a:gd name="T0" fmla="*/ 8 w 82"/>
                <a:gd name="T1" fmla="*/ 237 h 237"/>
                <a:gd name="T2" fmla="*/ 82 w 82"/>
                <a:gd name="T3" fmla="*/ 1 h 237"/>
                <a:gd name="T4" fmla="*/ 75 w 82"/>
                <a:gd name="T5" fmla="*/ 0 h 237"/>
                <a:gd name="T6" fmla="*/ 0 w 82"/>
                <a:gd name="T7" fmla="*/ 237 h 237"/>
                <a:gd name="T8" fmla="*/ 8 w 82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37">
                  <a:moveTo>
                    <a:pt x="8" y="237"/>
                  </a:moveTo>
                  <a:lnTo>
                    <a:pt x="82" y="1"/>
                  </a:lnTo>
                  <a:lnTo>
                    <a:pt x="75" y="0"/>
                  </a:lnTo>
                  <a:lnTo>
                    <a:pt x="0" y="237"/>
                  </a:lnTo>
                  <a:lnTo>
                    <a:pt x="8" y="237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36F312E0-B3E6-4E59-9522-2877CE107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" y="1306"/>
              <a:ext cx="221" cy="88"/>
            </a:xfrm>
            <a:custGeom>
              <a:avLst/>
              <a:gdLst>
                <a:gd name="T0" fmla="*/ 0 w 184"/>
                <a:gd name="T1" fmla="*/ 0 h 73"/>
                <a:gd name="T2" fmla="*/ 92 w 184"/>
                <a:gd name="T3" fmla="*/ 73 h 73"/>
                <a:gd name="T4" fmla="*/ 184 w 184"/>
                <a:gd name="T5" fmla="*/ 0 h 73"/>
                <a:gd name="T6" fmla="*/ 0 w 184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73">
                  <a:moveTo>
                    <a:pt x="0" y="0"/>
                  </a:moveTo>
                  <a:cubicBezTo>
                    <a:pt x="0" y="41"/>
                    <a:pt x="41" y="73"/>
                    <a:pt x="92" y="73"/>
                  </a:cubicBezTo>
                  <a:cubicBezTo>
                    <a:pt x="142" y="73"/>
                    <a:pt x="184" y="41"/>
                    <a:pt x="1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287A5C2E-5AC7-4A91-A284-D3B4F6F7E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3" y="1074"/>
              <a:ext cx="82" cy="237"/>
            </a:xfrm>
            <a:custGeom>
              <a:avLst/>
              <a:gdLst>
                <a:gd name="T0" fmla="*/ 82 w 82"/>
                <a:gd name="T1" fmla="*/ 237 h 237"/>
                <a:gd name="T2" fmla="*/ 7 w 82"/>
                <a:gd name="T3" fmla="*/ 0 h 237"/>
                <a:gd name="T4" fmla="*/ 0 w 82"/>
                <a:gd name="T5" fmla="*/ 1 h 237"/>
                <a:gd name="T6" fmla="*/ 74 w 82"/>
                <a:gd name="T7" fmla="*/ 237 h 237"/>
                <a:gd name="T8" fmla="*/ 82 w 82"/>
                <a:gd name="T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237">
                  <a:moveTo>
                    <a:pt x="82" y="237"/>
                  </a:moveTo>
                  <a:lnTo>
                    <a:pt x="7" y="0"/>
                  </a:lnTo>
                  <a:lnTo>
                    <a:pt x="0" y="1"/>
                  </a:lnTo>
                  <a:lnTo>
                    <a:pt x="74" y="237"/>
                  </a:lnTo>
                  <a:lnTo>
                    <a:pt x="82" y="237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7A513BC4-F911-41ED-B400-4DCCC7F39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" y="1069"/>
              <a:ext cx="84" cy="242"/>
            </a:xfrm>
            <a:custGeom>
              <a:avLst/>
              <a:gdLst>
                <a:gd name="T0" fmla="*/ 8 w 84"/>
                <a:gd name="T1" fmla="*/ 242 h 242"/>
                <a:gd name="T2" fmla="*/ 59 w 84"/>
                <a:gd name="T3" fmla="*/ 13 h 242"/>
                <a:gd name="T4" fmla="*/ 64 w 84"/>
                <a:gd name="T5" fmla="*/ 11 h 242"/>
                <a:gd name="T6" fmla="*/ 77 w 84"/>
                <a:gd name="T7" fmla="*/ 242 h 242"/>
                <a:gd name="T8" fmla="*/ 84 w 84"/>
                <a:gd name="T9" fmla="*/ 242 h 242"/>
                <a:gd name="T10" fmla="*/ 70 w 84"/>
                <a:gd name="T11" fmla="*/ 0 h 242"/>
                <a:gd name="T12" fmla="*/ 52 w 84"/>
                <a:gd name="T13" fmla="*/ 7 h 242"/>
                <a:gd name="T14" fmla="*/ 0 w 84"/>
                <a:gd name="T15" fmla="*/ 242 h 242"/>
                <a:gd name="T16" fmla="*/ 8 w 84"/>
                <a:gd name="T17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242">
                  <a:moveTo>
                    <a:pt x="8" y="242"/>
                  </a:moveTo>
                  <a:lnTo>
                    <a:pt x="59" y="13"/>
                  </a:lnTo>
                  <a:lnTo>
                    <a:pt x="64" y="11"/>
                  </a:lnTo>
                  <a:lnTo>
                    <a:pt x="77" y="242"/>
                  </a:lnTo>
                  <a:lnTo>
                    <a:pt x="84" y="242"/>
                  </a:lnTo>
                  <a:lnTo>
                    <a:pt x="70" y="0"/>
                  </a:lnTo>
                  <a:lnTo>
                    <a:pt x="52" y="7"/>
                  </a:lnTo>
                  <a:lnTo>
                    <a:pt x="0" y="242"/>
                  </a:lnTo>
                  <a:lnTo>
                    <a:pt x="8" y="24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135ECFC1-A31A-4D01-AF94-BAC53BCC3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" y="1306"/>
              <a:ext cx="221" cy="88"/>
            </a:xfrm>
            <a:custGeom>
              <a:avLst/>
              <a:gdLst>
                <a:gd name="T0" fmla="*/ 184 w 184"/>
                <a:gd name="T1" fmla="*/ 0 h 73"/>
                <a:gd name="T2" fmla="*/ 92 w 184"/>
                <a:gd name="T3" fmla="*/ 73 h 73"/>
                <a:gd name="T4" fmla="*/ 0 w 184"/>
                <a:gd name="T5" fmla="*/ 0 h 73"/>
                <a:gd name="T6" fmla="*/ 184 w 184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73">
                  <a:moveTo>
                    <a:pt x="184" y="0"/>
                  </a:moveTo>
                  <a:cubicBezTo>
                    <a:pt x="184" y="41"/>
                    <a:pt x="142" y="73"/>
                    <a:pt x="92" y="73"/>
                  </a:cubicBezTo>
                  <a:cubicBezTo>
                    <a:pt x="41" y="73"/>
                    <a:pt x="0" y="41"/>
                    <a:pt x="0" y="0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B3982DF7-8742-424A-9B7F-29B54ECB8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" y="1306"/>
              <a:ext cx="221" cy="24"/>
            </a:xfrm>
            <a:custGeom>
              <a:avLst/>
              <a:gdLst>
                <a:gd name="T0" fmla="*/ 180 w 184"/>
                <a:gd name="T1" fmla="*/ 20 h 20"/>
                <a:gd name="T2" fmla="*/ 184 w 184"/>
                <a:gd name="T3" fmla="*/ 0 h 20"/>
                <a:gd name="T4" fmla="*/ 0 w 184"/>
                <a:gd name="T5" fmla="*/ 0 h 20"/>
                <a:gd name="T6" fmla="*/ 3 w 184"/>
                <a:gd name="T7" fmla="*/ 20 h 20"/>
                <a:gd name="T8" fmla="*/ 180 w 18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0">
                  <a:moveTo>
                    <a:pt x="180" y="20"/>
                  </a:moveTo>
                  <a:cubicBezTo>
                    <a:pt x="183" y="13"/>
                    <a:pt x="184" y="7"/>
                    <a:pt x="1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1" y="13"/>
                    <a:pt x="3" y="20"/>
                  </a:cubicBezTo>
                  <a:lnTo>
                    <a:pt x="180" y="2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D926002B-A3B5-46D1-9501-0794F02FC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6" y="1306"/>
              <a:ext cx="221" cy="24"/>
            </a:xfrm>
            <a:custGeom>
              <a:avLst/>
              <a:gdLst>
                <a:gd name="T0" fmla="*/ 180 w 184"/>
                <a:gd name="T1" fmla="*/ 20 h 20"/>
                <a:gd name="T2" fmla="*/ 184 w 184"/>
                <a:gd name="T3" fmla="*/ 0 h 20"/>
                <a:gd name="T4" fmla="*/ 0 w 184"/>
                <a:gd name="T5" fmla="*/ 0 h 20"/>
                <a:gd name="T6" fmla="*/ 3 w 184"/>
                <a:gd name="T7" fmla="*/ 20 h 20"/>
                <a:gd name="T8" fmla="*/ 180 w 18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0">
                  <a:moveTo>
                    <a:pt x="180" y="20"/>
                  </a:moveTo>
                  <a:cubicBezTo>
                    <a:pt x="183" y="13"/>
                    <a:pt x="184" y="7"/>
                    <a:pt x="1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1" y="13"/>
                    <a:pt x="3" y="20"/>
                  </a:cubicBezTo>
                  <a:lnTo>
                    <a:pt x="180" y="2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14091CCC-1DF7-462A-A1B0-2991916BF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" y="1069"/>
              <a:ext cx="84" cy="379"/>
            </a:xfrm>
            <a:custGeom>
              <a:avLst/>
              <a:gdLst>
                <a:gd name="T0" fmla="*/ 70 w 70"/>
                <a:gd name="T1" fmla="*/ 14 h 316"/>
                <a:gd name="T2" fmla="*/ 35 w 70"/>
                <a:gd name="T3" fmla="*/ 0 h 316"/>
                <a:gd name="T4" fmla="*/ 0 w 70"/>
                <a:gd name="T5" fmla="*/ 14 h 316"/>
                <a:gd name="T6" fmla="*/ 10 w 70"/>
                <a:gd name="T7" fmla="*/ 309 h 316"/>
                <a:gd name="T8" fmla="*/ 35 w 70"/>
                <a:gd name="T9" fmla="*/ 316 h 316"/>
                <a:gd name="T10" fmla="*/ 61 w 70"/>
                <a:gd name="T11" fmla="*/ 309 h 316"/>
                <a:gd name="T12" fmla="*/ 70 w 70"/>
                <a:gd name="T13" fmla="*/ 1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316">
                  <a:moveTo>
                    <a:pt x="70" y="14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34" y="155"/>
                    <a:pt x="10" y="309"/>
                  </a:cubicBezTo>
                  <a:cubicBezTo>
                    <a:pt x="35" y="316"/>
                    <a:pt x="35" y="316"/>
                    <a:pt x="35" y="316"/>
                  </a:cubicBezTo>
                  <a:cubicBezTo>
                    <a:pt x="61" y="309"/>
                    <a:pt x="61" y="309"/>
                    <a:pt x="61" y="309"/>
                  </a:cubicBezTo>
                  <a:cubicBezTo>
                    <a:pt x="36" y="155"/>
                    <a:pt x="70" y="14"/>
                    <a:pt x="70" y="14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5BB6D7DF-E5DA-42D7-BBEB-FBDAFD2C5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" y="1424"/>
              <a:ext cx="210" cy="53"/>
            </a:xfrm>
            <a:custGeom>
              <a:avLst/>
              <a:gdLst>
                <a:gd name="T0" fmla="*/ 175 w 175"/>
                <a:gd name="T1" fmla="*/ 44 h 44"/>
                <a:gd name="T2" fmla="*/ 87 w 175"/>
                <a:gd name="T3" fmla="*/ 0 h 44"/>
                <a:gd name="T4" fmla="*/ 0 w 175"/>
                <a:gd name="T5" fmla="*/ 44 h 44"/>
                <a:gd name="T6" fmla="*/ 175 w 175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" h="44">
                  <a:moveTo>
                    <a:pt x="175" y="44"/>
                  </a:moveTo>
                  <a:cubicBezTo>
                    <a:pt x="164" y="19"/>
                    <a:pt x="129" y="0"/>
                    <a:pt x="87" y="0"/>
                  </a:cubicBezTo>
                  <a:cubicBezTo>
                    <a:pt x="46" y="0"/>
                    <a:pt x="11" y="19"/>
                    <a:pt x="0" y="44"/>
                  </a:cubicBezTo>
                  <a:lnTo>
                    <a:pt x="175" y="44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16">
              <a:extLst>
                <a:ext uri="{FF2B5EF4-FFF2-40B4-BE49-F238E27FC236}">
                  <a16:creationId xmlns:a16="http://schemas.microsoft.com/office/drawing/2014/main" id="{E0536E6D-0754-44D9-9A01-0A814EB2C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2" y="1400"/>
              <a:ext cx="69" cy="4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4F1A52D-F28F-4BF3-9B3E-50E9BEC0D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" y="992"/>
              <a:ext cx="279" cy="160"/>
            </a:xfrm>
            <a:custGeom>
              <a:avLst/>
              <a:gdLst>
                <a:gd name="T0" fmla="*/ 232 w 232"/>
                <a:gd name="T1" fmla="*/ 47 h 133"/>
                <a:gd name="T2" fmla="*/ 147 w 232"/>
                <a:gd name="T3" fmla="*/ 19 h 133"/>
                <a:gd name="T4" fmla="*/ 2 w 232"/>
                <a:gd name="T5" fmla="*/ 47 h 133"/>
                <a:gd name="T6" fmla="*/ 117 w 232"/>
                <a:gd name="T7" fmla="*/ 85 h 133"/>
                <a:gd name="T8" fmla="*/ 203 w 232"/>
                <a:gd name="T9" fmla="*/ 91 h 133"/>
                <a:gd name="T10" fmla="*/ 232 w 232"/>
                <a:gd name="T11" fmla="*/ 4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" h="133">
                  <a:moveTo>
                    <a:pt x="232" y="47"/>
                  </a:moveTo>
                  <a:cubicBezTo>
                    <a:pt x="232" y="47"/>
                    <a:pt x="189" y="0"/>
                    <a:pt x="147" y="19"/>
                  </a:cubicBezTo>
                  <a:cubicBezTo>
                    <a:pt x="105" y="37"/>
                    <a:pt x="54" y="83"/>
                    <a:pt x="2" y="47"/>
                  </a:cubicBezTo>
                  <a:cubicBezTo>
                    <a:pt x="2" y="47"/>
                    <a:pt x="0" y="133"/>
                    <a:pt x="117" y="85"/>
                  </a:cubicBezTo>
                  <a:cubicBezTo>
                    <a:pt x="117" y="85"/>
                    <a:pt x="155" y="60"/>
                    <a:pt x="203" y="91"/>
                  </a:cubicBezTo>
                  <a:cubicBezTo>
                    <a:pt x="203" y="91"/>
                    <a:pt x="229" y="104"/>
                    <a:pt x="232" y="47"/>
                  </a:cubicBezTo>
                </a:path>
              </a:pathLst>
            </a:custGeom>
            <a:solidFill>
              <a:srgbClr val="7C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6B27B846-A08B-4906-83C4-275611E1F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7" y="992"/>
              <a:ext cx="279" cy="160"/>
            </a:xfrm>
            <a:custGeom>
              <a:avLst/>
              <a:gdLst>
                <a:gd name="T0" fmla="*/ 0 w 233"/>
                <a:gd name="T1" fmla="*/ 47 h 133"/>
                <a:gd name="T2" fmla="*/ 85 w 233"/>
                <a:gd name="T3" fmla="*/ 19 h 133"/>
                <a:gd name="T4" fmla="*/ 231 w 233"/>
                <a:gd name="T5" fmla="*/ 47 h 133"/>
                <a:gd name="T6" fmla="*/ 116 w 233"/>
                <a:gd name="T7" fmla="*/ 85 h 133"/>
                <a:gd name="T8" fmla="*/ 29 w 233"/>
                <a:gd name="T9" fmla="*/ 91 h 133"/>
                <a:gd name="T10" fmla="*/ 0 w 233"/>
                <a:gd name="T11" fmla="*/ 4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133">
                  <a:moveTo>
                    <a:pt x="0" y="47"/>
                  </a:moveTo>
                  <a:cubicBezTo>
                    <a:pt x="0" y="47"/>
                    <a:pt x="43" y="0"/>
                    <a:pt x="85" y="19"/>
                  </a:cubicBezTo>
                  <a:cubicBezTo>
                    <a:pt x="128" y="37"/>
                    <a:pt x="178" y="83"/>
                    <a:pt x="231" y="47"/>
                  </a:cubicBezTo>
                  <a:cubicBezTo>
                    <a:pt x="231" y="47"/>
                    <a:pt x="233" y="133"/>
                    <a:pt x="116" y="85"/>
                  </a:cubicBezTo>
                  <a:cubicBezTo>
                    <a:pt x="116" y="85"/>
                    <a:pt x="78" y="60"/>
                    <a:pt x="29" y="91"/>
                  </a:cubicBezTo>
                  <a:cubicBezTo>
                    <a:pt x="29" y="91"/>
                    <a:pt x="3" y="104"/>
                    <a:pt x="0" y="47"/>
                  </a:cubicBezTo>
                </a:path>
              </a:pathLst>
            </a:custGeom>
            <a:solidFill>
              <a:srgbClr val="7C5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19">
              <a:extLst>
                <a:ext uri="{FF2B5EF4-FFF2-40B4-BE49-F238E27FC236}">
                  <a16:creationId xmlns:a16="http://schemas.microsoft.com/office/drawing/2014/main" id="{F7E71791-9938-4DC2-BAF8-169554C8A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4" y="1045"/>
              <a:ext cx="47" cy="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id="{6263B5A9-530A-4E3B-9FF2-37AC30854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6" y="1473"/>
              <a:ext cx="262" cy="35"/>
            </a:xfrm>
            <a:custGeom>
              <a:avLst/>
              <a:gdLst>
                <a:gd name="T0" fmla="*/ 219 w 219"/>
                <a:gd name="T1" fmla="*/ 29 h 29"/>
                <a:gd name="T2" fmla="*/ 0 w 219"/>
                <a:gd name="T3" fmla="*/ 29 h 29"/>
                <a:gd name="T4" fmla="*/ 4 w 219"/>
                <a:gd name="T5" fmla="*/ 17 h 29"/>
                <a:gd name="T6" fmla="*/ 28 w 219"/>
                <a:gd name="T7" fmla="*/ 0 h 29"/>
                <a:gd name="T8" fmla="*/ 191 w 219"/>
                <a:gd name="T9" fmla="*/ 0 h 29"/>
                <a:gd name="T10" fmla="*/ 215 w 219"/>
                <a:gd name="T11" fmla="*/ 17 h 29"/>
                <a:gd name="T12" fmla="*/ 219 w 219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29">
                  <a:moveTo>
                    <a:pt x="21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7" y="7"/>
                    <a:pt x="17" y="0"/>
                    <a:pt x="28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202" y="0"/>
                    <a:pt x="211" y="7"/>
                    <a:pt x="215" y="17"/>
                  </a:cubicBezTo>
                  <a:lnTo>
                    <a:pt x="219" y="2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E8981EE6-A8C7-428B-8EC4-EE6264183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7" y="1499"/>
              <a:ext cx="320" cy="40"/>
            </a:xfrm>
            <a:custGeom>
              <a:avLst/>
              <a:gdLst>
                <a:gd name="T0" fmla="*/ 267 w 267"/>
                <a:gd name="T1" fmla="*/ 34 h 34"/>
                <a:gd name="T2" fmla="*/ 0 w 267"/>
                <a:gd name="T3" fmla="*/ 34 h 34"/>
                <a:gd name="T4" fmla="*/ 6 w 267"/>
                <a:gd name="T5" fmla="*/ 17 h 34"/>
                <a:gd name="T6" fmla="*/ 30 w 267"/>
                <a:gd name="T7" fmla="*/ 0 h 34"/>
                <a:gd name="T8" fmla="*/ 237 w 267"/>
                <a:gd name="T9" fmla="*/ 0 h 34"/>
                <a:gd name="T10" fmla="*/ 261 w 267"/>
                <a:gd name="T11" fmla="*/ 17 h 34"/>
                <a:gd name="T12" fmla="*/ 267 w 26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34">
                  <a:moveTo>
                    <a:pt x="267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7"/>
                    <a:pt x="19" y="0"/>
                    <a:pt x="30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47" y="0"/>
                    <a:pt x="257" y="7"/>
                    <a:pt x="261" y="17"/>
                  </a:cubicBezTo>
                  <a:lnTo>
                    <a:pt x="267" y="34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62B0DE2C-9AA2-4B56-9CDB-29AD031D5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5" y="853"/>
              <a:ext cx="567" cy="739"/>
            </a:xfrm>
            <a:custGeom>
              <a:avLst/>
              <a:gdLst>
                <a:gd name="T0" fmla="*/ 538 w 567"/>
                <a:gd name="T1" fmla="*/ 739 h 739"/>
                <a:gd name="T2" fmla="*/ 0 w 567"/>
                <a:gd name="T3" fmla="*/ 714 h 739"/>
                <a:gd name="T4" fmla="*/ 28 w 567"/>
                <a:gd name="T5" fmla="*/ 0 h 739"/>
                <a:gd name="T6" fmla="*/ 567 w 567"/>
                <a:gd name="T7" fmla="*/ 25 h 739"/>
                <a:gd name="T8" fmla="*/ 538 w 567"/>
                <a:gd name="T9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7" h="739">
                  <a:moveTo>
                    <a:pt x="538" y="739"/>
                  </a:moveTo>
                  <a:lnTo>
                    <a:pt x="0" y="714"/>
                  </a:lnTo>
                  <a:lnTo>
                    <a:pt x="28" y="0"/>
                  </a:lnTo>
                  <a:lnTo>
                    <a:pt x="567" y="25"/>
                  </a:lnTo>
                  <a:lnTo>
                    <a:pt x="538" y="73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2CF6B6BD-2290-4D01-92CB-CFC916B204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0" y="874"/>
              <a:ext cx="56" cy="509"/>
            </a:xfrm>
            <a:custGeom>
              <a:avLst/>
              <a:gdLst>
                <a:gd name="T0" fmla="*/ 0 w 56"/>
                <a:gd name="T1" fmla="*/ 0 h 509"/>
                <a:gd name="T2" fmla="*/ 0 w 56"/>
                <a:gd name="T3" fmla="*/ 0 h 509"/>
                <a:gd name="T4" fmla="*/ 22 w 56"/>
                <a:gd name="T5" fmla="*/ 1 h 509"/>
                <a:gd name="T6" fmla="*/ 0 w 56"/>
                <a:gd name="T7" fmla="*/ 0 h 509"/>
                <a:gd name="T8" fmla="*/ 56 w 56"/>
                <a:gd name="T9" fmla="*/ 398 h 509"/>
                <a:gd name="T10" fmla="*/ 52 w 56"/>
                <a:gd name="T11" fmla="*/ 509 h 509"/>
                <a:gd name="T12" fmla="*/ 56 w 56"/>
                <a:gd name="T13" fmla="*/ 39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09">
                  <a:moveTo>
                    <a:pt x="0" y="0"/>
                  </a:moveTo>
                  <a:lnTo>
                    <a:pt x="0" y="0"/>
                  </a:lnTo>
                  <a:lnTo>
                    <a:pt x="22" y="1"/>
                  </a:lnTo>
                  <a:lnTo>
                    <a:pt x="0" y="0"/>
                  </a:lnTo>
                  <a:close/>
                  <a:moveTo>
                    <a:pt x="56" y="398"/>
                  </a:moveTo>
                  <a:lnTo>
                    <a:pt x="52" y="509"/>
                  </a:lnTo>
                  <a:lnTo>
                    <a:pt x="56" y="398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4">
              <a:extLst>
                <a:ext uri="{FF2B5EF4-FFF2-40B4-BE49-F238E27FC236}">
                  <a16:creationId xmlns:a16="http://schemas.microsoft.com/office/drawing/2014/main" id="{E7A13C13-6A44-48FF-9564-1A2924F368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0" y="874"/>
              <a:ext cx="56" cy="509"/>
            </a:xfrm>
            <a:custGeom>
              <a:avLst/>
              <a:gdLst>
                <a:gd name="T0" fmla="*/ 0 w 56"/>
                <a:gd name="T1" fmla="*/ 0 h 509"/>
                <a:gd name="T2" fmla="*/ 0 w 56"/>
                <a:gd name="T3" fmla="*/ 0 h 509"/>
                <a:gd name="T4" fmla="*/ 22 w 56"/>
                <a:gd name="T5" fmla="*/ 1 h 509"/>
                <a:gd name="T6" fmla="*/ 0 w 56"/>
                <a:gd name="T7" fmla="*/ 0 h 509"/>
                <a:gd name="T8" fmla="*/ 56 w 56"/>
                <a:gd name="T9" fmla="*/ 398 h 509"/>
                <a:gd name="T10" fmla="*/ 52 w 56"/>
                <a:gd name="T11" fmla="*/ 509 h 509"/>
                <a:gd name="T12" fmla="*/ 56 w 56"/>
                <a:gd name="T13" fmla="*/ 398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09">
                  <a:moveTo>
                    <a:pt x="0" y="0"/>
                  </a:moveTo>
                  <a:lnTo>
                    <a:pt x="0" y="0"/>
                  </a:lnTo>
                  <a:lnTo>
                    <a:pt x="22" y="1"/>
                  </a:lnTo>
                  <a:lnTo>
                    <a:pt x="0" y="0"/>
                  </a:lnTo>
                  <a:moveTo>
                    <a:pt x="56" y="398"/>
                  </a:moveTo>
                  <a:lnTo>
                    <a:pt x="52" y="509"/>
                  </a:lnTo>
                  <a:lnTo>
                    <a:pt x="56" y="39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5">
              <a:extLst>
                <a:ext uri="{FF2B5EF4-FFF2-40B4-BE49-F238E27FC236}">
                  <a16:creationId xmlns:a16="http://schemas.microsoft.com/office/drawing/2014/main" id="{A3EC1156-641F-4896-BCF2-D7A534944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" y="874"/>
              <a:ext cx="62" cy="525"/>
            </a:xfrm>
            <a:custGeom>
              <a:avLst/>
              <a:gdLst>
                <a:gd name="T0" fmla="*/ 6 w 62"/>
                <a:gd name="T1" fmla="*/ 0 h 525"/>
                <a:gd name="T2" fmla="*/ 0 w 62"/>
                <a:gd name="T3" fmla="*/ 5 h 525"/>
                <a:gd name="T4" fmla="*/ 46 w 62"/>
                <a:gd name="T5" fmla="*/ 525 h 525"/>
                <a:gd name="T6" fmla="*/ 58 w 62"/>
                <a:gd name="T7" fmla="*/ 509 h 525"/>
                <a:gd name="T8" fmla="*/ 62 w 62"/>
                <a:gd name="T9" fmla="*/ 398 h 525"/>
                <a:gd name="T10" fmla="*/ 28 w 62"/>
                <a:gd name="T11" fmla="*/ 1 h 525"/>
                <a:gd name="T12" fmla="*/ 6 w 62"/>
                <a:gd name="T13" fmla="*/ 0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25">
                  <a:moveTo>
                    <a:pt x="6" y="0"/>
                  </a:moveTo>
                  <a:lnTo>
                    <a:pt x="0" y="5"/>
                  </a:lnTo>
                  <a:lnTo>
                    <a:pt x="46" y="525"/>
                  </a:lnTo>
                  <a:lnTo>
                    <a:pt x="58" y="509"/>
                  </a:lnTo>
                  <a:lnTo>
                    <a:pt x="62" y="398"/>
                  </a:lnTo>
                  <a:lnTo>
                    <a:pt x="28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A2FCF92F-5A90-4745-9EC9-BE1C24F831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205 w 292"/>
                <a:gd name="T3" fmla="*/ 0 h 30"/>
                <a:gd name="T4" fmla="*/ 292 w 292"/>
                <a:gd name="T5" fmla="*/ 5 h 30"/>
                <a:gd name="T6" fmla="*/ 292 w 292"/>
                <a:gd name="T7" fmla="*/ 5 h 30"/>
                <a:gd name="T8" fmla="*/ 205 w 292"/>
                <a:gd name="T9" fmla="*/ 0 h 30"/>
                <a:gd name="T10" fmla="*/ 0 w 292"/>
                <a:gd name="T11" fmla="*/ 25 h 30"/>
                <a:gd name="T12" fmla="*/ 0 w 292"/>
                <a:gd name="T13" fmla="*/ 30 h 30"/>
                <a:gd name="T14" fmla="*/ 0 w 292"/>
                <a:gd name="T15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205" y="0"/>
                  </a:lnTo>
                  <a:lnTo>
                    <a:pt x="292" y="5"/>
                  </a:lnTo>
                  <a:lnTo>
                    <a:pt x="292" y="5"/>
                  </a:lnTo>
                  <a:lnTo>
                    <a:pt x="205" y="0"/>
                  </a:lnTo>
                  <a:close/>
                  <a:moveTo>
                    <a:pt x="0" y="25"/>
                  </a:moveTo>
                  <a:lnTo>
                    <a:pt x="0" y="3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4743BD24-609D-40E1-8399-3D16572A3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0 w 292"/>
                <a:gd name="T3" fmla="*/ 18 h 30"/>
                <a:gd name="T4" fmla="*/ 0 w 292"/>
                <a:gd name="T5" fmla="*/ 25 h 30"/>
                <a:gd name="T6" fmla="*/ 0 w 292"/>
                <a:gd name="T7" fmla="*/ 30 h 30"/>
                <a:gd name="T8" fmla="*/ 292 w 292"/>
                <a:gd name="T9" fmla="*/ 5 h 30"/>
                <a:gd name="T10" fmla="*/ 205 w 292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0" y="18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92" y="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E8C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8">
              <a:extLst>
                <a:ext uri="{FF2B5EF4-FFF2-40B4-BE49-F238E27FC236}">
                  <a16:creationId xmlns:a16="http://schemas.microsoft.com/office/drawing/2014/main" id="{FA3229C2-A41E-48B5-97F2-5177B1E85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" y="862"/>
              <a:ext cx="292" cy="30"/>
            </a:xfrm>
            <a:custGeom>
              <a:avLst/>
              <a:gdLst>
                <a:gd name="T0" fmla="*/ 205 w 292"/>
                <a:gd name="T1" fmla="*/ 0 h 30"/>
                <a:gd name="T2" fmla="*/ 0 w 292"/>
                <a:gd name="T3" fmla="*/ 18 h 30"/>
                <a:gd name="T4" fmla="*/ 0 w 292"/>
                <a:gd name="T5" fmla="*/ 25 h 30"/>
                <a:gd name="T6" fmla="*/ 0 w 292"/>
                <a:gd name="T7" fmla="*/ 30 h 30"/>
                <a:gd name="T8" fmla="*/ 292 w 292"/>
                <a:gd name="T9" fmla="*/ 5 h 30"/>
                <a:gd name="T10" fmla="*/ 205 w 292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30">
                  <a:moveTo>
                    <a:pt x="205" y="0"/>
                  </a:moveTo>
                  <a:lnTo>
                    <a:pt x="0" y="18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92" y="5"/>
                  </a:lnTo>
                  <a:lnTo>
                    <a:pt x="20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D091DE71-49CA-46CC-AD6C-30E146EC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0" y="850"/>
              <a:ext cx="600" cy="760"/>
            </a:xfrm>
            <a:custGeom>
              <a:avLst/>
              <a:gdLst>
                <a:gd name="T0" fmla="*/ 537 w 600"/>
                <a:gd name="T1" fmla="*/ 0 h 760"/>
                <a:gd name="T2" fmla="*/ 0 w 600"/>
                <a:gd name="T3" fmla="*/ 47 h 760"/>
                <a:gd name="T4" fmla="*/ 63 w 600"/>
                <a:gd name="T5" fmla="*/ 760 h 760"/>
                <a:gd name="T6" fmla="*/ 600 w 600"/>
                <a:gd name="T7" fmla="*/ 712 h 760"/>
                <a:gd name="T8" fmla="*/ 537 w 600"/>
                <a:gd name="T9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0" h="760">
                  <a:moveTo>
                    <a:pt x="537" y="0"/>
                  </a:moveTo>
                  <a:lnTo>
                    <a:pt x="0" y="47"/>
                  </a:lnTo>
                  <a:lnTo>
                    <a:pt x="63" y="760"/>
                  </a:lnTo>
                  <a:lnTo>
                    <a:pt x="600" y="71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0">
              <a:extLst>
                <a:ext uri="{FF2B5EF4-FFF2-40B4-BE49-F238E27FC236}">
                  <a16:creationId xmlns:a16="http://schemas.microsoft.com/office/drawing/2014/main" id="{BBFC34FC-09E8-4538-94F2-80B4CA621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5" y="1489"/>
              <a:ext cx="148" cy="29"/>
            </a:xfrm>
            <a:custGeom>
              <a:avLst/>
              <a:gdLst>
                <a:gd name="T0" fmla="*/ 148 w 148"/>
                <a:gd name="T1" fmla="*/ 16 h 29"/>
                <a:gd name="T2" fmla="*/ 1 w 148"/>
                <a:gd name="T3" fmla="*/ 29 h 29"/>
                <a:gd name="T4" fmla="*/ 0 w 148"/>
                <a:gd name="T5" fmla="*/ 13 h 29"/>
                <a:gd name="T6" fmla="*/ 146 w 148"/>
                <a:gd name="T7" fmla="*/ 0 h 29"/>
                <a:gd name="T8" fmla="*/ 148 w 148"/>
                <a:gd name="T9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29">
                  <a:moveTo>
                    <a:pt x="148" y="16"/>
                  </a:moveTo>
                  <a:lnTo>
                    <a:pt x="1" y="29"/>
                  </a:lnTo>
                  <a:lnTo>
                    <a:pt x="0" y="13"/>
                  </a:lnTo>
                  <a:lnTo>
                    <a:pt x="146" y="0"/>
                  </a:lnTo>
                  <a:lnTo>
                    <a:pt x="148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1">
              <a:extLst>
                <a:ext uri="{FF2B5EF4-FFF2-40B4-BE49-F238E27FC236}">
                  <a16:creationId xmlns:a16="http://schemas.microsoft.com/office/drawing/2014/main" id="{EEC0C0A6-5C89-4844-9AD7-DF6CA4784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1" y="1449"/>
              <a:ext cx="148" cy="29"/>
            </a:xfrm>
            <a:custGeom>
              <a:avLst/>
              <a:gdLst>
                <a:gd name="T0" fmla="*/ 148 w 148"/>
                <a:gd name="T1" fmla="*/ 16 h 29"/>
                <a:gd name="T2" fmla="*/ 2 w 148"/>
                <a:gd name="T3" fmla="*/ 29 h 29"/>
                <a:gd name="T4" fmla="*/ 0 w 148"/>
                <a:gd name="T5" fmla="*/ 14 h 29"/>
                <a:gd name="T6" fmla="*/ 147 w 148"/>
                <a:gd name="T7" fmla="*/ 0 h 29"/>
                <a:gd name="T8" fmla="*/ 148 w 148"/>
                <a:gd name="T9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29">
                  <a:moveTo>
                    <a:pt x="148" y="16"/>
                  </a:moveTo>
                  <a:lnTo>
                    <a:pt x="2" y="29"/>
                  </a:lnTo>
                  <a:lnTo>
                    <a:pt x="0" y="14"/>
                  </a:lnTo>
                  <a:lnTo>
                    <a:pt x="147" y="0"/>
                  </a:lnTo>
                  <a:lnTo>
                    <a:pt x="148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C8F0F8DA-4157-4B4D-8E06-00CC2F4B6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" y="1505"/>
              <a:ext cx="52" cy="20"/>
            </a:xfrm>
            <a:custGeom>
              <a:avLst/>
              <a:gdLst>
                <a:gd name="T0" fmla="*/ 52 w 52"/>
                <a:gd name="T1" fmla="*/ 15 h 20"/>
                <a:gd name="T2" fmla="*/ 1 w 52"/>
                <a:gd name="T3" fmla="*/ 20 h 20"/>
                <a:gd name="T4" fmla="*/ 0 w 52"/>
                <a:gd name="T5" fmla="*/ 4 h 20"/>
                <a:gd name="T6" fmla="*/ 51 w 52"/>
                <a:gd name="T7" fmla="*/ 0 h 20"/>
                <a:gd name="T8" fmla="*/ 52 w 52"/>
                <a:gd name="T9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0">
                  <a:moveTo>
                    <a:pt x="52" y="15"/>
                  </a:moveTo>
                  <a:lnTo>
                    <a:pt x="1" y="20"/>
                  </a:lnTo>
                  <a:lnTo>
                    <a:pt x="0" y="4"/>
                  </a:lnTo>
                  <a:lnTo>
                    <a:pt x="51" y="0"/>
                  </a:lnTo>
                  <a:lnTo>
                    <a:pt x="52" y="15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04C4B6CB-1BC9-4EAC-B15D-554E28345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" y="1465"/>
              <a:ext cx="53" cy="20"/>
            </a:xfrm>
            <a:custGeom>
              <a:avLst/>
              <a:gdLst>
                <a:gd name="T0" fmla="*/ 53 w 53"/>
                <a:gd name="T1" fmla="*/ 16 h 20"/>
                <a:gd name="T2" fmla="*/ 1 w 53"/>
                <a:gd name="T3" fmla="*/ 20 h 20"/>
                <a:gd name="T4" fmla="*/ 0 w 53"/>
                <a:gd name="T5" fmla="*/ 5 h 20"/>
                <a:gd name="T6" fmla="*/ 52 w 53"/>
                <a:gd name="T7" fmla="*/ 0 h 20"/>
                <a:gd name="T8" fmla="*/ 53 w 53"/>
                <a:gd name="T9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0">
                  <a:moveTo>
                    <a:pt x="53" y="16"/>
                  </a:moveTo>
                  <a:lnTo>
                    <a:pt x="1" y="20"/>
                  </a:lnTo>
                  <a:lnTo>
                    <a:pt x="0" y="5"/>
                  </a:lnTo>
                  <a:lnTo>
                    <a:pt x="52" y="0"/>
                  </a:lnTo>
                  <a:lnTo>
                    <a:pt x="53" y="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7601B0A7-46C1-4679-BA17-884287C1E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9" y="1160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0 w 415"/>
                <a:gd name="T3" fmla="*/ 36 h 52"/>
                <a:gd name="T4" fmla="*/ 1 w 415"/>
                <a:gd name="T5" fmla="*/ 52 h 52"/>
                <a:gd name="T6" fmla="*/ 415 w 415"/>
                <a:gd name="T7" fmla="*/ 16 h 52"/>
                <a:gd name="T8" fmla="*/ 414 w 415"/>
                <a:gd name="T9" fmla="*/ 0 h 52"/>
                <a:gd name="T10" fmla="*/ 0 w 415"/>
                <a:gd name="T11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0" y="36"/>
                  </a:lnTo>
                  <a:lnTo>
                    <a:pt x="1" y="52"/>
                  </a:ln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5">
              <a:extLst>
                <a:ext uri="{FF2B5EF4-FFF2-40B4-BE49-F238E27FC236}">
                  <a16:creationId xmlns:a16="http://schemas.microsoft.com/office/drawing/2014/main" id="{8A129E4C-1A0A-4BB2-BE76-67DD2DB11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5" y="1120"/>
              <a:ext cx="415" cy="52"/>
            </a:xfrm>
            <a:custGeom>
              <a:avLst/>
              <a:gdLst>
                <a:gd name="T0" fmla="*/ 3 w 415"/>
                <a:gd name="T1" fmla="*/ 52 h 52"/>
                <a:gd name="T2" fmla="*/ 415 w 415"/>
                <a:gd name="T3" fmla="*/ 16 h 52"/>
                <a:gd name="T4" fmla="*/ 414 w 415"/>
                <a:gd name="T5" fmla="*/ 0 h 52"/>
                <a:gd name="T6" fmla="*/ 0 w 415"/>
                <a:gd name="T7" fmla="*/ 36 h 52"/>
                <a:gd name="T8" fmla="*/ 3 w 415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3" y="52"/>
                  </a:move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lnTo>
                    <a:pt x="3" y="52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6">
              <a:extLst>
                <a:ext uri="{FF2B5EF4-FFF2-40B4-BE49-F238E27FC236}">
                  <a16:creationId xmlns:a16="http://schemas.microsoft.com/office/drawing/2014/main" id="{9C3CB49E-FD08-4F2C-A2C2-B53CA1300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3" y="1081"/>
              <a:ext cx="414" cy="51"/>
            </a:xfrm>
            <a:custGeom>
              <a:avLst/>
              <a:gdLst>
                <a:gd name="T0" fmla="*/ 1 w 414"/>
                <a:gd name="T1" fmla="*/ 51 h 51"/>
                <a:gd name="T2" fmla="*/ 414 w 414"/>
                <a:gd name="T3" fmla="*/ 15 h 51"/>
                <a:gd name="T4" fmla="*/ 412 w 414"/>
                <a:gd name="T5" fmla="*/ 0 h 51"/>
                <a:gd name="T6" fmla="*/ 0 w 414"/>
                <a:gd name="T7" fmla="*/ 36 h 51"/>
                <a:gd name="T8" fmla="*/ 1 w 414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1">
                  <a:moveTo>
                    <a:pt x="1" y="51"/>
                  </a:moveTo>
                  <a:lnTo>
                    <a:pt x="414" y="15"/>
                  </a:lnTo>
                  <a:lnTo>
                    <a:pt x="412" y="0"/>
                  </a:lnTo>
                  <a:lnTo>
                    <a:pt x="0" y="36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7">
              <a:extLst>
                <a:ext uri="{FF2B5EF4-FFF2-40B4-BE49-F238E27FC236}">
                  <a16:creationId xmlns:a16="http://schemas.microsoft.com/office/drawing/2014/main" id="{F3D13F54-980A-4028-B29F-D13F2F677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" y="1041"/>
              <a:ext cx="414" cy="52"/>
            </a:xfrm>
            <a:custGeom>
              <a:avLst/>
              <a:gdLst>
                <a:gd name="T0" fmla="*/ 0 w 414"/>
                <a:gd name="T1" fmla="*/ 36 h 52"/>
                <a:gd name="T2" fmla="*/ 2 w 414"/>
                <a:gd name="T3" fmla="*/ 52 h 52"/>
                <a:gd name="T4" fmla="*/ 414 w 414"/>
                <a:gd name="T5" fmla="*/ 16 h 52"/>
                <a:gd name="T6" fmla="*/ 413 w 414"/>
                <a:gd name="T7" fmla="*/ 0 h 52"/>
                <a:gd name="T8" fmla="*/ 0 w 414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2">
                  <a:moveTo>
                    <a:pt x="0" y="36"/>
                  </a:moveTo>
                  <a:lnTo>
                    <a:pt x="2" y="52"/>
                  </a:lnTo>
                  <a:lnTo>
                    <a:pt x="414" y="16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8">
              <a:extLst>
                <a:ext uri="{FF2B5EF4-FFF2-40B4-BE49-F238E27FC236}">
                  <a16:creationId xmlns:a16="http://schemas.microsoft.com/office/drawing/2014/main" id="{89B6A8EA-8FC3-40A3-848D-A7F0246F9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" y="1200"/>
              <a:ext cx="414" cy="51"/>
            </a:xfrm>
            <a:custGeom>
              <a:avLst/>
              <a:gdLst>
                <a:gd name="T0" fmla="*/ 0 w 414"/>
                <a:gd name="T1" fmla="*/ 36 h 51"/>
                <a:gd name="T2" fmla="*/ 1 w 414"/>
                <a:gd name="T3" fmla="*/ 51 h 51"/>
                <a:gd name="T4" fmla="*/ 414 w 414"/>
                <a:gd name="T5" fmla="*/ 15 h 51"/>
                <a:gd name="T6" fmla="*/ 413 w 414"/>
                <a:gd name="T7" fmla="*/ 0 h 51"/>
                <a:gd name="T8" fmla="*/ 0 w 414"/>
                <a:gd name="T9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51">
                  <a:moveTo>
                    <a:pt x="0" y="36"/>
                  </a:moveTo>
                  <a:lnTo>
                    <a:pt x="1" y="51"/>
                  </a:lnTo>
                  <a:lnTo>
                    <a:pt x="414" y="15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9">
              <a:extLst>
                <a:ext uri="{FF2B5EF4-FFF2-40B4-BE49-F238E27FC236}">
                  <a16:creationId xmlns:a16="http://schemas.microsoft.com/office/drawing/2014/main" id="{634EAFF3-54B2-470E-9441-AB4A213D5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" y="1239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1 w 415"/>
                <a:gd name="T3" fmla="*/ 52 h 52"/>
                <a:gd name="T4" fmla="*/ 415 w 415"/>
                <a:gd name="T5" fmla="*/ 16 h 52"/>
                <a:gd name="T6" fmla="*/ 414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1" y="52"/>
                  </a:lnTo>
                  <a:lnTo>
                    <a:pt x="415" y="16"/>
                  </a:lnTo>
                  <a:lnTo>
                    <a:pt x="414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40">
              <a:extLst>
                <a:ext uri="{FF2B5EF4-FFF2-40B4-BE49-F238E27FC236}">
                  <a16:creationId xmlns:a16="http://schemas.microsoft.com/office/drawing/2014/main" id="{5D49959A-4107-4732-9208-FF85AB76B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0" y="1279"/>
              <a:ext cx="415" cy="51"/>
            </a:xfrm>
            <a:custGeom>
              <a:avLst/>
              <a:gdLst>
                <a:gd name="T0" fmla="*/ 0 w 415"/>
                <a:gd name="T1" fmla="*/ 36 h 51"/>
                <a:gd name="T2" fmla="*/ 1 w 415"/>
                <a:gd name="T3" fmla="*/ 51 h 51"/>
                <a:gd name="T4" fmla="*/ 415 w 415"/>
                <a:gd name="T5" fmla="*/ 15 h 51"/>
                <a:gd name="T6" fmla="*/ 413 w 415"/>
                <a:gd name="T7" fmla="*/ 0 h 51"/>
                <a:gd name="T8" fmla="*/ 0 w 415"/>
                <a:gd name="T9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1">
                  <a:moveTo>
                    <a:pt x="0" y="36"/>
                  </a:moveTo>
                  <a:lnTo>
                    <a:pt x="1" y="51"/>
                  </a:lnTo>
                  <a:lnTo>
                    <a:pt x="415" y="15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1">
              <a:extLst>
                <a:ext uri="{FF2B5EF4-FFF2-40B4-BE49-F238E27FC236}">
                  <a16:creationId xmlns:a16="http://schemas.microsoft.com/office/drawing/2014/main" id="{2AE30E7D-A66B-47A0-A7C3-37E004285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3" y="1318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2 w 415"/>
                <a:gd name="T3" fmla="*/ 52 h 52"/>
                <a:gd name="T4" fmla="*/ 415 w 415"/>
                <a:gd name="T5" fmla="*/ 16 h 52"/>
                <a:gd name="T6" fmla="*/ 413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2" y="52"/>
                  </a:lnTo>
                  <a:lnTo>
                    <a:pt x="415" y="16"/>
                  </a:lnTo>
                  <a:lnTo>
                    <a:pt x="413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2">
              <a:extLst>
                <a:ext uri="{FF2B5EF4-FFF2-40B4-BE49-F238E27FC236}">
                  <a16:creationId xmlns:a16="http://schemas.microsoft.com/office/drawing/2014/main" id="{0057F66F-8055-4497-8326-F39A3B979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" y="1358"/>
              <a:ext cx="415" cy="52"/>
            </a:xfrm>
            <a:custGeom>
              <a:avLst/>
              <a:gdLst>
                <a:gd name="T0" fmla="*/ 0 w 415"/>
                <a:gd name="T1" fmla="*/ 36 h 52"/>
                <a:gd name="T2" fmla="*/ 1 w 415"/>
                <a:gd name="T3" fmla="*/ 52 h 52"/>
                <a:gd name="T4" fmla="*/ 415 w 415"/>
                <a:gd name="T5" fmla="*/ 16 h 52"/>
                <a:gd name="T6" fmla="*/ 412 w 415"/>
                <a:gd name="T7" fmla="*/ 0 h 52"/>
                <a:gd name="T8" fmla="*/ 0 w 415"/>
                <a:gd name="T9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52">
                  <a:moveTo>
                    <a:pt x="0" y="36"/>
                  </a:moveTo>
                  <a:lnTo>
                    <a:pt x="1" y="52"/>
                  </a:lnTo>
                  <a:lnTo>
                    <a:pt x="415" y="16"/>
                  </a:lnTo>
                  <a:lnTo>
                    <a:pt x="412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3">
              <a:extLst>
                <a:ext uri="{FF2B5EF4-FFF2-40B4-BE49-F238E27FC236}">
                  <a16:creationId xmlns:a16="http://schemas.microsoft.com/office/drawing/2014/main" id="{D85D93BA-4FF1-4F4D-987E-6B9C41E4D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" y="1435"/>
              <a:ext cx="136" cy="137"/>
            </a:xfrm>
            <a:custGeom>
              <a:avLst/>
              <a:gdLst>
                <a:gd name="T0" fmla="*/ 111 w 113"/>
                <a:gd name="T1" fmla="*/ 52 h 114"/>
                <a:gd name="T2" fmla="*/ 61 w 113"/>
                <a:gd name="T3" fmla="*/ 111 h 114"/>
                <a:gd name="T4" fmla="*/ 2 w 113"/>
                <a:gd name="T5" fmla="*/ 62 h 114"/>
                <a:gd name="T6" fmla="*/ 52 w 113"/>
                <a:gd name="T7" fmla="*/ 3 h 114"/>
                <a:gd name="T8" fmla="*/ 111 w 113"/>
                <a:gd name="T9" fmla="*/ 5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4">
                  <a:moveTo>
                    <a:pt x="111" y="52"/>
                  </a:moveTo>
                  <a:cubicBezTo>
                    <a:pt x="113" y="82"/>
                    <a:pt x="91" y="109"/>
                    <a:pt x="61" y="111"/>
                  </a:cubicBezTo>
                  <a:cubicBezTo>
                    <a:pt x="31" y="114"/>
                    <a:pt x="5" y="92"/>
                    <a:pt x="2" y="62"/>
                  </a:cubicBezTo>
                  <a:cubicBezTo>
                    <a:pt x="0" y="32"/>
                    <a:pt x="22" y="5"/>
                    <a:pt x="52" y="3"/>
                  </a:cubicBezTo>
                  <a:cubicBezTo>
                    <a:pt x="82" y="0"/>
                    <a:pt x="108" y="22"/>
                    <a:pt x="111" y="52"/>
                  </a:cubicBezTo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4">
              <a:extLst>
                <a:ext uri="{FF2B5EF4-FFF2-40B4-BE49-F238E27FC236}">
                  <a16:creationId xmlns:a16="http://schemas.microsoft.com/office/drawing/2014/main" id="{1A9296E2-56B5-41C3-BFDC-B35EEB9A1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" y="1452"/>
              <a:ext cx="104" cy="103"/>
            </a:xfrm>
            <a:custGeom>
              <a:avLst/>
              <a:gdLst>
                <a:gd name="T0" fmla="*/ 85 w 87"/>
                <a:gd name="T1" fmla="*/ 39 h 86"/>
                <a:gd name="T2" fmla="*/ 47 w 87"/>
                <a:gd name="T3" fmla="*/ 84 h 86"/>
                <a:gd name="T4" fmla="*/ 2 w 87"/>
                <a:gd name="T5" fmla="*/ 47 h 86"/>
                <a:gd name="T6" fmla="*/ 40 w 87"/>
                <a:gd name="T7" fmla="*/ 2 h 86"/>
                <a:gd name="T8" fmla="*/ 85 w 87"/>
                <a:gd name="T9" fmla="*/ 3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6">
                  <a:moveTo>
                    <a:pt x="85" y="39"/>
                  </a:moveTo>
                  <a:cubicBezTo>
                    <a:pt x="87" y="62"/>
                    <a:pt x="70" y="82"/>
                    <a:pt x="47" y="84"/>
                  </a:cubicBezTo>
                  <a:cubicBezTo>
                    <a:pt x="24" y="86"/>
                    <a:pt x="4" y="70"/>
                    <a:pt x="2" y="47"/>
                  </a:cubicBezTo>
                  <a:cubicBezTo>
                    <a:pt x="0" y="24"/>
                    <a:pt x="17" y="4"/>
                    <a:pt x="40" y="2"/>
                  </a:cubicBezTo>
                  <a:cubicBezTo>
                    <a:pt x="63" y="0"/>
                    <a:pt x="83" y="17"/>
                    <a:pt x="85" y="39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5">
              <a:extLst>
                <a:ext uri="{FF2B5EF4-FFF2-40B4-BE49-F238E27FC236}">
                  <a16:creationId xmlns:a16="http://schemas.microsoft.com/office/drawing/2014/main" id="{D096E49D-3722-4F60-9E51-9F6E7A4C3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" y="1473"/>
              <a:ext cx="58" cy="60"/>
            </a:xfrm>
            <a:custGeom>
              <a:avLst/>
              <a:gdLst>
                <a:gd name="T0" fmla="*/ 48 w 49"/>
                <a:gd name="T1" fmla="*/ 23 h 50"/>
                <a:gd name="T2" fmla="*/ 26 w 49"/>
                <a:gd name="T3" fmla="*/ 49 h 50"/>
                <a:gd name="T4" fmla="*/ 1 w 49"/>
                <a:gd name="T5" fmla="*/ 27 h 50"/>
                <a:gd name="T6" fmla="*/ 22 w 49"/>
                <a:gd name="T7" fmla="*/ 1 h 50"/>
                <a:gd name="T8" fmla="*/ 48 w 49"/>
                <a:gd name="T9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50">
                  <a:moveTo>
                    <a:pt x="48" y="23"/>
                  </a:moveTo>
                  <a:cubicBezTo>
                    <a:pt x="49" y="36"/>
                    <a:pt x="40" y="48"/>
                    <a:pt x="26" y="49"/>
                  </a:cubicBezTo>
                  <a:cubicBezTo>
                    <a:pt x="13" y="50"/>
                    <a:pt x="2" y="40"/>
                    <a:pt x="1" y="27"/>
                  </a:cubicBezTo>
                  <a:cubicBezTo>
                    <a:pt x="0" y="14"/>
                    <a:pt x="9" y="3"/>
                    <a:pt x="22" y="1"/>
                  </a:cubicBezTo>
                  <a:cubicBezTo>
                    <a:pt x="35" y="0"/>
                    <a:pt x="47" y="10"/>
                    <a:pt x="48" y="23"/>
                  </a:cubicBezTo>
                </a:path>
              </a:pathLst>
            </a:custGeom>
            <a:solidFill>
              <a:srgbClr val="3A0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6">
              <a:extLst>
                <a:ext uri="{FF2B5EF4-FFF2-40B4-BE49-F238E27FC236}">
                  <a16:creationId xmlns:a16="http://schemas.microsoft.com/office/drawing/2014/main" id="{8BA2BBD5-B6C1-408D-B9AF-27D40671A0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8" y="1460"/>
              <a:ext cx="88" cy="87"/>
            </a:xfrm>
            <a:custGeom>
              <a:avLst/>
              <a:gdLst>
                <a:gd name="T0" fmla="*/ 43 w 73"/>
                <a:gd name="T1" fmla="*/ 7 h 72"/>
                <a:gd name="T2" fmla="*/ 40 w 73"/>
                <a:gd name="T3" fmla="*/ 3 h 72"/>
                <a:gd name="T4" fmla="*/ 45 w 73"/>
                <a:gd name="T5" fmla="*/ 0 h 72"/>
                <a:gd name="T6" fmla="*/ 47 w 73"/>
                <a:gd name="T7" fmla="*/ 4 h 72"/>
                <a:gd name="T8" fmla="*/ 44 w 73"/>
                <a:gd name="T9" fmla="*/ 7 h 72"/>
                <a:gd name="T10" fmla="*/ 43 w 73"/>
                <a:gd name="T11" fmla="*/ 7 h 72"/>
                <a:gd name="T12" fmla="*/ 20 w 73"/>
                <a:gd name="T13" fmla="*/ 7 h 72"/>
                <a:gd name="T14" fmla="*/ 22 w 73"/>
                <a:gd name="T15" fmla="*/ 2 h 72"/>
                <a:gd name="T16" fmla="*/ 27 w 73"/>
                <a:gd name="T17" fmla="*/ 4 h 72"/>
                <a:gd name="T18" fmla="*/ 25 w 73"/>
                <a:gd name="T19" fmla="*/ 9 h 72"/>
                <a:gd name="T20" fmla="*/ 24 w 73"/>
                <a:gd name="T21" fmla="*/ 9 h 72"/>
                <a:gd name="T22" fmla="*/ 20 w 73"/>
                <a:gd name="T23" fmla="*/ 7 h 72"/>
                <a:gd name="T24" fmla="*/ 59 w 73"/>
                <a:gd name="T25" fmla="*/ 16 h 72"/>
                <a:gd name="T26" fmla="*/ 59 w 73"/>
                <a:gd name="T27" fmla="*/ 12 h 72"/>
                <a:gd name="T28" fmla="*/ 64 w 73"/>
                <a:gd name="T29" fmla="*/ 12 h 72"/>
                <a:gd name="T30" fmla="*/ 64 w 73"/>
                <a:gd name="T31" fmla="*/ 17 h 72"/>
                <a:gd name="T32" fmla="*/ 62 w 73"/>
                <a:gd name="T33" fmla="*/ 18 h 72"/>
                <a:gd name="T34" fmla="*/ 59 w 73"/>
                <a:gd name="T35" fmla="*/ 16 h 72"/>
                <a:gd name="T36" fmla="*/ 6 w 73"/>
                <a:gd name="T37" fmla="*/ 22 h 72"/>
                <a:gd name="T38" fmla="*/ 5 w 73"/>
                <a:gd name="T39" fmla="*/ 17 h 72"/>
                <a:gd name="T40" fmla="*/ 10 w 73"/>
                <a:gd name="T41" fmla="*/ 16 h 72"/>
                <a:gd name="T42" fmla="*/ 11 w 73"/>
                <a:gd name="T43" fmla="*/ 21 h 72"/>
                <a:gd name="T44" fmla="*/ 8 w 73"/>
                <a:gd name="T45" fmla="*/ 22 h 72"/>
                <a:gd name="T46" fmla="*/ 6 w 73"/>
                <a:gd name="T47" fmla="*/ 22 h 72"/>
                <a:gd name="T48" fmla="*/ 66 w 73"/>
                <a:gd name="T49" fmla="*/ 33 h 72"/>
                <a:gd name="T50" fmla="*/ 66 w 73"/>
                <a:gd name="T51" fmla="*/ 33 h 72"/>
                <a:gd name="T52" fmla="*/ 66 w 73"/>
                <a:gd name="T53" fmla="*/ 33 h 72"/>
                <a:gd name="T54" fmla="*/ 69 w 73"/>
                <a:gd name="T55" fmla="*/ 30 h 72"/>
                <a:gd name="T56" fmla="*/ 73 w 73"/>
                <a:gd name="T57" fmla="*/ 33 h 72"/>
                <a:gd name="T58" fmla="*/ 73 w 73"/>
                <a:gd name="T59" fmla="*/ 33 h 72"/>
                <a:gd name="T60" fmla="*/ 73 w 73"/>
                <a:gd name="T61" fmla="*/ 33 h 72"/>
                <a:gd name="T62" fmla="*/ 70 w 73"/>
                <a:gd name="T63" fmla="*/ 37 h 72"/>
                <a:gd name="T64" fmla="*/ 66 w 73"/>
                <a:gd name="T65" fmla="*/ 33 h 72"/>
                <a:gd name="T66" fmla="*/ 0 w 73"/>
                <a:gd name="T67" fmla="*/ 39 h 72"/>
                <a:gd name="T68" fmla="*/ 3 w 73"/>
                <a:gd name="T69" fmla="*/ 36 h 72"/>
                <a:gd name="T70" fmla="*/ 7 w 73"/>
                <a:gd name="T71" fmla="*/ 39 h 72"/>
                <a:gd name="T72" fmla="*/ 4 w 73"/>
                <a:gd name="T73" fmla="*/ 42 h 72"/>
                <a:gd name="T74" fmla="*/ 0 w 73"/>
                <a:gd name="T75" fmla="*/ 39 h 72"/>
                <a:gd name="T76" fmla="*/ 63 w 73"/>
                <a:gd name="T77" fmla="*/ 56 h 72"/>
                <a:gd name="T78" fmla="*/ 62 w 73"/>
                <a:gd name="T79" fmla="*/ 51 h 72"/>
                <a:gd name="T80" fmla="*/ 62 w 73"/>
                <a:gd name="T81" fmla="*/ 51 h 72"/>
                <a:gd name="T82" fmla="*/ 67 w 73"/>
                <a:gd name="T83" fmla="*/ 50 h 72"/>
                <a:gd name="T84" fmla="*/ 68 w 73"/>
                <a:gd name="T85" fmla="*/ 55 h 72"/>
                <a:gd name="T86" fmla="*/ 65 w 73"/>
                <a:gd name="T87" fmla="*/ 57 h 72"/>
                <a:gd name="T88" fmla="*/ 63 w 73"/>
                <a:gd name="T89" fmla="*/ 56 h 72"/>
                <a:gd name="T90" fmla="*/ 9 w 73"/>
                <a:gd name="T91" fmla="*/ 60 h 72"/>
                <a:gd name="T92" fmla="*/ 9 w 73"/>
                <a:gd name="T93" fmla="*/ 55 h 72"/>
                <a:gd name="T94" fmla="*/ 14 w 73"/>
                <a:gd name="T95" fmla="*/ 56 h 72"/>
                <a:gd name="T96" fmla="*/ 14 w 73"/>
                <a:gd name="T97" fmla="*/ 60 h 72"/>
                <a:gd name="T98" fmla="*/ 12 w 73"/>
                <a:gd name="T99" fmla="*/ 61 h 72"/>
                <a:gd name="T100" fmla="*/ 9 w 73"/>
                <a:gd name="T101" fmla="*/ 60 h 72"/>
                <a:gd name="T102" fmla="*/ 46 w 73"/>
                <a:gd name="T103" fmla="*/ 68 h 72"/>
                <a:gd name="T104" fmla="*/ 48 w 73"/>
                <a:gd name="T105" fmla="*/ 63 h 72"/>
                <a:gd name="T106" fmla="*/ 53 w 73"/>
                <a:gd name="T107" fmla="*/ 65 h 72"/>
                <a:gd name="T108" fmla="*/ 51 w 73"/>
                <a:gd name="T109" fmla="*/ 70 h 72"/>
                <a:gd name="T110" fmla="*/ 50 w 73"/>
                <a:gd name="T111" fmla="*/ 70 h 72"/>
                <a:gd name="T112" fmla="*/ 46 w 73"/>
                <a:gd name="T113" fmla="*/ 68 h 72"/>
                <a:gd name="T114" fmla="*/ 28 w 73"/>
                <a:gd name="T115" fmla="*/ 72 h 72"/>
                <a:gd name="T116" fmla="*/ 26 w 73"/>
                <a:gd name="T117" fmla="*/ 68 h 72"/>
                <a:gd name="T118" fmla="*/ 30 w 73"/>
                <a:gd name="T119" fmla="*/ 65 h 72"/>
                <a:gd name="T120" fmla="*/ 32 w 73"/>
                <a:gd name="T121" fmla="*/ 69 h 72"/>
                <a:gd name="T122" fmla="*/ 29 w 73"/>
                <a:gd name="T123" fmla="*/ 72 h 72"/>
                <a:gd name="T124" fmla="*/ 28 w 73"/>
                <a:gd name="T12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" h="72">
                  <a:moveTo>
                    <a:pt x="43" y="7"/>
                  </a:moveTo>
                  <a:cubicBezTo>
                    <a:pt x="41" y="7"/>
                    <a:pt x="40" y="5"/>
                    <a:pt x="40" y="3"/>
                  </a:cubicBezTo>
                  <a:cubicBezTo>
                    <a:pt x="41" y="1"/>
                    <a:pt x="43" y="0"/>
                    <a:pt x="45" y="0"/>
                  </a:cubicBezTo>
                  <a:cubicBezTo>
                    <a:pt x="46" y="1"/>
                    <a:pt x="48" y="3"/>
                    <a:pt x="47" y="4"/>
                  </a:cubicBezTo>
                  <a:cubicBezTo>
                    <a:pt x="47" y="6"/>
                    <a:pt x="46" y="7"/>
                    <a:pt x="44" y="7"/>
                  </a:cubicBezTo>
                  <a:cubicBezTo>
                    <a:pt x="44" y="7"/>
                    <a:pt x="43" y="7"/>
                    <a:pt x="43" y="7"/>
                  </a:cubicBezTo>
                  <a:moveTo>
                    <a:pt x="20" y="7"/>
                  </a:moveTo>
                  <a:cubicBezTo>
                    <a:pt x="19" y="5"/>
                    <a:pt x="20" y="3"/>
                    <a:pt x="22" y="2"/>
                  </a:cubicBezTo>
                  <a:cubicBezTo>
                    <a:pt x="24" y="2"/>
                    <a:pt x="26" y="2"/>
                    <a:pt x="27" y="4"/>
                  </a:cubicBezTo>
                  <a:cubicBezTo>
                    <a:pt x="27" y="6"/>
                    <a:pt x="27" y="8"/>
                    <a:pt x="25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2" y="9"/>
                    <a:pt x="21" y="8"/>
                    <a:pt x="20" y="7"/>
                  </a:cubicBezTo>
                  <a:moveTo>
                    <a:pt x="59" y="16"/>
                  </a:moveTo>
                  <a:cubicBezTo>
                    <a:pt x="57" y="15"/>
                    <a:pt x="58" y="13"/>
                    <a:pt x="59" y="12"/>
                  </a:cubicBezTo>
                  <a:cubicBezTo>
                    <a:pt x="61" y="10"/>
                    <a:pt x="63" y="10"/>
                    <a:pt x="64" y="12"/>
                  </a:cubicBezTo>
                  <a:cubicBezTo>
                    <a:pt x="65" y="13"/>
                    <a:pt x="65" y="16"/>
                    <a:pt x="64" y="17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1" y="18"/>
                    <a:pt x="59" y="17"/>
                    <a:pt x="59" y="16"/>
                  </a:cubicBezTo>
                  <a:moveTo>
                    <a:pt x="6" y="22"/>
                  </a:moveTo>
                  <a:cubicBezTo>
                    <a:pt x="5" y="21"/>
                    <a:pt x="4" y="19"/>
                    <a:pt x="5" y="17"/>
                  </a:cubicBezTo>
                  <a:cubicBezTo>
                    <a:pt x="6" y="16"/>
                    <a:pt x="8" y="15"/>
                    <a:pt x="10" y="16"/>
                  </a:cubicBezTo>
                  <a:cubicBezTo>
                    <a:pt x="11" y="17"/>
                    <a:pt x="12" y="19"/>
                    <a:pt x="11" y="21"/>
                  </a:cubicBezTo>
                  <a:cubicBezTo>
                    <a:pt x="10" y="22"/>
                    <a:pt x="9" y="22"/>
                    <a:pt x="8" y="22"/>
                  </a:cubicBezTo>
                  <a:cubicBezTo>
                    <a:pt x="8" y="23"/>
                    <a:pt x="7" y="22"/>
                    <a:pt x="6" y="22"/>
                  </a:cubicBezTo>
                  <a:moveTo>
                    <a:pt x="66" y="33"/>
                  </a:moveTo>
                  <a:cubicBezTo>
                    <a:pt x="66" y="33"/>
                    <a:pt x="66" y="33"/>
                    <a:pt x="66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1"/>
                    <a:pt x="67" y="30"/>
                    <a:pt x="69" y="30"/>
                  </a:cubicBezTo>
                  <a:cubicBezTo>
                    <a:pt x="71" y="29"/>
                    <a:pt x="73" y="31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35"/>
                    <a:pt x="72" y="36"/>
                    <a:pt x="70" y="37"/>
                  </a:cubicBezTo>
                  <a:cubicBezTo>
                    <a:pt x="68" y="37"/>
                    <a:pt x="66" y="35"/>
                    <a:pt x="66" y="33"/>
                  </a:cubicBezTo>
                  <a:moveTo>
                    <a:pt x="0" y="39"/>
                  </a:moveTo>
                  <a:cubicBezTo>
                    <a:pt x="0" y="37"/>
                    <a:pt x="1" y="36"/>
                    <a:pt x="3" y="36"/>
                  </a:cubicBezTo>
                  <a:cubicBezTo>
                    <a:pt x="5" y="35"/>
                    <a:pt x="7" y="37"/>
                    <a:pt x="7" y="39"/>
                  </a:cubicBezTo>
                  <a:cubicBezTo>
                    <a:pt x="7" y="41"/>
                    <a:pt x="6" y="42"/>
                    <a:pt x="4" y="42"/>
                  </a:cubicBezTo>
                  <a:cubicBezTo>
                    <a:pt x="2" y="43"/>
                    <a:pt x="0" y="41"/>
                    <a:pt x="0" y="39"/>
                  </a:cubicBezTo>
                  <a:moveTo>
                    <a:pt x="63" y="56"/>
                  </a:moveTo>
                  <a:cubicBezTo>
                    <a:pt x="61" y="55"/>
                    <a:pt x="61" y="53"/>
                    <a:pt x="62" y="5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50"/>
                    <a:pt x="65" y="49"/>
                    <a:pt x="67" y="50"/>
                  </a:cubicBezTo>
                  <a:cubicBezTo>
                    <a:pt x="68" y="51"/>
                    <a:pt x="69" y="53"/>
                    <a:pt x="68" y="55"/>
                  </a:cubicBezTo>
                  <a:cubicBezTo>
                    <a:pt x="67" y="56"/>
                    <a:pt x="66" y="56"/>
                    <a:pt x="65" y="57"/>
                  </a:cubicBezTo>
                  <a:cubicBezTo>
                    <a:pt x="64" y="57"/>
                    <a:pt x="64" y="56"/>
                    <a:pt x="63" y="56"/>
                  </a:cubicBezTo>
                  <a:moveTo>
                    <a:pt x="9" y="60"/>
                  </a:moveTo>
                  <a:cubicBezTo>
                    <a:pt x="8" y="59"/>
                    <a:pt x="8" y="56"/>
                    <a:pt x="9" y="55"/>
                  </a:cubicBezTo>
                  <a:cubicBezTo>
                    <a:pt x="11" y="54"/>
                    <a:pt x="13" y="54"/>
                    <a:pt x="14" y="56"/>
                  </a:cubicBezTo>
                  <a:cubicBezTo>
                    <a:pt x="15" y="57"/>
                    <a:pt x="15" y="59"/>
                    <a:pt x="14" y="60"/>
                  </a:cubicBezTo>
                  <a:cubicBezTo>
                    <a:pt x="13" y="61"/>
                    <a:pt x="12" y="61"/>
                    <a:pt x="12" y="61"/>
                  </a:cubicBezTo>
                  <a:cubicBezTo>
                    <a:pt x="11" y="61"/>
                    <a:pt x="10" y="61"/>
                    <a:pt x="9" y="60"/>
                  </a:cubicBezTo>
                  <a:moveTo>
                    <a:pt x="46" y="68"/>
                  </a:moveTo>
                  <a:cubicBezTo>
                    <a:pt x="45" y="66"/>
                    <a:pt x="46" y="64"/>
                    <a:pt x="48" y="63"/>
                  </a:cubicBezTo>
                  <a:cubicBezTo>
                    <a:pt x="50" y="63"/>
                    <a:pt x="52" y="63"/>
                    <a:pt x="53" y="65"/>
                  </a:cubicBezTo>
                  <a:cubicBezTo>
                    <a:pt x="53" y="67"/>
                    <a:pt x="53" y="69"/>
                    <a:pt x="51" y="70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8" y="70"/>
                    <a:pt x="47" y="69"/>
                    <a:pt x="46" y="68"/>
                  </a:cubicBezTo>
                  <a:moveTo>
                    <a:pt x="28" y="72"/>
                  </a:moveTo>
                  <a:cubicBezTo>
                    <a:pt x="26" y="71"/>
                    <a:pt x="25" y="69"/>
                    <a:pt x="26" y="68"/>
                  </a:cubicBezTo>
                  <a:cubicBezTo>
                    <a:pt x="26" y="66"/>
                    <a:pt x="28" y="64"/>
                    <a:pt x="30" y="65"/>
                  </a:cubicBezTo>
                  <a:cubicBezTo>
                    <a:pt x="32" y="65"/>
                    <a:pt x="33" y="67"/>
                    <a:pt x="32" y="69"/>
                  </a:cubicBezTo>
                  <a:cubicBezTo>
                    <a:pt x="32" y="71"/>
                    <a:pt x="31" y="72"/>
                    <a:pt x="29" y="72"/>
                  </a:cubicBezTo>
                  <a:cubicBezTo>
                    <a:pt x="29" y="72"/>
                    <a:pt x="29" y="72"/>
                    <a:pt x="28" y="72"/>
                  </a:cubicBezTo>
                </a:path>
              </a:pathLst>
            </a:custGeom>
            <a:solidFill>
              <a:srgbClr val="004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7">
              <a:extLst>
                <a:ext uri="{FF2B5EF4-FFF2-40B4-BE49-F238E27FC236}">
                  <a16:creationId xmlns:a16="http://schemas.microsoft.com/office/drawing/2014/main" id="{5177D095-192E-4BB3-94F4-DF72B46BC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" y="1105"/>
              <a:ext cx="36" cy="216"/>
            </a:xfrm>
            <a:custGeom>
              <a:avLst/>
              <a:gdLst>
                <a:gd name="T0" fmla="*/ 30 w 30"/>
                <a:gd name="T1" fmla="*/ 2 h 180"/>
                <a:gd name="T2" fmla="*/ 10 w 30"/>
                <a:gd name="T3" fmla="*/ 55 h 180"/>
                <a:gd name="T4" fmla="*/ 0 w 30"/>
                <a:gd name="T5" fmla="*/ 180 h 180"/>
                <a:gd name="T6" fmla="*/ 6 w 30"/>
                <a:gd name="T7" fmla="*/ 157 h 180"/>
                <a:gd name="T8" fmla="*/ 16 w 30"/>
                <a:gd name="T9" fmla="*/ 49 h 180"/>
                <a:gd name="T10" fmla="*/ 22 w 30"/>
                <a:gd name="T11" fmla="*/ 37 h 180"/>
                <a:gd name="T12" fmla="*/ 25 w 30"/>
                <a:gd name="T13" fmla="*/ 37 h 180"/>
                <a:gd name="T14" fmla="*/ 30 w 30"/>
                <a:gd name="T15" fmla="*/ 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0">
                  <a:moveTo>
                    <a:pt x="30" y="2"/>
                  </a:moveTo>
                  <a:cubicBezTo>
                    <a:pt x="30" y="2"/>
                    <a:pt x="16" y="0"/>
                    <a:pt x="10" y="55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0"/>
                    <a:pt x="12" y="170"/>
                    <a:pt x="6" y="157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8" y="37"/>
                    <a:pt x="22" y="37"/>
                  </a:cubicBezTo>
                  <a:cubicBezTo>
                    <a:pt x="25" y="37"/>
                    <a:pt x="25" y="37"/>
                    <a:pt x="25" y="37"/>
                  </a:cubicBezTo>
                  <a:lnTo>
                    <a:pt x="30" y="2"/>
                  </a:lnTo>
                  <a:close/>
                </a:path>
              </a:pathLst>
            </a:custGeom>
            <a:solidFill>
              <a:srgbClr val="FCC7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8">
              <a:extLst>
                <a:ext uri="{FF2B5EF4-FFF2-40B4-BE49-F238E27FC236}">
                  <a16:creationId xmlns:a16="http://schemas.microsoft.com/office/drawing/2014/main" id="{48DA7D37-A0BE-4315-9E40-7D5C8DE9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" y="1484"/>
              <a:ext cx="4" cy="13"/>
            </a:xfrm>
            <a:custGeom>
              <a:avLst/>
              <a:gdLst>
                <a:gd name="T0" fmla="*/ 2 w 4"/>
                <a:gd name="T1" fmla="*/ 0 h 11"/>
                <a:gd name="T2" fmla="*/ 0 w 4"/>
                <a:gd name="T3" fmla="*/ 0 h 11"/>
                <a:gd name="T4" fmla="*/ 0 w 4"/>
                <a:gd name="T5" fmla="*/ 10 h 11"/>
                <a:gd name="T6" fmla="*/ 2 w 4"/>
                <a:gd name="T7" fmla="*/ 10 h 11"/>
                <a:gd name="T8" fmla="*/ 4 w 4"/>
                <a:gd name="T9" fmla="*/ 0 h 11"/>
                <a:gd name="T10" fmla="*/ 2 w 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1"/>
                    <a:pt x="1" y="11"/>
                    <a:pt x="2" y="10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2421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9">
              <a:extLst>
                <a:ext uri="{FF2B5EF4-FFF2-40B4-BE49-F238E27FC236}">
                  <a16:creationId xmlns:a16="http://schemas.microsoft.com/office/drawing/2014/main" id="{FAADB590-0946-4DBC-8AF8-FF3073AC3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7" y="1090"/>
              <a:ext cx="62" cy="394"/>
            </a:xfrm>
            <a:custGeom>
              <a:avLst/>
              <a:gdLst>
                <a:gd name="T0" fmla="*/ 52 w 52"/>
                <a:gd name="T1" fmla="*/ 3 h 328"/>
                <a:gd name="T2" fmla="*/ 41 w 52"/>
                <a:gd name="T3" fmla="*/ 0 h 328"/>
                <a:gd name="T4" fmla="*/ 30 w 52"/>
                <a:gd name="T5" fmla="*/ 2 h 328"/>
                <a:gd name="T6" fmla="*/ 8 w 52"/>
                <a:gd name="T7" fmla="*/ 328 h 328"/>
                <a:gd name="T8" fmla="*/ 10 w 52"/>
                <a:gd name="T9" fmla="*/ 328 h 328"/>
                <a:gd name="T10" fmla="*/ 12 w 52"/>
                <a:gd name="T11" fmla="*/ 328 h 328"/>
                <a:gd name="T12" fmla="*/ 52 w 52"/>
                <a:gd name="T13" fmla="*/ 3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28">
                  <a:moveTo>
                    <a:pt x="52" y="3"/>
                  </a:moveTo>
                  <a:cubicBezTo>
                    <a:pt x="48" y="0"/>
                    <a:pt x="41" y="0"/>
                    <a:pt x="41" y="0"/>
                  </a:cubicBezTo>
                  <a:cubicBezTo>
                    <a:pt x="41" y="0"/>
                    <a:pt x="34" y="0"/>
                    <a:pt x="30" y="2"/>
                  </a:cubicBezTo>
                  <a:cubicBezTo>
                    <a:pt x="30" y="2"/>
                    <a:pt x="0" y="218"/>
                    <a:pt x="8" y="328"/>
                  </a:cubicBezTo>
                  <a:cubicBezTo>
                    <a:pt x="10" y="328"/>
                    <a:pt x="10" y="328"/>
                    <a:pt x="10" y="328"/>
                  </a:cubicBezTo>
                  <a:cubicBezTo>
                    <a:pt x="12" y="328"/>
                    <a:pt x="12" y="328"/>
                    <a:pt x="12" y="328"/>
                  </a:cubicBezTo>
                  <a:cubicBezTo>
                    <a:pt x="40" y="219"/>
                    <a:pt x="52" y="3"/>
                    <a:pt x="52" y="3"/>
                  </a:cubicBezTo>
                </a:path>
              </a:pathLst>
            </a:custGeom>
            <a:solidFill>
              <a:srgbClr val="FCC7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0">
              <a:extLst>
                <a:ext uri="{FF2B5EF4-FFF2-40B4-BE49-F238E27FC236}">
                  <a16:creationId xmlns:a16="http://schemas.microsoft.com/office/drawing/2014/main" id="{9E715151-F5D5-4813-B47D-AF98CA0B2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" y="1090"/>
              <a:ext cx="37" cy="89"/>
            </a:xfrm>
            <a:custGeom>
              <a:avLst/>
              <a:gdLst>
                <a:gd name="T0" fmla="*/ 9 w 31"/>
                <a:gd name="T1" fmla="*/ 3 h 74"/>
                <a:gd name="T2" fmla="*/ 0 w 31"/>
                <a:gd name="T3" fmla="*/ 74 h 74"/>
                <a:gd name="T4" fmla="*/ 26 w 31"/>
                <a:gd name="T5" fmla="*/ 74 h 74"/>
                <a:gd name="T6" fmla="*/ 31 w 31"/>
                <a:gd name="T7" fmla="*/ 3 h 74"/>
                <a:gd name="T8" fmla="*/ 20 w 31"/>
                <a:gd name="T9" fmla="*/ 0 h 74"/>
                <a:gd name="T10" fmla="*/ 9 w 31"/>
                <a:gd name="T11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74">
                  <a:moveTo>
                    <a:pt x="9" y="3"/>
                  </a:moveTo>
                  <a:cubicBezTo>
                    <a:pt x="5" y="32"/>
                    <a:pt x="5" y="32"/>
                    <a:pt x="0" y="74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9" y="32"/>
                    <a:pt x="31" y="3"/>
                    <a:pt x="31" y="3"/>
                  </a:cubicBezTo>
                  <a:cubicBezTo>
                    <a:pt x="27" y="0"/>
                    <a:pt x="20" y="0"/>
                    <a:pt x="20" y="0"/>
                  </a:cubicBezTo>
                  <a:cubicBezTo>
                    <a:pt x="20" y="0"/>
                    <a:pt x="13" y="0"/>
                    <a:pt x="9" y="3"/>
                  </a:cubicBezTo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1">
              <a:extLst>
                <a:ext uri="{FF2B5EF4-FFF2-40B4-BE49-F238E27FC236}">
                  <a16:creationId xmlns:a16="http://schemas.microsoft.com/office/drawing/2014/main" id="{82716EA1-A0F8-441F-BAFE-DE3ED3132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" y="1202"/>
              <a:ext cx="47" cy="243"/>
            </a:xfrm>
            <a:custGeom>
              <a:avLst/>
              <a:gdLst>
                <a:gd name="T0" fmla="*/ 13 w 39"/>
                <a:gd name="T1" fmla="*/ 0 h 202"/>
                <a:gd name="T2" fmla="*/ 1 w 39"/>
                <a:gd name="T3" fmla="*/ 202 h 202"/>
                <a:gd name="T4" fmla="*/ 13 w 39"/>
                <a:gd name="T5" fmla="*/ 202 h 202"/>
                <a:gd name="T6" fmla="*/ 39 w 39"/>
                <a:gd name="T7" fmla="*/ 1 h 202"/>
                <a:gd name="T8" fmla="*/ 13 w 39"/>
                <a:gd name="T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02">
                  <a:moveTo>
                    <a:pt x="13" y="0"/>
                  </a:moveTo>
                  <a:cubicBezTo>
                    <a:pt x="7" y="61"/>
                    <a:pt x="0" y="141"/>
                    <a:pt x="1" y="202"/>
                  </a:cubicBezTo>
                  <a:cubicBezTo>
                    <a:pt x="13" y="202"/>
                    <a:pt x="13" y="202"/>
                    <a:pt x="13" y="202"/>
                  </a:cubicBezTo>
                  <a:cubicBezTo>
                    <a:pt x="26" y="141"/>
                    <a:pt x="34" y="61"/>
                    <a:pt x="39" y="1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2">
              <a:extLst>
                <a:ext uri="{FF2B5EF4-FFF2-40B4-BE49-F238E27FC236}">
                  <a16:creationId xmlns:a16="http://schemas.microsoft.com/office/drawing/2014/main" id="{F4D68314-A2CA-4165-B693-55C2D31980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7" y="938"/>
              <a:ext cx="289" cy="79"/>
            </a:xfrm>
            <a:custGeom>
              <a:avLst/>
              <a:gdLst>
                <a:gd name="T0" fmla="*/ 211 w 241"/>
                <a:gd name="T1" fmla="*/ 29 h 66"/>
                <a:gd name="T2" fmla="*/ 241 w 241"/>
                <a:gd name="T3" fmla="*/ 45 h 66"/>
                <a:gd name="T4" fmla="*/ 226 w 241"/>
                <a:gd name="T5" fmla="*/ 19 h 66"/>
                <a:gd name="T6" fmla="*/ 196 w 241"/>
                <a:gd name="T7" fmla="*/ 3 h 66"/>
                <a:gd name="T8" fmla="*/ 158 w 241"/>
                <a:gd name="T9" fmla="*/ 19 h 66"/>
                <a:gd name="T10" fmla="*/ 170 w 241"/>
                <a:gd name="T11" fmla="*/ 14 h 66"/>
                <a:gd name="T12" fmla="*/ 176 w 241"/>
                <a:gd name="T13" fmla="*/ 20 h 66"/>
                <a:gd name="T14" fmla="*/ 178 w 241"/>
                <a:gd name="T15" fmla="*/ 33 h 66"/>
                <a:gd name="T16" fmla="*/ 169 w 241"/>
                <a:gd name="T17" fmla="*/ 43 h 66"/>
                <a:gd name="T18" fmla="*/ 158 w 241"/>
                <a:gd name="T19" fmla="*/ 35 h 66"/>
                <a:gd name="T20" fmla="*/ 147 w 241"/>
                <a:gd name="T21" fmla="*/ 42 h 66"/>
                <a:gd name="T22" fmla="*/ 169 w 241"/>
                <a:gd name="T23" fmla="*/ 53 h 66"/>
                <a:gd name="T24" fmla="*/ 190 w 241"/>
                <a:gd name="T25" fmla="*/ 38 h 66"/>
                <a:gd name="T26" fmla="*/ 185 w 241"/>
                <a:gd name="T27" fmla="*/ 11 h 66"/>
                <a:gd name="T28" fmla="*/ 162 w 241"/>
                <a:gd name="T29" fmla="*/ 5 h 66"/>
                <a:gd name="T30" fmla="*/ 148 w 241"/>
                <a:gd name="T31" fmla="*/ 12 h 66"/>
                <a:gd name="T32" fmla="*/ 144 w 241"/>
                <a:gd name="T33" fmla="*/ 28 h 66"/>
                <a:gd name="T34" fmla="*/ 101 w 241"/>
                <a:gd name="T35" fmla="*/ 57 h 66"/>
                <a:gd name="T36" fmla="*/ 129 w 241"/>
                <a:gd name="T37" fmla="*/ 55 h 66"/>
                <a:gd name="T38" fmla="*/ 140 w 241"/>
                <a:gd name="T39" fmla="*/ 8 h 66"/>
                <a:gd name="T40" fmla="*/ 110 w 241"/>
                <a:gd name="T41" fmla="*/ 11 h 66"/>
                <a:gd name="T42" fmla="*/ 61 w 241"/>
                <a:gd name="T43" fmla="*/ 43 h 66"/>
                <a:gd name="T44" fmla="*/ 74 w 241"/>
                <a:gd name="T45" fmla="*/ 42 h 66"/>
                <a:gd name="T46" fmla="*/ 57 w 241"/>
                <a:gd name="T47" fmla="*/ 61 h 66"/>
                <a:gd name="T48" fmla="*/ 81 w 241"/>
                <a:gd name="T49" fmla="*/ 59 h 66"/>
                <a:gd name="T50" fmla="*/ 58 w 241"/>
                <a:gd name="T51" fmla="*/ 15 h 66"/>
                <a:gd name="T52" fmla="*/ 32 w 241"/>
                <a:gd name="T53" fmla="*/ 19 h 66"/>
                <a:gd name="T54" fmla="*/ 11 w 241"/>
                <a:gd name="T55" fmla="*/ 19 h 66"/>
                <a:gd name="T56" fmla="*/ 0 w 241"/>
                <a:gd name="T57" fmla="*/ 32 h 66"/>
                <a:gd name="T58" fmla="*/ 13 w 241"/>
                <a:gd name="T59" fmla="*/ 32 h 66"/>
                <a:gd name="T60" fmla="*/ 23 w 241"/>
                <a:gd name="T61" fmla="*/ 27 h 66"/>
                <a:gd name="T62" fmla="*/ 23 w 241"/>
                <a:gd name="T63" fmla="*/ 36 h 66"/>
                <a:gd name="T64" fmla="*/ 15 w 241"/>
                <a:gd name="T65" fmla="*/ 37 h 66"/>
                <a:gd name="T66" fmla="*/ 21 w 241"/>
                <a:gd name="T67" fmla="*/ 45 h 66"/>
                <a:gd name="T68" fmla="*/ 28 w 241"/>
                <a:gd name="T69" fmla="*/ 50 h 66"/>
                <a:gd name="T70" fmla="*/ 24 w 241"/>
                <a:gd name="T71" fmla="*/ 56 h 66"/>
                <a:gd name="T72" fmla="*/ 14 w 241"/>
                <a:gd name="T73" fmla="*/ 52 h 66"/>
                <a:gd name="T74" fmla="*/ 1 w 241"/>
                <a:gd name="T75" fmla="*/ 53 h 66"/>
                <a:gd name="T76" fmla="*/ 15 w 241"/>
                <a:gd name="T77" fmla="*/ 65 h 66"/>
                <a:gd name="T78" fmla="*/ 36 w 241"/>
                <a:gd name="T79" fmla="*/ 61 h 66"/>
                <a:gd name="T80" fmla="*/ 40 w 241"/>
                <a:gd name="T81" fmla="*/ 45 h 66"/>
                <a:gd name="T82" fmla="*/ 29 w 241"/>
                <a:gd name="T83" fmla="*/ 40 h 66"/>
                <a:gd name="T84" fmla="*/ 36 w 241"/>
                <a:gd name="T85" fmla="*/ 35 h 66"/>
                <a:gd name="T86" fmla="*/ 36 w 241"/>
                <a:gd name="T87" fmla="*/ 2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1" h="66">
                  <a:moveTo>
                    <a:pt x="200" y="49"/>
                  </a:moveTo>
                  <a:cubicBezTo>
                    <a:pt x="213" y="48"/>
                    <a:pt x="213" y="48"/>
                    <a:pt x="213" y="48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26" y="28"/>
                    <a:pt x="226" y="28"/>
                    <a:pt x="226" y="28"/>
                  </a:cubicBezTo>
                  <a:cubicBezTo>
                    <a:pt x="228" y="46"/>
                    <a:pt x="228" y="46"/>
                    <a:pt x="228" y="46"/>
                  </a:cubicBezTo>
                  <a:cubicBezTo>
                    <a:pt x="241" y="45"/>
                    <a:pt x="241" y="45"/>
                    <a:pt x="241" y="45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24" y="1"/>
                    <a:pt x="224" y="1"/>
                    <a:pt x="224" y="1"/>
                  </a:cubicBezTo>
                  <a:cubicBezTo>
                    <a:pt x="226" y="19"/>
                    <a:pt x="226" y="19"/>
                    <a:pt x="226" y="19"/>
                  </a:cubicBezTo>
                  <a:cubicBezTo>
                    <a:pt x="210" y="20"/>
                    <a:pt x="210" y="20"/>
                    <a:pt x="210" y="20"/>
                  </a:cubicBezTo>
                  <a:cubicBezTo>
                    <a:pt x="209" y="2"/>
                    <a:pt x="209" y="2"/>
                    <a:pt x="209" y="2"/>
                  </a:cubicBezTo>
                  <a:cubicBezTo>
                    <a:pt x="196" y="3"/>
                    <a:pt x="196" y="3"/>
                    <a:pt x="196" y="3"/>
                  </a:cubicBezTo>
                  <a:lnTo>
                    <a:pt x="200" y="49"/>
                  </a:lnTo>
                  <a:close/>
                  <a:moveTo>
                    <a:pt x="157" y="24"/>
                  </a:moveTo>
                  <a:cubicBezTo>
                    <a:pt x="157" y="22"/>
                    <a:pt x="157" y="21"/>
                    <a:pt x="158" y="19"/>
                  </a:cubicBezTo>
                  <a:cubicBezTo>
                    <a:pt x="159" y="18"/>
                    <a:pt x="160" y="16"/>
                    <a:pt x="161" y="15"/>
                  </a:cubicBezTo>
                  <a:cubicBezTo>
                    <a:pt x="162" y="15"/>
                    <a:pt x="164" y="14"/>
                    <a:pt x="166" y="14"/>
                  </a:cubicBezTo>
                  <a:cubicBezTo>
                    <a:pt x="167" y="14"/>
                    <a:pt x="169" y="14"/>
                    <a:pt x="170" y="14"/>
                  </a:cubicBezTo>
                  <a:cubicBezTo>
                    <a:pt x="172" y="14"/>
                    <a:pt x="173" y="15"/>
                    <a:pt x="174" y="16"/>
                  </a:cubicBezTo>
                  <a:cubicBezTo>
                    <a:pt x="174" y="17"/>
                    <a:pt x="175" y="17"/>
                    <a:pt x="175" y="18"/>
                  </a:cubicBezTo>
                  <a:cubicBezTo>
                    <a:pt x="175" y="19"/>
                    <a:pt x="176" y="19"/>
                    <a:pt x="176" y="20"/>
                  </a:cubicBezTo>
                  <a:cubicBezTo>
                    <a:pt x="177" y="21"/>
                    <a:pt x="177" y="22"/>
                    <a:pt x="177" y="23"/>
                  </a:cubicBezTo>
                  <a:cubicBezTo>
                    <a:pt x="177" y="25"/>
                    <a:pt x="178" y="26"/>
                    <a:pt x="178" y="28"/>
                  </a:cubicBezTo>
                  <a:cubicBezTo>
                    <a:pt x="178" y="29"/>
                    <a:pt x="178" y="31"/>
                    <a:pt x="178" y="33"/>
                  </a:cubicBezTo>
                  <a:cubicBezTo>
                    <a:pt x="178" y="34"/>
                    <a:pt x="177" y="36"/>
                    <a:pt x="177" y="38"/>
                  </a:cubicBezTo>
                  <a:cubicBezTo>
                    <a:pt x="176" y="39"/>
                    <a:pt x="175" y="40"/>
                    <a:pt x="174" y="41"/>
                  </a:cubicBezTo>
                  <a:cubicBezTo>
                    <a:pt x="173" y="42"/>
                    <a:pt x="171" y="43"/>
                    <a:pt x="169" y="43"/>
                  </a:cubicBezTo>
                  <a:cubicBezTo>
                    <a:pt x="166" y="43"/>
                    <a:pt x="165" y="43"/>
                    <a:pt x="163" y="43"/>
                  </a:cubicBezTo>
                  <a:cubicBezTo>
                    <a:pt x="162" y="42"/>
                    <a:pt x="161" y="41"/>
                    <a:pt x="160" y="40"/>
                  </a:cubicBezTo>
                  <a:cubicBezTo>
                    <a:pt x="159" y="38"/>
                    <a:pt x="158" y="37"/>
                    <a:pt x="158" y="35"/>
                  </a:cubicBezTo>
                  <a:cubicBezTo>
                    <a:pt x="157" y="33"/>
                    <a:pt x="157" y="32"/>
                    <a:pt x="157" y="30"/>
                  </a:cubicBezTo>
                  <a:cubicBezTo>
                    <a:pt x="157" y="28"/>
                    <a:pt x="157" y="26"/>
                    <a:pt x="157" y="24"/>
                  </a:cubicBezTo>
                  <a:moveTo>
                    <a:pt x="147" y="42"/>
                  </a:moveTo>
                  <a:cubicBezTo>
                    <a:pt x="148" y="45"/>
                    <a:pt x="150" y="47"/>
                    <a:pt x="152" y="49"/>
                  </a:cubicBezTo>
                  <a:cubicBezTo>
                    <a:pt x="155" y="50"/>
                    <a:pt x="157" y="51"/>
                    <a:pt x="160" y="52"/>
                  </a:cubicBezTo>
                  <a:cubicBezTo>
                    <a:pt x="163" y="53"/>
                    <a:pt x="166" y="53"/>
                    <a:pt x="169" y="53"/>
                  </a:cubicBezTo>
                  <a:cubicBezTo>
                    <a:pt x="172" y="52"/>
                    <a:pt x="175" y="52"/>
                    <a:pt x="177" y="51"/>
                  </a:cubicBezTo>
                  <a:cubicBezTo>
                    <a:pt x="180" y="50"/>
                    <a:pt x="183" y="48"/>
                    <a:pt x="185" y="46"/>
                  </a:cubicBezTo>
                  <a:cubicBezTo>
                    <a:pt x="187" y="44"/>
                    <a:pt x="188" y="42"/>
                    <a:pt x="190" y="38"/>
                  </a:cubicBezTo>
                  <a:cubicBezTo>
                    <a:pt x="191" y="35"/>
                    <a:pt x="191" y="31"/>
                    <a:pt x="191" y="27"/>
                  </a:cubicBezTo>
                  <a:cubicBezTo>
                    <a:pt x="191" y="24"/>
                    <a:pt x="190" y="21"/>
                    <a:pt x="189" y="18"/>
                  </a:cubicBezTo>
                  <a:cubicBezTo>
                    <a:pt x="188" y="16"/>
                    <a:pt x="187" y="13"/>
                    <a:pt x="185" y="11"/>
                  </a:cubicBezTo>
                  <a:cubicBezTo>
                    <a:pt x="183" y="9"/>
                    <a:pt x="180" y="7"/>
                    <a:pt x="177" y="6"/>
                  </a:cubicBezTo>
                  <a:cubicBezTo>
                    <a:pt x="174" y="5"/>
                    <a:pt x="170" y="4"/>
                    <a:pt x="166" y="5"/>
                  </a:cubicBezTo>
                  <a:cubicBezTo>
                    <a:pt x="165" y="5"/>
                    <a:pt x="164" y="5"/>
                    <a:pt x="162" y="5"/>
                  </a:cubicBezTo>
                  <a:cubicBezTo>
                    <a:pt x="161" y="5"/>
                    <a:pt x="159" y="6"/>
                    <a:pt x="158" y="6"/>
                  </a:cubicBezTo>
                  <a:cubicBezTo>
                    <a:pt x="156" y="7"/>
                    <a:pt x="154" y="8"/>
                    <a:pt x="153" y="9"/>
                  </a:cubicBezTo>
                  <a:cubicBezTo>
                    <a:pt x="151" y="10"/>
                    <a:pt x="150" y="11"/>
                    <a:pt x="148" y="12"/>
                  </a:cubicBezTo>
                  <a:cubicBezTo>
                    <a:pt x="147" y="14"/>
                    <a:pt x="146" y="16"/>
                    <a:pt x="145" y="18"/>
                  </a:cubicBezTo>
                  <a:cubicBezTo>
                    <a:pt x="145" y="19"/>
                    <a:pt x="144" y="21"/>
                    <a:pt x="144" y="23"/>
                  </a:cubicBezTo>
                  <a:cubicBezTo>
                    <a:pt x="144" y="25"/>
                    <a:pt x="144" y="26"/>
                    <a:pt x="144" y="28"/>
                  </a:cubicBezTo>
                  <a:cubicBezTo>
                    <a:pt x="144" y="29"/>
                    <a:pt x="144" y="30"/>
                    <a:pt x="144" y="31"/>
                  </a:cubicBezTo>
                  <a:cubicBezTo>
                    <a:pt x="144" y="35"/>
                    <a:pt x="145" y="39"/>
                    <a:pt x="147" y="42"/>
                  </a:cubicBezTo>
                  <a:moveTo>
                    <a:pt x="101" y="57"/>
                  </a:moveTo>
                  <a:cubicBezTo>
                    <a:pt x="114" y="56"/>
                    <a:pt x="114" y="56"/>
                    <a:pt x="114" y="56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29" y="55"/>
                    <a:pt x="129" y="55"/>
                    <a:pt x="129" y="55"/>
                  </a:cubicBezTo>
                  <a:cubicBezTo>
                    <a:pt x="145" y="54"/>
                    <a:pt x="145" y="54"/>
                    <a:pt x="145" y="54"/>
                  </a:cubicBezTo>
                  <a:cubicBezTo>
                    <a:pt x="126" y="30"/>
                    <a:pt x="126" y="30"/>
                    <a:pt x="126" y="30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12" y="31"/>
                    <a:pt x="112" y="31"/>
                    <a:pt x="112" y="3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97" y="12"/>
                    <a:pt x="97" y="12"/>
                    <a:pt x="97" y="12"/>
                  </a:cubicBezTo>
                  <a:lnTo>
                    <a:pt x="101" y="57"/>
                  </a:lnTo>
                  <a:close/>
                  <a:moveTo>
                    <a:pt x="61" y="43"/>
                  </a:moveTo>
                  <a:cubicBezTo>
                    <a:pt x="66" y="24"/>
                    <a:pt x="66" y="24"/>
                    <a:pt x="66" y="24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74" y="42"/>
                    <a:pt x="74" y="42"/>
                    <a:pt x="74" y="42"/>
                  </a:cubicBezTo>
                  <a:lnTo>
                    <a:pt x="61" y="43"/>
                  </a:lnTo>
                  <a:close/>
                  <a:moveTo>
                    <a:pt x="44" y="62"/>
                  </a:moveTo>
                  <a:cubicBezTo>
                    <a:pt x="57" y="61"/>
                    <a:pt x="57" y="61"/>
                    <a:pt x="57" y="61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77" y="50"/>
                    <a:pt x="77" y="50"/>
                    <a:pt x="77" y="50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58" y="15"/>
                    <a:pt x="58" y="15"/>
                    <a:pt x="58" y="15"/>
                  </a:cubicBezTo>
                  <a:lnTo>
                    <a:pt x="44" y="62"/>
                  </a:lnTo>
                  <a:close/>
                  <a:moveTo>
                    <a:pt x="36" y="22"/>
                  </a:moveTo>
                  <a:cubicBezTo>
                    <a:pt x="35" y="21"/>
                    <a:pt x="34" y="20"/>
                    <a:pt x="32" y="19"/>
                  </a:cubicBezTo>
                  <a:cubicBezTo>
                    <a:pt x="30" y="18"/>
                    <a:pt x="28" y="18"/>
                    <a:pt x="26" y="18"/>
                  </a:cubicBezTo>
                  <a:cubicBezTo>
                    <a:pt x="24" y="17"/>
                    <a:pt x="21" y="17"/>
                    <a:pt x="19" y="18"/>
                  </a:cubicBezTo>
                  <a:cubicBezTo>
                    <a:pt x="16" y="18"/>
                    <a:pt x="14" y="18"/>
                    <a:pt x="11" y="19"/>
                  </a:cubicBezTo>
                  <a:cubicBezTo>
                    <a:pt x="9" y="20"/>
                    <a:pt x="7" y="21"/>
                    <a:pt x="5" y="22"/>
                  </a:cubicBezTo>
                  <a:cubicBezTo>
                    <a:pt x="4" y="23"/>
                    <a:pt x="2" y="24"/>
                    <a:pt x="1" y="26"/>
                  </a:cubicBezTo>
                  <a:cubicBezTo>
                    <a:pt x="1" y="28"/>
                    <a:pt x="0" y="30"/>
                    <a:pt x="0" y="32"/>
                  </a:cubicBezTo>
                  <a:cubicBezTo>
                    <a:pt x="0" y="32"/>
                    <a:pt x="0" y="32"/>
                    <a:pt x="0" y="33"/>
                  </a:cubicBezTo>
                  <a:cubicBezTo>
                    <a:pt x="0" y="33"/>
                    <a:pt x="1" y="33"/>
                    <a:pt x="1" y="33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29"/>
                    <a:pt x="15" y="27"/>
                    <a:pt x="19" y="27"/>
                  </a:cubicBezTo>
                  <a:cubicBezTo>
                    <a:pt x="21" y="26"/>
                    <a:pt x="22" y="27"/>
                    <a:pt x="23" y="27"/>
                  </a:cubicBezTo>
                  <a:cubicBezTo>
                    <a:pt x="24" y="28"/>
                    <a:pt x="25" y="29"/>
                    <a:pt x="25" y="30"/>
                  </a:cubicBezTo>
                  <a:cubicBezTo>
                    <a:pt x="25" y="32"/>
                    <a:pt x="25" y="33"/>
                    <a:pt x="25" y="34"/>
                  </a:cubicBezTo>
                  <a:cubicBezTo>
                    <a:pt x="24" y="34"/>
                    <a:pt x="23" y="35"/>
                    <a:pt x="23" y="36"/>
                  </a:cubicBezTo>
                  <a:cubicBezTo>
                    <a:pt x="22" y="36"/>
                    <a:pt x="21" y="36"/>
                    <a:pt x="20" y="36"/>
                  </a:cubicBezTo>
                  <a:cubicBezTo>
                    <a:pt x="19" y="37"/>
                    <a:pt x="18" y="37"/>
                    <a:pt x="16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9" y="45"/>
                    <a:pt x="20" y="45"/>
                    <a:pt x="21" y="45"/>
                  </a:cubicBezTo>
                  <a:cubicBezTo>
                    <a:pt x="22" y="45"/>
                    <a:pt x="23" y="45"/>
                    <a:pt x="24" y="46"/>
                  </a:cubicBezTo>
                  <a:cubicBezTo>
                    <a:pt x="25" y="46"/>
                    <a:pt x="26" y="46"/>
                    <a:pt x="27" y="47"/>
                  </a:cubicBezTo>
                  <a:cubicBezTo>
                    <a:pt x="27" y="48"/>
                    <a:pt x="28" y="49"/>
                    <a:pt x="28" y="50"/>
                  </a:cubicBezTo>
                  <a:cubicBezTo>
                    <a:pt x="28" y="52"/>
                    <a:pt x="28" y="52"/>
                    <a:pt x="27" y="53"/>
                  </a:cubicBezTo>
                  <a:cubicBezTo>
                    <a:pt x="27" y="54"/>
                    <a:pt x="27" y="54"/>
                    <a:pt x="26" y="55"/>
                  </a:cubicBezTo>
                  <a:cubicBezTo>
                    <a:pt x="25" y="55"/>
                    <a:pt x="25" y="56"/>
                    <a:pt x="24" y="56"/>
                  </a:cubicBezTo>
                  <a:cubicBezTo>
                    <a:pt x="23" y="56"/>
                    <a:pt x="22" y="56"/>
                    <a:pt x="22" y="56"/>
                  </a:cubicBezTo>
                  <a:cubicBezTo>
                    <a:pt x="19" y="57"/>
                    <a:pt x="18" y="56"/>
                    <a:pt x="16" y="56"/>
                  </a:cubicBezTo>
                  <a:cubicBezTo>
                    <a:pt x="15" y="55"/>
                    <a:pt x="14" y="54"/>
                    <a:pt x="14" y="52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56"/>
                    <a:pt x="2" y="58"/>
                    <a:pt x="3" y="60"/>
                  </a:cubicBezTo>
                  <a:cubicBezTo>
                    <a:pt x="5" y="61"/>
                    <a:pt x="6" y="63"/>
                    <a:pt x="8" y="64"/>
                  </a:cubicBezTo>
                  <a:cubicBezTo>
                    <a:pt x="10" y="64"/>
                    <a:pt x="12" y="65"/>
                    <a:pt x="15" y="65"/>
                  </a:cubicBezTo>
                  <a:cubicBezTo>
                    <a:pt x="17" y="66"/>
                    <a:pt x="20" y="66"/>
                    <a:pt x="22" y="65"/>
                  </a:cubicBezTo>
                  <a:cubicBezTo>
                    <a:pt x="25" y="65"/>
                    <a:pt x="27" y="65"/>
                    <a:pt x="30" y="64"/>
                  </a:cubicBezTo>
                  <a:cubicBezTo>
                    <a:pt x="32" y="63"/>
                    <a:pt x="34" y="62"/>
                    <a:pt x="36" y="61"/>
                  </a:cubicBezTo>
                  <a:cubicBezTo>
                    <a:pt x="38" y="59"/>
                    <a:pt x="39" y="58"/>
                    <a:pt x="40" y="56"/>
                  </a:cubicBezTo>
                  <a:cubicBezTo>
                    <a:pt x="41" y="54"/>
                    <a:pt x="41" y="52"/>
                    <a:pt x="41" y="49"/>
                  </a:cubicBezTo>
                  <a:cubicBezTo>
                    <a:pt x="41" y="48"/>
                    <a:pt x="41" y="46"/>
                    <a:pt x="40" y="45"/>
                  </a:cubicBezTo>
                  <a:cubicBezTo>
                    <a:pt x="39" y="44"/>
                    <a:pt x="38" y="43"/>
                    <a:pt x="37" y="42"/>
                  </a:cubicBezTo>
                  <a:cubicBezTo>
                    <a:pt x="36" y="41"/>
                    <a:pt x="35" y="41"/>
                    <a:pt x="34" y="40"/>
                  </a:cubicBezTo>
                  <a:cubicBezTo>
                    <a:pt x="32" y="40"/>
                    <a:pt x="31" y="40"/>
                    <a:pt x="29" y="40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2" y="39"/>
                    <a:pt x="33" y="38"/>
                  </a:cubicBezTo>
                  <a:cubicBezTo>
                    <a:pt x="34" y="37"/>
                    <a:pt x="35" y="36"/>
                    <a:pt x="36" y="35"/>
                  </a:cubicBezTo>
                  <a:cubicBezTo>
                    <a:pt x="37" y="34"/>
                    <a:pt x="37" y="33"/>
                    <a:pt x="38" y="32"/>
                  </a:cubicBezTo>
                  <a:cubicBezTo>
                    <a:pt x="38" y="31"/>
                    <a:pt x="38" y="29"/>
                    <a:pt x="38" y="28"/>
                  </a:cubicBezTo>
                  <a:cubicBezTo>
                    <a:pt x="38" y="26"/>
                    <a:pt x="37" y="24"/>
                    <a:pt x="36" y="22"/>
                  </a:cubicBezTo>
                </a:path>
              </a:pathLst>
            </a:custGeom>
            <a:solidFill>
              <a:srgbClr val="45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4987BCF-7ACB-49AE-A29A-6AD9BED640EE}"/>
              </a:ext>
            </a:extLst>
          </p:cNvPr>
          <p:cNvCxnSpPr>
            <a:cxnSpLocks/>
          </p:cNvCxnSpPr>
          <p:nvPr/>
        </p:nvCxnSpPr>
        <p:spPr>
          <a:xfrm>
            <a:off x="441831" y="3657103"/>
            <a:ext cx="11307257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28590CB4-9D2B-414E-BA17-4C4B6B3BF016}"/>
              </a:ext>
            </a:extLst>
          </p:cNvPr>
          <p:cNvSpPr/>
          <p:nvPr/>
        </p:nvSpPr>
        <p:spPr>
          <a:xfrm>
            <a:off x="441831" y="3233442"/>
            <a:ext cx="11317088" cy="338554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Bribery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Act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қоидалари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кимга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тегишли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sp>
        <p:nvSpPr>
          <p:cNvPr id="83" name="object 20">
            <a:extLst>
              <a:ext uri="{FF2B5EF4-FFF2-40B4-BE49-F238E27FC236}">
                <a16:creationId xmlns:a16="http://schemas.microsoft.com/office/drawing/2014/main" id="{207A69F7-6F8D-4924-9BAC-86047F8E1CA8}"/>
              </a:ext>
            </a:extLst>
          </p:cNvPr>
          <p:cNvSpPr txBox="1"/>
          <p:nvPr/>
        </p:nvSpPr>
        <p:spPr>
          <a:xfrm>
            <a:off x="1310004" y="5952604"/>
            <a:ext cx="1043908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UK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Bribery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Act </a:t>
            </a:r>
            <a:r>
              <a:rPr lang="ru-RU" sz="1400" b="1" spc="-20" dirty="0" err="1">
                <a:solidFill>
                  <a:srgbClr val="3A07DF"/>
                </a:solidFill>
                <a:cs typeface="Arial"/>
              </a:rPr>
              <a:t>экстерриториал</a:t>
            </a:r>
            <a:r>
              <a:rPr lang="ru-RU" sz="1400" b="1" spc="-20" dirty="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rgbClr val="3A07DF"/>
                </a:solidFill>
                <a:cs typeface="Arial"/>
              </a:rPr>
              <a:t>хусусиятга</a:t>
            </a:r>
            <a:r>
              <a:rPr lang="ru-RU" sz="1400" b="1" spc="-20" dirty="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rgbClr val="3A07DF"/>
                </a:solidFill>
                <a:cs typeface="Arial"/>
              </a:rPr>
              <a:t>эга</a:t>
            </a:r>
            <a:endParaRPr lang="ru-RU" sz="1400" b="1" spc="-20" dirty="0">
              <a:solidFill>
                <a:srgbClr val="3A07DF"/>
              </a:solidFill>
              <a:cs typeface="Arial"/>
            </a:endParaRPr>
          </a:p>
        </p:txBody>
      </p:sp>
      <p:sp>
        <p:nvSpPr>
          <p:cNvPr id="84" name="object 12">
            <a:extLst>
              <a:ext uri="{FF2B5EF4-FFF2-40B4-BE49-F238E27FC236}">
                <a16:creationId xmlns:a16="http://schemas.microsoft.com/office/drawing/2014/main" id="{93A4977F-E2FF-4BE4-A0F4-6C7A2740335E}"/>
              </a:ext>
            </a:extLst>
          </p:cNvPr>
          <p:cNvSpPr/>
          <p:nvPr/>
        </p:nvSpPr>
        <p:spPr>
          <a:xfrm>
            <a:off x="443225" y="5739217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5" name="Group 1333">
            <a:extLst>
              <a:ext uri="{FF2B5EF4-FFF2-40B4-BE49-F238E27FC236}">
                <a16:creationId xmlns:a16="http://schemas.microsoft.com/office/drawing/2014/main" id="{E55DE6AA-43EB-4998-8D17-BDA7778CCF7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9" y="5831348"/>
            <a:ext cx="555225" cy="488215"/>
            <a:chOff x="4773" y="2198"/>
            <a:chExt cx="174" cy="153"/>
          </a:xfrm>
          <a:solidFill>
            <a:srgbClr val="130A65"/>
          </a:solidFill>
        </p:grpSpPr>
        <p:sp>
          <p:nvSpPr>
            <p:cNvPr id="86" name="Freeform 1334">
              <a:extLst>
                <a:ext uri="{FF2B5EF4-FFF2-40B4-BE49-F238E27FC236}">
                  <a16:creationId xmlns:a16="http://schemas.microsoft.com/office/drawing/2014/main" id="{CE3C7BC7-013F-4B81-9855-FA2F869A2B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3" y="2198"/>
              <a:ext cx="174" cy="153"/>
            </a:xfrm>
            <a:custGeom>
              <a:avLst/>
              <a:gdLst>
                <a:gd name="T0" fmla="*/ 6351 w 6448"/>
                <a:gd name="T1" fmla="*/ 4880 h 5684"/>
                <a:gd name="T2" fmla="*/ 3688 w 6448"/>
                <a:gd name="T3" fmla="*/ 268 h 5684"/>
                <a:gd name="T4" fmla="*/ 3224 w 6448"/>
                <a:gd name="T5" fmla="*/ 0 h 5684"/>
                <a:gd name="T6" fmla="*/ 2760 w 6448"/>
                <a:gd name="T7" fmla="*/ 268 h 5684"/>
                <a:gd name="T8" fmla="*/ 97 w 6448"/>
                <a:gd name="T9" fmla="*/ 4880 h 5684"/>
                <a:gd name="T10" fmla="*/ 97 w 6448"/>
                <a:gd name="T11" fmla="*/ 5416 h 5684"/>
                <a:gd name="T12" fmla="*/ 561 w 6448"/>
                <a:gd name="T13" fmla="*/ 5684 h 5684"/>
                <a:gd name="T14" fmla="*/ 5887 w 6448"/>
                <a:gd name="T15" fmla="*/ 5684 h 5684"/>
                <a:gd name="T16" fmla="*/ 6351 w 6448"/>
                <a:gd name="T17" fmla="*/ 5416 h 5684"/>
                <a:gd name="T18" fmla="*/ 6351 w 6448"/>
                <a:gd name="T19" fmla="*/ 4880 h 5684"/>
                <a:gd name="T20" fmla="*/ 6189 w 6448"/>
                <a:gd name="T21" fmla="*/ 5323 h 5684"/>
                <a:gd name="T22" fmla="*/ 5887 w 6448"/>
                <a:gd name="T23" fmla="*/ 5497 h 5684"/>
                <a:gd name="T24" fmla="*/ 561 w 6448"/>
                <a:gd name="T25" fmla="*/ 5497 h 5684"/>
                <a:gd name="T26" fmla="*/ 259 w 6448"/>
                <a:gd name="T27" fmla="*/ 5323 h 5684"/>
                <a:gd name="T28" fmla="*/ 259 w 6448"/>
                <a:gd name="T29" fmla="*/ 4974 h 5684"/>
                <a:gd name="T30" fmla="*/ 2922 w 6448"/>
                <a:gd name="T31" fmla="*/ 361 h 5684"/>
                <a:gd name="T32" fmla="*/ 3224 w 6448"/>
                <a:gd name="T33" fmla="*/ 187 h 5684"/>
                <a:gd name="T34" fmla="*/ 3526 w 6448"/>
                <a:gd name="T35" fmla="*/ 361 h 5684"/>
                <a:gd name="T36" fmla="*/ 6189 w 6448"/>
                <a:gd name="T37" fmla="*/ 4974 h 5684"/>
                <a:gd name="T38" fmla="*/ 6189 w 6448"/>
                <a:gd name="T39" fmla="*/ 4974 h 5684"/>
                <a:gd name="T40" fmla="*/ 6189 w 6448"/>
                <a:gd name="T41" fmla="*/ 5323 h 5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48" h="5684">
                  <a:moveTo>
                    <a:pt x="6351" y="4880"/>
                  </a:moveTo>
                  <a:lnTo>
                    <a:pt x="3688" y="268"/>
                  </a:lnTo>
                  <a:cubicBezTo>
                    <a:pt x="3591" y="100"/>
                    <a:pt x="3418" y="0"/>
                    <a:pt x="3224" y="0"/>
                  </a:cubicBezTo>
                  <a:cubicBezTo>
                    <a:pt x="3030" y="0"/>
                    <a:pt x="2857" y="100"/>
                    <a:pt x="2760" y="268"/>
                  </a:cubicBezTo>
                  <a:lnTo>
                    <a:pt x="97" y="4880"/>
                  </a:lnTo>
                  <a:cubicBezTo>
                    <a:pt x="0" y="5048"/>
                    <a:pt x="0" y="5248"/>
                    <a:pt x="97" y="5416"/>
                  </a:cubicBezTo>
                  <a:cubicBezTo>
                    <a:pt x="194" y="5584"/>
                    <a:pt x="367" y="5684"/>
                    <a:pt x="561" y="5684"/>
                  </a:cubicBezTo>
                  <a:lnTo>
                    <a:pt x="5887" y="5684"/>
                  </a:lnTo>
                  <a:cubicBezTo>
                    <a:pt x="6081" y="5684"/>
                    <a:pt x="6254" y="5584"/>
                    <a:pt x="6351" y="5416"/>
                  </a:cubicBezTo>
                  <a:cubicBezTo>
                    <a:pt x="6448" y="5248"/>
                    <a:pt x="6448" y="5048"/>
                    <a:pt x="6351" y="4880"/>
                  </a:cubicBezTo>
                  <a:close/>
                  <a:moveTo>
                    <a:pt x="6189" y="5323"/>
                  </a:moveTo>
                  <a:cubicBezTo>
                    <a:pt x="6126" y="5432"/>
                    <a:pt x="6013" y="5497"/>
                    <a:pt x="5887" y="5497"/>
                  </a:cubicBezTo>
                  <a:lnTo>
                    <a:pt x="561" y="5497"/>
                  </a:lnTo>
                  <a:cubicBezTo>
                    <a:pt x="435" y="5497"/>
                    <a:pt x="322" y="5432"/>
                    <a:pt x="259" y="5323"/>
                  </a:cubicBezTo>
                  <a:cubicBezTo>
                    <a:pt x="196" y="5213"/>
                    <a:pt x="196" y="5083"/>
                    <a:pt x="259" y="4974"/>
                  </a:cubicBezTo>
                  <a:lnTo>
                    <a:pt x="2922" y="361"/>
                  </a:lnTo>
                  <a:cubicBezTo>
                    <a:pt x="2985" y="252"/>
                    <a:pt x="3098" y="187"/>
                    <a:pt x="3224" y="187"/>
                  </a:cubicBezTo>
                  <a:cubicBezTo>
                    <a:pt x="3350" y="187"/>
                    <a:pt x="3463" y="252"/>
                    <a:pt x="3526" y="361"/>
                  </a:cubicBezTo>
                  <a:lnTo>
                    <a:pt x="6189" y="4974"/>
                  </a:lnTo>
                  <a:lnTo>
                    <a:pt x="6189" y="4974"/>
                  </a:lnTo>
                  <a:cubicBezTo>
                    <a:pt x="6252" y="5083"/>
                    <a:pt x="6252" y="5213"/>
                    <a:pt x="6189" y="53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335">
              <a:extLst>
                <a:ext uri="{FF2B5EF4-FFF2-40B4-BE49-F238E27FC236}">
                  <a16:creationId xmlns:a16="http://schemas.microsoft.com/office/drawing/2014/main" id="{1EE88631-E0E4-41FC-A00A-DFEFE7EC5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8" y="2236"/>
              <a:ext cx="59" cy="99"/>
            </a:xfrm>
            <a:custGeom>
              <a:avLst/>
              <a:gdLst>
                <a:gd name="T0" fmla="*/ 188 w 2192"/>
                <a:gd name="T1" fmla="*/ 60 h 3643"/>
                <a:gd name="T2" fmla="*/ 60 w 2192"/>
                <a:gd name="T3" fmla="*/ 26 h 3643"/>
                <a:gd name="T4" fmla="*/ 25 w 2192"/>
                <a:gd name="T5" fmla="*/ 154 h 3643"/>
                <a:gd name="T6" fmla="*/ 1932 w 2192"/>
                <a:gd name="T7" fmla="*/ 3456 h 3643"/>
                <a:gd name="T8" fmla="*/ 407 w 2192"/>
                <a:gd name="T9" fmla="*/ 3456 h 3643"/>
                <a:gd name="T10" fmla="*/ 314 w 2192"/>
                <a:gd name="T11" fmla="*/ 3549 h 3643"/>
                <a:gd name="T12" fmla="*/ 407 w 2192"/>
                <a:gd name="T13" fmla="*/ 3643 h 3643"/>
                <a:gd name="T14" fmla="*/ 2094 w 2192"/>
                <a:gd name="T15" fmla="*/ 3643 h 3643"/>
                <a:gd name="T16" fmla="*/ 2175 w 2192"/>
                <a:gd name="T17" fmla="*/ 3596 h 3643"/>
                <a:gd name="T18" fmla="*/ 2175 w 2192"/>
                <a:gd name="T19" fmla="*/ 3503 h 3643"/>
                <a:gd name="T20" fmla="*/ 188 w 2192"/>
                <a:gd name="T21" fmla="*/ 60 h 3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2" h="3643">
                  <a:moveTo>
                    <a:pt x="188" y="60"/>
                  </a:moveTo>
                  <a:cubicBezTo>
                    <a:pt x="162" y="15"/>
                    <a:pt x="105" y="0"/>
                    <a:pt x="60" y="26"/>
                  </a:cubicBezTo>
                  <a:cubicBezTo>
                    <a:pt x="15" y="52"/>
                    <a:pt x="0" y="109"/>
                    <a:pt x="25" y="154"/>
                  </a:cubicBezTo>
                  <a:lnTo>
                    <a:pt x="1932" y="3456"/>
                  </a:lnTo>
                  <a:lnTo>
                    <a:pt x="407" y="3456"/>
                  </a:lnTo>
                  <a:cubicBezTo>
                    <a:pt x="356" y="3456"/>
                    <a:pt x="314" y="3498"/>
                    <a:pt x="314" y="3549"/>
                  </a:cubicBezTo>
                  <a:cubicBezTo>
                    <a:pt x="314" y="3601"/>
                    <a:pt x="356" y="3643"/>
                    <a:pt x="407" y="3643"/>
                  </a:cubicBezTo>
                  <a:lnTo>
                    <a:pt x="2094" y="3643"/>
                  </a:lnTo>
                  <a:cubicBezTo>
                    <a:pt x="2128" y="3643"/>
                    <a:pt x="2158" y="3625"/>
                    <a:pt x="2175" y="3596"/>
                  </a:cubicBezTo>
                  <a:cubicBezTo>
                    <a:pt x="2192" y="3567"/>
                    <a:pt x="2192" y="3532"/>
                    <a:pt x="2175" y="3503"/>
                  </a:cubicBezTo>
                  <a:lnTo>
                    <a:pt x="188" y="6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336">
              <a:extLst>
                <a:ext uri="{FF2B5EF4-FFF2-40B4-BE49-F238E27FC236}">
                  <a16:creationId xmlns:a16="http://schemas.microsoft.com/office/drawing/2014/main" id="{D79137DD-FE72-426D-97C8-179BE8881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" y="2218"/>
              <a:ext cx="75" cy="117"/>
            </a:xfrm>
            <a:custGeom>
              <a:avLst/>
              <a:gdLst>
                <a:gd name="T0" fmla="*/ 1785 w 2783"/>
                <a:gd name="T1" fmla="*/ 4137 h 4324"/>
                <a:gd name="T2" fmla="*/ 260 w 2783"/>
                <a:gd name="T3" fmla="*/ 4137 h 4324"/>
                <a:gd name="T4" fmla="*/ 2486 w 2783"/>
                <a:gd name="T5" fmla="*/ 282 h 4324"/>
                <a:gd name="T6" fmla="*/ 2595 w 2783"/>
                <a:gd name="T7" fmla="*/ 470 h 4324"/>
                <a:gd name="T8" fmla="*/ 2723 w 2783"/>
                <a:gd name="T9" fmla="*/ 504 h 4324"/>
                <a:gd name="T10" fmla="*/ 2757 w 2783"/>
                <a:gd name="T11" fmla="*/ 376 h 4324"/>
                <a:gd name="T12" fmla="*/ 2567 w 2783"/>
                <a:gd name="T13" fmla="*/ 47 h 4324"/>
                <a:gd name="T14" fmla="*/ 2486 w 2783"/>
                <a:gd name="T15" fmla="*/ 0 h 4324"/>
                <a:gd name="T16" fmla="*/ 2405 w 2783"/>
                <a:gd name="T17" fmla="*/ 47 h 4324"/>
                <a:gd name="T18" fmla="*/ 17 w 2783"/>
                <a:gd name="T19" fmla="*/ 4184 h 4324"/>
                <a:gd name="T20" fmla="*/ 17 w 2783"/>
                <a:gd name="T21" fmla="*/ 4277 h 4324"/>
                <a:gd name="T22" fmla="*/ 98 w 2783"/>
                <a:gd name="T23" fmla="*/ 4324 h 4324"/>
                <a:gd name="T24" fmla="*/ 1785 w 2783"/>
                <a:gd name="T25" fmla="*/ 4324 h 4324"/>
                <a:gd name="T26" fmla="*/ 1878 w 2783"/>
                <a:gd name="T27" fmla="*/ 4230 h 4324"/>
                <a:gd name="T28" fmla="*/ 1785 w 2783"/>
                <a:gd name="T29" fmla="*/ 4137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3" h="4324">
                  <a:moveTo>
                    <a:pt x="1785" y="4137"/>
                  </a:moveTo>
                  <a:lnTo>
                    <a:pt x="260" y="4137"/>
                  </a:lnTo>
                  <a:lnTo>
                    <a:pt x="2486" y="282"/>
                  </a:lnTo>
                  <a:lnTo>
                    <a:pt x="2595" y="470"/>
                  </a:lnTo>
                  <a:cubicBezTo>
                    <a:pt x="2621" y="515"/>
                    <a:pt x="2678" y="530"/>
                    <a:pt x="2723" y="504"/>
                  </a:cubicBezTo>
                  <a:cubicBezTo>
                    <a:pt x="2768" y="478"/>
                    <a:pt x="2783" y="421"/>
                    <a:pt x="2757" y="376"/>
                  </a:cubicBezTo>
                  <a:lnTo>
                    <a:pt x="2567" y="47"/>
                  </a:lnTo>
                  <a:cubicBezTo>
                    <a:pt x="2550" y="18"/>
                    <a:pt x="2519" y="0"/>
                    <a:pt x="2486" y="0"/>
                  </a:cubicBezTo>
                  <a:cubicBezTo>
                    <a:pt x="2452" y="0"/>
                    <a:pt x="2422" y="18"/>
                    <a:pt x="2405" y="47"/>
                  </a:cubicBezTo>
                  <a:lnTo>
                    <a:pt x="17" y="4184"/>
                  </a:lnTo>
                  <a:cubicBezTo>
                    <a:pt x="0" y="4213"/>
                    <a:pt x="0" y="4248"/>
                    <a:pt x="17" y="4277"/>
                  </a:cubicBezTo>
                  <a:cubicBezTo>
                    <a:pt x="34" y="4306"/>
                    <a:pt x="64" y="4324"/>
                    <a:pt x="98" y="4324"/>
                  </a:cubicBezTo>
                  <a:lnTo>
                    <a:pt x="1785" y="4324"/>
                  </a:lnTo>
                  <a:cubicBezTo>
                    <a:pt x="1836" y="4324"/>
                    <a:pt x="1878" y="4282"/>
                    <a:pt x="1878" y="4230"/>
                  </a:cubicBezTo>
                  <a:cubicBezTo>
                    <a:pt x="1878" y="4179"/>
                    <a:pt x="1836" y="4137"/>
                    <a:pt x="1785" y="41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337">
              <a:extLst>
                <a:ext uri="{FF2B5EF4-FFF2-40B4-BE49-F238E27FC236}">
                  <a16:creationId xmlns:a16="http://schemas.microsoft.com/office/drawing/2014/main" id="{B973C366-E4D3-4701-A8BF-9443DBA68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0" y="2316"/>
              <a:ext cx="21" cy="21"/>
            </a:xfrm>
            <a:custGeom>
              <a:avLst/>
              <a:gdLst>
                <a:gd name="T0" fmla="*/ 394 w 788"/>
                <a:gd name="T1" fmla="*/ 0 h 788"/>
                <a:gd name="T2" fmla="*/ 0 w 788"/>
                <a:gd name="T3" fmla="*/ 394 h 788"/>
                <a:gd name="T4" fmla="*/ 394 w 788"/>
                <a:gd name="T5" fmla="*/ 788 h 788"/>
                <a:gd name="T6" fmla="*/ 788 w 788"/>
                <a:gd name="T7" fmla="*/ 394 h 788"/>
                <a:gd name="T8" fmla="*/ 394 w 788"/>
                <a:gd name="T9" fmla="*/ 0 h 788"/>
                <a:gd name="T10" fmla="*/ 394 w 788"/>
                <a:gd name="T11" fmla="*/ 601 h 788"/>
                <a:gd name="T12" fmla="*/ 187 w 788"/>
                <a:gd name="T13" fmla="*/ 394 h 788"/>
                <a:gd name="T14" fmla="*/ 394 w 788"/>
                <a:gd name="T15" fmla="*/ 187 h 788"/>
                <a:gd name="T16" fmla="*/ 601 w 788"/>
                <a:gd name="T17" fmla="*/ 394 h 788"/>
                <a:gd name="T18" fmla="*/ 394 w 788"/>
                <a:gd name="T19" fmla="*/ 601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8" h="788">
                  <a:moveTo>
                    <a:pt x="394" y="0"/>
                  </a:moveTo>
                  <a:cubicBezTo>
                    <a:pt x="177" y="0"/>
                    <a:pt x="0" y="177"/>
                    <a:pt x="0" y="394"/>
                  </a:cubicBezTo>
                  <a:cubicBezTo>
                    <a:pt x="0" y="612"/>
                    <a:pt x="177" y="788"/>
                    <a:pt x="394" y="788"/>
                  </a:cubicBezTo>
                  <a:cubicBezTo>
                    <a:pt x="611" y="788"/>
                    <a:pt x="788" y="612"/>
                    <a:pt x="788" y="394"/>
                  </a:cubicBezTo>
                  <a:cubicBezTo>
                    <a:pt x="788" y="177"/>
                    <a:pt x="611" y="0"/>
                    <a:pt x="394" y="0"/>
                  </a:cubicBezTo>
                  <a:close/>
                  <a:moveTo>
                    <a:pt x="394" y="601"/>
                  </a:moveTo>
                  <a:cubicBezTo>
                    <a:pt x="280" y="601"/>
                    <a:pt x="187" y="508"/>
                    <a:pt x="187" y="394"/>
                  </a:cubicBezTo>
                  <a:cubicBezTo>
                    <a:pt x="187" y="280"/>
                    <a:pt x="280" y="187"/>
                    <a:pt x="394" y="187"/>
                  </a:cubicBezTo>
                  <a:cubicBezTo>
                    <a:pt x="508" y="187"/>
                    <a:pt x="601" y="280"/>
                    <a:pt x="601" y="394"/>
                  </a:cubicBezTo>
                  <a:cubicBezTo>
                    <a:pt x="601" y="508"/>
                    <a:pt x="508" y="601"/>
                    <a:pt x="394" y="6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338">
              <a:extLst>
                <a:ext uri="{FF2B5EF4-FFF2-40B4-BE49-F238E27FC236}">
                  <a16:creationId xmlns:a16="http://schemas.microsoft.com/office/drawing/2014/main" id="{83D35E80-879D-4A67-ACC8-64085761FB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0" y="2254"/>
              <a:ext cx="21" cy="56"/>
            </a:xfrm>
            <a:custGeom>
              <a:avLst/>
              <a:gdLst>
                <a:gd name="T0" fmla="*/ 196 w 782"/>
                <a:gd name="T1" fmla="*/ 0 h 2091"/>
                <a:gd name="T2" fmla="*/ 55 w 782"/>
                <a:gd name="T3" fmla="*/ 61 h 2091"/>
                <a:gd name="T4" fmla="*/ 2 w 782"/>
                <a:gd name="T5" fmla="*/ 204 h 2091"/>
                <a:gd name="T6" fmla="*/ 92 w 782"/>
                <a:gd name="T7" fmla="*/ 1908 h 2091"/>
                <a:gd name="T8" fmla="*/ 286 w 782"/>
                <a:gd name="T9" fmla="*/ 2091 h 2091"/>
                <a:gd name="T10" fmla="*/ 496 w 782"/>
                <a:gd name="T11" fmla="*/ 2091 h 2091"/>
                <a:gd name="T12" fmla="*/ 690 w 782"/>
                <a:gd name="T13" fmla="*/ 1908 h 2091"/>
                <a:gd name="T14" fmla="*/ 780 w 782"/>
                <a:gd name="T15" fmla="*/ 204 h 2091"/>
                <a:gd name="T16" fmla="*/ 727 w 782"/>
                <a:gd name="T17" fmla="*/ 61 h 2091"/>
                <a:gd name="T18" fmla="*/ 586 w 782"/>
                <a:gd name="T19" fmla="*/ 0 h 2091"/>
                <a:gd name="T20" fmla="*/ 196 w 782"/>
                <a:gd name="T21" fmla="*/ 0 h 2091"/>
                <a:gd name="T22" fmla="*/ 592 w 782"/>
                <a:gd name="T23" fmla="*/ 195 h 2091"/>
                <a:gd name="T24" fmla="*/ 503 w 782"/>
                <a:gd name="T25" fmla="*/ 1898 h 2091"/>
                <a:gd name="T26" fmla="*/ 496 w 782"/>
                <a:gd name="T27" fmla="*/ 1904 h 2091"/>
                <a:gd name="T28" fmla="*/ 286 w 782"/>
                <a:gd name="T29" fmla="*/ 1904 h 2091"/>
                <a:gd name="T30" fmla="*/ 279 w 782"/>
                <a:gd name="T31" fmla="*/ 1898 h 2091"/>
                <a:gd name="T32" fmla="*/ 190 w 782"/>
                <a:gd name="T33" fmla="*/ 195 h 2091"/>
                <a:gd name="T34" fmla="*/ 191 w 782"/>
                <a:gd name="T35" fmla="*/ 190 h 2091"/>
                <a:gd name="T36" fmla="*/ 196 w 782"/>
                <a:gd name="T37" fmla="*/ 188 h 2091"/>
                <a:gd name="T38" fmla="*/ 586 w 782"/>
                <a:gd name="T39" fmla="*/ 188 h 2091"/>
                <a:gd name="T40" fmla="*/ 591 w 782"/>
                <a:gd name="T41" fmla="*/ 190 h 2091"/>
                <a:gd name="T42" fmla="*/ 592 w 782"/>
                <a:gd name="T43" fmla="*/ 195 h 2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2" h="2091">
                  <a:moveTo>
                    <a:pt x="196" y="0"/>
                  </a:moveTo>
                  <a:cubicBezTo>
                    <a:pt x="143" y="0"/>
                    <a:pt x="92" y="22"/>
                    <a:pt x="55" y="61"/>
                  </a:cubicBezTo>
                  <a:cubicBezTo>
                    <a:pt x="19" y="99"/>
                    <a:pt x="0" y="151"/>
                    <a:pt x="2" y="204"/>
                  </a:cubicBezTo>
                  <a:lnTo>
                    <a:pt x="92" y="1908"/>
                  </a:lnTo>
                  <a:cubicBezTo>
                    <a:pt x="97" y="2011"/>
                    <a:pt x="182" y="2091"/>
                    <a:pt x="286" y="2091"/>
                  </a:cubicBezTo>
                  <a:lnTo>
                    <a:pt x="496" y="2091"/>
                  </a:lnTo>
                  <a:cubicBezTo>
                    <a:pt x="600" y="2091"/>
                    <a:pt x="685" y="2011"/>
                    <a:pt x="690" y="1908"/>
                  </a:cubicBezTo>
                  <a:lnTo>
                    <a:pt x="780" y="204"/>
                  </a:lnTo>
                  <a:cubicBezTo>
                    <a:pt x="782" y="151"/>
                    <a:pt x="763" y="99"/>
                    <a:pt x="727" y="61"/>
                  </a:cubicBezTo>
                  <a:cubicBezTo>
                    <a:pt x="690" y="22"/>
                    <a:pt x="639" y="0"/>
                    <a:pt x="586" y="0"/>
                  </a:cubicBezTo>
                  <a:lnTo>
                    <a:pt x="196" y="0"/>
                  </a:lnTo>
                  <a:close/>
                  <a:moveTo>
                    <a:pt x="592" y="195"/>
                  </a:moveTo>
                  <a:lnTo>
                    <a:pt x="503" y="1898"/>
                  </a:lnTo>
                  <a:cubicBezTo>
                    <a:pt x="503" y="1901"/>
                    <a:pt x="500" y="1904"/>
                    <a:pt x="496" y="1904"/>
                  </a:cubicBezTo>
                  <a:lnTo>
                    <a:pt x="286" y="1904"/>
                  </a:lnTo>
                  <a:cubicBezTo>
                    <a:pt x="282" y="1904"/>
                    <a:pt x="279" y="1901"/>
                    <a:pt x="279" y="1898"/>
                  </a:cubicBezTo>
                  <a:lnTo>
                    <a:pt x="190" y="195"/>
                  </a:lnTo>
                  <a:cubicBezTo>
                    <a:pt x="190" y="194"/>
                    <a:pt x="189" y="192"/>
                    <a:pt x="191" y="190"/>
                  </a:cubicBezTo>
                  <a:cubicBezTo>
                    <a:pt x="193" y="188"/>
                    <a:pt x="195" y="188"/>
                    <a:pt x="196" y="188"/>
                  </a:cubicBezTo>
                  <a:lnTo>
                    <a:pt x="586" y="188"/>
                  </a:lnTo>
                  <a:cubicBezTo>
                    <a:pt x="587" y="188"/>
                    <a:pt x="589" y="188"/>
                    <a:pt x="591" y="190"/>
                  </a:cubicBezTo>
                  <a:cubicBezTo>
                    <a:pt x="593" y="192"/>
                    <a:pt x="592" y="194"/>
                    <a:pt x="592" y="1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34661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9027F9-262B-4A3F-9162-6A9438886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 Bribery Act (2/2)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060D8-DDBF-4271-ADCB-7F40E18FB0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курашишда</a:t>
            </a:r>
            <a:r>
              <a:rPr lang="ru-RU" dirty="0"/>
              <a:t> </a:t>
            </a:r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тажриба</a:t>
            </a:r>
            <a:endParaRPr lang="ru-R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733869-8701-46A5-BAEB-102AC23FB7E7}"/>
              </a:ext>
            </a:extLst>
          </p:cNvPr>
          <p:cNvSpPr/>
          <p:nvPr/>
        </p:nvSpPr>
        <p:spPr>
          <a:xfrm>
            <a:off x="441831" y="1557888"/>
            <a:ext cx="5582732" cy="2446824"/>
          </a:xfrm>
          <a:prstGeom prst="rect">
            <a:avLst/>
          </a:prstGeom>
        </p:spPr>
        <p:txBody>
          <a:bodyPr wrap="square" lIns="0" tIns="0" rIns="0">
            <a:spAutoFit/>
          </a:bodyPr>
          <a:lstStyle/>
          <a:p>
            <a:r>
              <a:rPr lang="ru-RU" sz="1200" dirty="0" err="1">
                <a:solidFill>
                  <a:schemeClr val="tx2"/>
                </a:solidFill>
              </a:rPr>
              <a:t>Қонун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молиявий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ёки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бошқа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фойдани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таклиф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қилиш</a:t>
            </a:r>
            <a:r>
              <a:rPr lang="ru-RU" sz="1200" b="1" dirty="0">
                <a:solidFill>
                  <a:schemeClr val="tx2"/>
                </a:solidFill>
              </a:rPr>
              <a:t>, </a:t>
            </a:r>
            <a:r>
              <a:rPr lang="ru-RU" sz="1200" b="1" dirty="0" err="1">
                <a:solidFill>
                  <a:schemeClr val="tx2"/>
                </a:solidFill>
              </a:rPr>
              <a:t>ваъда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қилиш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ёки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тақдим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этишни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тақиқлайди</a:t>
            </a:r>
            <a:r>
              <a:rPr lang="ru-RU" sz="1200" dirty="0">
                <a:solidFill>
                  <a:schemeClr val="tx2"/>
                </a:solidFill>
              </a:rPr>
              <a:t>. Ушбу </a:t>
            </a:r>
            <a:r>
              <a:rPr lang="ru-RU" sz="1200" dirty="0" err="1">
                <a:solidFill>
                  <a:schemeClr val="tx2"/>
                </a:solidFill>
              </a:rPr>
              <a:t>ҳолатда</a:t>
            </a:r>
            <a:r>
              <a:rPr lang="ru-RU" sz="1200" dirty="0">
                <a:solidFill>
                  <a:schemeClr val="tx2"/>
                </a:solidFill>
              </a:rPr>
              <a:t> пора </a:t>
            </a:r>
            <a:r>
              <a:rPr lang="ru-RU" sz="1200" dirty="0" err="1">
                <a:solidFill>
                  <a:schemeClr val="tx2"/>
                </a:solidFill>
              </a:rPr>
              <a:t>берувчи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қуйидагиларни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англайди</a:t>
            </a:r>
            <a:r>
              <a:rPr lang="ru-RU" sz="1200" dirty="0">
                <a:solidFill>
                  <a:schemeClr val="tx2"/>
                </a:solidFill>
              </a:rPr>
              <a:t> / </a:t>
            </a:r>
            <a:r>
              <a:rPr lang="ru-RU" sz="1200" dirty="0" err="1">
                <a:solidFill>
                  <a:schemeClr val="tx2"/>
                </a:solidFill>
              </a:rPr>
              <a:t>тахмин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қилади</a:t>
            </a:r>
            <a:r>
              <a:rPr lang="ru-RU" sz="1200" dirty="0">
                <a:solidFill>
                  <a:schemeClr val="tx2"/>
                </a:solidFill>
              </a:rPr>
              <a:t>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ушбу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манфаат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мажбуриятларни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туриб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лозим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бўлмаган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даражада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бажаришга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ундайди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бу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ҳаракатлар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мукофот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қилади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томонидан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фойдани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қабул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мажбуриятларни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лозим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бўлмаган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даражада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бажаришдир</a:t>
            </a:r>
            <a:r>
              <a:rPr lang="ru-RU" sz="1200" dirty="0">
                <a:solidFill>
                  <a:schemeClr val="tx2"/>
                </a:solidFill>
              </a:rPr>
              <a:t>..</a:t>
            </a:r>
          </a:p>
          <a:p>
            <a:r>
              <a:rPr lang="ru-RU" sz="1200" dirty="0">
                <a:solidFill>
                  <a:schemeClr val="tx2"/>
                </a:solidFill>
              </a:rPr>
              <a:t>Бунда </a:t>
            </a:r>
            <a:r>
              <a:rPr lang="uz-Cyrl-UZ" sz="1200" dirty="0">
                <a:solidFill>
                  <a:schemeClr val="tx2"/>
                </a:solidFill>
              </a:rPr>
              <a:t>қуйидагилар </a:t>
            </a:r>
            <a:r>
              <a:rPr lang="ru-RU" sz="1200" b="1" dirty="0" err="1">
                <a:solidFill>
                  <a:schemeClr val="tx2"/>
                </a:solidFill>
              </a:rPr>
              <a:t>муҳим</a:t>
            </a:r>
            <a:r>
              <a:rPr lang="ru-RU" sz="1200" b="1" dirty="0">
                <a:solidFill>
                  <a:schemeClr val="tx2"/>
                </a:solidFill>
              </a:rPr>
              <a:t> </a:t>
            </a:r>
            <a:r>
              <a:rPr lang="ru-RU" sz="1200" b="1" dirty="0" err="1">
                <a:solidFill>
                  <a:schemeClr val="tx2"/>
                </a:solidFill>
              </a:rPr>
              <a:t>емас</a:t>
            </a:r>
            <a:r>
              <a:rPr lang="ru-RU" sz="1200" b="1" dirty="0">
                <a:solidFill>
                  <a:schemeClr val="tx2"/>
                </a:solidFill>
              </a:rPr>
              <a:t>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пора </a:t>
            </a:r>
            <a:r>
              <a:rPr lang="ru-RU" sz="1200" dirty="0" err="1">
                <a:solidFill>
                  <a:schemeClr val="tx2"/>
                </a:solidFill>
              </a:rPr>
              <a:t>олувчи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мажбуриятларини</a:t>
            </a:r>
            <a:r>
              <a:rPr lang="ru-RU" sz="1200" dirty="0">
                <a:solidFill>
                  <a:schemeClr val="tx2"/>
                </a:solidFill>
              </a:rPr>
              <a:t> била </a:t>
            </a:r>
            <a:r>
              <a:rPr lang="ru-RU" sz="1200" dirty="0" err="1">
                <a:solidFill>
                  <a:schemeClr val="tx2"/>
                </a:solidFill>
              </a:rPr>
              <a:t>туриб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лозим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бўлмаган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даражада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бажарганлиги</a:t>
            </a:r>
            <a:r>
              <a:rPr lang="ru-RU" sz="1200" dirty="0">
                <a:solidFill>
                  <a:schemeClr val="tx2"/>
                </a:solidFill>
              </a:rPr>
              <a:t>,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фойда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қандай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тақдим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этилган</a:t>
            </a:r>
            <a:r>
              <a:rPr lang="ru-RU" sz="1200" dirty="0">
                <a:solidFill>
                  <a:schemeClr val="tx2"/>
                </a:solidFill>
              </a:rPr>
              <a:t> (</a:t>
            </a:r>
            <a:r>
              <a:rPr lang="ru-RU" sz="1200" dirty="0" err="1">
                <a:solidFill>
                  <a:schemeClr val="tx2"/>
                </a:solidFill>
              </a:rPr>
              <a:t>таклиф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қилинган</a:t>
            </a:r>
            <a:r>
              <a:rPr lang="ru-RU" sz="1200" dirty="0">
                <a:solidFill>
                  <a:schemeClr val="tx2"/>
                </a:solidFill>
              </a:rPr>
              <a:t>/</a:t>
            </a:r>
            <a:r>
              <a:rPr lang="ru-RU" sz="1200" dirty="0" err="1">
                <a:solidFill>
                  <a:schemeClr val="tx2"/>
                </a:solidFill>
              </a:rPr>
              <a:t>ваъда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қилинган</a:t>
            </a:r>
            <a:r>
              <a:rPr lang="ru-RU" sz="1200" dirty="0">
                <a:solidFill>
                  <a:schemeClr val="tx2"/>
                </a:solidFill>
              </a:rPr>
              <a:t>) - </a:t>
            </a:r>
            <a:r>
              <a:rPr lang="ru-RU" sz="1200" dirty="0" err="1">
                <a:solidFill>
                  <a:schemeClr val="tx2"/>
                </a:solidFill>
              </a:rPr>
              <a:t>тўғридан-тўғри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воситачи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орқали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DCC99FA-1251-4675-A35B-E7F752A6C79E}"/>
              </a:ext>
            </a:extLst>
          </p:cNvPr>
          <p:cNvGrpSpPr/>
          <p:nvPr/>
        </p:nvGrpSpPr>
        <p:grpSpPr>
          <a:xfrm>
            <a:off x="441831" y="1060501"/>
            <a:ext cx="5654169" cy="460375"/>
            <a:chOff x="431998" y="1497505"/>
            <a:chExt cx="7042690" cy="63086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D9EE2D6-E557-444F-872B-BDBB97AED409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277093C-1664-4979-98D3-9AAC3C4AB685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Бошқа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шахсга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пора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бериш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21652A58-22E6-433A-9435-81FAF2F73949}"/>
              </a:ext>
            </a:extLst>
          </p:cNvPr>
          <p:cNvSpPr/>
          <p:nvPr/>
        </p:nvSpPr>
        <p:spPr>
          <a:xfrm>
            <a:off x="441831" y="4689475"/>
            <a:ext cx="5582732" cy="1523494"/>
          </a:xfrm>
          <a:prstGeom prst="rect">
            <a:avLst/>
          </a:prstGeom>
        </p:spPr>
        <p:txBody>
          <a:bodyPr wrap="square" lIns="0" tIns="0" rIns="0">
            <a:spAutoFit/>
          </a:bodyPr>
          <a:lstStyle/>
          <a:p>
            <a:r>
              <a:rPr lang="ru-RU" sz="1200" dirty="0" err="1">
                <a:solidFill>
                  <a:schemeClr val="tx2"/>
                </a:solidFill>
              </a:rPr>
              <a:t>Шахс</a:t>
            </a:r>
            <a:r>
              <a:rPr lang="ru-RU" sz="1200" dirty="0">
                <a:solidFill>
                  <a:schemeClr val="tx2"/>
                </a:solidFill>
              </a:rPr>
              <a:t>, агар у </a:t>
            </a:r>
            <a:r>
              <a:rPr lang="ru-RU" sz="1200" dirty="0" err="1">
                <a:solidFill>
                  <a:schemeClr val="tx2"/>
                </a:solidFill>
              </a:rPr>
              <a:t>молиявий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фойдани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талаб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қилса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олишга</a:t>
            </a:r>
            <a:r>
              <a:rPr lang="ru-RU" sz="1200" dirty="0">
                <a:solidFill>
                  <a:schemeClr val="tx2"/>
                </a:solidFill>
              </a:rPr>
              <a:t> рози </a:t>
            </a:r>
            <a:r>
              <a:rPr lang="ru-RU" sz="1200" dirty="0" err="1">
                <a:solidFill>
                  <a:schemeClr val="tx2"/>
                </a:solidFill>
              </a:rPr>
              <a:t>бўлса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олса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жавобгар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бўлади</a:t>
            </a:r>
            <a:r>
              <a:rPr lang="ru-RU" sz="1200" dirty="0">
                <a:solidFill>
                  <a:schemeClr val="tx2"/>
                </a:solidFill>
              </a:rPr>
              <a:t>. Бунда: 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Пора </a:t>
            </a:r>
            <a:r>
              <a:rPr lang="ru-RU" sz="1200" dirty="0" err="1">
                <a:solidFill>
                  <a:schemeClr val="tx2"/>
                </a:solidFill>
              </a:rPr>
              <a:t>олувчи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бундай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фойдани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шубҳасиз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хизмат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мажбуриятларни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лозим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бўлмаган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даражада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бажаришга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келади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деб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тахмин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қилади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фойдани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қабул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 (</a:t>
            </a:r>
            <a:r>
              <a:rPr lang="ru-RU" sz="1200" dirty="0" err="1">
                <a:solidFill>
                  <a:schemeClr val="tx2"/>
                </a:solidFill>
              </a:rPr>
              <a:t>талаб</a:t>
            </a:r>
            <a:r>
              <a:rPr lang="ru-RU" sz="1200" dirty="0">
                <a:solidFill>
                  <a:schemeClr val="tx2"/>
                </a:solidFill>
              </a:rPr>
              <a:t> / </a:t>
            </a:r>
            <a:r>
              <a:rPr lang="ru-RU" sz="1200" dirty="0" err="1">
                <a:solidFill>
                  <a:schemeClr val="tx2"/>
                </a:solidFill>
              </a:rPr>
              <a:t>қабул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розилик</a:t>
            </a:r>
            <a:r>
              <a:rPr lang="ru-RU" sz="1200" dirty="0">
                <a:solidFill>
                  <a:schemeClr val="tx2"/>
                </a:solidFill>
              </a:rPr>
              <a:t>) </a:t>
            </a:r>
            <a:r>
              <a:rPr lang="ru-RU" sz="1200" dirty="0" err="1">
                <a:solidFill>
                  <a:schemeClr val="tx2"/>
                </a:solidFill>
              </a:rPr>
              <a:t>хизмат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мажбуриятларини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лозим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даражада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бажармасликдир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Бу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мажбуриятларни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лозим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бўлмаган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даражада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бажарганлик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учун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мукофот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сифатида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қилади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7936435-1D0D-4FB9-BBB6-E02CE1C5E35D}"/>
              </a:ext>
            </a:extLst>
          </p:cNvPr>
          <p:cNvGrpSpPr/>
          <p:nvPr/>
        </p:nvGrpSpPr>
        <p:grpSpPr>
          <a:xfrm>
            <a:off x="441831" y="4192088"/>
            <a:ext cx="5654169" cy="460375"/>
            <a:chOff x="431998" y="1497505"/>
            <a:chExt cx="7042690" cy="63086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2BF0C153-9BB6-4623-8323-1DE94EB66455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CF4DAE5-27DD-46F2-8531-BAF5B93774B9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Пора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олиш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7A7E8E5C-ABA0-45F1-8775-1DECDB153BD1}"/>
              </a:ext>
            </a:extLst>
          </p:cNvPr>
          <p:cNvSpPr/>
          <p:nvPr/>
        </p:nvSpPr>
        <p:spPr>
          <a:xfrm>
            <a:off x="6167439" y="1557888"/>
            <a:ext cx="5582732" cy="2266774"/>
          </a:xfrm>
          <a:prstGeom prst="rect">
            <a:avLst/>
          </a:prstGeom>
        </p:spPr>
        <p:txBody>
          <a:bodyPr wrap="square" lIns="0" tIns="0" rIns="0">
            <a:spAutoFit/>
          </a:bodyPr>
          <a:lstStyle/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ru-RU" sz="1200" dirty="0" err="1">
                <a:solidFill>
                  <a:schemeClr val="tx2"/>
                </a:solidFill>
              </a:rPr>
              <a:t>Қуйидаги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ҳолатларда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қонун</a:t>
            </a:r>
            <a:r>
              <a:rPr lang="ru-RU" sz="1200" dirty="0">
                <a:solidFill>
                  <a:schemeClr val="tx2"/>
                </a:solidFill>
              </a:rPr>
              <a:t> чет </a:t>
            </a:r>
            <a:r>
              <a:rPr lang="ru-RU" sz="1200" dirty="0" err="1">
                <a:solidFill>
                  <a:schemeClr val="tx2"/>
                </a:solidFill>
              </a:rPr>
              <a:t>эллик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хизматчисига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талибига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биноан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розилиги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воситачи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орқали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молиявий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фойдани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таклиф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ваъда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тақдим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этишни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тақиқлайди</a:t>
            </a:r>
            <a:r>
              <a:rPr lang="ru-RU" sz="1200" dirty="0">
                <a:solidFill>
                  <a:schemeClr val="tx2"/>
                </a:solidFill>
              </a:rPr>
              <a:t>:</a:t>
            </a:r>
          </a:p>
          <a:p>
            <a:pPr marL="174625" indent="-174625">
              <a:lnSpc>
                <a:spcPct val="95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2"/>
                </a:solidFill>
              </a:rPr>
              <a:t>Шахс</a:t>
            </a:r>
            <a:r>
              <a:rPr lang="ru-RU" sz="1200" dirty="0">
                <a:solidFill>
                  <a:schemeClr val="tx2"/>
                </a:solidFill>
              </a:rPr>
              <a:t> чет </a:t>
            </a:r>
            <a:r>
              <a:rPr lang="ru-RU" sz="1200" dirty="0" err="1">
                <a:solidFill>
                  <a:schemeClr val="tx2"/>
                </a:solidFill>
              </a:rPr>
              <a:t>эллик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хизматчисининг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мажбуриятларини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бажаришига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таъсир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ўтказиш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тижорат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фаолиятини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ошириш</a:t>
            </a:r>
            <a:r>
              <a:rPr lang="ru-RU" sz="1200" dirty="0">
                <a:solidFill>
                  <a:schemeClr val="tx2"/>
                </a:solidFill>
              </a:rPr>
              <a:t> / </a:t>
            </a:r>
            <a:r>
              <a:rPr lang="ru-RU" sz="1200" dirty="0" err="1">
                <a:solidFill>
                  <a:schemeClr val="tx2"/>
                </a:solidFill>
              </a:rPr>
              <a:t>давом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эттириш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бизнесда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устунликни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r>
              <a:rPr lang="ru-RU" sz="1200" dirty="0">
                <a:solidFill>
                  <a:schemeClr val="tx2"/>
                </a:solidFill>
              </a:rPr>
              <a:t> / </a:t>
            </a:r>
            <a:r>
              <a:rPr lang="ru-RU" sz="1200" dirty="0" err="1">
                <a:solidFill>
                  <a:schemeClr val="tx2"/>
                </a:solidFill>
              </a:rPr>
              <a:t>сақлаб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қолиш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ҳуқуқини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ният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қилади</a:t>
            </a:r>
            <a:r>
              <a:rPr lang="ru-RU" sz="1200" dirty="0">
                <a:solidFill>
                  <a:schemeClr val="tx2"/>
                </a:solidFill>
              </a:rPr>
              <a:t>;</a:t>
            </a:r>
          </a:p>
          <a:p>
            <a:pPr marL="174625" indent="-174625">
              <a:lnSpc>
                <a:spcPct val="95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</a:rPr>
              <a:t>Чет </a:t>
            </a:r>
            <a:r>
              <a:rPr lang="ru-RU" sz="1200" dirty="0" err="1">
                <a:solidFill>
                  <a:schemeClr val="tx2"/>
                </a:solidFill>
              </a:rPr>
              <a:t>эллик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хизматчисининг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ҳаракатларини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тартибга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солувчи</a:t>
            </a:r>
            <a:r>
              <a:rPr lang="ru-RU" sz="1200" dirty="0">
                <a:solidFill>
                  <a:schemeClr val="tx2"/>
                </a:solidFill>
              </a:rPr>
              <a:t> норматив-</a:t>
            </a:r>
            <a:r>
              <a:rPr lang="ru-RU" sz="1200" dirty="0" err="1">
                <a:solidFill>
                  <a:schemeClr val="tx2"/>
                </a:solidFill>
              </a:rPr>
              <a:t>ҳуқуқий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ҳужжатлар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унга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молиявий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фойдани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таклиф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ваъда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тақдим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орқали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таъсир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ўтказишга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рухсат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бермайди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талаб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қилмайди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24DBDF3-9A34-4E9B-B9EA-C48B94D71881}"/>
              </a:ext>
            </a:extLst>
          </p:cNvPr>
          <p:cNvGrpSpPr/>
          <p:nvPr/>
        </p:nvGrpSpPr>
        <p:grpSpPr>
          <a:xfrm>
            <a:off x="6167439" y="1060501"/>
            <a:ext cx="5654169" cy="460375"/>
            <a:chOff x="431998" y="1497505"/>
            <a:chExt cx="7042690" cy="63086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719F623E-74C9-446B-8C07-74B2DEE22D84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10DC5AB-DDA4-4B24-AD63-C4B9ED701E4C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Чет эл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давлат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хизматчисини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оғдириб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олиш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A2846F16-C430-4E9E-8932-2488EB0774FD}"/>
              </a:ext>
            </a:extLst>
          </p:cNvPr>
          <p:cNvSpPr/>
          <p:nvPr/>
        </p:nvSpPr>
        <p:spPr>
          <a:xfrm>
            <a:off x="6167439" y="4689475"/>
            <a:ext cx="5582732" cy="1526572"/>
          </a:xfrm>
          <a:prstGeom prst="rect">
            <a:avLst/>
          </a:prstGeom>
        </p:spPr>
        <p:txBody>
          <a:bodyPr wrap="square" lIns="0" tIns="0" rIns="0">
            <a:spAutoFit/>
          </a:bodyPr>
          <a:lstStyle/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2"/>
                </a:solidFill>
              </a:rPr>
              <a:t>Агар компания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боғлиқ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</a:t>
            </a:r>
            <a:r>
              <a:rPr lang="ru-RU" sz="1200" dirty="0">
                <a:solidFill>
                  <a:schemeClr val="tx2"/>
                </a:solidFill>
              </a:rPr>
              <a:t> компания </a:t>
            </a:r>
            <a:r>
              <a:rPr lang="ru-RU" sz="1200" dirty="0" err="1">
                <a:solidFill>
                  <a:schemeClr val="tx2"/>
                </a:solidFill>
              </a:rPr>
              <a:t>фойдасига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тижорат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фаолиятини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ошириш</a:t>
            </a:r>
            <a:r>
              <a:rPr lang="ru-RU" sz="1200" dirty="0">
                <a:solidFill>
                  <a:schemeClr val="tx2"/>
                </a:solidFill>
              </a:rPr>
              <a:t> / </a:t>
            </a:r>
            <a:r>
              <a:rPr lang="ru-RU" sz="1200" dirty="0" err="1">
                <a:solidFill>
                  <a:schemeClr val="tx2"/>
                </a:solidFill>
              </a:rPr>
              <a:t>давом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эттириш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ёки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бизнесда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устунликни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r>
              <a:rPr lang="ru-RU" sz="1200" dirty="0">
                <a:solidFill>
                  <a:schemeClr val="tx2"/>
                </a:solidFill>
              </a:rPr>
              <a:t> / </a:t>
            </a:r>
            <a:r>
              <a:rPr lang="ru-RU" sz="1200" dirty="0" err="1">
                <a:solidFill>
                  <a:schemeClr val="tx2"/>
                </a:solidFill>
              </a:rPr>
              <a:t>сақлаб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қолиш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ҳуқуқини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ниятида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шахсга</a:t>
            </a:r>
            <a:r>
              <a:rPr lang="ru-RU" sz="1200" dirty="0">
                <a:solidFill>
                  <a:schemeClr val="tx2"/>
                </a:solidFill>
              </a:rPr>
              <a:t> пора </a:t>
            </a:r>
            <a:r>
              <a:rPr lang="ru-RU" sz="1200" dirty="0" err="1">
                <a:solidFill>
                  <a:schemeClr val="tx2"/>
                </a:solidFill>
              </a:rPr>
              <a:t>берган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бўлса</a:t>
            </a:r>
            <a:r>
              <a:rPr lang="ru-RU" sz="1200" dirty="0">
                <a:solidFill>
                  <a:schemeClr val="tx2"/>
                </a:solidFill>
              </a:rPr>
              <a:t>, компания </a:t>
            </a:r>
            <a:r>
              <a:rPr lang="ru-RU" sz="1200" dirty="0" err="1">
                <a:solidFill>
                  <a:schemeClr val="tx2"/>
                </a:solidFill>
              </a:rPr>
              <a:t>қонунга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мувофиқ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айбдор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деб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топилади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ru-RU" sz="1200" dirty="0">
                <a:solidFill>
                  <a:schemeClr val="tx2"/>
                </a:solidFill>
              </a:rPr>
              <a:t>Агар компания у </a:t>
            </a:r>
            <a:r>
              <a:rPr lang="ru-RU" sz="1200" dirty="0" err="1">
                <a:solidFill>
                  <a:schemeClr val="tx2"/>
                </a:solidFill>
              </a:rPr>
              <a:t>билан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боғлиқ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шахслар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хатти-ҳаракатларини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амалга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оширишни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олдини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олишга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қаратилган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лозим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тартиб-таомилларни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қўллаганлиги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исботлай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олса</a:t>
            </a:r>
            <a:r>
              <a:rPr lang="ru-RU" sz="1200" dirty="0">
                <a:solidFill>
                  <a:schemeClr val="tx2"/>
                </a:solidFill>
              </a:rPr>
              <a:t> компания </a:t>
            </a:r>
            <a:r>
              <a:rPr lang="ru-RU" sz="1200" dirty="0" err="1">
                <a:solidFill>
                  <a:schemeClr val="tx2"/>
                </a:solidFill>
              </a:rPr>
              <a:t>жавобгарликга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тортилишдан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ҳоли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бўлиши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мумкин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FA823FC-45DA-4FDB-93C0-788045D072A6}"/>
              </a:ext>
            </a:extLst>
          </p:cNvPr>
          <p:cNvGrpSpPr/>
          <p:nvPr/>
        </p:nvGrpSpPr>
        <p:grpSpPr>
          <a:xfrm>
            <a:off x="6167439" y="4192088"/>
            <a:ext cx="5654169" cy="460375"/>
            <a:chOff x="431998" y="1497505"/>
            <a:chExt cx="7042690" cy="63086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C5574BE5-86C2-4416-9F2F-987AE9E72A70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FB0F5F9-C518-4FFC-B878-1000F33ADBF6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Порани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олдини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олиш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қобилиятсизлиги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889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A3D79EB0-FE3D-499B-B5F6-86EAA90C0574}"/>
              </a:ext>
            </a:extLst>
          </p:cNvPr>
          <p:cNvSpPr txBox="1">
            <a:spLocks/>
          </p:cNvSpPr>
          <p:nvPr/>
        </p:nvSpPr>
        <p:spPr>
          <a:xfrm>
            <a:off x="431999" y="438150"/>
            <a:ext cx="11317089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5E27F3B3-59FD-4B12-9CC1-29FC7ED451D7}"/>
              </a:ext>
            </a:extLst>
          </p:cNvPr>
          <p:cNvSpPr txBox="1">
            <a:spLocks/>
          </p:cNvSpPr>
          <p:nvPr/>
        </p:nvSpPr>
        <p:spPr>
          <a:xfrm>
            <a:off x="482306" y="238917"/>
            <a:ext cx="9950865" cy="3984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5AB6355-4299-4533-BB2A-98F686C19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FCPA </a:t>
            </a:r>
            <a:r>
              <a:rPr lang="ru-RU" dirty="0" err="1"/>
              <a:t>ва</a:t>
            </a:r>
            <a:r>
              <a:rPr lang="ru-RU" dirty="0"/>
              <a:t> UK BA </a:t>
            </a:r>
            <a:r>
              <a:rPr lang="ru-RU" dirty="0" err="1"/>
              <a:t>бузилганилиги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энг </a:t>
            </a:r>
            <a:r>
              <a:rPr lang="ru-RU" dirty="0" err="1"/>
              <a:t>йирик</a:t>
            </a:r>
            <a:r>
              <a:rPr lang="ru-RU" dirty="0"/>
              <a:t> </a:t>
            </a:r>
            <a:r>
              <a:rPr lang="ru-RU" dirty="0" err="1"/>
              <a:t>тўловлар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AB7328-FE10-4E2F-847B-1F52A69CF0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курашишда</a:t>
            </a:r>
            <a:r>
              <a:rPr lang="ru-RU" dirty="0"/>
              <a:t> </a:t>
            </a:r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тажриба</a:t>
            </a:r>
            <a:endParaRPr lang="ru-RU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3B5383-E24C-4E87-A6F1-2B3EE6B64CAB}"/>
              </a:ext>
            </a:extLst>
          </p:cNvPr>
          <p:cNvGrpSpPr/>
          <p:nvPr/>
        </p:nvGrpSpPr>
        <p:grpSpPr>
          <a:xfrm>
            <a:off x="441831" y="898335"/>
            <a:ext cx="6245408" cy="647751"/>
            <a:chOff x="431998" y="1497505"/>
            <a:chExt cx="7042690" cy="63086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5921E0B-7148-4A15-89D0-BB4699E1A660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7CD7F2E-B6C0-4FA8-8755-75D3A11CE2F3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en-US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FCPA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бузилганлиги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энг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йирик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10та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тўловлар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0723AB3-6E0F-4F8C-8A54-48A2A488030D}"/>
              </a:ext>
            </a:extLst>
          </p:cNvPr>
          <p:cNvSpPr txBox="1"/>
          <p:nvPr/>
        </p:nvSpPr>
        <p:spPr>
          <a:xfrm>
            <a:off x="349493" y="5878552"/>
            <a:ext cx="56750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</a:rPr>
              <a:t>Манба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000" i="1" u="sng" dirty="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https://www.sec.gov/enforce/sec-enforcement-actions-fcpa-cases</a:t>
            </a:r>
            <a:r>
              <a:rPr lang="en-US" sz="1000" i="1" u="sng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endParaRPr lang="en-US" sz="1000" i="1" u="sng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000" i="1" u="sng" dirty="0">
                <a:solidFill>
                  <a:schemeClr val="bg1">
                    <a:lumMod val="50000"/>
                  </a:schemeClr>
                </a:solidFill>
              </a:rPr>
              <a:t>https://www.justice.gov/criminal-fraud/enforcement-actions</a:t>
            </a:r>
            <a:endParaRPr lang="ru-RU" sz="1000" i="1" u="sn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67AE26C-E52E-47D7-AC09-A17CB8942A47}"/>
              </a:ext>
            </a:extLst>
          </p:cNvPr>
          <p:cNvSpPr txBox="1">
            <a:spLocks/>
          </p:cNvSpPr>
          <p:nvPr/>
        </p:nvSpPr>
        <p:spPr>
          <a:xfrm>
            <a:off x="349493" y="1835252"/>
            <a:ext cx="3263900" cy="40892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1800"/>
              </a:spcAft>
            </a:pPr>
            <a:r>
              <a:rPr lang="en-US" sz="1200" b="0" dirty="0">
                <a:solidFill>
                  <a:schemeClr val="tx2"/>
                </a:solidFill>
              </a:rPr>
              <a:t>Airbus SE (</a:t>
            </a:r>
            <a:r>
              <a:rPr lang="ru-RU" sz="1200" b="0" dirty="0">
                <a:solidFill>
                  <a:schemeClr val="tx2"/>
                </a:solidFill>
              </a:rPr>
              <a:t>Франция)</a:t>
            </a:r>
            <a:endParaRPr lang="en-US" sz="1200" b="0" dirty="0">
              <a:solidFill>
                <a:schemeClr val="tx2"/>
              </a:solidFill>
            </a:endParaRPr>
          </a:p>
          <a:p>
            <a:pPr algn="r">
              <a:spcBef>
                <a:spcPts val="0"/>
              </a:spcBef>
              <a:spcAft>
                <a:spcPts val="1800"/>
              </a:spcAft>
            </a:pPr>
            <a:r>
              <a:rPr lang="en-US" sz="1200" b="0" dirty="0">
                <a:solidFill>
                  <a:schemeClr val="tx2"/>
                </a:solidFill>
              </a:rPr>
              <a:t>Goldman Sachs Group Inc. (</a:t>
            </a:r>
            <a:r>
              <a:rPr lang="uz-Cyrl-UZ" sz="1200" b="0" dirty="0">
                <a:solidFill>
                  <a:schemeClr val="tx2"/>
                </a:solidFill>
              </a:rPr>
              <a:t>АҚШ</a:t>
            </a:r>
            <a:r>
              <a:rPr lang="en-US" sz="1200" b="0" dirty="0">
                <a:solidFill>
                  <a:schemeClr val="tx2"/>
                </a:solidFill>
              </a:rPr>
              <a:t>)</a:t>
            </a:r>
            <a:endParaRPr lang="ru-RU" sz="1200" b="0" dirty="0">
              <a:solidFill>
                <a:schemeClr val="tx2"/>
              </a:solidFill>
            </a:endParaRPr>
          </a:p>
          <a:p>
            <a:pPr algn="r">
              <a:spcBef>
                <a:spcPts val="0"/>
              </a:spcBef>
              <a:spcAft>
                <a:spcPts val="1800"/>
              </a:spcAft>
            </a:pPr>
            <a:r>
              <a:rPr lang="pt-BR" sz="1200" b="0" dirty="0">
                <a:solidFill>
                  <a:schemeClr val="tx2"/>
                </a:solidFill>
              </a:rPr>
              <a:t>Petróleo Brasileiro S.A. –Petrobras (Бразилия)</a:t>
            </a:r>
            <a:endParaRPr lang="ru-RU" sz="1200" b="0" dirty="0">
              <a:solidFill>
                <a:schemeClr val="tx2"/>
              </a:solidFill>
            </a:endParaRPr>
          </a:p>
          <a:p>
            <a:pPr algn="r">
              <a:spcBef>
                <a:spcPts val="0"/>
              </a:spcBef>
              <a:spcAft>
                <a:spcPts val="1800"/>
              </a:spcAft>
            </a:pPr>
            <a:r>
              <a:rPr lang="en-US" sz="1200" b="0" dirty="0">
                <a:solidFill>
                  <a:schemeClr val="tx2"/>
                </a:solidFill>
              </a:rPr>
              <a:t>Glencore</a:t>
            </a:r>
            <a:r>
              <a:rPr lang="ru-RU" sz="1200" b="0" dirty="0">
                <a:solidFill>
                  <a:schemeClr val="tx2"/>
                </a:solidFill>
              </a:rPr>
              <a:t> </a:t>
            </a:r>
            <a:r>
              <a:rPr lang="en-US" sz="1200" b="0" dirty="0">
                <a:solidFill>
                  <a:schemeClr val="tx2"/>
                </a:solidFill>
              </a:rPr>
              <a:t>International A.G. </a:t>
            </a:r>
            <a:r>
              <a:rPr lang="ru-RU" sz="1200" b="0" dirty="0">
                <a:solidFill>
                  <a:schemeClr val="tx2"/>
                </a:solidFill>
              </a:rPr>
              <a:t>(Швейцария)</a:t>
            </a:r>
            <a:endParaRPr lang="en-US" sz="1200" b="0" dirty="0">
              <a:solidFill>
                <a:schemeClr val="tx2"/>
              </a:solidFill>
            </a:endParaRPr>
          </a:p>
          <a:p>
            <a:pPr algn="r">
              <a:spcBef>
                <a:spcPts val="0"/>
              </a:spcBef>
              <a:spcAft>
                <a:spcPts val="1800"/>
              </a:spcAft>
            </a:pPr>
            <a:r>
              <a:rPr lang="en-US" sz="1200" b="0" dirty="0" err="1">
                <a:solidFill>
                  <a:schemeClr val="tx2"/>
                </a:solidFill>
              </a:rPr>
              <a:t>Telefonaktiebolaget</a:t>
            </a:r>
            <a:r>
              <a:rPr lang="en-US" sz="1200" b="0" dirty="0">
                <a:solidFill>
                  <a:schemeClr val="tx2"/>
                </a:solidFill>
              </a:rPr>
              <a:t> LM Ericsson (</a:t>
            </a:r>
            <a:r>
              <a:rPr lang="ru-RU" sz="1200" b="0" dirty="0">
                <a:solidFill>
                  <a:schemeClr val="tx2"/>
                </a:solidFill>
              </a:rPr>
              <a:t>Швеция)</a:t>
            </a:r>
          </a:p>
          <a:p>
            <a:pPr algn="r">
              <a:spcBef>
                <a:spcPts val="0"/>
              </a:spcBef>
              <a:spcAft>
                <a:spcPts val="1800"/>
              </a:spcAft>
            </a:pPr>
            <a:r>
              <a:rPr lang="en-US" sz="1200" b="0" dirty="0" err="1">
                <a:solidFill>
                  <a:schemeClr val="tx2"/>
                </a:solidFill>
              </a:rPr>
              <a:t>Telia</a:t>
            </a:r>
            <a:r>
              <a:rPr lang="en-US" sz="1200" b="0" dirty="0">
                <a:solidFill>
                  <a:schemeClr val="tx2"/>
                </a:solidFill>
              </a:rPr>
              <a:t> Company AB (</a:t>
            </a:r>
            <a:r>
              <a:rPr lang="ru-RU" sz="1200" b="0" dirty="0">
                <a:solidFill>
                  <a:schemeClr val="tx2"/>
                </a:solidFill>
              </a:rPr>
              <a:t>Швеция)</a:t>
            </a:r>
          </a:p>
          <a:p>
            <a:pPr algn="r">
              <a:spcBef>
                <a:spcPts val="0"/>
              </a:spcBef>
              <a:spcAft>
                <a:spcPts val="1800"/>
              </a:spcAft>
            </a:pPr>
            <a:r>
              <a:rPr lang="en-US" sz="1200" b="0" dirty="0">
                <a:solidFill>
                  <a:schemeClr val="tx2"/>
                </a:solidFill>
              </a:rPr>
              <a:t>MTS (</a:t>
            </a:r>
            <a:r>
              <a:rPr lang="ru-RU" sz="1200" b="0" dirty="0">
                <a:solidFill>
                  <a:schemeClr val="tx2"/>
                </a:solidFill>
              </a:rPr>
              <a:t>Россия)</a:t>
            </a:r>
          </a:p>
          <a:p>
            <a:pPr algn="r">
              <a:spcBef>
                <a:spcPts val="0"/>
              </a:spcBef>
              <a:spcAft>
                <a:spcPts val="1800"/>
              </a:spcAft>
            </a:pPr>
            <a:r>
              <a:rPr lang="en-US" sz="1200" b="0" dirty="0">
                <a:solidFill>
                  <a:schemeClr val="tx2"/>
                </a:solidFill>
              </a:rPr>
              <a:t>Siemens (</a:t>
            </a:r>
            <a:r>
              <a:rPr lang="ru-RU" sz="1200" b="0" dirty="0">
                <a:solidFill>
                  <a:schemeClr val="tx2"/>
                </a:solidFill>
              </a:rPr>
              <a:t>Германия)</a:t>
            </a:r>
          </a:p>
          <a:p>
            <a:pPr algn="r">
              <a:spcBef>
                <a:spcPts val="0"/>
              </a:spcBef>
              <a:spcAft>
                <a:spcPts val="1800"/>
              </a:spcAft>
            </a:pPr>
            <a:r>
              <a:rPr lang="en-US" sz="1200" b="0" dirty="0">
                <a:solidFill>
                  <a:schemeClr val="tx2"/>
                </a:solidFill>
              </a:rPr>
              <a:t>VimpelCom (</a:t>
            </a:r>
            <a:r>
              <a:rPr lang="ru-RU" sz="1200" b="0" dirty="0" err="1">
                <a:solidFill>
                  <a:schemeClr val="tx2"/>
                </a:solidFill>
              </a:rPr>
              <a:t>Нидерландия</a:t>
            </a:r>
            <a:r>
              <a:rPr lang="ru-RU" sz="1200" b="0" dirty="0">
                <a:solidFill>
                  <a:schemeClr val="tx2"/>
                </a:solidFill>
              </a:rPr>
              <a:t>)</a:t>
            </a:r>
          </a:p>
          <a:p>
            <a:pPr algn="r">
              <a:spcBef>
                <a:spcPts val="0"/>
              </a:spcBef>
              <a:spcAft>
                <a:spcPts val="1800"/>
              </a:spcAft>
            </a:pPr>
            <a:r>
              <a:rPr lang="en-US" sz="1200" b="0" dirty="0">
                <a:solidFill>
                  <a:schemeClr val="tx2"/>
                </a:solidFill>
              </a:rPr>
              <a:t>Alstom S.A.</a:t>
            </a:r>
            <a:r>
              <a:rPr lang="ru-RU" sz="1200" b="0" dirty="0">
                <a:solidFill>
                  <a:schemeClr val="tx2"/>
                </a:solidFill>
              </a:rPr>
              <a:t> (Франция)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48A9D2D-73B9-4BA8-91CB-7031F45B28EB}"/>
              </a:ext>
            </a:extLst>
          </p:cNvPr>
          <p:cNvGrpSpPr/>
          <p:nvPr/>
        </p:nvGrpSpPr>
        <p:grpSpPr>
          <a:xfrm>
            <a:off x="3866375" y="1780167"/>
            <a:ext cx="2820864" cy="4151693"/>
            <a:chOff x="4769758" y="1574993"/>
            <a:chExt cx="5866730" cy="540834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041EECF-D1D3-4854-8063-D7D09BD041EC}"/>
                </a:ext>
              </a:extLst>
            </p:cNvPr>
            <p:cNvSpPr txBox="1"/>
            <p:nvPr/>
          </p:nvSpPr>
          <p:spPr>
            <a:xfrm>
              <a:off x="4775588" y="2123501"/>
              <a:ext cx="5466852" cy="360842"/>
            </a:xfrm>
            <a:prstGeom prst="rect">
              <a:avLst/>
            </a:prstGeom>
            <a:gradFill>
              <a:gsLst>
                <a:gs pos="0">
                  <a:srgbClr val="3A07DF"/>
                </a:gs>
                <a:gs pos="100000">
                  <a:srgbClr val="1BD7D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2020 </a:t>
              </a:r>
              <a:r>
                <a:rPr lang="ru-RU" sz="1200" b="1" dirty="0" err="1">
                  <a:solidFill>
                    <a:schemeClr val="bg1"/>
                  </a:solidFill>
                </a:rPr>
                <a:t>йилда</a:t>
              </a:r>
              <a:r>
                <a:rPr lang="ru-RU" sz="1200" b="1" dirty="0">
                  <a:solidFill>
                    <a:schemeClr val="bg1"/>
                  </a:solidFill>
                </a:rPr>
                <a:t> $2.9 млрд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C372481-CA96-48B1-8F16-F1221462E06C}"/>
                </a:ext>
              </a:extLst>
            </p:cNvPr>
            <p:cNvSpPr txBox="1"/>
            <p:nvPr/>
          </p:nvSpPr>
          <p:spPr>
            <a:xfrm>
              <a:off x="4775588" y="2673328"/>
              <a:ext cx="5157593" cy="360842"/>
            </a:xfrm>
            <a:prstGeom prst="rect">
              <a:avLst/>
            </a:prstGeom>
            <a:gradFill>
              <a:gsLst>
                <a:gs pos="0">
                  <a:srgbClr val="3A07DF"/>
                </a:gs>
                <a:gs pos="100000">
                  <a:srgbClr val="1BD7D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2018 </a:t>
              </a:r>
              <a:r>
                <a:rPr lang="ru-RU" sz="1200" b="1" dirty="0" err="1">
                  <a:solidFill>
                    <a:schemeClr val="bg1"/>
                  </a:solidFill>
                </a:rPr>
                <a:t>йилда</a:t>
              </a:r>
              <a:r>
                <a:rPr lang="ru-RU" sz="1200" b="1" dirty="0">
                  <a:solidFill>
                    <a:schemeClr val="bg1"/>
                  </a:solidFill>
                </a:rPr>
                <a:t> $1.78 млрд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545F80A-034A-416E-816E-B84D23A94A51}"/>
                </a:ext>
              </a:extLst>
            </p:cNvPr>
            <p:cNvSpPr txBox="1"/>
            <p:nvPr/>
          </p:nvSpPr>
          <p:spPr>
            <a:xfrm>
              <a:off x="4775590" y="3683921"/>
              <a:ext cx="4519927" cy="360842"/>
            </a:xfrm>
            <a:prstGeom prst="rect">
              <a:avLst/>
            </a:prstGeom>
            <a:gradFill>
              <a:gsLst>
                <a:gs pos="0">
                  <a:srgbClr val="3A07DF"/>
                </a:gs>
                <a:gs pos="100000">
                  <a:srgbClr val="1BD7D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2019 </a:t>
              </a:r>
              <a:r>
                <a:rPr lang="ru-RU" sz="1200" b="1" dirty="0" err="1">
                  <a:solidFill>
                    <a:schemeClr val="bg1"/>
                  </a:solidFill>
                </a:rPr>
                <a:t>йилда</a:t>
              </a:r>
              <a:r>
                <a:rPr lang="ru-RU" sz="1200" b="1" dirty="0">
                  <a:solidFill>
                    <a:schemeClr val="bg1"/>
                  </a:solidFill>
                </a:rPr>
                <a:t> $1 млрд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D19DA0C-2D43-433A-AC56-A0033E72A384}"/>
                </a:ext>
              </a:extLst>
            </p:cNvPr>
            <p:cNvSpPr txBox="1"/>
            <p:nvPr/>
          </p:nvSpPr>
          <p:spPr>
            <a:xfrm>
              <a:off x="4775590" y="4238617"/>
              <a:ext cx="4442115" cy="360842"/>
            </a:xfrm>
            <a:prstGeom prst="rect">
              <a:avLst/>
            </a:prstGeom>
            <a:gradFill>
              <a:gsLst>
                <a:gs pos="0">
                  <a:srgbClr val="3A07DF"/>
                </a:gs>
                <a:gs pos="100000">
                  <a:srgbClr val="1BD7D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2017 </a:t>
              </a:r>
              <a:r>
                <a:rPr lang="ru-RU" sz="1200" b="1" dirty="0" err="1">
                  <a:solidFill>
                    <a:schemeClr val="bg1"/>
                  </a:solidFill>
                </a:rPr>
                <a:t>йилда</a:t>
              </a:r>
              <a:r>
                <a:rPr lang="ru-RU" sz="1200" b="1" dirty="0">
                  <a:solidFill>
                    <a:schemeClr val="bg1"/>
                  </a:solidFill>
                </a:rPr>
                <a:t> $965 млн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F5E71CB-CB47-45E5-AF9A-5871207912B0}"/>
                </a:ext>
              </a:extLst>
            </p:cNvPr>
            <p:cNvSpPr txBox="1"/>
            <p:nvPr/>
          </p:nvSpPr>
          <p:spPr>
            <a:xfrm>
              <a:off x="4775590" y="4772861"/>
              <a:ext cx="3929150" cy="360842"/>
            </a:xfrm>
            <a:prstGeom prst="rect">
              <a:avLst/>
            </a:prstGeom>
            <a:gradFill>
              <a:gsLst>
                <a:gs pos="0">
                  <a:srgbClr val="3A07DF"/>
                </a:gs>
                <a:gs pos="100000">
                  <a:srgbClr val="1BD7D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2019 </a:t>
              </a:r>
              <a:r>
                <a:rPr lang="ru-RU" sz="1200" b="1" dirty="0" err="1">
                  <a:solidFill>
                    <a:schemeClr val="bg1"/>
                  </a:solidFill>
                </a:rPr>
                <a:t>йилда</a:t>
              </a:r>
              <a:r>
                <a:rPr lang="ru-RU" sz="1200" b="1" dirty="0">
                  <a:solidFill>
                    <a:schemeClr val="bg1"/>
                  </a:solidFill>
                </a:rPr>
                <a:t> $850 млн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9612F3B-7FCC-49F2-ACA3-8436FF87411F}"/>
                </a:ext>
              </a:extLst>
            </p:cNvPr>
            <p:cNvSpPr txBox="1"/>
            <p:nvPr/>
          </p:nvSpPr>
          <p:spPr>
            <a:xfrm>
              <a:off x="4775588" y="5314712"/>
              <a:ext cx="3769734" cy="360842"/>
            </a:xfrm>
            <a:prstGeom prst="rect">
              <a:avLst/>
            </a:prstGeom>
            <a:gradFill>
              <a:gsLst>
                <a:gs pos="0">
                  <a:srgbClr val="3A07DF"/>
                </a:gs>
                <a:gs pos="100000">
                  <a:srgbClr val="1BD7D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2008 </a:t>
              </a:r>
              <a:r>
                <a:rPr lang="ru-RU" sz="1200" b="1" dirty="0" err="1">
                  <a:solidFill>
                    <a:schemeClr val="bg1"/>
                  </a:solidFill>
                </a:rPr>
                <a:t>йилда</a:t>
              </a:r>
              <a:r>
                <a:rPr lang="ru-RU" sz="1200" b="1" dirty="0">
                  <a:solidFill>
                    <a:schemeClr val="bg1"/>
                  </a:solidFill>
                </a:rPr>
                <a:t> $800 млн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C0C0086-EDCF-4488-8ECB-913B043A16DA}"/>
                </a:ext>
              </a:extLst>
            </p:cNvPr>
            <p:cNvSpPr txBox="1"/>
            <p:nvPr/>
          </p:nvSpPr>
          <p:spPr>
            <a:xfrm>
              <a:off x="4775588" y="5856566"/>
              <a:ext cx="3685337" cy="360842"/>
            </a:xfrm>
            <a:prstGeom prst="rect">
              <a:avLst/>
            </a:prstGeom>
            <a:gradFill>
              <a:gsLst>
                <a:gs pos="0">
                  <a:srgbClr val="3A07DF"/>
                </a:gs>
                <a:gs pos="100000">
                  <a:srgbClr val="1BD7D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2016 </a:t>
              </a:r>
              <a:r>
                <a:rPr lang="ru-RU" sz="1200" b="1" dirty="0" err="1">
                  <a:solidFill>
                    <a:schemeClr val="bg1"/>
                  </a:solidFill>
                </a:rPr>
                <a:t>йилда</a:t>
              </a:r>
              <a:r>
                <a:rPr lang="ru-RU" sz="1200" b="1" dirty="0">
                  <a:solidFill>
                    <a:schemeClr val="bg1"/>
                  </a:solidFill>
                </a:rPr>
                <a:t> $795 млн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1EA466B-4452-4636-A909-5DB822106069}"/>
                </a:ext>
              </a:extLst>
            </p:cNvPr>
            <p:cNvSpPr txBox="1"/>
            <p:nvPr/>
          </p:nvSpPr>
          <p:spPr>
            <a:xfrm>
              <a:off x="4775588" y="6381930"/>
              <a:ext cx="3312034" cy="601403"/>
            </a:xfrm>
            <a:prstGeom prst="rect">
              <a:avLst/>
            </a:prstGeom>
            <a:gradFill>
              <a:gsLst>
                <a:gs pos="0">
                  <a:srgbClr val="3A07DF"/>
                </a:gs>
                <a:gs pos="100000">
                  <a:srgbClr val="1BD7D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2014 </a:t>
              </a:r>
              <a:r>
                <a:rPr lang="ru-RU" sz="1200" b="1" dirty="0" err="1">
                  <a:solidFill>
                    <a:schemeClr val="bg1"/>
                  </a:solidFill>
                </a:rPr>
                <a:t>йилда</a:t>
              </a:r>
              <a:r>
                <a:rPr lang="ru-RU" sz="1200" b="1" dirty="0">
                  <a:solidFill>
                    <a:schemeClr val="bg1"/>
                  </a:solidFill>
                </a:rPr>
                <a:t> $772.29 млн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554418C-A341-49D8-A156-06C918E28D65}"/>
                </a:ext>
              </a:extLst>
            </p:cNvPr>
            <p:cNvSpPr txBox="1"/>
            <p:nvPr/>
          </p:nvSpPr>
          <p:spPr>
            <a:xfrm>
              <a:off x="4775588" y="1574993"/>
              <a:ext cx="5860900" cy="360842"/>
            </a:xfrm>
            <a:prstGeom prst="rect">
              <a:avLst/>
            </a:prstGeom>
            <a:gradFill>
              <a:gsLst>
                <a:gs pos="0">
                  <a:srgbClr val="3A07DF"/>
                </a:gs>
                <a:gs pos="100000">
                  <a:srgbClr val="1BD7D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2020 </a:t>
              </a:r>
              <a:r>
                <a:rPr lang="ru-RU" sz="1200" b="1" dirty="0" err="1">
                  <a:solidFill>
                    <a:schemeClr val="bg1"/>
                  </a:solidFill>
                </a:rPr>
                <a:t>йилда</a:t>
              </a:r>
              <a:r>
                <a:rPr lang="ru-RU" sz="1200" b="1" dirty="0">
                  <a:solidFill>
                    <a:schemeClr val="bg1"/>
                  </a:solidFill>
                </a:rPr>
                <a:t> $</a:t>
              </a:r>
              <a:r>
                <a:rPr lang="en-US" sz="1200" b="1" dirty="0">
                  <a:solidFill>
                    <a:schemeClr val="bg1"/>
                  </a:solidFill>
                </a:rPr>
                <a:t>3</a:t>
              </a:r>
              <a:r>
                <a:rPr lang="ru-RU" sz="1200" b="1" dirty="0">
                  <a:solidFill>
                    <a:schemeClr val="bg1"/>
                  </a:solidFill>
                </a:rPr>
                <a:t>.9 млрд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2691862-BC76-482D-9F0F-E3B11B40C095}"/>
                </a:ext>
              </a:extLst>
            </p:cNvPr>
            <p:cNvSpPr txBox="1"/>
            <p:nvPr/>
          </p:nvSpPr>
          <p:spPr>
            <a:xfrm>
              <a:off x="4769758" y="3185770"/>
              <a:ext cx="4706526" cy="360842"/>
            </a:xfrm>
            <a:prstGeom prst="rect">
              <a:avLst/>
            </a:prstGeom>
            <a:gradFill>
              <a:gsLst>
                <a:gs pos="0">
                  <a:srgbClr val="3A07DF"/>
                </a:gs>
                <a:gs pos="100000">
                  <a:srgbClr val="1BD7D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2022 </a:t>
              </a:r>
              <a:r>
                <a:rPr lang="ru-RU" sz="1200" b="1" dirty="0" err="1">
                  <a:solidFill>
                    <a:schemeClr val="bg1"/>
                  </a:solidFill>
                </a:rPr>
                <a:t>йилда</a:t>
              </a:r>
              <a:r>
                <a:rPr lang="ru-RU" sz="1200" b="1" dirty="0">
                  <a:solidFill>
                    <a:schemeClr val="bg1"/>
                  </a:solidFill>
                </a:rPr>
                <a:t> $1.1 млрд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E739090-5293-4C24-9C4B-50F02B53DF68}"/>
              </a:ext>
            </a:extLst>
          </p:cNvPr>
          <p:cNvGrpSpPr/>
          <p:nvPr/>
        </p:nvGrpSpPr>
        <p:grpSpPr>
          <a:xfrm>
            <a:off x="6919749" y="898335"/>
            <a:ext cx="4829339" cy="647751"/>
            <a:chOff x="431998" y="1497505"/>
            <a:chExt cx="7042690" cy="63086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1315A38-11ED-4F3D-A0A9-737057D51808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306707D-5103-420B-BB82-3DAE5CDF8122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UK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Bribery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Act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бузилганлиги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энг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йирик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тўловлар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E029A30-5645-4423-A8AF-57632F783A04}"/>
              </a:ext>
            </a:extLst>
          </p:cNvPr>
          <p:cNvSpPr txBox="1"/>
          <p:nvPr/>
        </p:nvSpPr>
        <p:spPr>
          <a:xfrm>
            <a:off x="6919749" y="6162228"/>
            <a:ext cx="56750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Источник: 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https://www.sfo.gov.uk/our-cases/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079B225F-0897-446F-8C1A-9B1483F91724}"/>
              </a:ext>
            </a:extLst>
          </p:cNvPr>
          <p:cNvSpPr txBox="1">
            <a:spLocks/>
          </p:cNvSpPr>
          <p:nvPr/>
        </p:nvSpPr>
        <p:spPr>
          <a:xfrm>
            <a:off x="6919750" y="1835252"/>
            <a:ext cx="1328162" cy="40892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4800"/>
              </a:spcAft>
            </a:pPr>
            <a:r>
              <a:rPr lang="en-US" sz="1200" b="0" dirty="0">
                <a:solidFill>
                  <a:schemeClr val="tx2"/>
                </a:solidFill>
              </a:rPr>
              <a:t>Airbus SE</a:t>
            </a:r>
          </a:p>
          <a:p>
            <a:pPr algn="r">
              <a:spcBef>
                <a:spcPts val="0"/>
              </a:spcBef>
              <a:spcAft>
                <a:spcPts val="3600"/>
              </a:spcAft>
            </a:pPr>
            <a:r>
              <a:rPr lang="en-US" sz="1200" b="0" dirty="0">
                <a:solidFill>
                  <a:schemeClr val="tx2"/>
                </a:solidFill>
              </a:rPr>
              <a:t>Rolls Royce PLC</a:t>
            </a:r>
          </a:p>
          <a:p>
            <a:pPr algn="r">
              <a:spcBef>
                <a:spcPts val="0"/>
              </a:spcBef>
              <a:spcAft>
                <a:spcPts val="3000"/>
              </a:spcAft>
            </a:pPr>
            <a:r>
              <a:rPr lang="en-US" sz="1200" b="0" dirty="0">
                <a:solidFill>
                  <a:schemeClr val="tx2"/>
                </a:solidFill>
              </a:rPr>
              <a:t>Tesco Stores Limited</a:t>
            </a:r>
          </a:p>
          <a:p>
            <a:pPr algn="r">
              <a:spcBef>
                <a:spcPts val="0"/>
              </a:spcBef>
              <a:spcAft>
                <a:spcPts val="1800"/>
              </a:spcAft>
            </a:pPr>
            <a:r>
              <a:rPr lang="en-US" sz="1200" b="0" dirty="0">
                <a:solidFill>
                  <a:schemeClr val="tx2"/>
                </a:solidFill>
              </a:rPr>
              <a:t>G4S Care and Justice Services (UK) Ltd</a:t>
            </a:r>
          </a:p>
          <a:p>
            <a:pPr algn="r">
              <a:spcBef>
                <a:spcPts val="0"/>
              </a:spcBef>
              <a:spcAft>
                <a:spcPts val="2800"/>
              </a:spcAft>
            </a:pPr>
            <a:r>
              <a:rPr lang="en-US" sz="1200" b="0" dirty="0">
                <a:solidFill>
                  <a:schemeClr val="tx2"/>
                </a:solidFill>
              </a:rPr>
              <a:t>Alstom Network UK Ltd &amp; Alstom Power Ltd</a:t>
            </a:r>
          </a:p>
          <a:p>
            <a:pPr algn="r">
              <a:spcBef>
                <a:spcPts val="0"/>
              </a:spcBef>
              <a:spcAft>
                <a:spcPts val="3000"/>
              </a:spcAft>
            </a:pPr>
            <a:r>
              <a:rPr lang="en-US" sz="1200" b="0" dirty="0">
                <a:solidFill>
                  <a:schemeClr val="tx2"/>
                </a:solidFill>
              </a:rPr>
              <a:t>Standard Bank PLC</a:t>
            </a:r>
          </a:p>
          <a:p>
            <a:pPr algn="r">
              <a:spcBef>
                <a:spcPts val="0"/>
              </a:spcBef>
              <a:spcAft>
                <a:spcPts val="3000"/>
              </a:spcAft>
            </a:pPr>
            <a:endParaRPr lang="ru-RU" sz="1200" b="0" dirty="0">
              <a:solidFill>
                <a:schemeClr val="tx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F87B1B-A2B4-4E75-8C01-FFF39D408905}"/>
              </a:ext>
            </a:extLst>
          </p:cNvPr>
          <p:cNvSpPr txBox="1"/>
          <p:nvPr/>
        </p:nvSpPr>
        <p:spPr>
          <a:xfrm>
            <a:off x="8410570" y="1683221"/>
            <a:ext cx="3297164" cy="257369"/>
          </a:xfrm>
          <a:prstGeom prst="rect">
            <a:avLst/>
          </a:prstGeom>
          <a:gradFill>
            <a:gsLst>
              <a:gs pos="0">
                <a:srgbClr val="3A07DF"/>
              </a:gs>
              <a:gs pos="100000">
                <a:srgbClr val="1BD7D3"/>
              </a:gs>
            </a:gsLst>
            <a:lin ang="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36000" bIns="36000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2020 </a:t>
            </a:r>
            <a:r>
              <a:rPr lang="ru-RU" sz="1200" b="1" dirty="0" err="1">
                <a:solidFill>
                  <a:schemeClr val="bg1"/>
                </a:solidFill>
              </a:rPr>
              <a:t>йилда</a:t>
            </a:r>
            <a:r>
              <a:rPr lang="ru-RU" sz="1200" b="1" dirty="0">
                <a:solidFill>
                  <a:schemeClr val="bg1"/>
                </a:solidFill>
              </a:rPr>
              <a:t> £830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млн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E895E87-5390-46D7-9610-14C0D346126B}"/>
              </a:ext>
            </a:extLst>
          </p:cNvPr>
          <p:cNvSpPr txBox="1"/>
          <p:nvPr/>
        </p:nvSpPr>
        <p:spPr>
          <a:xfrm>
            <a:off x="8410569" y="2476199"/>
            <a:ext cx="2147337" cy="257369"/>
          </a:xfrm>
          <a:prstGeom prst="rect">
            <a:avLst/>
          </a:prstGeom>
          <a:gradFill>
            <a:gsLst>
              <a:gs pos="0">
                <a:srgbClr val="3A07DF"/>
              </a:gs>
              <a:gs pos="100000">
                <a:srgbClr val="1BD7D3"/>
              </a:gs>
            </a:gsLst>
            <a:lin ang="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36000" bIns="36000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2017 </a:t>
            </a:r>
            <a:r>
              <a:rPr lang="ru-RU" sz="1200" b="1" dirty="0" err="1">
                <a:solidFill>
                  <a:schemeClr val="bg1"/>
                </a:solidFill>
              </a:rPr>
              <a:t>йилда</a:t>
            </a:r>
            <a:r>
              <a:rPr lang="ru-RU" sz="1200" b="1" dirty="0">
                <a:solidFill>
                  <a:schemeClr val="bg1"/>
                </a:solidFill>
              </a:rPr>
              <a:t> £497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млн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7ED21F-55D2-4790-92E9-5856E5D1B865}"/>
              </a:ext>
            </a:extLst>
          </p:cNvPr>
          <p:cNvSpPr txBox="1"/>
          <p:nvPr/>
        </p:nvSpPr>
        <p:spPr>
          <a:xfrm>
            <a:off x="8410570" y="3269177"/>
            <a:ext cx="1982126" cy="257369"/>
          </a:xfrm>
          <a:prstGeom prst="rect">
            <a:avLst/>
          </a:prstGeom>
          <a:gradFill>
            <a:gsLst>
              <a:gs pos="0">
                <a:srgbClr val="3A07DF"/>
              </a:gs>
              <a:gs pos="100000">
                <a:srgbClr val="1BD7D3"/>
              </a:gs>
            </a:gsLst>
            <a:lin ang="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36000" bIns="36000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2017 </a:t>
            </a:r>
            <a:r>
              <a:rPr lang="ru-RU" sz="1200" b="1" dirty="0" err="1">
                <a:solidFill>
                  <a:schemeClr val="bg1"/>
                </a:solidFill>
              </a:rPr>
              <a:t>йилда</a:t>
            </a:r>
            <a:r>
              <a:rPr lang="ru-RU" sz="1200" b="1" dirty="0">
                <a:solidFill>
                  <a:schemeClr val="bg1"/>
                </a:solidFill>
              </a:rPr>
              <a:t> £129 млн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BE672D8-6228-43B4-96A3-C30B8389765E}"/>
              </a:ext>
            </a:extLst>
          </p:cNvPr>
          <p:cNvSpPr txBox="1"/>
          <p:nvPr/>
        </p:nvSpPr>
        <p:spPr>
          <a:xfrm>
            <a:off x="8410570" y="4062155"/>
            <a:ext cx="1856174" cy="257369"/>
          </a:xfrm>
          <a:prstGeom prst="rect">
            <a:avLst/>
          </a:prstGeom>
          <a:gradFill>
            <a:gsLst>
              <a:gs pos="0">
                <a:srgbClr val="3A07DF"/>
              </a:gs>
              <a:gs pos="100000">
                <a:srgbClr val="1BD7D3"/>
              </a:gs>
            </a:gsLst>
            <a:lin ang="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36000" bIns="36000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2020 </a:t>
            </a:r>
            <a:r>
              <a:rPr lang="ru-RU" sz="1200" b="1" dirty="0" err="1">
                <a:solidFill>
                  <a:schemeClr val="bg1"/>
                </a:solidFill>
              </a:rPr>
              <a:t>йилда</a:t>
            </a:r>
            <a:r>
              <a:rPr lang="ru-RU" sz="1200" b="1" dirty="0">
                <a:solidFill>
                  <a:schemeClr val="bg1"/>
                </a:solidFill>
              </a:rPr>
              <a:t> £38,5 млн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433042-675E-4ECE-AF12-ECC55FCCD246}"/>
              </a:ext>
            </a:extLst>
          </p:cNvPr>
          <p:cNvSpPr txBox="1"/>
          <p:nvPr/>
        </p:nvSpPr>
        <p:spPr>
          <a:xfrm>
            <a:off x="8410570" y="4864948"/>
            <a:ext cx="1856174" cy="257369"/>
          </a:xfrm>
          <a:prstGeom prst="rect">
            <a:avLst/>
          </a:prstGeom>
          <a:gradFill>
            <a:gsLst>
              <a:gs pos="0">
                <a:srgbClr val="3A07DF"/>
              </a:gs>
              <a:gs pos="100000">
                <a:srgbClr val="1BD7D3"/>
              </a:gs>
            </a:gsLst>
            <a:lin ang="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36000" bIns="36000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2019 </a:t>
            </a:r>
            <a:r>
              <a:rPr lang="ru-RU" sz="1200" b="1" dirty="0" err="1">
                <a:solidFill>
                  <a:schemeClr val="bg1"/>
                </a:solidFill>
              </a:rPr>
              <a:t>йилда</a:t>
            </a:r>
            <a:r>
              <a:rPr lang="ru-RU" sz="1200" b="1" dirty="0">
                <a:solidFill>
                  <a:schemeClr val="bg1"/>
                </a:solidFill>
              </a:rPr>
              <a:t> £34,4 млн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11A96FD-B24C-4E03-B879-3DA78ABC552E}"/>
              </a:ext>
            </a:extLst>
          </p:cNvPr>
          <p:cNvSpPr txBox="1"/>
          <p:nvPr/>
        </p:nvSpPr>
        <p:spPr>
          <a:xfrm>
            <a:off x="8410569" y="5667741"/>
            <a:ext cx="1856175" cy="257369"/>
          </a:xfrm>
          <a:prstGeom prst="rect">
            <a:avLst/>
          </a:prstGeom>
          <a:gradFill>
            <a:gsLst>
              <a:gs pos="0">
                <a:srgbClr val="3A07DF"/>
              </a:gs>
              <a:gs pos="100000">
                <a:srgbClr val="1BD7D3"/>
              </a:gs>
            </a:gsLst>
            <a:lin ang="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36000" bIns="36000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2015 </a:t>
            </a:r>
            <a:r>
              <a:rPr lang="ru-RU" sz="1200" b="1" dirty="0" err="1">
                <a:solidFill>
                  <a:schemeClr val="bg1"/>
                </a:solidFill>
              </a:rPr>
              <a:t>йилда</a:t>
            </a:r>
            <a:r>
              <a:rPr lang="ru-RU" sz="1200" b="1" dirty="0">
                <a:solidFill>
                  <a:schemeClr val="bg1"/>
                </a:solidFill>
              </a:rPr>
              <a:t> $25,1 млн</a:t>
            </a:r>
          </a:p>
        </p:txBody>
      </p:sp>
    </p:spTree>
    <p:extLst>
      <p:ext uri="{BB962C8B-B14F-4D97-AF65-F5344CB8AC3E}">
        <p14:creationId xmlns:p14="http://schemas.microsoft.com/office/powerpoint/2010/main" val="2472791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B97E58F-08B1-4BEF-8259-A5848C231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329227"/>
              </p:ext>
            </p:extLst>
          </p:nvPr>
        </p:nvGraphicFramePr>
        <p:xfrm>
          <a:off x="441831" y="1282701"/>
          <a:ext cx="11298534" cy="534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169">
                  <a:extLst>
                    <a:ext uri="{9D8B030D-6E8A-4147-A177-3AD203B41FA5}">
                      <a16:colId xmlns:a16="http://schemas.microsoft.com/office/drawing/2014/main" val="665100785"/>
                    </a:ext>
                  </a:extLst>
                </a:gridCol>
                <a:gridCol w="9073365">
                  <a:extLst>
                    <a:ext uri="{9D8B030D-6E8A-4147-A177-3AD203B41FA5}">
                      <a16:colId xmlns:a16="http://schemas.microsoft.com/office/drawing/2014/main" val="29719522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b="1" dirty="0" err="1">
                          <a:solidFill>
                            <a:srgbClr val="3A07DF"/>
                          </a:solidFill>
                        </a:rPr>
                        <a:t>Қонунчилик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: </a:t>
                      </a:r>
                      <a:endParaRPr lang="en-US" sz="1200" dirty="0">
                        <a:solidFill>
                          <a:srgbClr val="3A07DF"/>
                        </a:solidFill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3000">
                          <a:schemeClr val="bg1">
                            <a:lumMod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SzTx/>
                        <a:buFont typeface="Arial" panose="020B0604020202020204" pitchFamily="34" charset="0"/>
                        <a:buChar char="►"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ХХРнинг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Жиноят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кодекси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SzTx/>
                        <a:buFont typeface="Arial" panose="020B0604020202020204" pitchFamily="34" charset="0"/>
                        <a:buChar char="►"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2010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йил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26 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майдаги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Раҳбар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кадрлар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бўйича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тегишли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шахсий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маълумотлар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тўғрисида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ҳисобот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бериш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соҳасидаги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регламенти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SzTx/>
                        <a:buFont typeface="Arial" panose="020B0604020202020204" pitchFamily="34" charset="0"/>
                        <a:buChar char="►"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2011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йилдаги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"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Хитойнинг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коррупцияга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қарши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кураши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оғдириб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олинмайдиган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партия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ҳукумат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аппаратини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шакллантириш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бўйича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ҳаракатлари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тўғрисида"ги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Оқ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китоби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SzTx/>
                        <a:buFont typeface="Arial" panose="020B0604020202020204" pitchFamily="34" charset="0"/>
                        <a:buChar char="►"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2021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йилдаги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«Коррупцияга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қарши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курашчилар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тўғрисида»ги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Қонун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641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b="1" dirty="0" err="1">
                          <a:solidFill>
                            <a:srgbClr val="3A07DF"/>
                          </a:solidFill>
                        </a:rPr>
                        <a:t>Масъул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 орган: </a:t>
                      </a:r>
                      <a:endParaRPr lang="en-US" sz="1200" dirty="0">
                        <a:solidFill>
                          <a:srgbClr val="3A07DF"/>
                        </a:solidFill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3000">
                          <a:schemeClr val="bg1">
                            <a:lumMod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Миллий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назорат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комиссияси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провинициялар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префектуралар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округлар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назорат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комиссиялари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.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874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200" b="1" dirty="0" err="1">
                          <a:solidFill>
                            <a:srgbClr val="3A07DF"/>
                          </a:solidFill>
                        </a:rPr>
                        <a:t>Жазо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rgbClr val="3A07DF"/>
                          </a:solidFill>
                        </a:rPr>
                        <a:t>чораси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: </a:t>
                      </a:r>
                      <a:endParaRPr lang="en-US" sz="1200" dirty="0">
                        <a:solidFill>
                          <a:srgbClr val="3A07DF"/>
                        </a:solidFill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3000">
                          <a:schemeClr val="bg1">
                            <a:lumMod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SzTx/>
                        <a:buFont typeface="Arial" panose="020B0604020202020204" pitchFamily="34" charset="0"/>
                        <a:buChar char="►"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100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юангача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–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меҳнат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лагерларида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10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йилга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қадар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ишлаш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SzTx/>
                        <a:buFont typeface="Arial" panose="020B0604020202020204" pitchFamily="34" charset="0"/>
                        <a:buChar char="►"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100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мингдан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3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миллионга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қадар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– 10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йиллик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қамоқ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жасосидан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умрбод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қамоқ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жазосига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қадар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SzTx/>
                        <a:buFont typeface="Arial" panose="020B0604020202020204" pitchFamily="34" charset="0"/>
                        <a:buChar char="►"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3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миллиондан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юандан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ортиқ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-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ўлим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жазоси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2908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dirty="0">
                          <a:solidFill>
                            <a:srgbClr val="3A07DF"/>
                          </a:solidFill>
                        </a:rPr>
                        <a:t>Transparency International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rgbClr val="3A07DF"/>
                          </a:solidFill>
                        </a:rPr>
                        <a:t>рейтингидаги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 </a:t>
                      </a:r>
                      <a:r>
                        <a:rPr lang="uz-Cyrl-UZ" sz="1200" b="1" dirty="0">
                          <a:solidFill>
                            <a:srgbClr val="3A07DF"/>
                          </a:solidFill>
                        </a:rPr>
                        <a:t>ўрин</a:t>
                      </a:r>
                      <a:r>
                        <a:rPr lang="en-US" sz="1200" b="1" dirty="0">
                          <a:solidFill>
                            <a:srgbClr val="3A07DF"/>
                          </a:solidFill>
                        </a:rPr>
                        <a:t>: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 </a:t>
                      </a:r>
                      <a:endParaRPr lang="en-US" sz="1200" dirty="0">
                        <a:solidFill>
                          <a:srgbClr val="3A07DF"/>
                        </a:solidFill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3000">
                          <a:schemeClr val="bg1">
                            <a:lumMod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</a:rPr>
                        <a:t>66</a:t>
                      </a:r>
                      <a:r>
                        <a:rPr lang="en-US" sz="1200" b="0" dirty="0">
                          <a:solidFill>
                            <a:schemeClr val="tx2"/>
                          </a:solidFill>
                        </a:rPr>
                        <a:t>-</a:t>
                      </a:r>
                      <a:r>
                        <a:rPr lang="uz-Cyrl-UZ" sz="1200" b="0" dirty="0">
                          <a:solidFill>
                            <a:schemeClr val="tx2"/>
                          </a:solidFill>
                        </a:rPr>
                        <a:t>ўрин</a:t>
                      </a:r>
                      <a:endParaRPr lang="ru-RU" sz="1200" b="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6005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>
                          <a:solidFill>
                            <a:srgbClr val="3A07DF"/>
                          </a:solidFill>
                        </a:rPr>
                        <a:t>Қўшимча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rgbClr val="3A07DF"/>
                          </a:solidFill>
                        </a:rPr>
                        <a:t>маълумотлар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 / </a:t>
                      </a:r>
                      <a:r>
                        <a:rPr lang="ru-RU" sz="1200" b="1" dirty="0" err="1">
                          <a:solidFill>
                            <a:srgbClr val="3A07DF"/>
                          </a:solidFill>
                        </a:rPr>
                        <a:t>фактлар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: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3000">
                          <a:schemeClr val="bg1">
                            <a:lumMod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Ўртача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йилига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130-200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нафар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мансабдор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шахсларга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коррупция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айблов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ҳукми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ўқилади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шундан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10-12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нафарига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энг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олий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жазо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ўлим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жазоси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тайинланади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Порахўрга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ўлим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жазоси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оммавий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равишда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эълон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қилинади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ижронинг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видео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парчалари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телевизорда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намойиш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этилади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Ўлим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жазоси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ҳукми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дарҳол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ёки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ҳукм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эълон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қилинганидан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ўтгач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амалга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оширилиши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мумкин.Иккинчи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ҳолда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маҳкум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давомида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ўзини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яхши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тутса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ўлим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жазоси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бекор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қилиниши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мумкин.Унинг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ўлим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жазоси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умрбод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озодликдан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маҳрум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жазосига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алмаштирилади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Хитойда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ўзлаштириш"га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қарши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курашиш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усулларидан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барча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ҳокимият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орган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ходимларини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ротация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қилишдир</a:t>
                      </a:r>
                      <a:r>
                        <a:rPr lang="uz-Cyrl-UZ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Ушбу йўл орқали мансабдор шахслар ноқонуний ҳаракатларга йўл очиб берадиган аллақачон ўрнатилган хизмат, оилавий, дўстона ва бошқа алоқалардан фойдаланиш имкониятидан маҳрум қилинади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собиқ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Адлия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вазири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Фу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Чженхуа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16,5 миллион доллар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миқдорида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пора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олганиги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сабабли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ўлим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жазосига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ҳукм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қилинди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2597162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3308BBFA-4841-448E-9314-2E845D68E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курашишда</a:t>
            </a:r>
            <a:r>
              <a:rPr lang="ru-RU" dirty="0"/>
              <a:t> </a:t>
            </a:r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тажриба</a:t>
            </a:r>
            <a:r>
              <a:rPr lang="ru-RU" dirty="0"/>
              <a:t>: </a:t>
            </a:r>
            <a:r>
              <a:rPr lang="ru-RU" dirty="0" err="1"/>
              <a:t>Хитой</a:t>
            </a:r>
            <a:r>
              <a:rPr lang="ru-RU" dirty="0"/>
              <a:t> (1/2)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C264FB-D02A-4243-BFC8-14B3C25676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курашишда</a:t>
            </a:r>
            <a:r>
              <a:rPr lang="ru-RU" dirty="0"/>
              <a:t> </a:t>
            </a:r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тажриба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3439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8C905-CE50-4C0A-9B1A-0896CD941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курашишда</a:t>
            </a:r>
            <a:r>
              <a:rPr lang="ru-RU" dirty="0"/>
              <a:t> </a:t>
            </a:r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тажриба</a:t>
            </a:r>
            <a:r>
              <a:rPr lang="ru-RU" dirty="0"/>
              <a:t>: </a:t>
            </a:r>
            <a:r>
              <a:rPr lang="ru-RU" dirty="0" err="1"/>
              <a:t>Хитой</a:t>
            </a:r>
            <a:r>
              <a:rPr lang="ru-RU" dirty="0"/>
              <a:t> (2/2)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3C2BC0-1311-4010-8B6B-E84AB6076A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курашишда</a:t>
            </a:r>
            <a:r>
              <a:rPr lang="ru-RU" dirty="0"/>
              <a:t> </a:t>
            </a:r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тажриба</a:t>
            </a:r>
            <a:endParaRPr lang="ru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F76B8A-AB29-4297-BE6C-28EA138584E6}"/>
              </a:ext>
            </a:extLst>
          </p:cNvPr>
          <p:cNvSpPr/>
          <p:nvPr/>
        </p:nvSpPr>
        <p:spPr>
          <a:xfrm>
            <a:off x="2942476" y="1912684"/>
            <a:ext cx="8714844" cy="34573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500"/>
              </a:spcAft>
            </a:pPr>
            <a:r>
              <a:rPr lang="ru-RU" sz="1600" dirty="0">
                <a:solidFill>
                  <a:schemeClr val="tx2"/>
                </a:solidFill>
              </a:rPr>
              <a:t>2012 </a:t>
            </a:r>
            <a:r>
              <a:rPr lang="ru-RU" sz="1600" dirty="0" err="1">
                <a:solidFill>
                  <a:schemeClr val="tx2"/>
                </a:solidFill>
              </a:rPr>
              <a:t>йил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ноябр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ойида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Хитой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Коммунистик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партиясининг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XVIII </a:t>
            </a:r>
            <a:r>
              <a:rPr lang="ru-RU" sz="1600" dirty="0" err="1">
                <a:solidFill>
                  <a:schemeClr val="tx2"/>
                </a:solidFill>
              </a:rPr>
              <a:t>съездида</a:t>
            </a:r>
            <a:r>
              <a:rPr lang="ru-RU" sz="1600" dirty="0">
                <a:solidFill>
                  <a:schemeClr val="tx2"/>
                </a:solidFill>
              </a:rPr>
              <a:t> Си </a:t>
            </a:r>
            <a:r>
              <a:rPr lang="ru-RU" sz="1600" dirty="0" err="1">
                <a:solidFill>
                  <a:schemeClr val="tx2"/>
                </a:solidFill>
              </a:rPr>
              <a:t>Цзинпин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коррупцияга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нисбатан</a:t>
            </a:r>
            <a:r>
              <a:rPr lang="ru-RU" sz="1600" dirty="0">
                <a:solidFill>
                  <a:schemeClr val="tx2"/>
                </a:solidFill>
              </a:rPr>
              <a:t> "ноль </a:t>
            </a:r>
            <a:r>
              <a:rPr lang="ru-RU" sz="1600" dirty="0" err="1">
                <a:solidFill>
                  <a:schemeClr val="tx2"/>
                </a:solidFill>
              </a:rPr>
              <a:t>бардошлик</a:t>
            </a:r>
            <a:r>
              <a:rPr lang="ru-RU" sz="1600" dirty="0">
                <a:solidFill>
                  <a:schemeClr val="tx2"/>
                </a:solidFill>
              </a:rPr>
              <a:t>" </a:t>
            </a:r>
            <a:r>
              <a:rPr lang="ru-RU" sz="1600" dirty="0" err="1">
                <a:solidFill>
                  <a:schemeClr val="tx2"/>
                </a:solidFill>
              </a:rPr>
              <a:t>сиёсатини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бошланганини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эълон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қилди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курашиш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кичик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порахўрлар</a:t>
            </a:r>
            <a:r>
              <a:rPr lang="ru-RU" sz="1600" dirty="0">
                <a:solidFill>
                  <a:schemeClr val="tx2"/>
                </a:solidFill>
              </a:rPr>
              <a:t> ("</a:t>
            </a:r>
            <a:r>
              <a:rPr lang="ru-RU" sz="1600" dirty="0" err="1">
                <a:solidFill>
                  <a:schemeClr val="tx2"/>
                </a:solidFill>
              </a:rPr>
              <a:t>чивинлар</a:t>
            </a:r>
            <a:r>
              <a:rPr lang="ru-RU" sz="1600" dirty="0">
                <a:solidFill>
                  <a:schemeClr val="tx2"/>
                </a:solidFill>
              </a:rPr>
              <a:t>")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йирик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коррупционерларга</a:t>
            </a:r>
            <a:r>
              <a:rPr lang="ru-RU" sz="1600" dirty="0">
                <a:solidFill>
                  <a:schemeClr val="tx2"/>
                </a:solidFill>
              </a:rPr>
              <a:t> ("</a:t>
            </a:r>
            <a:r>
              <a:rPr lang="ru-RU" sz="1600" dirty="0" err="1">
                <a:solidFill>
                  <a:schemeClr val="tx2"/>
                </a:solidFill>
              </a:rPr>
              <a:t>йўлбарслар</a:t>
            </a:r>
            <a:r>
              <a:rPr lang="ru-RU" sz="1600" dirty="0">
                <a:solidFill>
                  <a:schemeClr val="tx2"/>
                </a:solidFill>
              </a:rPr>
              <a:t>") </a:t>
            </a:r>
            <a:r>
              <a:rPr lang="ru-RU" sz="1600" dirty="0" err="1">
                <a:solidFill>
                  <a:schemeClr val="tx2"/>
                </a:solidFill>
              </a:rPr>
              <a:t>қарши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олиб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бориш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кераклигини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таъкидлади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500"/>
              </a:spcAft>
            </a:pPr>
            <a:r>
              <a:rPr lang="ru-RU" sz="1600" b="1" dirty="0">
                <a:solidFill>
                  <a:schemeClr val="tx2"/>
                </a:solidFill>
              </a:rPr>
              <a:t>Коррупцияга </a:t>
            </a:r>
            <a:r>
              <a:rPr lang="ru-RU" sz="1600" b="1" dirty="0" err="1">
                <a:solidFill>
                  <a:schemeClr val="tx2"/>
                </a:solidFill>
              </a:rPr>
              <a:t>қарши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курашиш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чоралари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мисоллари</a:t>
            </a:r>
            <a:r>
              <a:rPr lang="ru-RU" sz="1600" b="1" dirty="0">
                <a:solidFill>
                  <a:schemeClr val="tx2"/>
                </a:solidFill>
              </a:rPr>
              <a:t>:</a:t>
            </a:r>
          </a:p>
          <a:p>
            <a:pPr marL="285750" indent="-285750">
              <a:spcAft>
                <a:spcPts val="5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>
                <a:solidFill>
                  <a:schemeClr val="tx2"/>
                </a:solidFill>
              </a:rPr>
              <a:t>2015 </a:t>
            </a:r>
            <a:r>
              <a:rPr lang="ru-RU" sz="1600" dirty="0" err="1">
                <a:solidFill>
                  <a:schemeClr val="tx2"/>
                </a:solidFill>
              </a:rPr>
              <a:t>йилда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мобил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телефонлар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учун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махсус</a:t>
            </a:r>
            <a:r>
              <a:rPr lang="ru-RU" sz="1600" dirty="0">
                <a:solidFill>
                  <a:schemeClr val="tx2"/>
                </a:solidFill>
              </a:rPr>
              <a:t> дастур </a:t>
            </a:r>
            <a:r>
              <a:rPr lang="ru-RU" sz="1600" dirty="0" err="1">
                <a:solidFill>
                  <a:schemeClr val="tx2"/>
                </a:solidFill>
              </a:rPr>
              <a:t>чиқарилди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ёрдамида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фуқаролар</a:t>
            </a:r>
            <a:r>
              <a:rPr lang="ru-RU" sz="1600" dirty="0">
                <a:solidFill>
                  <a:schemeClr val="tx2"/>
                </a:solidFill>
              </a:rPr>
              <a:t> мансабдор </a:t>
            </a:r>
            <a:r>
              <a:rPr lang="ru-RU" sz="1600" dirty="0" err="1">
                <a:solidFill>
                  <a:schemeClr val="tx2"/>
                </a:solidFill>
              </a:rPr>
              <a:t>шахслар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томонидан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содир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этилган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ҳуқуқбузарликлар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ҳақида</a:t>
            </a:r>
            <a:r>
              <a:rPr lang="ru-RU" sz="1600" dirty="0">
                <a:solidFill>
                  <a:schemeClr val="tx2"/>
                </a:solidFill>
              </a:rPr>
              <a:t> хабар </a:t>
            </a:r>
            <a:r>
              <a:rPr lang="ru-RU" sz="1600" dirty="0" err="1">
                <a:solidFill>
                  <a:schemeClr val="tx2"/>
                </a:solidFill>
              </a:rPr>
              <a:t>беришлари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мумкин</a:t>
            </a:r>
            <a:r>
              <a:rPr lang="ru-RU" sz="16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spcAft>
                <a:spcPts val="5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>
                <a:solidFill>
                  <a:schemeClr val="tx2"/>
                </a:solidFill>
              </a:rPr>
              <a:t>Давлат хизматчилари </a:t>
            </a:r>
            <a:r>
              <a:rPr lang="ru-RU" sz="1600" dirty="0" err="1">
                <a:solidFill>
                  <a:schemeClr val="tx2"/>
                </a:solidFill>
              </a:rPr>
              <a:t>учун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ҳашаматга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чекловлар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жорий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этиш</a:t>
            </a:r>
            <a:r>
              <a:rPr lang="ru-RU" sz="1600" dirty="0">
                <a:solidFill>
                  <a:schemeClr val="tx2"/>
                </a:solidFill>
              </a:rPr>
              <a:t>: </a:t>
            </a:r>
            <a:r>
              <a:rPr lang="ru-RU" sz="1600" dirty="0" err="1">
                <a:solidFill>
                  <a:schemeClr val="tx2"/>
                </a:solidFill>
              </a:rPr>
              <a:t>қиммат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зиёфатлар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бошқа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кўнгилочар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тадбирлар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қиммат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хизмат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автомобиллардан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фойдаланиш</a:t>
            </a:r>
            <a:r>
              <a:rPr lang="ru-RU" sz="1600" dirty="0">
                <a:solidFill>
                  <a:schemeClr val="tx2"/>
                </a:solidFill>
              </a:rPr>
              <a:t>, эконом-</a:t>
            </a:r>
            <a:r>
              <a:rPr lang="ru-RU" sz="1600" dirty="0" err="1">
                <a:solidFill>
                  <a:schemeClr val="tx2"/>
                </a:solidFill>
              </a:rPr>
              <a:t>классдан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ташқари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учишлар</a:t>
            </a:r>
            <a:r>
              <a:rPr lang="ru-RU" sz="1600" dirty="0">
                <a:solidFill>
                  <a:schemeClr val="tx2"/>
                </a:solidFill>
              </a:rPr>
              <a:t>, чет </a:t>
            </a:r>
            <a:r>
              <a:rPr lang="ru-RU" sz="1600" dirty="0" err="1">
                <a:solidFill>
                  <a:schemeClr val="tx2"/>
                </a:solidFill>
              </a:rPr>
              <a:t>элда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доимий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яшайдиган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хотинлари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фарзандлари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бўлган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ходимларни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лавозимда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кўтариш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тақиқланган</a:t>
            </a:r>
            <a:endParaRPr lang="ru-RU" sz="1600" dirty="0">
              <a:solidFill>
                <a:schemeClr val="tx2"/>
              </a:solidFill>
            </a:endParaRPr>
          </a:p>
          <a:p>
            <a:pPr>
              <a:spcAft>
                <a:spcPts val="500"/>
              </a:spcAft>
            </a:pP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05B8344-C2A5-4C76-9944-A8E0A6C50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405"/>
            <a:ext cx="2942476" cy="29424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04E78BB-8899-464D-AB35-BCF3675D613A}"/>
              </a:ext>
            </a:extLst>
          </p:cNvPr>
          <p:cNvGrpSpPr/>
          <p:nvPr/>
        </p:nvGrpSpPr>
        <p:grpSpPr>
          <a:xfrm>
            <a:off x="431998" y="1066917"/>
            <a:ext cx="11353800" cy="689409"/>
            <a:chOff x="431998" y="1497505"/>
            <a:chExt cx="7042690" cy="6308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2DA6191-3373-4A2D-A085-DC328EEDD10B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CC174A1-C713-47A0-83FC-DAB1AB2B9706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«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Йўлбарс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чивинларга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курашиш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6556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4FA118-AFDD-47ED-B6EB-485BC185E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курашишда</a:t>
            </a:r>
            <a:r>
              <a:rPr lang="ru-RU" dirty="0"/>
              <a:t> </a:t>
            </a:r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тажриба</a:t>
            </a:r>
            <a:r>
              <a:rPr lang="ru-RU" dirty="0"/>
              <a:t>: Сингапур (1/2)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7DCA03-4697-49BA-B776-CD3226249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курашишда</a:t>
            </a:r>
            <a:r>
              <a:rPr lang="ru-RU" dirty="0"/>
              <a:t> </a:t>
            </a:r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тажриба</a:t>
            </a:r>
            <a:endParaRPr lang="ru-RU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B97E58F-08B1-4BEF-8259-A5848C231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689357"/>
              </p:ext>
            </p:extLst>
          </p:nvPr>
        </p:nvGraphicFramePr>
        <p:xfrm>
          <a:off x="438150" y="1282700"/>
          <a:ext cx="8128000" cy="5482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0750">
                  <a:extLst>
                    <a:ext uri="{9D8B030D-6E8A-4147-A177-3AD203B41FA5}">
                      <a16:colId xmlns:a16="http://schemas.microsoft.com/office/drawing/2014/main" val="665100785"/>
                    </a:ext>
                  </a:extLst>
                </a:gridCol>
                <a:gridCol w="5937250">
                  <a:extLst>
                    <a:ext uri="{9D8B030D-6E8A-4147-A177-3AD203B41FA5}">
                      <a16:colId xmlns:a16="http://schemas.microsoft.com/office/drawing/2014/main" val="2971952224"/>
                    </a:ext>
                  </a:extLst>
                </a:gridCol>
              </a:tblGrid>
              <a:tr h="335333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b="1" dirty="0" err="1">
                          <a:solidFill>
                            <a:srgbClr val="3A07DF"/>
                          </a:solidFill>
                        </a:rPr>
                        <a:t>Қонунчилик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: </a:t>
                      </a:r>
                      <a:endParaRPr lang="en-US" sz="1200" dirty="0">
                        <a:solidFill>
                          <a:srgbClr val="3A07DF"/>
                        </a:solidFill>
                      </a:endParaRPr>
                    </a:p>
                  </a:txBody>
                  <a:tcPr marL="45720" marR="45720" marT="72000" marB="7200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«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Коррупцияни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олдини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олиш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тўғрисида»ги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1960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йилдаги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Қонун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marT="72000" marB="7200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641353"/>
                  </a:ext>
                </a:extLst>
              </a:tr>
              <a:tr h="335333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b="1" dirty="0" err="1">
                          <a:solidFill>
                            <a:srgbClr val="3A07DF"/>
                          </a:solidFill>
                        </a:rPr>
                        <a:t>Масъул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 орган : </a:t>
                      </a:r>
                      <a:endParaRPr lang="en-US" sz="1200" dirty="0">
                        <a:solidFill>
                          <a:srgbClr val="3A07DF"/>
                        </a:solidFill>
                      </a:endParaRPr>
                    </a:p>
                  </a:txBody>
                  <a:tcPr marL="45720" marR="45720" marT="72000" marB="7200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Коррупцияни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тергов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қилиш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</a:rPr>
                        <a:t>бюроси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marT="72000" marB="7200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874028"/>
                  </a:ext>
                </a:extLst>
              </a:tr>
              <a:tr h="335333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ru-RU" sz="1200" b="1" dirty="0" err="1">
                          <a:solidFill>
                            <a:srgbClr val="3A07DF"/>
                          </a:solidFill>
                        </a:rPr>
                        <a:t>Жазо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rgbClr val="3A07DF"/>
                          </a:solidFill>
                        </a:rPr>
                        <a:t>чораси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: </a:t>
                      </a:r>
                      <a:endParaRPr lang="en-US" sz="1200" dirty="0">
                        <a:solidFill>
                          <a:srgbClr val="3A07DF"/>
                        </a:solidFill>
                      </a:endParaRPr>
                    </a:p>
                  </a:txBody>
                  <a:tcPr marL="45720" marR="45720" marT="72000" marB="7200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3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None/>
                        <a:tabLst>
                          <a:tab pos="288925" algn="l"/>
                        </a:tabLst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йилгача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озодликдан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маҳрум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ёки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100 000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долларгача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жарима</a:t>
                      </a:r>
                      <a:endParaRPr lang="en-US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marT="72000" marB="7200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2908071"/>
                  </a:ext>
                </a:extLst>
              </a:tr>
              <a:tr h="522943"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solidFill>
                            <a:srgbClr val="3A07DF"/>
                          </a:solidFill>
                        </a:rPr>
                        <a:t>Transparency International</a:t>
                      </a:r>
                      <a:r>
                        <a:rPr lang="uz-Cyrl-UZ" sz="1200" b="1" dirty="0">
                          <a:solidFill>
                            <a:srgbClr val="3A07DF"/>
                          </a:solidFill>
                        </a:rPr>
                        <a:t> рейтингидаги ўрни</a:t>
                      </a:r>
                      <a:r>
                        <a:rPr lang="en-US" sz="1200" b="1" dirty="0">
                          <a:solidFill>
                            <a:srgbClr val="3A07DF"/>
                          </a:solidFill>
                        </a:rPr>
                        <a:t>: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 </a:t>
                      </a:r>
                      <a:endParaRPr lang="en-US" sz="1200" dirty="0">
                        <a:solidFill>
                          <a:srgbClr val="3A07DF"/>
                        </a:solidFill>
                      </a:endParaRPr>
                    </a:p>
                  </a:txBody>
                  <a:tcPr marL="45720" marR="45720" marT="72000" marB="7200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2"/>
                          </a:solidFill>
                        </a:rPr>
                        <a:t>4-</a:t>
                      </a:r>
                      <a:r>
                        <a:rPr lang="ru-RU" sz="1200" b="0" dirty="0" err="1">
                          <a:solidFill>
                            <a:schemeClr val="tx2"/>
                          </a:solidFill>
                        </a:rPr>
                        <a:t>ўрин</a:t>
                      </a:r>
                      <a:endParaRPr lang="ru-RU" sz="1200" b="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 marT="72000" marB="7200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0368135"/>
                  </a:ext>
                </a:extLst>
              </a:tr>
              <a:tr h="34621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>
                          <a:solidFill>
                            <a:srgbClr val="3A07DF"/>
                          </a:solidFill>
                        </a:rPr>
                        <a:t>Қўшимча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 </a:t>
                      </a:r>
                      <a:r>
                        <a:rPr lang="ru-RU" sz="1200" b="1" dirty="0" err="1">
                          <a:solidFill>
                            <a:srgbClr val="3A07DF"/>
                          </a:solidFill>
                        </a:rPr>
                        <a:t>маълумотлар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 / </a:t>
                      </a:r>
                      <a:r>
                        <a:rPr lang="ru-RU" sz="1200" b="1" dirty="0" err="1">
                          <a:solidFill>
                            <a:srgbClr val="3A07DF"/>
                          </a:solidFill>
                        </a:rPr>
                        <a:t>фактлар</a:t>
                      </a:r>
                      <a:r>
                        <a:rPr lang="ru-RU" sz="1200" b="1" dirty="0">
                          <a:solidFill>
                            <a:srgbClr val="3A07DF"/>
                          </a:solidFill>
                        </a:rPr>
                        <a:t>:</a:t>
                      </a:r>
                    </a:p>
                  </a:txBody>
                  <a:tcPr marL="45720" marR="45720" marT="72000" marB="7200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Коррупцияга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қарши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курашиш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бўйича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масъул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ваколатлар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берилган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жумладан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463550" lvl="1" indent="-238125" algn="l"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гумонланувчилар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мансабдор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шахсларни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ҳибсга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тинтув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ўтказиш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463550" lvl="1" indent="-238125" algn="l"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банк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ҳисобварақлари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улуш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активларини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текшириш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marL="463550" lvl="1" indent="-238125" algn="l"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қандай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гувоҳни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сўроқ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чақириш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marL="463550" lvl="1" indent="-238125" algn="l"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мамлакатнинг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қандай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фуқаросини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жавобгарликка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тортиш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Давлат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коррупцияга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қарши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курашиш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чораси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сифатида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мансабдор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шахсларга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юқори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иш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ҳақи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тўлайди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Чет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коррупция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ҳаракатларини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содир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Сингапур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фуқаролари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мамлакат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ичида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худди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шундай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жиноят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содир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этгандек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жиноий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жавобгарликка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тортилди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Суд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томонидан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коррупцион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қилмишлар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учун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тайинланган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жарималар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миқдори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олинган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пора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миқдорига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бўлди</a:t>
                      </a:r>
                      <a:endParaRPr lang="ru-RU" sz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 lvl="1" indent="-228600" algn="l"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1BD7D3"/>
                        </a:buClr>
                        <a:buFont typeface="Arial" panose="020B0604020202020204" pitchFamily="34" charset="0"/>
                        <a:buChar char="►"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Давлат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хизматчиларининг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даромадлари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улар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томонидан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тўланадиган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солиқлар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ўртасидаги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фарқ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суд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томонидан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мансабдор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шахслар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коррупциявий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ҳаракатлар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содир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этган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деб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талқин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этилади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«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Айблилик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презумпцияси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тушунчаси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жорий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этилди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45720" marR="45720" marT="72000" marB="7200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259716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70CABE5-33C6-4FD1-BF85-3C9193EE22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0105" y="1282700"/>
            <a:ext cx="2998983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25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02F279-0598-4294-AD70-1D664ABB7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курашишда</a:t>
            </a:r>
            <a:r>
              <a:rPr lang="ru-RU" dirty="0"/>
              <a:t> </a:t>
            </a:r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тажриба</a:t>
            </a:r>
            <a:r>
              <a:rPr lang="ru-RU" dirty="0"/>
              <a:t>: Сингапур (2/2)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C26C25-BD38-4F47-897B-876C39B90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Коррупцияга </a:t>
            </a:r>
            <a:r>
              <a:rPr lang="ru-RU" dirty="0" err="1"/>
              <a:t>қарши</a:t>
            </a:r>
            <a:r>
              <a:rPr lang="ru-RU" dirty="0"/>
              <a:t> </a:t>
            </a:r>
            <a:r>
              <a:rPr lang="ru-RU" dirty="0" err="1"/>
              <a:t>курашишда</a:t>
            </a:r>
            <a:r>
              <a:rPr lang="ru-RU" dirty="0"/>
              <a:t> </a:t>
            </a:r>
            <a:r>
              <a:rPr lang="ru-RU" dirty="0" err="1"/>
              <a:t>хорижий</a:t>
            </a:r>
            <a:r>
              <a:rPr lang="ru-RU" dirty="0"/>
              <a:t> </a:t>
            </a:r>
            <a:r>
              <a:rPr lang="ru-RU" dirty="0" err="1"/>
              <a:t>тажриба</a:t>
            </a:r>
            <a:endParaRPr lang="ru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77073C-02E1-40B8-B1F1-B4144806A67D}"/>
              </a:ext>
            </a:extLst>
          </p:cNvPr>
          <p:cNvSpPr/>
          <p:nvPr/>
        </p:nvSpPr>
        <p:spPr>
          <a:xfrm>
            <a:off x="1310004" y="1916355"/>
            <a:ext cx="10439084" cy="17338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500"/>
              </a:spcAft>
            </a:pPr>
            <a:r>
              <a:rPr lang="ru-RU" sz="1600" dirty="0" err="1">
                <a:solidFill>
                  <a:schemeClr val="tx2"/>
                </a:solidFill>
              </a:rPr>
              <a:t>Коррупцияни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тергов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бюроси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деярли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чексиз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ваколатларга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эга</a:t>
            </a:r>
            <a:r>
              <a:rPr lang="ru-RU" sz="1600" dirty="0">
                <a:solidFill>
                  <a:schemeClr val="tx2"/>
                </a:solidFill>
              </a:rPr>
              <a:t>:</a:t>
            </a:r>
          </a:p>
          <a:p>
            <a:pPr marL="285750" indent="-285750">
              <a:spcAft>
                <a:spcPts val="5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>
                <a:solidFill>
                  <a:schemeClr val="tx2"/>
                </a:solidFill>
              </a:rPr>
              <a:t>Суд </a:t>
            </a:r>
            <a:r>
              <a:rPr lang="ru-RU" sz="1600" dirty="0" err="1">
                <a:solidFill>
                  <a:schemeClr val="tx2"/>
                </a:solidFill>
              </a:rPr>
              <a:t>қарорисиз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гумонланувчиларни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ушлаб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туриш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ҳуқуқи</a:t>
            </a:r>
            <a:r>
              <a:rPr lang="ru-RU" sz="16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spcAft>
                <a:spcPts val="5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 err="1">
                <a:solidFill>
                  <a:schemeClr val="tx2"/>
                </a:solidFill>
              </a:rPr>
              <a:t>Тинтув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ўтазиш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гумонланувчиларнинг</a:t>
            </a:r>
            <a:r>
              <a:rPr lang="ru-RU" sz="1600" dirty="0">
                <a:solidFill>
                  <a:schemeClr val="tx2"/>
                </a:solidFill>
              </a:rPr>
              <a:t> банк </a:t>
            </a:r>
            <a:r>
              <a:rPr lang="ru-RU" sz="1600" dirty="0" err="1">
                <a:solidFill>
                  <a:schemeClr val="tx2"/>
                </a:solidFill>
              </a:rPr>
              <a:t>ҳисоб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рақамларини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текшириш</a:t>
            </a:r>
            <a:r>
              <a:rPr lang="ru-RU" sz="1600" dirty="0">
                <a:solidFill>
                  <a:schemeClr val="tx2"/>
                </a:solidFill>
              </a:rPr>
              <a:t>;</a:t>
            </a:r>
          </a:p>
          <a:p>
            <a:pPr marL="285750" indent="-285750">
              <a:spcAft>
                <a:spcPts val="5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600" dirty="0" err="1">
                <a:solidFill>
                  <a:schemeClr val="tx2"/>
                </a:solidFill>
              </a:rPr>
              <a:t>Ҳар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қандай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биноларга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кириш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ҳар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қандай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ҳужжатлар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мол-</a:t>
            </a:r>
            <a:r>
              <a:rPr lang="ru-RU" sz="1600" dirty="0" err="1">
                <a:solidFill>
                  <a:schemeClr val="tx2"/>
                </a:solidFill>
              </a:rPr>
              <a:t>мулкни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олиб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қўйиш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500"/>
              </a:spcAft>
            </a:pPr>
            <a:r>
              <a:rPr lang="ru-RU" sz="1600" dirty="0" err="1">
                <a:solidFill>
                  <a:schemeClr val="tx2"/>
                </a:solidFill>
              </a:rPr>
              <a:t>Бундай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текширувлар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давлат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хизматчиларининг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яқин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қариндошлари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дўстларига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нисбатан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ўтказилиши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мумкин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33" name="object 20">
            <a:extLst>
              <a:ext uri="{FF2B5EF4-FFF2-40B4-BE49-F238E27FC236}">
                <a16:creationId xmlns:a16="http://schemas.microsoft.com/office/drawing/2014/main" id="{CF7671D2-1846-4E15-B1F4-40120BE864E8}"/>
              </a:ext>
            </a:extLst>
          </p:cNvPr>
          <p:cNvSpPr txBox="1"/>
          <p:nvPr/>
        </p:nvSpPr>
        <p:spPr>
          <a:xfrm>
            <a:off x="1310004" y="1506436"/>
            <a:ext cx="10439083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b="1" spc="-20" dirty="0" err="1">
                <a:solidFill>
                  <a:srgbClr val="3A07DF"/>
                </a:solidFill>
                <a:cs typeface="Arial"/>
              </a:rPr>
              <a:t>Коррупцияни</a:t>
            </a:r>
            <a:r>
              <a:rPr lang="ru-RU" b="1" spc="-20" dirty="0">
                <a:solidFill>
                  <a:srgbClr val="3A07DF"/>
                </a:solidFill>
                <a:cs typeface="Arial"/>
              </a:rPr>
              <a:t> </a:t>
            </a:r>
            <a:r>
              <a:rPr lang="ru-RU" b="1" spc="-20" dirty="0" err="1">
                <a:solidFill>
                  <a:srgbClr val="3A07DF"/>
                </a:solidFill>
                <a:cs typeface="Arial"/>
              </a:rPr>
              <a:t>тергов</a:t>
            </a:r>
            <a:r>
              <a:rPr lang="ru-RU" b="1" spc="-20" dirty="0">
                <a:solidFill>
                  <a:srgbClr val="3A07DF"/>
                </a:solidFill>
                <a:cs typeface="Arial"/>
              </a:rPr>
              <a:t> </a:t>
            </a:r>
            <a:r>
              <a:rPr lang="ru-RU" b="1" spc="-20" dirty="0" err="1">
                <a:solidFill>
                  <a:srgbClr val="3A07DF"/>
                </a:solidFill>
                <a:cs typeface="Arial"/>
              </a:rPr>
              <a:t>қилиш</a:t>
            </a:r>
            <a:r>
              <a:rPr lang="ru-RU" b="1" spc="-20" dirty="0">
                <a:solidFill>
                  <a:srgbClr val="3A07DF"/>
                </a:solidFill>
                <a:cs typeface="Arial"/>
              </a:rPr>
              <a:t> </a:t>
            </a:r>
            <a:r>
              <a:rPr lang="ru-RU" b="1" spc="-20" dirty="0" err="1">
                <a:solidFill>
                  <a:srgbClr val="3A07DF"/>
                </a:solidFill>
                <a:cs typeface="Arial"/>
              </a:rPr>
              <a:t>бюроси</a:t>
            </a:r>
            <a:r>
              <a:rPr lang="ru-RU" b="1" spc="-20" dirty="0">
                <a:solidFill>
                  <a:srgbClr val="3A07DF"/>
                </a:solidFill>
                <a:cs typeface="Arial"/>
              </a:rPr>
              <a:t> </a:t>
            </a:r>
            <a:r>
              <a:rPr lang="ru-RU" b="1" spc="-20" dirty="0" err="1">
                <a:solidFill>
                  <a:srgbClr val="3A07DF"/>
                </a:solidFill>
                <a:cs typeface="Arial"/>
              </a:rPr>
              <a:t>ҳақида</a:t>
            </a:r>
            <a:endParaRPr lang="ru-RU" b="1" spc="-20" dirty="0">
              <a:solidFill>
                <a:srgbClr val="3A07DF"/>
              </a:solidFill>
              <a:cs typeface="Arial"/>
            </a:endParaRPr>
          </a:p>
        </p:txBody>
      </p:sp>
      <p:sp>
        <p:nvSpPr>
          <p:cNvPr id="34" name="object 12">
            <a:extLst>
              <a:ext uri="{FF2B5EF4-FFF2-40B4-BE49-F238E27FC236}">
                <a16:creationId xmlns:a16="http://schemas.microsoft.com/office/drawing/2014/main" id="{1A2FF375-AF0B-4056-A56A-0AEF40A303D1}"/>
              </a:ext>
            </a:extLst>
          </p:cNvPr>
          <p:cNvSpPr/>
          <p:nvPr/>
        </p:nvSpPr>
        <p:spPr>
          <a:xfrm>
            <a:off x="443225" y="131920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5" name="Group 1333">
            <a:extLst>
              <a:ext uri="{FF2B5EF4-FFF2-40B4-BE49-F238E27FC236}">
                <a16:creationId xmlns:a16="http://schemas.microsoft.com/office/drawing/2014/main" id="{D0855A49-0D1E-4824-A408-6B9CF6B67A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9" y="1411340"/>
            <a:ext cx="555225" cy="488215"/>
            <a:chOff x="4773" y="2198"/>
            <a:chExt cx="174" cy="153"/>
          </a:xfrm>
          <a:solidFill>
            <a:srgbClr val="130A65"/>
          </a:solidFill>
        </p:grpSpPr>
        <p:sp>
          <p:nvSpPr>
            <p:cNvPr id="36" name="Freeform 1334">
              <a:extLst>
                <a:ext uri="{FF2B5EF4-FFF2-40B4-BE49-F238E27FC236}">
                  <a16:creationId xmlns:a16="http://schemas.microsoft.com/office/drawing/2014/main" id="{684FD22C-B516-4104-8BF2-D4D685B6E7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3" y="2198"/>
              <a:ext cx="174" cy="153"/>
            </a:xfrm>
            <a:custGeom>
              <a:avLst/>
              <a:gdLst>
                <a:gd name="T0" fmla="*/ 6351 w 6448"/>
                <a:gd name="T1" fmla="*/ 4880 h 5684"/>
                <a:gd name="T2" fmla="*/ 3688 w 6448"/>
                <a:gd name="T3" fmla="*/ 268 h 5684"/>
                <a:gd name="T4" fmla="*/ 3224 w 6448"/>
                <a:gd name="T5" fmla="*/ 0 h 5684"/>
                <a:gd name="T6" fmla="*/ 2760 w 6448"/>
                <a:gd name="T7" fmla="*/ 268 h 5684"/>
                <a:gd name="T8" fmla="*/ 97 w 6448"/>
                <a:gd name="T9" fmla="*/ 4880 h 5684"/>
                <a:gd name="T10" fmla="*/ 97 w 6448"/>
                <a:gd name="T11" fmla="*/ 5416 h 5684"/>
                <a:gd name="T12" fmla="*/ 561 w 6448"/>
                <a:gd name="T13" fmla="*/ 5684 h 5684"/>
                <a:gd name="T14" fmla="*/ 5887 w 6448"/>
                <a:gd name="T15" fmla="*/ 5684 h 5684"/>
                <a:gd name="T16" fmla="*/ 6351 w 6448"/>
                <a:gd name="T17" fmla="*/ 5416 h 5684"/>
                <a:gd name="T18" fmla="*/ 6351 w 6448"/>
                <a:gd name="T19" fmla="*/ 4880 h 5684"/>
                <a:gd name="T20" fmla="*/ 6189 w 6448"/>
                <a:gd name="T21" fmla="*/ 5323 h 5684"/>
                <a:gd name="T22" fmla="*/ 5887 w 6448"/>
                <a:gd name="T23" fmla="*/ 5497 h 5684"/>
                <a:gd name="T24" fmla="*/ 561 w 6448"/>
                <a:gd name="T25" fmla="*/ 5497 h 5684"/>
                <a:gd name="T26" fmla="*/ 259 w 6448"/>
                <a:gd name="T27" fmla="*/ 5323 h 5684"/>
                <a:gd name="T28" fmla="*/ 259 w 6448"/>
                <a:gd name="T29" fmla="*/ 4974 h 5684"/>
                <a:gd name="T30" fmla="*/ 2922 w 6448"/>
                <a:gd name="T31" fmla="*/ 361 h 5684"/>
                <a:gd name="T32" fmla="*/ 3224 w 6448"/>
                <a:gd name="T33" fmla="*/ 187 h 5684"/>
                <a:gd name="T34" fmla="*/ 3526 w 6448"/>
                <a:gd name="T35" fmla="*/ 361 h 5684"/>
                <a:gd name="T36" fmla="*/ 6189 w 6448"/>
                <a:gd name="T37" fmla="*/ 4974 h 5684"/>
                <a:gd name="T38" fmla="*/ 6189 w 6448"/>
                <a:gd name="T39" fmla="*/ 4974 h 5684"/>
                <a:gd name="T40" fmla="*/ 6189 w 6448"/>
                <a:gd name="T41" fmla="*/ 5323 h 5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48" h="5684">
                  <a:moveTo>
                    <a:pt x="6351" y="4880"/>
                  </a:moveTo>
                  <a:lnTo>
                    <a:pt x="3688" y="268"/>
                  </a:lnTo>
                  <a:cubicBezTo>
                    <a:pt x="3591" y="100"/>
                    <a:pt x="3418" y="0"/>
                    <a:pt x="3224" y="0"/>
                  </a:cubicBezTo>
                  <a:cubicBezTo>
                    <a:pt x="3030" y="0"/>
                    <a:pt x="2857" y="100"/>
                    <a:pt x="2760" y="268"/>
                  </a:cubicBezTo>
                  <a:lnTo>
                    <a:pt x="97" y="4880"/>
                  </a:lnTo>
                  <a:cubicBezTo>
                    <a:pt x="0" y="5048"/>
                    <a:pt x="0" y="5248"/>
                    <a:pt x="97" y="5416"/>
                  </a:cubicBezTo>
                  <a:cubicBezTo>
                    <a:pt x="194" y="5584"/>
                    <a:pt x="367" y="5684"/>
                    <a:pt x="561" y="5684"/>
                  </a:cubicBezTo>
                  <a:lnTo>
                    <a:pt x="5887" y="5684"/>
                  </a:lnTo>
                  <a:cubicBezTo>
                    <a:pt x="6081" y="5684"/>
                    <a:pt x="6254" y="5584"/>
                    <a:pt x="6351" y="5416"/>
                  </a:cubicBezTo>
                  <a:cubicBezTo>
                    <a:pt x="6448" y="5248"/>
                    <a:pt x="6448" y="5048"/>
                    <a:pt x="6351" y="4880"/>
                  </a:cubicBezTo>
                  <a:close/>
                  <a:moveTo>
                    <a:pt x="6189" y="5323"/>
                  </a:moveTo>
                  <a:cubicBezTo>
                    <a:pt x="6126" y="5432"/>
                    <a:pt x="6013" y="5497"/>
                    <a:pt x="5887" y="5497"/>
                  </a:cubicBezTo>
                  <a:lnTo>
                    <a:pt x="561" y="5497"/>
                  </a:lnTo>
                  <a:cubicBezTo>
                    <a:pt x="435" y="5497"/>
                    <a:pt x="322" y="5432"/>
                    <a:pt x="259" y="5323"/>
                  </a:cubicBezTo>
                  <a:cubicBezTo>
                    <a:pt x="196" y="5213"/>
                    <a:pt x="196" y="5083"/>
                    <a:pt x="259" y="4974"/>
                  </a:cubicBezTo>
                  <a:lnTo>
                    <a:pt x="2922" y="361"/>
                  </a:lnTo>
                  <a:cubicBezTo>
                    <a:pt x="2985" y="252"/>
                    <a:pt x="3098" y="187"/>
                    <a:pt x="3224" y="187"/>
                  </a:cubicBezTo>
                  <a:cubicBezTo>
                    <a:pt x="3350" y="187"/>
                    <a:pt x="3463" y="252"/>
                    <a:pt x="3526" y="361"/>
                  </a:cubicBezTo>
                  <a:lnTo>
                    <a:pt x="6189" y="4974"/>
                  </a:lnTo>
                  <a:lnTo>
                    <a:pt x="6189" y="4974"/>
                  </a:lnTo>
                  <a:cubicBezTo>
                    <a:pt x="6252" y="5083"/>
                    <a:pt x="6252" y="5213"/>
                    <a:pt x="6189" y="53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35">
              <a:extLst>
                <a:ext uri="{FF2B5EF4-FFF2-40B4-BE49-F238E27FC236}">
                  <a16:creationId xmlns:a16="http://schemas.microsoft.com/office/drawing/2014/main" id="{A6AD4CC3-5BA2-4B62-868A-056AE6798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8" y="2236"/>
              <a:ext cx="59" cy="99"/>
            </a:xfrm>
            <a:custGeom>
              <a:avLst/>
              <a:gdLst>
                <a:gd name="T0" fmla="*/ 188 w 2192"/>
                <a:gd name="T1" fmla="*/ 60 h 3643"/>
                <a:gd name="T2" fmla="*/ 60 w 2192"/>
                <a:gd name="T3" fmla="*/ 26 h 3643"/>
                <a:gd name="T4" fmla="*/ 25 w 2192"/>
                <a:gd name="T5" fmla="*/ 154 h 3643"/>
                <a:gd name="T6" fmla="*/ 1932 w 2192"/>
                <a:gd name="T7" fmla="*/ 3456 h 3643"/>
                <a:gd name="T8" fmla="*/ 407 w 2192"/>
                <a:gd name="T9" fmla="*/ 3456 h 3643"/>
                <a:gd name="T10" fmla="*/ 314 w 2192"/>
                <a:gd name="T11" fmla="*/ 3549 h 3643"/>
                <a:gd name="T12" fmla="*/ 407 w 2192"/>
                <a:gd name="T13" fmla="*/ 3643 h 3643"/>
                <a:gd name="T14" fmla="*/ 2094 w 2192"/>
                <a:gd name="T15" fmla="*/ 3643 h 3643"/>
                <a:gd name="T16" fmla="*/ 2175 w 2192"/>
                <a:gd name="T17" fmla="*/ 3596 h 3643"/>
                <a:gd name="T18" fmla="*/ 2175 w 2192"/>
                <a:gd name="T19" fmla="*/ 3503 h 3643"/>
                <a:gd name="T20" fmla="*/ 188 w 2192"/>
                <a:gd name="T21" fmla="*/ 60 h 3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2" h="3643">
                  <a:moveTo>
                    <a:pt x="188" y="60"/>
                  </a:moveTo>
                  <a:cubicBezTo>
                    <a:pt x="162" y="15"/>
                    <a:pt x="105" y="0"/>
                    <a:pt x="60" y="26"/>
                  </a:cubicBezTo>
                  <a:cubicBezTo>
                    <a:pt x="15" y="52"/>
                    <a:pt x="0" y="109"/>
                    <a:pt x="25" y="154"/>
                  </a:cubicBezTo>
                  <a:lnTo>
                    <a:pt x="1932" y="3456"/>
                  </a:lnTo>
                  <a:lnTo>
                    <a:pt x="407" y="3456"/>
                  </a:lnTo>
                  <a:cubicBezTo>
                    <a:pt x="356" y="3456"/>
                    <a:pt x="314" y="3498"/>
                    <a:pt x="314" y="3549"/>
                  </a:cubicBezTo>
                  <a:cubicBezTo>
                    <a:pt x="314" y="3601"/>
                    <a:pt x="356" y="3643"/>
                    <a:pt x="407" y="3643"/>
                  </a:cubicBezTo>
                  <a:lnTo>
                    <a:pt x="2094" y="3643"/>
                  </a:lnTo>
                  <a:cubicBezTo>
                    <a:pt x="2128" y="3643"/>
                    <a:pt x="2158" y="3625"/>
                    <a:pt x="2175" y="3596"/>
                  </a:cubicBezTo>
                  <a:cubicBezTo>
                    <a:pt x="2192" y="3567"/>
                    <a:pt x="2192" y="3532"/>
                    <a:pt x="2175" y="3503"/>
                  </a:cubicBezTo>
                  <a:lnTo>
                    <a:pt x="188" y="6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36">
              <a:extLst>
                <a:ext uri="{FF2B5EF4-FFF2-40B4-BE49-F238E27FC236}">
                  <a16:creationId xmlns:a16="http://schemas.microsoft.com/office/drawing/2014/main" id="{919533BB-3342-4C38-9138-76EBC48A1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" y="2218"/>
              <a:ext cx="75" cy="117"/>
            </a:xfrm>
            <a:custGeom>
              <a:avLst/>
              <a:gdLst>
                <a:gd name="T0" fmla="*/ 1785 w 2783"/>
                <a:gd name="T1" fmla="*/ 4137 h 4324"/>
                <a:gd name="T2" fmla="*/ 260 w 2783"/>
                <a:gd name="T3" fmla="*/ 4137 h 4324"/>
                <a:gd name="T4" fmla="*/ 2486 w 2783"/>
                <a:gd name="T5" fmla="*/ 282 h 4324"/>
                <a:gd name="T6" fmla="*/ 2595 w 2783"/>
                <a:gd name="T7" fmla="*/ 470 h 4324"/>
                <a:gd name="T8" fmla="*/ 2723 w 2783"/>
                <a:gd name="T9" fmla="*/ 504 h 4324"/>
                <a:gd name="T10" fmla="*/ 2757 w 2783"/>
                <a:gd name="T11" fmla="*/ 376 h 4324"/>
                <a:gd name="T12" fmla="*/ 2567 w 2783"/>
                <a:gd name="T13" fmla="*/ 47 h 4324"/>
                <a:gd name="T14" fmla="*/ 2486 w 2783"/>
                <a:gd name="T15" fmla="*/ 0 h 4324"/>
                <a:gd name="T16" fmla="*/ 2405 w 2783"/>
                <a:gd name="T17" fmla="*/ 47 h 4324"/>
                <a:gd name="T18" fmla="*/ 17 w 2783"/>
                <a:gd name="T19" fmla="*/ 4184 h 4324"/>
                <a:gd name="T20" fmla="*/ 17 w 2783"/>
                <a:gd name="T21" fmla="*/ 4277 h 4324"/>
                <a:gd name="T22" fmla="*/ 98 w 2783"/>
                <a:gd name="T23" fmla="*/ 4324 h 4324"/>
                <a:gd name="T24" fmla="*/ 1785 w 2783"/>
                <a:gd name="T25" fmla="*/ 4324 h 4324"/>
                <a:gd name="T26" fmla="*/ 1878 w 2783"/>
                <a:gd name="T27" fmla="*/ 4230 h 4324"/>
                <a:gd name="T28" fmla="*/ 1785 w 2783"/>
                <a:gd name="T29" fmla="*/ 4137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3" h="4324">
                  <a:moveTo>
                    <a:pt x="1785" y="4137"/>
                  </a:moveTo>
                  <a:lnTo>
                    <a:pt x="260" y="4137"/>
                  </a:lnTo>
                  <a:lnTo>
                    <a:pt x="2486" y="282"/>
                  </a:lnTo>
                  <a:lnTo>
                    <a:pt x="2595" y="470"/>
                  </a:lnTo>
                  <a:cubicBezTo>
                    <a:pt x="2621" y="515"/>
                    <a:pt x="2678" y="530"/>
                    <a:pt x="2723" y="504"/>
                  </a:cubicBezTo>
                  <a:cubicBezTo>
                    <a:pt x="2768" y="478"/>
                    <a:pt x="2783" y="421"/>
                    <a:pt x="2757" y="376"/>
                  </a:cubicBezTo>
                  <a:lnTo>
                    <a:pt x="2567" y="47"/>
                  </a:lnTo>
                  <a:cubicBezTo>
                    <a:pt x="2550" y="18"/>
                    <a:pt x="2519" y="0"/>
                    <a:pt x="2486" y="0"/>
                  </a:cubicBezTo>
                  <a:cubicBezTo>
                    <a:pt x="2452" y="0"/>
                    <a:pt x="2422" y="18"/>
                    <a:pt x="2405" y="47"/>
                  </a:cubicBezTo>
                  <a:lnTo>
                    <a:pt x="17" y="4184"/>
                  </a:lnTo>
                  <a:cubicBezTo>
                    <a:pt x="0" y="4213"/>
                    <a:pt x="0" y="4248"/>
                    <a:pt x="17" y="4277"/>
                  </a:cubicBezTo>
                  <a:cubicBezTo>
                    <a:pt x="34" y="4306"/>
                    <a:pt x="64" y="4324"/>
                    <a:pt x="98" y="4324"/>
                  </a:cubicBezTo>
                  <a:lnTo>
                    <a:pt x="1785" y="4324"/>
                  </a:lnTo>
                  <a:cubicBezTo>
                    <a:pt x="1836" y="4324"/>
                    <a:pt x="1878" y="4282"/>
                    <a:pt x="1878" y="4230"/>
                  </a:cubicBezTo>
                  <a:cubicBezTo>
                    <a:pt x="1878" y="4179"/>
                    <a:pt x="1836" y="4137"/>
                    <a:pt x="1785" y="41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337">
              <a:extLst>
                <a:ext uri="{FF2B5EF4-FFF2-40B4-BE49-F238E27FC236}">
                  <a16:creationId xmlns:a16="http://schemas.microsoft.com/office/drawing/2014/main" id="{7647A590-C94A-4EB7-BB4B-DBB531FF27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0" y="2316"/>
              <a:ext cx="21" cy="21"/>
            </a:xfrm>
            <a:custGeom>
              <a:avLst/>
              <a:gdLst>
                <a:gd name="T0" fmla="*/ 394 w 788"/>
                <a:gd name="T1" fmla="*/ 0 h 788"/>
                <a:gd name="T2" fmla="*/ 0 w 788"/>
                <a:gd name="T3" fmla="*/ 394 h 788"/>
                <a:gd name="T4" fmla="*/ 394 w 788"/>
                <a:gd name="T5" fmla="*/ 788 h 788"/>
                <a:gd name="T6" fmla="*/ 788 w 788"/>
                <a:gd name="T7" fmla="*/ 394 h 788"/>
                <a:gd name="T8" fmla="*/ 394 w 788"/>
                <a:gd name="T9" fmla="*/ 0 h 788"/>
                <a:gd name="T10" fmla="*/ 394 w 788"/>
                <a:gd name="T11" fmla="*/ 601 h 788"/>
                <a:gd name="T12" fmla="*/ 187 w 788"/>
                <a:gd name="T13" fmla="*/ 394 h 788"/>
                <a:gd name="T14" fmla="*/ 394 w 788"/>
                <a:gd name="T15" fmla="*/ 187 h 788"/>
                <a:gd name="T16" fmla="*/ 601 w 788"/>
                <a:gd name="T17" fmla="*/ 394 h 788"/>
                <a:gd name="T18" fmla="*/ 394 w 788"/>
                <a:gd name="T19" fmla="*/ 601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8" h="788">
                  <a:moveTo>
                    <a:pt x="394" y="0"/>
                  </a:moveTo>
                  <a:cubicBezTo>
                    <a:pt x="177" y="0"/>
                    <a:pt x="0" y="177"/>
                    <a:pt x="0" y="394"/>
                  </a:cubicBezTo>
                  <a:cubicBezTo>
                    <a:pt x="0" y="612"/>
                    <a:pt x="177" y="788"/>
                    <a:pt x="394" y="788"/>
                  </a:cubicBezTo>
                  <a:cubicBezTo>
                    <a:pt x="611" y="788"/>
                    <a:pt x="788" y="612"/>
                    <a:pt x="788" y="394"/>
                  </a:cubicBezTo>
                  <a:cubicBezTo>
                    <a:pt x="788" y="177"/>
                    <a:pt x="611" y="0"/>
                    <a:pt x="394" y="0"/>
                  </a:cubicBezTo>
                  <a:close/>
                  <a:moveTo>
                    <a:pt x="394" y="601"/>
                  </a:moveTo>
                  <a:cubicBezTo>
                    <a:pt x="280" y="601"/>
                    <a:pt x="187" y="508"/>
                    <a:pt x="187" y="394"/>
                  </a:cubicBezTo>
                  <a:cubicBezTo>
                    <a:pt x="187" y="280"/>
                    <a:pt x="280" y="187"/>
                    <a:pt x="394" y="187"/>
                  </a:cubicBezTo>
                  <a:cubicBezTo>
                    <a:pt x="508" y="187"/>
                    <a:pt x="601" y="280"/>
                    <a:pt x="601" y="394"/>
                  </a:cubicBezTo>
                  <a:cubicBezTo>
                    <a:pt x="601" y="508"/>
                    <a:pt x="508" y="601"/>
                    <a:pt x="394" y="6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38">
              <a:extLst>
                <a:ext uri="{FF2B5EF4-FFF2-40B4-BE49-F238E27FC236}">
                  <a16:creationId xmlns:a16="http://schemas.microsoft.com/office/drawing/2014/main" id="{26983D15-951F-45C1-B3AF-31F6D4043D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0" y="2254"/>
              <a:ext cx="21" cy="56"/>
            </a:xfrm>
            <a:custGeom>
              <a:avLst/>
              <a:gdLst>
                <a:gd name="T0" fmla="*/ 196 w 782"/>
                <a:gd name="T1" fmla="*/ 0 h 2091"/>
                <a:gd name="T2" fmla="*/ 55 w 782"/>
                <a:gd name="T3" fmla="*/ 61 h 2091"/>
                <a:gd name="T4" fmla="*/ 2 w 782"/>
                <a:gd name="T5" fmla="*/ 204 h 2091"/>
                <a:gd name="T6" fmla="*/ 92 w 782"/>
                <a:gd name="T7" fmla="*/ 1908 h 2091"/>
                <a:gd name="T8" fmla="*/ 286 w 782"/>
                <a:gd name="T9" fmla="*/ 2091 h 2091"/>
                <a:gd name="T10" fmla="*/ 496 w 782"/>
                <a:gd name="T11" fmla="*/ 2091 h 2091"/>
                <a:gd name="T12" fmla="*/ 690 w 782"/>
                <a:gd name="T13" fmla="*/ 1908 h 2091"/>
                <a:gd name="T14" fmla="*/ 780 w 782"/>
                <a:gd name="T15" fmla="*/ 204 h 2091"/>
                <a:gd name="T16" fmla="*/ 727 w 782"/>
                <a:gd name="T17" fmla="*/ 61 h 2091"/>
                <a:gd name="T18" fmla="*/ 586 w 782"/>
                <a:gd name="T19" fmla="*/ 0 h 2091"/>
                <a:gd name="T20" fmla="*/ 196 w 782"/>
                <a:gd name="T21" fmla="*/ 0 h 2091"/>
                <a:gd name="T22" fmla="*/ 592 w 782"/>
                <a:gd name="T23" fmla="*/ 195 h 2091"/>
                <a:gd name="T24" fmla="*/ 503 w 782"/>
                <a:gd name="T25" fmla="*/ 1898 h 2091"/>
                <a:gd name="T26" fmla="*/ 496 w 782"/>
                <a:gd name="T27" fmla="*/ 1904 h 2091"/>
                <a:gd name="T28" fmla="*/ 286 w 782"/>
                <a:gd name="T29" fmla="*/ 1904 h 2091"/>
                <a:gd name="T30" fmla="*/ 279 w 782"/>
                <a:gd name="T31" fmla="*/ 1898 h 2091"/>
                <a:gd name="T32" fmla="*/ 190 w 782"/>
                <a:gd name="T33" fmla="*/ 195 h 2091"/>
                <a:gd name="T34" fmla="*/ 191 w 782"/>
                <a:gd name="T35" fmla="*/ 190 h 2091"/>
                <a:gd name="T36" fmla="*/ 196 w 782"/>
                <a:gd name="T37" fmla="*/ 188 h 2091"/>
                <a:gd name="T38" fmla="*/ 586 w 782"/>
                <a:gd name="T39" fmla="*/ 188 h 2091"/>
                <a:gd name="T40" fmla="*/ 591 w 782"/>
                <a:gd name="T41" fmla="*/ 190 h 2091"/>
                <a:gd name="T42" fmla="*/ 592 w 782"/>
                <a:gd name="T43" fmla="*/ 195 h 2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2" h="2091">
                  <a:moveTo>
                    <a:pt x="196" y="0"/>
                  </a:moveTo>
                  <a:cubicBezTo>
                    <a:pt x="143" y="0"/>
                    <a:pt x="92" y="22"/>
                    <a:pt x="55" y="61"/>
                  </a:cubicBezTo>
                  <a:cubicBezTo>
                    <a:pt x="19" y="99"/>
                    <a:pt x="0" y="151"/>
                    <a:pt x="2" y="204"/>
                  </a:cubicBezTo>
                  <a:lnTo>
                    <a:pt x="92" y="1908"/>
                  </a:lnTo>
                  <a:cubicBezTo>
                    <a:pt x="97" y="2011"/>
                    <a:pt x="182" y="2091"/>
                    <a:pt x="286" y="2091"/>
                  </a:cubicBezTo>
                  <a:lnTo>
                    <a:pt x="496" y="2091"/>
                  </a:lnTo>
                  <a:cubicBezTo>
                    <a:pt x="600" y="2091"/>
                    <a:pt x="685" y="2011"/>
                    <a:pt x="690" y="1908"/>
                  </a:cubicBezTo>
                  <a:lnTo>
                    <a:pt x="780" y="204"/>
                  </a:lnTo>
                  <a:cubicBezTo>
                    <a:pt x="782" y="151"/>
                    <a:pt x="763" y="99"/>
                    <a:pt x="727" y="61"/>
                  </a:cubicBezTo>
                  <a:cubicBezTo>
                    <a:pt x="690" y="22"/>
                    <a:pt x="639" y="0"/>
                    <a:pt x="586" y="0"/>
                  </a:cubicBezTo>
                  <a:lnTo>
                    <a:pt x="196" y="0"/>
                  </a:lnTo>
                  <a:close/>
                  <a:moveTo>
                    <a:pt x="592" y="195"/>
                  </a:moveTo>
                  <a:lnTo>
                    <a:pt x="503" y="1898"/>
                  </a:lnTo>
                  <a:cubicBezTo>
                    <a:pt x="503" y="1901"/>
                    <a:pt x="500" y="1904"/>
                    <a:pt x="496" y="1904"/>
                  </a:cubicBezTo>
                  <a:lnTo>
                    <a:pt x="286" y="1904"/>
                  </a:lnTo>
                  <a:cubicBezTo>
                    <a:pt x="282" y="1904"/>
                    <a:pt x="279" y="1901"/>
                    <a:pt x="279" y="1898"/>
                  </a:cubicBezTo>
                  <a:lnTo>
                    <a:pt x="190" y="195"/>
                  </a:lnTo>
                  <a:cubicBezTo>
                    <a:pt x="190" y="194"/>
                    <a:pt x="189" y="192"/>
                    <a:pt x="191" y="190"/>
                  </a:cubicBezTo>
                  <a:cubicBezTo>
                    <a:pt x="193" y="188"/>
                    <a:pt x="195" y="188"/>
                    <a:pt x="196" y="188"/>
                  </a:cubicBezTo>
                  <a:lnTo>
                    <a:pt x="586" y="188"/>
                  </a:lnTo>
                  <a:cubicBezTo>
                    <a:pt x="587" y="188"/>
                    <a:pt x="589" y="188"/>
                    <a:pt x="591" y="190"/>
                  </a:cubicBezTo>
                  <a:cubicBezTo>
                    <a:pt x="593" y="192"/>
                    <a:pt x="592" y="194"/>
                    <a:pt x="592" y="1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9BB6969A-DC11-4D0E-B9E5-BC8DE5F22740}"/>
              </a:ext>
            </a:extLst>
          </p:cNvPr>
          <p:cNvSpPr/>
          <p:nvPr/>
        </p:nvSpPr>
        <p:spPr>
          <a:xfrm>
            <a:off x="1310004" y="4207189"/>
            <a:ext cx="10439084" cy="12952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500"/>
              </a:spcAft>
            </a:pPr>
            <a:r>
              <a:rPr lang="ru-RU" sz="1600" dirty="0" err="1">
                <a:solidFill>
                  <a:schemeClr val="tx2"/>
                </a:solidFill>
              </a:rPr>
              <a:t>Оммавий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ахборот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воситалари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коррупцияга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оид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ҳуқуқбузарликлар</a:t>
            </a:r>
            <a:r>
              <a:rPr lang="ru-RU" sz="1600" dirty="0">
                <a:solidFill>
                  <a:schemeClr val="tx2"/>
                </a:solidFill>
              </a:rPr>
              <a:t>, шу </a:t>
            </a:r>
            <a:r>
              <a:rPr lang="ru-RU" sz="1600" dirty="0" err="1">
                <a:solidFill>
                  <a:schemeClr val="tx2"/>
                </a:solidFill>
              </a:rPr>
              <a:t>жумладан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жазолар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тафсилотларини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фаол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ёритмоқда</a:t>
            </a:r>
            <a:r>
              <a:rPr lang="ru-RU" sz="1600" dirty="0">
                <a:solidFill>
                  <a:schemeClr val="tx2"/>
                </a:solidFill>
              </a:rPr>
              <a:t>. </a:t>
            </a:r>
            <a:r>
              <a:rPr lang="ru-RU" sz="1600" dirty="0" err="1">
                <a:solidFill>
                  <a:schemeClr val="tx2"/>
                </a:solidFill>
              </a:rPr>
              <a:t>Шундай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қилиб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жамият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нафақат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содир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этилган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қоидабузарлик</a:t>
            </a:r>
            <a:r>
              <a:rPr lang="ru-RU" sz="1600" dirty="0">
                <a:solidFill>
                  <a:schemeClr val="tx2"/>
                </a:solidFill>
              </a:rPr>
              <a:t>, балки </a:t>
            </a:r>
            <a:r>
              <a:rPr lang="ru-RU" sz="1600" dirty="0" err="1">
                <a:solidFill>
                  <a:schemeClr val="tx2"/>
                </a:solidFill>
              </a:rPr>
              <a:t>унинг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оқибатлари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тўғрисида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ҳам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маълумот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олмоқда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500"/>
              </a:spcAft>
            </a:pPr>
            <a:r>
              <a:rPr lang="ru-RU" sz="1600" dirty="0" err="1">
                <a:solidFill>
                  <a:schemeClr val="tx2"/>
                </a:solidFill>
              </a:rPr>
              <a:t>Аслини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олиб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қараганда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ҳолат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ОАВда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кенг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ёритилиб</a:t>
            </a:r>
            <a:r>
              <a:rPr lang="ru-RU" sz="1600" dirty="0">
                <a:solidFill>
                  <a:schemeClr val="tx2"/>
                </a:solidFill>
              </a:rPr>
              <a:t>, мансабдор </a:t>
            </a:r>
            <a:r>
              <a:rPr lang="ru-RU" sz="1600" dirty="0" err="1">
                <a:solidFill>
                  <a:schemeClr val="tx2"/>
                </a:solidFill>
              </a:rPr>
              <a:t>шахсларни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коррупцияга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оид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жиноятда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айбдор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деб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топилса</a:t>
            </a:r>
            <a:r>
              <a:rPr lang="ru-RU" sz="1600" dirty="0">
                <a:solidFill>
                  <a:schemeClr val="tx2"/>
                </a:solidFill>
              </a:rPr>
              <a:t>, у </a:t>
            </a:r>
            <a:r>
              <a:rPr lang="ru-RU" sz="1600" dirty="0" err="1">
                <a:solidFill>
                  <a:schemeClr val="tx2"/>
                </a:solidFill>
              </a:rPr>
              <a:t>ва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қариндошлари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деярли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мамлакатда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топиш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имкониятидан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маҳрум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этилади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42" name="object 20">
            <a:extLst>
              <a:ext uri="{FF2B5EF4-FFF2-40B4-BE49-F238E27FC236}">
                <a16:creationId xmlns:a16="http://schemas.microsoft.com/office/drawing/2014/main" id="{241C3EED-7FC8-4547-8212-42FC43135E04}"/>
              </a:ext>
            </a:extLst>
          </p:cNvPr>
          <p:cNvSpPr txBox="1"/>
          <p:nvPr/>
        </p:nvSpPr>
        <p:spPr>
          <a:xfrm>
            <a:off x="1310004" y="3797270"/>
            <a:ext cx="10439083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b="1" spc="-20" dirty="0" err="1">
                <a:solidFill>
                  <a:srgbClr val="3A07DF"/>
                </a:solidFill>
                <a:cs typeface="Arial"/>
              </a:rPr>
              <a:t>ОАВнинг</a:t>
            </a:r>
            <a:r>
              <a:rPr lang="ru-RU" b="1" spc="-20" dirty="0">
                <a:solidFill>
                  <a:srgbClr val="3A07DF"/>
                </a:solidFill>
                <a:cs typeface="Arial"/>
              </a:rPr>
              <a:t> роли</a:t>
            </a:r>
          </a:p>
        </p:txBody>
      </p:sp>
      <p:sp>
        <p:nvSpPr>
          <p:cNvPr id="43" name="object 12">
            <a:extLst>
              <a:ext uri="{FF2B5EF4-FFF2-40B4-BE49-F238E27FC236}">
                <a16:creationId xmlns:a16="http://schemas.microsoft.com/office/drawing/2014/main" id="{68837985-E821-44A9-9995-FD2DCA408286}"/>
              </a:ext>
            </a:extLst>
          </p:cNvPr>
          <p:cNvSpPr/>
          <p:nvPr/>
        </p:nvSpPr>
        <p:spPr>
          <a:xfrm>
            <a:off x="443225" y="361004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7" name="Group 521">
            <a:extLst>
              <a:ext uri="{FF2B5EF4-FFF2-40B4-BE49-F238E27FC236}">
                <a16:creationId xmlns:a16="http://schemas.microsoft.com/office/drawing/2014/main" id="{068E3B36-502B-4CBA-B3E1-D639C54C12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5399" y="3715352"/>
            <a:ext cx="449224" cy="470616"/>
            <a:chOff x="5817" y="3360"/>
            <a:chExt cx="210" cy="220"/>
          </a:xfrm>
          <a:solidFill>
            <a:schemeClr val="bg2">
              <a:lumMod val="25000"/>
            </a:schemeClr>
          </a:solidFill>
        </p:grpSpPr>
        <p:sp>
          <p:nvSpPr>
            <p:cNvPr id="28" name="Freeform 522">
              <a:extLst>
                <a:ext uri="{FF2B5EF4-FFF2-40B4-BE49-F238E27FC236}">
                  <a16:creationId xmlns:a16="http://schemas.microsoft.com/office/drawing/2014/main" id="{61AF1695-BEBD-41C0-8E46-B758DF072E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17" y="3360"/>
              <a:ext cx="210" cy="220"/>
            </a:xfrm>
            <a:custGeom>
              <a:avLst/>
              <a:gdLst>
                <a:gd name="T0" fmla="*/ 4686 w 5043"/>
                <a:gd name="T1" fmla="*/ 1274 h 5288"/>
                <a:gd name="T2" fmla="*/ 3236 w 5043"/>
                <a:gd name="T3" fmla="*/ 1274 h 5288"/>
                <a:gd name="T4" fmla="*/ 3087 w 5043"/>
                <a:gd name="T5" fmla="*/ 1072 h 5288"/>
                <a:gd name="T6" fmla="*/ 3990 w 5043"/>
                <a:gd name="T7" fmla="*/ 169 h 5288"/>
                <a:gd name="T8" fmla="*/ 3990 w 5043"/>
                <a:gd name="T9" fmla="*/ 36 h 5288"/>
                <a:gd name="T10" fmla="*/ 3857 w 5043"/>
                <a:gd name="T11" fmla="*/ 36 h 5288"/>
                <a:gd name="T12" fmla="*/ 2937 w 5043"/>
                <a:gd name="T13" fmla="*/ 957 h 5288"/>
                <a:gd name="T14" fmla="*/ 2521 w 5043"/>
                <a:gd name="T15" fmla="*/ 841 h 5288"/>
                <a:gd name="T16" fmla="*/ 2106 w 5043"/>
                <a:gd name="T17" fmla="*/ 957 h 5288"/>
                <a:gd name="T18" fmla="*/ 1186 w 5043"/>
                <a:gd name="T19" fmla="*/ 36 h 5288"/>
                <a:gd name="T20" fmla="*/ 1053 w 5043"/>
                <a:gd name="T21" fmla="*/ 36 h 5288"/>
                <a:gd name="T22" fmla="*/ 1053 w 5043"/>
                <a:gd name="T23" fmla="*/ 169 h 5288"/>
                <a:gd name="T24" fmla="*/ 1956 w 5043"/>
                <a:gd name="T25" fmla="*/ 1072 h 5288"/>
                <a:gd name="T26" fmla="*/ 1807 w 5043"/>
                <a:gd name="T27" fmla="*/ 1274 h 5288"/>
                <a:gd name="T28" fmla="*/ 357 w 5043"/>
                <a:gd name="T29" fmla="*/ 1274 h 5288"/>
                <a:gd name="T30" fmla="*/ 0 w 5043"/>
                <a:gd name="T31" fmla="*/ 1631 h 5288"/>
                <a:gd name="T32" fmla="*/ 0 w 5043"/>
                <a:gd name="T33" fmla="*/ 4638 h 5288"/>
                <a:gd name="T34" fmla="*/ 357 w 5043"/>
                <a:gd name="T35" fmla="*/ 4995 h 5288"/>
                <a:gd name="T36" fmla="*/ 1125 w 5043"/>
                <a:gd name="T37" fmla="*/ 4995 h 5288"/>
                <a:gd name="T38" fmla="*/ 1125 w 5043"/>
                <a:gd name="T39" fmla="*/ 5194 h 5288"/>
                <a:gd name="T40" fmla="*/ 1219 w 5043"/>
                <a:gd name="T41" fmla="*/ 5288 h 5288"/>
                <a:gd name="T42" fmla="*/ 3824 w 5043"/>
                <a:gd name="T43" fmla="*/ 5288 h 5288"/>
                <a:gd name="T44" fmla="*/ 3917 w 5043"/>
                <a:gd name="T45" fmla="*/ 5194 h 5288"/>
                <a:gd name="T46" fmla="*/ 3917 w 5043"/>
                <a:gd name="T47" fmla="*/ 4995 h 5288"/>
                <a:gd name="T48" fmla="*/ 4686 w 5043"/>
                <a:gd name="T49" fmla="*/ 4995 h 5288"/>
                <a:gd name="T50" fmla="*/ 5043 w 5043"/>
                <a:gd name="T51" fmla="*/ 4638 h 5288"/>
                <a:gd name="T52" fmla="*/ 5043 w 5043"/>
                <a:gd name="T53" fmla="*/ 1631 h 5288"/>
                <a:gd name="T54" fmla="*/ 4686 w 5043"/>
                <a:gd name="T55" fmla="*/ 1274 h 5288"/>
                <a:gd name="T56" fmla="*/ 2521 w 5043"/>
                <a:gd name="T57" fmla="*/ 1029 h 5288"/>
                <a:gd name="T58" fmla="*/ 3014 w 5043"/>
                <a:gd name="T59" fmla="*/ 1274 h 5288"/>
                <a:gd name="T60" fmla="*/ 2029 w 5043"/>
                <a:gd name="T61" fmla="*/ 1274 h 5288"/>
                <a:gd name="T62" fmla="*/ 2521 w 5043"/>
                <a:gd name="T63" fmla="*/ 1029 h 5288"/>
                <a:gd name="T64" fmla="*/ 3730 w 5043"/>
                <a:gd name="T65" fmla="*/ 5100 h 5288"/>
                <a:gd name="T66" fmla="*/ 1313 w 5043"/>
                <a:gd name="T67" fmla="*/ 5100 h 5288"/>
                <a:gd name="T68" fmla="*/ 1313 w 5043"/>
                <a:gd name="T69" fmla="*/ 4995 h 5288"/>
                <a:gd name="T70" fmla="*/ 3730 w 5043"/>
                <a:gd name="T71" fmla="*/ 4995 h 5288"/>
                <a:gd name="T72" fmla="*/ 3730 w 5043"/>
                <a:gd name="T73" fmla="*/ 5100 h 5288"/>
                <a:gd name="T74" fmla="*/ 4856 w 5043"/>
                <a:gd name="T75" fmla="*/ 4638 h 5288"/>
                <a:gd name="T76" fmla="*/ 4686 w 5043"/>
                <a:gd name="T77" fmla="*/ 4807 h 5288"/>
                <a:gd name="T78" fmla="*/ 357 w 5043"/>
                <a:gd name="T79" fmla="*/ 4807 h 5288"/>
                <a:gd name="T80" fmla="*/ 187 w 5043"/>
                <a:gd name="T81" fmla="*/ 4638 h 5288"/>
                <a:gd name="T82" fmla="*/ 187 w 5043"/>
                <a:gd name="T83" fmla="*/ 1631 h 5288"/>
                <a:gd name="T84" fmla="*/ 357 w 5043"/>
                <a:gd name="T85" fmla="*/ 1461 h 5288"/>
                <a:gd name="T86" fmla="*/ 4686 w 5043"/>
                <a:gd name="T87" fmla="*/ 1461 h 5288"/>
                <a:gd name="T88" fmla="*/ 4856 w 5043"/>
                <a:gd name="T89" fmla="*/ 1631 h 5288"/>
                <a:gd name="T90" fmla="*/ 4856 w 5043"/>
                <a:gd name="T91" fmla="*/ 4638 h 5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43" h="5288">
                  <a:moveTo>
                    <a:pt x="4686" y="1274"/>
                  </a:moveTo>
                  <a:lnTo>
                    <a:pt x="3236" y="1274"/>
                  </a:lnTo>
                  <a:cubicBezTo>
                    <a:pt x="3196" y="1198"/>
                    <a:pt x="3146" y="1131"/>
                    <a:pt x="3087" y="1072"/>
                  </a:cubicBezTo>
                  <a:lnTo>
                    <a:pt x="3990" y="169"/>
                  </a:lnTo>
                  <a:cubicBezTo>
                    <a:pt x="4027" y="132"/>
                    <a:pt x="4027" y="73"/>
                    <a:pt x="3990" y="36"/>
                  </a:cubicBezTo>
                  <a:cubicBezTo>
                    <a:pt x="3953" y="0"/>
                    <a:pt x="3894" y="0"/>
                    <a:pt x="3857" y="36"/>
                  </a:cubicBezTo>
                  <a:lnTo>
                    <a:pt x="2937" y="957"/>
                  </a:lnTo>
                  <a:cubicBezTo>
                    <a:pt x="2814" y="883"/>
                    <a:pt x="2671" y="841"/>
                    <a:pt x="2521" y="841"/>
                  </a:cubicBezTo>
                  <a:cubicBezTo>
                    <a:pt x="2372" y="841"/>
                    <a:pt x="2229" y="883"/>
                    <a:pt x="2106" y="957"/>
                  </a:cubicBezTo>
                  <a:lnTo>
                    <a:pt x="1186" y="36"/>
                  </a:lnTo>
                  <a:cubicBezTo>
                    <a:pt x="1149" y="0"/>
                    <a:pt x="1090" y="0"/>
                    <a:pt x="1053" y="36"/>
                  </a:cubicBezTo>
                  <a:cubicBezTo>
                    <a:pt x="1016" y="73"/>
                    <a:pt x="1016" y="132"/>
                    <a:pt x="1053" y="169"/>
                  </a:cubicBezTo>
                  <a:lnTo>
                    <a:pt x="1956" y="1072"/>
                  </a:lnTo>
                  <a:cubicBezTo>
                    <a:pt x="1897" y="1131"/>
                    <a:pt x="1847" y="1198"/>
                    <a:pt x="1807" y="1274"/>
                  </a:cubicBezTo>
                  <a:lnTo>
                    <a:pt x="357" y="1274"/>
                  </a:lnTo>
                  <a:cubicBezTo>
                    <a:pt x="160" y="1274"/>
                    <a:pt x="0" y="1434"/>
                    <a:pt x="0" y="1631"/>
                  </a:cubicBezTo>
                  <a:lnTo>
                    <a:pt x="0" y="4638"/>
                  </a:lnTo>
                  <a:cubicBezTo>
                    <a:pt x="0" y="4834"/>
                    <a:pt x="160" y="4995"/>
                    <a:pt x="357" y="4995"/>
                  </a:cubicBezTo>
                  <a:lnTo>
                    <a:pt x="1125" y="4995"/>
                  </a:lnTo>
                  <a:lnTo>
                    <a:pt x="1125" y="5194"/>
                  </a:lnTo>
                  <a:cubicBezTo>
                    <a:pt x="1125" y="5246"/>
                    <a:pt x="1167" y="5288"/>
                    <a:pt x="1219" y="5288"/>
                  </a:cubicBezTo>
                  <a:lnTo>
                    <a:pt x="3824" y="5288"/>
                  </a:lnTo>
                  <a:cubicBezTo>
                    <a:pt x="3875" y="5288"/>
                    <a:pt x="3917" y="5246"/>
                    <a:pt x="3917" y="5194"/>
                  </a:cubicBezTo>
                  <a:lnTo>
                    <a:pt x="3917" y="4995"/>
                  </a:lnTo>
                  <a:lnTo>
                    <a:pt x="4686" y="4995"/>
                  </a:lnTo>
                  <a:cubicBezTo>
                    <a:pt x="4883" y="4995"/>
                    <a:pt x="5043" y="4834"/>
                    <a:pt x="5043" y="4638"/>
                  </a:cubicBezTo>
                  <a:lnTo>
                    <a:pt x="5043" y="1631"/>
                  </a:lnTo>
                  <a:cubicBezTo>
                    <a:pt x="5043" y="1434"/>
                    <a:pt x="4883" y="1274"/>
                    <a:pt x="4686" y="1274"/>
                  </a:cubicBezTo>
                  <a:close/>
                  <a:moveTo>
                    <a:pt x="2521" y="1029"/>
                  </a:moveTo>
                  <a:cubicBezTo>
                    <a:pt x="2718" y="1029"/>
                    <a:pt x="2899" y="1122"/>
                    <a:pt x="3014" y="1274"/>
                  </a:cubicBezTo>
                  <a:lnTo>
                    <a:pt x="2029" y="1274"/>
                  </a:lnTo>
                  <a:cubicBezTo>
                    <a:pt x="2144" y="1122"/>
                    <a:pt x="2325" y="1029"/>
                    <a:pt x="2521" y="1029"/>
                  </a:cubicBezTo>
                  <a:close/>
                  <a:moveTo>
                    <a:pt x="3730" y="5100"/>
                  </a:moveTo>
                  <a:lnTo>
                    <a:pt x="1313" y="5100"/>
                  </a:lnTo>
                  <a:lnTo>
                    <a:pt x="1313" y="4995"/>
                  </a:lnTo>
                  <a:lnTo>
                    <a:pt x="3730" y="4995"/>
                  </a:lnTo>
                  <a:lnTo>
                    <a:pt x="3730" y="5100"/>
                  </a:lnTo>
                  <a:close/>
                  <a:moveTo>
                    <a:pt x="4856" y="4638"/>
                  </a:moveTo>
                  <a:cubicBezTo>
                    <a:pt x="4856" y="4731"/>
                    <a:pt x="4780" y="4807"/>
                    <a:pt x="4686" y="4807"/>
                  </a:cubicBezTo>
                  <a:lnTo>
                    <a:pt x="357" y="4807"/>
                  </a:lnTo>
                  <a:cubicBezTo>
                    <a:pt x="263" y="4807"/>
                    <a:pt x="187" y="4731"/>
                    <a:pt x="187" y="4638"/>
                  </a:cubicBezTo>
                  <a:lnTo>
                    <a:pt x="187" y="1631"/>
                  </a:lnTo>
                  <a:cubicBezTo>
                    <a:pt x="187" y="1537"/>
                    <a:pt x="263" y="1461"/>
                    <a:pt x="357" y="1461"/>
                  </a:cubicBezTo>
                  <a:lnTo>
                    <a:pt x="4686" y="1461"/>
                  </a:lnTo>
                  <a:cubicBezTo>
                    <a:pt x="4780" y="1461"/>
                    <a:pt x="4856" y="1537"/>
                    <a:pt x="4856" y="1631"/>
                  </a:cubicBezTo>
                  <a:lnTo>
                    <a:pt x="4856" y="46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523">
              <a:extLst>
                <a:ext uri="{FF2B5EF4-FFF2-40B4-BE49-F238E27FC236}">
                  <a16:creationId xmlns:a16="http://schemas.microsoft.com/office/drawing/2014/main" id="{AEDD4521-79E3-4CEC-B7A7-8FAFB2C0C8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1" y="3427"/>
              <a:ext cx="181" cy="126"/>
            </a:xfrm>
            <a:custGeom>
              <a:avLst/>
              <a:gdLst>
                <a:gd name="T0" fmla="*/ 4261 w 4355"/>
                <a:gd name="T1" fmla="*/ 0 h 3032"/>
                <a:gd name="T2" fmla="*/ 94 w 4355"/>
                <a:gd name="T3" fmla="*/ 0 h 3032"/>
                <a:gd name="T4" fmla="*/ 0 w 4355"/>
                <a:gd name="T5" fmla="*/ 94 h 3032"/>
                <a:gd name="T6" fmla="*/ 0 w 4355"/>
                <a:gd name="T7" fmla="*/ 2938 h 3032"/>
                <a:gd name="T8" fmla="*/ 94 w 4355"/>
                <a:gd name="T9" fmla="*/ 3032 h 3032"/>
                <a:gd name="T10" fmla="*/ 4261 w 4355"/>
                <a:gd name="T11" fmla="*/ 3032 h 3032"/>
                <a:gd name="T12" fmla="*/ 4355 w 4355"/>
                <a:gd name="T13" fmla="*/ 2938 h 3032"/>
                <a:gd name="T14" fmla="*/ 4355 w 4355"/>
                <a:gd name="T15" fmla="*/ 94 h 3032"/>
                <a:gd name="T16" fmla="*/ 4261 w 4355"/>
                <a:gd name="T17" fmla="*/ 0 h 3032"/>
                <a:gd name="T18" fmla="*/ 4167 w 4355"/>
                <a:gd name="T19" fmla="*/ 2845 h 3032"/>
                <a:gd name="T20" fmla="*/ 188 w 4355"/>
                <a:gd name="T21" fmla="*/ 2845 h 3032"/>
                <a:gd name="T22" fmla="*/ 188 w 4355"/>
                <a:gd name="T23" fmla="*/ 188 h 3032"/>
                <a:gd name="T24" fmla="*/ 4167 w 4355"/>
                <a:gd name="T25" fmla="*/ 188 h 3032"/>
                <a:gd name="T26" fmla="*/ 4167 w 4355"/>
                <a:gd name="T27" fmla="*/ 2845 h 3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55" h="3032">
                  <a:moveTo>
                    <a:pt x="4261" y="0"/>
                  </a:moveTo>
                  <a:lnTo>
                    <a:pt x="94" y="0"/>
                  </a:lnTo>
                  <a:cubicBezTo>
                    <a:pt x="42" y="0"/>
                    <a:pt x="0" y="42"/>
                    <a:pt x="0" y="94"/>
                  </a:cubicBezTo>
                  <a:lnTo>
                    <a:pt x="0" y="2938"/>
                  </a:lnTo>
                  <a:cubicBezTo>
                    <a:pt x="0" y="2990"/>
                    <a:pt x="42" y="3032"/>
                    <a:pt x="94" y="3032"/>
                  </a:cubicBezTo>
                  <a:lnTo>
                    <a:pt x="4261" y="3032"/>
                  </a:lnTo>
                  <a:cubicBezTo>
                    <a:pt x="4313" y="3032"/>
                    <a:pt x="4355" y="2990"/>
                    <a:pt x="4355" y="2938"/>
                  </a:cubicBezTo>
                  <a:lnTo>
                    <a:pt x="4355" y="94"/>
                  </a:lnTo>
                  <a:cubicBezTo>
                    <a:pt x="4355" y="42"/>
                    <a:pt x="4313" y="0"/>
                    <a:pt x="4261" y="0"/>
                  </a:cubicBezTo>
                  <a:close/>
                  <a:moveTo>
                    <a:pt x="4167" y="2845"/>
                  </a:moveTo>
                  <a:lnTo>
                    <a:pt x="188" y="2845"/>
                  </a:lnTo>
                  <a:lnTo>
                    <a:pt x="188" y="188"/>
                  </a:lnTo>
                  <a:lnTo>
                    <a:pt x="4167" y="188"/>
                  </a:lnTo>
                  <a:lnTo>
                    <a:pt x="4167" y="284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524">
              <a:extLst>
                <a:ext uri="{FF2B5EF4-FFF2-40B4-BE49-F238E27FC236}">
                  <a16:creationId xmlns:a16="http://schemas.microsoft.com/office/drawing/2014/main" id="{C41CA53A-348D-4AB5-A9EA-0513193F7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0" y="3453"/>
              <a:ext cx="8" cy="82"/>
            </a:xfrm>
            <a:custGeom>
              <a:avLst/>
              <a:gdLst>
                <a:gd name="T0" fmla="*/ 94 w 188"/>
                <a:gd name="T1" fmla="*/ 1970 h 1970"/>
                <a:gd name="T2" fmla="*/ 188 w 188"/>
                <a:gd name="T3" fmla="*/ 1876 h 1970"/>
                <a:gd name="T4" fmla="*/ 188 w 188"/>
                <a:gd name="T5" fmla="*/ 94 h 1970"/>
                <a:gd name="T6" fmla="*/ 94 w 188"/>
                <a:gd name="T7" fmla="*/ 0 h 1970"/>
                <a:gd name="T8" fmla="*/ 0 w 188"/>
                <a:gd name="T9" fmla="*/ 94 h 1970"/>
                <a:gd name="T10" fmla="*/ 0 w 188"/>
                <a:gd name="T11" fmla="*/ 1876 h 1970"/>
                <a:gd name="T12" fmla="*/ 94 w 188"/>
                <a:gd name="T13" fmla="*/ 1970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970">
                  <a:moveTo>
                    <a:pt x="94" y="1970"/>
                  </a:moveTo>
                  <a:cubicBezTo>
                    <a:pt x="146" y="1970"/>
                    <a:pt x="188" y="1928"/>
                    <a:pt x="188" y="1876"/>
                  </a:cubicBezTo>
                  <a:lnTo>
                    <a:pt x="188" y="94"/>
                  </a:lnTo>
                  <a:cubicBezTo>
                    <a:pt x="188" y="42"/>
                    <a:pt x="146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lnTo>
                    <a:pt x="0" y="1876"/>
                  </a:lnTo>
                  <a:cubicBezTo>
                    <a:pt x="0" y="1928"/>
                    <a:pt x="42" y="1970"/>
                    <a:pt x="94" y="197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525">
              <a:extLst>
                <a:ext uri="{FF2B5EF4-FFF2-40B4-BE49-F238E27FC236}">
                  <a16:creationId xmlns:a16="http://schemas.microsoft.com/office/drawing/2014/main" id="{D81B90FE-545A-48D1-86A1-10020BD7C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0" y="3441"/>
              <a:ext cx="8" cy="9"/>
            </a:xfrm>
            <a:custGeom>
              <a:avLst/>
              <a:gdLst>
                <a:gd name="T0" fmla="*/ 16 w 204"/>
                <a:gd name="T1" fmla="*/ 137 h 196"/>
                <a:gd name="T2" fmla="*/ 105 w 204"/>
                <a:gd name="T3" fmla="*/ 195 h 196"/>
                <a:gd name="T4" fmla="*/ 191 w 204"/>
                <a:gd name="T5" fmla="*/ 133 h 196"/>
                <a:gd name="T6" fmla="*/ 164 w 204"/>
                <a:gd name="T7" fmla="*/ 30 h 196"/>
                <a:gd name="T8" fmla="*/ 51 w 204"/>
                <a:gd name="T9" fmla="*/ 23 h 196"/>
                <a:gd name="T10" fmla="*/ 16 w 204"/>
                <a:gd name="T11" fmla="*/ 137 h 196"/>
                <a:gd name="T12" fmla="*/ 16 w 204"/>
                <a:gd name="T13" fmla="*/ 13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196">
                  <a:moveTo>
                    <a:pt x="16" y="137"/>
                  </a:moveTo>
                  <a:cubicBezTo>
                    <a:pt x="31" y="172"/>
                    <a:pt x="67" y="196"/>
                    <a:pt x="105" y="195"/>
                  </a:cubicBezTo>
                  <a:cubicBezTo>
                    <a:pt x="143" y="194"/>
                    <a:pt x="178" y="169"/>
                    <a:pt x="191" y="133"/>
                  </a:cubicBezTo>
                  <a:cubicBezTo>
                    <a:pt x="204" y="96"/>
                    <a:pt x="193" y="55"/>
                    <a:pt x="164" y="30"/>
                  </a:cubicBezTo>
                  <a:cubicBezTo>
                    <a:pt x="132" y="3"/>
                    <a:pt x="85" y="0"/>
                    <a:pt x="51" y="23"/>
                  </a:cubicBezTo>
                  <a:cubicBezTo>
                    <a:pt x="14" y="48"/>
                    <a:pt x="0" y="96"/>
                    <a:pt x="16" y="137"/>
                  </a:cubicBezTo>
                  <a:cubicBezTo>
                    <a:pt x="19" y="143"/>
                    <a:pt x="14" y="131"/>
                    <a:pt x="16" y="1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86930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1F237-3BBF-4AFA-9766-6273E27592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dirty="0"/>
              <a:t>Коррупция </a:t>
            </a:r>
            <a:r>
              <a:rPr lang="ru-RU" sz="4800" dirty="0" err="1"/>
              <a:t>даражаси</a:t>
            </a:r>
            <a:r>
              <a:rPr lang="ru-RU" sz="4800" dirty="0"/>
              <a:t> </a:t>
            </a:r>
            <a:r>
              <a:rPr lang="ru-RU" sz="4800" dirty="0" err="1"/>
              <a:t>юзасидан</a:t>
            </a:r>
            <a:r>
              <a:rPr lang="ru-RU" sz="4800" dirty="0"/>
              <a:t> </a:t>
            </a:r>
            <a:r>
              <a:rPr lang="ru-RU" sz="4800" dirty="0" err="1"/>
              <a:t>халқаро</a:t>
            </a:r>
            <a:r>
              <a:rPr lang="ru-RU" sz="4800" dirty="0"/>
              <a:t> </a:t>
            </a:r>
            <a:r>
              <a:rPr lang="ru-RU" sz="4800" dirty="0" err="1"/>
              <a:t>ва</a:t>
            </a:r>
            <a:r>
              <a:rPr lang="ru-RU" sz="4800" dirty="0"/>
              <a:t> </a:t>
            </a:r>
            <a:r>
              <a:rPr lang="ru-RU" sz="4800" dirty="0" err="1"/>
              <a:t>миллий</a:t>
            </a:r>
            <a:r>
              <a:rPr lang="ru-RU" sz="4800" dirty="0"/>
              <a:t> </a:t>
            </a:r>
            <a:r>
              <a:rPr lang="ru-RU" sz="4800" dirty="0" err="1"/>
              <a:t>тадқиқотлар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125740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22C5B75-BD78-4C2A-B0F4-5C2954B1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992" y="5490180"/>
            <a:ext cx="4960836" cy="570986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3034BFA-F43C-4598-B294-FB201C5AD123}"/>
              </a:ext>
            </a:extLst>
          </p:cNvPr>
          <p:cNvSpPr txBox="1">
            <a:spLocks/>
          </p:cNvSpPr>
          <p:nvPr/>
        </p:nvSpPr>
        <p:spPr>
          <a:xfrm>
            <a:off x="3798828" y="1124689"/>
            <a:ext cx="7829565" cy="468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400" dirty="0" err="1"/>
              <a:t>коррупцияга</a:t>
            </a:r>
            <a:r>
              <a:rPr lang="ru-RU" sz="1400" dirty="0"/>
              <a:t> </a:t>
            </a:r>
            <a:r>
              <a:rPr lang="ru-RU" sz="1400" dirty="0" err="1"/>
              <a:t>қарши</a:t>
            </a:r>
            <a:r>
              <a:rPr lang="ru-RU" sz="1400" dirty="0"/>
              <a:t> </a:t>
            </a:r>
            <a:r>
              <a:rPr lang="ru-RU" sz="1400" dirty="0" err="1"/>
              <a:t>курашиш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бутун </a:t>
            </a:r>
            <a:r>
              <a:rPr lang="ru-RU" sz="1400" dirty="0" err="1"/>
              <a:t>дунё</a:t>
            </a:r>
            <a:r>
              <a:rPr lang="ru-RU" sz="1400" dirty="0"/>
              <a:t> </a:t>
            </a:r>
            <a:r>
              <a:rPr lang="ru-RU" sz="1400" dirty="0" err="1"/>
              <a:t>бўйлаб</a:t>
            </a:r>
            <a:r>
              <a:rPr lang="ru-RU" sz="1400" dirty="0"/>
              <a:t> коррупция </a:t>
            </a:r>
            <a:r>
              <a:rPr lang="ru-RU" sz="1400" dirty="0" err="1"/>
              <a:t>даражасини</a:t>
            </a:r>
            <a:r>
              <a:rPr lang="ru-RU" sz="1400" dirty="0"/>
              <a:t> </a:t>
            </a:r>
            <a:r>
              <a:rPr lang="ru-RU" sz="1400" dirty="0" err="1"/>
              <a:t>ўрганиш</a:t>
            </a:r>
            <a:r>
              <a:rPr lang="ru-RU" sz="1400" dirty="0"/>
              <a:t> </a:t>
            </a:r>
            <a:r>
              <a:rPr lang="ru-RU" sz="1400" dirty="0" err="1"/>
              <a:t>нодавлат</a:t>
            </a:r>
            <a:r>
              <a:rPr lang="ru-RU" sz="1400" dirty="0"/>
              <a:t> </a:t>
            </a:r>
            <a:r>
              <a:rPr lang="ru-RU" sz="1400" dirty="0" err="1"/>
              <a:t>халқаро</a:t>
            </a:r>
            <a:r>
              <a:rPr lang="ru-RU" sz="1400" dirty="0"/>
              <a:t> </a:t>
            </a:r>
            <a:r>
              <a:rPr lang="ru-RU" sz="1400" dirty="0" err="1"/>
              <a:t>ташкилоти</a:t>
            </a:r>
            <a:r>
              <a:rPr lang="ru-RU" sz="1400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1F4D49-E8BE-42E7-8FEB-5437358DB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992" y="2351824"/>
            <a:ext cx="4960836" cy="298717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B3ACED-83CC-461F-9580-F91DD86A739E}"/>
              </a:ext>
            </a:extLst>
          </p:cNvPr>
          <p:cNvSpPr/>
          <p:nvPr/>
        </p:nvSpPr>
        <p:spPr>
          <a:xfrm>
            <a:off x="6806992" y="6186325"/>
            <a:ext cx="3501612" cy="24622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000" i="1" dirty="0" err="1">
                <a:solidFill>
                  <a:schemeClr val="bg1">
                    <a:lumMod val="50000"/>
                  </a:schemeClr>
                </a:solidFill>
              </a:rPr>
              <a:t>Манба</a:t>
            </a:r>
            <a:r>
              <a:rPr lang="ru-RU" sz="1000" i="1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https://www.transparency.org/en/cpi/2021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33FDCC4-93E1-4A49-A721-0F5384A986E8}"/>
              </a:ext>
            </a:extLst>
          </p:cNvPr>
          <p:cNvSpPr/>
          <p:nvPr/>
        </p:nvSpPr>
        <p:spPr>
          <a:xfrm>
            <a:off x="432000" y="1124687"/>
            <a:ext cx="3068998" cy="46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3A07DF"/>
                </a:solidFill>
              </a:rPr>
              <a:t>Transparency International </a:t>
            </a:r>
            <a:endParaRPr lang="ru-RU" sz="1400" b="1" dirty="0">
              <a:solidFill>
                <a:srgbClr val="3A07DF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0FFB07-F46E-470A-ABF2-3B10B8395EEE}"/>
              </a:ext>
            </a:extLst>
          </p:cNvPr>
          <p:cNvGrpSpPr/>
          <p:nvPr/>
        </p:nvGrpSpPr>
        <p:grpSpPr>
          <a:xfrm>
            <a:off x="3500998" y="1138738"/>
            <a:ext cx="238043" cy="431999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CD2F06DF-18B9-44F7-B23F-4B79FA917A85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6C3FB4E8-7F29-4775-A0E2-7C1277C0E3DA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1E15C1C-F5B6-47CF-A481-FED2B1C9D568}"/>
              </a:ext>
            </a:extLst>
          </p:cNvPr>
          <p:cNvSpPr/>
          <p:nvPr/>
        </p:nvSpPr>
        <p:spPr>
          <a:xfrm>
            <a:off x="431999" y="4324777"/>
            <a:ext cx="6113180" cy="2107773"/>
          </a:xfrm>
          <a:prstGeom prst="roundRect">
            <a:avLst>
              <a:gd name="adj" fmla="val 4731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93ADDDE-6FD9-4B1D-B187-D30D062007EE}"/>
              </a:ext>
            </a:extLst>
          </p:cNvPr>
          <p:cNvSpPr txBox="1">
            <a:spLocks/>
          </p:cNvSpPr>
          <p:nvPr/>
        </p:nvSpPr>
        <p:spPr>
          <a:xfrm>
            <a:off x="1430960" y="4727210"/>
            <a:ext cx="3096338" cy="48906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000" kern="1200">
                <a:solidFill>
                  <a:srgbClr val="005EB8"/>
                </a:solidFill>
                <a:latin typeface="KPMG Cyrillic Extralight" panose="020B030303020204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600" dirty="0">
                <a:solidFill>
                  <a:srgbClr val="1BD7D3"/>
                </a:solidFill>
                <a:latin typeface="+mj-lt"/>
              </a:rPr>
              <a:t>180</a:t>
            </a:r>
            <a:r>
              <a:rPr lang="ru-RU" sz="360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мамлакатлар</a:t>
            </a:r>
            <a:endParaRPr lang="ru-RU" sz="3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180D579-C865-43D2-A7F6-B1FBD0A52214}"/>
              </a:ext>
            </a:extLst>
          </p:cNvPr>
          <p:cNvGrpSpPr/>
          <p:nvPr/>
        </p:nvGrpSpPr>
        <p:grpSpPr>
          <a:xfrm>
            <a:off x="599453" y="4627324"/>
            <a:ext cx="532763" cy="650893"/>
            <a:chOff x="8516101" y="1289821"/>
            <a:chExt cx="532763" cy="640255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808098-5563-4D36-92FB-AC56FC765BE5}"/>
                </a:ext>
              </a:extLst>
            </p:cNvPr>
            <p:cNvSpPr/>
            <p:nvPr/>
          </p:nvSpPr>
          <p:spPr>
            <a:xfrm>
              <a:off x="8516101" y="1289821"/>
              <a:ext cx="522591" cy="522591"/>
            </a:xfrm>
            <a:custGeom>
              <a:avLst/>
              <a:gdLst>
                <a:gd name="connsiteX0" fmla="*/ 154892 w 266700"/>
                <a:gd name="connsiteY0" fmla="*/ 28737 h 266700"/>
                <a:gd name="connsiteX1" fmla="*/ 240305 w 266700"/>
                <a:gd name="connsiteY1" fmla="*/ 154892 h 266700"/>
                <a:gd name="connsiteX2" fmla="*/ 114150 w 266700"/>
                <a:gd name="connsiteY2" fmla="*/ 240305 h 266700"/>
                <a:gd name="connsiteX3" fmla="*/ 28737 w 266700"/>
                <a:gd name="connsiteY3" fmla="*/ 114150 h 266700"/>
                <a:gd name="connsiteX4" fmla="*/ 154892 w 266700"/>
                <a:gd name="connsiteY4" fmla="*/ 28737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" h="266700">
                  <a:moveTo>
                    <a:pt x="154892" y="28737"/>
                  </a:moveTo>
                  <a:cubicBezTo>
                    <a:pt x="213315" y="39987"/>
                    <a:pt x="251556" y="96469"/>
                    <a:pt x="240305" y="154892"/>
                  </a:cubicBezTo>
                  <a:cubicBezTo>
                    <a:pt x="229055" y="213315"/>
                    <a:pt x="172573" y="251555"/>
                    <a:pt x="114150" y="240305"/>
                  </a:cubicBezTo>
                  <a:cubicBezTo>
                    <a:pt x="55727" y="229054"/>
                    <a:pt x="17486" y="172573"/>
                    <a:pt x="28737" y="114150"/>
                  </a:cubicBezTo>
                  <a:cubicBezTo>
                    <a:pt x="39987" y="55727"/>
                    <a:pt x="96469" y="17486"/>
                    <a:pt x="154892" y="28737"/>
                  </a:cubicBezTo>
                  <a:close/>
                </a:path>
              </a:pathLst>
            </a:custGeom>
            <a:noFill/>
            <a:ln w="12700" cap="flat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07CD142-A904-4BAD-9AA0-31B829FDE827}"/>
                </a:ext>
              </a:extLst>
            </p:cNvPr>
            <p:cNvSpPr/>
            <p:nvPr/>
          </p:nvSpPr>
          <p:spPr>
            <a:xfrm>
              <a:off x="8582265" y="1356159"/>
              <a:ext cx="466599" cy="466599"/>
            </a:xfrm>
            <a:custGeom>
              <a:avLst/>
              <a:gdLst>
                <a:gd name="connsiteX0" fmla="*/ 194405 w 238125"/>
                <a:gd name="connsiteY0" fmla="*/ 7144 h 238125"/>
                <a:gd name="connsiteX1" fmla="*/ 233172 w 238125"/>
                <a:gd name="connsiteY1" fmla="*/ 100775 h 238125"/>
                <a:gd name="connsiteX2" fmla="*/ 100774 w 238125"/>
                <a:gd name="connsiteY2" fmla="*/ 233172 h 238125"/>
                <a:gd name="connsiteX3" fmla="*/ 7144 w 238125"/>
                <a:gd name="connsiteY3" fmla="*/ 19440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25" h="238125">
                  <a:moveTo>
                    <a:pt x="194405" y="7144"/>
                  </a:moveTo>
                  <a:cubicBezTo>
                    <a:pt x="218408" y="31147"/>
                    <a:pt x="233172" y="64198"/>
                    <a:pt x="233172" y="100775"/>
                  </a:cubicBezTo>
                  <a:cubicBezTo>
                    <a:pt x="233172" y="173927"/>
                    <a:pt x="173927" y="233172"/>
                    <a:pt x="100774" y="233172"/>
                  </a:cubicBezTo>
                  <a:cubicBezTo>
                    <a:pt x="64199" y="233172"/>
                    <a:pt x="31147" y="218313"/>
                    <a:pt x="7144" y="194405"/>
                  </a:cubicBezTo>
                </a:path>
              </a:pathLst>
            </a:custGeom>
            <a:noFill/>
            <a:ln w="12700" cap="sq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AF61E93-999F-42B9-9E97-4F36CBB12B9A}"/>
                </a:ext>
              </a:extLst>
            </p:cNvPr>
            <p:cNvSpPr/>
            <p:nvPr/>
          </p:nvSpPr>
          <p:spPr>
            <a:xfrm>
              <a:off x="8553896" y="1688752"/>
              <a:ext cx="74656" cy="74656"/>
            </a:xfrm>
            <a:custGeom>
              <a:avLst/>
              <a:gdLst>
                <a:gd name="connsiteX0" fmla="*/ 39053 w 38100"/>
                <a:gd name="connsiteY0" fmla="*/ 7144 h 38100"/>
                <a:gd name="connsiteX1" fmla="*/ 7144 w 38100"/>
                <a:gd name="connsiteY1" fmla="*/ 3914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38100">
                  <a:moveTo>
                    <a:pt x="39053" y="7144"/>
                  </a:moveTo>
                  <a:lnTo>
                    <a:pt x="7144" y="39148"/>
                  </a:lnTo>
                </a:path>
              </a:pathLst>
            </a:custGeom>
            <a:ln w="12700" cap="sq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95742BD-9EFC-4394-89B0-C0112621203B}"/>
                </a:ext>
              </a:extLst>
            </p:cNvPr>
            <p:cNvSpPr/>
            <p:nvPr/>
          </p:nvSpPr>
          <p:spPr>
            <a:xfrm>
              <a:off x="8914858" y="1313419"/>
              <a:ext cx="74656" cy="74656"/>
            </a:xfrm>
            <a:custGeom>
              <a:avLst/>
              <a:gdLst>
                <a:gd name="connsiteX0" fmla="*/ 39148 w 38100"/>
                <a:gd name="connsiteY0" fmla="*/ 7144 h 38100"/>
                <a:gd name="connsiteX1" fmla="*/ 7144 w 38100"/>
                <a:gd name="connsiteY1" fmla="*/ 39052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38100">
                  <a:moveTo>
                    <a:pt x="39148" y="7144"/>
                  </a:moveTo>
                  <a:lnTo>
                    <a:pt x="7144" y="39052"/>
                  </a:lnTo>
                </a:path>
              </a:pathLst>
            </a:custGeom>
            <a:ln w="12700" cap="sq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E44A1B9-9FD7-4E77-B0F9-7F9D997AAC32}"/>
                </a:ext>
              </a:extLst>
            </p:cNvPr>
            <p:cNvSpPr/>
            <p:nvPr/>
          </p:nvSpPr>
          <p:spPr>
            <a:xfrm>
              <a:off x="8676517" y="1855420"/>
              <a:ext cx="205304" cy="74656"/>
            </a:xfrm>
            <a:custGeom>
              <a:avLst/>
              <a:gdLst>
                <a:gd name="connsiteX0" fmla="*/ 98108 w 104775"/>
                <a:gd name="connsiteY0" fmla="*/ 35338 h 38100"/>
                <a:gd name="connsiteX1" fmla="*/ 7144 w 104775"/>
                <a:gd name="connsiteY1" fmla="*/ 35338 h 38100"/>
                <a:gd name="connsiteX2" fmla="*/ 39338 w 104775"/>
                <a:gd name="connsiteY2" fmla="*/ 7144 h 38100"/>
                <a:gd name="connsiteX3" fmla="*/ 66008 w 104775"/>
                <a:gd name="connsiteY3" fmla="*/ 7144 h 38100"/>
                <a:gd name="connsiteX4" fmla="*/ 98203 w 104775"/>
                <a:gd name="connsiteY4" fmla="*/ 35338 h 38100"/>
                <a:gd name="connsiteX5" fmla="*/ 98203 w 104775"/>
                <a:gd name="connsiteY5" fmla="*/ 3533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75" h="38100">
                  <a:moveTo>
                    <a:pt x="98108" y="35338"/>
                  </a:moveTo>
                  <a:lnTo>
                    <a:pt x="7144" y="35338"/>
                  </a:lnTo>
                  <a:cubicBezTo>
                    <a:pt x="7144" y="19812"/>
                    <a:pt x="21527" y="7144"/>
                    <a:pt x="39338" y="7144"/>
                  </a:cubicBezTo>
                  <a:lnTo>
                    <a:pt x="66008" y="7144"/>
                  </a:lnTo>
                  <a:cubicBezTo>
                    <a:pt x="83820" y="7144"/>
                    <a:pt x="98203" y="19717"/>
                    <a:pt x="98203" y="35338"/>
                  </a:cubicBezTo>
                  <a:lnTo>
                    <a:pt x="98203" y="35338"/>
                  </a:lnTo>
                  <a:close/>
                </a:path>
              </a:pathLst>
            </a:custGeom>
            <a:noFill/>
            <a:ln w="12700" cap="flat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9DDA50B-C7A2-4060-8A0C-98458825C510}"/>
                </a:ext>
              </a:extLst>
            </p:cNvPr>
            <p:cNvSpPr/>
            <p:nvPr/>
          </p:nvSpPr>
          <p:spPr>
            <a:xfrm>
              <a:off x="8558935" y="1390781"/>
              <a:ext cx="130648" cy="149312"/>
            </a:xfrm>
            <a:custGeom>
              <a:avLst/>
              <a:gdLst>
                <a:gd name="connsiteX0" fmla="*/ 34671 w 66675"/>
                <a:gd name="connsiteY0" fmla="*/ 7478 h 76200"/>
                <a:gd name="connsiteX1" fmla="*/ 66961 w 66675"/>
                <a:gd name="connsiteY1" fmla="*/ 27576 h 76200"/>
                <a:gd name="connsiteX2" fmla="*/ 52673 w 66675"/>
                <a:gd name="connsiteY2" fmla="*/ 40435 h 76200"/>
                <a:gd name="connsiteX3" fmla="*/ 37052 w 66675"/>
                <a:gd name="connsiteY3" fmla="*/ 55294 h 76200"/>
                <a:gd name="connsiteX4" fmla="*/ 34576 w 66675"/>
                <a:gd name="connsiteY4" fmla="*/ 74534 h 76200"/>
                <a:gd name="connsiteX5" fmla="*/ 7144 w 66675"/>
                <a:gd name="connsiteY5" fmla="*/ 6196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" h="76200">
                  <a:moveTo>
                    <a:pt x="34671" y="7478"/>
                  </a:moveTo>
                  <a:cubicBezTo>
                    <a:pt x="34671" y="7478"/>
                    <a:pt x="67628" y="2906"/>
                    <a:pt x="66961" y="27576"/>
                  </a:cubicBezTo>
                  <a:cubicBezTo>
                    <a:pt x="66866" y="32338"/>
                    <a:pt x="57912" y="34434"/>
                    <a:pt x="52673" y="40435"/>
                  </a:cubicBezTo>
                  <a:cubicBezTo>
                    <a:pt x="47435" y="46435"/>
                    <a:pt x="44291" y="48150"/>
                    <a:pt x="37052" y="55294"/>
                  </a:cubicBezTo>
                  <a:cubicBezTo>
                    <a:pt x="33433" y="58818"/>
                    <a:pt x="38100" y="70534"/>
                    <a:pt x="34576" y="74534"/>
                  </a:cubicBezTo>
                  <a:cubicBezTo>
                    <a:pt x="29623" y="80249"/>
                    <a:pt x="16478" y="74153"/>
                    <a:pt x="7144" y="61961"/>
                  </a:cubicBezTo>
                </a:path>
              </a:pathLst>
            </a:custGeom>
            <a:noFill/>
            <a:ln w="12700" cap="flat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73481A1-524B-4D0B-8C13-4C89AD4F65DC}"/>
                </a:ext>
              </a:extLst>
            </p:cNvPr>
            <p:cNvSpPr/>
            <p:nvPr/>
          </p:nvSpPr>
          <p:spPr>
            <a:xfrm>
              <a:off x="8558003" y="1566867"/>
              <a:ext cx="130648" cy="149312"/>
            </a:xfrm>
            <a:custGeom>
              <a:avLst/>
              <a:gdLst>
                <a:gd name="connsiteX0" fmla="*/ 7144 w 66675"/>
                <a:gd name="connsiteY0" fmla="*/ 12482 h 76200"/>
                <a:gd name="connsiteX1" fmla="*/ 24289 w 66675"/>
                <a:gd name="connsiteY1" fmla="*/ 7624 h 76200"/>
                <a:gd name="connsiteX2" fmla="*/ 36766 w 66675"/>
                <a:gd name="connsiteY2" fmla="*/ 16102 h 76200"/>
                <a:gd name="connsiteX3" fmla="*/ 54864 w 66675"/>
                <a:gd name="connsiteY3" fmla="*/ 22865 h 76200"/>
                <a:gd name="connsiteX4" fmla="*/ 58388 w 66675"/>
                <a:gd name="connsiteY4" fmla="*/ 33628 h 76200"/>
                <a:gd name="connsiteX5" fmla="*/ 61055 w 66675"/>
                <a:gd name="connsiteY5" fmla="*/ 49249 h 76200"/>
                <a:gd name="connsiteX6" fmla="*/ 47149 w 66675"/>
                <a:gd name="connsiteY6" fmla="*/ 78491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76200">
                  <a:moveTo>
                    <a:pt x="7144" y="12482"/>
                  </a:moveTo>
                  <a:cubicBezTo>
                    <a:pt x="7144" y="12482"/>
                    <a:pt x="16002" y="5243"/>
                    <a:pt x="24289" y="7624"/>
                  </a:cubicBezTo>
                  <a:cubicBezTo>
                    <a:pt x="28385" y="8767"/>
                    <a:pt x="30861" y="13149"/>
                    <a:pt x="36766" y="16102"/>
                  </a:cubicBezTo>
                  <a:cubicBezTo>
                    <a:pt x="42005" y="18674"/>
                    <a:pt x="47625" y="18388"/>
                    <a:pt x="54864" y="22865"/>
                  </a:cubicBezTo>
                  <a:cubicBezTo>
                    <a:pt x="57150" y="24198"/>
                    <a:pt x="57817" y="26008"/>
                    <a:pt x="58388" y="33628"/>
                  </a:cubicBezTo>
                  <a:cubicBezTo>
                    <a:pt x="58579" y="36771"/>
                    <a:pt x="66580" y="40295"/>
                    <a:pt x="61055" y="49249"/>
                  </a:cubicBezTo>
                  <a:cubicBezTo>
                    <a:pt x="56769" y="56107"/>
                    <a:pt x="47149" y="78491"/>
                    <a:pt x="47149" y="78491"/>
                  </a:cubicBezTo>
                </a:path>
              </a:pathLst>
            </a:custGeom>
            <a:noFill/>
            <a:ln w="12700" cap="flat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26DE32F-FD5F-4D08-B19A-44B2F713C936}"/>
                </a:ext>
              </a:extLst>
            </p:cNvPr>
            <p:cNvSpPr/>
            <p:nvPr/>
          </p:nvSpPr>
          <p:spPr>
            <a:xfrm>
              <a:off x="8729159" y="1568370"/>
              <a:ext cx="130648" cy="149312"/>
            </a:xfrm>
            <a:custGeom>
              <a:avLst/>
              <a:gdLst>
                <a:gd name="connsiteX0" fmla="*/ 8854 w 66675"/>
                <a:gd name="connsiteY0" fmla="*/ 22003 h 76200"/>
                <a:gd name="connsiteX1" fmla="*/ 8854 w 66675"/>
                <a:gd name="connsiteY1" fmla="*/ 38195 h 76200"/>
                <a:gd name="connsiteX2" fmla="*/ 23713 w 66675"/>
                <a:gd name="connsiteY2" fmla="*/ 44863 h 76200"/>
                <a:gd name="connsiteX3" fmla="*/ 22760 w 66675"/>
                <a:gd name="connsiteY3" fmla="*/ 75057 h 76200"/>
                <a:gd name="connsiteX4" fmla="*/ 36190 w 66675"/>
                <a:gd name="connsiteY4" fmla="*/ 75057 h 76200"/>
                <a:gd name="connsiteX5" fmla="*/ 57907 w 66675"/>
                <a:gd name="connsiteY5" fmla="*/ 59627 h 76200"/>
                <a:gd name="connsiteX6" fmla="*/ 57907 w 66675"/>
                <a:gd name="connsiteY6" fmla="*/ 28861 h 76200"/>
                <a:gd name="connsiteX7" fmla="*/ 40762 w 66675"/>
                <a:gd name="connsiteY7" fmla="*/ 7144 h 76200"/>
                <a:gd name="connsiteX8" fmla="*/ 19426 w 66675"/>
                <a:gd name="connsiteY8" fmla="*/ 7144 h 76200"/>
                <a:gd name="connsiteX9" fmla="*/ 8949 w 66675"/>
                <a:gd name="connsiteY9" fmla="*/ 2200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675" h="76200">
                  <a:moveTo>
                    <a:pt x="8854" y="22003"/>
                  </a:moveTo>
                  <a:cubicBezTo>
                    <a:pt x="7234" y="25718"/>
                    <a:pt x="5996" y="35338"/>
                    <a:pt x="8854" y="38195"/>
                  </a:cubicBezTo>
                  <a:cubicBezTo>
                    <a:pt x="11521" y="40862"/>
                    <a:pt x="21331" y="41529"/>
                    <a:pt x="23713" y="44863"/>
                  </a:cubicBezTo>
                  <a:cubicBezTo>
                    <a:pt x="28094" y="51054"/>
                    <a:pt x="19236" y="68389"/>
                    <a:pt x="22760" y="75057"/>
                  </a:cubicBezTo>
                  <a:cubicBezTo>
                    <a:pt x="24379" y="78010"/>
                    <a:pt x="26380" y="76962"/>
                    <a:pt x="36190" y="75057"/>
                  </a:cubicBezTo>
                  <a:cubicBezTo>
                    <a:pt x="42763" y="73819"/>
                    <a:pt x="55812" y="74581"/>
                    <a:pt x="57907" y="59627"/>
                  </a:cubicBezTo>
                  <a:cubicBezTo>
                    <a:pt x="60289" y="42005"/>
                    <a:pt x="60003" y="36004"/>
                    <a:pt x="57907" y="28861"/>
                  </a:cubicBezTo>
                  <a:cubicBezTo>
                    <a:pt x="56383" y="23717"/>
                    <a:pt x="40762" y="7144"/>
                    <a:pt x="40762" y="7144"/>
                  </a:cubicBezTo>
                  <a:lnTo>
                    <a:pt x="19426" y="7144"/>
                  </a:lnTo>
                  <a:cubicBezTo>
                    <a:pt x="19426" y="7144"/>
                    <a:pt x="10759" y="17812"/>
                    <a:pt x="8949" y="22003"/>
                  </a:cubicBezTo>
                  <a:close/>
                </a:path>
              </a:pathLst>
            </a:custGeom>
            <a:noFill/>
            <a:ln w="12700" cap="flat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60B3263-B20A-4E04-83C8-6C4B4CA0C1F4}"/>
                </a:ext>
              </a:extLst>
            </p:cNvPr>
            <p:cNvSpPr/>
            <p:nvPr/>
          </p:nvSpPr>
          <p:spPr>
            <a:xfrm>
              <a:off x="8744082" y="1362692"/>
              <a:ext cx="242632" cy="223968"/>
            </a:xfrm>
            <a:custGeom>
              <a:avLst/>
              <a:gdLst>
                <a:gd name="connsiteX0" fmla="*/ 125825 w 123825"/>
                <a:gd name="connsiteY0" fmla="*/ 100870 h 114300"/>
                <a:gd name="connsiteX1" fmla="*/ 107537 w 123825"/>
                <a:gd name="connsiteY1" fmla="*/ 111252 h 114300"/>
                <a:gd name="connsiteX2" fmla="*/ 99727 w 123825"/>
                <a:gd name="connsiteY2" fmla="*/ 85249 h 114300"/>
                <a:gd name="connsiteX3" fmla="*/ 86487 w 123825"/>
                <a:gd name="connsiteY3" fmla="*/ 85249 h 114300"/>
                <a:gd name="connsiteX4" fmla="*/ 83344 w 123825"/>
                <a:gd name="connsiteY4" fmla="*/ 98584 h 114300"/>
                <a:gd name="connsiteX5" fmla="*/ 68485 w 123825"/>
                <a:gd name="connsiteY5" fmla="*/ 102394 h 114300"/>
                <a:gd name="connsiteX6" fmla="*/ 45529 w 123825"/>
                <a:gd name="connsiteY6" fmla="*/ 78010 h 114300"/>
                <a:gd name="connsiteX7" fmla="*/ 15526 w 123825"/>
                <a:gd name="connsiteY7" fmla="*/ 82867 h 114300"/>
                <a:gd name="connsiteX8" fmla="*/ 7144 w 123825"/>
                <a:gd name="connsiteY8" fmla="*/ 68866 h 114300"/>
                <a:gd name="connsiteX9" fmla="*/ 10763 w 123825"/>
                <a:gd name="connsiteY9" fmla="*/ 54007 h 114300"/>
                <a:gd name="connsiteX10" fmla="*/ 28956 w 123825"/>
                <a:gd name="connsiteY10" fmla="*/ 38767 h 114300"/>
                <a:gd name="connsiteX11" fmla="*/ 34099 w 123825"/>
                <a:gd name="connsiteY11" fmla="*/ 32956 h 114300"/>
                <a:gd name="connsiteX12" fmla="*/ 44672 w 123825"/>
                <a:gd name="connsiteY12" fmla="*/ 19717 h 114300"/>
                <a:gd name="connsiteX13" fmla="*/ 64579 w 123825"/>
                <a:gd name="connsiteY13" fmla="*/ 19717 h 114300"/>
                <a:gd name="connsiteX14" fmla="*/ 78010 w 123825"/>
                <a:gd name="connsiteY14" fmla="*/ 71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3825" h="114300">
                  <a:moveTo>
                    <a:pt x="125825" y="100870"/>
                  </a:moveTo>
                  <a:cubicBezTo>
                    <a:pt x="125825" y="100870"/>
                    <a:pt x="112585" y="113729"/>
                    <a:pt x="107537" y="111252"/>
                  </a:cubicBezTo>
                  <a:cubicBezTo>
                    <a:pt x="101632" y="108490"/>
                    <a:pt x="104013" y="88106"/>
                    <a:pt x="99727" y="85249"/>
                  </a:cubicBezTo>
                  <a:cubicBezTo>
                    <a:pt x="96964" y="83439"/>
                    <a:pt x="86487" y="85249"/>
                    <a:pt x="86487" y="85249"/>
                  </a:cubicBezTo>
                  <a:cubicBezTo>
                    <a:pt x="89630" y="97346"/>
                    <a:pt x="83344" y="98584"/>
                    <a:pt x="83344" y="98584"/>
                  </a:cubicBezTo>
                  <a:lnTo>
                    <a:pt x="68485" y="102394"/>
                  </a:lnTo>
                  <a:cubicBezTo>
                    <a:pt x="68485" y="102394"/>
                    <a:pt x="54673" y="80677"/>
                    <a:pt x="45529" y="78010"/>
                  </a:cubicBezTo>
                  <a:cubicBezTo>
                    <a:pt x="37910" y="75819"/>
                    <a:pt x="15526" y="82867"/>
                    <a:pt x="15526" y="82867"/>
                  </a:cubicBezTo>
                  <a:lnTo>
                    <a:pt x="7144" y="68866"/>
                  </a:lnTo>
                  <a:lnTo>
                    <a:pt x="10763" y="54007"/>
                  </a:lnTo>
                  <a:cubicBezTo>
                    <a:pt x="10763" y="54007"/>
                    <a:pt x="11716" y="41910"/>
                    <a:pt x="28956" y="38767"/>
                  </a:cubicBezTo>
                  <a:lnTo>
                    <a:pt x="34099" y="32956"/>
                  </a:lnTo>
                  <a:lnTo>
                    <a:pt x="44672" y="19717"/>
                  </a:lnTo>
                  <a:lnTo>
                    <a:pt x="64579" y="19717"/>
                  </a:lnTo>
                  <a:lnTo>
                    <a:pt x="78010" y="7144"/>
                  </a:lnTo>
                </a:path>
              </a:pathLst>
            </a:custGeom>
            <a:noFill/>
            <a:ln w="12700" cap="flat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56D2DEF-253B-4880-A9B2-03C932CBD480}"/>
                </a:ext>
              </a:extLst>
            </p:cNvPr>
            <p:cNvSpPr/>
            <p:nvPr/>
          </p:nvSpPr>
          <p:spPr>
            <a:xfrm>
              <a:off x="8765732" y="1799056"/>
              <a:ext cx="18664" cy="74656"/>
            </a:xfrm>
            <a:custGeom>
              <a:avLst/>
              <a:gdLst>
                <a:gd name="connsiteX0" fmla="*/ 7144 w 9525"/>
                <a:gd name="connsiteY0" fmla="*/ 7144 h 38100"/>
                <a:gd name="connsiteX1" fmla="*/ 7144 w 9525"/>
                <a:gd name="connsiteY1" fmla="*/ 35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8100">
                  <a:moveTo>
                    <a:pt x="7144" y="7144"/>
                  </a:moveTo>
                  <a:lnTo>
                    <a:pt x="7144" y="35909"/>
                  </a:lnTo>
                </a:path>
              </a:pathLst>
            </a:custGeom>
            <a:ln w="12700" cap="flat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50EB156-5CEF-4A7C-8784-0960562BEC94}"/>
                </a:ext>
              </a:extLst>
            </p:cNvPr>
            <p:cNvSpPr/>
            <p:nvPr/>
          </p:nvSpPr>
          <p:spPr>
            <a:xfrm>
              <a:off x="8558749" y="1910666"/>
              <a:ext cx="429271" cy="18664"/>
            </a:xfrm>
            <a:custGeom>
              <a:avLst/>
              <a:gdLst>
                <a:gd name="connsiteX0" fmla="*/ 218313 w 219075"/>
                <a:gd name="connsiteY0" fmla="*/ 7144 h 9525"/>
                <a:gd name="connsiteX1" fmla="*/ 7144 w 219075"/>
                <a:gd name="connsiteY1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75" h="9525">
                  <a:moveTo>
                    <a:pt x="218313" y="7144"/>
                  </a:moveTo>
                  <a:lnTo>
                    <a:pt x="7144" y="7144"/>
                  </a:lnTo>
                </a:path>
              </a:pathLst>
            </a:custGeom>
            <a:ln w="12700" cap="flat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7B06269A-76CB-438C-A9F0-606B36FE5B94}"/>
              </a:ext>
            </a:extLst>
          </p:cNvPr>
          <p:cNvSpPr txBox="1">
            <a:spLocks/>
          </p:cNvSpPr>
          <p:nvPr/>
        </p:nvSpPr>
        <p:spPr>
          <a:xfrm>
            <a:off x="1430960" y="5647460"/>
            <a:ext cx="3891284" cy="48906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000" kern="1200">
                <a:solidFill>
                  <a:srgbClr val="005EB8"/>
                </a:solidFill>
                <a:latin typeface="KPMG Cyrillic Extralight" panose="020B030303020204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600" dirty="0">
                <a:solidFill>
                  <a:srgbClr val="1BD7D3"/>
                </a:solidFill>
                <a:latin typeface="+mj-lt"/>
              </a:rPr>
              <a:t>100</a:t>
            </a:r>
            <a:r>
              <a:rPr lang="ru-RU" sz="3600" dirty="0">
                <a:solidFill>
                  <a:schemeClr val="accent5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максимал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</a:rPr>
              <a:t>баллар</a:t>
            </a:r>
            <a:r>
              <a:rPr lang="ru-RU" sz="1400" dirty="0">
                <a:solidFill>
                  <a:schemeClr val="tx2"/>
                </a:solidFill>
                <a:latin typeface="+mj-lt"/>
              </a:rPr>
              <a:t> сони </a:t>
            </a:r>
            <a:endParaRPr lang="ru-RU" sz="3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866643C-CC2F-49B9-8E05-9F7E92A2F0E1}"/>
              </a:ext>
            </a:extLst>
          </p:cNvPr>
          <p:cNvGrpSpPr/>
          <p:nvPr/>
        </p:nvGrpSpPr>
        <p:grpSpPr>
          <a:xfrm>
            <a:off x="613095" y="5527664"/>
            <a:ext cx="571641" cy="658661"/>
            <a:chOff x="441212" y="2492403"/>
            <a:chExt cx="749722" cy="79692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26AC44A-CCF7-4293-BD76-0359A907D13F}"/>
                </a:ext>
              </a:extLst>
            </p:cNvPr>
            <p:cNvSpPr/>
            <p:nvPr/>
          </p:nvSpPr>
          <p:spPr>
            <a:xfrm>
              <a:off x="441212" y="2556492"/>
              <a:ext cx="317556" cy="577375"/>
            </a:xfrm>
            <a:custGeom>
              <a:avLst/>
              <a:gdLst>
                <a:gd name="connsiteX0" fmla="*/ 229981 w 317556"/>
                <a:gd name="connsiteY0" fmla="*/ 264912 h 577374"/>
                <a:gd name="connsiteX1" fmla="*/ 229981 w 317556"/>
                <a:gd name="connsiteY1" fmla="*/ 176863 h 577374"/>
                <a:gd name="connsiteX2" fmla="*/ 315432 w 317556"/>
                <a:gd name="connsiteY2" fmla="*/ 176285 h 577374"/>
                <a:gd name="connsiteX3" fmla="*/ 163150 w 317556"/>
                <a:gd name="connsiteY3" fmla="*/ 10867 h 577374"/>
                <a:gd name="connsiteX4" fmla="*/ 10867 w 317556"/>
                <a:gd name="connsiteY4" fmla="*/ 176285 h 577374"/>
                <a:gd name="connsiteX5" fmla="*/ 96319 w 317556"/>
                <a:gd name="connsiteY5" fmla="*/ 176863 h 577374"/>
                <a:gd name="connsiteX6" fmla="*/ 96319 w 317556"/>
                <a:gd name="connsiteY6" fmla="*/ 571787 h 57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556" h="577374">
                  <a:moveTo>
                    <a:pt x="229981" y="264912"/>
                  </a:moveTo>
                  <a:lnTo>
                    <a:pt x="229981" y="176863"/>
                  </a:lnTo>
                  <a:lnTo>
                    <a:pt x="315432" y="176285"/>
                  </a:lnTo>
                  <a:lnTo>
                    <a:pt x="163150" y="10867"/>
                  </a:lnTo>
                  <a:lnTo>
                    <a:pt x="10867" y="176285"/>
                  </a:lnTo>
                  <a:lnTo>
                    <a:pt x="96319" y="176863"/>
                  </a:lnTo>
                  <a:lnTo>
                    <a:pt x="96319" y="571787"/>
                  </a:ln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962F268-8613-4C0B-989E-CB3B24C0389E}"/>
                </a:ext>
              </a:extLst>
            </p:cNvPr>
            <p:cNvSpPr/>
            <p:nvPr/>
          </p:nvSpPr>
          <p:spPr>
            <a:xfrm>
              <a:off x="644015" y="2925290"/>
              <a:ext cx="57737" cy="57737"/>
            </a:xfrm>
            <a:custGeom>
              <a:avLst/>
              <a:gdLst>
                <a:gd name="connsiteX0" fmla="*/ 61099 w 57737"/>
                <a:gd name="connsiteY0" fmla="*/ 10867 h 57737"/>
                <a:gd name="connsiteX1" fmla="*/ 10867 w 57737"/>
                <a:gd name="connsiteY1" fmla="*/ 61099 h 5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57737">
                  <a:moveTo>
                    <a:pt x="61099" y="10867"/>
                  </a:moveTo>
                  <a:cubicBezTo>
                    <a:pt x="61099" y="38581"/>
                    <a:pt x="38581" y="61099"/>
                    <a:pt x="10867" y="61099"/>
                  </a:cubicBez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193DE92-C116-4FE1-A943-1426A2FDC294}"/>
                </a:ext>
              </a:extLst>
            </p:cNvPr>
            <p:cNvSpPr/>
            <p:nvPr/>
          </p:nvSpPr>
          <p:spPr>
            <a:xfrm>
              <a:off x="593495" y="2897865"/>
              <a:ext cx="86606" cy="230950"/>
            </a:xfrm>
            <a:custGeom>
              <a:avLst/>
              <a:gdLst>
                <a:gd name="connsiteX0" fmla="*/ 10867 w 86606"/>
                <a:gd name="connsiteY0" fmla="*/ 221032 h 230949"/>
                <a:gd name="connsiteX1" fmla="*/ 10867 w 86606"/>
                <a:gd name="connsiteY1" fmla="*/ 38293 h 230949"/>
                <a:gd name="connsiteX2" fmla="*/ 38293 w 86606"/>
                <a:gd name="connsiteY2" fmla="*/ 10867 h 230949"/>
                <a:gd name="connsiteX3" fmla="*/ 84194 w 86606"/>
                <a:gd name="connsiteY3" fmla="*/ 10867 h 23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606" h="230949">
                  <a:moveTo>
                    <a:pt x="10867" y="221032"/>
                  </a:moveTo>
                  <a:lnTo>
                    <a:pt x="10867" y="38293"/>
                  </a:lnTo>
                  <a:cubicBezTo>
                    <a:pt x="10867" y="23281"/>
                    <a:pt x="23136" y="10867"/>
                    <a:pt x="38293" y="10867"/>
                  </a:cubicBezTo>
                  <a:lnTo>
                    <a:pt x="84194" y="10867"/>
                  </a:ln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BE94564-9BFD-4472-AA8F-F515E4AA1F62}"/>
                </a:ext>
              </a:extLst>
            </p:cNvPr>
            <p:cNvSpPr/>
            <p:nvPr/>
          </p:nvSpPr>
          <p:spPr>
            <a:xfrm>
              <a:off x="593350" y="3108029"/>
              <a:ext cx="101041" cy="72172"/>
            </a:xfrm>
            <a:custGeom>
              <a:avLst/>
              <a:gdLst>
                <a:gd name="connsiteX0" fmla="*/ 90689 w 101040"/>
                <a:gd name="connsiteY0" fmla="*/ 75678 h 72171"/>
                <a:gd name="connsiteX1" fmla="*/ 10867 w 101040"/>
                <a:gd name="connsiteY1" fmla="*/ 10867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040" h="72171">
                  <a:moveTo>
                    <a:pt x="90689" y="75678"/>
                  </a:moveTo>
                  <a:cubicBezTo>
                    <a:pt x="55036" y="75678"/>
                    <a:pt x="10867" y="46520"/>
                    <a:pt x="10867" y="10867"/>
                  </a:cubicBez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43C9A66-9784-491E-BD2B-2B9994FBFEBF}"/>
                </a:ext>
              </a:extLst>
            </p:cNvPr>
            <p:cNvSpPr/>
            <p:nvPr/>
          </p:nvSpPr>
          <p:spPr>
            <a:xfrm>
              <a:off x="929094" y="3002947"/>
              <a:ext cx="14434" cy="115475"/>
            </a:xfrm>
            <a:custGeom>
              <a:avLst/>
              <a:gdLst>
                <a:gd name="connsiteX0" fmla="*/ 10867 w 14434"/>
                <a:gd name="connsiteY0" fmla="*/ 115949 h 115474"/>
                <a:gd name="connsiteX1" fmla="*/ 10867 w 14434"/>
                <a:gd name="connsiteY1" fmla="*/ 10867 h 1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434" h="115474">
                  <a:moveTo>
                    <a:pt x="10867" y="115949"/>
                  </a:moveTo>
                  <a:lnTo>
                    <a:pt x="10867" y="10867"/>
                  </a:lnTo>
                </a:path>
              </a:pathLst>
            </a:custGeom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E2CF4B6-7715-4C09-9C81-56B961AC83AF}"/>
                </a:ext>
              </a:extLst>
            </p:cNvPr>
            <p:cNvSpPr/>
            <p:nvPr/>
          </p:nvSpPr>
          <p:spPr>
            <a:xfrm>
              <a:off x="880161" y="3108029"/>
              <a:ext cx="57737" cy="72172"/>
            </a:xfrm>
            <a:custGeom>
              <a:avLst/>
              <a:gdLst>
                <a:gd name="connsiteX0" fmla="*/ 10867 w 57737"/>
                <a:gd name="connsiteY0" fmla="*/ 75678 h 72171"/>
                <a:gd name="connsiteX1" fmla="*/ 59800 w 57737"/>
                <a:gd name="connsiteY1" fmla="*/ 10867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72171">
                  <a:moveTo>
                    <a:pt x="10867" y="75678"/>
                  </a:moveTo>
                  <a:cubicBezTo>
                    <a:pt x="46520" y="75678"/>
                    <a:pt x="59800" y="46520"/>
                    <a:pt x="59800" y="10867"/>
                  </a:cubicBez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CD37B1B-78C3-426C-853A-F9138317D10D}"/>
                </a:ext>
              </a:extLst>
            </p:cNvPr>
            <p:cNvSpPr/>
            <p:nvPr/>
          </p:nvSpPr>
          <p:spPr>
            <a:xfrm>
              <a:off x="714888" y="3002947"/>
              <a:ext cx="72172" cy="115475"/>
            </a:xfrm>
            <a:custGeom>
              <a:avLst/>
              <a:gdLst>
                <a:gd name="connsiteX0" fmla="*/ 64996 w 72171"/>
                <a:gd name="connsiteY0" fmla="*/ 115949 h 115474"/>
                <a:gd name="connsiteX1" fmla="*/ 10867 w 72171"/>
                <a:gd name="connsiteY1" fmla="*/ 10867 h 1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115474">
                  <a:moveTo>
                    <a:pt x="64996" y="115949"/>
                  </a:moveTo>
                  <a:cubicBezTo>
                    <a:pt x="64996" y="58212"/>
                    <a:pt x="40602" y="10867"/>
                    <a:pt x="10867" y="10867"/>
                  </a:cubicBez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373F38C-DD6F-40BC-9AB8-A07EFC5E3BF8}"/>
                </a:ext>
              </a:extLst>
            </p:cNvPr>
            <p:cNvSpPr/>
            <p:nvPr/>
          </p:nvSpPr>
          <p:spPr>
            <a:xfrm>
              <a:off x="666821" y="2897865"/>
              <a:ext cx="43303" cy="43303"/>
            </a:xfrm>
            <a:custGeom>
              <a:avLst/>
              <a:gdLst>
                <a:gd name="connsiteX0" fmla="*/ 10867 w 43303"/>
                <a:gd name="connsiteY0" fmla="*/ 10867 h 43303"/>
                <a:gd name="connsiteX1" fmla="*/ 38293 w 43303"/>
                <a:gd name="connsiteY1" fmla="*/ 38293 h 4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303" h="43303">
                  <a:moveTo>
                    <a:pt x="10867" y="10867"/>
                  </a:moveTo>
                  <a:cubicBezTo>
                    <a:pt x="25879" y="10867"/>
                    <a:pt x="38293" y="23136"/>
                    <a:pt x="38293" y="38293"/>
                  </a:cubicBez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C19F09-6B64-4B70-9AC2-1AC10013B303}"/>
                </a:ext>
              </a:extLst>
            </p:cNvPr>
            <p:cNvSpPr/>
            <p:nvPr/>
          </p:nvSpPr>
          <p:spPr>
            <a:xfrm>
              <a:off x="681111" y="2856005"/>
              <a:ext cx="86606" cy="158778"/>
            </a:xfrm>
            <a:custGeom>
              <a:avLst/>
              <a:gdLst>
                <a:gd name="connsiteX0" fmla="*/ 10867 w 86606"/>
                <a:gd name="connsiteY0" fmla="*/ 52727 h 158778"/>
                <a:gd name="connsiteX1" fmla="*/ 10867 w 86606"/>
                <a:gd name="connsiteY1" fmla="*/ 39592 h 158778"/>
                <a:gd name="connsiteX2" fmla="*/ 41468 w 86606"/>
                <a:gd name="connsiteY2" fmla="*/ 10867 h 158778"/>
                <a:gd name="connsiteX3" fmla="*/ 47675 w 86606"/>
                <a:gd name="connsiteY3" fmla="*/ 10867 h 158778"/>
                <a:gd name="connsiteX4" fmla="*/ 78276 w 86606"/>
                <a:gd name="connsiteY4" fmla="*/ 39592 h 158778"/>
                <a:gd name="connsiteX5" fmla="*/ 78276 w 86606"/>
                <a:gd name="connsiteY5" fmla="*/ 129085 h 158778"/>
                <a:gd name="connsiteX6" fmla="*/ 47675 w 86606"/>
                <a:gd name="connsiteY6" fmla="*/ 157809 h 158778"/>
                <a:gd name="connsiteX7" fmla="*/ 41468 w 86606"/>
                <a:gd name="connsiteY7" fmla="*/ 157809 h 158778"/>
                <a:gd name="connsiteX8" fmla="*/ 10867 w 86606"/>
                <a:gd name="connsiteY8" fmla="*/ 130384 h 158778"/>
                <a:gd name="connsiteX9" fmla="*/ 10867 w 86606"/>
                <a:gd name="connsiteY9" fmla="*/ 114650 h 158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606" h="158778">
                  <a:moveTo>
                    <a:pt x="10867" y="52727"/>
                  </a:moveTo>
                  <a:lnTo>
                    <a:pt x="10867" y="39592"/>
                  </a:lnTo>
                  <a:cubicBezTo>
                    <a:pt x="10867" y="23858"/>
                    <a:pt x="24580" y="10867"/>
                    <a:pt x="41468" y="10867"/>
                  </a:cubicBezTo>
                  <a:lnTo>
                    <a:pt x="47675" y="10867"/>
                  </a:lnTo>
                  <a:cubicBezTo>
                    <a:pt x="64563" y="10867"/>
                    <a:pt x="78276" y="23714"/>
                    <a:pt x="78276" y="39592"/>
                  </a:cubicBezTo>
                  <a:lnTo>
                    <a:pt x="78276" y="129085"/>
                  </a:lnTo>
                  <a:cubicBezTo>
                    <a:pt x="78276" y="144818"/>
                    <a:pt x="64563" y="157809"/>
                    <a:pt x="47675" y="157809"/>
                  </a:cubicBezTo>
                  <a:lnTo>
                    <a:pt x="41468" y="157809"/>
                  </a:lnTo>
                  <a:cubicBezTo>
                    <a:pt x="25013" y="157809"/>
                    <a:pt x="11589" y="145540"/>
                    <a:pt x="10867" y="130384"/>
                  </a:cubicBezTo>
                  <a:lnTo>
                    <a:pt x="10867" y="114650"/>
                  </a:ln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D2E7169-88D3-4C9A-8012-F7810D661F69}"/>
                </a:ext>
              </a:extLst>
            </p:cNvPr>
            <p:cNvSpPr/>
            <p:nvPr/>
          </p:nvSpPr>
          <p:spPr>
            <a:xfrm>
              <a:off x="748664" y="2856005"/>
              <a:ext cx="86606" cy="158778"/>
            </a:xfrm>
            <a:custGeom>
              <a:avLst/>
              <a:gdLst>
                <a:gd name="connsiteX0" fmla="*/ 44644 w 86606"/>
                <a:gd name="connsiteY0" fmla="*/ 10867 h 158778"/>
                <a:gd name="connsiteX1" fmla="*/ 78420 w 86606"/>
                <a:gd name="connsiteY1" fmla="*/ 44644 h 158778"/>
                <a:gd name="connsiteX2" fmla="*/ 78420 w 86606"/>
                <a:gd name="connsiteY2" fmla="*/ 124033 h 158778"/>
                <a:gd name="connsiteX3" fmla="*/ 44644 w 86606"/>
                <a:gd name="connsiteY3" fmla="*/ 157809 h 158778"/>
                <a:gd name="connsiteX4" fmla="*/ 44644 w 86606"/>
                <a:gd name="connsiteY4" fmla="*/ 157809 h 158778"/>
                <a:gd name="connsiteX5" fmla="*/ 10867 w 86606"/>
                <a:gd name="connsiteY5" fmla="*/ 124033 h 158778"/>
                <a:gd name="connsiteX6" fmla="*/ 10867 w 86606"/>
                <a:gd name="connsiteY6" fmla="*/ 44644 h 158778"/>
                <a:gd name="connsiteX7" fmla="*/ 44644 w 86606"/>
                <a:gd name="connsiteY7" fmla="*/ 10867 h 158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606" h="158778">
                  <a:moveTo>
                    <a:pt x="44644" y="10867"/>
                  </a:moveTo>
                  <a:cubicBezTo>
                    <a:pt x="63298" y="10867"/>
                    <a:pt x="78420" y="25989"/>
                    <a:pt x="78420" y="44644"/>
                  </a:cubicBezTo>
                  <a:lnTo>
                    <a:pt x="78420" y="124033"/>
                  </a:lnTo>
                  <a:cubicBezTo>
                    <a:pt x="78420" y="142687"/>
                    <a:pt x="63298" y="157809"/>
                    <a:pt x="44644" y="157809"/>
                  </a:cubicBezTo>
                  <a:lnTo>
                    <a:pt x="44644" y="157809"/>
                  </a:lnTo>
                  <a:cubicBezTo>
                    <a:pt x="25989" y="157809"/>
                    <a:pt x="10867" y="142687"/>
                    <a:pt x="10867" y="124033"/>
                  </a:cubicBezTo>
                  <a:lnTo>
                    <a:pt x="10867" y="44644"/>
                  </a:lnTo>
                  <a:cubicBezTo>
                    <a:pt x="10867" y="25989"/>
                    <a:pt x="25989" y="10867"/>
                    <a:pt x="44644" y="10867"/>
                  </a:cubicBezTo>
                  <a:close/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3BE94A8-A68D-4E1D-8934-BBB752071FA2}"/>
                </a:ext>
              </a:extLst>
            </p:cNvPr>
            <p:cNvSpPr/>
            <p:nvPr/>
          </p:nvSpPr>
          <p:spPr>
            <a:xfrm>
              <a:off x="816073" y="2865243"/>
              <a:ext cx="86606" cy="158778"/>
            </a:xfrm>
            <a:custGeom>
              <a:avLst/>
              <a:gdLst>
                <a:gd name="connsiteX0" fmla="*/ 44644 w 86606"/>
                <a:gd name="connsiteY0" fmla="*/ 10867 h 158778"/>
                <a:gd name="connsiteX1" fmla="*/ 78420 w 86606"/>
                <a:gd name="connsiteY1" fmla="*/ 44644 h 158778"/>
                <a:gd name="connsiteX2" fmla="*/ 78420 w 86606"/>
                <a:gd name="connsiteY2" fmla="*/ 114795 h 158778"/>
                <a:gd name="connsiteX3" fmla="*/ 44644 w 86606"/>
                <a:gd name="connsiteY3" fmla="*/ 148571 h 158778"/>
                <a:gd name="connsiteX4" fmla="*/ 44644 w 86606"/>
                <a:gd name="connsiteY4" fmla="*/ 148571 h 158778"/>
                <a:gd name="connsiteX5" fmla="*/ 10867 w 86606"/>
                <a:gd name="connsiteY5" fmla="*/ 114795 h 158778"/>
                <a:gd name="connsiteX6" fmla="*/ 10867 w 86606"/>
                <a:gd name="connsiteY6" fmla="*/ 44644 h 158778"/>
                <a:gd name="connsiteX7" fmla="*/ 44644 w 86606"/>
                <a:gd name="connsiteY7" fmla="*/ 10867 h 158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606" h="158778">
                  <a:moveTo>
                    <a:pt x="44644" y="10867"/>
                  </a:moveTo>
                  <a:cubicBezTo>
                    <a:pt x="63298" y="10867"/>
                    <a:pt x="78420" y="25989"/>
                    <a:pt x="78420" y="44644"/>
                  </a:cubicBezTo>
                  <a:lnTo>
                    <a:pt x="78420" y="114795"/>
                  </a:lnTo>
                  <a:cubicBezTo>
                    <a:pt x="78420" y="133449"/>
                    <a:pt x="63298" y="148571"/>
                    <a:pt x="44644" y="148571"/>
                  </a:cubicBezTo>
                  <a:lnTo>
                    <a:pt x="44644" y="148571"/>
                  </a:lnTo>
                  <a:cubicBezTo>
                    <a:pt x="25989" y="148571"/>
                    <a:pt x="10867" y="133449"/>
                    <a:pt x="10867" y="114795"/>
                  </a:cubicBezTo>
                  <a:lnTo>
                    <a:pt x="10867" y="44644"/>
                  </a:lnTo>
                  <a:cubicBezTo>
                    <a:pt x="10867" y="25989"/>
                    <a:pt x="25989" y="10867"/>
                    <a:pt x="44644" y="10867"/>
                  </a:cubicBezTo>
                  <a:close/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0FFCC72-177F-4838-9797-28F02D91747E}"/>
                </a:ext>
              </a:extLst>
            </p:cNvPr>
            <p:cNvSpPr/>
            <p:nvPr/>
          </p:nvSpPr>
          <p:spPr>
            <a:xfrm>
              <a:off x="876553" y="2895122"/>
              <a:ext cx="72172" cy="115475"/>
            </a:xfrm>
            <a:custGeom>
              <a:avLst/>
              <a:gdLst>
                <a:gd name="connsiteX0" fmla="*/ 17940 w 72171"/>
                <a:gd name="connsiteY0" fmla="*/ 14620 h 115474"/>
                <a:gd name="connsiteX1" fmla="*/ 31797 w 72171"/>
                <a:gd name="connsiteY1" fmla="*/ 10867 h 115474"/>
                <a:gd name="connsiteX2" fmla="*/ 46809 w 72171"/>
                <a:gd name="connsiteY2" fmla="*/ 10867 h 115474"/>
                <a:gd name="connsiteX3" fmla="*/ 73079 w 72171"/>
                <a:gd name="connsiteY3" fmla="*/ 35406 h 115474"/>
                <a:gd name="connsiteX4" fmla="*/ 73079 w 72171"/>
                <a:gd name="connsiteY4" fmla="*/ 94009 h 115474"/>
                <a:gd name="connsiteX5" fmla="*/ 46809 w 72171"/>
                <a:gd name="connsiteY5" fmla="*/ 118548 h 115474"/>
                <a:gd name="connsiteX6" fmla="*/ 31797 w 72171"/>
                <a:gd name="connsiteY6" fmla="*/ 118548 h 115474"/>
                <a:gd name="connsiteX7" fmla="*/ 10867 w 72171"/>
                <a:gd name="connsiteY7" fmla="*/ 108732 h 1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171" h="115474">
                  <a:moveTo>
                    <a:pt x="17940" y="14620"/>
                  </a:moveTo>
                  <a:cubicBezTo>
                    <a:pt x="21982" y="12311"/>
                    <a:pt x="26745" y="10867"/>
                    <a:pt x="31797" y="10867"/>
                  </a:cubicBezTo>
                  <a:lnTo>
                    <a:pt x="46809" y="10867"/>
                  </a:lnTo>
                  <a:cubicBezTo>
                    <a:pt x="61243" y="10867"/>
                    <a:pt x="73079" y="21982"/>
                    <a:pt x="73079" y="35406"/>
                  </a:cubicBezTo>
                  <a:lnTo>
                    <a:pt x="73079" y="94009"/>
                  </a:lnTo>
                  <a:cubicBezTo>
                    <a:pt x="73079" y="107578"/>
                    <a:pt x="61243" y="118548"/>
                    <a:pt x="46809" y="118548"/>
                  </a:cubicBezTo>
                  <a:lnTo>
                    <a:pt x="31797" y="118548"/>
                  </a:lnTo>
                  <a:cubicBezTo>
                    <a:pt x="23281" y="118548"/>
                    <a:pt x="15631" y="114650"/>
                    <a:pt x="10867" y="108732"/>
                  </a:cubicBez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9BA77EB-D9D8-4412-85FE-EA6FDA5B3C5D}"/>
                </a:ext>
              </a:extLst>
            </p:cNvPr>
            <p:cNvSpPr/>
            <p:nvPr/>
          </p:nvSpPr>
          <p:spPr>
            <a:xfrm>
              <a:off x="673173" y="3173850"/>
              <a:ext cx="14434" cy="115475"/>
            </a:xfrm>
            <a:custGeom>
              <a:avLst/>
              <a:gdLst>
                <a:gd name="connsiteX0" fmla="*/ 10867 w 14434"/>
                <a:gd name="connsiteY0" fmla="*/ 10867 h 115474"/>
                <a:gd name="connsiteX1" fmla="*/ 10867 w 14434"/>
                <a:gd name="connsiteY1" fmla="*/ 114506 h 1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434" h="115474">
                  <a:moveTo>
                    <a:pt x="10867" y="10867"/>
                  </a:moveTo>
                  <a:lnTo>
                    <a:pt x="10867" y="114506"/>
                  </a:lnTo>
                </a:path>
              </a:pathLst>
            </a:custGeom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A08F522-64B1-4430-A590-790DB499E91C}"/>
                </a:ext>
              </a:extLst>
            </p:cNvPr>
            <p:cNvSpPr/>
            <p:nvPr/>
          </p:nvSpPr>
          <p:spPr>
            <a:xfrm>
              <a:off x="880161" y="3172839"/>
              <a:ext cx="14434" cy="115475"/>
            </a:xfrm>
            <a:custGeom>
              <a:avLst/>
              <a:gdLst>
                <a:gd name="connsiteX0" fmla="*/ 10867 w 14434"/>
                <a:gd name="connsiteY0" fmla="*/ 10867 h 115474"/>
                <a:gd name="connsiteX1" fmla="*/ 10867 w 14434"/>
                <a:gd name="connsiteY1" fmla="*/ 115516 h 1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434" h="115474">
                  <a:moveTo>
                    <a:pt x="10867" y="10867"/>
                  </a:moveTo>
                  <a:lnTo>
                    <a:pt x="10867" y="115516"/>
                  </a:lnTo>
                </a:path>
              </a:pathLst>
            </a:custGeom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40AD51D-CBAB-41CE-9072-B652EA2706D8}"/>
                </a:ext>
              </a:extLst>
            </p:cNvPr>
            <p:cNvSpPr/>
            <p:nvPr/>
          </p:nvSpPr>
          <p:spPr>
            <a:xfrm>
              <a:off x="773491" y="2492403"/>
              <a:ext cx="288687" cy="346425"/>
            </a:xfrm>
            <a:custGeom>
              <a:avLst/>
              <a:gdLst>
                <a:gd name="connsiteX0" fmla="*/ 210783 w 288687"/>
                <a:gd name="connsiteY0" fmla="*/ 335641 h 346424"/>
                <a:gd name="connsiteX1" fmla="*/ 210783 w 288687"/>
                <a:gd name="connsiteY1" fmla="*/ 162284 h 346424"/>
                <a:gd name="connsiteX2" fmla="*/ 288729 w 288687"/>
                <a:gd name="connsiteY2" fmla="*/ 161851 h 346424"/>
                <a:gd name="connsiteX3" fmla="*/ 149870 w 288687"/>
                <a:gd name="connsiteY3" fmla="*/ 10867 h 346424"/>
                <a:gd name="connsiteX4" fmla="*/ 10867 w 288687"/>
                <a:gd name="connsiteY4" fmla="*/ 161851 h 346424"/>
                <a:gd name="connsiteX5" fmla="*/ 88957 w 288687"/>
                <a:gd name="connsiteY5" fmla="*/ 162284 h 346424"/>
                <a:gd name="connsiteX6" fmla="*/ 88957 w 288687"/>
                <a:gd name="connsiteY6" fmla="*/ 288585 h 34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687" h="346424">
                  <a:moveTo>
                    <a:pt x="210783" y="335641"/>
                  </a:moveTo>
                  <a:lnTo>
                    <a:pt x="210783" y="162284"/>
                  </a:lnTo>
                  <a:lnTo>
                    <a:pt x="288729" y="161851"/>
                  </a:lnTo>
                  <a:lnTo>
                    <a:pt x="149870" y="10867"/>
                  </a:lnTo>
                  <a:lnTo>
                    <a:pt x="10867" y="161851"/>
                  </a:lnTo>
                  <a:lnTo>
                    <a:pt x="88957" y="162284"/>
                  </a:lnTo>
                  <a:lnTo>
                    <a:pt x="88957" y="288585"/>
                  </a:ln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BD274B0-E4D5-4A38-A8E7-CE79E0FE009F}"/>
                </a:ext>
              </a:extLst>
            </p:cNvPr>
            <p:cNvSpPr/>
            <p:nvPr/>
          </p:nvSpPr>
          <p:spPr>
            <a:xfrm>
              <a:off x="974418" y="2817176"/>
              <a:ext cx="216516" cy="404162"/>
            </a:xfrm>
            <a:custGeom>
              <a:avLst/>
              <a:gdLst>
                <a:gd name="connsiteX0" fmla="*/ 157520 w 216515"/>
                <a:gd name="connsiteY0" fmla="*/ 318897 h 404162"/>
                <a:gd name="connsiteX1" fmla="*/ 157520 w 216515"/>
                <a:gd name="connsiteY1" fmla="*/ 122012 h 404162"/>
                <a:gd name="connsiteX2" fmla="*/ 214681 w 216515"/>
                <a:gd name="connsiteY2" fmla="*/ 121579 h 404162"/>
                <a:gd name="connsiteX3" fmla="*/ 112774 w 216515"/>
                <a:gd name="connsiteY3" fmla="*/ 10867 h 404162"/>
                <a:gd name="connsiteX4" fmla="*/ 10867 w 216515"/>
                <a:gd name="connsiteY4" fmla="*/ 121579 h 404162"/>
                <a:gd name="connsiteX5" fmla="*/ 68027 w 216515"/>
                <a:gd name="connsiteY5" fmla="*/ 122012 h 404162"/>
                <a:gd name="connsiteX6" fmla="*/ 68027 w 216515"/>
                <a:gd name="connsiteY6" fmla="*/ 401028 h 40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515" h="404162">
                  <a:moveTo>
                    <a:pt x="157520" y="318897"/>
                  </a:moveTo>
                  <a:lnTo>
                    <a:pt x="157520" y="122012"/>
                  </a:lnTo>
                  <a:lnTo>
                    <a:pt x="214681" y="121579"/>
                  </a:lnTo>
                  <a:lnTo>
                    <a:pt x="112774" y="10867"/>
                  </a:lnTo>
                  <a:lnTo>
                    <a:pt x="10867" y="121579"/>
                  </a:lnTo>
                  <a:lnTo>
                    <a:pt x="68027" y="122012"/>
                  </a:lnTo>
                  <a:lnTo>
                    <a:pt x="68027" y="401028"/>
                  </a:lnTo>
                </a:path>
              </a:pathLst>
            </a:custGeom>
            <a:noFill/>
            <a:ln w="9561" cap="rnd">
              <a:solidFill>
                <a:srgbClr val="1BD7D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1">
            <a:extLst>
              <a:ext uri="{FF2B5EF4-FFF2-40B4-BE49-F238E27FC236}">
                <a16:creationId xmlns:a16="http://schemas.microsoft.com/office/drawing/2014/main" id="{2ADD3769-8208-4EBD-BECB-C90C62E7D1CA}"/>
              </a:ext>
            </a:extLst>
          </p:cNvPr>
          <p:cNvSpPr txBox="1">
            <a:spLocks/>
          </p:cNvSpPr>
          <p:nvPr/>
        </p:nvSpPr>
        <p:spPr>
          <a:xfrm>
            <a:off x="482306" y="238917"/>
            <a:ext cx="9950865" cy="2667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06E1331E-B46A-4A80-8FD9-CAB2B181757B}"/>
              </a:ext>
            </a:extLst>
          </p:cNvPr>
          <p:cNvSpPr txBox="1">
            <a:spLocks/>
          </p:cNvSpPr>
          <p:nvPr/>
        </p:nvSpPr>
        <p:spPr>
          <a:xfrm>
            <a:off x="3807645" y="1733199"/>
            <a:ext cx="7332947" cy="468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400" dirty="0"/>
              <a:t>энг </a:t>
            </a:r>
            <a:r>
              <a:rPr lang="ru-RU" sz="1400" dirty="0" err="1"/>
              <a:t>кўп</a:t>
            </a:r>
            <a:r>
              <a:rPr lang="ru-RU" sz="1400" dirty="0"/>
              <a:t> </a:t>
            </a:r>
            <a:r>
              <a:rPr lang="ru-RU" sz="1400" dirty="0" err="1"/>
              <a:t>қўлланиладиган</a:t>
            </a:r>
            <a:r>
              <a:rPr lang="ru-RU" sz="1400" dirty="0"/>
              <a:t> коррупция </a:t>
            </a:r>
            <a:r>
              <a:rPr lang="ru-RU" sz="1400" dirty="0" err="1"/>
              <a:t>даражаси</a:t>
            </a:r>
            <a:r>
              <a:rPr lang="ru-RU" sz="1400" dirty="0"/>
              <a:t> </a:t>
            </a:r>
            <a:r>
              <a:rPr lang="ru-RU" sz="1400" dirty="0" err="1"/>
              <a:t>бўйича</a:t>
            </a:r>
            <a:r>
              <a:rPr lang="ru-RU" sz="1400" dirty="0"/>
              <a:t> </a:t>
            </a:r>
            <a:r>
              <a:rPr lang="ru-RU" sz="1400" dirty="0" err="1"/>
              <a:t>мамлакатлар</a:t>
            </a:r>
            <a:r>
              <a:rPr lang="ru-RU" sz="1400" dirty="0"/>
              <a:t> </a:t>
            </a:r>
            <a:r>
              <a:rPr lang="ru-RU" sz="1400" dirty="0" err="1"/>
              <a:t>глобал</a:t>
            </a:r>
            <a:r>
              <a:rPr lang="ru-RU" sz="1400" dirty="0"/>
              <a:t> рейтинги. 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F590C80-41D9-42EE-A256-5D2004094213}"/>
              </a:ext>
            </a:extLst>
          </p:cNvPr>
          <p:cNvSpPr/>
          <p:nvPr/>
        </p:nvSpPr>
        <p:spPr>
          <a:xfrm>
            <a:off x="431999" y="1733199"/>
            <a:ext cx="3068999" cy="46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solidFill>
                  <a:srgbClr val="3A07DF"/>
                </a:solidFill>
              </a:rPr>
              <a:t>Коррупцияни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қабул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қилиш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индекси</a:t>
            </a:r>
            <a:r>
              <a:rPr lang="ru-RU" sz="1400" b="1" dirty="0">
                <a:solidFill>
                  <a:srgbClr val="3A07DF"/>
                </a:solidFill>
              </a:rPr>
              <a:t> (ККҚИ)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77349C6-4C6C-49C4-8DD0-42AB0EF2FDA7}"/>
              </a:ext>
            </a:extLst>
          </p:cNvPr>
          <p:cNvGrpSpPr/>
          <p:nvPr/>
        </p:nvGrpSpPr>
        <p:grpSpPr>
          <a:xfrm>
            <a:off x="3500998" y="1733200"/>
            <a:ext cx="238043" cy="431999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68" name="Arrow: Chevron 67">
              <a:extLst>
                <a:ext uri="{FF2B5EF4-FFF2-40B4-BE49-F238E27FC236}">
                  <a16:creationId xmlns:a16="http://schemas.microsoft.com/office/drawing/2014/main" id="{1477C18F-55F1-4551-A258-0B49582F3171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Arrow: Chevron 68">
              <a:extLst>
                <a:ext uri="{FF2B5EF4-FFF2-40B4-BE49-F238E27FC236}">
                  <a16:creationId xmlns:a16="http://schemas.microsoft.com/office/drawing/2014/main" id="{D3E3172C-8285-425C-A97A-A5990096F2F9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4EC051C4-BF8C-45D8-9257-4D2F16CE6506}"/>
              </a:ext>
            </a:extLst>
          </p:cNvPr>
          <p:cNvSpPr txBox="1">
            <a:spLocks/>
          </p:cNvSpPr>
          <p:nvPr/>
        </p:nvSpPr>
        <p:spPr>
          <a:xfrm>
            <a:off x="432000" y="2389351"/>
            <a:ext cx="6113180" cy="193542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200" dirty="0"/>
              <a:t>ККҚИ </a:t>
            </a:r>
            <a:r>
              <a:rPr lang="ru-RU" sz="1200" dirty="0" err="1"/>
              <a:t>бўйича</a:t>
            </a:r>
            <a:r>
              <a:rPr lang="ru-RU" sz="1200" dirty="0"/>
              <a:t> </a:t>
            </a:r>
            <a:r>
              <a:rPr lang="ru-RU" sz="1200" dirty="0" err="1"/>
              <a:t>мамлакатларни</a:t>
            </a:r>
            <a:r>
              <a:rPr lang="ru-RU" sz="1200" dirty="0"/>
              <a:t> </a:t>
            </a:r>
            <a:r>
              <a:rPr lang="ru-RU" sz="1200" dirty="0" err="1"/>
              <a:t>баҳолаш</a:t>
            </a:r>
            <a:r>
              <a:rPr lang="ru-RU" sz="1200" dirty="0"/>
              <a:t> </a:t>
            </a:r>
            <a:r>
              <a:rPr lang="ru-RU" sz="1200" dirty="0" err="1"/>
              <a:t>давлат</a:t>
            </a:r>
            <a:r>
              <a:rPr lang="ru-RU" sz="1200" dirty="0"/>
              <a:t> </a:t>
            </a:r>
            <a:r>
              <a:rPr lang="ru-RU" sz="1200" dirty="0" err="1"/>
              <a:t>секторидаги</a:t>
            </a:r>
            <a:r>
              <a:rPr lang="ru-RU" sz="1200" dirty="0"/>
              <a:t> </a:t>
            </a:r>
            <a:r>
              <a:rPr lang="ru-RU" sz="1200" dirty="0" err="1"/>
              <a:t>коррупцияни</a:t>
            </a:r>
            <a:r>
              <a:rPr lang="ru-RU" sz="1200" dirty="0"/>
              <a:t> </a:t>
            </a:r>
            <a:r>
              <a:rPr lang="ru-RU" sz="1200" dirty="0" err="1"/>
              <a:t>қабул</a:t>
            </a:r>
            <a:r>
              <a:rPr lang="ru-RU" sz="1200" dirty="0"/>
              <a:t> </a:t>
            </a:r>
            <a:r>
              <a:rPr lang="ru-RU" sz="1200" dirty="0" err="1"/>
              <a:t>қилиш</a:t>
            </a:r>
            <a:r>
              <a:rPr lang="ru-RU" sz="1200" dirty="0"/>
              <a:t> </a:t>
            </a:r>
            <a:r>
              <a:rPr lang="ru-RU" sz="1200" dirty="0" err="1"/>
              <a:t>даражасини</a:t>
            </a:r>
            <a:r>
              <a:rPr lang="ru-RU" sz="1200" dirty="0"/>
              <a:t> 0 дан 100 гача </a:t>
            </a:r>
            <a:r>
              <a:rPr lang="ru-RU" sz="1200" dirty="0" err="1"/>
              <a:t>бўлган</a:t>
            </a:r>
            <a:r>
              <a:rPr lang="ru-RU" sz="1200" dirty="0"/>
              <a:t> шкала </a:t>
            </a:r>
            <a:r>
              <a:rPr lang="ru-RU" sz="1200" dirty="0" err="1"/>
              <a:t>орқали</a:t>
            </a:r>
            <a:r>
              <a:rPr lang="ru-RU" sz="1200" dirty="0"/>
              <a:t> </a:t>
            </a:r>
            <a:r>
              <a:rPr lang="ru-RU" sz="1200" dirty="0" err="1"/>
              <a:t>акс</a:t>
            </a:r>
            <a:r>
              <a:rPr lang="ru-RU" sz="1200" dirty="0"/>
              <a:t> </a:t>
            </a:r>
            <a:r>
              <a:rPr lang="ru-RU" sz="1200" dirty="0" err="1"/>
              <a:t>эттирувчи</a:t>
            </a:r>
            <a:r>
              <a:rPr lang="ru-RU" sz="1200" dirty="0"/>
              <a:t> </a:t>
            </a:r>
            <a:r>
              <a:rPr lang="ru-RU" sz="1200" dirty="0" err="1"/>
              <a:t>балларни</a:t>
            </a:r>
            <a:r>
              <a:rPr lang="ru-RU" sz="1200" dirty="0"/>
              <a:t> </a:t>
            </a:r>
            <a:r>
              <a:rPr lang="ru-RU" sz="1200" dirty="0" err="1"/>
              <a:t>ҳисоблаш</a:t>
            </a:r>
            <a:r>
              <a:rPr lang="ru-RU" sz="1200" dirty="0"/>
              <a:t> </a:t>
            </a:r>
            <a:r>
              <a:rPr lang="ru-RU" sz="1200" dirty="0" err="1"/>
              <a:t>йўли</a:t>
            </a:r>
            <a:r>
              <a:rPr lang="ru-RU" sz="1200" dirty="0"/>
              <a:t> </a:t>
            </a:r>
            <a:r>
              <a:rPr lang="ru-RU" sz="1200" dirty="0" err="1"/>
              <a:t>билан</a:t>
            </a:r>
            <a:r>
              <a:rPr lang="ru-RU" sz="1200" dirty="0"/>
              <a:t> </a:t>
            </a:r>
            <a:r>
              <a:rPr lang="ru-RU" sz="1200" dirty="0" err="1"/>
              <a:t>амалга</a:t>
            </a:r>
            <a:r>
              <a:rPr lang="ru-RU" sz="1200" dirty="0"/>
              <a:t> </a:t>
            </a:r>
            <a:r>
              <a:rPr lang="ru-RU" sz="1200" dirty="0" err="1"/>
              <a:t>оширилади</a:t>
            </a:r>
            <a:r>
              <a:rPr lang="ru-RU" sz="1200" dirty="0"/>
              <a:t>, </a:t>
            </a:r>
            <a:r>
              <a:rPr lang="ru-RU" sz="1200" dirty="0" err="1"/>
              <a:t>бу</a:t>
            </a:r>
            <a:r>
              <a:rPr lang="ru-RU" sz="1200" dirty="0"/>
              <a:t> </a:t>
            </a:r>
            <a:r>
              <a:rPr lang="ru-RU" sz="1200" dirty="0" err="1"/>
              <a:t>ерда</a:t>
            </a:r>
            <a:r>
              <a:rPr lang="ru-RU" sz="1200" dirty="0"/>
              <a:t> </a:t>
            </a:r>
          </a:p>
          <a:p>
            <a:pPr lvl="1"/>
            <a:r>
              <a:rPr lang="ru-RU" sz="1200" b="1" dirty="0">
                <a:solidFill>
                  <a:srgbClr val="FF0000"/>
                </a:solidFill>
              </a:rPr>
              <a:t>0</a:t>
            </a:r>
            <a:r>
              <a:rPr lang="ru-RU" sz="1200" dirty="0"/>
              <a:t> жуда </a:t>
            </a:r>
            <a:r>
              <a:rPr lang="ru-RU" sz="1200" dirty="0" err="1"/>
              <a:t>юқори</a:t>
            </a:r>
            <a:r>
              <a:rPr lang="ru-RU" sz="1200" dirty="0"/>
              <a:t>, </a:t>
            </a:r>
            <a:r>
              <a:rPr lang="ru-RU" sz="1200" b="1" dirty="0">
                <a:solidFill>
                  <a:srgbClr val="00B050"/>
                </a:solidFill>
              </a:rPr>
              <a:t>100</a:t>
            </a:r>
            <a:r>
              <a:rPr lang="ru-RU" sz="1200" dirty="0">
                <a:solidFill>
                  <a:srgbClr val="00B050"/>
                </a:solidFill>
              </a:rPr>
              <a:t> </a:t>
            </a:r>
            <a:r>
              <a:rPr lang="ru-RU" sz="1200" dirty="0" err="1"/>
              <a:t>эса</a:t>
            </a:r>
            <a:r>
              <a:rPr lang="ru-RU" sz="1200" dirty="0"/>
              <a:t> </a:t>
            </a:r>
            <a:r>
              <a:rPr lang="ru-RU" sz="1200" dirty="0" err="1"/>
              <a:t>коррупцияни</a:t>
            </a:r>
            <a:r>
              <a:rPr lang="ru-RU" sz="1200" dirty="0"/>
              <a:t> </a:t>
            </a:r>
            <a:r>
              <a:rPr lang="ru-RU" sz="1200" dirty="0" err="1"/>
              <a:t>қабул</a:t>
            </a:r>
            <a:r>
              <a:rPr lang="ru-RU" sz="1200" dirty="0"/>
              <a:t> </a:t>
            </a:r>
            <a:r>
              <a:rPr lang="ru-RU" sz="1200" dirty="0" err="1"/>
              <a:t>қилиш</a:t>
            </a:r>
            <a:r>
              <a:rPr lang="ru-RU" sz="1200" dirty="0"/>
              <a:t> </a:t>
            </a:r>
            <a:r>
              <a:rPr lang="ru-RU" sz="1200" dirty="0" err="1"/>
              <a:t>даражаси</a:t>
            </a:r>
            <a:r>
              <a:rPr lang="ru-RU" sz="1200" dirty="0"/>
              <a:t> жуда </a:t>
            </a:r>
            <a:r>
              <a:rPr lang="ru-RU" sz="1200" dirty="0" err="1"/>
              <a:t>пастлигини</a:t>
            </a:r>
            <a:r>
              <a:rPr lang="ru-RU" sz="1200" dirty="0"/>
              <a:t> </a:t>
            </a:r>
            <a:r>
              <a:rPr lang="ru-RU" sz="1200" dirty="0" err="1"/>
              <a:t>англатади</a:t>
            </a:r>
            <a:r>
              <a:rPr lang="ru-RU" sz="1200" dirty="0"/>
              <a:t>.</a:t>
            </a:r>
          </a:p>
          <a:p>
            <a:pPr lvl="1"/>
            <a:r>
              <a:rPr lang="ru-RU" sz="1200" dirty="0" err="1"/>
              <a:t>Таъкидлаш</a:t>
            </a:r>
            <a:r>
              <a:rPr lang="ru-RU" sz="1200" dirty="0"/>
              <a:t> </a:t>
            </a:r>
            <a:r>
              <a:rPr lang="ru-RU" sz="1200" dirty="0" err="1"/>
              <a:t>жоизки</a:t>
            </a:r>
            <a:r>
              <a:rPr lang="ru-RU" sz="1200" dirty="0"/>
              <a:t>, </a:t>
            </a:r>
            <a:r>
              <a:rPr lang="ru-RU" sz="1200" dirty="0" err="1"/>
              <a:t>давлат</a:t>
            </a:r>
            <a:r>
              <a:rPr lang="ru-RU" sz="1200" dirty="0"/>
              <a:t> </a:t>
            </a:r>
            <a:r>
              <a:rPr lang="ru-RU" sz="1200" dirty="0" err="1"/>
              <a:t>секторида</a:t>
            </a:r>
            <a:r>
              <a:rPr lang="ru-RU" sz="1200" dirty="0"/>
              <a:t> </a:t>
            </a:r>
            <a:r>
              <a:rPr lang="ru-RU" sz="1200" dirty="0" err="1"/>
              <a:t>коррупцияни</a:t>
            </a:r>
            <a:r>
              <a:rPr lang="ru-RU" sz="1200" dirty="0"/>
              <a:t> </a:t>
            </a:r>
            <a:r>
              <a:rPr lang="ru-RU" sz="1200" dirty="0" err="1"/>
              <a:t>қабул</a:t>
            </a:r>
            <a:r>
              <a:rPr lang="ru-RU" sz="1200" dirty="0"/>
              <a:t> </a:t>
            </a:r>
            <a:r>
              <a:rPr lang="ru-RU" sz="1200" dirty="0" err="1"/>
              <a:t>қилиш</a:t>
            </a:r>
            <a:r>
              <a:rPr lang="ru-RU" sz="1200" dirty="0"/>
              <a:t> </a:t>
            </a:r>
            <a:r>
              <a:rPr lang="ru-RU" sz="1200" dirty="0" err="1"/>
              <a:t>индексини</a:t>
            </a:r>
            <a:r>
              <a:rPr lang="ru-RU" sz="1200" dirty="0"/>
              <a:t> (ККҚИ) </a:t>
            </a:r>
            <a:r>
              <a:rPr lang="ru-RU" sz="1200" dirty="0" err="1"/>
              <a:t>баҳолаш</a:t>
            </a:r>
            <a:r>
              <a:rPr lang="ru-RU" sz="1200" dirty="0"/>
              <a:t> </a:t>
            </a:r>
            <a:r>
              <a:rPr lang="ru-RU" sz="1200" dirty="0" err="1"/>
              <a:t>экспертлар</a:t>
            </a:r>
            <a:r>
              <a:rPr lang="ru-RU" sz="1200" dirty="0"/>
              <a:t> </a:t>
            </a:r>
            <a:r>
              <a:rPr lang="ru-RU" sz="1200" dirty="0" err="1"/>
              <a:t>ва</a:t>
            </a:r>
            <a:r>
              <a:rPr lang="ru-RU" sz="1200" dirty="0"/>
              <a:t> </a:t>
            </a:r>
            <a:r>
              <a:rPr lang="ru-RU" sz="1200" dirty="0" err="1"/>
              <a:t>тадбиркорларнинг</a:t>
            </a:r>
            <a:r>
              <a:rPr lang="ru-RU" sz="1200" dirty="0"/>
              <a:t> </a:t>
            </a:r>
            <a:r>
              <a:rPr lang="ru-RU" sz="1200" dirty="0" err="1"/>
              <a:t>сўровномаларига</a:t>
            </a:r>
            <a:r>
              <a:rPr lang="ru-RU" sz="1200" dirty="0"/>
              <a:t> </a:t>
            </a:r>
            <a:r>
              <a:rPr lang="ru-RU" sz="1200" dirty="0" err="1"/>
              <a:t>асосланади</a:t>
            </a:r>
            <a:r>
              <a:rPr lang="ru-RU" sz="1200" dirty="0"/>
              <a:t> </a:t>
            </a:r>
            <a:r>
              <a:rPr lang="ru-RU" sz="1200" dirty="0" err="1"/>
              <a:t>ва</a:t>
            </a:r>
            <a:r>
              <a:rPr lang="ru-RU" sz="1200" dirty="0"/>
              <a:t> </a:t>
            </a:r>
            <a:r>
              <a:rPr lang="ru-RU" sz="1200" dirty="0" err="1"/>
              <a:t>шунинг</a:t>
            </a:r>
            <a:r>
              <a:rPr lang="ru-RU" sz="1200" dirty="0"/>
              <a:t> </a:t>
            </a:r>
            <a:r>
              <a:rPr lang="ru-RU" sz="1200" dirty="0" err="1"/>
              <a:t>учун</a:t>
            </a:r>
            <a:r>
              <a:rPr lang="ru-RU" sz="1200" dirty="0"/>
              <a:t> </a:t>
            </a:r>
            <a:r>
              <a:rPr lang="ru-RU" sz="1200" dirty="0" err="1"/>
              <a:t>бу</a:t>
            </a:r>
            <a:r>
              <a:rPr lang="ru-RU" sz="1200" dirty="0"/>
              <a:t> </a:t>
            </a:r>
            <a:r>
              <a:rPr lang="ru-RU" sz="1200" dirty="0" err="1"/>
              <a:t>баҳолаш</a:t>
            </a:r>
            <a:r>
              <a:rPr lang="ru-RU" sz="1200" dirty="0"/>
              <a:t> </a:t>
            </a:r>
            <a:r>
              <a:rPr lang="ru-RU" sz="1200" dirty="0" err="1"/>
              <a:t>субъектив</a:t>
            </a:r>
            <a:r>
              <a:rPr lang="ru-RU" sz="1200" dirty="0"/>
              <a:t> </a:t>
            </a:r>
            <a:r>
              <a:rPr lang="ru-RU" sz="1200" dirty="0" err="1"/>
              <a:t>ҳисобланади</a:t>
            </a:r>
            <a:r>
              <a:rPr lang="ru-RU" sz="1200" dirty="0"/>
              <a:t>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D509183-00A4-48BD-AA9F-6F0916E2A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Transparency International (1/2) 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253977-265D-41A9-B3BE-6E8D35A38B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Коррупция </a:t>
            </a:r>
            <a:r>
              <a:rPr lang="ru-RU" dirty="0" err="1"/>
              <a:t>даражаси</a:t>
            </a:r>
            <a:r>
              <a:rPr lang="ru-RU" dirty="0"/>
              <a:t> </a:t>
            </a:r>
            <a:r>
              <a:rPr lang="ru-RU" dirty="0" err="1"/>
              <a:t>юзасидан</a:t>
            </a:r>
            <a:r>
              <a:rPr lang="ru-RU" dirty="0"/>
              <a:t> </a:t>
            </a:r>
            <a:r>
              <a:rPr lang="ru-RU" dirty="0" err="1"/>
              <a:t>халқаро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миллий</a:t>
            </a:r>
            <a:r>
              <a:rPr lang="ru-RU" dirty="0"/>
              <a:t> </a:t>
            </a:r>
            <a:r>
              <a:rPr lang="ru-RU" dirty="0" err="1"/>
              <a:t>тадқиқотлар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1234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DCDAD5B9-820A-44FE-9587-FF04A470C43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2572894"/>
              </p:ext>
            </p:extLst>
          </p:nvPr>
        </p:nvGraphicFramePr>
        <p:xfrm>
          <a:off x="1144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think-cell Slide" r:id="rId5" imgW="278" imgH="278" progId="TCLayout.ActiveDocument.1">
                  <p:embed/>
                </p:oleObj>
              </mc:Choice>
              <mc:Fallback>
                <p:oleObj name="think-cell Slide" r:id="rId5" imgW="278" imgH="278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DCDAD5B9-820A-44FE-9587-FF04A470C4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Title 1">
            <a:extLst>
              <a:ext uri="{FF2B5EF4-FFF2-40B4-BE49-F238E27FC236}">
                <a16:creationId xmlns:a16="http://schemas.microsoft.com/office/drawing/2014/main" id="{D9D19B09-408C-4CBB-B775-48BDB0FCB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Давлат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муассасалари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ташкилотлари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фаолиятида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комплаенс-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назорат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compliance control)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тизимини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жорий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/>
              <a:t>э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тишнинг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мақсадлари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56DC2C-D5FF-415D-8057-EA89B71EE9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Понятие и виды комплаенс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3EAE84-682F-4A8C-B8C1-0750FBD7FC24}"/>
              </a:ext>
            </a:extLst>
          </p:cNvPr>
          <p:cNvGrpSpPr/>
          <p:nvPr/>
        </p:nvGrpSpPr>
        <p:grpSpPr>
          <a:xfrm>
            <a:off x="431998" y="1497505"/>
            <a:ext cx="6734346" cy="788495"/>
            <a:chOff x="431998" y="1497505"/>
            <a:chExt cx="7042690" cy="59606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5CE4CB8-9896-4701-B864-3D1D15C21517}"/>
                </a:ext>
              </a:extLst>
            </p:cNvPr>
            <p:cNvSpPr/>
            <p:nvPr/>
          </p:nvSpPr>
          <p:spPr>
            <a:xfrm>
              <a:off x="552610" y="1572008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792D931-0301-45CD-B3C7-87E5D4AF30AA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Иқтисодиётнинг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ўсиш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суръатларини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ошириш</a:t>
              </a:r>
              <a:endPara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068E265-D529-4D76-AF3D-107598368E28}"/>
              </a:ext>
            </a:extLst>
          </p:cNvPr>
          <p:cNvGrpSpPr/>
          <p:nvPr/>
        </p:nvGrpSpPr>
        <p:grpSpPr>
          <a:xfrm>
            <a:off x="431998" y="2494455"/>
            <a:ext cx="6734346" cy="788495"/>
            <a:chOff x="431998" y="1497505"/>
            <a:chExt cx="7042690" cy="5960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CB86F98-3989-40DE-B69E-501C61A9E851}"/>
                </a:ext>
              </a:extLst>
            </p:cNvPr>
            <p:cNvSpPr/>
            <p:nvPr/>
          </p:nvSpPr>
          <p:spPr>
            <a:xfrm>
              <a:off x="552610" y="1572008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DA089F3-C381-4B6C-8C0B-85ED67B95E9F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Халқ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фаровонлигини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яхшилаш</a:t>
              </a:r>
              <a:endPara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FD34E37-4BA4-484B-9298-07B4F715F298}"/>
              </a:ext>
            </a:extLst>
          </p:cNvPr>
          <p:cNvGrpSpPr/>
          <p:nvPr/>
        </p:nvGrpSpPr>
        <p:grpSpPr>
          <a:xfrm>
            <a:off x="431998" y="3491405"/>
            <a:ext cx="6734346" cy="788495"/>
            <a:chOff x="431998" y="1497505"/>
            <a:chExt cx="7042690" cy="596063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51C4CE2-7E7E-481A-A22B-D27833A657AA}"/>
                </a:ext>
              </a:extLst>
            </p:cNvPr>
            <p:cNvSpPr/>
            <p:nvPr/>
          </p:nvSpPr>
          <p:spPr>
            <a:xfrm>
              <a:off x="552610" y="1572008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ADB0712-0851-4F56-AA12-63FFF990B442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Бюрократик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тўсиқларни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минималлаштириш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давлат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бошқаруви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соҳасидаги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жараёнларнинг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шаффофлигини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ошириш</a:t>
              </a:r>
              <a:endPara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C368510-0166-4899-A339-7644E02CBB61}"/>
              </a:ext>
            </a:extLst>
          </p:cNvPr>
          <p:cNvGrpSpPr/>
          <p:nvPr/>
        </p:nvGrpSpPr>
        <p:grpSpPr>
          <a:xfrm>
            <a:off x="431998" y="4488355"/>
            <a:ext cx="6734346" cy="788495"/>
            <a:chOff x="431998" y="1497505"/>
            <a:chExt cx="7042690" cy="5960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81A8BAC-71A2-4DAC-96CF-B038D1BFBF1C}"/>
                </a:ext>
              </a:extLst>
            </p:cNvPr>
            <p:cNvSpPr/>
            <p:nvPr/>
          </p:nvSpPr>
          <p:spPr>
            <a:xfrm>
              <a:off x="552610" y="1572008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478CD70-EA04-4289-B45B-B461AAD6994B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Мамлакатда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инвестиция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муҳитини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яхшилаш</a:t>
              </a:r>
              <a:endPara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42F7E0F-A84E-459F-9071-671181E537EC}"/>
              </a:ext>
            </a:extLst>
          </p:cNvPr>
          <p:cNvGrpSpPr/>
          <p:nvPr/>
        </p:nvGrpSpPr>
        <p:grpSpPr>
          <a:xfrm>
            <a:off x="431998" y="5485305"/>
            <a:ext cx="6734346" cy="788495"/>
            <a:chOff x="431998" y="1497505"/>
            <a:chExt cx="7042690" cy="596063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9A2575E-7136-42E2-AC1D-E2E688648CDB}"/>
                </a:ext>
              </a:extLst>
            </p:cNvPr>
            <p:cNvSpPr/>
            <p:nvPr/>
          </p:nvSpPr>
          <p:spPr>
            <a:xfrm>
              <a:off x="552610" y="1572008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DC275CB-4FBD-4774-BC7F-71FA3F0B1EDE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Кичик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бизнес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хусусий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тадбиркорликни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ривожлантириш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кенг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имкониятлар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қулай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шароитлар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яратиш</a:t>
              </a:r>
              <a:endPara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294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C630F1B6-EEB8-4759-9748-8A430BFF1D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2490471"/>
              </p:ext>
            </p:extLst>
          </p:nvPr>
        </p:nvGraphicFramePr>
        <p:xfrm>
          <a:off x="4999887" y="1496493"/>
          <a:ext cx="6749201" cy="3069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C30CD27-A791-4F63-9915-3B2AF9674C53}"/>
              </a:ext>
            </a:extLst>
          </p:cNvPr>
          <p:cNvSpPr/>
          <p:nvPr/>
        </p:nvSpPr>
        <p:spPr>
          <a:xfrm>
            <a:off x="431999" y="1075129"/>
            <a:ext cx="438337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 algn="just"/>
            <a:r>
              <a:rPr lang="ru-RU" sz="1200" dirty="0">
                <a:solidFill>
                  <a:schemeClr val="tx2"/>
                </a:solidFill>
              </a:rPr>
              <a:t>ККҚИ </a:t>
            </a:r>
            <a:r>
              <a:rPr lang="ru-RU" sz="1200" dirty="0" err="1">
                <a:solidFill>
                  <a:schemeClr val="tx2"/>
                </a:solidFill>
              </a:rPr>
              <a:t>бўйича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рейтингда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мамлакатнинг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бошқа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мамлакатларга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нисбатан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индексдаги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позициясини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намойиш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этади</a:t>
            </a:r>
            <a:r>
              <a:rPr lang="ru-RU" sz="1200" dirty="0">
                <a:solidFill>
                  <a:schemeClr val="tx2"/>
                </a:solidFill>
              </a:rPr>
              <a:t>. </a:t>
            </a:r>
            <a:r>
              <a:rPr lang="ru-RU" sz="1200" dirty="0" err="1">
                <a:solidFill>
                  <a:schemeClr val="tx2"/>
                </a:solidFill>
              </a:rPr>
              <a:t>Позицияларнинг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ўзгариши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оддийгина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ККҚИга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киритилган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мамлакатлар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сонининг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ўзгариши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натижасида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содир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бўлиши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мумкин.Шундай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қилиб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мамлакатда</a:t>
            </a:r>
            <a:r>
              <a:rPr lang="ru-RU" sz="1200" dirty="0">
                <a:solidFill>
                  <a:schemeClr val="tx2"/>
                </a:solidFill>
              </a:rPr>
              <a:t> коррупция </a:t>
            </a:r>
            <a:r>
              <a:rPr lang="ru-RU" sz="1200" dirty="0" err="1">
                <a:solidFill>
                  <a:schemeClr val="tx2"/>
                </a:solidFill>
              </a:rPr>
              <a:t>даражасини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баҳолаш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нуқтаи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назаридан</a:t>
            </a:r>
            <a:r>
              <a:rPr lang="ru-RU" sz="1200" dirty="0">
                <a:solidFill>
                  <a:schemeClr val="tx2"/>
                </a:solidFill>
              </a:rPr>
              <a:t>, </a:t>
            </a:r>
            <a:r>
              <a:rPr lang="ru-RU" sz="1200" dirty="0" err="1">
                <a:solidFill>
                  <a:schemeClr val="tx2"/>
                </a:solidFill>
              </a:rPr>
              <a:t>давлатнинг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рейтингдаги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позицияси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тўпланган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баллар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сонига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қараганда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унчаликмуҳим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эмас</a:t>
            </a:r>
            <a:r>
              <a:rPr lang="ru-RU" sz="12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AF30D2-B8BF-4FD6-ABD3-9E31E4A59FA5}"/>
              </a:ext>
            </a:extLst>
          </p:cNvPr>
          <p:cNvGrpSpPr/>
          <p:nvPr/>
        </p:nvGrpSpPr>
        <p:grpSpPr>
          <a:xfrm>
            <a:off x="513676" y="5104456"/>
            <a:ext cx="2400062" cy="1277037"/>
            <a:chOff x="1105676" y="4525822"/>
            <a:chExt cx="2078939" cy="127703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22DCD3B-EDFF-4FD3-ABB3-F401D467C674}"/>
                </a:ext>
              </a:extLst>
            </p:cNvPr>
            <p:cNvSpPr/>
            <p:nvPr/>
          </p:nvSpPr>
          <p:spPr>
            <a:xfrm>
              <a:off x="1105676" y="4525822"/>
              <a:ext cx="861633" cy="981502"/>
            </a:xfrm>
            <a:prstGeom prst="rect">
              <a:avLst/>
            </a:prstGeom>
          </p:spPr>
          <p:txBody>
            <a:bodyPr wrap="none" lIns="91440" tIns="0" bIns="0" anchor="t">
              <a:noAutofit/>
            </a:bodyPr>
            <a:lstStyle/>
            <a:p>
              <a:r>
                <a:rPr lang="ru-RU" sz="4800" spc="-244" dirty="0">
                  <a:solidFill>
                    <a:srgbClr val="B1C7F7">
                      <a:alpha val="36000"/>
                    </a:srgbClr>
                  </a:solidFill>
                  <a:latin typeface="Arial" panose="020B0604020202020204" pitchFamily="34" charset="0"/>
                </a:rPr>
                <a:t>01</a:t>
              </a:r>
              <a:endParaRPr lang="en-US" sz="4800" spc="-244" dirty="0">
                <a:solidFill>
                  <a:srgbClr val="B1C7F7">
                    <a:alpha val="36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B07FF8E-E2B0-4335-9EAB-B91043E02AD6}"/>
                </a:ext>
              </a:extLst>
            </p:cNvPr>
            <p:cNvSpPr/>
            <p:nvPr/>
          </p:nvSpPr>
          <p:spPr>
            <a:xfrm>
              <a:off x="1105676" y="5018029"/>
              <a:ext cx="2078939" cy="784830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 dirty="0" err="1">
                  <a:solidFill>
                    <a:srgbClr val="3A07DF"/>
                  </a:solidFill>
                </a:rPr>
                <a:t>Ўрин</a:t>
              </a:r>
              <a:endParaRPr lang="ru-RU" sz="1600" b="1" dirty="0">
                <a:solidFill>
                  <a:srgbClr val="3A07DF"/>
                </a:solidFill>
              </a:endParaRPr>
            </a:p>
            <a:p>
              <a:pPr>
                <a:spcAft>
                  <a:spcPts val="600"/>
                </a:spcAft>
              </a:pPr>
              <a:r>
                <a:rPr lang="ru-RU" sz="1200" dirty="0">
                  <a:solidFill>
                    <a:schemeClr val="tx2"/>
                  </a:solidFill>
                </a:rPr>
                <a:t>Янги Зеландия, Финляндия </a:t>
              </a:r>
              <a:r>
                <a:rPr lang="ru-RU" sz="1200" dirty="0" err="1">
                  <a:solidFill>
                    <a:schemeClr val="tx2"/>
                  </a:solidFill>
                </a:rPr>
                <a:t>ва</a:t>
              </a:r>
              <a:r>
                <a:rPr lang="ru-RU" sz="1200" dirty="0">
                  <a:solidFill>
                    <a:schemeClr val="tx2"/>
                  </a:solidFill>
                </a:rPr>
                <a:t> Дания (88 </a:t>
              </a:r>
              <a:r>
                <a:rPr lang="ru-RU" sz="1200" dirty="0" err="1">
                  <a:solidFill>
                    <a:schemeClr val="tx2"/>
                  </a:solidFill>
                </a:rPr>
                <a:t>баллдан</a:t>
              </a:r>
              <a:r>
                <a:rPr lang="ru-RU" sz="1200" dirty="0">
                  <a:solidFill>
                    <a:schemeClr val="tx2"/>
                  </a:solidFill>
                </a:rPr>
                <a:t>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18CE2AD-7FB5-4852-B4C8-9986D08ED5FD}"/>
              </a:ext>
            </a:extLst>
          </p:cNvPr>
          <p:cNvGrpSpPr/>
          <p:nvPr/>
        </p:nvGrpSpPr>
        <p:grpSpPr>
          <a:xfrm>
            <a:off x="3683423" y="5087506"/>
            <a:ext cx="2263894" cy="1090915"/>
            <a:chOff x="3296945" y="4498099"/>
            <a:chExt cx="1449037" cy="109091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B6F3873-55F8-496F-BDCD-C3AE87C7008E}"/>
                </a:ext>
              </a:extLst>
            </p:cNvPr>
            <p:cNvSpPr/>
            <p:nvPr/>
          </p:nvSpPr>
          <p:spPr>
            <a:xfrm>
              <a:off x="3328347" y="4498099"/>
              <a:ext cx="861633" cy="981502"/>
            </a:xfrm>
            <a:prstGeom prst="rect">
              <a:avLst/>
            </a:prstGeom>
          </p:spPr>
          <p:txBody>
            <a:bodyPr wrap="none" lIns="91440" tIns="0" bIns="0" anchor="t">
              <a:noAutofit/>
            </a:bodyPr>
            <a:lstStyle/>
            <a:p>
              <a:r>
                <a:rPr lang="ru-RU" sz="4800" spc="-244" dirty="0" err="1">
                  <a:solidFill>
                    <a:srgbClr val="B1C7F7">
                      <a:alpha val="36000"/>
                    </a:srgbClr>
                  </a:solidFill>
                  <a:latin typeface="Arial" panose="020B0604020202020204" pitchFamily="34" charset="0"/>
                </a:rPr>
                <a:t>Давоми</a:t>
              </a:r>
              <a:endParaRPr lang="en-US" sz="4800" spc="-244" dirty="0">
                <a:solidFill>
                  <a:srgbClr val="B1C7F7">
                    <a:alpha val="36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B7DC00A-92AA-4016-81B0-407BFDDFDC1A}"/>
                </a:ext>
              </a:extLst>
            </p:cNvPr>
            <p:cNvSpPr/>
            <p:nvPr/>
          </p:nvSpPr>
          <p:spPr>
            <a:xfrm>
              <a:off x="3296945" y="4988850"/>
              <a:ext cx="1449037" cy="60016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spcAft>
                  <a:spcPts val="600"/>
                </a:spcAft>
              </a:pPr>
              <a:endParaRPr lang="ru-RU" sz="1600" b="1" dirty="0"/>
            </a:p>
            <a:p>
              <a:pPr>
                <a:spcAft>
                  <a:spcPts val="600"/>
                </a:spcAft>
              </a:pPr>
              <a:r>
                <a:rPr lang="ru-RU" sz="1200" dirty="0">
                  <a:solidFill>
                    <a:schemeClr val="tx2"/>
                  </a:solidFill>
                </a:rPr>
                <a:t>Норвегия, Сингапур </a:t>
              </a:r>
              <a:r>
                <a:rPr lang="uz-Cyrl-UZ" sz="1200" dirty="0">
                  <a:solidFill>
                    <a:schemeClr val="tx2"/>
                  </a:solidFill>
                </a:rPr>
                <a:t>ва</a:t>
              </a:r>
              <a:r>
                <a:rPr lang="ru-RU" sz="1200" dirty="0">
                  <a:solidFill>
                    <a:schemeClr val="tx2"/>
                  </a:solidFill>
                </a:rPr>
                <a:t> Швеция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6D1D1C-1B50-4CD9-B7CF-BEC36C31E21D}"/>
              </a:ext>
            </a:extLst>
          </p:cNvPr>
          <p:cNvGrpSpPr/>
          <p:nvPr/>
        </p:nvGrpSpPr>
        <p:grpSpPr>
          <a:xfrm>
            <a:off x="6475151" y="5103417"/>
            <a:ext cx="1463151" cy="1098005"/>
            <a:chOff x="5687628" y="4491009"/>
            <a:chExt cx="1463151" cy="109800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B64B074-B421-4861-A403-63FDF6E57AA7}"/>
                </a:ext>
              </a:extLst>
            </p:cNvPr>
            <p:cNvSpPr/>
            <p:nvPr/>
          </p:nvSpPr>
          <p:spPr>
            <a:xfrm>
              <a:off x="5687628" y="4491009"/>
              <a:ext cx="861633" cy="981502"/>
            </a:xfrm>
            <a:prstGeom prst="rect">
              <a:avLst/>
            </a:prstGeom>
          </p:spPr>
          <p:txBody>
            <a:bodyPr wrap="none" lIns="91440" tIns="0" bIns="0" anchor="t">
              <a:noAutofit/>
            </a:bodyPr>
            <a:lstStyle/>
            <a:p>
              <a:r>
                <a:rPr lang="ru-RU" sz="4800" spc="-244" dirty="0">
                  <a:solidFill>
                    <a:srgbClr val="B1C7F7">
                      <a:alpha val="36000"/>
                    </a:srgbClr>
                  </a:solidFill>
                  <a:latin typeface="Arial" panose="020B0604020202020204" pitchFamily="34" charset="0"/>
                </a:rPr>
                <a:t>27</a:t>
              </a:r>
              <a:endParaRPr lang="en-US" sz="4800" spc="-244" dirty="0">
                <a:solidFill>
                  <a:srgbClr val="B1C7F7">
                    <a:alpha val="36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8C6B853-0F78-47E5-89FC-0D04A0A44D7B}"/>
                </a:ext>
              </a:extLst>
            </p:cNvPr>
            <p:cNvSpPr/>
            <p:nvPr/>
          </p:nvSpPr>
          <p:spPr>
            <a:xfrm>
              <a:off x="5701742" y="4988850"/>
              <a:ext cx="1449037" cy="60016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 dirty="0" err="1">
                  <a:solidFill>
                    <a:srgbClr val="3A07DF"/>
                  </a:solidFill>
                </a:rPr>
                <a:t>Ўрин</a:t>
              </a:r>
              <a:endParaRPr lang="ru-RU" sz="1600" b="1" dirty="0">
                <a:solidFill>
                  <a:srgbClr val="3A07DF"/>
                </a:solidFill>
              </a:endParaRPr>
            </a:p>
            <a:p>
              <a:pPr>
                <a:spcAft>
                  <a:spcPts val="600"/>
                </a:spcAft>
              </a:pPr>
              <a:r>
                <a:rPr lang="ru-RU" sz="1200" dirty="0">
                  <a:solidFill>
                    <a:schemeClr val="tx2"/>
                  </a:solidFill>
                </a:rPr>
                <a:t>АҚШ (67 балл)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911CFAA-B82C-4775-858C-E67C494D036E}"/>
              </a:ext>
            </a:extLst>
          </p:cNvPr>
          <p:cNvGrpSpPr/>
          <p:nvPr/>
        </p:nvGrpSpPr>
        <p:grpSpPr>
          <a:xfrm>
            <a:off x="8733284" y="5075239"/>
            <a:ext cx="2811602" cy="1129906"/>
            <a:chOff x="7309328" y="4480131"/>
            <a:chExt cx="1952484" cy="112990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CDC5913-AAB7-4FC1-985C-211130BF2570}"/>
                </a:ext>
              </a:extLst>
            </p:cNvPr>
            <p:cNvSpPr/>
            <p:nvPr/>
          </p:nvSpPr>
          <p:spPr>
            <a:xfrm>
              <a:off x="7309328" y="4480131"/>
              <a:ext cx="861633" cy="981502"/>
            </a:xfrm>
            <a:prstGeom prst="rect">
              <a:avLst/>
            </a:prstGeom>
          </p:spPr>
          <p:txBody>
            <a:bodyPr wrap="none" lIns="91440" tIns="0" bIns="0" anchor="t">
              <a:noAutofit/>
            </a:bodyPr>
            <a:lstStyle/>
            <a:p>
              <a:r>
                <a:rPr lang="ru-RU" sz="4800" spc="-244" dirty="0" err="1">
                  <a:solidFill>
                    <a:srgbClr val="B1C7F7">
                      <a:alpha val="36000"/>
                    </a:srgbClr>
                  </a:solidFill>
                  <a:latin typeface="Arial" panose="020B0604020202020204" pitchFamily="34" charset="0"/>
                </a:rPr>
                <a:t>Охиргиси</a:t>
              </a:r>
              <a:endParaRPr lang="en-US" sz="4800" spc="-244" dirty="0">
                <a:solidFill>
                  <a:srgbClr val="B1C7F7">
                    <a:alpha val="36000"/>
                  </a:srgb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69D52-543A-43CF-84BD-80A525EB5583}"/>
                </a:ext>
              </a:extLst>
            </p:cNvPr>
            <p:cNvSpPr/>
            <p:nvPr/>
          </p:nvSpPr>
          <p:spPr>
            <a:xfrm>
              <a:off x="7309328" y="5009873"/>
              <a:ext cx="1952484" cy="60016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 dirty="0" err="1">
                  <a:solidFill>
                    <a:srgbClr val="3A07DF"/>
                  </a:solidFill>
                </a:rPr>
                <a:t>Ўрин</a:t>
              </a:r>
              <a:endParaRPr lang="ru-RU" sz="1600" b="1" dirty="0">
                <a:solidFill>
                  <a:srgbClr val="3A07DF"/>
                </a:solidFill>
              </a:endParaRPr>
            </a:p>
            <a:p>
              <a:pPr>
                <a:spcAft>
                  <a:spcPts val="600"/>
                </a:spcAft>
              </a:pPr>
              <a:r>
                <a:rPr lang="ru-RU" sz="1200" dirty="0" err="1">
                  <a:solidFill>
                    <a:schemeClr val="tx2"/>
                  </a:solidFill>
                </a:rPr>
                <a:t>Жанубий</a:t>
              </a:r>
              <a:r>
                <a:rPr lang="ru-RU" sz="1200" dirty="0">
                  <a:solidFill>
                    <a:schemeClr val="tx2"/>
                  </a:solidFill>
                </a:rPr>
                <a:t> Судан(11 балл)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B68CEFA-C734-4C9F-B9E6-5444F99D2971}"/>
              </a:ext>
            </a:extLst>
          </p:cNvPr>
          <p:cNvGrpSpPr/>
          <p:nvPr/>
        </p:nvGrpSpPr>
        <p:grpSpPr>
          <a:xfrm>
            <a:off x="445072" y="5241484"/>
            <a:ext cx="238043" cy="431999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48" name="Arrow: Chevron 47">
              <a:extLst>
                <a:ext uri="{FF2B5EF4-FFF2-40B4-BE49-F238E27FC236}">
                  <a16:creationId xmlns:a16="http://schemas.microsoft.com/office/drawing/2014/main" id="{50D6BD73-B885-4F1A-B646-A276EA1BCDA3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Arrow: Chevron 48">
              <a:extLst>
                <a:ext uri="{FF2B5EF4-FFF2-40B4-BE49-F238E27FC236}">
                  <a16:creationId xmlns:a16="http://schemas.microsoft.com/office/drawing/2014/main" id="{5E9F200C-5497-4706-90C3-5072F9F8E7A6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402C607-EAB4-475D-A860-F7AA65573A62}"/>
              </a:ext>
            </a:extLst>
          </p:cNvPr>
          <p:cNvGrpSpPr/>
          <p:nvPr/>
        </p:nvGrpSpPr>
        <p:grpSpPr>
          <a:xfrm>
            <a:off x="3634516" y="5235810"/>
            <a:ext cx="238043" cy="431999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51" name="Arrow: Chevron 50">
              <a:extLst>
                <a:ext uri="{FF2B5EF4-FFF2-40B4-BE49-F238E27FC236}">
                  <a16:creationId xmlns:a16="http://schemas.microsoft.com/office/drawing/2014/main" id="{D53E9455-F5DF-4F07-A4BB-E8AD112C5056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Arrow: Chevron 51">
              <a:extLst>
                <a:ext uri="{FF2B5EF4-FFF2-40B4-BE49-F238E27FC236}">
                  <a16:creationId xmlns:a16="http://schemas.microsoft.com/office/drawing/2014/main" id="{7BBAEE90-C5BB-4DC3-932B-071F9D64D2CD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F982E63-4DF5-444B-8E09-1D12331870AC}"/>
              </a:ext>
            </a:extLst>
          </p:cNvPr>
          <p:cNvGrpSpPr/>
          <p:nvPr/>
        </p:nvGrpSpPr>
        <p:grpSpPr>
          <a:xfrm>
            <a:off x="8614262" y="5235810"/>
            <a:ext cx="238043" cy="431999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54" name="Arrow: Chevron 53">
              <a:extLst>
                <a:ext uri="{FF2B5EF4-FFF2-40B4-BE49-F238E27FC236}">
                  <a16:creationId xmlns:a16="http://schemas.microsoft.com/office/drawing/2014/main" id="{C8E6FAE5-90EF-4120-91C0-196DE6EF243E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Arrow: Chevron 54">
              <a:extLst>
                <a:ext uri="{FF2B5EF4-FFF2-40B4-BE49-F238E27FC236}">
                  <a16:creationId xmlns:a16="http://schemas.microsoft.com/office/drawing/2014/main" id="{C73A5A87-3D3A-4D15-A078-778F04C97837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7D82E30-843C-4533-8C6A-6ABE08C0FBF1}"/>
              </a:ext>
            </a:extLst>
          </p:cNvPr>
          <p:cNvGrpSpPr/>
          <p:nvPr/>
        </p:nvGrpSpPr>
        <p:grpSpPr>
          <a:xfrm>
            <a:off x="6376543" y="5235810"/>
            <a:ext cx="238043" cy="431999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57" name="Arrow: Chevron 56">
              <a:extLst>
                <a:ext uri="{FF2B5EF4-FFF2-40B4-BE49-F238E27FC236}">
                  <a16:creationId xmlns:a16="http://schemas.microsoft.com/office/drawing/2014/main" id="{F7CCBC13-7AAA-4566-9512-5641B19AF675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58" name="Arrow: Chevron 57">
              <a:extLst>
                <a:ext uri="{FF2B5EF4-FFF2-40B4-BE49-F238E27FC236}">
                  <a16:creationId xmlns:a16="http://schemas.microsoft.com/office/drawing/2014/main" id="{0095094A-79EE-4E9C-90F2-22A7EF9603E5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8C91D30-B498-437F-AB3D-BAE26E088FA6}"/>
              </a:ext>
            </a:extLst>
          </p:cNvPr>
          <p:cNvSpPr/>
          <p:nvPr/>
        </p:nvSpPr>
        <p:spPr>
          <a:xfrm>
            <a:off x="431998" y="2724828"/>
            <a:ext cx="438337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/>
            <a:r>
              <a:rPr lang="en-US" sz="1200" b="1" dirty="0">
                <a:solidFill>
                  <a:srgbClr val="3A07DF"/>
                </a:solidFill>
              </a:rPr>
              <a:t>Transparency International </a:t>
            </a:r>
            <a:r>
              <a:rPr lang="ru-RU" sz="1200" b="1" dirty="0" err="1">
                <a:solidFill>
                  <a:srgbClr val="3A07DF"/>
                </a:solidFill>
              </a:rPr>
              <a:t>томонидан</a:t>
            </a:r>
            <a:r>
              <a:rPr lang="ru-RU" sz="1200" b="1" dirty="0">
                <a:solidFill>
                  <a:srgbClr val="3A07DF"/>
                </a:solidFill>
              </a:rPr>
              <a:t> 2021 </a:t>
            </a:r>
            <a:r>
              <a:rPr lang="ru-RU" sz="1200" b="1" dirty="0" err="1">
                <a:solidFill>
                  <a:srgbClr val="3A07DF"/>
                </a:solidFill>
              </a:rPr>
              <a:t>йил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учун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тузилган</a:t>
            </a:r>
            <a:r>
              <a:rPr lang="ru-RU" sz="1200" b="1" dirty="0">
                <a:solidFill>
                  <a:srgbClr val="3A07DF"/>
                </a:solidFill>
              </a:rPr>
              <a:t>  </a:t>
            </a:r>
            <a:r>
              <a:rPr lang="ru-RU" sz="1200" b="1" dirty="0" err="1">
                <a:solidFill>
                  <a:srgbClr val="3A07DF"/>
                </a:solidFill>
              </a:rPr>
              <a:t>коррупцияни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қабул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қилиш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индексига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кўра</a:t>
            </a:r>
            <a:r>
              <a:rPr lang="ru-RU" sz="1200" b="1" dirty="0">
                <a:solidFill>
                  <a:srgbClr val="3A07DF"/>
                </a:solidFill>
              </a:rPr>
              <a:t>, </a:t>
            </a:r>
            <a:r>
              <a:rPr lang="ru-RU" sz="1200" b="1" dirty="0" err="1">
                <a:solidFill>
                  <a:srgbClr val="3A07DF"/>
                </a:solidFill>
              </a:rPr>
              <a:t>Ўзбекистон</a:t>
            </a:r>
            <a:r>
              <a:rPr lang="ru-RU" sz="1200" b="1" dirty="0">
                <a:solidFill>
                  <a:srgbClr val="3A07DF"/>
                </a:solidFill>
              </a:rPr>
              <a:t> 28 балл </a:t>
            </a:r>
            <a:r>
              <a:rPr lang="ru-RU" sz="1200" b="1" dirty="0" err="1">
                <a:solidFill>
                  <a:srgbClr val="3A07DF"/>
                </a:solidFill>
              </a:rPr>
              <a:t>тўплаб</a:t>
            </a:r>
            <a:r>
              <a:rPr lang="ru-RU" sz="1200" b="1" dirty="0">
                <a:solidFill>
                  <a:srgbClr val="3A07DF"/>
                </a:solidFill>
              </a:rPr>
              <a:t>, 180та </a:t>
            </a:r>
            <a:r>
              <a:rPr lang="ru-RU" sz="1200" b="1" dirty="0" err="1">
                <a:solidFill>
                  <a:srgbClr val="3A07DF"/>
                </a:solidFill>
              </a:rPr>
              <a:t>ўрин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орасида</a:t>
            </a:r>
            <a:r>
              <a:rPr lang="ru-RU" sz="1200" b="1" dirty="0">
                <a:solidFill>
                  <a:srgbClr val="3A07DF"/>
                </a:solidFill>
              </a:rPr>
              <a:t> 140-ўринни </a:t>
            </a:r>
            <a:r>
              <a:rPr lang="ru-RU" sz="1200" b="1" dirty="0" err="1">
                <a:solidFill>
                  <a:srgbClr val="3A07DF"/>
                </a:solidFill>
              </a:rPr>
              <a:t>эгаллади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ва</a:t>
            </a:r>
            <a:r>
              <a:rPr lang="ru-RU" sz="1200" b="1" dirty="0">
                <a:solidFill>
                  <a:srgbClr val="3A07DF"/>
                </a:solidFill>
              </a:rPr>
              <a:t> шу </a:t>
            </a:r>
            <a:r>
              <a:rPr lang="ru-RU" sz="1200" b="1" dirty="0" err="1">
                <a:solidFill>
                  <a:srgbClr val="3A07DF"/>
                </a:solidFill>
              </a:rPr>
              <a:t>билан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Қирғизистон</a:t>
            </a:r>
            <a:r>
              <a:rPr lang="ru-RU" sz="1200" b="1" dirty="0">
                <a:solidFill>
                  <a:srgbClr val="3A07DF"/>
                </a:solidFill>
              </a:rPr>
              <a:t> (27 балл) </a:t>
            </a:r>
            <a:r>
              <a:rPr lang="ru-RU" sz="1200" b="1" dirty="0" err="1">
                <a:solidFill>
                  <a:srgbClr val="3A07DF"/>
                </a:solidFill>
              </a:rPr>
              <a:t>ва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Тожикистон</a:t>
            </a:r>
            <a:r>
              <a:rPr lang="ru-RU" sz="1200" b="1" dirty="0">
                <a:solidFill>
                  <a:srgbClr val="3A07DF"/>
                </a:solidFill>
              </a:rPr>
              <a:t> (25 балл) </a:t>
            </a:r>
            <a:r>
              <a:rPr lang="ru-RU" sz="1200" b="1" dirty="0" err="1">
                <a:solidFill>
                  <a:srgbClr val="3A07DF"/>
                </a:solidFill>
              </a:rPr>
              <a:t>каби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қўшни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давлатларга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нисбатан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яхшироқ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кўрсаткичларни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намойиш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этди.Жами</a:t>
            </a:r>
            <a:r>
              <a:rPr lang="ru-RU" sz="1200" b="1" dirty="0">
                <a:solidFill>
                  <a:srgbClr val="3A07DF"/>
                </a:solidFill>
              </a:rPr>
              <a:t> 2012-йилдан 2021-йилгача </a:t>
            </a:r>
            <a:r>
              <a:rPr lang="ru-RU" sz="1200" b="1" dirty="0" err="1">
                <a:solidFill>
                  <a:srgbClr val="3A07DF"/>
                </a:solidFill>
              </a:rPr>
              <a:t>бўлган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даврда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Ўзбекистон</a:t>
            </a:r>
            <a:r>
              <a:rPr lang="ru-RU" sz="1200" b="1" dirty="0">
                <a:solidFill>
                  <a:srgbClr val="3A07DF"/>
                </a:solidFill>
              </a:rPr>
              <a:t> 170-ўриндан 140-ўринга </a:t>
            </a:r>
            <a:r>
              <a:rPr lang="ru-RU" sz="1200" b="1" dirty="0" err="1">
                <a:solidFill>
                  <a:srgbClr val="3A07DF"/>
                </a:solidFill>
              </a:rPr>
              <a:t>кўтарилди</a:t>
            </a:r>
            <a:r>
              <a:rPr lang="ru-RU" sz="1200" b="1" dirty="0">
                <a:solidFill>
                  <a:srgbClr val="3A07DF"/>
                </a:solidFill>
              </a:rPr>
              <a:t>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3B67EA-6D4F-4461-B35D-04ADE3502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Transparency International (2/2)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25D69-44C5-48CC-8194-3A1B76200D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Коррупция </a:t>
            </a:r>
            <a:r>
              <a:rPr lang="ru-RU" dirty="0" err="1"/>
              <a:t>даражаси</a:t>
            </a:r>
            <a:r>
              <a:rPr lang="ru-RU" dirty="0"/>
              <a:t> </a:t>
            </a:r>
            <a:r>
              <a:rPr lang="ru-RU" dirty="0" err="1"/>
              <a:t>юзасидан</a:t>
            </a:r>
            <a:r>
              <a:rPr lang="ru-RU" dirty="0"/>
              <a:t> </a:t>
            </a:r>
            <a:r>
              <a:rPr lang="ru-RU" dirty="0" err="1"/>
              <a:t>халқаро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миллий</a:t>
            </a:r>
            <a:r>
              <a:rPr lang="ru-RU" dirty="0"/>
              <a:t> </a:t>
            </a:r>
            <a:r>
              <a:rPr lang="ru-RU" dirty="0" err="1"/>
              <a:t>тадқиқотлар</a:t>
            </a:r>
            <a:endParaRPr lang="ru-RU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9F9F6C7-A10A-4A31-9ECE-18FB92EB0003}"/>
              </a:ext>
            </a:extLst>
          </p:cNvPr>
          <p:cNvGrpSpPr/>
          <p:nvPr/>
        </p:nvGrpSpPr>
        <p:grpSpPr>
          <a:xfrm>
            <a:off x="4999887" y="898335"/>
            <a:ext cx="6749202" cy="603683"/>
            <a:chOff x="431998" y="1497505"/>
            <a:chExt cx="7042690" cy="587949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1ABFD92A-55FB-454B-8EE3-6AD97909C4F2}"/>
                </a:ext>
              </a:extLst>
            </p:cNvPr>
            <p:cNvSpPr/>
            <p:nvPr/>
          </p:nvSpPr>
          <p:spPr>
            <a:xfrm>
              <a:off x="552610" y="156389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AA85B1C7-EA94-4EFE-8426-60D356A84A23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2012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йилдан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2021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йилгача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бўлган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даврда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en-US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Transparency International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рейтингида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Ўзбекистон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Қозоғистон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Россия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балларининг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ўзгариш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динамикаси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.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D58F494-4B97-477D-8C6A-19622FCD8B86}"/>
              </a:ext>
            </a:extLst>
          </p:cNvPr>
          <p:cNvGrpSpPr/>
          <p:nvPr/>
        </p:nvGrpSpPr>
        <p:grpSpPr>
          <a:xfrm>
            <a:off x="431998" y="4788020"/>
            <a:ext cx="11353800" cy="432000"/>
            <a:chOff x="431998" y="1497505"/>
            <a:chExt cx="7042690" cy="630869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345A7A7-F659-4F73-8D78-C6422FA2D5C3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3E2ECD4-C32A-4E11-897A-A78D07CE6665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2021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йил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ҳолатига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кўр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4286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267647F4-F491-49FF-8CBB-6DBF244A021E}"/>
              </a:ext>
            </a:extLst>
          </p:cNvPr>
          <p:cNvSpPr txBox="1">
            <a:spLocks/>
          </p:cNvSpPr>
          <p:nvPr/>
        </p:nvSpPr>
        <p:spPr>
          <a:xfrm>
            <a:off x="1631950" y="129973"/>
            <a:ext cx="8591450" cy="350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980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200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78BDECD-9314-4BBF-9650-AB38158D4EBD}"/>
              </a:ext>
            </a:extLst>
          </p:cNvPr>
          <p:cNvSpPr txBox="1">
            <a:spLocks/>
          </p:cNvSpPr>
          <p:nvPr/>
        </p:nvSpPr>
        <p:spPr>
          <a:xfrm>
            <a:off x="3804250" y="2643248"/>
            <a:ext cx="7954670" cy="2616806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7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098000" indent="-230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371600" indent="-284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645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-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200" dirty="0"/>
              <a:t>Профессионал </a:t>
            </a:r>
            <a:r>
              <a:rPr lang="ru-RU" sz="1200" dirty="0" err="1"/>
              <a:t>фирибгарликнинг</a:t>
            </a:r>
            <a:r>
              <a:rPr lang="ru-RU" sz="1200" dirty="0"/>
              <a:t> </a:t>
            </a:r>
            <a:r>
              <a:rPr lang="ru-RU" sz="1200" dirty="0" err="1"/>
              <a:t>асосий</a:t>
            </a:r>
            <a:r>
              <a:rPr lang="ru-RU" sz="1200" dirty="0"/>
              <a:t> </a:t>
            </a:r>
            <a:r>
              <a:rPr lang="ru-RU" sz="1200" dirty="0" err="1"/>
              <a:t>турларидан</a:t>
            </a:r>
            <a:r>
              <a:rPr lang="ru-RU" sz="1200" dirty="0"/>
              <a:t> </a:t>
            </a:r>
            <a:r>
              <a:rPr lang="ru-RU" sz="1200" dirty="0" err="1"/>
              <a:t>бири</a:t>
            </a:r>
            <a:r>
              <a:rPr lang="ru-RU" sz="1200" dirty="0"/>
              <a:t> </a:t>
            </a:r>
            <a:r>
              <a:rPr lang="ru-RU" sz="1200" dirty="0" err="1"/>
              <a:t>коррупциядир.Ушбу</a:t>
            </a:r>
            <a:r>
              <a:rPr lang="ru-RU" sz="1200" dirty="0"/>
              <a:t> </a:t>
            </a:r>
            <a:r>
              <a:rPr lang="ru-RU" sz="1200" dirty="0" err="1"/>
              <a:t>тадқиқот</a:t>
            </a:r>
            <a:r>
              <a:rPr lang="ru-RU" sz="1200" dirty="0"/>
              <a:t> </a:t>
            </a:r>
            <a:r>
              <a:rPr lang="ru-RU" sz="1200" dirty="0" err="1"/>
              <a:t>доирасида</a:t>
            </a:r>
            <a:r>
              <a:rPr lang="ru-RU" sz="1200" dirty="0"/>
              <a:t> </a:t>
            </a:r>
            <a:r>
              <a:rPr lang="ru-RU" sz="1200" dirty="0" err="1"/>
              <a:t>кўриб</a:t>
            </a:r>
            <a:r>
              <a:rPr lang="ru-RU" sz="1200" dirty="0"/>
              <a:t> </a:t>
            </a:r>
            <a:r>
              <a:rPr lang="ru-RU" sz="1200" dirty="0" err="1"/>
              <a:t>чиқилган</a:t>
            </a:r>
            <a:r>
              <a:rPr lang="ru-RU" sz="1200" dirty="0"/>
              <a:t> </a:t>
            </a:r>
            <a:r>
              <a:rPr lang="ru-RU" sz="1200" dirty="0" err="1"/>
              <a:t>барча</a:t>
            </a:r>
            <a:r>
              <a:rPr lang="ru-RU" sz="1200" dirty="0"/>
              <a:t> </a:t>
            </a:r>
            <a:r>
              <a:rPr lang="ru-RU" sz="1200" dirty="0" err="1"/>
              <a:t>кейсларнинг</a:t>
            </a:r>
            <a:r>
              <a:rPr lang="ru-RU" sz="1200" dirty="0"/>
              <a:t> 50% </a:t>
            </a:r>
            <a:r>
              <a:rPr lang="ru-RU" sz="1200" dirty="0" err="1"/>
              <a:t>ҳолатларида</a:t>
            </a:r>
            <a:r>
              <a:rPr lang="ru-RU" sz="1200" dirty="0"/>
              <a:t> </a:t>
            </a:r>
            <a:r>
              <a:rPr lang="ru-RU" sz="1200" dirty="0" err="1"/>
              <a:t>коррупцияга</a:t>
            </a:r>
            <a:r>
              <a:rPr lang="ru-RU" sz="1200" dirty="0"/>
              <a:t> </a:t>
            </a:r>
            <a:r>
              <a:rPr lang="ru-RU" sz="1200" dirty="0" err="1"/>
              <a:t>оид</a:t>
            </a:r>
            <a:r>
              <a:rPr lang="ru-RU" sz="1200" dirty="0"/>
              <a:t> </a:t>
            </a:r>
            <a:r>
              <a:rPr lang="ru-RU" sz="1200" dirty="0" err="1"/>
              <a:t>ҳуқуқбузарликлар</a:t>
            </a:r>
            <a:r>
              <a:rPr lang="ru-RU" sz="1200" dirty="0"/>
              <a:t> </a:t>
            </a:r>
            <a:r>
              <a:rPr lang="ru-RU" sz="1200" dirty="0" err="1"/>
              <a:t>мавжуд</a:t>
            </a:r>
            <a:r>
              <a:rPr lang="ru-RU" sz="1200" dirty="0"/>
              <a:t> </a:t>
            </a:r>
            <a:r>
              <a:rPr lang="ru-RU" sz="1200" dirty="0" err="1"/>
              <a:t>эди</a:t>
            </a:r>
            <a:r>
              <a:rPr lang="ru-RU" sz="1200" dirty="0"/>
              <a:t> </a:t>
            </a:r>
            <a:r>
              <a:rPr lang="ru-RU" sz="1200" dirty="0" err="1"/>
              <a:t>ва</a:t>
            </a:r>
            <a:r>
              <a:rPr lang="ru-RU" sz="1200" dirty="0"/>
              <a:t> </a:t>
            </a:r>
            <a:r>
              <a:rPr lang="ru-RU" sz="1200" dirty="0" err="1"/>
              <a:t>ўртача</a:t>
            </a:r>
            <a:r>
              <a:rPr lang="ru-RU" sz="1200" dirty="0"/>
              <a:t> (медиана) </a:t>
            </a:r>
            <a:r>
              <a:rPr lang="ru-RU" sz="1200" dirty="0" err="1"/>
              <a:t>зарар</a:t>
            </a:r>
            <a:r>
              <a:rPr lang="ru-RU" sz="1200" dirty="0"/>
              <a:t> $150,000 </a:t>
            </a:r>
            <a:r>
              <a:rPr lang="ru-RU" sz="1200" dirty="0" err="1"/>
              <a:t>ташкил</a:t>
            </a:r>
            <a:r>
              <a:rPr lang="ru-RU" sz="1200" dirty="0"/>
              <a:t> </a:t>
            </a:r>
            <a:r>
              <a:rPr lang="ru-RU" sz="1200" dirty="0" err="1"/>
              <a:t>этган</a:t>
            </a:r>
            <a:r>
              <a:rPr lang="ru-RU" sz="1200" dirty="0"/>
              <a:t>.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A8ECFA0-9D2B-4094-8A95-1A190C325ED4}"/>
              </a:ext>
            </a:extLst>
          </p:cNvPr>
          <p:cNvSpPr/>
          <p:nvPr/>
        </p:nvSpPr>
        <p:spPr>
          <a:xfrm>
            <a:off x="3794319" y="3499632"/>
            <a:ext cx="7954670" cy="354096"/>
          </a:xfrm>
          <a:prstGeom prst="roundRect">
            <a:avLst>
              <a:gd name="adj" fmla="val 50000"/>
            </a:avLst>
          </a:prstGeom>
          <a:noFill/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1400" dirty="0">
                <a:solidFill>
                  <a:schemeClr val="tx2"/>
                </a:solidFill>
              </a:rPr>
              <a:t>Ушбу </a:t>
            </a:r>
            <a:r>
              <a:rPr lang="ru-RU" sz="1400" dirty="0" err="1">
                <a:solidFill>
                  <a:schemeClr val="tx2"/>
                </a:solidFill>
              </a:rPr>
              <a:t>тадқиқот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доирасида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коррупциянинг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асосий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турлари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қуйидагилар</a:t>
            </a:r>
            <a:r>
              <a:rPr lang="ru-RU" sz="1400" b="1" dirty="0">
                <a:solidFill>
                  <a:srgbClr val="3A07DF"/>
                </a:solidFill>
              </a:rPr>
              <a:t>: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6251CC66-C594-45E0-8814-D608E841B060}"/>
              </a:ext>
            </a:extLst>
          </p:cNvPr>
          <p:cNvSpPr txBox="1">
            <a:spLocks/>
          </p:cNvSpPr>
          <p:nvPr/>
        </p:nvSpPr>
        <p:spPr>
          <a:xfrm>
            <a:off x="3841975" y="3951137"/>
            <a:ext cx="7900255" cy="689283"/>
          </a:xfrm>
          <a:prstGeom prst="rect">
            <a:avLst/>
          </a:prstGeom>
        </p:spPr>
        <p:txBody>
          <a:bodyPr lIns="0" tIns="0" rIns="0" bIns="0" numCol="2" spcCol="72000" anchor="t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/>
              <a:t>Манфаатлар</a:t>
            </a:r>
            <a:r>
              <a:rPr lang="ru-RU" sz="1200" dirty="0"/>
              <a:t> </a:t>
            </a:r>
            <a:r>
              <a:rPr lang="ru-RU" sz="1200" dirty="0" err="1"/>
              <a:t>тўқнашуви</a:t>
            </a:r>
            <a:endParaRPr lang="ru-RU" sz="1200" dirty="0"/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/>
              <a:t>Пора </a:t>
            </a:r>
            <a:r>
              <a:rPr lang="ru-RU" sz="1200" dirty="0" err="1"/>
              <a:t>олиш</a:t>
            </a:r>
            <a:endParaRPr lang="ru-RU" sz="1200" dirty="0"/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/>
              <a:t>Ноқонуний</a:t>
            </a:r>
            <a:r>
              <a:rPr lang="ru-RU" sz="1200" dirty="0"/>
              <a:t> </a:t>
            </a:r>
            <a:r>
              <a:rPr lang="ru-RU" sz="1200" dirty="0" err="1"/>
              <a:t>совғалар</a:t>
            </a:r>
            <a:endParaRPr lang="ru-RU" sz="1200" dirty="0"/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/>
              <a:t>Иқтисодий</a:t>
            </a:r>
            <a:r>
              <a:rPr lang="ru-RU" sz="1200" dirty="0"/>
              <a:t> </a:t>
            </a:r>
            <a:r>
              <a:rPr lang="ru-RU" sz="1200" dirty="0" err="1"/>
              <a:t>товламачилик</a:t>
            </a:r>
            <a:endParaRPr lang="ru-RU" sz="1200" dirty="0"/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BEC5D930-3B18-4146-9CDC-EB2095E34DFC}"/>
              </a:ext>
            </a:extLst>
          </p:cNvPr>
          <p:cNvSpPr txBox="1">
            <a:spLocks/>
          </p:cNvSpPr>
          <p:nvPr/>
        </p:nvSpPr>
        <p:spPr>
          <a:xfrm>
            <a:off x="4887118" y="4872212"/>
            <a:ext cx="9190039" cy="441966"/>
          </a:xfrm>
          <a:prstGeom prst="rect">
            <a:avLst/>
          </a:prstGeom>
        </p:spPr>
        <p:txBody>
          <a:bodyPr lIns="0" tIns="0" rIns="0" bIns="0" numCol="1" spcCol="72000" anchor="t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</a:pPr>
            <a:endParaRPr lang="ru-RU" sz="1200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BA413BB-591D-4000-B594-528D0325B928}"/>
              </a:ext>
            </a:extLst>
          </p:cNvPr>
          <p:cNvSpPr/>
          <p:nvPr/>
        </p:nvSpPr>
        <p:spPr>
          <a:xfrm>
            <a:off x="3825601" y="4467242"/>
            <a:ext cx="7851946" cy="68820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Минтақалар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бўйича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профессионал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фирибгарликнинг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энг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машҳур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усулларини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таҳлил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қилиш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доирасида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коррупция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қуйидаги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улуш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билан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барча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минтақаларда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биринчи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ўринни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эгаллади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FDEA45CE-634A-43A9-B860-231EE190ECBF}"/>
              </a:ext>
            </a:extLst>
          </p:cNvPr>
          <p:cNvSpPr txBox="1">
            <a:spLocks/>
          </p:cNvSpPr>
          <p:nvPr/>
        </p:nvSpPr>
        <p:spPr>
          <a:xfrm>
            <a:off x="3841976" y="5146398"/>
            <a:ext cx="7900254" cy="1311236"/>
          </a:xfrm>
          <a:prstGeom prst="rect">
            <a:avLst/>
          </a:prstGeom>
        </p:spPr>
        <p:txBody>
          <a:bodyPr lIns="0" tIns="0" rIns="0" bIns="0" numCol="2" spcCol="72000" anchor="t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/>
              <a:t>Осиё-Тинч</a:t>
            </a:r>
            <a:r>
              <a:rPr lang="ru-RU" sz="1200" dirty="0"/>
              <a:t> </a:t>
            </a:r>
            <a:r>
              <a:rPr lang="ru-RU" sz="1200" dirty="0" err="1"/>
              <a:t>океани</a:t>
            </a:r>
            <a:r>
              <a:rPr lang="ru-RU" sz="1200" dirty="0"/>
              <a:t> </a:t>
            </a:r>
            <a:r>
              <a:rPr lang="ru-RU" sz="1200" dirty="0" err="1"/>
              <a:t>минтақаси</a:t>
            </a:r>
            <a:r>
              <a:rPr lang="ru-RU" sz="1200" dirty="0"/>
              <a:t>- 57%</a:t>
            </a:r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/>
              <a:t>Шарқий</a:t>
            </a:r>
            <a:r>
              <a:rPr lang="ru-RU" sz="1200" dirty="0"/>
              <a:t> </a:t>
            </a:r>
            <a:r>
              <a:rPr lang="ru-RU" sz="1200" dirty="0" err="1"/>
              <a:t>ва</a:t>
            </a:r>
            <a:r>
              <a:rPr lang="ru-RU" sz="1200" dirty="0"/>
              <a:t> </a:t>
            </a:r>
            <a:r>
              <a:rPr lang="ru-RU" sz="1200" dirty="0" err="1"/>
              <a:t>Ғарбий</a:t>
            </a:r>
            <a:r>
              <a:rPr lang="ru-RU" sz="1200" dirty="0"/>
              <a:t> Европа / </a:t>
            </a:r>
            <a:r>
              <a:rPr lang="ru-RU" sz="1200" dirty="0" err="1"/>
              <a:t>Марказий</a:t>
            </a:r>
            <a:r>
              <a:rPr lang="ru-RU" sz="1200" dirty="0"/>
              <a:t> </a:t>
            </a:r>
            <a:r>
              <a:rPr lang="ru-RU" sz="1200" dirty="0" err="1"/>
              <a:t>Осиё</a:t>
            </a:r>
            <a:r>
              <a:rPr lang="ru-RU" sz="1200" dirty="0"/>
              <a:t>– 64%</a:t>
            </a:r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/>
              <a:t>Латинская Америка и Карибы  - 59%</a:t>
            </a:r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/>
              <a:t>Яқин</a:t>
            </a:r>
            <a:r>
              <a:rPr lang="ru-RU" sz="1200" dirty="0"/>
              <a:t> </a:t>
            </a:r>
            <a:r>
              <a:rPr lang="ru-RU" sz="1200" dirty="0" err="1"/>
              <a:t>Шарқ</a:t>
            </a:r>
            <a:r>
              <a:rPr lang="ru-RU" sz="1200" dirty="0"/>
              <a:t> </a:t>
            </a:r>
            <a:r>
              <a:rPr lang="ru-RU" sz="1200" dirty="0" err="1"/>
              <a:t>ва</a:t>
            </a:r>
            <a:r>
              <a:rPr lang="ru-RU" sz="1200" dirty="0"/>
              <a:t> </a:t>
            </a:r>
            <a:r>
              <a:rPr lang="ru-RU" sz="1200" dirty="0" err="1"/>
              <a:t>Шимоий</a:t>
            </a:r>
            <a:r>
              <a:rPr lang="ru-RU" sz="1200" dirty="0"/>
              <a:t> Африка– 59%</a:t>
            </a:r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/>
              <a:t>Жанубий</a:t>
            </a:r>
            <a:r>
              <a:rPr lang="ru-RU" sz="1200" dirty="0"/>
              <a:t> </a:t>
            </a:r>
            <a:r>
              <a:rPr lang="ru-RU" sz="1200" dirty="0" err="1"/>
              <a:t>Осиё</a:t>
            </a:r>
            <a:r>
              <a:rPr lang="ru-RU" sz="1200" dirty="0"/>
              <a:t> – 71%</a:t>
            </a:r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/>
              <a:t>АҚШ и Канада – 37%</a:t>
            </a:r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200" dirty="0" err="1"/>
              <a:t>Шарқий</a:t>
            </a:r>
            <a:r>
              <a:rPr lang="ru-RU" sz="1200" dirty="0"/>
              <a:t> Европа– 44%</a:t>
            </a: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23AC2FF3-2B3C-4EED-92F3-E04A69F70E2F}"/>
              </a:ext>
            </a:extLst>
          </p:cNvPr>
          <p:cNvSpPr txBox="1">
            <a:spLocks/>
          </p:cNvSpPr>
          <p:nvPr/>
        </p:nvSpPr>
        <p:spPr>
          <a:xfrm>
            <a:off x="1221701" y="2367710"/>
            <a:ext cx="2212681" cy="6000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000" kern="1200">
                <a:solidFill>
                  <a:srgbClr val="005EB8"/>
                </a:solidFill>
                <a:latin typeface="KPMG Cyrillic Extralight" panose="020B030303020204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dirty="0">
                <a:solidFill>
                  <a:srgbClr val="3A07DF"/>
                </a:solidFill>
                <a:latin typeface="+mj-lt"/>
              </a:rPr>
              <a:t>$12,500</a:t>
            </a:r>
            <a:r>
              <a:rPr lang="ru-RU" sz="24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/>
            </a:r>
            <a:br>
              <a:rPr lang="ru-RU" sz="24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</a:br>
            <a:r>
              <a:rPr lang="ru-RU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Коррупция </a:t>
            </a: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қоидабузарликлардан</a:t>
            </a:r>
            <a:r>
              <a:rPr lang="ru-RU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ўртача</a:t>
            </a:r>
            <a:r>
              <a:rPr lang="ru-RU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ойлик</a:t>
            </a:r>
            <a:r>
              <a:rPr lang="ru-RU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зарар</a:t>
            </a:r>
            <a:endParaRPr lang="ru-RU" sz="14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2" name="Title 1">
            <a:extLst>
              <a:ext uri="{FF2B5EF4-FFF2-40B4-BE49-F238E27FC236}">
                <a16:creationId xmlns:a16="http://schemas.microsoft.com/office/drawing/2014/main" id="{61E5ABB6-CAD2-40E2-8823-D7158F71B72F}"/>
              </a:ext>
            </a:extLst>
          </p:cNvPr>
          <p:cNvSpPr txBox="1">
            <a:spLocks/>
          </p:cNvSpPr>
          <p:nvPr/>
        </p:nvSpPr>
        <p:spPr>
          <a:xfrm>
            <a:off x="1221701" y="3651136"/>
            <a:ext cx="2212681" cy="6000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000" kern="1200">
                <a:solidFill>
                  <a:srgbClr val="005EB8"/>
                </a:solidFill>
                <a:latin typeface="KPMG Cyrillic Extralight" panose="020B030303020204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dirty="0">
                <a:solidFill>
                  <a:srgbClr val="3A07DF"/>
                </a:solidFill>
                <a:latin typeface="+mj-lt"/>
              </a:rPr>
              <a:t>12</a:t>
            </a:r>
            <a:r>
              <a:rPr lang="ru-RU" sz="4000" dirty="0">
                <a:solidFill>
                  <a:srgbClr val="3A07DF"/>
                </a:solidFill>
                <a:latin typeface="+mj-lt"/>
              </a:rPr>
              <a:t> </a:t>
            </a:r>
            <a:r>
              <a:rPr lang="ru-RU" sz="2400" dirty="0">
                <a:solidFill>
                  <a:srgbClr val="3A07DF"/>
                </a:solidFill>
                <a:latin typeface="+mj-lt"/>
              </a:rPr>
              <a:t>ой</a:t>
            </a:r>
            <a:r>
              <a:rPr lang="ru-RU" sz="24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/>
            </a:r>
            <a:br>
              <a:rPr lang="ru-RU" sz="24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</a:br>
            <a:r>
              <a:rPr lang="ru-RU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Коррупция </a:t>
            </a: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бузилишининг</a:t>
            </a:r>
            <a:r>
              <a:rPr lang="ru-RU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ўртача</a:t>
            </a:r>
            <a:r>
              <a:rPr lang="ru-RU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давомийлиги</a:t>
            </a:r>
            <a:endParaRPr lang="ru-RU" sz="14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8" name="Title 1">
            <a:extLst>
              <a:ext uri="{FF2B5EF4-FFF2-40B4-BE49-F238E27FC236}">
                <a16:creationId xmlns:a16="http://schemas.microsoft.com/office/drawing/2014/main" id="{61801AFB-659D-465E-BD47-C85E338EB49F}"/>
              </a:ext>
            </a:extLst>
          </p:cNvPr>
          <p:cNvSpPr txBox="1">
            <a:spLocks/>
          </p:cNvSpPr>
          <p:nvPr/>
        </p:nvSpPr>
        <p:spPr>
          <a:xfrm>
            <a:off x="1221701" y="4977498"/>
            <a:ext cx="2212681" cy="6000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000" kern="1200">
                <a:solidFill>
                  <a:srgbClr val="005EB8"/>
                </a:solidFill>
                <a:latin typeface="KPMG Cyrillic Extralight" panose="020B030303020204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dirty="0">
                <a:solidFill>
                  <a:srgbClr val="3A07DF"/>
                </a:solidFill>
                <a:latin typeface="+mj-lt"/>
              </a:rPr>
              <a:t>48%</a:t>
            </a:r>
            <a:r>
              <a:rPr lang="ru-RU" sz="24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/>
            </a:r>
            <a:br>
              <a:rPr lang="ru-RU" sz="24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</a:b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Фирибгарлик</a:t>
            </a:r>
            <a:r>
              <a:rPr lang="ru-RU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схемаларда</a:t>
            </a:r>
            <a:r>
              <a:rPr lang="ru-RU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крипто-</a:t>
            </a: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валюталардан</a:t>
            </a:r>
            <a:r>
              <a:rPr lang="ru-RU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фойдаланишнинг</a:t>
            </a:r>
            <a:r>
              <a:rPr lang="ru-RU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48% </a:t>
            </a: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ҳолатлари</a:t>
            </a:r>
            <a:r>
              <a:rPr lang="ru-RU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пора </a:t>
            </a: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бериш</a:t>
            </a:r>
            <a:r>
              <a:rPr lang="ru-RU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ва</a:t>
            </a:r>
            <a:r>
              <a:rPr lang="ru-RU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ноқонуний</a:t>
            </a:r>
            <a:r>
              <a:rPr lang="ru-RU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пул </a:t>
            </a: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топиш</a:t>
            </a:r>
            <a:r>
              <a:rPr lang="ru-RU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билан</a:t>
            </a:r>
            <a:r>
              <a:rPr lang="ru-RU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боғлиқ</a:t>
            </a:r>
            <a:endParaRPr lang="ru-RU" sz="14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70" name="Title 8">
            <a:extLst>
              <a:ext uri="{FF2B5EF4-FFF2-40B4-BE49-F238E27FC236}">
                <a16:creationId xmlns:a16="http://schemas.microsoft.com/office/drawing/2014/main" id="{46890CF3-5E0B-46A7-9F53-F4EDFDA7B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Фирибгарлик</a:t>
            </a:r>
            <a:r>
              <a:rPr lang="ru-RU" dirty="0"/>
              <a:t> </a:t>
            </a:r>
            <a:r>
              <a:rPr lang="ru-RU" dirty="0" err="1"/>
              <a:t>бўйича</a:t>
            </a:r>
            <a:r>
              <a:rPr lang="ru-RU" dirty="0"/>
              <a:t> </a:t>
            </a:r>
            <a:r>
              <a:rPr lang="ru-RU" dirty="0" err="1"/>
              <a:t>сертификатланган</a:t>
            </a:r>
            <a:r>
              <a:rPr lang="ru-RU" dirty="0"/>
              <a:t> </a:t>
            </a:r>
            <a:r>
              <a:rPr lang="ru-RU" dirty="0" err="1"/>
              <a:t>экспертлар</a:t>
            </a:r>
            <a:r>
              <a:rPr lang="ru-RU" dirty="0"/>
              <a:t> </a:t>
            </a:r>
            <a:r>
              <a:rPr lang="ru-RU" dirty="0" err="1"/>
              <a:t>ассоциациясининг</a:t>
            </a:r>
            <a:r>
              <a:rPr lang="ru-RU" dirty="0"/>
              <a:t> </a:t>
            </a:r>
            <a:r>
              <a:rPr lang="ru-RU" dirty="0" err="1"/>
              <a:t>ҳисоботи</a:t>
            </a:r>
            <a:r>
              <a:rPr lang="ru-RU" dirty="0"/>
              <a:t> (ACFE)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E2716A-4568-4D0E-8302-9B52B53452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Коррупция </a:t>
            </a:r>
            <a:r>
              <a:rPr lang="ru-RU" dirty="0" err="1"/>
              <a:t>даражаси</a:t>
            </a:r>
            <a:r>
              <a:rPr lang="ru-RU" dirty="0"/>
              <a:t> </a:t>
            </a:r>
            <a:r>
              <a:rPr lang="ru-RU" dirty="0" err="1"/>
              <a:t>юзасидан</a:t>
            </a:r>
            <a:r>
              <a:rPr lang="ru-RU" dirty="0"/>
              <a:t> </a:t>
            </a:r>
            <a:r>
              <a:rPr lang="ru-RU" dirty="0" err="1"/>
              <a:t>халқаро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миллий</a:t>
            </a:r>
            <a:r>
              <a:rPr lang="ru-RU" dirty="0"/>
              <a:t> </a:t>
            </a:r>
            <a:r>
              <a:rPr lang="ru-RU" dirty="0" err="1"/>
              <a:t>тадқиқотлар</a:t>
            </a:r>
            <a:endParaRPr lang="ru-RU" dirty="0"/>
          </a:p>
        </p:txBody>
      </p:sp>
      <p:sp>
        <p:nvSpPr>
          <p:cNvPr id="569" name="Rectangle: Rounded Corners 568">
            <a:extLst>
              <a:ext uri="{FF2B5EF4-FFF2-40B4-BE49-F238E27FC236}">
                <a16:creationId xmlns:a16="http://schemas.microsoft.com/office/drawing/2014/main" id="{F070B74D-1109-4BDB-B8A8-8EF5DF135B16}"/>
              </a:ext>
            </a:extLst>
          </p:cNvPr>
          <p:cNvSpPr/>
          <p:nvPr/>
        </p:nvSpPr>
        <p:spPr>
          <a:xfrm>
            <a:off x="438150" y="1292674"/>
            <a:ext cx="2874338" cy="7191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200" b="1" dirty="0" err="1">
                <a:solidFill>
                  <a:srgbClr val="3A07DF"/>
                </a:solidFill>
              </a:rPr>
              <a:t>Фирибгарлик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бўйича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сертификатланган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экспертлар</a:t>
            </a:r>
            <a:r>
              <a:rPr lang="ru-RU" sz="1200" b="1" dirty="0">
                <a:solidFill>
                  <a:srgbClr val="3A07DF"/>
                </a:solidFill>
              </a:rPr>
              <a:t> </a:t>
            </a:r>
            <a:r>
              <a:rPr lang="ru-RU" sz="1200" b="1" dirty="0" err="1">
                <a:solidFill>
                  <a:srgbClr val="3A07DF"/>
                </a:solidFill>
              </a:rPr>
              <a:t>ассоциацияси</a:t>
            </a:r>
            <a:r>
              <a:rPr lang="ru-RU" sz="1200" b="1" dirty="0">
                <a:solidFill>
                  <a:srgbClr val="3A07DF"/>
                </a:solidFill>
              </a:rPr>
              <a:t> (ACFE) </a:t>
            </a:r>
          </a:p>
        </p:txBody>
      </p:sp>
      <p:grpSp>
        <p:nvGrpSpPr>
          <p:cNvPr id="572" name="Group 571">
            <a:extLst>
              <a:ext uri="{FF2B5EF4-FFF2-40B4-BE49-F238E27FC236}">
                <a16:creationId xmlns:a16="http://schemas.microsoft.com/office/drawing/2014/main" id="{07F427F6-2D60-4C38-9C50-193FB720E6E1}"/>
              </a:ext>
            </a:extLst>
          </p:cNvPr>
          <p:cNvGrpSpPr/>
          <p:nvPr/>
        </p:nvGrpSpPr>
        <p:grpSpPr>
          <a:xfrm>
            <a:off x="3434382" y="1436226"/>
            <a:ext cx="238043" cy="431999"/>
            <a:chOff x="3841139" y="1940745"/>
            <a:chExt cx="238043" cy="442712"/>
          </a:xfrm>
          <a:solidFill>
            <a:srgbClr val="1BD7D3"/>
          </a:solidFill>
        </p:grpSpPr>
        <p:sp>
          <p:nvSpPr>
            <p:cNvPr id="573" name="Arrow: Chevron 572">
              <a:extLst>
                <a:ext uri="{FF2B5EF4-FFF2-40B4-BE49-F238E27FC236}">
                  <a16:creationId xmlns:a16="http://schemas.microsoft.com/office/drawing/2014/main" id="{E15BE227-F16A-4034-BAF3-0698499E11C5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574" name="Arrow: Chevron 573">
              <a:extLst>
                <a:ext uri="{FF2B5EF4-FFF2-40B4-BE49-F238E27FC236}">
                  <a16:creationId xmlns:a16="http://schemas.microsoft.com/office/drawing/2014/main" id="{F1BAC553-7CBC-4F80-8249-FF719D0C987C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75" name="Text Placeholder 6">
            <a:extLst>
              <a:ext uri="{FF2B5EF4-FFF2-40B4-BE49-F238E27FC236}">
                <a16:creationId xmlns:a16="http://schemas.microsoft.com/office/drawing/2014/main" id="{BC927E9C-ACC1-42CC-86E5-E9DF8E6B25DD}"/>
              </a:ext>
            </a:extLst>
          </p:cNvPr>
          <p:cNvSpPr txBox="1">
            <a:spLocks/>
          </p:cNvSpPr>
          <p:nvPr/>
        </p:nvSpPr>
        <p:spPr>
          <a:xfrm>
            <a:off x="3794319" y="1436225"/>
            <a:ext cx="7676426" cy="432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200" dirty="0" err="1"/>
              <a:t>Мунтазам</a:t>
            </a:r>
            <a:r>
              <a:rPr lang="ru-RU" sz="1200" dirty="0"/>
              <a:t> </a:t>
            </a:r>
            <a:r>
              <a:rPr lang="ru-RU" sz="1200" dirty="0" err="1"/>
              <a:t>равишда</a:t>
            </a:r>
            <a:r>
              <a:rPr lang="ru-RU" sz="1200" dirty="0"/>
              <a:t>, </a:t>
            </a:r>
            <a:r>
              <a:rPr lang="ru-RU" sz="1200" dirty="0" err="1"/>
              <a:t>ҳар</a:t>
            </a:r>
            <a:r>
              <a:rPr lang="ru-RU" sz="1200" dirty="0"/>
              <a:t> </a:t>
            </a:r>
            <a:r>
              <a:rPr lang="ru-RU" sz="1200" dirty="0" err="1"/>
              <a:t>икки</a:t>
            </a:r>
            <a:r>
              <a:rPr lang="ru-RU" sz="1200" dirty="0"/>
              <a:t> </a:t>
            </a:r>
            <a:r>
              <a:rPr lang="ru-RU" sz="1200" dirty="0" err="1"/>
              <a:t>йилда</a:t>
            </a:r>
            <a:r>
              <a:rPr lang="ru-RU" sz="1200" dirty="0"/>
              <a:t> </a:t>
            </a:r>
            <a:r>
              <a:rPr lang="ru-RU" sz="1200" dirty="0" err="1"/>
              <a:t>бир</a:t>
            </a:r>
            <a:r>
              <a:rPr lang="ru-RU" sz="1200" dirty="0"/>
              <a:t> марта </a:t>
            </a:r>
            <a:r>
              <a:rPr lang="ru-RU" sz="1200" dirty="0" err="1"/>
              <a:t>турли</a:t>
            </a:r>
            <a:r>
              <a:rPr lang="ru-RU" sz="1200" dirty="0"/>
              <a:t> хил </a:t>
            </a:r>
            <a:r>
              <a:rPr lang="ru-RU" sz="1200" dirty="0" err="1"/>
              <a:t>фирибгарлик</a:t>
            </a:r>
            <a:r>
              <a:rPr lang="ru-RU" sz="1200" dirty="0"/>
              <a:t>, </a:t>
            </a:r>
            <a:r>
              <a:rPr lang="ru-RU" sz="1200" dirty="0" err="1"/>
              <a:t>фирибгар</a:t>
            </a:r>
            <a:r>
              <a:rPr lang="ru-RU" sz="1200" dirty="0"/>
              <a:t> </a:t>
            </a:r>
            <a:r>
              <a:rPr lang="ru-RU" sz="1200" dirty="0" err="1"/>
              <a:t>профиллари</a:t>
            </a:r>
            <a:r>
              <a:rPr lang="ru-RU" sz="1200" dirty="0"/>
              <a:t>, </a:t>
            </a:r>
            <a:r>
              <a:rPr lang="ru-RU" sz="1200" dirty="0" err="1"/>
              <a:t>фирибгарликни</a:t>
            </a:r>
            <a:r>
              <a:rPr lang="ru-RU" sz="1200" dirty="0"/>
              <a:t> </a:t>
            </a:r>
            <a:r>
              <a:rPr lang="ru-RU" sz="1200" dirty="0" err="1"/>
              <a:t>аниқлаш</a:t>
            </a:r>
            <a:r>
              <a:rPr lang="ru-RU" sz="1200" dirty="0"/>
              <a:t> </a:t>
            </a:r>
            <a:r>
              <a:rPr lang="ru-RU" sz="1200" dirty="0" err="1"/>
              <a:t>усуллари</a:t>
            </a:r>
            <a:r>
              <a:rPr lang="ru-RU" sz="1200" dirty="0"/>
              <a:t> </a:t>
            </a:r>
            <a:r>
              <a:rPr lang="ru-RU" sz="1200" dirty="0" err="1"/>
              <a:t>ва</a:t>
            </a:r>
            <a:r>
              <a:rPr lang="ru-RU" sz="1200" dirty="0"/>
              <a:t> </a:t>
            </a:r>
            <a:r>
              <a:rPr lang="ru-RU" sz="1200" dirty="0" err="1"/>
              <a:t>фирибгарлик</a:t>
            </a:r>
            <a:r>
              <a:rPr lang="ru-RU" sz="1200" dirty="0"/>
              <a:t> </a:t>
            </a:r>
            <a:r>
              <a:rPr lang="ru-RU" sz="1200" dirty="0" err="1"/>
              <a:t>ҳаракатларни</a:t>
            </a:r>
            <a:r>
              <a:rPr lang="ru-RU" sz="1200" dirty="0"/>
              <a:t> </a:t>
            </a:r>
            <a:r>
              <a:rPr lang="ru-RU" sz="1200" dirty="0" err="1"/>
              <a:t>содир</a:t>
            </a:r>
            <a:r>
              <a:rPr lang="ru-RU" sz="1200" dirty="0"/>
              <a:t> </a:t>
            </a:r>
            <a:r>
              <a:rPr lang="ru-RU" sz="1200" dirty="0" err="1"/>
              <a:t>этиш</a:t>
            </a:r>
            <a:r>
              <a:rPr lang="ru-RU" sz="1200" dirty="0"/>
              <a:t> </a:t>
            </a:r>
            <a:r>
              <a:rPr lang="ru-RU" sz="1200" dirty="0" err="1"/>
              <a:t>ва</a:t>
            </a:r>
            <a:r>
              <a:rPr lang="ru-RU" sz="1200" dirty="0"/>
              <a:t> </a:t>
            </a:r>
            <a:r>
              <a:rPr lang="ru-RU" sz="1200" dirty="0" err="1"/>
              <a:t>аниқлаш</a:t>
            </a:r>
            <a:r>
              <a:rPr lang="ru-RU" sz="1200" dirty="0"/>
              <a:t> </a:t>
            </a:r>
            <a:r>
              <a:rPr lang="ru-RU" sz="1200" dirty="0" err="1"/>
              <a:t>билан</a:t>
            </a:r>
            <a:r>
              <a:rPr lang="ru-RU" sz="1200" dirty="0"/>
              <a:t> </a:t>
            </a:r>
            <a:r>
              <a:rPr lang="ru-RU" sz="1200" dirty="0" err="1"/>
              <a:t>боғлиқ</a:t>
            </a:r>
            <a:r>
              <a:rPr lang="ru-RU" sz="1200" dirty="0"/>
              <a:t> </a:t>
            </a:r>
            <a:r>
              <a:rPr lang="ru-RU" sz="1200" dirty="0" err="1"/>
              <a:t>бошқа</a:t>
            </a:r>
            <a:r>
              <a:rPr lang="ru-RU" sz="1200" dirty="0"/>
              <a:t> </a:t>
            </a:r>
            <a:r>
              <a:rPr lang="ru-RU" sz="1200" dirty="0" err="1"/>
              <a:t>мезонлар</a:t>
            </a:r>
            <a:r>
              <a:rPr lang="ru-RU" sz="1200" dirty="0"/>
              <a:t> </a:t>
            </a:r>
            <a:r>
              <a:rPr lang="ru-RU" sz="1200" dirty="0" err="1"/>
              <a:t>бўйича</a:t>
            </a:r>
            <a:r>
              <a:rPr lang="ru-RU" sz="1200" dirty="0"/>
              <a:t> </a:t>
            </a:r>
            <a:r>
              <a:rPr lang="ru-RU" sz="1200" dirty="0" err="1"/>
              <a:t>тадқиқотлар</a:t>
            </a:r>
            <a:r>
              <a:rPr lang="ru-RU" sz="1200" dirty="0"/>
              <a:t> </a:t>
            </a:r>
            <a:r>
              <a:rPr lang="ru-RU" sz="1200" dirty="0" err="1"/>
              <a:t>олиб</a:t>
            </a:r>
            <a:r>
              <a:rPr lang="ru-RU" sz="1200" dirty="0"/>
              <a:t> </a:t>
            </a:r>
            <a:r>
              <a:rPr lang="ru-RU" sz="1200" dirty="0" err="1"/>
              <a:t>боради</a:t>
            </a:r>
            <a:r>
              <a:rPr lang="ru-RU" sz="1200" dirty="0"/>
              <a:t>.</a:t>
            </a:r>
          </a:p>
        </p:txBody>
      </p:sp>
      <p:grpSp>
        <p:nvGrpSpPr>
          <p:cNvPr id="576" name="Group 575">
            <a:extLst>
              <a:ext uri="{FF2B5EF4-FFF2-40B4-BE49-F238E27FC236}">
                <a16:creationId xmlns:a16="http://schemas.microsoft.com/office/drawing/2014/main" id="{BE6C77B8-5968-4623-94CD-358E1D485A4B}"/>
              </a:ext>
            </a:extLst>
          </p:cNvPr>
          <p:cNvGrpSpPr/>
          <p:nvPr/>
        </p:nvGrpSpPr>
        <p:grpSpPr>
          <a:xfrm>
            <a:off x="3784798" y="2124744"/>
            <a:ext cx="7975203" cy="460375"/>
            <a:chOff x="431998" y="1497505"/>
            <a:chExt cx="7042690" cy="630869"/>
          </a:xfrm>
        </p:grpSpPr>
        <p:sp>
          <p:nvSpPr>
            <p:cNvPr id="577" name="Rectangle: Rounded Corners 576">
              <a:extLst>
                <a:ext uri="{FF2B5EF4-FFF2-40B4-BE49-F238E27FC236}">
                  <a16:creationId xmlns:a16="http://schemas.microsoft.com/office/drawing/2014/main" id="{0D462DD6-984E-4EFB-82CC-6C8D94959161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578" name="Rectangle: Rounded Corners 577">
              <a:extLst>
                <a:ext uri="{FF2B5EF4-FFF2-40B4-BE49-F238E27FC236}">
                  <a16:creationId xmlns:a16="http://schemas.microsoft.com/office/drawing/2014/main" id="{29110440-4401-4182-B033-E4E51045CF57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</a:t>
              </a:r>
            </a:p>
          </p:txBody>
        </p:sp>
      </p:grpSp>
      <p:sp>
        <p:nvSpPr>
          <p:cNvPr id="579" name="object 12">
            <a:extLst>
              <a:ext uri="{FF2B5EF4-FFF2-40B4-BE49-F238E27FC236}">
                <a16:creationId xmlns:a16="http://schemas.microsoft.com/office/drawing/2014/main" id="{38BBDC88-9B28-429F-9186-158FC579F660}"/>
              </a:ext>
            </a:extLst>
          </p:cNvPr>
          <p:cNvSpPr/>
          <p:nvPr/>
        </p:nvSpPr>
        <p:spPr>
          <a:xfrm>
            <a:off x="443225" y="4965742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80" name="Group 1333">
            <a:extLst>
              <a:ext uri="{FF2B5EF4-FFF2-40B4-BE49-F238E27FC236}">
                <a16:creationId xmlns:a16="http://schemas.microsoft.com/office/drawing/2014/main" id="{E2FD60E0-AD35-4F62-84AB-91A37D945A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9" y="5057873"/>
            <a:ext cx="555225" cy="488215"/>
            <a:chOff x="4773" y="2198"/>
            <a:chExt cx="174" cy="153"/>
          </a:xfrm>
          <a:solidFill>
            <a:srgbClr val="130A65"/>
          </a:solidFill>
        </p:grpSpPr>
        <p:sp>
          <p:nvSpPr>
            <p:cNvPr id="581" name="Freeform 1334">
              <a:extLst>
                <a:ext uri="{FF2B5EF4-FFF2-40B4-BE49-F238E27FC236}">
                  <a16:creationId xmlns:a16="http://schemas.microsoft.com/office/drawing/2014/main" id="{6926C90B-0B3C-4456-B3E0-21F3741EF6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3" y="2198"/>
              <a:ext cx="174" cy="153"/>
            </a:xfrm>
            <a:custGeom>
              <a:avLst/>
              <a:gdLst>
                <a:gd name="T0" fmla="*/ 6351 w 6448"/>
                <a:gd name="T1" fmla="*/ 4880 h 5684"/>
                <a:gd name="T2" fmla="*/ 3688 w 6448"/>
                <a:gd name="T3" fmla="*/ 268 h 5684"/>
                <a:gd name="T4" fmla="*/ 3224 w 6448"/>
                <a:gd name="T5" fmla="*/ 0 h 5684"/>
                <a:gd name="T6" fmla="*/ 2760 w 6448"/>
                <a:gd name="T7" fmla="*/ 268 h 5684"/>
                <a:gd name="T8" fmla="*/ 97 w 6448"/>
                <a:gd name="T9" fmla="*/ 4880 h 5684"/>
                <a:gd name="T10" fmla="*/ 97 w 6448"/>
                <a:gd name="T11" fmla="*/ 5416 h 5684"/>
                <a:gd name="T12" fmla="*/ 561 w 6448"/>
                <a:gd name="T13" fmla="*/ 5684 h 5684"/>
                <a:gd name="T14" fmla="*/ 5887 w 6448"/>
                <a:gd name="T15" fmla="*/ 5684 h 5684"/>
                <a:gd name="T16" fmla="*/ 6351 w 6448"/>
                <a:gd name="T17" fmla="*/ 5416 h 5684"/>
                <a:gd name="T18" fmla="*/ 6351 w 6448"/>
                <a:gd name="T19" fmla="*/ 4880 h 5684"/>
                <a:gd name="T20" fmla="*/ 6189 w 6448"/>
                <a:gd name="T21" fmla="*/ 5323 h 5684"/>
                <a:gd name="T22" fmla="*/ 5887 w 6448"/>
                <a:gd name="T23" fmla="*/ 5497 h 5684"/>
                <a:gd name="T24" fmla="*/ 561 w 6448"/>
                <a:gd name="T25" fmla="*/ 5497 h 5684"/>
                <a:gd name="T26" fmla="*/ 259 w 6448"/>
                <a:gd name="T27" fmla="*/ 5323 h 5684"/>
                <a:gd name="T28" fmla="*/ 259 w 6448"/>
                <a:gd name="T29" fmla="*/ 4974 h 5684"/>
                <a:gd name="T30" fmla="*/ 2922 w 6448"/>
                <a:gd name="T31" fmla="*/ 361 h 5684"/>
                <a:gd name="T32" fmla="*/ 3224 w 6448"/>
                <a:gd name="T33" fmla="*/ 187 h 5684"/>
                <a:gd name="T34" fmla="*/ 3526 w 6448"/>
                <a:gd name="T35" fmla="*/ 361 h 5684"/>
                <a:gd name="T36" fmla="*/ 6189 w 6448"/>
                <a:gd name="T37" fmla="*/ 4974 h 5684"/>
                <a:gd name="T38" fmla="*/ 6189 w 6448"/>
                <a:gd name="T39" fmla="*/ 4974 h 5684"/>
                <a:gd name="T40" fmla="*/ 6189 w 6448"/>
                <a:gd name="T41" fmla="*/ 5323 h 5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48" h="5684">
                  <a:moveTo>
                    <a:pt x="6351" y="4880"/>
                  </a:moveTo>
                  <a:lnTo>
                    <a:pt x="3688" y="268"/>
                  </a:lnTo>
                  <a:cubicBezTo>
                    <a:pt x="3591" y="100"/>
                    <a:pt x="3418" y="0"/>
                    <a:pt x="3224" y="0"/>
                  </a:cubicBezTo>
                  <a:cubicBezTo>
                    <a:pt x="3030" y="0"/>
                    <a:pt x="2857" y="100"/>
                    <a:pt x="2760" y="268"/>
                  </a:cubicBezTo>
                  <a:lnTo>
                    <a:pt x="97" y="4880"/>
                  </a:lnTo>
                  <a:cubicBezTo>
                    <a:pt x="0" y="5048"/>
                    <a:pt x="0" y="5248"/>
                    <a:pt x="97" y="5416"/>
                  </a:cubicBezTo>
                  <a:cubicBezTo>
                    <a:pt x="194" y="5584"/>
                    <a:pt x="367" y="5684"/>
                    <a:pt x="561" y="5684"/>
                  </a:cubicBezTo>
                  <a:lnTo>
                    <a:pt x="5887" y="5684"/>
                  </a:lnTo>
                  <a:cubicBezTo>
                    <a:pt x="6081" y="5684"/>
                    <a:pt x="6254" y="5584"/>
                    <a:pt x="6351" y="5416"/>
                  </a:cubicBezTo>
                  <a:cubicBezTo>
                    <a:pt x="6448" y="5248"/>
                    <a:pt x="6448" y="5048"/>
                    <a:pt x="6351" y="4880"/>
                  </a:cubicBezTo>
                  <a:close/>
                  <a:moveTo>
                    <a:pt x="6189" y="5323"/>
                  </a:moveTo>
                  <a:cubicBezTo>
                    <a:pt x="6126" y="5432"/>
                    <a:pt x="6013" y="5497"/>
                    <a:pt x="5887" y="5497"/>
                  </a:cubicBezTo>
                  <a:lnTo>
                    <a:pt x="561" y="5497"/>
                  </a:lnTo>
                  <a:cubicBezTo>
                    <a:pt x="435" y="5497"/>
                    <a:pt x="322" y="5432"/>
                    <a:pt x="259" y="5323"/>
                  </a:cubicBezTo>
                  <a:cubicBezTo>
                    <a:pt x="196" y="5213"/>
                    <a:pt x="196" y="5083"/>
                    <a:pt x="259" y="4974"/>
                  </a:cubicBezTo>
                  <a:lnTo>
                    <a:pt x="2922" y="361"/>
                  </a:lnTo>
                  <a:cubicBezTo>
                    <a:pt x="2985" y="252"/>
                    <a:pt x="3098" y="187"/>
                    <a:pt x="3224" y="187"/>
                  </a:cubicBezTo>
                  <a:cubicBezTo>
                    <a:pt x="3350" y="187"/>
                    <a:pt x="3463" y="252"/>
                    <a:pt x="3526" y="361"/>
                  </a:cubicBezTo>
                  <a:lnTo>
                    <a:pt x="6189" y="4974"/>
                  </a:lnTo>
                  <a:lnTo>
                    <a:pt x="6189" y="4974"/>
                  </a:lnTo>
                  <a:cubicBezTo>
                    <a:pt x="6252" y="5083"/>
                    <a:pt x="6252" y="5213"/>
                    <a:pt x="6189" y="53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2" name="Freeform 1335">
              <a:extLst>
                <a:ext uri="{FF2B5EF4-FFF2-40B4-BE49-F238E27FC236}">
                  <a16:creationId xmlns:a16="http://schemas.microsoft.com/office/drawing/2014/main" id="{8B46635C-E438-4679-940A-669461296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8" y="2236"/>
              <a:ext cx="59" cy="99"/>
            </a:xfrm>
            <a:custGeom>
              <a:avLst/>
              <a:gdLst>
                <a:gd name="T0" fmla="*/ 188 w 2192"/>
                <a:gd name="T1" fmla="*/ 60 h 3643"/>
                <a:gd name="T2" fmla="*/ 60 w 2192"/>
                <a:gd name="T3" fmla="*/ 26 h 3643"/>
                <a:gd name="T4" fmla="*/ 25 w 2192"/>
                <a:gd name="T5" fmla="*/ 154 h 3643"/>
                <a:gd name="T6" fmla="*/ 1932 w 2192"/>
                <a:gd name="T7" fmla="*/ 3456 h 3643"/>
                <a:gd name="T8" fmla="*/ 407 w 2192"/>
                <a:gd name="T9" fmla="*/ 3456 h 3643"/>
                <a:gd name="T10" fmla="*/ 314 w 2192"/>
                <a:gd name="T11" fmla="*/ 3549 h 3643"/>
                <a:gd name="T12" fmla="*/ 407 w 2192"/>
                <a:gd name="T13" fmla="*/ 3643 h 3643"/>
                <a:gd name="T14" fmla="*/ 2094 w 2192"/>
                <a:gd name="T15" fmla="*/ 3643 h 3643"/>
                <a:gd name="T16" fmla="*/ 2175 w 2192"/>
                <a:gd name="T17" fmla="*/ 3596 h 3643"/>
                <a:gd name="T18" fmla="*/ 2175 w 2192"/>
                <a:gd name="T19" fmla="*/ 3503 h 3643"/>
                <a:gd name="T20" fmla="*/ 188 w 2192"/>
                <a:gd name="T21" fmla="*/ 60 h 3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2" h="3643">
                  <a:moveTo>
                    <a:pt x="188" y="60"/>
                  </a:moveTo>
                  <a:cubicBezTo>
                    <a:pt x="162" y="15"/>
                    <a:pt x="105" y="0"/>
                    <a:pt x="60" y="26"/>
                  </a:cubicBezTo>
                  <a:cubicBezTo>
                    <a:pt x="15" y="52"/>
                    <a:pt x="0" y="109"/>
                    <a:pt x="25" y="154"/>
                  </a:cubicBezTo>
                  <a:lnTo>
                    <a:pt x="1932" y="3456"/>
                  </a:lnTo>
                  <a:lnTo>
                    <a:pt x="407" y="3456"/>
                  </a:lnTo>
                  <a:cubicBezTo>
                    <a:pt x="356" y="3456"/>
                    <a:pt x="314" y="3498"/>
                    <a:pt x="314" y="3549"/>
                  </a:cubicBezTo>
                  <a:cubicBezTo>
                    <a:pt x="314" y="3601"/>
                    <a:pt x="356" y="3643"/>
                    <a:pt x="407" y="3643"/>
                  </a:cubicBezTo>
                  <a:lnTo>
                    <a:pt x="2094" y="3643"/>
                  </a:lnTo>
                  <a:cubicBezTo>
                    <a:pt x="2128" y="3643"/>
                    <a:pt x="2158" y="3625"/>
                    <a:pt x="2175" y="3596"/>
                  </a:cubicBezTo>
                  <a:cubicBezTo>
                    <a:pt x="2192" y="3567"/>
                    <a:pt x="2192" y="3532"/>
                    <a:pt x="2175" y="3503"/>
                  </a:cubicBezTo>
                  <a:lnTo>
                    <a:pt x="188" y="6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" name="Freeform 1336">
              <a:extLst>
                <a:ext uri="{FF2B5EF4-FFF2-40B4-BE49-F238E27FC236}">
                  <a16:creationId xmlns:a16="http://schemas.microsoft.com/office/drawing/2014/main" id="{82754E39-1D98-4D35-9D39-EAF738EEA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" y="2218"/>
              <a:ext cx="75" cy="117"/>
            </a:xfrm>
            <a:custGeom>
              <a:avLst/>
              <a:gdLst>
                <a:gd name="T0" fmla="*/ 1785 w 2783"/>
                <a:gd name="T1" fmla="*/ 4137 h 4324"/>
                <a:gd name="T2" fmla="*/ 260 w 2783"/>
                <a:gd name="T3" fmla="*/ 4137 h 4324"/>
                <a:gd name="T4" fmla="*/ 2486 w 2783"/>
                <a:gd name="T5" fmla="*/ 282 h 4324"/>
                <a:gd name="T6" fmla="*/ 2595 w 2783"/>
                <a:gd name="T7" fmla="*/ 470 h 4324"/>
                <a:gd name="T8" fmla="*/ 2723 w 2783"/>
                <a:gd name="T9" fmla="*/ 504 h 4324"/>
                <a:gd name="T10" fmla="*/ 2757 w 2783"/>
                <a:gd name="T11" fmla="*/ 376 h 4324"/>
                <a:gd name="T12" fmla="*/ 2567 w 2783"/>
                <a:gd name="T13" fmla="*/ 47 h 4324"/>
                <a:gd name="T14" fmla="*/ 2486 w 2783"/>
                <a:gd name="T15" fmla="*/ 0 h 4324"/>
                <a:gd name="T16" fmla="*/ 2405 w 2783"/>
                <a:gd name="T17" fmla="*/ 47 h 4324"/>
                <a:gd name="T18" fmla="*/ 17 w 2783"/>
                <a:gd name="T19" fmla="*/ 4184 h 4324"/>
                <a:gd name="T20" fmla="*/ 17 w 2783"/>
                <a:gd name="T21" fmla="*/ 4277 h 4324"/>
                <a:gd name="T22" fmla="*/ 98 w 2783"/>
                <a:gd name="T23" fmla="*/ 4324 h 4324"/>
                <a:gd name="T24" fmla="*/ 1785 w 2783"/>
                <a:gd name="T25" fmla="*/ 4324 h 4324"/>
                <a:gd name="T26" fmla="*/ 1878 w 2783"/>
                <a:gd name="T27" fmla="*/ 4230 h 4324"/>
                <a:gd name="T28" fmla="*/ 1785 w 2783"/>
                <a:gd name="T29" fmla="*/ 4137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3" h="4324">
                  <a:moveTo>
                    <a:pt x="1785" y="4137"/>
                  </a:moveTo>
                  <a:lnTo>
                    <a:pt x="260" y="4137"/>
                  </a:lnTo>
                  <a:lnTo>
                    <a:pt x="2486" y="282"/>
                  </a:lnTo>
                  <a:lnTo>
                    <a:pt x="2595" y="470"/>
                  </a:lnTo>
                  <a:cubicBezTo>
                    <a:pt x="2621" y="515"/>
                    <a:pt x="2678" y="530"/>
                    <a:pt x="2723" y="504"/>
                  </a:cubicBezTo>
                  <a:cubicBezTo>
                    <a:pt x="2768" y="478"/>
                    <a:pt x="2783" y="421"/>
                    <a:pt x="2757" y="376"/>
                  </a:cubicBezTo>
                  <a:lnTo>
                    <a:pt x="2567" y="47"/>
                  </a:lnTo>
                  <a:cubicBezTo>
                    <a:pt x="2550" y="18"/>
                    <a:pt x="2519" y="0"/>
                    <a:pt x="2486" y="0"/>
                  </a:cubicBezTo>
                  <a:cubicBezTo>
                    <a:pt x="2452" y="0"/>
                    <a:pt x="2422" y="18"/>
                    <a:pt x="2405" y="47"/>
                  </a:cubicBezTo>
                  <a:lnTo>
                    <a:pt x="17" y="4184"/>
                  </a:lnTo>
                  <a:cubicBezTo>
                    <a:pt x="0" y="4213"/>
                    <a:pt x="0" y="4248"/>
                    <a:pt x="17" y="4277"/>
                  </a:cubicBezTo>
                  <a:cubicBezTo>
                    <a:pt x="34" y="4306"/>
                    <a:pt x="64" y="4324"/>
                    <a:pt x="98" y="4324"/>
                  </a:cubicBezTo>
                  <a:lnTo>
                    <a:pt x="1785" y="4324"/>
                  </a:lnTo>
                  <a:cubicBezTo>
                    <a:pt x="1836" y="4324"/>
                    <a:pt x="1878" y="4282"/>
                    <a:pt x="1878" y="4230"/>
                  </a:cubicBezTo>
                  <a:cubicBezTo>
                    <a:pt x="1878" y="4179"/>
                    <a:pt x="1836" y="4137"/>
                    <a:pt x="1785" y="41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" name="Freeform 1337">
              <a:extLst>
                <a:ext uri="{FF2B5EF4-FFF2-40B4-BE49-F238E27FC236}">
                  <a16:creationId xmlns:a16="http://schemas.microsoft.com/office/drawing/2014/main" id="{724DA8F4-1085-4E09-8DB9-BBEF602C6E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0" y="2316"/>
              <a:ext cx="21" cy="21"/>
            </a:xfrm>
            <a:custGeom>
              <a:avLst/>
              <a:gdLst>
                <a:gd name="T0" fmla="*/ 394 w 788"/>
                <a:gd name="T1" fmla="*/ 0 h 788"/>
                <a:gd name="T2" fmla="*/ 0 w 788"/>
                <a:gd name="T3" fmla="*/ 394 h 788"/>
                <a:gd name="T4" fmla="*/ 394 w 788"/>
                <a:gd name="T5" fmla="*/ 788 h 788"/>
                <a:gd name="T6" fmla="*/ 788 w 788"/>
                <a:gd name="T7" fmla="*/ 394 h 788"/>
                <a:gd name="T8" fmla="*/ 394 w 788"/>
                <a:gd name="T9" fmla="*/ 0 h 788"/>
                <a:gd name="T10" fmla="*/ 394 w 788"/>
                <a:gd name="T11" fmla="*/ 601 h 788"/>
                <a:gd name="T12" fmla="*/ 187 w 788"/>
                <a:gd name="T13" fmla="*/ 394 h 788"/>
                <a:gd name="T14" fmla="*/ 394 w 788"/>
                <a:gd name="T15" fmla="*/ 187 h 788"/>
                <a:gd name="T16" fmla="*/ 601 w 788"/>
                <a:gd name="T17" fmla="*/ 394 h 788"/>
                <a:gd name="T18" fmla="*/ 394 w 788"/>
                <a:gd name="T19" fmla="*/ 601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8" h="788">
                  <a:moveTo>
                    <a:pt x="394" y="0"/>
                  </a:moveTo>
                  <a:cubicBezTo>
                    <a:pt x="177" y="0"/>
                    <a:pt x="0" y="177"/>
                    <a:pt x="0" y="394"/>
                  </a:cubicBezTo>
                  <a:cubicBezTo>
                    <a:pt x="0" y="612"/>
                    <a:pt x="177" y="788"/>
                    <a:pt x="394" y="788"/>
                  </a:cubicBezTo>
                  <a:cubicBezTo>
                    <a:pt x="611" y="788"/>
                    <a:pt x="788" y="612"/>
                    <a:pt x="788" y="394"/>
                  </a:cubicBezTo>
                  <a:cubicBezTo>
                    <a:pt x="788" y="177"/>
                    <a:pt x="611" y="0"/>
                    <a:pt x="394" y="0"/>
                  </a:cubicBezTo>
                  <a:close/>
                  <a:moveTo>
                    <a:pt x="394" y="601"/>
                  </a:moveTo>
                  <a:cubicBezTo>
                    <a:pt x="280" y="601"/>
                    <a:pt x="187" y="508"/>
                    <a:pt x="187" y="394"/>
                  </a:cubicBezTo>
                  <a:cubicBezTo>
                    <a:pt x="187" y="280"/>
                    <a:pt x="280" y="187"/>
                    <a:pt x="394" y="187"/>
                  </a:cubicBezTo>
                  <a:cubicBezTo>
                    <a:pt x="508" y="187"/>
                    <a:pt x="601" y="280"/>
                    <a:pt x="601" y="394"/>
                  </a:cubicBezTo>
                  <a:cubicBezTo>
                    <a:pt x="601" y="508"/>
                    <a:pt x="508" y="601"/>
                    <a:pt x="394" y="6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" name="Freeform 1338">
              <a:extLst>
                <a:ext uri="{FF2B5EF4-FFF2-40B4-BE49-F238E27FC236}">
                  <a16:creationId xmlns:a16="http://schemas.microsoft.com/office/drawing/2014/main" id="{0566E3E0-D3FE-4E89-824C-9E05685831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0" y="2254"/>
              <a:ext cx="21" cy="56"/>
            </a:xfrm>
            <a:custGeom>
              <a:avLst/>
              <a:gdLst>
                <a:gd name="T0" fmla="*/ 196 w 782"/>
                <a:gd name="T1" fmla="*/ 0 h 2091"/>
                <a:gd name="T2" fmla="*/ 55 w 782"/>
                <a:gd name="T3" fmla="*/ 61 h 2091"/>
                <a:gd name="T4" fmla="*/ 2 w 782"/>
                <a:gd name="T5" fmla="*/ 204 h 2091"/>
                <a:gd name="T6" fmla="*/ 92 w 782"/>
                <a:gd name="T7" fmla="*/ 1908 h 2091"/>
                <a:gd name="T8" fmla="*/ 286 w 782"/>
                <a:gd name="T9" fmla="*/ 2091 h 2091"/>
                <a:gd name="T10" fmla="*/ 496 w 782"/>
                <a:gd name="T11" fmla="*/ 2091 h 2091"/>
                <a:gd name="T12" fmla="*/ 690 w 782"/>
                <a:gd name="T13" fmla="*/ 1908 h 2091"/>
                <a:gd name="T14" fmla="*/ 780 w 782"/>
                <a:gd name="T15" fmla="*/ 204 h 2091"/>
                <a:gd name="T16" fmla="*/ 727 w 782"/>
                <a:gd name="T17" fmla="*/ 61 h 2091"/>
                <a:gd name="T18" fmla="*/ 586 w 782"/>
                <a:gd name="T19" fmla="*/ 0 h 2091"/>
                <a:gd name="T20" fmla="*/ 196 w 782"/>
                <a:gd name="T21" fmla="*/ 0 h 2091"/>
                <a:gd name="T22" fmla="*/ 592 w 782"/>
                <a:gd name="T23" fmla="*/ 195 h 2091"/>
                <a:gd name="T24" fmla="*/ 503 w 782"/>
                <a:gd name="T25" fmla="*/ 1898 h 2091"/>
                <a:gd name="T26" fmla="*/ 496 w 782"/>
                <a:gd name="T27" fmla="*/ 1904 h 2091"/>
                <a:gd name="T28" fmla="*/ 286 w 782"/>
                <a:gd name="T29" fmla="*/ 1904 h 2091"/>
                <a:gd name="T30" fmla="*/ 279 w 782"/>
                <a:gd name="T31" fmla="*/ 1898 h 2091"/>
                <a:gd name="T32" fmla="*/ 190 w 782"/>
                <a:gd name="T33" fmla="*/ 195 h 2091"/>
                <a:gd name="T34" fmla="*/ 191 w 782"/>
                <a:gd name="T35" fmla="*/ 190 h 2091"/>
                <a:gd name="T36" fmla="*/ 196 w 782"/>
                <a:gd name="T37" fmla="*/ 188 h 2091"/>
                <a:gd name="T38" fmla="*/ 586 w 782"/>
                <a:gd name="T39" fmla="*/ 188 h 2091"/>
                <a:gd name="T40" fmla="*/ 591 w 782"/>
                <a:gd name="T41" fmla="*/ 190 h 2091"/>
                <a:gd name="T42" fmla="*/ 592 w 782"/>
                <a:gd name="T43" fmla="*/ 195 h 2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2" h="2091">
                  <a:moveTo>
                    <a:pt x="196" y="0"/>
                  </a:moveTo>
                  <a:cubicBezTo>
                    <a:pt x="143" y="0"/>
                    <a:pt x="92" y="22"/>
                    <a:pt x="55" y="61"/>
                  </a:cubicBezTo>
                  <a:cubicBezTo>
                    <a:pt x="19" y="99"/>
                    <a:pt x="0" y="151"/>
                    <a:pt x="2" y="204"/>
                  </a:cubicBezTo>
                  <a:lnTo>
                    <a:pt x="92" y="1908"/>
                  </a:lnTo>
                  <a:cubicBezTo>
                    <a:pt x="97" y="2011"/>
                    <a:pt x="182" y="2091"/>
                    <a:pt x="286" y="2091"/>
                  </a:cubicBezTo>
                  <a:lnTo>
                    <a:pt x="496" y="2091"/>
                  </a:lnTo>
                  <a:cubicBezTo>
                    <a:pt x="600" y="2091"/>
                    <a:pt x="685" y="2011"/>
                    <a:pt x="690" y="1908"/>
                  </a:cubicBezTo>
                  <a:lnTo>
                    <a:pt x="780" y="204"/>
                  </a:lnTo>
                  <a:cubicBezTo>
                    <a:pt x="782" y="151"/>
                    <a:pt x="763" y="99"/>
                    <a:pt x="727" y="61"/>
                  </a:cubicBezTo>
                  <a:cubicBezTo>
                    <a:pt x="690" y="22"/>
                    <a:pt x="639" y="0"/>
                    <a:pt x="586" y="0"/>
                  </a:cubicBezTo>
                  <a:lnTo>
                    <a:pt x="196" y="0"/>
                  </a:lnTo>
                  <a:close/>
                  <a:moveTo>
                    <a:pt x="592" y="195"/>
                  </a:moveTo>
                  <a:lnTo>
                    <a:pt x="503" y="1898"/>
                  </a:lnTo>
                  <a:cubicBezTo>
                    <a:pt x="503" y="1901"/>
                    <a:pt x="500" y="1904"/>
                    <a:pt x="496" y="1904"/>
                  </a:cubicBezTo>
                  <a:lnTo>
                    <a:pt x="286" y="1904"/>
                  </a:lnTo>
                  <a:cubicBezTo>
                    <a:pt x="282" y="1904"/>
                    <a:pt x="279" y="1901"/>
                    <a:pt x="279" y="1898"/>
                  </a:cubicBezTo>
                  <a:lnTo>
                    <a:pt x="190" y="195"/>
                  </a:lnTo>
                  <a:cubicBezTo>
                    <a:pt x="190" y="194"/>
                    <a:pt x="189" y="192"/>
                    <a:pt x="191" y="190"/>
                  </a:cubicBezTo>
                  <a:cubicBezTo>
                    <a:pt x="193" y="188"/>
                    <a:pt x="195" y="188"/>
                    <a:pt x="196" y="188"/>
                  </a:cubicBezTo>
                  <a:lnTo>
                    <a:pt x="586" y="188"/>
                  </a:lnTo>
                  <a:cubicBezTo>
                    <a:pt x="587" y="188"/>
                    <a:pt x="589" y="188"/>
                    <a:pt x="591" y="190"/>
                  </a:cubicBezTo>
                  <a:cubicBezTo>
                    <a:pt x="593" y="192"/>
                    <a:pt x="592" y="194"/>
                    <a:pt x="592" y="1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6" name="object 12">
            <a:extLst>
              <a:ext uri="{FF2B5EF4-FFF2-40B4-BE49-F238E27FC236}">
                <a16:creationId xmlns:a16="http://schemas.microsoft.com/office/drawing/2014/main" id="{2BCE1DDC-F03C-4192-A5AD-7CE953B5379B}"/>
              </a:ext>
            </a:extLst>
          </p:cNvPr>
          <p:cNvSpPr/>
          <p:nvPr/>
        </p:nvSpPr>
        <p:spPr>
          <a:xfrm>
            <a:off x="443225" y="3687257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9998CC60-FC71-40A1-883D-F675EF60A8FF}"/>
              </a:ext>
            </a:extLst>
          </p:cNvPr>
          <p:cNvGrpSpPr/>
          <p:nvPr/>
        </p:nvGrpSpPr>
        <p:grpSpPr>
          <a:xfrm>
            <a:off x="449769" y="3785117"/>
            <a:ext cx="473635" cy="466021"/>
            <a:chOff x="2601913" y="5780088"/>
            <a:chExt cx="709612" cy="709612"/>
          </a:xfrm>
          <a:solidFill>
            <a:schemeClr val="bg2">
              <a:lumMod val="25000"/>
            </a:schemeClr>
          </a:solidFill>
        </p:grpSpPr>
        <p:sp>
          <p:nvSpPr>
            <p:cNvPr id="594" name="Freeform 224">
              <a:extLst>
                <a:ext uri="{FF2B5EF4-FFF2-40B4-BE49-F238E27FC236}">
                  <a16:creationId xmlns:a16="http://schemas.microsoft.com/office/drawing/2014/main" id="{B48E028E-11A9-4F9C-9402-03859F7BAF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913" y="5780088"/>
              <a:ext cx="709612" cy="709612"/>
            </a:xfrm>
            <a:custGeom>
              <a:avLst/>
              <a:gdLst>
                <a:gd name="T0" fmla="*/ 5875 w 6000"/>
                <a:gd name="T1" fmla="*/ 475 h 6000"/>
                <a:gd name="T2" fmla="*/ 5145 w 6000"/>
                <a:gd name="T3" fmla="*/ 475 h 6000"/>
                <a:gd name="T4" fmla="*/ 5145 w 6000"/>
                <a:gd name="T5" fmla="*/ 125 h 6000"/>
                <a:gd name="T6" fmla="*/ 5020 w 6000"/>
                <a:gd name="T7" fmla="*/ 0 h 6000"/>
                <a:gd name="T8" fmla="*/ 4164 w 6000"/>
                <a:gd name="T9" fmla="*/ 0 h 6000"/>
                <a:gd name="T10" fmla="*/ 4039 w 6000"/>
                <a:gd name="T11" fmla="*/ 125 h 6000"/>
                <a:gd name="T12" fmla="*/ 4039 w 6000"/>
                <a:gd name="T13" fmla="*/ 475 h 6000"/>
                <a:gd name="T14" fmla="*/ 1961 w 6000"/>
                <a:gd name="T15" fmla="*/ 475 h 6000"/>
                <a:gd name="T16" fmla="*/ 1961 w 6000"/>
                <a:gd name="T17" fmla="*/ 125 h 6000"/>
                <a:gd name="T18" fmla="*/ 1836 w 6000"/>
                <a:gd name="T19" fmla="*/ 0 h 6000"/>
                <a:gd name="T20" fmla="*/ 980 w 6000"/>
                <a:gd name="T21" fmla="*/ 0 h 6000"/>
                <a:gd name="T22" fmla="*/ 855 w 6000"/>
                <a:gd name="T23" fmla="*/ 125 h 6000"/>
                <a:gd name="T24" fmla="*/ 855 w 6000"/>
                <a:gd name="T25" fmla="*/ 475 h 6000"/>
                <a:gd name="T26" fmla="*/ 125 w 6000"/>
                <a:gd name="T27" fmla="*/ 475 h 6000"/>
                <a:gd name="T28" fmla="*/ 0 w 6000"/>
                <a:gd name="T29" fmla="*/ 600 h 6000"/>
                <a:gd name="T30" fmla="*/ 0 w 6000"/>
                <a:gd name="T31" fmla="*/ 5875 h 6000"/>
                <a:gd name="T32" fmla="*/ 125 w 6000"/>
                <a:gd name="T33" fmla="*/ 6000 h 6000"/>
                <a:gd name="T34" fmla="*/ 5875 w 6000"/>
                <a:gd name="T35" fmla="*/ 6000 h 6000"/>
                <a:gd name="T36" fmla="*/ 6000 w 6000"/>
                <a:gd name="T37" fmla="*/ 5875 h 6000"/>
                <a:gd name="T38" fmla="*/ 6000 w 6000"/>
                <a:gd name="T39" fmla="*/ 600 h 6000"/>
                <a:gd name="T40" fmla="*/ 5875 w 6000"/>
                <a:gd name="T41" fmla="*/ 475 h 6000"/>
                <a:gd name="T42" fmla="*/ 4289 w 6000"/>
                <a:gd name="T43" fmla="*/ 250 h 6000"/>
                <a:gd name="T44" fmla="*/ 4895 w 6000"/>
                <a:gd name="T45" fmla="*/ 250 h 6000"/>
                <a:gd name="T46" fmla="*/ 4895 w 6000"/>
                <a:gd name="T47" fmla="*/ 1045 h 6000"/>
                <a:gd name="T48" fmla="*/ 4289 w 6000"/>
                <a:gd name="T49" fmla="*/ 1045 h 6000"/>
                <a:gd name="T50" fmla="*/ 4289 w 6000"/>
                <a:gd name="T51" fmla="*/ 250 h 6000"/>
                <a:gd name="T52" fmla="*/ 1105 w 6000"/>
                <a:gd name="T53" fmla="*/ 250 h 6000"/>
                <a:gd name="T54" fmla="*/ 1711 w 6000"/>
                <a:gd name="T55" fmla="*/ 250 h 6000"/>
                <a:gd name="T56" fmla="*/ 1711 w 6000"/>
                <a:gd name="T57" fmla="*/ 1045 h 6000"/>
                <a:gd name="T58" fmla="*/ 1105 w 6000"/>
                <a:gd name="T59" fmla="*/ 1045 h 6000"/>
                <a:gd name="T60" fmla="*/ 1105 w 6000"/>
                <a:gd name="T61" fmla="*/ 250 h 6000"/>
                <a:gd name="T62" fmla="*/ 5750 w 6000"/>
                <a:gd name="T63" fmla="*/ 5750 h 6000"/>
                <a:gd name="T64" fmla="*/ 250 w 6000"/>
                <a:gd name="T65" fmla="*/ 5750 h 6000"/>
                <a:gd name="T66" fmla="*/ 250 w 6000"/>
                <a:gd name="T67" fmla="*/ 1961 h 6000"/>
                <a:gd name="T68" fmla="*/ 5750 w 6000"/>
                <a:gd name="T69" fmla="*/ 1961 h 6000"/>
                <a:gd name="T70" fmla="*/ 5750 w 6000"/>
                <a:gd name="T71" fmla="*/ 5750 h 6000"/>
                <a:gd name="T72" fmla="*/ 5750 w 6000"/>
                <a:gd name="T73" fmla="*/ 1711 h 6000"/>
                <a:gd name="T74" fmla="*/ 250 w 6000"/>
                <a:gd name="T75" fmla="*/ 1711 h 6000"/>
                <a:gd name="T76" fmla="*/ 250 w 6000"/>
                <a:gd name="T77" fmla="*/ 725 h 6000"/>
                <a:gd name="T78" fmla="*/ 855 w 6000"/>
                <a:gd name="T79" fmla="*/ 725 h 6000"/>
                <a:gd name="T80" fmla="*/ 855 w 6000"/>
                <a:gd name="T81" fmla="*/ 1170 h 6000"/>
                <a:gd name="T82" fmla="*/ 980 w 6000"/>
                <a:gd name="T83" fmla="*/ 1295 h 6000"/>
                <a:gd name="T84" fmla="*/ 1836 w 6000"/>
                <a:gd name="T85" fmla="*/ 1295 h 6000"/>
                <a:gd name="T86" fmla="*/ 1961 w 6000"/>
                <a:gd name="T87" fmla="*/ 1170 h 6000"/>
                <a:gd name="T88" fmla="*/ 1961 w 6000"/>
                <a:gd name="T89" fmla="*/ 725 h 6000"/>
                <a:gd name="T90" fmla="*/ 4039 w 6000"/>
                <a:gd name="T91" fmla="*/ 725 h 6000"/>
                <a:gd name="T92" fmla="*/ 4039 w 6000"/>
                <a:gd name="T93" fmla="*/ 1170 h 6000"/>
                <a:gd name="T94" fmla="*/ 4164 w 6000"/>
                <a:gd name="T95" fmla="*/ 1295 h 6000"/>
                <a:gd name="T96" fmla="*/ 5020 w 6000"/>
                <a:gd name="T97" fmla="*/ 1295 h 6000"/>
                <a:gd name="T98" fmla="*/ 5145 w 6000"/>
                <a:gd name="T99" fmla="*/ 1170 h 6000"/>
                <a:gd name="T100" fmla="*/ 5145 w 6000"/>
                <a:gd name="T101" fmla="*/ 725 h 6000"/>
                <a:gd name="T102" fmla="*/ 5750 w 6000"/>
                <a:gd name="T103" fmla="*/ 725 h 6000"/>
                <a:gd name="T104" fmla="*/ 5750 w 6000"/>
                <a:gd name="T105" fmla="*/ 1711 h 6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000" h="6000">
                  <a:moveTo>
                    <a:pt x="5875" y="475"/>
                  </a:moveTo>
                  <a:lnTo>
                    <a:pt x="5145" y="475"/>
                  </a:lnTo>
                  <a:lnTo>
                    <a:pt x="5145" y="125"/>
                  </a:lnTo>
                  <a:cubicBezTo>
                    <a:pt x="5145" y="56"/>
                    <a:pt x="5089" y="0"/>
                    <a:pt x="5020" y="0"/>
                  </a:cubicBezTo>
                  <a:lnTo>
                    <a:pt x="4164" y="0"/>
                  </a:lnTo>
                  <a:cubicBezTo>
                    <a:pt x="4095" y="0"/>
                    <a:pt x="4039" y="56"/>
                    <a:pt x="4039" y="125"/>
                  </a:cubicBezTo>
                  <a:lnTo>
                    <a:pt x="4039" y="475"/>
                  </a:lnTo>
                  <a:lnTo>
                    <a:pt x="1961" y="475"/>
                  </a:lnTo>
                  <a:lnTo>
                    <a:pt x="1961" y="125"/>
                  </a:lnTo>
                  <a:cubicBezTo>
                    <a:pt x="1961" y="56"/>
                    <a:pt x="1905" y="0"/>
                    <a:pt x="1836" y="0"/>
                  </a:cubicBezTo>
                  <a:lnTo>
                    <a:pt x="980" y="0"/>
                  </a:lnTo>
                  <a:cubicBezTo>
                    <a:pt x="911" y="0"/>
                    <a:pt x="855" y="56"/>
                    <a:pt x="855" y="125"/>
                  </a:cubicBezTo>
                  <a:lnTo>
                    <a:pt x="855" y="475"/>
                  </a:lnTo>
                  <a:lnTo>
                    <a:pt x="125" y="475"/>
                  </a:lnTo>
                  <a:cubicBezTo>
                    <a:pt x="56" y="475"/>
                    <a:pt x="0" y="531"/>
                    <a:pt x="0" y="600"/>
                  </a:cubicBezTo>
                  <a:lnTo>
                    <a:pt x="0" y="5875"/>
                  </a:lnTo>
                  <a:cubicBezTo>
                    <a:pt x="0" y="5944"/>
                    <a:pt x="56" y="6000"/>
                    <a:pt x="125" y="6000"/>
                  </a:cubicBezTo>
                  <a:lnTo>
                    <a:pt x="5875" y="6000"/>
                  </a:lnTo>
                  <a:cubicBezTo>
                    <a:pt x="5944" y="6000"/>
                    <a:pt x="6000" y="5944"/>
                    <a:pt x="6000" y="5875"/>
                  </a:cubicBezTo>
                  <a:lnTo>
                    <a:pt x="6000" y="600"/>
                  </a:lnTo>
                  <a:cubicBezTo>
                    <a:pt x="6000" y="531"/>
                    <a:pt x="5944" y="475"/>
                    <a:pt x="5875" y="475"/>
                  </a:cubicBezTo>
                  <a:close/>
                  <a:moveTo>
                    <a:pt x="4289" y="250"/>
                  </a:moveTo>
                  <a:lnTo>
                    <a:pt x="4895" y="250"/>
                  </a:lnTo>
                  <a:lnTo>
                    <a:pt x="4895" y="1045"/>
                  </a:lnTo>
                  <a:lnTo>
                    <a:pt x="4289" y="1045"/>
                  </a:lnTo>
                  <a:lnTo>
                    <a:pt x="4289" y="250"/>
                  </a:lnTo>
                  <a:close/>
                  <a:moveTo>
                    <a:pt x="1105" y="250"/>
                  </a:moveTo>
                  <a:lnTo>
                    <a:pt x="1711" y="250"/>
                  </a:lnTo>
                  <a:lnTo>
                    <a:pt x="1711" y="1045"/>
                  </a:lnTo>
                  <a:lnTo>
                    <a:pt x="1105" y="1045"/>
                  </a:lnTo>
                  <a:lnTo>
                    <a:pt x="1105" y="250"/>
                  </a:lnTo>
                  <a:close/>
                  <a:moveTo>
                    <a:pt x="5750" y="5750"/>
                  </a:moveTo>
                  <a:lnTo>
                    <a:pt x="250" y="5750"/>
                  </a:lnTo>
                  <a:lnTo>
                    <a:pt x="250" y="1961"/>
                  </a:lnTo>
                  <a:lnTo>
                    <a:pt x="5750" y="1961"/>
                  </a:lnTo>
                  <a:lnTo>
                    <a:pt x="5750" y="5750"/>
                  </a:lnTo>
                  <a:close/>
                  <a:moveTo>
                    <a:pt x="5750" y="1711"/>
                  </a:moveTo>
                  <a:lnTo>
                    <a:pt x="250" y="1711"/>
                  </a:lnTo>
                  <a:lnTo>
                    <a:pt x="250" y="725"/>
                  </a:lnTo>
                  <a:lnTo>
                    <a:pt x="855" y="725"/>
                  </a:lnTo>
                  <a:lnTo>
                    <a:pt x="855" y="1170"/>
                  </a:lnTo>
                  <a:cubicBezTo>
                    <a:pt x="855" y="1240"/>
                    <a:pt x="911" y="1295"/>
                    <a:pt x="980" y="1295"/>
                  </a:cubicBezTo>
                  <a:lnTo>
                    <a:pt x="1836" y="1295"/>
                  </a:lnTo>
                  <a:cubicBezTo>
                    <a:pt x="1905" y="1295"/>
                    <a:pt x="1961" y="1240"/>
                    <a:pt x="1961" y="1170"/>
                  </a:cubicBezTo>
                  <a:lnTo>
                    <a:pt x="1961" y="725"/>
                  </a:lnTo>
                  <a:lnTo>
                    <a:pt x="4039" y="725"/>
                  </a:lnTo>
                  <a:lnTo>
                    <a:pt x="4039" y="1170"/>
                  </a:lnTo>
                  <a:cubicBezTo>
                    <a:pt x="4039" y="1240"/>
                    <a:pt x="4095" y="1295"/>
                    <a:pt x="4164" y="1295"/>
                  </a:cubicBezTo>
                  <a:lnTo>
                    <a:pt x="5020" y="1295"/>
                  </a:lnTo>
                  <a:cubicBezTo>
                    <a:pt x="5089" y="1295"/>
                    <a:pt x="5145" y="1240"/>
                    <a:pt x="5145" y="1170"/>
                  </a:cubicBezTo>
                  <a:lnTo>
                    <a:pt x="5145" y="725"/>
                  </a:lnTo>
                  <a:lnTo>
                    <a:pt x="5750" y="725"/>
                  </a:lnTo>
                  <a:lnTo>
                    <a:pt x="5750" y="1711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5" name="Freeform 225">
              <a:extLst>
                <a:ext uri="{FF2B5EF4-FFF2-40B4-BE49-F238E27FC236}">
                  <a16:creationId xmlns:a16="http://schemas.microsoft.com/office/drawing/2014/main" id="{F228C16A-1EB5-4BB9-AA17-04FC4043A8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0650" y="6075363"/>
              <a:ext cx="581025" cy="361950"/>
            </a:xfrm>
            <a:custGeom>
              <a:avLst/>
              <a:gdLst>
                <a:gd name="T0" fmla="*/ 4800 w 4919"/>
                <a:gd name="T1" fmla="*/ 3057 h 3057"/>
                <a:gd name="T2" fmla="*/ 4919 w 4919"/>
                <a:gd name="T3" fmla="*/ 120 h 3057"/>
                <a:gd name="T4" fmla="*/ 119 w 4919"/>
                <a:gd name="T5" fmla="*/ 0 h 3057"/>
                <a:gd name="T6" fmla="*/ 0 w 4919"/>
                <a:gd name="T7" fmla="*/ 2937 h 3057"/>
                <a:gd name="T8" fmla="*/ 4680 w 4919"/>
                <a:gd name="T9" fmla="*/ 2818 h 3057"/>
                <a:gd name="T10" fmla="*/ 3965 w 4919"/>
                <a:gd name="T11" fmla="*/ 2057 h 3057"/>
                <a:gd name="T12" fmla="*/ 4680 w 4919"/>
                <a:gd name="T13" fmla="*/ 2818 h 3057"/>
                <a:gd name="T14" fmla="*/ 3965 w 4919"/>
                <a:gd name="T15" fmla="*/ 1818 h 3057"/>
                <a:gd name="T16" fmla="*/ 4680 w 4919"/>
                <a:gd name="T17" fmla="*/ 1239 h 3057"/>
                <a:gd name="T18" fmla="*/ 3965 w 4919"/>
                <a:gd name="T19" fmla="*/ 240 h 3057"/>
                <a:gd name="T20" fmla="*/ 4680 w 4919"/>
                <a:gd name="T21" fmla="*/ 1000 h 3057"/>
                <a:gd name="T22" fmla="*/ 3965 w 4919"/>
                <a:gd name="T23" fmla="*/ 240 h 3057"/>
                <a:gd name="T24" fmla="*/ 3726 w 4919"/>
                <a:gd name="T25" fmla="*/ 240 h 3057"/>
                <a:gd name="T26" fmla="*/ 3056 w 4919"/>
                <a:gd name="T27" fmla="*/ 1000 h 3057"/>
                <a:gd name="T28" fmla="*/ 3056 w 4919"/>
                <a:gd name="T29" fmla="*/ 1239 h 3057"/>
                <a:gd name="T30" fmla="*/ 3726 w 4919"/>
                <a:gd name="T31" fmla="*/ 1818 h 3057"/>
                <a:gd name="T32" fmla="*/ 3056 w 4919"/>
                <a:gd name="T33" fmla="*/ 1239 h 3057"/>
                <a:gd name="T34" fmla="*/ 3726 w 4919"/>
                <a:gd name="T35" fmla="*/ 2057 h 3057"/>
                <a:gd name="T36" fmla="*/ 3056 w 4919"/>
                <a:gd name="T37" fmla="*/ 2818 h 3057"/>
                <a:gd name="T38" fmla="*/ 2056 w 4919"/>
                <a:gd name="T39" fmla="*/ 240 h 3057"/>
                <a:gd name="T40" fmla="*/ 2817 w 4919"/>
                <a:gd name="T41" fmla="*/ 1000 h 3057"/>
                <a:gd name="T42" fmla="*/ 2056 w 4919"/>
                <a:gd name="T43" fmla="*/ 240 h 3057"/>
                <a:gd name="T44" fmla="*/ 2817 w 4919"/>
                <a:gd name="T45" fmla="*/ 1239 h 3057"/>
                <a:gd name="T46" fmla="*/ 2056 w 4919"/>
                <a:gd name="T47" fmla="*/ 1818 h 3057"/>
                <a:gd name="T48" fmla="*/ 2817 w 4919"/>
                <a:gd name="T49" fmla="*/ 2057 h 3057"/>
                <a:gd name="T50" fmla="*/ 2056 w 4919"/>
                <a:gd name="T51" fmla="*/ 2818 h 3057"/>
                <a:gd name="T52" fmla="*/ 2817 w 4919"/>
                <a:gd name="T53" fmla="*/ 2057 h 3057"/>
                <a:gd name="T54" fmla="*/ 1817 w 4919"/>
                <a:gd name="T55" fmla="*/ 240 h 3057"/>
                <a:gd name="T56" fmla="*/ 1817 w 4919"/>
                <a:gd name="T57" fmla="*/ 1000 h 3057"/>
                <a:gd name="T58" fmla="*/ 1148 w 4919"/>
                <a:gd name="T59" fmla="*/ 240 h 3057"/>
                <a:gd name="T60" fmla="*/ 1817 w 4919"/>
                <a:gd name="T61" fmla="*/ 1239 h 3057"/>
                <a:gd name="T62" fmla="*/ 1148 w 4919"/>
                <a:gd name="T63" fmla="*/ 1818 h 3057"/>
                <a:gd name="T64" fmla="*/ 1148 w 4919"/>
                <a:gd name="T65" fmla="*/ 2057 h 3057"/>
                <a:gd name="T66" fmla="*/ 1817 w 4919"/>
                <a:gd name="T67" fmla="*/ 2818 h 3057"/>
                <a:gd name="T68" fmla="*/ 1148 w 4919"/>
                <a:gd name="T69" fmla="*/ 2057 h 3057"/>
                <a:gd name="T70" fmla="*/ 909 w 4919"/>
                <a:gd name="T71" fmla="*/ 240 h 3057"/>
                <a:gd name="T72" fmla="*/ 239 w 4919"/>
                <a:gd name="T73" fmla="*/ 1000 h 3057"/>
                <a:gd name="T74" fmla="*/ 239 w 4919"/>
                <a:gd name="T75" fmla="*/ 1239 h 3057"/>
                <a:gd name="T76" fmla="*/ 909 w 4919"/>
                <a:gd name="T77" fmla="*/ 1818 h 3057"/>
                <a:gd name="T78" fmla="*/ 239 w 4919"/>
                <a:gd name="T79" fmla="*/ 1239 h 3057"/>
                <a:gd name="T80" fmla="*/ 909 w 4919"/>
                <a:gd name="T81" fmla="*/ 2057 h 3057"/>
                <a:gd name="T82" fmla="*/ 239 w 4919"/>
                <a:gd name="T83" fmla="*/ 2818 h 3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19" h="3057">
                  <a:moveTo>
                    <a:pt x="119" y="3057"/>
                  </a:moveTo>
                  <a:lnTo>
                    <a:pt x="4800" y="3057"/>
                  </a:lnTo>
                  <a:cubicBezTo>
                    <a:pt x="4866" y="3057"/>
                    <a:pt x="4919" y="3003"/>
                    <a:pt x="4919" y="2937"/>
                  </a:cubicBezTo>
                  <a:lnTo>
                    <a:pt x="4919" y="120"/>
                  </a:lnTo>
                  <a:cubicBezTo>
                    <a:pt x="4919" y="54"/>
                    <a:pt x="4866" y="0"/>
                    <a:pt x="4800" y="0"/>
                  </a:cubicBezTo>
                  <a:lnTo>
                    <a:pt x="119" y="0"/>
                  </a:lnTo>
                  <a:cubicBezTo>
                    <a:pt x="53" y="0"/>
                    <a:pt x="0" y="54"/>
                    <a:pt x="0" y="120"/>
                  </a:cubicBezTo>
                  <a:lnTo>
                    <a:pt x="0" y="2937"/>
                  </a:lnTo>
                  <a:cubicBezTo>
                    <a:pt x="0" y="3003"/>
                    <a:pt x="53" y="3057"/>
                    <a:pt x="119" y="3057"/>
                  </a:cubicBezTo>
                  <a:close/>
                  <a:moveTo>
                    <a:pt x="4680" y="2818"/>
                  </a:moveTo>
                  <a:lnTo>
                    <a:pt x="3965" y="2818"/>
                  </a:lnTo>
                  <a:lnTo>
                    <a:pt x="3965" y="2057"/>
                  </a:lnTo>
                  <a:lnTo>
                    <a:pt x="4680" y="2057"/>
                  </a:lnTo>
                  <a:lnTo>
                    <a:pt x="4680" y="2818"/>
                  </a:lnTo>
                  <a:close/>
                  <a:moveTo>
                    <a:pt x="4680" y="1818"/>
                  </a:moveTo>
                  <a:lnTo>
                    <a:pt x="3965" y="1818"/>
                  </a:lnTo>
                  <a:lnTo>
                    <a:pt x="3965" y="1239"/>
                  </a:lnTo>
                  <a:lnTo>
                    <a:pt x="4680" y="1239"/>
                  </a:lnTo>
                  <a:lnTo>
                    <a:pt x="4680" y="1818"/>
                  </a:lnTo>
                  <a:close/>
                  <a:moveTo>
                    <a:pt x="3965" y="240"/>
                  </a:moveTo>
                  <a:lnTo>
                    <a:pt x="4680" y="240"/>
                  </a:lnTo>
                  <a:lnTo>
                    <a:pt x="4680" y="1000"/>
                  </a:lnTo>
                  <a:lnTo>
                    <a:pt x="3965" y="1000"/>
                  </a:lnTo>
                  <a:lnTo>
                    <a:pt x="3965" y="240"/>
                  </a:lnTo>
                  <a:close/>
                  <a:moveTo>
                    <a:pt x="3056" y="240"/>
                  </a:moveTo>
                  <a:lnTo>
                    <a:pt x="3726" y="240"/>
                  </a:lnTo>
                  <a:lnTo>
                    <a:pt x="3726" y="1000"/>
                  </a:lnTo>
                  <a:lnTo>
                    <a:pt x="3056" y="1000"/>
                  </a:lnTo>
                  <a:lnTo>
                    <a:pt x="3056" y="240"/>
                  </a:lnTo>
                  <a:close/>
                  <a:moveTo>
                    <a:pt x="3056" y="1239"/>
                  </a:moveTo>
                  <a:lnTo>
                    <a:pt x="3726" y="1239"/>
                  </a:lnTo>
                  <a:lnTo>
                    <a:pt x="3726" y="1818"/>
                  </a:lnTo>
                  <a:lnTo>
                    <a:pt x="3056" y="1818"/>
                  </a:lnTo>
                  <a:lnTo>
                    <a:pt x="3056" y="1239"/>
                  </a:lnTo>
                  <a:close/>
                  <a:moveTo>
                    <a:pt x="3056" y="2057"/>
                  </a:moveTo>
                  <a:lnTo>
                    <a:pt x="3726" y="2057"/>
                  </a:lnTo>
                  <a:lnTo>
                    <a:pt x="3726" y="2818"/>
                  </a:lnTo>
                  <a:lnTo>
                    <a:pt x="3056" y="2818"/>
                  </a:lnTo>
                  <a:lnTo>
                    <a:pt x="3056" y="2057"/>
                  </a:lnTo>
                  <a:close/>
                  <a:moveTo>
                    <a:pt x="2056" y="240"/>
                  </a:moveTo>
                  <a:lnTo>
                    <a:pt x="2817" y="240"/>
                  </a:lnTo>
                  <a:lnTo>
                    <a:pt x="2817" y="1000"/>
                  </a:lnTo>
                  <a:lnTo>
                    <a:pt x="2056" y="1000"/>
                  </a:lnTo>
                  <a:lnTo>
                    <a:pt x="2056" y="240"/>
                  </a:lnTo>
                  <a:close/>
                  <a:moveTo>
                    <a:pt x="2056" y="1239"/>
                  </a:moveTo>
                  <a:lnTo>
                    <a:pt x="2817" y="1239"/>
                  </a:lnTo>
                  <a:lnTo>
                    <a:pt x="2817" y="1818"/>
                  </a:lnTo>
                  <a:lnTo>
                    <a:pt x="2056" y="1818"/>
                  </a:lnTo>
                  <a:lnTo>
                    <a:pt x="2056" y="1239"/>
                  </a:lnTo>
                  <a:close/>
                  <a:moveTo>
                    <a:pt x="2817" y="2057"/>
                  </a:moveTo>
                  <a:lnTo>
                    <a:pt x="2817" y="2818"/>
                  </a:lnTo>
                  <a:lnTo>
                    <a:pt x="2056" y="2818"/>
                  </a:lnTo>
                  <a:lnTo>
                    <a:pt x="2056" y="2057"/>
                  </a:lnTo>
                  <a:lnTo>
                    <a:pt x="2817" y="2057"/>
                  </a:lnTo>
                  <a:close/>
                  <a:moveTo>
                    <a:pt x="1148" y="240"/>
                  </a:moveTo>
                  <a:lnTo>
                    <a:pt x="1817" y="240"/>
                  </a:lnTo>
                  <a:lnTo>
                    <a:pt x="1817" y="1000"/>
                  </a:lnTo>
                  <a:lnTo>
                    <a:pt x="1817" y="1000"/>
                  </a:lnTo>
                  <a:lnTo>
                    <a:pt x="1148" y="1000"/>
                  </a:lnTo>
                  <a:lnTo>
                    <a:pt x="1148" y="240"/>
                  </a:lnTo>
                  <a:close/>
                  <a:moveTo>
                    <a:pt x="1148" y="1239"/>
                  </a:moveTo>
                  <a:lnTo>
                    <a:pt x="1817" y="1239"/>
                  </a:lnTo>
                  <a:lnTo>
                    <a:pt x="1817" y="1818"/>
                  </a:lnTo>
                  <a:lnTo>
                    <a:pt x="1148" y="1818"/>
                  </a:lnTo>
                  <a:lnTo>
                    <a:pt x="1148" y="1239"/>
                  </a:lnTo>
                  <a:close/>
                  <a:moveTo>
                    <a:pt x="1148" y="2057"/>
                  </a:moveTo>
                  <a:lnTo>
                    <a:pt x="1817" y="2057"/>
                  </a:lnTo>
                  <a:lnTo>
                    <a:pt x="1817" y="2818"/>
                  </a:lnTo>
                  <a:lnTo>
                    <a:pt x="1148" y="2818"/>
                  </a:lnTo>
                  <a:lnTo>
                    <a:pt x="1148" y="2057"/>
                  </a:lnTo>
                  <a:close/>
                  <a:moveTo>
                    <a:pt x="239" y="240"/>
                  </a:moveTo>
                  <a:lnTo>
                    <a:pt x="909" y="240"/>
                  </a:lnTo>
                  <a:lnTo>
                    <a:pt x="909" y="1000"/>
                  </a:lnTo>
                  <a:lnTo>
                    <a:pt x="239" y="1000"/>
                  </a:lnTo>
                  <a:lnTo>
                    <a:pt x="239" y="240"/>
                  </a:lnTo>
                  <a:close/>
                  <a:moveTo>
                    <a:pt x="239" y="1239"/>
                  </a:moveTo>
                  <a:lnTo>
                    <a:pt x="909" y="1239"/>
                  </a:lnTo>
                  <a:lnTo>
                    <a:pt x="909" y="1818"/>
                  </a:lnTo>
                  <a:lnTo>
                    <a:pt x="239" y="1818"/>
                  </a:lnTo>
                  <a:lnTo>
                    <a:pt x="239" y="1239"/>
                  </a:lnTo>
                  <a:close/>
                  <a:moveTo>
                    <a:pt x="239" y="2057"/>
                  </a:moveTo>
                  <a:lnTo>
                    <a:pt x="909" y="2057"/>
                  </a:lnTo>
                  <a:lnTo>
                    <a:pt x="909" y="2818"/>
                  </a:lnTo>
                  <a:lnTo>
                    <a:pt x="239" y="2818"/>
                  </a:lnTo>
                  <a:lnTo>
                    <a:pt x="239" y="2057"/>
                  </a:ln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96" name="object 12">
            <a:extLst>
              <a:ext uri="{FF2B5EF4-FFF2-40B4-BE49-F238E27FC236}">
                <a16:creationId xmlns:a16="http://schemas.microsoft.com/office/drawing/2014/main" id="{7D2EC27A-07D9-4FB5-A793-576D8E4AB86B}"/>
              </a:ext>
            </a:extLst>
          </p:cNvPr>
          <p:cNvSpPr/>
          <p:nvPr/>
        </p:nvSpPr>
        <p:spPr>
          <a:xfrm>
            <a:off x="443225" y="2408772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97" name="Group 792">
            <a:extLst>
              <a:ext uri="{FF2B5EF4-FFF2-40B4-BE49-F238E27FC236}">
                <a16:creationId xmlns:a16="http://schemas.microsoft.com/office/drawing/2014/main" id="{C9433F38-F522-4764-A584-2EED7A7213A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7397" y="2505351"/>
            <a:ext cx="509322" cy="500578"/>
            <a:chOff x="695" y="1586"/>
            <a:chExt cx="233" cy="229"/>
          </a:xfrm>
          <a:solidFill>
            <a:schemeClr val="bg2">
              <a:lumMod val="25000"/>
            </a:schemeClr>
          </a:solidFill>
        </p:grpSpPr>
        <p:sp>
          <p:nvSpPr>
            <p:cNvPr id="598" name="Freeform 793">
              <a:extLst>
                <a:ext uri="{FF2B5EF4-FFF2-40B4-BE49-F238E27FC236}">
                  <a16:creationId xmlns:a16="http://schemas.microsoft.com/office/drawing/2014/main" id="{34F5B743-B87E-4B8A-8F1E-D7C131845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8" y="1586"/>
              <a:ext cx="80" cy="47"/>
            </a:xfrm>
            <a:custGeom>
              <a:avLst/>
              <a:gdLst>
                <a:gd name="T0" fmla="*/ 52 w 261"/>
                <a:gd name="T1" fmla="*/ 130 h 155"/>
                <a:gd name="T2" fmla="*/ 86 w 261"/>
                <a:gd name="T3" fmla="*/ 155 h 155"/>
                <a:gd name="T4" fmla="*/ 179 w 261"/>
                <a:gd name="T5" fmla="*/ 155 h 155"/>
                <a:gd name="T6" fmla="*/ 213 w 261"/>
                <a:gd name="T7" fmla="*/ 130 h 155"/>
                <a:gd name="T8" fmla="*/ 245 w 261"/>
                <a:gd name="T9" fmla="*/ 75 h 155"/>
                <a:gd name="T10" fmla="*/ 258 w 261"/>
                <a:gd name="T11" fmla="*/ 39 h 155"/>
                <a:gd name="T12" fmla="*/ 234 w 261"/>
                <a:gd name="T13" fmla="*/ 12 h 155"/>
                <a:gd name="T14" fmla="*/ 138 w 261"/>
                <a:gd name="T15" fmla="*/ 24 h 155"/>
                <a:gd name="T16" fmla="*/ 122 w 261"/>
                <a:gd name="T17" fmla="*/ 24 h 155"/>
                <a:gd name="T18" fmla="*/ 26 w 261"/>
                <a:gd name="T19" fmla="*/ 12 h 155"/>
                <a:gd name="T20" fmla="*/ 2 w 261"/>
                <a:gd name="T21" fmla="*/ 39 h 155"/>
                <a:gd name="T22" fmla="*/ 15 w 261"/>
                <a:gd name="T23" fmla="*/ 75 h 155"/>
                <a:gd name="T24" fmla="*/ 52 w 261"/>
                <a:gd name="T25" fmla="*/ 130 h 155"/>
                <a:gd name="T26" fmla="*/ 27 w 261"/>
                <a:gd name="T27" fmla="*/ 44 h 155"/>
                <a:gd name="T28" fmla="*/ 34 w 261"/>
                <a:gd name="T29" fmla="*/ 36 h 155"/>
                <a:gd name="T30" fmla="*/ 67 w 261"/>
                <a:gd name="T31" fmla="*/ 30 h 155"/>
                <a:gd name="T32" fmla="*/ 107 w 261"/>
                <a:gd name="T33" fmla="*/ 44 h 155"/>
                <a:gd name="T34" fmla="*/ 153 w 261"/>
                <a:gd name="T35" fmla="*/ 44 h 155"/>
                <a:gd name="T36" fmla="*/ 226 w 261"/>
                <a:gd name="T37" fmla="*/ 36 h 155"/>
                <a:gd name="T38" fmla="*/ 234 w 261"/>
                <a:gd name="T39" fmla="*/ 44 h 155"/>
                <a:gd name="T40" fmla="*/ 229 w 261"/>
                <a:gd name="T41" fmla="*/ 56 h 155"/>
                <a:gd name="T42" fmla="*/ 190 w 261"/>
                <a:gd name="T43" fmla="*/ 122 h 155"/>
                <a:gd name="T44" fmla="*/ 179 w 261"/>
                <a:gd name="T45" fmla="*/ 130 h 155"/>
                <a:gd name="T46" fmla="*/ 86 w 261"/>
                <a:gd name="T47" fmla="*/ 130 h 155"/>
                <a:gd name="T48" fmla="*/ 76 w 261"/>
                <a:gd name="T49" fmla="*/ 122 h 155"/>
                <a:gd name="T50" fmla="*/ 31 w 261"/>
                <a:gd name="T51" fmla="*/ 56 h 155"/>
                <a:gd name="T52" fmla="*/ 27 w 261"/>
                <a:gd name="T53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1" h="155">
                  <a:moveTo>
                    <a:pt x="52" y="130"/>
                  </a:moveTo>
                  <a:cubicBezTo>
                    <a:pt x="57" y="145"/>
                    <a:pt x="71" y="155"/>
                    <a:pt x="86" y="155"/>
                  </a:cubicBezTo>
                  <a:lnTo>
                    <a:pt x="179" y="155"/>
                  </a:lnTo>
                  <a:cubicBezTo>
                    <a:pt x="195" y="155"/>
                    <a:pt x="208" y="145"/>
                    <a:pt x="213" y="130"/>
                  </a:cubicBezTo>
                  <a:cubicBezTo>
                    <a:pt x="218" y="116"/>
                    <a:pt x="234" y="85"/>
                    <a:pt x="245" y="75"/>
                  </a:cubicBezTo>
                  <a:cubicBezTo>
                    <a:pt x="256" y="66"/>
                    <a:pt x="261" y="52"/>
                    <a:pt x="258" y="39"/>
                  </a:cubicBezTo>
                  <a:cubicBezTo>
                    <a:pt x="256" y="26"/>
                    <a:pt x="247" y="16"/>
                    <a:pt x="234" y="12"/>
                  </a:cubicBezTo>
                  <a:cubicBezTo>
                    <a:pt x="196" y="0"/>
                    <a:pt x="163" y="4"/>
                    <a:pt x="138" y="24"/>
                  </a:cubicBezTo>
                  <a:cubicBezTo>
                    <a:pt x="133" y="28"/>
                    <a:pt x="127" y="28"/>
                    <a:pt x="122" y="24"/>
                  </a:cubicBezTo>
                  <a:cubicBezTo>
                    <a:pt x="97" y="4"/>
                    <a:pt x="64" y="0"/>
                    <a:pt x="26" y="12"/>
                  </a:cubicBezTo>
                  <a:cubicBezTo>
                    <a:pt x="14" y="16"/>
                    <a:pt x="5" y="26"/>
                    <a:pt x="2" y="39"/>
                  </a:cubicBezTo>
                  <a:cubicBezTo>
                    <a:pt x="0" y="52"/>
                    <a:pt x="4" y="66"/>
                    <a:pt x="15" y="75"/>
                  </a:cubicBezTo>
                  <a:cubicBezTo>
                    <a:pt x="28" y="86"/>
                    <a:pt x="49" y="120"/>
                    <a:pt x="52" y="130"/>
                  </a:cubicBezTo>
                  <a:close/>
                  <a:moveTo>
                    <a:pt x="27" y="44"/>
                  </a:moveTo>
                  <a:cubicBezTo>
                    <a:pt x="27" y="42"/>
                    <a:pt x="29" y="38"/>
                    <a:pt x="34" y="36"/>
                  </a:cubicBezTo>
                  <a:cubicBezTo>
                    <a:pt x="46" y="32"/>
                    <a:pt x="57" y="30"/>
                    <a:pt x="67" y="30"/>
                  </a:cubicBezTo>
                  <a:cubicBezTo>
                    <a:pt x="82" y="30"/>
                    <a:pt x="96" y="35"/>
                    <a:pt x="107" y="44"/>
                  </a:cubicBezTo>
                  <a:cubicBezTo>
                    <a:pt x="121" y="55"/>
                    <a:pt x="140" y="55"/>
                    <a:pt x="153" y="44"/>
                  </a:cubicBezTo>
                  <a:cubicBezTo>
                    <a:pt x="172" y="29"/>
                    <a:pt x="197" y="26"/>
                    <a:pt x="226" y="36"/>
                  </a:cubicBezTo>
                  <a:cubicBezTo>
                    <a:pt x="231" y="38"/>
                    <a:pt x="233" y="42"/>
                    <a:pt x="234" y="44"/>
                  </a:cubicBezTo>
                  <a:cubicBezTo>
                    <a:pt x="234" y="48"/>
                    <a:pt x="233" y="53"/>
                    <a:pt x="229" y="56"/>
                  </a:cubicBezTo>
                  <a:cubicBezTo>
                    <a:pt x="210" y="72"/>
                    <a:pt x="193" y="113"/>
                    <a:pt x="190" y="122"/>
                  </a:cubicBezTo>
                  <a:cubicBezTo>
                    <a:pt x="188" y="127"/>
                    <a:pt x="184" y="130"/>
                    <a:pt x="179" y="130"/>
                  </a:cubicBezTo>
                  <a:lnTo>
                    <a:pt x="86" y="130"/>
                  </a:lnTo>
                  <a:cubicBezTo>
                    <a:pt x="82" y="130"/>
                    <a:pt x="78" y="127"/>
                    <a:pt x="76" y="122"/>
                  </a:cubicBezTo>
                  <a:cubicBezTo>
                    <a:pt x="71" y="107"/>
                    <a:pt x="48" y="70"/>
                    <a:pt x="31" y="56"/>
                  </a:cubicBezTo>
                  <a:cubicBezTo>
                    <a:pt x="27" y="53"/>
                    <a:pt x="26" y="48"/>
                    <a:pt x="27" y="4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9" name="Freeform 794">
              <a:extLst>
                <a:ext uri="{FF2B5EF4-FFF2-40B4-BE49-F238E27FC236}">
                  <a16:creationId xmlns:a16="http://schemas.microsoft.com/office/drawing/2014/main" id="{2D8085E3-8A86-4FCB-B099-27C5965AF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" y="1636"/>
              <a:ext cx="80" cy="24"/>
            </a:xfrm>
            <a:custGeom>
              <a:avLst/>
              <a:gdLst>
                <a:gd name="T0" fmla="*/ 187 w 263"/>
                <a:gd name="T1" fmla="*/ 13 h 78"/>
                <a:gd name="T2" fmla="*/ 175 w 263"/>
                <a:gd name="T3" fmla="*/ 0 h 78"/>
                <a:gd name="T4" fmla="*/ 168 w 263"/>
                <a:gd name="T5" fmla="*/ 2 h 78"/>
                <a:gd name="T6" fmla="*/ 162 w 263"/>
                <a:gd name="T7" fmla="*/ 0 h 78"/>
                <a:gd name="T8" fmla="*/ 12 w 263"/>
                <a:gd name="T9" fmla="*/ 0 h 78"/>
                <a:gd name="T10" fmla="*/ 0 w 263"/>
                <a:gd name="T11" fmla="*/ 13 h 78"/>
                <a:gd name="T12" fmla="*/ 12 w 263"/>
                <a:gd name="T13" fmla="*/ 25 h 78"/>
                <a:gd name="T14" fmla="*/ 162 w 263"/>
                <a:gd name="T15" fmla="*/ 25 h 78"/>
                <a:gd name="T16" fmla="*/ 162 w 263"/>
                <a:gd name="T17" fmla="*/ 38 h 78"/>
                <a:gd name="T18" fmla="*/ 25 w 263"/>
                <a:gd name="T19" fmla="*/ 38 h 78"/>
                <a:gd name="T20" fmla="*/ 12 w 263"/>
                <a:gd name="T21" fmla="*/ 50 h 78"/>
                <a:gd name="T22" fmla="*/ 25 w 263"/>
                <a:gd name="T23" fmla="*/ 63 h 78"/>
                <a:gd name="T24" fmla="*/ 174 w 263"/>
                <a:gd name="T25" fmla="*/ 63 h 78"/>
                <a:gd name="T26" fmla="*/ 213 w 263"/>
                <a:gd name="T27" fmla="*/ 78 h 78"/>
                <a:gd name="T28" fmla="*/ 258 w 263"/>
                <a:gd name="T29" fmla="*/ 59 h 78"/>
                <a:gd name="T30" fmla="*/ 258 w 263"/>
                <a:gd name="T31" fmla="*/ 42 h 78"/>
                <a:gd name="T32" fmla="*/ 240 w 263"/>
                <a:gd name="T33" fmla="*/ 42 h 78"/>
                <a:gd name="T34" fmla="*/ 187 w 263"/>
                <a:gd name="T35" fmla="*/ 42 h 78"/>
                <a:gd name="T36" fmla="*/ 187 w 263"/>
                <a:gd name="T37" fmla="*/ 1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3" h="78">
                  <a:moveTo>
                    <a:pt x="187" y="13"/>
                  </a:moveTo>
                  <a:cubicBezTo>
                    <a:pt x="187" y="6"/>
                    <a:pt x="182" y="0"/>
                    <a:pt x="175" y="0"/>
                  </a:cubicBezTo>
                  <a:cubicBezTo>
                    <a:pt x="172" y="0"/>
                    <a:pt x="170" y="1"/>
                    <a:pt x="168" y="2"/>
                  </a:cubicBezTo>
                  <a:cubicBezTo>
                    <a:pt x="167" y="1"/>
                    <a:pt x="164" y="0"/>
                    <a:pt x="162" y="0"/>
                  </a:cubicBezTo>
                  <a:lnTo>
                    <a:pt x="12" y="0"/>
                  </a:lnTo>
                  <a:cubicBezTo>
                    <a:pt x="5" y="0"/>
                    <a:pt x="0" y="6"/>
                    <a:pt x="0" y="13"/>
                  </a:cubicBezTo>
                  <a:cubicBezTo>
                    <a:pt x="0" y="20"/>
                    <a:pt x="5" y="25"/>
                    <a:pt x="12" y="25"/>
                  </a:cubicBezTo>
                  <a:lnTo>
                    <a:pt x="162" y="25"/>
                  </a:lnTo>
                  <a:lnTo>
                    <a:pt x="162" y="38"/>
                  </a:lnTo>
                  <a:lnTo>
                    <a:pt x="25" y="38"/>
                  </a:lnTo>
                  <a:cubicBezTo>
                    <a:pt x="18" y="38"/>
                    <a:pt x="12" y="44"/>
                    <a:pt x="12" y="50"/>
                  </a:cubicBezTo>
                  <a:cubicBezTo>
                    <a:pt x="12" y="57"/>
                    <a:pt x="18" y="63"/>
                    <a:pt x="25" y="63"/>
                  </a:cubicBezTo>
                  <a:lnTo>
                    <a:pt x="174" y="63"/>
                  </a:lnTo>
                  <a:cubicBezTo>
                    <a:pt x="185" y="72"/>
                    <a:pt x="199" y="78"/>
                    <a:pt x="213" y="78"/>
                  </a:cubicBezTo>
                  <a:cubicBezTo>
                    <a:pt x="230" y="78"/>
                    <a:pt x="246" y="71"/>
                    <a:pt x="258" y="59"/>
                  </a:cubicBezTo>
                  <a:cubicBezTo>
                    <a:pt x="263" y="54"/>
                    <a:pt x="263" y="47"/>
                    <a:pt x="258" y="42"/>
                  </a:cubicBezTo>
                  <a:cubicBezTo>
                    <a:pt x="253" y="37"/>
                    <a:pt x="245" y="37"/>
                    <a:pt x="240" y="42"/>
                  </a:cubicBezTo>
                  <a:cubicBezTo>
                    <a:pt x="226" y="56"/>
                    <a:pt x="201" y="56"/>
                    <a:pt x="187" y="42"/>
                  </a:cubicBezTo>
                  <a:lnTo>
                    <a:pt x="187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" name="Freeform 795">
              <a:extLst>
                <a:ext uri="{FF2B5EF4-FFF2-40B4-BE49-F238E27FC236}">
                  <a16:creationId xmlns:a16="http://schemas.microsoft.com/office/drawing/2014/main" id="{FF193C28-0ACB-430E-9F81-A39C35882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" y="1686"/>
              <a:ext cx="57" cy="61"/>
            </a:xfrm>
            <a:custGeom>
              <a:avLst/>
              <a:gdLst>
                <a:gd name="T0" fmla="*/ 175 w 188"/>
                <a:gd name="T1" fmla="*/ 0 h 200"/>
                <a:gd name="T2" fmla="*/ 0 w 188"/>
                <a:gd name="T3" fmla="*/ 187 h 200"/>
                <a:gd name="T4" fmla="*/ 13 w 188"/>
                <a:gd name="T5" fmla="*/ 200 h 200"/>
                <a:gd name="T6" fmla="*/ 25 w 188"/>
                <a:gd name="T7" fmla="*/ 187 h 200"/>
                <a:gd name="T8" fmla="*/ 175 w 188"/>
                <a:gd name="T9" fmla="*/ 25 h 200"/>
                <a:gd name="T10" fmla="*/ 188 w 188"/>
                <a:gd name="T11" fmla="*/ 12 h 200"/>
                <a:gd name="T12" fmla="*/ 175 w 188"/>
                <a:gd name="T1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200">
                  <a:moveTo>
                    <a:pt x="175" y="0"/>
                  </a:moveTo>
                  <a:cubicBezTo>
                    <a:pt x="95" y="0"/>
                    <a:pt x="0" y="102"/>
                    <a:pt x="0" y="187"/>
                  </a:cubicBezTo>
                  <a:cubicBezTo>
                    <a:pt x="0" y="194"/>
                    <a:pt x="6" y="200"/>
                    <a:pt x="13" y="200"/>
                  </a:cubicBezTo>
                  <a:cubicBezTo>
                    <a:pt x="20" y="200"/>
                    <a:pt x="25" y="194"/>
                    <a:pt x="25" y="187"/>
                  </a:cubicBezTo>
                  <a:cubicBezTo>
                    <a:pt x="25" y="116"/>
                    <a:pt x="109" y="25"/>
                    <a:pt x="175" y="25"/>
                  </a:cubicBezTo>
                  <a:cubicBezTo>
                    <a:pt x="182" y="25"/>
                    <a:pt x="188" y="19"/>
                    <a:pt x="188" y="12"/>
                  </a:cubicBezTo>
                  <a:cubicBezTo>
                    <a:pt x="188" y="6"/>
                    <a:pt x="182" y="0"/>
                    <a:pt x="1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1" name="Freeform 796">
              <a:extLst>
                <a:ext uri="{FF2B5EF4-FFF2-40B4-BE49-F238E27FC236}">
                  <a16:creationId xmlns:a16="http://schemas.microsoft.com/office/drawing/2014/main" id="{9A29F720-67B8-4411-9105-199A15B3B8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" y="1659"/>
              <a:ext cx="233" cy="156"/>
            </a:xfrm>
            <a:custGeom>
              <a:avLst/>
              <a:gdLst>
                <a:gd name="T0" fmla="*/ 374 w 765"/>
                <a:gd name="T1" fmla="*/ 0 h 513"/>
                <a:gd name="T2" fmla="*/ 146 w 765"/>
                <a:gd name="T3" fmla="*/ 475 h 513"/>
                <a:gd name="T4" fmla="*/ 640 w 765"/>
                <a:gd name="T5" fmla="*/ 475 h 513"/>
                <a:gd name="T6" fmla="*/ 765 w 765"/>
                <a:gd name="T7" fmla="*/ 275 h 513"/>
                <a:gd name="T8" fmla="*/ 737 w 765"/>
                <a:gd name="T9" fmla="*/ 209 h 513"/>
                <a:gd name="T10" fmla="*/ 716 w 765"/>
                <a:gd name="T11" fmla="*/ 217 h 513"/>
                <a:gd name="T12" fmla="*/ 681 w 765"/>
                <a:gd name="T13" fmla="*/ 223 h 513"/>
                <a:gd name="T14" fmla="*/ 612 w 765"/>
                <a:gd name="T15" fmla="*/ 224 h 513"/>
                <a:gd name="T16" fmla="*/ 569 w 765"/>
                <a:gd name="T17" fmla="*/ 218 h 513"/>
                <a:gd name="T18" fmla="*/ 547 w 765"/>
                <a:gd name="T19" fmla="*/ 210 h 513"/>
                <a:gd name="T20" fmla="*/ 543 w 765"/>
                <a:gd name="T21" fmla="*/ 205 h 513"/>
                <a:gd name="T22" fmla="*/ 561 w 765"/>
                <a:gd name="T23" fmla="*/ 198 h 513"/>
                <a:gd name="T24" fmla="*/ 640 w 765"/>
                <a:gd name="T25" fmla="*/ 188 h 513"/>
                <a:gd name="T26" fmla="*/ 562 w 765"/>
                <a:gd name="T27" fmla="*/ 314 h 513"/>
                <a:gd name="T28" fmla="*/ 597 w 765"/>
                <a:gd name="T29" fmla="*/ 322 h 513"/>
                <a:gd name="T30" fmla="*/ 627 w 765"/>
                <a:gd name="T31" fmla="*/ 325 h 513"/>
                <a:gd name="T32" fmla="*/ 670 w 765"/>
                <a:gd name="T33" fmla="*/ 324 h 513"/>
                <a:gd name="T34" fmla="*/ 707 w 765"/>
                <a:gd name="T35" fmla="*/ 318 h 513"/>
                <a:gd name="T36" fmla="*/ 732 w 765"/>
                <a:gd name="T37" fmla="*/ 309 h 513"/>
                <a:gd name="T38" fmla="*/ 640 w 765"/>
                <a:gd name="T39" fmla="*/ 375 h 513"/>
                <a:gd name="T40" fmla="*/ 554 w 765"/>
                <a:gd name="T41" fmla="*/ 349 h 513"/>
                <a:gd name="T42" fmla="*/ 540 w 765"/>
                <a:gd name="T43" fmla="*/ 335 h 513"/>
                <a:gd name="T44" fmla="*/ 156 w 765"/>
                <a:gd name="T45" fmla="*/ 450 h 513"/>
                <a:gd name="T46" fmla="*/ 277 w 765"/>
                <a:gd name="T47" fmla="*/ 25 h 513"/>
                <a:gd name="T48" fmla="*/ 529 w 765"/>
                <a:gd name="T49" fmla="*/ 185 h 513"/>
                <a:gd name="T50" fmla="*/ 518 w 765"/>
                <a:gd name="T51" fmla="*/ 197 h 513"/>
                <a:gd name="T52" fmla="*/ 502 w 765"/>
                <a:gd name="T53" fmla="*/ 316 h 513"/>
                <a:gd name="T54" fmla="*/ 474 w 765"/>
                <a:gd name="T55" fmla="*/ 313 h 513"/>
                <a:gd name="T56" fmla="*/ 445 w 765"/>
                <a:gd name="T57" fmla="*/ 319 h 513"/>
                <a:gd name="T58" fmla="*/ 415 w 765"/>
                <a:gd name="T59" fmla="*/ 335 h 513"/>
                <a:gd name="T60" fmla="*/ 389 w 765"/>
                <a:gd name="T61" fmla="*/ 367 h 513"/>
                <a:gd name="T62" fmla="*/ 379 w 765"/>
                <a:gd name="T63" fmla="*/ 397 h 513"/>
                <a:gd name="T64" fmla="*/ 378 w 765"/>
                <a:gd name="T65" fmla="*/ 419 h 513"/>
                <a:gd name="T66" fmla="*/ 403 w 765"/>
                <a:gd name="T67" fmla="*/ 407 h 513"/>
                <a:gd name="T68" fmla="*/ 410 w 765"/>
                <a:gd name="T69" fmla="*/ 380 h 513"/>
                <a:gd name="T70" fmla="*/ 453 w 765"/>
                <a:gd name="T71" fmla="*/ 342 h 513"/>
                <a:gd name="T72" fmla="*/ 486 w 765"/>
                <a:gd name="T73" fmla="*/ 339 h 513"/>
                <a:gd name="T74" fmla="*/ 519 w 765"/>
                <a:gd name="T75" fmla="*/ 351 h 513"/>
                <a:gd name="T76" fmla="*/ 534 w 765"/>
                <a:gd name="T77" fmla="*/ 364 h 513"/>
                <a:gd name="T78" fmla="*/ 549 w 765"/>
                <a:gd name="T79" fmla="*/ 390 h 513"/>
                <a:gd name="T80" fmla="*/ 553 w 765"/>
                <a:gd name="T81" fmla="*/ 413 h 513"/>
                <a:gd name="T82" fmla="*/ 549 w 765"/>
                <a:gd name="T83" fmla="*/ 437 h 513"/>
                <a:gd name="T84" fmla="*/ 573 w 765"/>
                <a:gd name="T85" fmla="*/ 442 h 513"/>
                <a:gd name="T86" fmla="*/ 577 w 765"/>
                <a:gd name="T87" fmla="*/ 403 h 513"/>
                <a:gd name="T88" fmla="*/ 740 w 765"/>
                <a:gd name="T89" fmla="*/ 425 h 513"/>
                <a:gd name="T90" fmla="*/ 541 w 765"/>
                <a:gd name="T91" fmla="*/ 235 h 513"/>
                <a:gd name="T92" fmla="*/ 574 w 765"/>
                <a:gd name="T93" fmla="*/ 244 h 513"/>
                <a:gd name="T94" fmla="*/ 605 w 765"/>
                <a:gd name="T95" fmla="*/ 249 h 513"/>
                <a:gd name="T96" fmla="*/ 640 w 765"/>
                <a:gd name="T97" fmla="*/ 250 h 513"/>
                <a:gd name="T98" fmla="*/ 675 w 765"/>
                <a:gd name="T99" fmla="*/ 249 h 513"/>
                <a:gd name="T100" fmla="*/ 707 w 765"/>
                <a:gd name="T101" fmla="*/ 244 h 513"/>
                <a:gd name="T102" fmla="*/ 739 w 765"/>
                <a:gd name="T103" fmla="*/ 235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65" h="513">
                  <a:moveTo>
                    <a:pt x="640" y="163"/>
                  </a:moveTo>
                  <a:cubicBezTo>
                    <a:pt x="627" y="163"/>
                    <a:pt x="612" y="164"/>
                    <a:pt x="596" y="165"/>
                  </a:cubicBezTo>
                  <a:cubicBezTo>
                    <a:pt x="580" y="135"/>
                    <a:pt x="557" y="108"/>
                    <a:pt x="529" y="87"/>
                  </a:cubicBezTo>
                  <a:lnTo>
                    <a:pt x="439" y="26"/>
                  </a:lnTo>
                  <a:cubicBezTo>
                    <a:pt x="424" y="14"/>
                    <a:pt x="401" y="0"/>
                    <a:pt x="374" y="0"/>
                  </a:cubicBezTo>
                  <a:lnTo>
                    <a:pt x="277" y="0"/>
                  </a:lnTo>
                  <a:cubicBezTo>
                    <a:pt x="253" y="0"/>
                    <a:pt x="229" y="9"/>
                    <a:pt x="210" y="23"/>
                  </a:cubicBezTo>
                  <a:lnTo>
                    <a:pt x="122" y="88"/>
                  </a:lnTo>
                  <a:cubicBezTo>
                    <a:pt x="30" y="160"/>
                    <a:pt x="0" y="287"/>
                    <a:pt x="52" y="390"/>
                  </a:cubicBezTo>
                  <a:cubicBezTo>
                    <a:pt x="71" y="427"/>
                    <a:pt x="103" y="472"/>
                    <a:pt x="146" y="475"/>
                  </a:cubicBezTo>
                  <a:cubicBezTo>
                    <a:pt x="150" y="475"/>
                    <a:pt x="153" y="475"/>
                    <a:pt x="156" y="475"/>
                  </a:cubicBezTo>
                  <a:lnTo>
                    <a:pt x="400" y="475"/>
                  </a:lnTo>
                  <a:cubicBezTo>
                    <a:pt x="418" y="498"/>
                    <a:pt x="446" y="513"/>
                    <a:pt x="478" y="513"/>
                  </a:cubicBezTo>
                  <a:cubicBezTo>
                    <a:pt x="514" y="513"/>
                    <a:pt x="546" y="494"/>
                    <a:pt x="563" y="465"/>
                  </a:cubicBezTo>
                  <a:cubicBezTo>
                    <a:pt x="585" y="472"/>
                    <a:pt x="613" y="475"/>
                    <a:pt x="640" y="475"/>
                  </a:cubicBezTo>
                  <a:cubicBezTo>
                    <a:pt x="700" y="475"/>
                    <a:pt x="765" y="456"/>
                    <a:pt x="765" y="425"/>
                  </a:cubicBezTo>
                  <a:lnTo>
                    <a:pt x="765" y="357"/>
                  </a:lnTo>
                  <a:lnTo>
                    <a:pt x="764" y="357"/>
                  </a:lnTo>
                  <a:cubicBezTo>
                    <a:pt x="765" y="355"/>
                    <a:pt x="765" y="353"/>
                    <a:pt x="765" y="350"/>
                  </a:cubicBezTo>
                  <a:lnTo>
                    <a:pt x="765" y="275"/>
                  </a:lnTo>
                  <a:lnTo>
                    <a:pt x="765" y="207"/>
                  </a:lnTo>
                  <a:cubicBezTo>
                    <a:pt x="765" y="172"/>
                    <a:pt x="687" y="163"/>
                    <a:pt x="640" y="163"/>
                  </a:cubicBezTo>
                  <a:close/>
                  <a:moveTo>
                    <a:pt x="739" y="207"/>
                  </a:moveTo>
                  <a:cubicBezTo>
                    <a:pt x="739" y="207"/>
                    <a:pt x="739" y="207"/>
                    <a:pt x="738" y="207"/>
                  </a:cubicBezTo>
                  <a:cubicBezTo>
                    <a:pt x="738" y="208"/>
                    <a:pt x="737" y="208"/>
                    <a:pt x="737" y="209"/>
                  </a:cubicBezTo>
                  <a:cubicBezTo>
                    <a:pt x="736" y="209"/>
                    <a:pt x="735" y="210"/>
                    <a:pt x="734" y="210"/>
                  </a:cubicBezTo>
                  <a:cubicBezTo>
                    <a:pt x="733" y="211"/>
                    <a:pt x="732" y="211"/>
                    <a:pt x="731" y="212"/>
                  </a:cubicBezTo>
                  <a:cubicBezTo>
                    <a:pt x="730" y="212"/>
                    <a:pt x="728" y="213"/>
                    <a:pt x="726" y="213"/>
                  </a:cubicBezTo>
                  <a:cubicBezTo>
                    <a:pt x="725" y="214"/>
                    <a:pt x="724" y="214"/>
                    <a:pt x="722" y="215"/>
                  </a:cubicBezTo>
                  <a:cubicBezTo>
                    <a:pt x="721" y="215"/>
                    <a:pt x="718" y="216"/>
                    <a:pt x="716" y="217"/>
                  </a:cubicBezTo>
                  <a:cubicBezTo>
                    <a:pt x="715" y="217"/>
                    <a:pt x="713" y="218"/>
                    <a:pt x="711" y="218"/>
                  </a:cubicBezTo>
                  <a:cubicBezTo>
                    <a:pt x="709" y="219"/>
                    <a:pt x="706" y="219"/>
                    <a:pt x="704" y="220"/>
                  </a:cubicBezTo>
                  <a:cubicBezTo>
                    <a:pt x="702" y="220"/>
                    <a:pt x="700" y="221"/>
                    <a:pt x="697" y="221"/>
                  </a:cubicBezTo>
                  <a:cubicBezTo>
                    <a:pt x="694" y="221"/>
                    <a:pt x="691" y="222"/>
                    <a:pt x="688" y="222"/>
                  </a:cubicBezTo>
                  <a:cubicBezTo>
                    <a:pt x="686" y="223"/>
                    <a:pt x="683" y="223"/>
                    <a:pt x="681" y="223"/>
                  </a:cubicBezTo>
                  <a:cubicBezTo>
                    <a:pt x="677" y="224"/>
                    <a:pt x="673" y="224"/>
                    <a:pt x="668" y="224"/>
                  </a:cubicBezTo>
                  <a:cubicBezTo>
                    <a:pt x="666" y="225"/>
                    <a:pt x="664" y="225"/>
                    <a:pt x="662" y="225"/>
                  </a:cubicBezTo>
                  <a:cubicBezTo>
                    <a:pt x="655" y="225"/>
                    <a:pt x="648" y="225"/>
                    <a:pt x="640" y="225"/>
                  </a:cubicBezTo>
                  <a:cubicBezTo>
                    <a:pt x="632" y="225"/>
                    <a:pt x="625" y="225"/>
                    <a:pt x="618" y="225"/>
                  </a:cubicBezTo>
                  <a:cubicBezTo>
                    <a:pt x="616" y="225"/>
                    <a:pt x="614" y="225"/>
                    <a:pt x="612" y="224"/>
                  </a:cubicBezTo>
                  <a:cubicBezTo>
                    <a:pt x="608" y="224"/>
                    <a:pt x="603" y="224"/>
                    <a:pt x="599" y="223"/>
                  </a:cubicBezTo>
                  <a:cubicBezTo>
                    <a:pt x="597" y="223"/>
                    <a:pt x="595" y="223"/>
                    <a:pt x="592" y="222"/>
                  </a:cubicBezTo>
                  <a:cubicBezTo>
                    <a:pt x="589" y="222"/>
                    <a:pt x="586" y="221"/>
                    <a:pt x="583" y="221"/>
                  </a:cubicBezTo>
                  <a:cubicBezTo>
                    <a:pt x="581" y="221"/>
                    <a:pt x="579" y="220"/>
                    <a:pt x="577" y="220"/>
                  </a:cubicBezTo>
                  <a:cubicBezTo>
                    <a:pt x="574" y="219"/>
                    <a:pt x="571" y="219"/>
                    <a:pt x="569" y="218"/>
                  </a:cubicBezTo>
                  <a:cubicBezTo>
                    <a:pt x="567" y="218"/>
                    <a:pt x="566" y="217"/>
                    <a:pt x="564" y="217"/>
                  </a:cubicBezTo>
                  <a:cubicBezTo>
                    <a:pt x="562" y="216"/>
                    <a:pt x="560" y="215"/>
                    <a:pt x="558" y="215"/>
                  </a:cubicBezTo>
                  <a:cubicBezTo>
                    <a:pt x="556" y="214"/>
                    <a:pt x="555" y="214"/>
                    <a:pt x="554" y="213"/>
                  </a:cubicBezTo>
                  <a:cubicBezTo>
                    <a:pt x="552" y="213"/>
                    <a:pt x="551" y="212"/>
                    <a:pt x="549" y="212"/>
                  </a:cubicBezTo>
                  <a:cubicBezTo>
                    <a:pt x="548" y="211"/>
                    <a:pt x="547" y="211"/>
                    <a:pt x="547" y="210"/>
                  </a:cubicBezTo>
                  <a:cubicBezTo>
                    <a:pt x="545" y="210"/>
                    <a:pt x="544" y="209"/>
                    <a:pt x="544" y="209"/>
                  </a:cubicBezTo>
                  <a:cubicBezTo>
                    <a:pt x="543" y="208"/>
                    <a:pt x="542" y="208"/>
                    <a:pt x="542" y="207"/>
                  </a:cubicBezTo>
                  <a:cubicBezTo>
                    <a:pt x="542" y="207"/>
                    <a:pt x="541" y="207"/>
                    <a:pt x="541" y="207"/>
                  </a:cubicBezTo>
                  <a:cubicBezTo>
                    <a:pt x="541" y="207"/>
                    <a:pt x="541" y="206"/>
                    <a:pt x="542" y="206"/>
                  </a:cubicBezTo>
                  <a:cubicBezTo>
                    <a:pt x="542" y="206"/>
                    <a:pt x="543" y="205"/>
                    <a:pt x="543" y="205"/>
                  </a:cubicBezTo>
                  <a:cubicBezTo>
                    <a:pt x="544" y="204"/>
                    <a:pt x="546" y="204"/>
                    <a:pt x="547" y="203"/>
                  </a:cubicBezTo>
                  <a:cubicBezTo>
                    <a:pt x="548" y="203"/>
                    <a:pt x="549" y="202"/>
                    <a:pt x="550" y="202"/>
                  </a:cubicBezTo>
                  <a:cubicBezTo>
                    <a:pt x="551" y="201"/>
                    <a:pt x="552" y="201"/>
                    <a:pt x="553" y="200"/>
                  </a:cubicBezTo>
                  <a:cubicBezTo>
                    <a:pt x="554" y="200"/>
                    <a:pt x="556" y="199"/>
                    <a:pt x="557" y="199"/>
                  </a:cubicBezTo>
                  <a:cubicBezTo>
                    <a:pt x="558" y="198"/>
                    <a:pt x="559" y="198"/>
                    <a:pt x="561" y="198"/>
                  </a:cubicBezTo>
                  <a:cubicBezTo>
                    <a:pt x="564" y="197"/>
                    <a:pt x="567" y="196"/>
                    <a:pt x="570" y="195"/>
                  </a:cubicBezTo>
                  <a:cubicBezTo>
                    <a:pt x="572" y="195"/>
                    <a:pt x="573" y="194"/>
                    <a:pt x="575" y="194"/>
                  </a:cubicBezTo>
                  <a:cubicBezTo>
                    <a:pt x="577" y="194"/>
                    <a:pt x="579" y="193"/>
                    <a:pt x="581" y="193"/>
                  </a:cubicBezTo>
                  <a:cubicBezTo>
                    <a:pt x="584" y="192"/>
                    <a:pt x="586" y="192"/>
                    <a:pt x="589" y="192"/>
                  </a:cubicBezTo>
                  <a:cubicBezTo>
                    <a:pt x="603" y="189"/>
                    <a:pt x="620" y="188"/>
                    <a:pt x="640" y="188"/>
                  </a:cubicBezTo>
                  <a:cubicBezTo>
                    <a:pt x="699" y="188"/>
                    <a:pt x="732" y="200"/>
                    <a:pt x="739" y="207"/>
                  </a:cubicBezTo>
                  <a:close/>
                  <a:moveTo>
                    <a:pt x="549" y="309"/>
                  </a:moveTo>
                  <a:cubicBezTo>
                    <a:pt x="550" y="310"/>
                    <a:pt x="551" y="310"/>
                    <a:pt x="552" y="311"/>
                  </a:cubicBezTo>
                  <a:cubicBezTo>
                    <a:pt x="554" y="312"/>
                    <a:pt x="556" y="312"/>
                    <a:pt x="559" y="313"/>
                  </a:cubicBezTo>
                  <a:cubicBezTo>
                    <a:pt x="560" y="314"/>
                    <a:pt x="561" y="314"/>
                    <a:pt x="562" y="314"/>
                  </a:cubicBezTo>
                  <a:cubicBezTo>
                    <a:pt x="565" y="315"/>
                    <a:pt x="568" y="316"/>
                    <a:pt x="571" y="317"/>
                  </a:cubicBezTo>
                  <a:cubicBezTo>
                    <a:pt x="571" y="317"/>
                    <a:pt x="572" y="317"/>
                    <a:pt x="573" y="318"/>
                  </a:cubicBezTo>
                  <a:cubicBezTo>
                    <a:pt x="577" y="319"/>
                    <a:pt x="581" y="319"/>
                    <a:pt x="585" y="320"/>
                  </a:cubicBezTo>
                  <a:cubicBezTo>
                    <a:pt x="586" y="320"/>
                    <a:pt x="587" y="320"/>
                    <a:pt x="588" y="321"/>
                  </a:cubicBezTo>
                  <a:cubicBezTo>
                    <a:pt x="591" y="321"/>
                    <a:pt x="594" y="322"/>
                    <a:pt x="597" y="322"/>
                  </a:cubicBezTo>
                  <a:cubicBezTo>
                    <a:pt x="599" y="322"/>
                    <a:pt x="600" y="323"/>
                    <a:pt x="601" y="323"/>
                  </a:cubicBezTo>
                  <a:cubicBezTo>
                    <a:pt x="604" y="323"/>
                    <a:pt x="607" y="324"/>
                    <a:pt x="610" y="324"/>
                  </a:cubicBezTo>
                  <a:cubicBezTo>
                    <a:pt x="611" y="324"/>
                    <a:pt x="613" y="324"/>
                    <a:pt x="614" y="324"/>
                  </a:cubicBezTo>
                  <a:cubicBezTo>
                    <a:pt x="617" y="325"/>
                    <a:pt x="620" y="325"/>
                    <a:pt x="623" y="325"/>
                  </a:cubicBezTo>
                  <a:cubicBezTo>
                    <a:pt x="625" y="325"/>
                    <a:pt x="626" y="325"/>
                    <a:pt x="627" y="325"/>
                  </a:cubicBezTo>
                  <a:cubicBezTo>
                    <a:pt x="632" y="325"/>
                    <a:pt x="636" y="325"/>
                    <a:pt x="640" y="325"/>
                  </a:cubicBezTo>
                  <a:cubicBezTo>
                    <a:pt x="644" y="325"/>
                    <a:pt x="649" y="325"/>
                    <a:pt x="653" y="325"/>
                  </a:cubicBezTo>
                  <a:cubicBezTo>
                    <a:pt x="654" y="325"/>
                    <a:pt x="656" y="325"/>
                    <a:pt x="657" y="325"/>
                  </a:cubicBezTo>
                  <a:cubicBezTo>
                    <a:pt x="660" y="325"/>
                    <a:pt x="663" y="325"/>
                    <a:pt x="666" y="324"/>
                  </a:cubicBezTo>
                  <a:cubicBezTo>
                    <a:pt x="667" y="324"/>
                    <a:pt x="669" y="324"/>
                    <a:pt x="670" y="324"/>
                  </a:cubicBezTo>
                  <a:cubicBezTo>
                    <a:pt x="673" y="324"/>
                    <a:pt x="676" y="323"/>
                    <a:pt x="679" y="323"/>
                  </a:cubicBezTo>
                  <a:cubicBezTo>
                    <a:pt x="680" y="323"/>
                    <a:pt x="682" y="322"/>
                    <a:pt x="683" y="322"/>
                  </a:cubicBezTo>
                  <a:cubicBezTo>
                    <a:pt x="686" y="322"/>
                    <a:pt x="689" y="321"/>
                    <a:pt x="693" y="321"/>
                  </a:cubicBezTo>
                  <a:cubicBezTo>
                    <a:pt x="694" y="321"/>
                    <a:pt x="694" y="320"/>
                    <a:pt x="695" y="320"/>
                  </a:cubicBezTo>
                  <a:cubicBezTo>
                    <a:pt x="699" y="319"/>
                    <a:pt x="703" y="319"/>
                    <a:pt x="707" y="318"/>
                  </a:cubicBezTo>
                  <a:cubicBezTo>
                    <a:pt x="708" y="317"/>
                    <a:pt x="709" y="317"/>
                    <a:pt x="710" y="317"/>
                  </a:cubicBezTo>
                  <a:cubicBezTo>
                    <a:pt x="713" y="316"/>
                    <a:pt x="715" y="315"/>
                    <a:pt x="718" y="314"/>
                  </a:cubicBezTo>
                  <a:cubicBezTo>
                    <a:pt x="719" y="314"/>
                    <a:pt x="720" y="314"/>
                    <a:pt x="722" y="313"/>
                  </a:cubicBezTo>
                  <a:cubicBezTo>
                    <a:pt x="724" y="312"/>
                    <a:pt x="726" y="312"/>
                    <a:pt x="728" y="311"/>
                  </a:cubicBezTo>
                  <a:cubicBezTo>
                    <a:pt x="729" y="310"/>
                    <a:pt x="731" y="310"/>
                    <a:pt x="732" y="309"/>
                  </a:cubicBezTo>
                  <a:cubicBezTo>
                    <a:pt x="734" y="308"/>
                    <a:pt x="736" y="307"/>
                    <a:pt x="738" y="306"/>
                  </a:cubicBezTo>
                  <a:cubicBezTo>
                    <a:pt x="739" y="306"/>
                    <a:pt x="740" y="306"/>
                    <a:pt x="740" y="306"/>
                  </a:cubicBezTo>
                  <a:lnTo>
                    <a:pt x="740" y="350"/>
                  </a:lnTo>
                  <a:cubicBezTo>
                    <a:pt x="737" y="357"/>
                    <a:pt x="705" y="373"/>
                    <a:pt x="654" y="375"/>
                  </a:cubicBezTo>
                  <a:cubicBezTo>
                    <a:pt x="650" y="375"/>
                    <a:pt x="645" y="375"/>
                    <a:pt x="640" y="375"/>
                  </a:cubicBezTo>
                  <a:cubicBezTo>
                    <a:pt x="613" y="375"/>
                    <a:pt x="585" y="371"/>
                    <a:pt x="565" y="364"/>
                  </a:cubicBezTo>
                  <a:cubicBezTo>
                    <a:pt x="565" y="364"/>
                    <a:pt x="564" y="364"/>
                    <a:pt x="564" y="363"/>
                  </a:cubicBezTo>
                  <a:cubicBezTo>
                    <a:pt x="563" y="361"/>
                    <a:pt x="561" y="358"/>
                    <a:pt x="560" y="356"/>
                  </a:cubicBezTo>
                  <a:cubicBezTo>
                    <a:pt x="559" y="356"/>
                    <a:pt x="559" y="355"/>
                    <a:pt x="559" y="355"/>
                  </a:cubicBezTo>
                  <a:cubicBezTo>
                    <a:pt x="557" y="353"/>
                    <a:pt x="556" y="351"/>
                    <a:pt x="554" y="349"/>
                  </a:cubicBezTo>
                  <a:cubicBezTo>
                    <a:pt x="553" y="348"/>
                    <a:pt x="553" y="347"/>
                    <a:pt x="552" y="347"/>
                  </a:cubicBezTo>
                  <a:cubicBezTo>
                    <a:pt x="551" y="345"/>
                    <a:pt x="549" y="343"/>
                    <a:pt x="548" y="342"/>
                  </a:cubicBezTo>
                  <a:cubicBezTo>
                    <a:pt x="547" y="341"/>
                    <a:pt x="546" y="340"/>
                    <a:pt x="545" y="339"/>
                  </a:cubicBezTo>
                  <a:cubicBezTo>
                    <a:pt x="544" y="338"/>
                    <a:pt x="542" y="337"/>
                    <a:pt x="541" y="335"/>
                  </a:cubicBezTo>
                  <a:cubicBezTo>
                    <a:pt x="540" y="335"/>
                    <a:pt x="540" y="335"/>
                    <a:pt x="540" y="335"/>
                  </a:cubicBezTo>
                  <a:cubicBezTo>
                    <a:pt x="540" y="330"/>
                    <a:pt x="540" y="319"/>
                    <a:pt x="540" y="306"/>
                  </a:cubicBezTo>
                  <a:cubicBezTo>
                    <a:pt x="541" y="306"/>
                    <a:pt x="542" y="306"/>
                    <a:pt x="542" y="307"/>
                  </a:cubicBezTo>
                  <a:cubicBezTo>
                    <a:pt x="544" y="308"/>
                    <a:pt x="546" y="309"/>
                    <a:pt x="549" y="309"/>
                  </a:cubicBezTo>
                  <a:close/>
                  <a:moveTo>
                    <a:pt x="383" y="450"/>
                  </a:moveTo>
                  <a:lnTo>
                    <a:pt x="156" y="450"/>
                  </a:lnTo>
                  <a:cubicBezTo>
                    <a:pt x="154" y="450"/>
                    <a:pt x="151" y="450"/>
                    <a:pt x="148" y="450"/>
                  </a:cubicBezTo>
                  <a:cubicBezTo>
                    <a:pt x="123" y="449"/>
                    <a:pt x="97" y="423"/>
                    <a:pt x="75" y="378"/>
                  </a:cubicBezTo>
                  <a:cubicBezTo>
                    <a:pt x="28" y="287"/>
                    <a:pt x="54" y="173"/>
                    <a:pt x="137" y="108"/>
                  </a:cubicBezTo>
                  <a:lnTo>
                    <a:pt x="225" y="43"/>
                  </a:lnTo>
                  <a:cubicBezTo>
                    <a:pt x="240" y="32"/>
                    <a:pt x="258" y="25"/>
                    <a:pt x="277" y="25"/>
                  </a:cubicBezTo>
                  <a:lnTo>
                    <a:pt x="374" y="25"/>
                  </a:lnTo>
                  <a:cubicBezTo>
                    <a:pt x="394" y="25"/>
                    <a:pt x="412" y="36"/>
                    <a:pt x="425" y="46"/>
                  </a:cubicBezTo>
                  <a:lnTo>
                    <a:pt x="515" y="107"/>
                  </a:lnTo>
                  <a:cubicBezTo>
                    <a:pt x="537" y="124"/>
                    <a:pt x="556" y="145"/>
                    <a:pt x="570" y="169"/>
                  </a:cubicBezTo>
                  <a:cubicBezTo>
                    <a:pt x="554" y="173"/>
                    <a:pt x="539" y="178"/>
                    <a:pt x="529" y="185"/>
                  </a:cubicBezTo>
                  <a:lnTo>
                    <a:pt x="528" y="186"/>
                  </a:lnTo>
                  <a:cubicBezTo>
                    <a:pt x="526" y="187"/>
                    <a:pt x="525" y="188"/>
                    <a:pt x="523" y="189"/>
                  </a:cubicBezTo>
                  <a:cubicBezTo>
                    <a:pt x="523" y="190"/>
                    <a:pt x="522" y="190"/>
                    <a:pt x="522" y="191"/>
                  </a:cubicBezTo>
                  <a:cubicBezTo>
                    <a:pt x="521" y="192"/>
                    <a:pt x="520" y="193"/>
                    <a:pt x="519" y="194"/>
                  </a:cubicBezTo>
                  <a:cubicBezTo>
                    <a:pt x="518" y="195"/>
                    <a:pt x="518" y="196"/>
                    <a:pt x="518" y="197"/>
                  </a:cubicBezTo>
                  <a:cubicBezTo>
                    <a:pt x="517" y="198"/>
                    <a:pt x="517" y="199"/>
                    <a:pt x="516" y="200"/>
                  </a:cubicBezTo>
                  <a:cubicBezTo>
                    <a:pt x="516" y="202"/>
                    <a:pt x="515" y="204"/>
                    <a:pt x="515" y="207"/>
                  </a:cubicBezTo>
                  <a:lnTo>
                    <a:pt x="515" y="275"/>
                  </a:lnTo>
                  <a:lnTo>
                    <a:pt x="515" y="320"/>
                  </a:lnTo>
                  <a:cubicBezTo>
                    <a:pt x="511" y="319"/>
                    <a:pt x="507" y="317"/>
                    <a:pt x="502" y="316"/>
                  </a:cubicBezTo>
                  <a:cubicBezTo>
                    <a:pt x="502" y="316"/>
                    <a:pt x="501" y="316"/>
                    <a:pt x="500" y="316"/>
                  </a:cubicBezTo>
                  <a:cubicBezTo>
                    <a:pt x="496" y="315"/>
                    <a:pt x="491" y="314"/>
                    <a:pt x="487" y="313"/>
                  </a:cubicBezTo>
                  <a:cubicBezTo>
                    <a:pt x="486" y="313"/>
                    <a:pt x="486" y="313"/>
                    <a:pt x="485" y="313"/>
                  </a:cubicBezTo>
                  <a:cubicBezTo>
                    <a:pt x="483" y="313"/>
                    <a:pt x="480" y="313"/>
                    <a:pt x="478" y="313"/>
                  </a:cubicBezTo>
                  <a:cubicBezTo>
                    <a:pt x="476" y="313"/>
                    <a:pt x="475" y="313"/>
                    <a:pt x="474" y="313"/>
                  </a:cubicBezTo>
                  <a:cubicBezTo>
                    <a:pt x="473" y="313"/>
                    <a:pt x="471" y="313"/>
                    <a:pt x="470" y="313"/>
                  </a:cubicBezTo>
                  <a:cubicBezTo>
                    <a:pt x="466" y="314"/>
                    <a:pt x="462" y="314"/>
                    <a:pt x="457" y="315"/>
                  </a:cubicBezTo>
                  <a:cubicBezTo>
                    <a:pt x="457" y="315"/>
                    <a:pt x="457" y="315"/>
                    <a:pt x="457" y="315"/>
                  </a:cubicBezTo>
                  <a:cubicBezTo>
                    <a:pt x="457" y="315"/>
                    <a:pt x="456" y="315"/>
                    <a:pt x="456" y="315"/>
                  </a:cubicBezTo>
                  <a:cubicBezTo>
                    <a:pt x="452" y="316"/>
                    <a:pt x="448" y="317"/>
                    <a:pt x="445" y="319"/>
                  </a:cubicBezTo>
                  <a:cubicBezTo>
                    <a:pt x="443" y="319"/>
                    <a:pt x="442" y="320"/>
                    <a:pt x="441" y="320"/>
                  </a:cubicBezTo>
                  <a:cubicBezTo>
                    <a:pt x="437" y="322"/>
                    <a:pt x="433" y="323"/>
                    <a:pt x="430" y="325"/>
                  </a:cubicBezTo>
                  <a:cubicBezTo>
                    <a:pt x="428" y="326"/>
                    <a:pt x="427" y="327"/>
                    <a:pt x="426" y="328"/>
                  </a:cubicBezTo>
                  <a:cubicBezTo>
                    <a:pt x="423" y="329"/>
                    <a:pt x="421" y="331"/>
                    <a:pt x="419" y="332"/>
                  </a:cubicBezTo>
                  <a:cubicBezTo>
                    <a:pt x="417" y="333"/>
                    <a:pt x="416" y="334"/>
                    <a:pt x="415" y="335"/>
                  </a:cubicBezTo>
                  <a:cubicBezTo>
                    <a:pt x="412" y="338"/>
                    <a:pt x="409" y="340"/>
                    <a:pt x="406" y="343"/>
                  </a:cubicBezTo>
                  <a:cubicBezTo>
                    <a:pt x="405" y="344"/>
                    <a:pt x="404" y="345"/>
                    <a:pt x="403" y="347"/>
                  </a:cubicBezTo>
                  <a:cubicBezTo>
                    <a:pt x="401" y="349"/>
                    <a:pt x="399" y="351"/>
                    <a:pt x="398" y="353"/>
                  </a:cubicBezTo>
                  <a:cubicBezTo>
                    <a:pt x="397" y="354"/>
                    <a:pt x="396" y="355"/>
                    <a:pt x="395" y="357"/>
                  </a:cubicBezTo>
                  <a:cubicBezTo>
                    <a:pt x="393" y="360"/>
                    <a:pt x="391" y="363"/>
                    <a:pt x="389" y="367"/>
                  </a:cubicBezTo>
                  <a:cubicBezTo>
                    <a:pt x="388" y="368"/>
                    <a:pt x="388" y="370"/>
                    <a:pt x="387" y="371"/>
                  </a:cubicBezTo>
                  <a:cubicBezTo>
                    <a:pt x="386" y="374"/>
                    <a:pt x="384" y="377"/>
                    <a:pt x="383" y="380"/>
                  </a:cubicBezTo>
                  <a:cubicBezTo>
                    <a:pt x="383" y="381"/>
                    <a:pt x="383" y="382"/>
                    <a:pt x="382" y="383"/>
                  </a:cubicBezTo>
                  <a:cubicBezTo>
                    <a:pt x="381" y="387"/>
                    <a:pt x="380" y="391"/>
                    <a:pt x="379" y="396"/>
                  </a:cubicBezTo>
                  <a:cubicBezTo>
                    <a:pt x="379" y="396"/>
                    <a:pt x="379" y="397"/>
                    <a:pt x="379" y="397"/>
                  </a:cubicBezTo>
                  <a:cubicBezTo>
                    <a:pt x="379" y="398"/>
                    <a:pt x="379" y="399"/>
                    <a:pt x="379" y="399"/>
                  </a:cubicBezTo>
                  <a:cubicBezTo>
                    <a:pt x="378" y="402"/>
                    <a:pt x="378" y="405"/>
                    <a:pt x="378" y="408"/>
                  </a:cubicBezTo>
                  <a:cubicBezTo>
                    <a:pt x="378" y="409"/>
                    <a:pt x="378" y="411"/>
                    <a:pt x="378" y="412"/>
                  </a:cubicBezTo>
                  <a:cubicBezTo>
                    <a:pt x="378" y="412"/>
                    <a:pt x="378" y="413"/>
                    <a:pt x="378" y="413"/>
                  </a:cubicBezTo>
                  <a:cubicBezTo>
                    <a:pt x="378" y="415"/>
                    <a:pt x="378" y="417"/>
                    <a:pt x="378" y="419"/>
                  </a:cubicBezTo>
                  <a:cubicBezTo>
                    <a:pt x="378" y="430"/>
                    <a:pt x="380" y="441"/>
                    <a:pt x="383" y="450"/>
                  </a:cubicBezTo>
                  <a:close/>
                  <a:moveTo>
                    <a:pt x="478" y="488"/>
                  </a:moveTo>
                  <a:cubicBezTo>
                    <a:pt x="437" y="488"/>
                    <a:pt x="403" y="455"/>
                    <a:pt x="403" y="414"/>
                  </a:cubicBezTo>
                  <a:cubicBezTo>
                    <a:pt x="403" y="413"/>
                    <a:pt x="403" y="412"/>
                    <a:pt x="403" y="411"/>
                  </a:cubicBezTo>
                  <a:cubicBezTo>
                    <a:pt x="403" y="410"/>
                    <a:pt x="403" y="408"/>
                    <a:pt x="403" y="407"/>
                  </a:cubicBezTo>
                  <a:cubicBezTo>
                    <a:pt x="403" y="406"/>
                    <a:pt x="403" y="405"/>
                    <a:pt x="403" y="403"/>
                  </a:cubicBezTo>
                  <a:cubicBezTo>
                    <a:pt x="403" y="402"/>
                    <a:pt x="404" y="401"/>
                    <a:pt x="404" y="400"/>
                  </a:cubicBezTo>
                  <a:cubicBezTo>
                    <a:pt x="404" y="397"/>
                    <a:pt x="405" y="394"/>
                    <a:pt x="406" y="390"/>
                  </a:cubicBezTo>
                  <a:cubicBezTo>
                    <a:pt x="406" y="390"/>
                    <a:pt x="406" y="390"/>
                    <a:pt x="406" y="389"/>
                  </a:cubicBezTo>
                  <a:cubicBezTo>
                    <a:pt x="408" y="386"/>
                    <a:pt x="409" y="383"/>
                    <a:pt x="410" y="380"/>
                  </a:cubicBezTo>
                  <a:cubicBezTo>
                    <a:pt x="410" y="380"/>
                    <a:pt x="411" y="380"/>
                    <a:pt x="411" y="379"/>
                  </a:cubicBezTo>
                  <a:cubicBezTo>
                    <a:pt x="417" y="366"/>
                    <a:pt x="428" y="355"/>
                    <a:pt x="441" y="348"/>
                  </a:cubicBezTo>
                  <a:cubicBezTo>
                    <a:pt x="441" y="348"/>
                    <a:pt x="441" y="348"/>
                    <a:pt x="441" y="348"/>
                  </a:cubicBezTo>
                  <a:cubicBezTo>
                    <a:pt x="444" y="346"/>
                    <a:pt x="447" y="345"/>
                    <a:pt x="450" y="343"/>
                  </a:cubicBezTo>
                  <a:cubicBezTo>
                    <a:pt x="451" y="343"/>
                    <a:pt x="452" y="343"/>
                    <a:pt x="453" y="342"/>
                  </a:cubicBezTo>
                  <a:cubicBezTo>
                    <a:pt x="455" y="341"/>
                    <a:pt x="458" y="341"/>
                    <a:pt x="461" y="340"/>
                  </a:cubicBezTo>
                  <a:cubicBezTo>
                    <a:pt x="462" y="340"/>
                    <a:pt x="462" y="340"/>
                    <a:pt x="462" y="340"/>
                  </a:cubicBezTo>
                  <a:cubicBezTo>
                    <a:pt x="466" y="339"/>
                    <a:pt x="470" y="338"/>
                    <a:pt x="473" y="338"/>
                  </a:cubicBezTo>
                  <a:cubicBezTo>
                    <a:pt x="474" y="338"/>
                    <a:pt x="475" y="338"/>
                    <a:pt x="475" y="338"/>
                  </a:cubicBezTo>
                  <a:cubicBezTo>
                    <a:pt x="479" y="338"/>
                    <a:pt x="483" y="338"/>
                    <a:pt x="486" y="339"/>
                  </a:cubicBezTo>
                  <a:cubicBezTo>
                    <a:pt x="486" y="339"/>
                    <a:pt x="487" y="339"/>
                    <a:pt x="487" y="339"/>
                  </a:cubicBezTo>
                  <a:cubicBezTo>
                    <a:pt x="491" y="339"/>
                    <a:pt x="494" y="340"/>
                    <a:pt x="498" y="341"/>
                  </a:cubicBezTo>
                  <a:cubicBezTo>
                    <a:pt x="498" y="341"/>
                    <a:pt x="498" y="341"/>
                    <a:pt x="498" y="341"/>
                  </a:cubicBezTo>
                  <a:cubicBezTo>
                    <a:pt x="502" y="342"/>
                    <a:pt x="506" y="344"/>
                    <a:pt x="510" y="345"/>
                  </a:cubicBezTo>
                  <a:cubicBezTo>
                    <a:pt x="513" y="347"/>
                    <a:pt x="516" y="349"/>
                    <a:pt x="519" y="351"/>
                  </a:cubicBezTo>
                  <a:lnTo>
                    <a:pt x="520" y="351"/>
                  </a:lnTo>
                  <a:cubicBezTo>
                    <a:pt x="520" y="351"/>
                    <a:pt x="521" y="352"/>
                    <a:pt x="521" y="352"/>
                  </a:cubicBezTo>
                  <a:cubicBezTo>
                    <a:pt x="523" y="353"/>
                    <a:pt x="525" y="355"/>
                    <a:pt x="527" y="357"/>
                  </a:cubicBezTo>
                  <a:cubicBezTo>
                    <a:pt x="528" y="357"/>
                    <a:pt x="528" y="358"/>
                    <a:pt x="528" y="358"/>
                  </a:cubicBezTo>
                  <a:cubicBezTo>
                    <a:pt x="530" y="360"/>
                    <a:pt x="532" y="362"/>
                    <a:pt x="534" y="364"/>
                  </a:cubicBezTo>
                  <a:cubicBezTo>
                    <a:pt x="534" y="364"/>
                    <a:pt x="534" y="364"/>
                    <a:pt x="534" y="364"/>
                  </a:cubicBezTo>
                  <a:cubicBezTo>
                    <a:pt x="538" y="369"/>
                    <a:pt x="542" y="374"/>
                    <a:pt x="545" y="379"/>
                  </a:cubicBezTo>
                  <a:cubicBezTo>
                    <a:pt x="545" y="381"/>
                    <a:pt x="546" y="382"/>
                    <a:pt x="546" y="383"/>
                  </a:cubicBezTo>
                  <a:cubicBezTo>
                    <a:pt x="547" y="385"/>
                    <a:pt x="548" y="388"/>
                    <a:pt x="549" y="390"/>
                  </a:cubicBezTo>
                  <a:cubicBezTo>
                    <a:pt x="549" y="390"/>
                    <a:pt x="549" y="390"/>
                    <a:pt x="549" y="390"/>
                  </a:cubicBezTo>
                  <a:cubicBezTo>
                    <a:pt x="550" y="393"/>
                    <a:pt x="550" y="395"/>
                    <a:pt x="551" y="397"/>
                  </a:cubicBezTo>
                  <a:cubicBezTo>
                    <a:pt x="551" y="397"/>
                    <a:pt x="551" y="398"/>
                    <a:pt x="551" y="398"/>
                  </a:cubicBezTo>
                  <a:cubicBezTo>
                    <a:pt x="552" y="400"/>
                    <a:pt x="552" y="402"/>
                    <a:pt x="552" y="405"/>
                  </a:cubicBezTo>
                  <a:cubicBezTo>
                    <a:pt x="552" y="405"/>
                    <a:pt x="552" y="405"/>
                    <a:pt x="552" y="405"/>
                  </a:cubicBezTo>
                  <a:cubicBezTo>
                    <a:pt x="553" y="408"/>
                    <a:pt x="553" y="410"/>
                    <a:pt x="553" y="413"/>
                  </a:cubicBezTo>
                  <a:cubicBezTo>
                    <a:pt x="553" y="416"/>
                    <a:pt x="553" y="418"/>
                    <a:pt x="552" y="421"/>
                  </a:cubicBezTo>
                  <a:cubicBezTo>
                    <a:pt x="552" y="421"/>
                    <a:pt x="552" y="422"/>
                    <a:pt x="552" y="422"/>
                  </a:cubicBezTo>
                  <a:cubicBezTo>
                    <a:pt x="552" y="424"/>
                    <a:pt x="551" y="427"/>
                    <a:pt x="551" y="429"/>
                  </a:cubicBezTo>
                  <a:cubicBezTo>
                    <a:pt x="551" y="429"/>
                    <a:pt x="551" y="429"/>
                    <a:pt x="551" y="429"/>
                  </a:cubicBezTo>
                  <a:cubicBezTo>
                    <a:pt x="550" y="432"/>
                    <a:pt x="550" y="434"/>
                    <a:pt x="549" y="437"/>
                  </a:cubicBezTo>
                  <a:lnTo>
                    <a:pt x="549" y="437"/>
                  </a:lnTo>
                  <a:cubicBezTo>
                    <a:pt x="548" y="439"/>
                    <a:pt x="547" y="442"/>
                    <a:pt x="546" y="444"/>
                  </a:cubicBezTo>
                  <a:cubicBezTo>
                    <a:pt x="534" y="470"/>
                    <a:pt x="508" y="488"/>
                    <a:pt x="478" y="488"/>
                  </a:cubicBezTo>
                  <a:close/>
                  <a:moveTo>
                    <a:pt x="640" y="450"/>
                  </a:moveTo>
                  <a:cubicBezTo>
                    <a:pt x="616" y="450"/>
                    <a:pt x="593" y="447"/>
                    <a:pt x="573" y="442"/>
                  </a:cubicBezTo>
                  <a:cubicBezTo>
                    <a:pt x="573" y="442"/>
                    <a:pt x="573" y="442"/>
                    <a:pt x="573" y="442"/>
                  </a:cubicBezTo>
                  <a:cubicBezTo>
                    <a:pt x="575" y="438"/>
                    <a:pt x="576" y="433"/>
                    <a:pt x="576" y="429"/>
                  </a:cubicBezTo>
                  <a:cubicBezTo>
                    <a:pt x="576" y="428"/>
                    <a:pt x="577" y="427"/>
                    <a:pt x="577" y="426"/>
                  </a:cubicBezTo>
                  <a:cubicBezTo>
                    <a:pt x="577" y="422"/>
                    <a:pt x="578" y="417"/>
                    <a:pt x="578" y="413"/>
                  </a:cubicBezTo>
                  <a:cubicBezTo>
                    <a:pt x="578" y="410"/>
                    <a:pt x="577" y="407"/>
                    <a:pt x="577" y="403"/>
                  </a:cubicBezTo>
                  <a:cubicBezTo>
                    <a:pt x="577" y="402"/>
                    <a:pt x="577" y="401"/>
                    <a:pt x="577" y="400"/>
                  </a:cubicBezTo>
                  <a:cubicBezTo>
                    <a:pt x="576" y="398"/>
                    <a:pt x="576" y="397"/>
                    <a:pt x="576" y="395"/>
                  </a:cubicBezTo>
                  <a:cubicBezTo>
                    <a:pt x="595" y="399"/>
                    <a:pt x="617" y="400"/>
                    <a:pt x="640" y="400"/>
                  </a:cubicBezTo>
                  <a:cubicBezTo>
                    <a:pt x="670" y="400"/>
                    <a:pt x="713" y="397"/>
                    <a:pt x="740" y="385"/>
                  </a:cubicBezTo>
                  <a:lnTo>
                    <a:pt x="740" y="425"/>
                  </a:lnTo>
                  <a:cubicBezTo>
                    <a:pt x="737" y="432"/>
                    <a:pt x="699" y="450"/>
                    <a:pt x="640" y="450"/>
                  </a:cubicBezTo>
                  <a:close/>
                  <a:moveTo>
                    <a:pt x="640" y="300"/>
                  </a:moveTo>
                  <a:cubicBezTo>
                    <a:pt x="581" y="300"/>
                    <a:pt x="544" y="282"/>
                    <a:pt x="540" y="276"/>
                  </a:cubicBezTo>
                  <a:cubicBezTo>
                    <a:pt x="540" y="261"/>
                    <a:pt x="540" y="247"/>
                    <a:pt x="540" y="235"/>
                  </a:cubicBezTo>
                  <a:cubicBezTo>
                    <a:pt x="541" y="235"/>
                    <a:pt x="541" y="235"/>
                    <a:pt x="541" y="235"/>
                  </a:cubicBezTo>
                  <a:cubicBezTo>
                    <a:pt x="544" y="236"/>
                    <a:pt x="547" y="238"/>
                    <a:pt x="551" y="239"/>
                  </a:cubicBezTo>
                  <a:cubicBezTo>
                    <a:pt x="551" y="239"/>
                    <a:pt x="551" y="239"/>
                    <a:pt x="551" y="239"/>
                  </a:cubicBezTo>
                  <a:cubicBezTo>
                    <a:pt x="555" y="240"/>
                    <a:pt x="558" y="241"/>
                    <a:pt x="562" y="242"/>
                  </a:cubicBezTo>
                  <a:cubicBezTo>
                    <a:pt x="563" y="242"/>
                    <a:pt x="564" y="243"/>
                    <a:pt x="566" y="243"/>
                  </a:cubicBezTo>
                  <a:cubicBezTo>
                    <a:pt x="568" y="243"/>
                    <a:pt x="571" y="244"/>
                    <a:pt x="574" y="244"/>
                  </a:cubicBezTo>
                  <a:cubicBezTo>
                    <a:pt x="575" y="245"/>
                    <a:pt x="576" y="245"/>
                    <a:pt x="578" y="245"/>
                  </a:cubicBezTo>
                  <a:cubicBezTo>
                    <a:pt x="581" y="246"/>
                    <a:pt x="584" y="246"/>
                    <a:pt x="587" y="247"/>
                  </a:cubicBezTo>
                  <a:cubicBezTo>
                    <a:pt x="588" y="247"/>
                    <a:pt x="589" y="247"/>
                    <a:pt x="590" y="247"/>
                  </a:cubicBezTo>
                  <a:cubicBezTo>
                    <a:pt x="594" y="248"/>
                    <a:pt x="598" y="248"/>
                    <a:pt x="602" y="249"/>
                  </a:cubicBezTo>
                  <a:cubicBezTo>
                    <a:pt x="603" y="249"/>
                    <a:pt x="604" y="249"/>
                    <a:pt x="605" y="249"/>
                  </a:cubicBezTo>
                  <a:cubicBezTo>
                    <a:pt x="608" y="249"/>
                    <a:pt x="611" y="249"/>
                    <a:pt x="614" y="250"/>
                  </a:cubicBezTo>
                  <a:cubicBezTo>
                    <a:pt x="615" y="250"/>
                    <a:pt x="617" y="250"/>
                    <a:pt x="618" y="250"/>
                  </a:cubicBezTo>
                  <a:cubicBezTo>
                    <a:pt x="621" y="250"/>
                    <a:pt x="623" y="250"/>
                    <a:pt x="626" y="250"/>
                  </a:cubicBezTo>
                  <a:cubicBezTo>
                    <a:pt x="627" y="250"/>
                    <a:pt x="628" y="250"/>
                    <a:pt x="630" y="250"/>
                  </a:cubicBezTo>
                  <a:cubicBezTo>
                    <a:pt x="633" y="250"/>
                    <a:pt x="637" y="250"/>
                    <a:pt x="640" y="250"/>
                  </a:cubicBezTo>
                  <a:cubicBezTo>
                    <a:pt x="644" y="250"/>
                    <a:pt x="647" y="250"/>
                    <a:pt x="651" y="250"/>
                  </a:cubicBezTo>
                  <a:cubicBezTo>
                    <a:pt x="652" y="250"/>
                    <a:pt x="653" y="250"/>
                    <a:pt x="654" y="250"/>
                  </a:cubicBezTo>
                  <a:cubicBezTo>
                    <a:pt x="657" y="250"/>
                    <a:pt x="660" y="250"/>
                    <a:pt x="662" y="250"/>
                  </a:cubicBezTo>
                  <a:cubicBezTo>
                    <a:pt x="664" y="250"/>
                    <a:pt x="665" y="250"/>
                    <a:pt x="666" y="250"/>
                  </a:cubicBezTo>
                  <a:cubicBezTo>
                    <a:pt x="669" y="249"/>
                    <a:pt x="672" y="249"/>
                    <a:pt x="675" y="249"/>
                  </a:cubicBezTo>
                  <a:cubicBezTo>
                    <a:pt x="676" y="249"/>
                    <a:pt x="677" y="249"/>
                    <a:pt x="678" y="249"/>
                  </a:cubicBezTo>
                  <a:cubicBezTo>
                    <a:pt x="682" y="248"/>
                    <a:pt x="686" y="248"/>
                    <a:pt x="691" y="247"/>
                  </a:cubicBezTo>
                  <a:cubicBezTo>
                    <a:pt x="692" y="247"/>
                    <a:pt x="692" y="247"/>
                    <a:pt x="693" y="247"/>
                  </a:cubicBezTo>
                  <a:cubicBezTo>
                    <a:pt x="697" y="246"/>
                    <a:pt x="700" y="246"/>
                    <a:pt x="703" y="245"/>
                  </a:cubicBezTo>
                  <a:cubicBezTo>
                    <a:pt x="704" y="245"/>
                    <a:pt x="705" y="245"/>
                    <a:pt x="707" y="244"/>
                  </a:cubicBezTo>
                  <a:cubicBezTo>
                    <a:pt x="709" y="244"/>
                    <a:pt x="712" y="243"/>
                    <a:pt x="715" y="243"/>
                  </a:cubicBezTo>
                  <a:cubicBezTo>
                    <a:pt x="716" y="242"/>
                    <a:pt x="717" y="242"/>
                    <a:pt x="718" y="242"/>
                  </a:cubicBezTo>
                  <a:cubicBezTo>
                    <a:pt x="722" y="241"/>
                    <a:pt x="726" y="240"/>
                    <a:pt x="729" y="239"/>
                  </a:cubicBezTo>
                  <a:cubicBezTo>
                    <a:pt x="729" y="239"/>
                    <a:pt x="730" y="239"/>
                    <a:pt x="730" y="239"/>
                  </a:cubicBezTo>
                  <a:cubicBezTo>
                    <a:pt x="733" y="238"/>
                    <a:pt x="736" y="236"/>
                    <a:pt x="739" y="235"/>
                  </a:cubicBezTo>
                  <a:cubicBezTo>
                    <a:pt x="739" y="235"/>
                    <a:pt x="740" y="235"/>
                    <a:pt x="740" y="235"/>
                  </a:cubicBezTo>
                  <a:lnTo>
                    <a:pt x="740" y="275"/>
                  </a:lnTo>
                  <a:cubicBezTo>
                    <a:pt x="737" y="282"/>
                    <a:pt x="699" y="300"/>
                    <a:pt x="640" y="3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5234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41BC55-F0DE-4B26-A7F9-14D0A558B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50" t="12589" r="21605" b="12685"/>
          <a:stretch/>
        </p:blipFill>
        <p:spPr>
          <a:xfrm>
            <a:off x="6073268" y="1844675"/>
            <a:ext cx="5677831" cy="4140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85EEB5-FC6F-4BB0-8D90-10EDEA855AB1}"/>
              </a:ext>
            </a:extLst>
          </p:cNvPr>
          <p:cNvSpPr txBox="1"/>
          <p:nvPr/>
        </p:nvSpPr>
        <p:spPr>
          <a:xfrm>
            <a:off x="441831" y="3297831"/>
            <a:ext cx="5683864" cy="31220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tx2"/>
                </a:solidFill>
              </a:rPr>
              <a:t>2021-йилда </a:t>
            </a:r>
            <a:r>
              <a:rPr lang="en-US" sz="1400" dirty="0">
                <a:solidFill>
                  <a:schemeClr val="tx2"/>
                </a:solidFill>
              </a:rPr>
              <a:t>TRACE </a:t>
            </a:r>
            <a:r>
              <a:rPr lang="ru-RU" sz="1400" dirty="0" err="1">
                <a:solidFill>
                  <a:schemeClr val="tx2"/>
                </a:solidFill>
              </a:rPr>
              <a:t>рейтингига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кўра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Ўзбекистон</a:t>
            </a:r>
            <a:r>
              <a:rPr lang="ru-RU" sz="1400" dirty="0">
                <a:solidFill>
                  <a:schemeClr val="tx2"/>
                </a:solidFill>
              </a:rPr>
              <a:t> 59 балл </a:t>
            </a:r>
            <a:r>
              <a:rPr lang="ru-RU" sz="1400" dirty="0" err="1">
                <a:solidFill>
                  <a:schemeClr val="tx2"/>
                </a:solidFill>
              </a:rPr>
              <a:t>тўплаб</a:t>
            </a:r>
            <a:r>
              <a:rPr lang="ru-RU" sz="1400" dirty="0">
                <a:solidFill>
                  <a:schemeClr val="tx2"/>
                </a:solidFill>
              </a:rPr>
              <a:t>, 194 </a:t>
            </a:r>
            <a:r>
              <a:rPr lang="ru-RU" sz="1400" dirty="0" err="1">
                <a:solidFill>
                  <a:schemeClr val="tx2"/>
                </a:solidFill>
              </a:rPr>
              <a:t>мамлакатлар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орасида</a:t>
            </a:r>
            <a:r>
              <a:rPr lang="ru-RU" sz="1400" dirty="0">
                <a:solidFill>
                  <a:schemeClr val="tx2"/>
                </a:solidFill>
              </a:rPr>
              <a:t> 147-ўринни </a:t>
            </a:r>
            <a:r>
              <a:rPr lang="ru-RU" sz="1400" dirty="0" err="1">
                <a:solidFill>
                  <a:schemeClr val="tx2"/>
                </a:solidFill>
              </a:rPr>
              <a:t>эгаллади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Тожикистонга</a:t>
            </a:r>
            <a:r>
              <a:rPr lang="ru-RU" sz="1400" dirty="0">
                <a:solidFill>
                  <a:schemeClr val="tx2"/>
                </a:solidFill>
              </a:rPr>
              <a:t> (176-ўрин) </a:t>
            </a:r>
            <a:r>
              <a:rPr lang="ru-RU" sz="1400" dirty="0" err="1">
                <a:solidFill>
                  <a:schemeClr val="tx2"/>
                </a:solidFill>
              </a:rPr>
              <a:t>нисбатан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юқорироқ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лекин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Қирғизистонга</a:t>
            </a:r>
            <a:r>
              <a:rPr lang="ru-RU" sz="1400" dirty="0">
                <a:solidFill>
                  <a:schemeClr val="tx2"/>
                </a:solidFill>
              </a:rPr>
              <a:t> (137-ўрин) </a:t>
            </a:r>
            <a:r>
              <a:rPr lang="ru-RU" sz="1400" dirty="0" err="1">
                <a:solidFill>
                  <a:schemeClr val="tx2"/>
                </a:solidFill>
              </a:rPr>
              <a:t>нисбатан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пастроқ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ўринни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эгаллади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ru-RU" sz="1400" b="1" dirty="0" err="1">
                <a:solidFill>
                  <a:srgbClr val="3A07DF"/>
                </a:solidFill>
              </a:rPr>
              <a:t>Ўзбекистон</a:t>
            </a:r>
            <a:r>
              <a:rPr lang="ru-RU" sz="1400" b="1" dirty="0">
                <a:solidFill>
                  <a:srgbClr val="3A07DF"/>
                </a:solidFill>
              </a:rPr>
              <a:t>: </a:t>
            </a:r>
            <a:r>
              <a:rPr lang="ru-RU" sz="1400" b="1" dirty="0" err="1">
                <a:solidFill>
                  <a:srgbClr val="3A07DF"/>
                </a:solidFill>
              </a:rPr>
              <a:t>тоифалар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бўйича</a:t>
            </a:r>
            <a:r>
              <a:rPr lang="ru-RU" sz="1400" b="1" dirty="0">
                <a:solidFill>
                  <a:srgbClr val="3A07DF"/>
                </a:solidFill>
              </a:rPr>
              <a:t> </a:t>
            </a:r>
            <a:r>
              <a:rPr lang="ru-RU" sz="1400" b="1" dirty="0" err="1">
                <a:solidFill>
                  <a:srgbClr val="3A07DF"/>
                </a:solidFill>
              </a:rPr>
              <a:t>баллар</a:t>
            </a:r>
            <a:r>
              <a:rPr lang="ru-RU" sz="1400" b="1" dirty="0">
                <a:solidFill>
                  <a:srgbClr val="3A07DF"/>
                </a:solidFill>
              </a:rPr>
              <a:t> (2021 </a:t>
            </a:r>
            <a:r>
              <a:rPr lang="ru-RU" sz="1400" b="1" dirty="0" err="1">
                <a:solidFill>
                  <a:srgbClr val="3A07DF"/>
                </a:solidFill>
              </a:rPr>
              <a:t>йил</a:t>
            </a:r>
            <a:r>
              <a:rPr lang="ru-RU" sz="1400" b="1" dirty="0">
                <a:solidFill>
                  <a:srgbClr val="3A07DF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Тоифа</a:t>
            </a:r>
            <a:r>
              <a:rPr lang="ru-RU" sz="1400" dirty="0">
                <a:solidFill>
                  <a:schemeClr val="tx2"/>
                </a:solidFill>
              </a:rPr>
              <a:t> 1 – 52 балл</a:t>
            </a:r>
          </a:p>
          <a:p>
            <a:pPr>
              <a:spcAft>
                <a:spcPts val="3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Тоифа</a:t>
            </a:r>
            <a:r>
              <a:rPr lang="ru-RU" sz="1400" dirty="0">
                <a:solidFill>
                  <a:schemeClr val="tx2"/>
                </a:solidFill>
              </a:rPr>
              <a:t> 2 – 70 балл</a:t>
            </a:r>
          </a:p>
          <a:p>
            <a:pPr>
              <a:spcAft>
                <a:spcPts val="3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Тоифа</a:t>
            </a:r>
            <a:r>
              <a:rPr lang="ru-RU" sz="1400" dirty="0">
                <a:solidFill>
                  <a:schemeClr val="tx2"/>
                </a:solidFill>
              </a:rPr>
              <a:t> 3 – 58 балл</a:t>
            </a:r>
          </a:p>
          <a:p>
            <a:pPr>
              <a:spcAft>
                <a:spcPts val="3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Тоифа</a:t>
            </a:r>
            <a:r>
              <a:rPr lang="ru-RU" sz="1400" dirty="0">
                <a:solidFill>
                  <a:schemeClr val="tx2"/>
                </a:solidFill>
              </a:rPr>
              <a:t> 4 – 64 балл</a:t>
            </a:r>
          </a:p>
          <a:p>
            <a:pPr algn="just">
              <a:spcAft>
                <a:spcPts val="3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Сўнгги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йил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ичида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Trace </a:t>
            </a:r>
            <a:r>
              <a:rPr lang="ru-RU" sz="1400" dirty="0" err="1">
                <a:solidFill>
                  <a:schemeClr val="tx2"/>
                </a:solidFill>
              </a:rPr>
              <a:t>рейтингида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Ўзбекистон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Республикасининг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коррупцияга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курашиш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тизимини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баҳолашда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ижобий</a:t>
            </a:r>
            <a:r>
              <a:rPr lang="ru-RU" sz="1400" dirty="0">
                <a:solidFill>
                  <a:schemeClr val="tx2"/>
                </a:solidFill>
              </a:rPr>
              <a:t> тенденция </a:t>
            </a:r>
            <a:r>
              <a:rPr lang="ru-RU" sz="1400" dirty="0" err="1">
                <a:solidFill>
                  <a:schemeClr val="tx2"/>
                </a:solidFill>
              </a:rPr>
              <a:t>кузатилмоқда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  <a:r>
              <a:rPr lang="ru-RU" sz="1400" dirty="0" err="1">
                <a:solidFill>
                  <a:schemeClr val="tx2"/>
                </a:solidFill>
              </a:rPr>
              <a:t>Шундай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қилиб</a:t>
            </a:r>
            <a:r>
              <a:rPr lang="ru-RU" sz="1400" dirty="0">
                <a:solidFill>
                  <a:schemeClr val="tx2"/>
                </a:solidFill>
              </a:rPr>
              <a:t>, 2019 </a:t>
            </a:r>
            <a:r>
              <a:rPr lang="ru-RU" sz="1400" dirty="0" err="1">
                <a:solidFill>
                  <a:schemeClr val="tx2"/>
                </a:solidFill>
              </a:rPr>
              <a:t>йилда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рейтингда</a:t>
            </a:r>
            <a:r>
              <a:rPr lang="ru-RU" sz="1400" dirty="0">
                <a:solidFill>
                  <a:schemeClr val="tx2"/>
                </a:solidFill>
              </a:rPr>
              <a:t> 181-ўрин, 2020 </a:t>
            </a:r>
            <a:r>
              <a:rPr lang="ru-RU" sz="1400" dirty="0" err="1">
                <a:solidFill>
                  <a:schemeClr val="tx2"/>
                </a:solidFill>
              </a:rPr>
              <a:t>йилда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эса</a:t>
            </a:r>
            <a:r>
              <a:rPr lang="ru-RU" sz="1400" dirty="0">
                <a:solidFill>
                  <a:schemeClr val="tx2"/>
                </a:solidFill>
              </a:rPr>
              <a:t> 150-ўрин </a:t>
            </a:r>
            <a:r>
              <a:rPr lang="ru-RU" sz="1400" dirty="0" err="1">
                <a:solidFill>
                  <a:schemeClr val="tx2"/>
                </a:solidFill>
              </a:rPr>
              <a:t>эгалланди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33129B5-2870-43FB-A480-819A2F841AAC}"/>
              </a:ext>
            </a:extLst>
          </p:cNvPr>
          <p:cNvSpPr txBox="1">
            <a:spLocks/>
          </p:cNvSpPr>
          <p:nvPr/>
        </p:nvSpPr>
        <p:spPr>
          <a:xfrm>
            <a:off x="441831" y="873125"/>
            <a:ext cx="11307257" cy="169059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b="1" dirty="0"/>
              <a:t>TRACE</a:t>
            </a:r>
            <a:r>
              <a:rPr lang="ru-RU" sz="1400" dirty="0"/>
              <a:t> –</a:t>
            </a:r>
            <a:r>
              <a:rPr lang="en-US" sz="1400" dirty="0"/>
              <a:t> </a:t>
            </a:r>
            <a:r>
              <a:rPr lang="ru-RU" sz="1400" dirty="0" err="1"/>
              <a:t>порахўрликга</a:t>
            </a:r>
            <a:r>
              <a:rPr lang="ru-RU" sz="1400" dirty="0"/>
              <a:t> </a:t>
            </a:r>
            <a:r>
              <a:rPr lang="ru-RU" sz="1400" dirty="0" err="1"/>
              <a:t>қарши</a:t>
            </a:r>
            <a:r>
              <a:rPr lang="ru-RU" sz="1400" dirty="0"/>
              <a:t> </a:t>
            </a:r>
            <a:r>
              <a:rPr lang="ru-RU" sz="1400" dirty="0" err="1"/>
              <a:t>курашиш</a:t>
            </a:r>
            <a:r>
              <a:rPr lang="ru-RU" sz="1400" dirty="0"/>
              <a:t>, норматив </a:t>
            </a:r>
            <a:r>
              <a:rPr lang="ru-RU" sz="1400" dirty="0" err="1"/>
              <a:t>талабларга</a:t>
            </a:r>
            <a:r>
              <a:rPr lang="ru-RU" sz="1400" dirty="0"/>
              <a:t> </a:t>
            </a:r>
            <a:r>
              <a:rPr lang="ru-RU" sz="1400" dirty="0" err="1"/>
              <a:t>риоя</a:t>
            </a:r>
            <a:r>
              <a:rPr lang="ru-RU" sz="1400" dirty="0"/>
              <a:t> </a:t>
            </a:r>
            <a:r>
              <a:rPr lang="ru-RU" sz="1400" dirty="0" err="1"/>
              <a:t>қилиш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самарали</a:t>
            </a:r>
            <a:r>
              <a:rPr lang="ru-RU" sz="1400" dirty="0"/>
              <a:t> </a:t>
            </a:r>
            <a:r>
              <a:rPr lang="ru-RU" sz="1400" dirty="0" err="1"/>
              <a:t>бошқарувга</a:t>
            </a:r>
            <a:r>
              <a:rPr lang="ru-RU" sz="1400" dirty="0"/>
              <a:t> </a:t>
            </a:r>
            <a:r>
              <a:rPr lang="ru-RU" sz="1400" dirty="0" err="1"/>
              <a:t>бағишланган</a:t>
            </a:r>
            <a:r>
              <a:rPr lang="ru-RU" sz="1400" dirty="0"/>
              <a:t> </a:t>
            </a:r>
            <a:r>
              <a:rPr lang="ru-RU" sz="1400" dirty="0" err="1"/>
              <a:t>нотижорат</a:t>
            </a:r>
            <a:r>
              <a:rPr lang="ru-RU" sz="1400" dirty="0"/>
              <a:t> </a:t>
            </a:r>
            <a:r>
              <a:rPr lang="ru-RU" sz="1400" dirty="0" err="1"/>
              <a:t>халқаро</a:t>
            </a:r>
            <a:r>
              <a:rPr lang="ru-RU" sz="1400" dirty="0"/>
              <a:t> бизнес ассоциация.</a:t>
            </a:r>
            <a:r>
              <a:rPr lang="en-US" sz="1400" dirty="0"/>
              <a:t>TRACE </a:t>
            </a:r>
            <a:r>
              <a:rPr lang="ru-RU" sz="1400" dirty="0" err="1"/>
              <a:t>порахўрлик</a:t>
            </a:r>
            <a:r>
              <a:rPr lang="ru-RU" sz="1400" dirty="0"/>
              <a:t> </a:t>
            </a:r>
            <a:r>
              <a:rPr lang="ru-RU" sz="1400" dirty="0" err="1"/>
              <a:t>хавф-хатарлари</a:t>
            </a:r>
            <a:r>
              <a:rPr lang="ru-RU" sz="1400" dirty="0"/>
              <a:t> </a:t>
            </a:r>
            <a:r>
              <a:rPr lang="ru-RU" sz="1400" dirty="0" err="1"/>
              <a:t>матрицаси</a:t>
            </a:r>
            <a:r>
              <a:rPr lang="ru-RU" sz="1400" dirty="0"/>
              <a:t> 194 </a:t>
            </a:r>
            <a:r>
              <a:rPr lang="ru-RU" sz="1400" dirty="0" err="1"/>
              <a:t>юрисдикциялар</a:t>
            </a:r>
            <a:r>
              <a:rPr lang="ru-RU" sz="1400" dirty="0"/>
              <a:t>, </a:t>
            </a:r>
            <a:r>
              <a:rPr lang="ru-RU" sz="1400" dirty="0" err="1"/>
              <a:t>ҳудудлар</a:t>
            </a:r>
            <a:r>
              <a:rPr lang="ru-RU" sz="1400" dirty="0"/>
              <a:t>, </a:t>
            </a:r>
            <a:r>
              <a:rPr lang="ru-RU" sz="1400" dirty="0" err="1"/>
              <a:t>автоном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ярим </a:t>
            </a:r>
            <a:r>
              <a:rPr lang="ru-RU" sz="1400" dirty="0" err="1"/>
              <a:t>автоном</a:t>
            </a:r>
            <a:r>
              <a:rPr lang="ru-RU" sz="1400" dirty="0"/>
              <a:t> </a:t>
            </a:r>
            <a:r>
              <a:rPr lang="ru-RU" sz="1400" dirty="0" err="1"/>
              <a:t>вилоятларда</a:t>
            </a:r>
            <a:r>
              <a:rPr lang="ru-RU" sz="1400" dirty="0"/>
              <a:t> </a:t>
            </a:r>
            <a:r>
              <a:rPr lang="ru-RU" sz="1400" dirty="0" err="1"/>
              <a:t>порахўрлик</a:t>
            </a:r>
            <a:r>
              <a:rPr lang="ru-RU" sz="1400" dirty="0"/>
              <a:t> </a:t>
            </a:r>
            <a:r>
              <a:rPr lang="ru-RU" sz="1400" dirty="0" err="1"/>
              <a:t>хавф-хатарларни</a:t>
            </a:r>
            <a:r>
              <a:rPr lang="ru-RU" sz="1400" dirty="0"/>
              <a:t> </a:t>
            </a:r>
            <a:r>
              <a:rPr lang="ru-RU" sz="1400" dirty="0" err="1"/>
              <a:t>ўлчайди.Мамлакатларнинг</a:t>
            </a:r>
            <a:r>
              <a:rPr lang="ru-RU" sz="1400" dirty="0"/>
              <a:t> </a:t>
            </a:r>
            <a:r>
              <a:rPr lang="ru-RU" sz="1400" dirty="0" err="1"/>
              <a:t>умумий</a:t>
            </a:r>
            <a:r>
              <a:rPr lang="ru-RU" sz="1400" dirty="0"/>
              <a:t> </a:t>
            </a:r>
            <a:r>
              <a:rPr lang="ru-RU" sz="1400" dirty="0" err="1"/>
              <a:t>хавф-хатар</a:t>
            </a:r>
            <a:r>
              <a:rPr lang="ru-RU" sz="1400" dirty="0"/>
              <a:t> </a:t>
            </a:r>
            <a:r>
              <a:rPr lang="ru-RU" sz="1400" dirty="0" err="1"/>
              <a:t>баҳоси</a:t>
            </a:r>
            <a:r>
              <a:rPr lang="ru-RU" sz="1400" dirty="0"/>
              <a:t> </a:t>
            </a:r>
            <a:r>
              <a:rPr lang="ru-RU" sz="1400" dirty="0" err="1"/>
              <a:t>тўрт</a:t>
            </a:r>
            <a:r>
              <a:rPr lang="ru-RU" sz="1400" dirty="0"/>
              <a:t> </a:t>
            </a:r>
            <a:r>
              <a:rPr lang="ru-RU" sz="1400" dirty="0" err="1"/>
              <a:t>тоифадаги</a:t>
            </a:r>
            <a:r>
              <a:rPr lang="ru-RU" sz="1400" dirty="0"/>
              <a:t> </a:t>
            </a:r>
            <a:r>
              <a:rPr lang="ru-RU" sz="1400" dirty="0" err="1"/>
              <a:t>бирлаштирилган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оқилона</a:t>
            </a:r>
            <a:r>
              <a:rPr lang="ru-RU" sz="1400" dirty="0"/>
              <a:t> </a:t>
            </a:r>
            <a:r>
              <a:rPr lang="ru-RU" sz="1400" dirty="0" err="1"/>
              <a:t>баҳони</a:t>
            </a:r>
            <a:r>
              <a:rPr lang="ru-RU" sz="1400" dirty="0"/>
              <a:t> </a:t>
            </a:r>
            <a:r>
              <a:rPr lang="ru-RU" sz="1400" dirty="0" err="1"/>
              <a:t>билдиради</a:t>
            </a:r>
            <a:r>
              <a:rPr lang="ru-RU" sz="1400" dirty="0"/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5D925A-305C-4BA4-AAAB-E87B339157DF}"/>
              </a:ext>
            </a:extLst>
          </p:cNvPr>
          <p:cNvSpPr/>
          <p:nvPr/>
        </p:nvSpPr>
        <p:spPr>
          <a:xfrm>
            <a:off x="7508450" y="6083827"/>
            <a:ext cx="43302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i="1" dirty="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Источник: https://www.traceinternational.org</a:t>
            </a:r>
            <a:endParaRPr lang="en-US" sz="105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B800B7BB-EF3F-4B8C-A7D8-74901AD3B8E5}"/>
              </a:ext>
            </a:extLst>
          </p:cNvPr>
          <p:cNvSpPr txBox="1">
            <a:spLocks/>
          </p:cNvSpPr>
          <p:nvPr/>
        </p:nvSpPr>
        <p:spPr>
          <a:xfrm>
            <a:off x="848199" y="1787971"/>
            <a:ext cx="5277496" cy="142335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ru-RU" sz="1400" dirty="0" err="1"/>
              <a:t>бизнеснинг</a:t>
            </a:r>
            <a:r>
              <a:rPr lang="ru-RU" sz="1400" dirty="0"/>
              <a:t> </a:t>
            </a:r>
            <a:r>
              <a:rPr lang="ru-RU" sz="1400" dirty="0" err="1"/>
              <a:t>ҳукумат</a:t>
            </a:r>
            <a:r>
              <a:rPr lang="ru-RU" sz="1400" dirty="0"/>
              <a:t> </a:t>
            </a:r>
            <a:r>
              <a:rPr lang="ru-RU" sz="1400" dirty="0" err="1"/>
              <a:t>билан</a:t>
            </a:r>
            <a:r>
              <a:rPr lang="ru-RU" sz="1400" dirty="0"/>
              <a:t> </a:t>
            </a:r>
            <a:r>
              <a:rPr lang="ru-RU" sz="1400" dirty="0" err="1"/>
              <a:t>ўзаромуносабати</a:t>
            </a:r>
            <a:r>
              <a:rPr lang="ru-RU" sz="1400" dirty="0"/>
              <a:t>;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ru-RU" sz="1400" dirty="0" err="1"/>
              <a:t>порахўрликни</a:t>
            </a:r>
            <a:r>
              <a:rPr lang="ru-RU" sz="1400" dirty="0"/>
              <a:t> </a:t>
            </a:r>
            <a:r>
              <a:rPr lang="ru-RU" sz="1400" dirty="0" err="1"/>
              <a:t>жиловлаш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унга</a:t>
            </a:r>
            <a:r>
              <a:rPr lang="ru-RU" sz="1400" dirty="0"/>
              <a:t> </a:t>
            </a:r>
            <a:r>
              <a:rPr lang="ru-RU" sz="1400" dirty="0" err="1"/>
              <a:t>қарши</a:t>
            </a:r>
            <a:r>
              <a:rPr lang="ru-RU" sz="1400" dirty="0"/>
              <a:t> </a:t>
            </a:r>
            <a:r>
              <a:rPr lang="ru-RU" sz="1400" dirty="0" err="1"/>
              <a:t>ҳуқуни</a:t>
            </a:r>
            <a:r>
              <a:rPr lang="ru-RU" sz="1400" dirty="0"/>
              <a:t> </a:t>
            </a:r>
            <a:r>
              <a:rPr lang="ru-RU" sz="1400" dirty="0" err="1"/>
              <a:t>қўллаш</a:t>
            </a:r>
            <a:r>
              <a:rPr lang="ru-RU" sz="1400" dirty="0"/>
              <a:t>;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ru-RU" sz="1400" dirty="0" err="1"/>
              <a:t>ҳукумат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давлат</a:t>
            </a:r>
            <a:r>
              <a:rPr lang="ru-RU" sz="1400" dirty="0"/>
              <a:t> </a:t>
            </a:r>
            <a:r>
              <a:rPr lang="ru-RU" sz="1400" dirty="0" err="1"/>
              <a:t>хизматининг</a:t>
            </a:r>
            <a:r>
              <a:rPr lang="ru-RU" sz="1400" dirty="0"/>
              <a:t> </a:t>
            </a:r>
            <a:r>
              <a:rPr lang="ru-RU" sz="1400" dirty="0" err="1"/>
              <a:t>шаффофлиги</a:t>
            </a:r>
            <a:r>
              <a:rPr lang="ru-RU" sz="1400" dirty="0"/>
              <a:t>;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ru-RU" sz="1400" dirty="0" err="1"/>
              <a:t>фуқаролик</a:t>
            </a:r>
            <a:r>
              <a:rPr lang="ru-RU" sz="1400" dirty="0"/>
              <a:t> </a:t>
            </a:r>
            <a:r>
              <a:rPr lang="ru-RU" sz="1400" dirty="0" err="1"/>
              <a:t>жамияти</a:t>
            </a:r>
            <a:r>
              <a:rPr lang="ru-RU" sz="1400" dirty="0"/>
              <a:t> </a:t>
            </a:r>
            <a:r>
              <a:rPr lang="ru-RU" sz="1400" dirty="0" err="1"/>
              <a:t>томонидан</a:t>
            </a:r>
            <a:r>
              <a:rPr lang="ru-RU" sz="1400" dirty="0"/>
              <a:t> </a:t>
            </a:r>
            <a:r>
              <a:rPr lang="ru-RU" sz="1400" dirty="0" err="1"/>
              <a:t>назорат</a:t>
            </a:r>
            <a:r>
              <a:rPr lang="ru-RU" sz="1400" dirty="0"/>
              <a:t> </a:t>
            </a:r>
            <a:r>
              <a:rPr lang="ru-RU" sz="1400" dirty="0" err="1"/>
              <a:t>қилиш</a:t>
            </a:r>
            <a:r>
              <a:rPr lang="ru-RU" sz="1400" dirty="0"/>
              <a:t> </a:t>
            </a:r>
            <a:r>
              <a:rPr lang="ru-RU" sz="1400" dirty="0" err="1"/>
              <a:t>салоҳияти</a:t>
            </a:r>
            <a:r>
              <a:rPr lang="ru-RU" sz="1400" dirty="0"/>
              <a:t>, шу </a:t>
            </a:r>
            <a:r>
              <a:rPr lang="ru-RU" sz="1400" dirty="0" err="1"/>
              <a:t>жумладан</a:t>
            </a:r>
            <a:r>
              <a:rPr lang="ru-RU" sz="1400" dirty="0"/>
              <a:t> </a:t>
            </a:r>
            <a:r>
              <a:rPr lang="ru-RU" sz="1400" dirty="0" err="1"/>
              <a:t>оммавий</a:t>
            </a:r>
            <a:r>
              <a:rPr lang="ru-RU" sz="1400" dirty="0"/>
              <a:t> </a:t>
            </a:r>
            <a:r>
              <a:rPr lang="ru-RU" sz="1400" dirty="0" err="1"/>
              <a:t>ахборот</a:t>
            </a:r>
            <a:r>
              <a:rPr lang="ru-RU" sz="1400" dirty="0"/>
              <a:t> </a:t>
            </a:r>
            <a:r>
              <a:rPr lang="ru-RU" sz="1400" dirty="0" err="1"/>
              <a:t>воситаларининг</a:t>
            </a:r>
            <a:r>
              <a:rPr lang="ru-RU" sz="1400" dirty="0"/>
              <a:t> роли.</a:t>
            </a:r>
          </a:p>
        </p:txBody>
      </p:sp>
      <p:sp>
        <p:nvSpPr>
          <p:cNvPr id="17" name="Oval 13">
            <a:extLst>
              <a:ext uri="{FF2B5EF4-FFF2-40B4-BE49-F238E27FC236}">
                <a16:creationId xmlns:a16="http://schemas.microsoft.com/office/drawing/2014/main" id="{A5AEBF96-E06D-4B54-B01E-6A15FC35A3A5}"/>
              </a:ext>
            </a:extLst>
          </p:cNvPr>
          <p:cNvSpPr/>
          <p:nvPr/>
        </p:nvSpPr>
        <p:spPr>
          <a:xfrm>
            <a:off x="435029" y="1787971"/>
            <a:ext cx="283996" cy="283996"/>
          </a:xfrm>
          <a:prstGeom prst="ellipse">
            <a:avLst/>
          </a:prstGeom>
          <a:solidFill>
            <a:srgbClr val="1BD7D3"/>
          </a:soli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200" b="1" dirty="0"/>
              <a:t>01</a:t>
            </a:r>
            <a:endParaRPr lang="en-US" sz="1400" b="1" dirty="0"/>
          </a:p>
        </p:txBody>
      </p:sp>
      <p:sp>
        <p:nvSpPr>
          <p:cNvPr id="19" name="Oval 13">
            <a:extLst>
              <a:ext uri="{FF2B5EF4-FFF2-40B4-BE49-F238E27FC236}">
                <a16:creationId xmlns:a16="http://schemas.microsoft.com/office/drawing/2014/main" id="{30305B0B-2F13-4643-9FBE-724303899B60}"/>
              </a:ext>
            </a:extLst>
          </p:cNvPr>
          <p:cNvSpPr/>
          <p:nvPr/>
        </p:nvSpPr>
        <p:spPr>
          <a:xfrm>
            <a:off x="435029" y="2109056"/>
            <a:ext cx="283996" cy="283996"/>
          </a:xfrm>
          <a:prstGeom prst="ellipse">
            <a:avLst/>
          </a:prstGeom>
          <a:solidFill>
            <a:srgbClr val="1BD7D3"/>
          </a:soli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200" b="1" dirty="0"/>
              <a:t>02</a:t>
            </a:r>
            <a:endParaRPr lang="en-US" sz="1400" b="1" dirty="0"/>
          </a:p>
        </p:txBody>
      </p:sp>
      <p:sp>
        <p:nvSpPr>
          <p:cNvPr id="20" name="Oval 13">
            <a:extLst>
              <a:ext uri="{FF2B5EF4-FFF2-40B4-BE49-F238E27FC236}">
                <a16:creationId xmlns:a16="http://schemas.microsoft.com/office/drawing/2014/main" id="{DFE299C9-6AE5-49A7-A6D5-8078C8A5C4EA}"/>
              </a:ext>
            </a:extLst>
          </p:cNvPr>
          <p:cNvSpPr/>
          <p:nvPr/>
        </p:nvSpPr>
        <p:spPr>
          <a:xfrm>
            <a:off x="435029" y="2419574"/>
            <a:ext cx="283996" cy="283996"/>
          </a:xfrm>
          <a:prstGeom prst="ellipse">
            <a:avLst/>
          </a:prstGeom>
          <a:solidFill>
            <a:srgbClr val="1BD7D3"/>
          </a:soli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200" b="1" dirty="0"/>
              <a:t>03</a:t>
            </a:r>
            <a:endParaRPr lang="en-US" sz="1400" b="1" dirty="0"/>
          </a:p>
        </p:txBody>
      </p:sp>
      <p:sp>
        <p:nvSpPr>
          <p:cNvPr id="21" name="Oval 13">
            <a:extLst>
              <a:ext uri="{FF2B5EF4-FFF2-40B4-BE49-F238E27FC236}">
                <a16:creationId xmlns:a16="http://schemas.microsoft.com/office/drawing/2014/main" id="{B441B6FB-847F-456B-B1B3-A7226831257A}"/>
              </a:ext>
            </a:extLst>
          </p:cNvPr>
          <p:cNvSpPr/>
          <p:nvPr/>
        </p:nvSpPr>
        <p:spPr>
          <a:xfrm>
            <a:off x="435029" y="2804802"/>
            <a:ext cx="283996" cy="283996"/>
          </a:xfrm>
          <a:prstGeom prst="ellipse">
            <a:avLst/>
          </a:prstGeom>
          <a:solidFill>
            <a:srgbClr val="1BD7D3"/>
          </a:solidFill>
          <a:ln w="31750">
            <a:solidFill>
              <a:schemeClr val="bg1"/>
            </a:solidFill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200" b="1" dirty="0"/>
              <a:t>04</a:t>
            </a:r>
            <a:endParaRPr lang="en-US" sz="1400" b="1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7ADB857-F740-4359-AC12-935404CFAA00}"/>
              </a:ext>
            </a:extLst>
          </p:cNvPr>
          <p:cNvSpPr/>
          <p:nvPr/>
        </p:nvSpPr>
        <p:spPr>
          <a:xfrm>
            <a:off x="479097" y="4252511"/>
            <a:ext cx="3804668" cy="338374"/>
          </a:xfrm>
          <a:prstGeom prst="roundRect">
            <a:avLst>
              <a:gd name="adj" fmla="val 50000"/>
            </a:avLst>
          </a:prstGeom>
          <a:noFill/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rgbClr val="3A07DF"/>
              </a:solidFill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ACB4B305-40C6-41EE-8038-3D8539C8196D}"/>
              </a:ext>
            </a:extLst>
          </p:cNvPr>
          <p:cNvSpPr txBox="1">
            <a:spLocks/>
          </p:cNvSpPr>
          <p:nvPr/>
        </p:nvSpPr>
        <p:spPr>
          <a:xfrm>
            <a:off x="482306" y="238917"/>
            <a:ext cx="9950865" cy="2667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3FFC9E-2D08-449E-8D03-2B0A74411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TRACE Bribery Risk Matrix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BE019-F56E-45DF-AE1A-B4AB636A0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Коррупция </a:t>
            </a:r>
            <a:r>
              <a:rPr lang="ru-RU" dirty="0" err="1"/>
              <a:t>даражаси</a:t>
            </a:r>
            <a:r>
              <a:rPr lang="ru-RU" dirty="0"/>
              <a:t> </a:t>
            </a:r>
            <a:r>
              <a:rPr lang="ru-RU" dirty="0" err="1"/>
              <a:t>юзасидан</a:t>
            </a:r>
            <a:r>
              <a:rPr lang="ru-RU" dirty="0"/>
              <a:t> </a:t>
            </a:r>
            <a:r>
              <a:rPr lang="ru-RU" dirty="0" err="1"/>
              <a:t>халқаро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миллий</a:t>
            </a:r>
            <a:r>
              <a:rPr lang="ru-RU" dirty="0"/>
              <a:t> </a:t>
            </a:r>
            <a:r>
              <a:rPr lang="ru-RU" dirty="0" err="1"/>
              <a:t>тадқиқотлар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4229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2ED35421-0D8F-4298-8B5B-540708B2A887}"/>
              </a:ext>
            </a:extLst>
          </p:cNvPr>
          <p:cNvSpPr/>
          <p:nvPr/>
        </p:nvSpPr>
        <p:spPr>
          <a:xfrm>
            <a:off x="446554" y="4551045"/>
            <a:ext cx="288000" cy="288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C1A0DE-A004-46AF-BA1A-438EB264E1F0}"/>
              </a:ext>
            </a:extLst>
          </p:cNvPr>
          <p:cNvSpPr txBox="1"/>
          <p:nvPr/>
        </p:nvSpPr>
        <p:spPr>
          <a:xfrm>
            <a:off x="882026" y="4551045"/>
            <a:ext cx="1466850" cy="238125"/>
          </a:xfrm>
          <a:prstGeom prst="rect">
            <a:avLst/>
          </a:prstGeom>
          <a:noFill/>
        </p:spPr>
        <p:txBody>
          <a:bodyPr wrap="square" lIns="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Бажарилди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9E0AC5-6CEB-43E0-9467-5A412A27E5B7}"/>
              </a:ext>
            </a:extLst>
          </p:cNvPr>
          <p:cNvSpPr/>
          <p:nvPr/>
        </p:nvSpPr>
        <p:spPr>
          <a:xfrm>
            <a:off x="556166" y="6367637"/>
            <a:ext cx="2245166" cy="253916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ru-RU" sz="1050" i="1" u="sng" dirty="0">
                <a:solidFill>
                  <a:schemeClr val="bg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Источник: </a:t>
            </a:r>
            <a:r>
              <a:rPr lang="en-US" sz="1050" i="1" u="sng" dirty="0">
                <a:solidFill>
                  <a:schemeClr val="bg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https://corruptionrisk.org</a:t>
            </a:r>
            <a:endParaRPr lang="en-US" sz="1050" i="1" u="sn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A7B81DB7-9100-4D73-8141-5BE55EA6B93F}"/>
              </a:ext>
            </a:extLst>
          </p:cNvPr>
          <p:cNvSpPr txBox="1">
            <a:spLocks/>
          </p:cNvSpPr>
          <p:nvPr/>
        </p:nvSpPr>
        <p:spPr>
          <a:xfrm>
            <a:off x="3727768" y="890937"/>
            <a:ext cx="8021319" cy="47513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ru-RU" sz="1400" dirty="0"/>
              <a:t>120 дан </a:t>
            </a:r>
            <a:r>
              <a:rPr lang="ru-RU" sz="1400" dirty="0" err="1"/>
              <a:t>ортиқ</a:t>
            </a:r>
            <a:r>
              <a:rPr lang="ru-RU" sz="1400" dirty="0"/>
              <a:t> </a:t>
            </a:r>
            <a:r>
              <a:rPr lang="ru-RU" sz="1400" dirty="0" err="1"/>
              <a:t>мамлакатлар</a:t>
            </a:r>
            <a:r>
              <a:rPr lang="ru-RU" sz="1400" dirty="0"/>
              <a:t> </a:t>
            </a:r>
            <a:r>
              <a:rPr lang="ru-RU" sz="1400" dirty="0" err="1"/>
              <a:t>учун</a:t>
            </a:r>
            <a:r>
              <a:rPr lang="ru-RU" sz="1400" dirty="0"/>
              <a:t> коррупция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шаффофликнинг</a:t>
            </a:r>
            <a:r>
              <a:rPr lang="ru-RU" sz="1400" dirty="0"/>
              <a:t> объектив </a:t>
            </a:r>
            <a:r>
              <a:rPr lang="ru-RU" sz="1400" dirty="0" err="1"/>
              <a:t>кўрсаткичларини</a:t>
            </a:r>
            <a:r>
              <a:rPr lang="ru-RU" sz="1400" dirty="0"/>
              <a:t> </a:t>
            </a:r>
            <a:r>
              <a:rPr lang="ru-RU" sz="1400" dirty="0" err="1"/>
              <a:t>баҳолайди</a:t>
            </a:r>
            <a:r>
              <a:rPr lang="ru-RU" sz="1400" dirty="0"/>
              <a:t>. Ушбу </a:t>
            </a:r>
            <a:r>
              <a:rPr lang="ru-RU" sz="1400" dirty="0" err="1"/>
              <a:t>баҳолаш</a:t>
            </a:r>
            <a:r>
              <a:rPr lang="ru-RU" sz="1400" dirty="0"/>
              <a:t> 3та </a:t>
            </a:r>
            <a:r>
              <a:rPr lang="ru-RU" sz="1400" dirty="0" err="1"/>
              <a:t>индексга</a:t>
            </a:r>
            <a:r>
              <a:rPr lang="ru-RU" sz="1400" dirty="0"/>
              <a:t> </a:t>
            </a:r>
            <a:r>
              <a:rPr lang="ru-RU" sz="1400" dirty="0" err="1"/>
              <a:t>гуруҳланган</a:t>
            </a:r>
            <a:r>
              <a:rPr lang="ru-RU" sz="1400" dirty="0"/>
              <a:t> 30та </a:t>
            </a:r>
            <a:r>
              <a:rPr lang="ru-RU" sz="1400" dirty="0" err="1"/>
              <a:t>индикаторлар</a:t>
            </a:r>
            <a:r>
              <a:rPr lang="ru-RU" sz="1400" dirty="0"/>
              <a:t> </a:t>
            </a:r>
            <a:r>
              <a:rPr lang="ru-RU" sz="1400" dirty="0" err="1"/>
              <a:t>бўйича</a:t>
            </a:r>
            <a:r>
              <a:rPr lang="ru-RU" sz="1400" dirty="0"/>
              <a:t> </a:t>
            </a:r>
            <a:r>
              <a:rPr lang="ru-RU" sz="1400" dirty="0" err="1"/>
              <a:t>амалга</a:t>
            </a:r>
            <a:r>
              <a:rPr lang="ru-RU" sz="1400" dirty="0"/>
              <a:t> </a:t>
            </a:r>
            <a:r>
              <a:rPr lang="ru-RU" sz="1400" dirty="0" err="1"/>
              <a:t>оширилади</a:t>
            </a:r>
            <a:r>
              <a:rPr lang="ru-RU" sz="1400" dirty="0"/>
              <a:t>: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4A7D61D-CDE6-4217-9265-655D4E2D83B4}"/>
              </a:ext>
            </a:extLst>
          </p:cNvPr>
          <p:cNvSpPr/>
          <p:nvPr/>
        </p:nvSpPr>
        <p:spPr>
          <a:xfrm>
            <a:off x="431999" y="908093"/>
            <a:ext cx="3179687" cy="4751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1BD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3A07DF"/>
                </a:solidFill>
              </a:rPr>
              <a:t>Corruption Risk Forecast </a:t>
            </a:r>
            <a:endParaRPr lang="ru-RU" sz="1400" b="1" dirty="0">
              <a:solidFill>
                <a:srgbClr val="3A07D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4A10CC6-A14B-4413-BFB5-8DAA8489FBED}"/>
              </a:ext>
            </a:extLst>
          </p:cNvPr>
          <p:cNvSpPr/>
          <p:nvPr/>
        </p:nvSpPr>
        <p:spPr>
          <a:xfrm>
            <a:off x="342249" y="1381791"/>
            <a:ext cx="861633" cy="981502"/>
          </a:xfrm>
          <a:prstGeom prst="rect">
            <a:avLst/>
          </a:prstGeom>
        </p:spPr>
        <p:txBody>
          <a:bodyPr wrap="none" lIns="91440" tIns="0" bIns="0" anchor="t">
            <a:noAutofit/>
          </a:bodyPr>
          <a:lstStyle/>
          <a:p>
            <a:r>
              <a:rPr lang="ru-RU" sz="4800" spc="-244" dirty="0">
                <a:solidFill>
                  <a:srgbClr val="B1C7F7">
                    <a:alpha val="36000"/>
                  </a:srgbClr>
                </a:solidFill>
                <a:latin typeface="Arial" panose="020B0604020202020204" pitchFamily="34" charset="0"/>
              </a:rPr>
              <a:t>01</a:t>
            </a:r>
            <a:endParaRPr lang="en-US" sz="4800" spc="-244" dirty="0">
              <a:solidFill>
                <a:srgbClr val="B1C7F7">
                  <a:alpha val="36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BF76BAF-A3DB-4E5B-9927-90523A462A84}"/>
              </a:ext>
            </a:extLst>
          </p:cNvPr>
          <p:cNvSpPr/>
          <p:nvPr/>
        </p:nvSpPr>
        <p:spPr>
          <a:xfrm>
            <a:off x="431999" y="1736286"/>
            <a:ext cx="2064261" cy="52322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Жамият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ҳалоллиги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индекси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27CFF6-7DF3-4E08-BC39-AB2E62417130}"/>
              </a:ext>
            </a:extLst>
          </p:cNvPr>
          <p:cNvSpPr/>
          <p:nvPr/>
        </p:nvSpPr>
        <p:spPr>
          <a:xfrm>
            <a:off x="3049049" y="1381791"/>
            <a:ext cx="861633" cy="981502"/>
          </a:xfrm>
          <a:prstGeom prst="rect">
            <a:avLst/>
          </a:prstGeom>
        </p:spPr>
        <p:txBody>
          <a:bodyPr wrap="none" lIns="91440" tIns="0" bIns="0" anchor="t">
            <a:noAutofit/>
          </a:bodyPr>
          <a:lstStyle/>
          <a:p>
            <a:r>
              <a:rPr lang="ru-RU" sz="4800" spc="-244" dirty="0">
                <a:solidFill>
                  <a:srgbClr val="B1C7F7">
                    <a:alpha val="36000"/>
                  </a:srgbClr>
                </a:solidFill>
                <a:latin typeface="Arial" panose="020B0604020202020204" pitchFamily="34" charset="0"/>
              </a:rPr>
              <a:t>0</a:t>
            </a:r>
            <a:r>
              <a:rPr lang="en-US" sz="4800" spc="-244" dirty="0">
                <a:solidFill>
                  <a:srgbClr val="B1C7F7">
                    <a:alpha val="36000"/>
                  </a:srgbClr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F40E4DD-37E4-44AC-905E-160AE62E792F}"/>
              </a:ext>
            </a:extLst>
          </p:cNvPr>
          <p:cNvSpPr/>
          <p:nvPr/>
        </p:nvSpPr>
        <p:spPr>
          <a:xfrm>
            <a:off x="3141447" y="1736286"/>
            <a:ext cx="1680582" cy="52322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Шаффофлик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индекси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87D82B1-8F8B-4DCC-99F7-AEACDC46826E}"/>
              </a:ext>
            </a:extLst>
          </p:cNvPr>
          <p:cNvSpPr/>
          <p:nvPr/>
        </p:nvSpPr>
        <p:spPr>
          <a:xfrm>
            <a:off x="5467215" y="1381791"/>
            <a:ext cx="861633" cy="981502"/>
          </a:xfrm>
          <a:prstGeom prst="rect">
            <a:avLst/>
          </a:prstGeom>
        </p:spPr>
        <p:txBody>
          <a:bodyPr wrap="none" lIns="91440" tIns="0" bIns="0" anchor="t">
            <a:noAutofit/>
          </a:bodyPr>
          <a:lstStyle/>
          <a:p>
            <a:r>
              <a:rPr lang="ru-RU" sz="4800" spc="-244" dirty="0">
                <a:solidFill>
                  <a:srgbClr val="B1C7F7">
                    <a:alpha val="36000"/>
                  </a:srgbClr>
                </a:solidFill>
                <a:latin typeface="Arial" panose="020B0604020202020204" pitchFamily="34" charset="0"/>
              </a:rPr>
              <a:t>0</a:t>
            </a:r>
            <a:r>
              <a:rPr lang="en-US" sz="4800" spc="-244" dirty="0">
                <a:solidFill>
                  <a:srgbClr val="B1C7F7">
                    <a:alpha val="36000"/>
                  </a:srgbClr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71B836-3B05-461D-851B-F6C60DA2CBE6}"/>
              </a:ext>
            </a:extLst>
          </p:cNvPr>
          <p:cNvSpPr/>
          <p:nvPr/>
        </p:nvSpPr>
        <p:spPr>
          <a:xfrm>
            <a:off x="5527959" y="1754833"/>
            <a:ext cx="1680582" cy="52322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Коррупция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прогнози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</a:rPr>
              <a:t>индекси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BF4E5531-C91C-44E5-A611-BB53251F9391}"/>
              </a:ext>
            </a:extLst>
          </p:cNvPr>
          <p:cNvSpPr txBox="1">
            <a:spLocks/>
          </p:cNvSpPr>
          <p:nvPr/>
        </p:nvSpPr>
        <p:spPr>
          <a:xfrm>
            <a:off x="7885381" y="1688084"/>
            <a:ext cx="3863706" cy="64976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ru-RU" sz="1400" dirty="0" err="1"/>
              <a:t>Ўзбекистон</a:t>
            </a:r>
            <a:r>
              <a:rPr lang="ru-RU" sz="1400" dirty="0"/>
              <a:t> </a:t>
            </a:r>
            <a:r>
              <a:rPr lang="ru-RU" sz="1400" dirty="0" err="1"/>
              <a:t>Республикаси</a:t>
            </a:r>
            <a:r>
              <a:rPr lang="ru-RU" sz="1400" dirty="0"/>
              <a:t> </a:t>
            </a:r>
            <a:r>
              <a:rPr lang="ru-RU" sz="1400" dirty="0" err="1"/>
              <a:t>кўрсаткичларини</a:t>
            </a:r>
            <a:r>
              <a:rPr lang="ru-RU" sz="1400" dirty="0"/>
              <a:t> </a:t>
            </a:r>
            <a:r>
              <a:rPr lang="ru-RU" sz="1400" dirty="0" err="1"/>
              <a:t>баҳолаш</a:t>
            </a:r>
            <a:r>
              <a:rPr lang="ru-RU" sz="1400" dirty="0"/>
              <a:t> </a:t>
            </a:r>
            <a:r>
              <a:rPr lang="ru-RU" sz="1400" dirty="0" err="1"/>
              <a:t>фақат</a:t>
            </a:r>
            <a:r>
              <a:rPr lang="ru-RU" sz="1400" dirty="0"/>
              <a:t> </a:t>
            </a:r>
            <a:r>
              <a:rPr lang="ru-RU" sz="1400" dirty="0" err="1"/>
              <a:t>шаффофлик</a:t>
            </a:r>
            <a:r>
              <a:rPr lang="ru-RU" sz="1400" dirty="0"/>
              <a:t> </a:t>
            </a:r>
            <a:r>
              <a:rPr lang="ru-RU" sz="1400" dirty="0" err="1"/>
              <a:t>индекси</a:t>
            </a:r>
            <a:r>
              <a:rPr lang="ru-RU" sz="1400" dirty="0"/>
              <a:t> </a:t>
            </a:r>
            <a:r>
              <a:rPr lang="ru-RU" sz="1400" dirty="0" err="1"/>
              <a:t>бўйича</a:t>
            </a:r>
            <a:r>
              <a:rPr lang="ru-RU" sz="1400" dirty="0"/>
              <a:t> </a:t>
            </a:r>
            <a:r>
              <a:rPr lang="ru-RU" sz="1400" dirty="0" err="1"/>
              <a:t>амалга</a:t>
            </a:r>
            <a:r>
              <a:rPr lang="ru-RU" sz="1400" dirty="0"/>
              <a:t> </a:t>
            </a:r>
            <a:r>
              <a:rPr lang="ru-RU" sz="1400" dirty="0" err="1"/>
              <a:t>оширилган</a:t>
            </a:r>
            <a:endParaRPr lang="ru-RU" sz="1400" dirty="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77A7826-AB29-4D2A-95B1-AB972F6A078D}"/>
              </a:ext>
            </a:extLst>
          </p:cNvPr>
          <p:cNvSpPr/>
          <p:nvPr/>
        </p:nvSpPr>
        <p:spPr>
          <a:xfrm>
            <a:off x="1515436" y="3592196"/>
            <a:ext cx="1684535" cy="141750"/>
          </a:xfrm>
          <a:prstGeom prst="roundRect">
            <a:avLst>
              <a:gd name="adj" fmla="val 0"/>
            </a:avLst>
          </a:prstGeom>
          <a:solidFill>
            <a:srgbClr val="B1C7F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CC1ADA7-D30F-4E8B-88DE-CE5D29880BDB}"/>
              </a:ext>
            </a:extLst>
          </p:cNvPr>
          <p:cNvSpPr/>
          <p:nvPr/>
        </p:nvSpPr>
        <p:spPr>
          <a:xfrm>
            <a:off x="1520090" y="3016933"/>
            <a:ext cx="861633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ru-RU" sz="4000" b="1" spc="-244" dirty="0">
                <a:solidFill>
                  <a:srgbClr val="1BD7D3"/>
                </a:solidFill>
                <a:latin typeface="Arial" panose="020B0604020202020204" pitchFamily="34" charset="0"/>
              </a:rPr>
              <a:t>117</a:t>
            </a:r>
            <a:r>
              <a:rPr lang="ru-RU" sz="4000" spc="-244" dirty="0">
                <a:solidFill>
                  <a:srgbClr val="1BD7D3"/>
                </a:solidFill>
                <a:latin typeface="Arial" panose="020B0604020202020204" pitchFamily="34" charset="0"/>
              </a:rPr>
              <a:t>/129</a:t>
            </a:r>
            <a:endParaRPr lang="en-US" sz="4000" spc="-244" dirty="0">
              <a:solidFill>
                <a:srgbClr val="1BD7D3"/>
              </a:solidFill>
              <a:latin typeface="Arial" panose="020B0604020202020204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13BA1FB3-1A62-4DA9-8135-49A625A8834A}"/>
              </a:ext>
            </a:extLst>
          </p:cNvPr>
          <p:cNvSpPr/>
          <p:nvPr/>
        </p:nvSpPr>
        <p:spPr>
          <a:xfrm>
            <a:off x="1515435" y="3574384"/>
            <a:ext cx="1684535" cy="4557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t">
            <a:noAutofit/>
          </a:bodyPr>
          <a:lstStyle/>
          <a:p>
            <a:pPr algn="ctr"/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Халқаро</a:t>
            </a:r>
            <a:r>
              <a:rPr lang="ru-RU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рейтинг 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E2A4157-198D-4E2C-B4A5-07E28AC67FD9}"/>
              </a:ext>
            </a:extLst>
          </p:cNvPr>
          <p:cNvSpPr/>
          <p:nvPr/>
        </p:nvSpPr>
        <p:spPr>
          <a:xfrm>
            <a:off x="3500849" y="3592196"/>
            <a:ext cx="1684535" cy="141750"/>
          </a:xfrm>
          <a:prstGeom prst="roundRect">
            <a:avLst>
              <a:gd name="adj" fmla="val 0"/>
            </a:avLst>
          </a:prstGeom>
          <a:solidFill>
            <a:srgbClr val="B1C7F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DAC8894-0675-420E-9BA1-6C1E9C81CABF}"/>
              </a:ext>
            </a:extLst>
          </p:cNvPr>
          <p:cNvSpPr/>
          <p:nvPr/>
        </p:nvSpPr>
        <p:spPr>
          <a:xfrm>
            <a:off x="3656629" y="3016933"/>
            <a:ext cx="861633" cy="981502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en-US" sz="4000" b="1" spc="-244" dirty="0">
                <a:solidFill>
                  <a:srgbClr val="1BD7D3"/>
                </a:solidFill>
                <a:latin typeface="Arial" panose="020B0604020202020204" pitchFamily="34" charset="0"/>
              </a:rPr>
              <a:t>14</a:t>
            </a:r>
            <a:r>
              <a:rPr lang="ru-RU" sz="4000" spc="-244" dirty="0">
                <a:solidFill>
                  <a:srgbClr val="1BD7D3"/>
                </a:solidFill>
                <a:latin typeface="Arial" panose="020B0604020202020204" pitchFamily="34" charset="0"/>
              </a:rPr>
              <a:t>/1</a:t>
            </a:r>
            <a:r>
              <a:rPr lang="en-US" sz="4000" spc="-244" dirty="0">
                <a:solidFill>
                  <a:srgbClr val="1BD7D3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326B086C-0B28-48E7-BDBA-3F3E0D319D65}"/>
              </a:ext>
            </a:extLst>
          </p:cNvPr>
          <p:cNvSpPr/>
          <p:nvPr/>
        </p:nvSpPr>
        <p:spPr>
          <a:xfrm>
            <a:off x="3356240" y="3574384"/>
            <a:ext cx="1973750" cy="45574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t">
            <a:noAutofit/>
          </a:bodyPr>
          <a:lstStyle/>
          <a:p>
            <a:pPr algn="ctr"/>
            <a:r>
              <a:rPr lang="ru-RU" sz="1200" b="1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Минтақавий</a:t>
            </a:r>
            <a:r>
              <a:rPr lang="ru-RU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br>
              <a:rPr lang="ru-RU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</a:br>
            <a:r>
              <a:rPr lang="ru-RU" sz="1200" b="1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рейтинг </a:t>
            </a:r>
          </a:p>
        </p:txBody>
      </p:sp>
      <p:sp>
        <p:nvSpPr>
          <p:cNvPr id="78" name="Text Placeholder 6">
            <a:extLst>
              <a:ext uri="{FF2B5EF4-FFF2-40B4-BE49-F238E27FC236}">
                <a16:creationId xmlns:a16="http://schemas.microsoft.com/office/drawing/2014/main" id="{EB18F44F-F1D9-41A4-9410-9AC51F17A03A}"/>
              </a:ext>
            </a:extLst>
          </p:cNvPr>
          <p:cNvSpPr txBox="1">
            <a:spLocks/>
          </p:cNvSpPr>
          <p:nvPr/>
        </p:nvSpPr>
        <p:spPr>
          <a:xfrm>
            <a:off x="5474598" y="3237167"/>
            <a:ext cx="6274489" cy="48106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ru-RU" sz="1400" dirty="0" err="1"/>
              <a:t>Рейтингни</a:t>
            </a:r>
            <a:r>
              <a:rPr lang="ru-RU" sz="1400" dirty="0"/>
              <a:t> </a:t>
            </a:r>
            <a:r>
              <a:rPr lang="ru-RU" sz="1400" dirty="0" err="1"/>
              <a:t>баҳолашда</a:t>
            </a:r>
            <a:r>
              <a:rPr lang="ru-RU" sz="1400" dirty="0"/>
              <a:t> </a:t>
            </a:r>
            <a:r>
              <a:rPr lang="ru-RU" sz="1400" dirty="0" err="1"/>
              <a:t>қуйидаги</a:t>
            </a:r>
            <a:r>
              <a:rPr lang="ru-RU" sz="1400" dirty="0"/>
              <a:t> </a:t>
            </a:r>
            <a:r>
              <a:rPr lang="ru-RU" sz="1400" dirty="0" err="1"/>
              <a:t>тоифадаги</a:t>
            </a:r>
            <a:r>
              <a:rPr lang="ru-RU" sz="1400" dirty="0"/>
              <a:t> </a:t>
            </a:r>
            <a:r>
              <a:rPr lang="ru-RU" sz="1400" dirty="0" err="1"/>
              <a:t>маълумотларнинг</a:t>
            </a:r>
            <a:r>
              <a:rPr lang="ru-RU" sz="1400" dirty="0"/>
              <a:t> (шу </a:t>
            </a:r>
            <a:r>
              <a:rPr lang="ru-RU" sz="1400" dirty="0" err="1"/>
              <a:t>жумладан</a:t>
            </a:r>
            <a:r>
              <a:rPr lang="ru-RU" sz="1400" dirty="0"/>
              <a:t> электрон </a:t>
            </a:r>
            <a:r>
              <a:rPr lang="ru-RU" sz="1400" dirty="0" err="1"/>
              <a:t>шаклда</a:t>
            </a:r>
            <a:r>
              <a:rPr lang="ru-RU" sz="1400" dirty="0"/>
              <a:t>) </a:t>
            </a:r>
            <a:r>
              <a:rPr lang="ru-RU" sz="1400" dirty="0" err="1"/>
              <a:t>мавжудлиги</a:t>
            </a:r>
            <a:r>
              <a:rPr lang="ru-RU" sz="1400" dirty="0"/>
              <a:t> </a:t>
            </a:r>
            <a:r>
              <a:rPr lang="ru-RU" sz="1400" dirty="0" err="1"/>
              <a:t>ва</a:t>
            </a:r>
            <a:r>
              <a:rPr lang="ru-RU" sz="1400" dirty="0"/>
              <a:t> </a:t>
            </a:r>
            <a:r>
              <a:rPr lang="ru-RU" sz="1400" dirty="0" err="1"/>
              <a:t>жамоатчиликка</a:t>
            </a:r>
            <a:r>
              <a:rPr lang="ru-RU" sz="1400" dirty="0"/>
              <a:t> </a:t>
            </a:r>
            <a:r>
              <a:rPr lang="ru-RU" sz="1400" dirty="0" err="1"/>
              <a:t>очиқлиги</a:t>
            </a:r>
            <a:r>
              <a:rPr lang="ru-RU" sz="1400" dirty="0"/>
              <a:t> </a:t>
            </a:r>
            <a:r>
              <a:rPr lang="ru-RU" sz="1400" dirty="0" err="1"/>
              <a:t>ҳисобга</a:t>
            </a:r>
            <a:r>
              <a:rPr lang="ru-RU" sz="1400" dirty="0"/>
              <a:t> </a:t>
            </a:r>
            <a:r>
              <a:rPr lang="ru-RU" sz="1400" dirty="0" err="1"/>
              <a:t>олинади</a:t>
            </a:r>
            <a:r>
              <a:rPr lang="ru-RU" sz="1400" dirty="0"/>
              <a:t>:</a:t>
            </a:r>
          </a:p>
        </p:txBody>
      </p:sp>
      <p:sp>
        <p:nvSpPr>
          <p:cNvPr id="80" name="Text Placeholder 6">
            <a:extLst>
              <a:ext uri="{FF2B5EF4-FFF2-40B4-BE49-F238E27FC236}">
                <a16:creationId xmlns:a16="http://schemas.microsoft.com/office/drawing/2014/main" id="{F844F9CC-FC54-4FC6-8DEC-DB61E005FC36}"/>
              </a:ext>
            </a:extLst>
          </p:cNvPr>
          <p:cNvSpPr txBox="1">
            <a:spLocks/>
          </p:cNvSpPr>
          <p:nvPr/>
        </p:nvSpPr>
        <p:spPr>
          <a:xfrm>
            <a:off x="882026" y="4849096"/>
            <a:ext cx="1647069" cy="44196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►"/>
            </a:pPr>
            <a:r>
              <a:rPr lang="ru-RU" sz="1400" dirty="0"/>
              <a:t>Ер </a:t>
            </a:r>
            <a:r>
              <a:rPr lang="ru-RU" sz="1400" dirty="0" err="1"/>
              <a:t>кадастри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00B050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Расмий</a:t>
            </a:r>
            <a:r>
              <a:rPr lang="ru-RU" sz="1400" dirty="0"/>
              <a:t> </a:t>
            </a:r>
            <a:r>
              <a:rPr lang="ru-RU" sz="1400" dirty="0" err="1"/>
              <a:t>янгиликлар</a:t>
            </a:r>
            <a:endParaRPr lang="ru-RU" sz="1400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C9A5F35-89FE-4176-BD5E-5188EC080EFD}"/>
              </a:ext>
            </a:extLst>
          </p:cNvPr>
          <p:cNvSpPr/>
          <p:nvPr/>
        </p:nvSpPr>
        <p:spPr>
          <a:xfrm>
            <a:off x="3012014" y="4551045"/>
            <a:ext cx="288000" cy="28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F0BE71F-0B08-437B-B242-ECBDC330293F}"/>
              </a:ext>
            </a:extLst>
          </p:cNvPr>
          <p:cNvSpPr txBox="1"/>
          <p:nvPr/>
        </p:nvSpPr>
        <p:spPr>
          <a:xfrm>
            <a:off x="3447485" y="4551045"/>
            <a:ext cx="2207879" cy="263062"/>
          </a:xfrm>
          <a:prstGeom prst="rect">
            <a:avLst/>
          </a:prstGeom>
          <a:noFill/>
        </p:spPr>
        <p:txBody>
          <a:bodyPr wrap="square" lIns="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Қисман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бажарилди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3" name="Text Placeholder 6">
            <a:extLst>
              <a:ext uri="{FF2B5EF4-FFF2-40B4-BE49-F238E27FC236}">
                <a16:creationId xmlns:a16="http://schemas.microsoft.com/office/drawing/2014/main" id="{FF705384-2ED8-4672-A9FA-297F11F25142}"/>
              </a:ext>
            </a:extLst>
          </p:cNvPr>
          <p:cNvSpPr txBox="1">
            <a:spLocks/>
          </p:cNvSpPr>
          <p:nvPr/>
        </p:nvSpPr>
        <p:spPr>
          <a:xfrm>
            <a:off x="3447485" y="4849096"/>
            <a:ext cx="2566991" cy="44196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ru-RU" sz="1400" dirty="0"/>
              <a:t>Эски </a:t>
            </a:r>
            <a:r>
              <a:rPr lang="ru-RU" sz="1400" dirty="0" err="1"/>
              <a:t>харажатлар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ru-RU" sz="1400" dirty="0"/>
              <a:t>Давлат </a:t>
            </a:r>
            <a:r>
              <a:rPr lang="ru-RU" sz="1400" dirty="0" err="1"/>
              <a:t>харидлар</a:t>
            </a:r>
            <a:r>
              <a:rPr lang="ru-RU" sz="1400" dirty="0"/>
              <a:t> </a:t>
            </a:r>
            <a:r>
              <a:rPr lang="ru-RU" sz="1400" dirty="0" err="1"/>
              <a:t>портали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Олий</a:t>
            </a:r>
            <a:r>
              <a:rPr lang="ru-RU" sz="1400" dirty="0"/>
              <a:t> суд </a:t>
            </a:r>
            <a:r>
              <a:rPr lang="ru-RU" sz="1400" dirty="0" err="1"/>
              <a:t>суд</a:t>
            </a:r>
            <a:r>
              <a:rPr lang="ru-RU" sz="1400" dirty="0"/>
              <a:t> </a:t>
            </a:r>
            <a:r>
              <a:rPr lang="ru-RU" sz="1400" dirty="0" err="1"/>
              <a:t>мажлислари</a:t>
            </a:r>
            <a:r>
              <a:rPr lang="ru-RU" sz="1400" dirty="0"/>
              <a:t> </a:t>
            </a:r>
            <a:r>
              <a:rPr lang="ru-RU" sz="1400" dirty="0" err="1"/>
              <a:t>жадвали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Олий</a:t>
            </a:r>
            <a:r>
              <a:rPr lang="ru-RU" sz="1400" dirty="0"/>
              <a:t> суд </a:t>
            </a:r>
            <a:r>
              <a:rPr lang="ru-RU" sz="1400" dirty="0" err="1"/>
              <a:t>қарорлари</a:t>
            </a:r>
            <a:endParaRPr lang="ru-RU" sz="1400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403135E-E078-4462-9340-67A8C1E97974}"/>
              </a:ext>
            </a:extLst>
          </p:cNvPr>
          <p:cNvSpPr/>
          <p:nvPr/>
        </p:nvSpPr>
        <p:spPr>
          <a:xfrm>
            <a:off x="6041341" y="4526107"/>
            <a:ext cx="288000" cy="2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38D4A47-E07F-48C2-A282-3D66CE2C541D}"/>
              </a:ext>
            </a:extLst>
          </p:cNvPr>
          <p:cNvSpPr txBox="1"/>
          <p:nvPr/>
        </p:nvSpPr>
        <p:spPr>
          <a:xfrm>
            <a:off x="6476813" y="4551045"/>
            <a:ext cx="2124000" cy="238125"/>
          </a:xfrm>
          <a:prstGeom prst="rect">
            <a:avLst/>
          </a:prstGeom>
          <a:noFill/>
        </p:spPr>
        <p:txBody>
          <a:bodyPr wrap="square" lIns="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Бажарилмади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6" name="Text Placeholder 6">
            <a:extLst>
              <a:ext uri="{FF2B5EF4-FFF2-40B4-BE49-F238E27FC236}">
                <a16:creationId xmlns:a16="http://schemas.microsoft.com/office/drawing/2014/main" id="{42A06AA6-08D6-4866-859A-8711ED7267FA}"/>
              </a:ext>
            </a:extLst>
          </p:cNvPr>
          <p:cNvSpPr txBox="1">
            <a:spLocks/>
          </p:cNvSpPr>
          <p:nvPr/>
        </p:nvSpPr>
        <p:spPr>
          <a:xfrm>
            <a:off x="6476813" y="4849096"/>
            <a:ext cx="5141213" cy="441966"/>
          </a:xfrm>
          <a:prstGeom prst="rect">
            <a:avLst/>
          </a:prstGeom>
        </p:spPr>
        <p:txBody>
          <a:bodyPr lIns="0" tIns="0" rIns="0" bIns="0" numCol="2" spcCol="72000" anchor="t"/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Жорий</a:t>
            </a:r>
            <a:r>
              <a:rPr lang="ru-RU" sz="1400" dirty="0"/>
              <a:t> </a:t>
            </a:r>
            <a:r>
              <a:rPr lang="ru-RU" sz="1400" dirty="0" err="1"/>
              <a:t>харажатлар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Тижорат</a:t>
            </a:r>
            <a:r>
              <a:rPr lang="ru-RU" sz="1400" dirty="0"/>
              <a:t> </a:t>
            </a:r>
            <a:r>
              <a:rPr lang="ru-RU" sz="1400" dirty="0" err="1"/>
              <a:t>реестри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ru-RU" sz="1400" dirty="0"/>
              <a:t>Бош аудитор </a:t>
            </a:r>
            <a:r>
              <a:rPr lang="ru-RU" sz="1400" dirty="0" err="1"/>
              <a:t>ҳисоботи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ru-RU" sz="1400" dirty="0"/>
              <a:t>Давлат хизматчилари </a:t>
            </a:r>
            <a:r>
              <a:rPr lang="ru-RU" sz="1400" dirty="0" err="1"/>
              <a:t>учун</a:t>
            </a:r>
            <a:r>
              <a:rPr lang="ru-RU" sz="1400" dirty="0"/>
              <a:t> </a:t>
            </a:r>
            <a:r>
              <a:rPr lang="ru-RU" sz="1400" dirty="0" err="1"/>
              <a:t>молиявий</a:t>
            </a:r>
            <a:r>
              <a:rPr lang="ru-RU" sz="1400" dirty="0"/>
              <a:t> </a:t>
            </a:r>
            <a:r>
              <a:rPr lang="ru-RU" sz="1400" dirty="0" err="1"/>
              <a:t>маълумотларни</a:t>
            </a:r>
            <a:r>
              <a:rPr lang="ru-RU" sz="1400" dirty="0"/>
              <a:t> </a:t>
            </a:r>
            <a:r>
              <a:rPr lang="ru-RU" sz="1400" dirty="0" err="1"/>
              <a:t>ошкор</a:t>
            </a:r>
            <a:r>
              <a:rPr lang="ru-RU" sz="1400" dirty="0"/>
              <a:t> </a:t>
            </a:r>
            <a:r>
              <a:rPr lang="ru-RU" sz="1400" dirty="0" err="1"/>
              <a:t>этиш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Манфаатлар</a:t>
            </a:r>
            <a:r>
              <a:rPr lang="ru-RU" sz="1400" dirty="0"/>
              <a:t> </a:t>
            </a:r>
            <a:r>
              <a:rPr lang="ru-RU" sz="1400" dirty="0" err="1"/>
              <a:t>тўқнашувини</a:t>
            </a:r>
            <a:r>
              <a:rPr lang="ru-RU" sz="1400" dirty="0"/>
              <a:t> </a:t>
            </a:r>
            <a:r>
              <a:rPr lang="ru-RU" sz="1400" dirty="0" err="1"/>
              <a:t>ошкор</a:t>
            </a:r>
            <a:r>
              <a:rPr lang="ru-RU" sz="1400" dirty="0"/>
              <a:t> </a:t>
            </a:r>
            <a:r>
              <a:rPr lang="ru-RU" sz="1400" dirty="0" err="1"/>
              <a:t>этиш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Ривожланиш</a:t>
            </a:r>
            <a:r>
              <a:rPr lang="ru-RU" sz="1400" dirty="0"/>
              <a:t> </a:t>
            </a:r>
            <a:r>
              <a:rPr lang="ru-RU" sz="1400" dirty="0" err="1"/>
              <a:t>мақсадида</a:t>
            </a:r>
            <a:r>
              <a:rPr lang="ru-RU" sz="1400" dirty="0"/>
              <a:t> </a:t>
            </a:r>
            <a:r>
              <a:rPr lang="ru-RU" sz="1400" dirty="0" err="1"/>
              <a:t>расмий</a:t>
            </a:r>
            <a:r>
              <a:rPr lang="ru-RU" sz="1400" dirty="0"/>
              <a:t> </a:t>
            </a:r>
            <a:r>
              <a:rPr lang="ru-RU" sz="1400" dirty="0" err="1"/>
              <a:t>ёрдам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Тоғ</a:t>
            </a:r>
            <a:r>
              <a:rPr lang="en-US" sz="1400" dirty="0"/>
              <a:t>-</a:t>
            </a:r>
            <a:r>
              <a:rPr lang="uz-Cyrl-UZ" sz="1400" dirty="0"/>
              <a:t>кон концессиялари</a:t>
            </a:r>
            <a:endParaRPr lang="ru-RU" sz="1400" dirty="0"/>
          </a:p>
          <a:p>
            <a:pPr marL="269875" lvl="1" indent="-269875">
              <a:spcBef>
                <a:spcPts val="0"/>
              </a:spcBef>
              <a:spcAft>
                <a:spcPts val="2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ru-RU" sz="1400" dirty="0" err="1"/>
              <a:t>Пойтахтда</a:t>
            </a:r>
            <a:r>
              <a:rPr lang="ru-RU" sz="1400" dirty="0"/>
              <a:t> </a:t>
            </a:r>
            <a:r>
              <a:rPr lang="ru-RU" sz="1400" dirty="0" err="1"/>
              <a:t>қурилиш</a:t>
            </a:r>
            <a:r>
              <a:rPr lang="ru-RU" sz="1400" dirty="0"/>
              <a:t> </a:t>
            </a:r>
            <a:r>
              <a:rPr lang="ru-RU" sz="1400" dirty="0" err="1"/>
              <a:t>учун</a:t>
            </a:r>
            <a:r>
              <a:rPr lang="ru-RU" sz="1400" dirty="0"/>
              <a:t> </a:t>
            </a:r>
            <a:r>
              <a:rPr lang="ru-RU" sz="1400" dirty="0" err="1"/>
              <a:t>руҳсатнома</a:t>
            </a:r>
            <a:endParaRPr lang="ru-RU" sz="1400" dirty="0"/>
          </a:p>
        </p:txBody>
      </p: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FD500CDA-51A0-47EF-A0AF-EC41FB7D7C6A}"/>
              </a:ext>
            </a:extLst>
          </p:cNvPr>
          <p:cNvSpPr txBox="1">
            <a:spLocks/>
          </p:cNvSpPr>
          <p:nvPr/>
        </p:nvSpPr>
        <p:spPr>
          <a:xfrm>
            <a:off x="482306" y="238917"/>
            <a:ext cx="9950865" cy="2667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D25730-409C-4BDF-99C5-A8EB3F19F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Corruption Risk Forecast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01795-6DA7-4395-B3D4-84A9387A0D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Коррупция </a:t>
            </a:r>
            <a:r>
              <a:rPr lang="ru-RU" dirty="0" err="1"/>
              <a:t>даражаси</a:t>
            </a:r>
            <a:r>
              <a:rPr lang="ru-RU" dirty="0"/>
              <a:t> </a:t>
            </a:r>
            <a:r>
              <a:rPr lang="ru-RU" dirty="0" err="1"/>
              <a:t>юзасидан</a:t>
            </a:r>
            <a:r>
              <a:rPr lang="ru-RU" dirty="0"/>
              <a:t> </a:t>
            </a:r>
            <a:r>
              <a:rPr lang="ru-RU" dirty="0" err="1"/>
              <a:t>халқаро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миллий</a:t>
            </a:r>
            <a:r>
              <a:rPr lang="ru-RU" dirty="0"/>
              <a:t> </a:t>
            </a:r>
            <a:r>
              <a:rPr lang="ru-RU" dirty="0" err="1"/>
              <a:t>тадқиқотлар</a:t>
            </a:r>
            <a:endParaRPr lang="ru-RU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346F241-1852-4808-8623-6844E8F13844}"/>
              </a:ext>
            </a:extLst>
          </p:cNvPr>
          <p:cNvGrpSpPr/>
          <p:nvPr/>
        </p:nvGrpSpPr>
        <p:grpSpPr>
          <a:xfrm>
            <a:off x="431998" y="2515508"/>
            <a:ext cx="11353800" cy="432000"/>
            <a:chOff x="431998" y="1497505"/>
            <a:chExt cx="7042690" cy="63086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457F85F7-5008-43EC-A600-BF9D7E4BC0D5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0C5E09A-C403-4166-9D25-EF514C574541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Corruption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Risk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Forecast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бўйича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Ўзбекистон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Республикасида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амалга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оширилган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бахолаш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натижалари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қуйидагилар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 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57A87D-B9D1-4141-87ED-4891BA4C7057}"/>
              </a:ext>
            </a:extLst>
          </p:cNvPr>
          <p:cNvGrpSpPr/>
          <p:nvPr/>
        </p:nvGrpSpPr>
        <p:grpSpPr>
          <a:xfrm>
            <a:off x="431998" y="4050528"/>
            <a:ext cx="11353800" cy="432000"/>
            <a:chOff x="431998" y="1497505"/>
            <a:chExt cx="7042690" cy="630869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ACD8E59-49F1-4201-BE35-942333110FA8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18606130-D629-4734-A030-F35C47B32765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Компонентлар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857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0B7E45B-DBA6-4101-B3D1-DED021E7E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Коррупцияга </a:t>
            </a:r>
            <a:r>
              <a:rPr lang="ru-RU" sz="2000" dirty="0" err="1"/>
              <a:t>қарши</a:t>
            </a:r>
            <a:r>
              <a:rPr lang="ru-RU" sz="2000" dirty="0"/>
              <a:t> </a:t>
            </a:r>
            <a:r>
              <a:rPr lang="ru-RU" sz="2000" dirty="0" err="1"/>
              <a:t>курашиш</a:t>
            </a:r>
            <a:r>
              <a:rPr lang="ru-RU" sz="2000" dirty="0"/>
              <a:t> </a:t>
            </a:r>
            <a:r>
              <a:rPr lang="ru-RU" sz="2000" dirty="0" err="1"/>
              <a:t>агентлиги</a:t>
            </a:r>
            <a:r>
              <a:rPr lang="ru-RU" sz="2000" dirty="0"/>
              <a:t> </a:t>
            </a:r>
            <a:r>
              <a:rPr lang="uz-Cyrl-UZ" sz="2000" dirty="0"/>
              <a:t>томонидан 2022 йил учун ташкил этилган давлат органлари рейтинги</a:t>
            </a:r>
            <a:endParaRPr lang="en-US" sz="2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768EBF-B7A0-420A-8C84-1E7841988C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Коррупция </a:t>
            </a:r>
            <a:r>
              <a:rPr lang="ru-RU" dirty="0" err="1"/>
              <a:t>даражаси</a:t>
            </a:r>
            <a:r>
              <a:rPr lang="ru-RU" dirty="0"/>
              <a:t> </a:t>
            </a:r>
            <a:r>
              <a:rPr lang="ru-RU" dirty="0" err="1"/>
              <a:t>юзасидан</a:t>
            </a:r>
            <a:r>
              <a:rPr lang="ru-RU" dirty="0"/>
              <a:t> </a:t>
            </a:r>
            <a:r>
              <a:rPr lang="ru-RU" dirty="0" err="1"/>
              <a:t>халқаро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миллий</a:t>
            </a:r>
            <a:r>
              <a:rPr lang="ru-RU" dirty="0"/>
              <a:t> </a:t>
            </a:r>
            <a:r>
              <a:rPr lang="ru-RU" dirty="0" err="1"/>
              <a:t>тадқиқотлар</a:t>
            </a:r>
            <a:endParaRPr lang="ru-R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91C28B-A4DD-4D10-AE45-7A95263200F4}"/>
              </a:ext>
            </a:extLst>
          </p:cNvPr>
          <p:cNvSpPr/>
          <p:nvPr/>
        </p:nvSpPr>
        <p:spPr>
          <a:xfrm>
            <a:off x="441832" y="935445"/>
            <a:ext cx="11307256" cy="2029107"/>
          </a:xfrm>
          <a:prstGeom prst="rect">
            <a:avLst/>
          </a:prstGeom>
        </p:spPr>
        <p:txBody>
          <a:bodyPr wrap="square" lIns="0" tIns="0" rIns="0" bIns="0" numCol="1" spcCol="72000">
            <a:noAutofit/>
          </a:bodyPr>
          <a:lstStyle/>
          <a:p>
            <a:pPr>
              <a:spcAft>
                <a:spcPts val="200"/>
              </a:spcAft>
            </a:pPr>
            <a:r>
              <a:rPr lang="ru-RU" sz="1200" dirty="0" err="1">
                <a:solidFill>
                  <a:schemeClr val="tx2"/>
                </a:solidFill>
              </a:rPr>
              <a:t>Ўзбекистон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Республикаси</a:t>
            </a:r>
            <a:r>
              <a:rPr lang="ru-RU" sz="1200" dirty="0">
                <a:solidFill>
                  <a:schemeClr val="tx2"/>
                </a:solidFill>
              </a:rPr>
              <a:t> Коррупцияга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агентлиги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томонидан</a:t>
            </a:r>
            <a:r>
              <a:rPr lang="ru-RU" sz="1200" dirty="0">
                <a:solidFill>
                  <a:schemeClr val="tx2"/>
                </a:solidFill>
              </a:rPr>
              <a:t> 24та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органи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ташкилотида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коррупцияга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қарши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курашиш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ишларининг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самарадорлигини</a:t>
            </a:r>
            <a:r>
              <a:rPr lang="ru-RU" sz="1200" dirty="0">
                <a:solidFill>
                  <a:schemeClr val="tx2"/>
                </a:solidFill>
              </a:rPr>
              <a:t> рейтинги </a:t>
            </a:r>
            <a:r>
              <a:rPr lang="ru-RU" sz="1200" dirty="0" err="1">
                <a:solidFill>
                  <a:schemeClr val="tx2"/>
                </a:solidFill>
              </a:rPr>
              <a:t>ташкил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этилди</a:t>
            </a:r>
            <a:r>
              <a:rPr lang="ru-RU" sz="1200" dirty="0">
                <a:solidFill>
                  <a:schemeClr val="tx2"/>
                </a:solidFill>
              </a:rPr>
              <a:t>. 24та </a:t>
            </a:r>
            <a:r>
              <a:rPr lang="ru-RU" sz="1200" dirty="0" err="1">
                <a:solidFill>
                  <a:schemeClr val="tx2"/>
                </a:solidFill>
              </a:rPr>
              <a:t>давлат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органларидан</a:t>
            </a:r>
            <a:r>
              <a:rPr lang="ru-RU" sz="1200" dirty="0">
                <a:solidFill>
                  <a:schemeClr val="tx2"/>
                </a:solidFill>
              </a:rPr>
              <a:t> 3таси </a:t>
            </a:r>
            <a:r>
              <a:rPr lang="ru-RU" sz="1200" b="1" dirty="0">
                <a:solidFill>
                  <a:schemeClr val="tx2"/>
                </a:solidFill>
              </a:rPr>
              <a:t>"</a:t>
            </a:r>
            <a:r>
              <a:rPr lang="ru-RU" sz="1200" b="1" dirty="0" err="1">
                <a:solidFill>
                  <a:schemeClr val="tx2"/>
                </a:solidFill>
              </a:rPr>
              <a:t>яхши</a:t>
            </a:r>
            <a:r>
              <a:rPr lang="ru-RU" sz="1200" b="1" dirty="0">
                <a:solidFill>
                  <a:schemeClr val="tx2"/>
                </a:solidFill>
              </a:rPr>
              <a:t>"</a:t>
            </a:r>
            <a:r>
              <a:rPr lang="ru-RU" sz="1200" dirty="0">
                <a:solidFill>
                  <a:schemeClr val="tx2"/>
                </a:solidFill>
              </a:rPr>
              <a:t>, 10таси </a:t>
            </a:r>
            <a:r>
              <a:rPr lang="ru-RU" sz="1200" b="1" dirty="0">
                <a:solidFill>
                  <a:schemeClr val="tx2"/>
                </a:solidFill>
              </a:rPr>
              <a:t>"</a:t>
            </a:r>
            <a:r>
              <a:rPr lang="ru-RU" sz="1200" b="1" dirty="0" err="1">
                <a:solidFill>
                  <a:schemeClr val="tx2"/>
                </a:solidFill>
              </a:rPr>
              <a:t>қониқарли</a:t>
            </a:r>
            <a:r>
              <a:rPr lang="ru-RU" sz="1200" b="1" dirty="0">
                <a:solidFill>
                  <a:schemeClr val="tx2"/>
                </a:solidFill>
              </a:rPr>
              <a:t>"  </a:t>
            </a:r>
            <a:r>
              <a:rPr lang="ru-RU" sz="1200" dirty="0" err="1">
                <a:solidFill>
                  <a:schemeClr val="tx2"/>
                </a:solidFill>
              </a:rPr>
              <a:t>ва</a:t>
            </a:r>
            <a:r>
              <a:rPr lang="ru-RU" sz="1200" dirty="0">
                <a:solidFill>
                  <a:schemeClr val="tx2"/>
                </a:solidFill>
              </a:rPr>
              <a:t> 11таси </a:t>
            </a:r>
            <a:r>
              <a:rPr lang="ru-RU" sz="1200" b="1" dirty="0">
                <a:solidFill>
                  <a:schemeClr val="tx2"/>
                </a:solidFill>
              </a:rPr>
              <a:t>"</a:t>
            </a:r>
            <a:r>
              <a:rPr lang="ru-RU" sz="1200" b="1" dirty="0" err="1">
                <a:solidFill>
                  <a:schemeClr val="tx2"/>
                </a:solidFill>
              </a:rPr>
              <a:t>қониқарсиз</a:t>
            </a:r>
            <a:r>
              <a:rPr lang="ru-RU" sz="1200" b="1" dirty="0">
                <a:solidFill>
                  <a:schemeClr val="tx2"/>
                </a:solidFill>
              </a:rPr>
              <a:t>" </a:t>
            </a:r>
            <a:r>
              <a:rPr lang="ru-RU" sz="1200" dirty="0" err="1">
                <a:solidFill>
                  <a:schemeClr val="tx2"/>
                </a:solidFill>
              </a:rPr>
              <a:t>рейтингини</a:t>
            </a:r>
            <a:r>
              <a:rPr lang="ru-RU" sz="1200" dirty="0">
                <a:solidFill>
                  <a:schemeClr val="tx2"/>
                </a:solidFill>
              </a:rPr>
              <a:t> </a:t>
            </a:r>
            <a:r>
              <a:rPr lang="ru-RU" sz="1200" dirty="0" err="1">
                <a:solidFill>
                  <a:schemeClr val="tx2"/>
                </a:solidFill>
              </a:rPr>
              <a:t>олди</a:t>
            </a:r>
            <a:endParaRPr lang="ru-RU" sz="1200" dirty="0">
              <a:solidFill>
                <a:schemeClr val="tx2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088EFC7-E8E3-4446-8EA7-89ACB13A5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084417"/>
              </p:ext>
            </p:extLst>
          </p:nvPr>
        </p:nvGraphicFramePr>
        <p:xfrm>
          <a:off x="441831" y="1703780"/>
          <a:ext cx="5573372" cy="36804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98573">
                  <a:extLst>
                    <a:ext uri="{9D8B030D-6E8A-4147-A177-3AD203B41FA5}">
                      <a16:colId xmlns:a16="http://schemas.microsoft.com/office/drawing/2014/main" val="3636930054"/>
                    </a:ext>
                  </a:extLst>
                </a:gridCol>
                <a:gridCol w="4677652">
                  <a:extLst>
                    <a:ext uri="{9D8B030D-6E8A-4147-A177-3AD203B41FA5}">
                      <a16:colId xmlns:a16="http://schemas.microsoft.com/office/drawing/2014/main" val="3942506409"/>
                    </a:ext>
                  </a:extLst>
                </a:gridCol>
                <a:gridCol w="597147">
                  <a:extLst>
                    <a:ext uri="{9D8B030D-6E8A-4147-A177-3AD203B41FA5}">
                      <a16:colId xmlns:a16="http://schemas.microsoft.com/office/drawing/2014/main" val="16893403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Давлат </a:t>
                      </a:r>
                      <a:r>
                        <a:rPr lang="ru-RU" sz="105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органи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Балл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270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Божхона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қўмитаси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91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206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Солиқ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қўмитаси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81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646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3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Қўмиталар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Бандлик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меҳнат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муносабатлари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81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0455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4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Давлат статистика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қўмитаси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71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350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5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Фармацевтика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тармоғини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ривожлантириш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агентлиги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67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3969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6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Ўзбекистон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техник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жиҳатдан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тартибга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солиш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агентлиги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66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6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7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Адлия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65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564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Давлат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активларини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бошқариш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агентлиги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64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692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9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Тошкент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шаҳар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ҳокимлиги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62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787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10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Тошкент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вилояти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ҳокимлиги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62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61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11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Мактабгача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таълим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60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872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Ахборот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технологиялари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коммуникацияларини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ривожлантириш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59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667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13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Транспорт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58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F1F1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92114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5F5AA20-5219-42F0-90B9-ABBBB7CC33E3}"/>
              </a:ext>
            </a:extLst>
          </p:cNvPr>
          <p:cNvSpPr/>
          <p:nvPr/>
        </p:nvSpPr>
        <p:spPr>
          <a:xfrm>
            <a:off x="6095460" y="5132240"/>
            <a:ext cx="1413164" cy="252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</a:rPr>
              <a:t>яхши</a:t>
            </a: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24F80-64DC-4747-9C8D-0B06F0CDA4EB}"/>
              </a:ext>
            </a:extLst>
          </p:cNvPr>
          <p:cNvSpPr/>
          <p:nvPr/>
        </p:nvSpPr>
        <p:spPr>
          <a:xfrm>
            <a:off x="7670219" y="5132240"/>
            <a:ext cx="1688424" cy="252000"/>
          </a:xfrm>
          <a:prstGeom prst="rect">
            <a:avLst/>
          </a:prstGeom>
          <a:solidFill>
            <a:srgbClr val="AAF1F1">
              <a:alpha val="50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</a:rPr>
              <a:t>қониқарли</a:t>
            </a: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B0F2CF-F3D6-46B4-AD55-58F315601474}"/>
              </a:ext>
            </a:extLst>
          </p:cNvPr>
          <p:cNvSpPr/>
          <p:nvPr/>
        </p:nvSpPr>
        <p:spPr>
          <a:xfrm>
            <a:off x="9520239" y="5132240"/>
            <a:ext cx="1880687" cy="252000"/>
          </a:xfrm>
          <a:prstGeom prst="rect">
            <a:avLst/>
          </a:prstGeom>
          <a:solidFill>
            <a:srgbClr val="1BD7D3">
              <a:alpha val="50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r>
              <a:rPr lang="ru-RU" sz="1200" b="1" dirty="0" err="1">
                <a:solidFill>
                  <a:schemeClr val="bg2">
                    <a:lumMod val="25000"/>
                  </a:schemeClr>
                </a:solidFill>
              </a:rPr>
              <a:t>қониқарсиз</a:t>
            </a: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164188-2CAF-4DF4-8CEE-EC9151484D64}"/>
              </a:ext>
            </a:extLst>
          </p:cNvPr>
          <p:cNvSpPr/>
          <p:nvPr/>
        </p:nvSpPr>
        <p:spPr>
          <a:xfrm>
            <a:off x="6176799" y="5866669"/>
            <a:ext cx="4521198" cy="26161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100" i="1" dirty="0" err="1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Манба</a:t>
            </a:r>
            <a:r>
              <a:rPr lang="ru-RU" sz="1100" i="1" dirty="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https://anticorruption.uz/</a:t>
            </a:r>
            <a:endParaRPr lang="ru-RU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7320CE4-275E-4A10-A5F5-45E67EC1E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928034"/>
              </p:ext>
            </p:extLst>
          </p:nvPr>
        </p:nvGraphicFramePr>
        <p:xfrm>
          <a:off x="6095460" y="1703780"/>
          <a:ext cx="5573371" cy="31775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98573">
                  <a:extLst>
                    <a:ext uri="{9D8B030D-6E8A-4147-A177-3AD203B41FA5}">
                      <a16:colId xmlns:a16="http://schemas.microsoft.com/office/drawing/2014/main" val="3636930054"/>
                    </a:ext>
                  </a:extLst>
                </a:gridCol>
                <a:gridCol w="4677651">
                  <a:extLst>
                    <a:ext uri="{9D8B030D-6E8A-4147-A177-3AD203B41FA5}">
                      <a16:colId xmlns:a16="http://schemas.microsoft.com/office/drawing/2014/main" val="3942506409"/>
                    </a:ext>
                  </a:extLst>
                </a:gridCol>
                <a:gridCol w="597147">
                  <a:extLst>
                    <a:ext uri="{9D8B030D-6E8A-4147-A177-3AD203B41FA5}">
                      <a16:colId xmlns:a16="http://schemas.microsoft.com/office/drawing/2014/main" val="16893403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Давлат </a:t>
                      </a:r>
                      <a:r>
                        <a:rPr lang="ru-RU" sz="105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органи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Балл</a:t>
                      </a:r>
                      <a:endParaRPr lang="en-US" sz="105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270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14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Уй</a:t>
                      </a:r>
                      <a:r>
                        <a:rPr lang="en-US" sz="1050" dirty="0">
                          <a:solidFill>
                            <a:schemeClr val="tx2"/>
                          </a:solidFill>
                        </a:rPr>
                        <a:t>-</a:t>
                      </a:r>
                      <a:r>
                        <a:rPr lang="uz-Cyrl-UZ" sz="1050" dirty="0">
                          <a:solidFill>
                            <a:schemeClr val="tx2"/>
                          </a:solidFill>
                        </a:rPr>
                        <a:t>жой коммунал хизмат кўрсатиш вазирлиги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52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3A07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167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15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Халқ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таълим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52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091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16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Қурилиш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49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309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17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Олий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ўрта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махсус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таълим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47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598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18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Давлат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солиқ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қўмитаси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ҳузуридаги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Кадастр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агентлиги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46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418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19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Алкогол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тамаки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бозорини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тартибга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солиш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ҳамда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виночиликни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ривожлантириш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агентлиги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45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183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20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Саноат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хавфсизлиги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давлат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қўмитаси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42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950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21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Соғлиқни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сақлаш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41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5607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22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Молия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вазирлиги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22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879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23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Тошкент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вилояти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Бўка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тумани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ҳокимлиги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22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365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24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Тошкент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ru-RU" sz="1050" dirty="0" err="1">
                          <a:solidFill>
                            <a:schemeClr val="tx2"/>
                          </a:solidFill>
                        </a:rPr>
                        <a:t>шаҳар</a:t>
                      </a:r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 Мирзо</a:t>
                      </a:r>
                      <a:r>
                        <a:rPr lang="en-US" sz="1050" dirty="0">
                          <a:solidFill>
                            <a:schemeClr val="tx2"/>
                          </a:solidFill>
                        </a:rPr>
                        <a:t>-</a:t>
                      </a:r>
                      <a:r>
                        <a:rPr lang="uz-Cyrl-UZ" sz="1050" dirty="0">
                          <a:solidFill>
                            <a:schemeClr val="tx2"/>
                          </a:solidFill>
                        </a:rPr>
                        <a:t>улуғбек тумани ҳокимлиги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05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D7D3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715476"/>
                  </a:ext>
                </a:extLst>
              </a:tr>
            </a:tbl>
          </a:graphicData>
        </a:graphic>
      </p:graphicFrame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09D1A95-7C21-43C7-B88C-0C75A42D25B0}"/>
              </a:ext>
            </a:extLst>
          </p:cNvPr>
          <p:cNvSpPr txBox="1">
            <a:spLocks/>
          </p:cNvSpPr>
          <p:nvPr/>
        </p:nvSpPr>
        <p:spPr>
          <a:xfrm>
            <a:off x="482306" y="238917"/>
            <a:ext cx="9950865" cy="2667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719138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b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806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F10986-5B2F-400B-B6CC-B0B4BFC8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Муҳокама</a:t>
            </a:r>
            <a:r>
              <a:rPr lang="ru-RU" dirty="0"/>
              <a:t> </a:t>
            </a:r>
            <a:r>
              <a:rPr lang="ru-RU" dirty="0" err="1"/>
              <a:t>учун</a:t>
            </a:r>
            <a:r>
              <a:rPr lang="ru-RU" dirty="0"/>
              <a:t> </a:t>
            </a:r>
            <a:r>
              <a:rPr lang="ru-RU" dirty="0" err="1"/>
              <a:t>савол</a:t>
            </a:r>
            <a:endParaRPr lang="en-US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610BEF2-9E6D-428A-B5E8-6E093F2BD49C}"/>
              </a:ext>
            </a:extLst>
          </p:cNvPr>
          <p:cNvSpPr txBox="1">
            <a:spLocks/>
          </p:cNvSpPr>
          <p:nvPr/>
        </p:nvSpPr>
        <p:spPr>
          <a:xfrm>
            <a:off x="882660" y="1909641"/>
            <a:ext cx="5518140" cy="1308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err="1">
                <a:solidFill>
                  <a:srgbClr val="2414BC"/>
                </a:solidFill>
              </a:rPr>
              <a:t>Сизнинг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давлат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ташкилотингиз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Ўзбекистон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Республикаси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коррупцияга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қарши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курашиш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агентлиги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томонидан</a:t>
            </a:r>
            <a:r>
              <a:rPr lang="ru-RU" sz="2000" dirty="0">
                <a:solidFill>
                  <a:srgbClr val="2414BC"/>
                </a:solidFill>
              </a:rPr>
              <a:t> рейтинг </a:t>
            </a:r>
            <a:r>
              <a:rPr lang="ru-RU" sz="2000" dirty="0" err="1">
                <a:solidFill>
                  <a:srgbClr val="2414BC"/>
                </a:solidFill>
              </a:rPr>
              <a:t>баҳоланганми</a:t>
            </a:r>
            <a:r>
              <a:rPr lang="ru-RU" sz="2000" dirty="0">
                <a:solidFill>
                  <a:srgbClr val="2414BC"/>
                </a:solidFill>
              </a:rPr>
              <a:t>? </a:t>
            </a:r>
            <a:r>
              <a:rPr lang="ru-RU" sz="2000" dirty="0" err="1">
                <a:solidFill>
                  <a:srgbClr val="2414BC"/>
                </a:solidFill>
              </a:rPr>
              <a:t>Сизда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қийинчиликлар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юзага</a:t>
            </a:r>
            <a:r>
              <a:rPr lang="ru-RU" sz="2000" dirty="0">
                <a:solidFill>
                  <a:srgbClr val="2414BC"/>
                </a:solidFill>
              </a:rPr>
              <a:t> </a:t>
            </a:r>
            <a:r>
              <a:rPr lang="ru-RU" sz="2000" dirty="0" err="1">
                <a:solidFill>
                  <a:srgbClr val="2414BC"/>
                </a:solidFill>
              </a:rPr>
              <a:t>келдими</a:t>
            </a:r>
            <a:r>
              <a:rPr lang="ru-RU" sz="2000" dirty="0">
                <a:solidFill>
                  <a:srgbClr val="2414BC"/>
                </a:solidFill>
              </a:rPr>
              <a:t>? </a:t>
            </a:r>
            <a:r>
              <a:rPr lang="ru-RU" sz="2000" dirty="0" err="1">
                <a:solidFill>
                  <a:srgbClr val="2414BC"/>
                </a:solidFill>
              </a:rPr>
              <a:t>Қанақа</a:t>
            </a:r>
            <a:r>
              <a:rPr lang="ru-RU" sz="2000" dirty="0">
                <a:solidFill>
                  <a:srgbClr val="2414BC"/>
                </a:solidFill>
              </a:rPr>
              <a:t>?</a:t>
            </a:r>
          </a:p>
        </p:txBody>
      </p:sp>
      <p:sp>
        <p:nvSpPr>
          <p:cNvPr id="8" name="Freeform 83">
            <a:extLst>
              <a:ext uri="{FF2B5EF4-FFF2-40B4-BE49-F238E27FC236}">
                <a16:creationId xmlns:a16="http://schemas.microsoft.com/office/drawing/2014/main" id="{C747F53D-0098-4C0E-904F-AB3B58F88201}"/>
              </a:ext>
            </a:extLst>
          </p:cNvPr>
          <p:cNvSpPr/>
          <p:nvPr/>
        </p:nvSpPr>
        <p:spPr>
          <a:xfrm>
            <a:off x="441830" y="1260234"/>
            <a:ext cx="1831470" cy="2691316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 err="1">
              <a:solidFill>
                <a:srgbClr val="1BD7D3"/>
              </a:solidFill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263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B6E7-0715-4606-9F34-E4EDF91DAB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Саволлар</a:t>
            </a:r>
            <a:r>
              <a:rPr lang="ru-RU" dirty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6253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681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DCDAD5B9-820A-44FE-9587-FF04A470C43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85704258"/>
              </p:ext>
            </p:extLst>
          </p:nvPr>
        </p:nvGraphicFramePr>
        <p:xfrm>
          <a:off x="1144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think-cell Slide" r:id="rId5" imgW="278" imgH="278" progId="TCLayout.ActiveDocument.1">
                  <p:embed/>
                </p:oleObj>
              </mc:Choice>
              <mc:Fallback>
                <p:oleObj name="think-cell Slide" r:id="rId5" imgW="278" imgH="278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DCDAD5B9-820A-44FE-9587-FF04A470C4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976760" y="3133465"/>
            <a:ext cx="5538340" cy="256120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uz-Cyrl-UZ" sz="1600" spc="-4" dirty="0">
                <a:solidFill>
                  <a:schemeClr val="tx2"/>
                </a:solidFill>
                <a:cs typeface="Arial" panose="020B0604020202020204" pitchFamily="34" charset="0"/>
              </a:rPr>
              <a:t>Қонунчилик талабларига</a:t>
            </a:r>
            <a:endParaRPr sz="16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6760" y="3669464"/>
            <a:ext cx="5538340" cy="256120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uz-Cyrl-UZ" sz="1600" spc="-4" dirty="0">
                <a:solidFill>
                  <a:schemeClr val="tx2"/>
                </a:solidFill>
                <a:cs typeface="Arial" panose="020B0604020202020204" pitchFamily="34" charset="0"/>
              </a:rPr>
              <a:t>Тартибга солувчиларни талабларига</a:t>
            </a:r>
            <a:endParaRPr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76760" y="4205463"/>
            <a:ext cx="5538340" cy="509531"/>
          </a:xfrm>
          <a:prstGeom prst="rect">
            <a:avLst/>
          </a:prstGeom>
        </p:spPr>
        <p:txBody>
          <a:bodyPr vert="horz" wrap="square" lIns="0" tIns="10319" rIns="0" bIns="0" rtlCol="0">
            <a:spAutoFit/>
          </a:bodyPr>
          <a:lstStyle/>
          <a:p>
            <a:pPr marL="10319" marR="4128">
              <a:lnSpc>
                <a:spcPct val="105000"/>
              </a:lnSpc>
              <a:spcBef>
                <a:spcPts val="77"/>
              </a:spcBef>
            </a:pPr>
            <a:r>
              <a:rPr lang="uz-Cyrl-UZ" sz="1600" spc="-4" dirty="0">
                <a:solidFill>
                  <a:schemeClr val="tx2"/>
                </a:solidFill>
                <a:cs typeface="Arial" panose="020B0604020202020204" pitchFamily="34" charset="0"/>
              </a:rPr>
              <a:t>Акционерлар / инвесторлар / кредиторлар (манфаатдор томонлар)нинг талабларига</a:t>
            </a:r>
            <a:endParaRPr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76760" y="4994873"/>
            <a:ext cx="5538340" cy="256120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Етакчи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</a:rPr>
              <a:t>амалиётчиларга</a:t>
            </a:r>
            <a:endParaRPr sz="1600" spc="-4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ED9298F-AEAE-4644-AD4A-DCACE8BCA47F}"/>
              </a:ext>
            </a:extLst>
          </p:cNvPr>
          <p:cNvSpPr/>
          <p:nvPr/>
        </p:nvSpPr>
        <p:spPr>
          <a:xfrm>
            <a:off x="976760" y="5530872"/>
            <a:ext cx="5538340" cy="256120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>
              <a:spcBef>
                <a:spcPts val="77"/>
              </a:spcBef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  <a:sym typeface="Arial" panose="020B0604020202020204" pitchFamily="34" charset="0"/>
              </a:rPr>
              <a:t>Одоб-ахлоқ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  <a:sym typeface="Arial" panose="020B0604020202020204" pitchFamily="34" charset="0"/>
              </a:rPr>
              <a:t>қоидаларига</a:t>
            </a:r>
            <a:endParaRPr lang="ru-RU" sz="1600" spc="-4" dirty="0">
              <a:solidFill>
                <a:schemeClr val="tx2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4B1ACFC-6F65-4B3C-B457-0D565D07717C}"/>
              </a:ext>
            </a:extLst>
          </p:cNvPr>
          <p:cNvSpPr/>
          <p:nvPr/>
        </p:nvSpPr>
        <p:spPr>
          <a:xfrm>
            <a:off x="976760" y="6066873"/>
            <a:ext cx="5538340" cy="509010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 marL="10319" marR="4128">
              <a:lnSpc>
                <a:spcPct val="105000"/>
              </a:lnSpc>
              <a:spcBef>
                <a:spcPts val="77"/>
              </a:spcBef>
            </a:pP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  <a:sym typeface="Arial" panose="020B0604020202020204" pitchFamily="34" charset="0"/>
              </a:rPr>
              <a:t>Ихтиёрий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  <a:sym typeface="Arial" panose="020B0604020202020204" pitchFamily="34" charset="0"/>
              </a:rPr>
              <a:t>равишда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  <a:sym typeface="Arial" panose="020B0604020202020204" pitchFamily="34" charset="0"/>
              </a:rPr>
              <a:t>қабул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  <a:sym typeface="Arial" panose="020B0604020202020204" pitchFamily="34" charset="0"/>
              </a:rPr>
              <a:t>қилинган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  <a:sym typeface="Arial" panose="020B0604020202020204" pitchFamily="34" charset="0"/>
              </a:rPr>
              <a:t>стандартларга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  <a:sym typeface="Arial" panose="020B0604020202020204" pitchFamily="34" charset="0"/>
              </a:rPr>
              <a:t> (</a:t>
            </a:r>
            <a:r>
              <a:rPr lang="ru-RU" sz="1600" spc="-4" dirty="0" err="1">
                <a:solidFill>
                  <a:schemeClr val="tx2"/>
                </a:solidFill>
                <a:cs typeface="Arial" panose="020B0604020202020204" pitchFamily="34" charset="0"/>
                <a:sym typeface="Arial" panose="020B0604020202020204" pitchFamily="34" charset="0"/>
              </a:rPr>
              <a:t>соҳада</a:t>
            </a:r>
            <a:r>
              <a:rPr lang="ru-RU" sz="1600" spc="-4" dirty="0">
                <a:solidFill>
                  <a:schemeClr val="tx2"/>
                </a:solidFill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8686C68-D962-4A92-8C2D-34AC17376704}"/>
              </a:ext>
            </a:extLst>
          </p:cNvPr>
          <p:cNvSpPr/>
          <p:nvPr/>
        </p:nvSpPr>
        <p:spPr>
          <a:xfrm>
            <a:off x="976760" y="6864075"/>
            <a:ext cx="5538340" cy="256120"/>
          </a:xfrm>
          <a:prstGeom prst="rect">
            <a:avLst/>
          </a:prstGeom>
        </p:spPr>
        <p:txBody>
          <a:bodyPr vert="horz" wrap="square" lIns="0" tIns="9803" rIns="0" bIns="0" rtlCol="0">
            <a:spAutoFit/>
          </a:bodyPr>
          <a:lstStyle/>
          <a:p>
            <a:pPr>
              <a:spcBef>
                <a:spcPts val="20"/>
              </a:spcBef>
            </a:pPr>
            <a:endParaRPr lang="ru-RU" sz="1600" spc="-8" dirty="0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D77A8-5E01-4639-9CE0-9C420005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Комплаенс </a:t>
            </a:r>
            <a:r>
              <a:rPr lang="ru-RU" dirty="0" err="1"/>
              <a:t>тушунчаси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DE6B0-27EA-449E-9008-32A669DD48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Комплаенс </a:t>
            </a:r>
            <a:r>
              <a:rPr lang="ru-RU" dirty="0" err="1"/>
              <a:t>тушунчаси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турлари</a:t>
            </a:r>
            <a:endParaRPr lang="ru-RU" dirty="0"/>
          </a:p>
        </p:txBody>
      </p:sp>
      <p:sp>
        <p:nvSpPr>
          <p:cNvPr id="296" name="Объект 2">
            <a:extLst>
              <a:ext uri="{FF2B5EF4-FFF2-40B4-BE49-F238E27FC236}">
                <a16:creationId xmlns:a16="http://schemas.microsoft.com/office/drawing/2014/main" id="{544F4D1E-D940-481B-86BA-BE0E11E98A02}"/>
              </a:ext>
            </a:extLst>
          </p:cNvPr>
          <p:cNvSpPr txBox="1">
            <a:spLocks/>
          </p:cNvSpPr>
          <p:nvPr/>
        </p:nvSpPr>
        <p:spPr>
          <a:xfrm>
            <a:off x="816680" y="1415035"/>
            <a:ext cx="5207883" cy="1308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2414BC"/>
                </a:solidFill>
              </a:rPr>
              <a:t>Комплаенс</a:t>
            </a:r>
            <a:r>
              <a:rPr lang="ru-RU" sz="2000" dirty="0"/>
              <a:t> </a:t>
            </a:r>
            <a:r>
              <a:rPr lang="ru-RU" sz="2000" b="0" dirty="0">
                <a:solidFill>
                  <a:schemeClr val="tx2"/>
                </a:solidFill>
              </a:rPr>
              <a:t>–  норматив-</a:t>
            </a:r>
            <a:r>
              <a:rPr lang="ru-RU" sz="2000" b="0" dirty="0" err="1">
                <a:solidFill>
                  <a:schemeClr val="tx2"/>
                </a:solidFill>
              </a:rPr>
              <a:t>ҳуқуқий</a:t>
            </a:r>
            <a:r>
              <a:rPr lang="ru-RU" sz="2000" b="0" dirty="0">
                <a:solidFill>
                  <a:schemeClr val="tx2"/>
                </a:solidFill>
              </a:rPr>
              <a:t> </a:t>
            </a:r>
            <a:r>
              <a:rPr lang="ru-RU" sz="2000" b="0" dirty="0" err="1">
                <a:solidFill>
                  <a:schemeClr val="tx2"/>
                </a:solidFill>
              </a:rPr>
              <a:t>мувофиқликни</a:t>
            </a:r>
            <a:r>
              <a:rPr lang="ru-RU" sz="2000" b="0" dirty="0">
                <a:solidFill>
                  <a:schemeClr val="tx2"/>
                </a:solidFill>
              </a:rPr>
              <a:t> </a:t>
            </a:r>
            <a:r>
              <a:rPr lang="ru-RU" sz="2000" b="0" dirty="0" err="1">
                <a:solidFill>
                  <a:schemeClr val="tx2"/>
                </a:solidFill>
              </a:rPr>
              <a:t>таъминлаш</a:t>
            </a:r>
            <a:r>
              <a:rPr lang="ru-RU" sz="2000" b="0" dirty="0">
                <a:solidFill>
                  <a:schemeClr val="tx2"/>
                </a:solidFill>
              </a:rPr>
              <a:t> </a:t>
            </a:r>
            <a:r>
              <a:rPr lang="ru-RU" sz="2000" b="0" dirty="0" err="1">
                <a:solidFill>
                  <a:schemeClr val="tx2"/>
                </a:solidFill>
              </a:rPr>
              <a:t>жараёни</a:t>
            </a:r>
            <a:r>
              <a:rPr lang="ru-RU" sz="2000" b="0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297" name="Freeform 83">
            <a:extLst>
              <a:ext uri="{FF2B5EF4-FFF2-40B4-BE49-F238E27FC236}">
                <a16:creationId xmlns:a16="http://schemas.microsoft.com/office/drawing/2014/main" id="{4D973D31-EDF4-4174-B1EA-F36FF4FBA93F}"/>
              </a:ext>
            </a:extLst>
          </p:cNvPr>
          <p:cNvSpPr/>
          <p:nvPr/>
        </p:nvSpPr>
        <p:spPr>
          <a:xfrm>
            <a:off x="441831" y="1260234"/>
            <a:ext cx="1211122" cy="1614182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 err="1">
              <a:solidFill>
                <a:srgbClr val="1BD7D3"/>
              </a:solidFill>
              <a:latin typeface="Gotham Light" pitchFamily="50" charset="0"/>
            </a:endParaRPr>
          </a:p>
        </p:txBody>
      </p:sp>
      <p:grpSp>
        <p:nvGrpSpPr>
          <p:cNvPr id="298" name="Group 1589">
            <a:extLst>
              <a:ext uri="{FF2B5EF4-FFF2-40B4-BE49-F238E27FC236}">
                <a16:creationId xmlns:a16="http://schemas.microsoft.com/office/drawing/2014/main" id="{B1E618F7-3706-4D69-8BB8-CD9607D7475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3104862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299" name="Freeform 1590">
              <a:extLst>
                <a:ext uri="{FF2B5EF4-FFF2-40B4-BE49-F238E27FC236}">
                  <a16:creationId xmlns:a16="http://schemas.microsoft.com/office/drawing/2014/main" id="{C8C8F4F5-FD8C-48B9-90A9-3C42A4FD8C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1591">
              <a:extLst>
                <a:ext uri="{FF2B5EF4-FFF2-40B4-BE49-F238E27FC236}">
                  <a16:creationId xmlns:a16="http://schemas.microsoft.com/office/drawing/2014/main" id="{9502F549-3258-49A9-956F-E0898C7887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1592">
              <a:extLst>
                <a:ext uri="{FF2B5EF4-FFF2-40B4-BE49-F238E27FC236}">
                  <a16:creationId xmlns:a16="http://schemas.microsoft.com/office/drawing/2014/main" id="{0BD69212-E72B-4A83-B2C3-AAD20A34ED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2" name="Group 1589">
            <a:extLst>
              <a:ext uri="{FF2B5EF4-FFF2-40B4-BE49-F238E27FC236}">
                <a16:creationId xmlns:a16="http://schemas.microsoft.com/office/drawing/2014/main" id="{C140C3CB-C4A5-4B64-A610-72D687F993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3631585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303" name="Freeform 1590">
              <a:extLst>
                <a:ext uri="{FF2B5EF4-FFF2-40B4-BE49-F238E27FC236}">
                  <a16:creationId xmlns:a16="http://schemas.microsoft.com/office/drawing/2014/main" id="{D1AE6F55-FB58-4BA1-8022-DF57C4981F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1591">
              <a:extLst>
                <a:ext uri="{FF2B5EF4-FFF2-40B4-BE49-F238E27FC236}">
                  <a16:creationId xmlns:a16="http://schemas.microsoft.com/office/drawing/2014/main" id="{C24762C8-9B59-4694-B088-6F9237775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1592">
              <a:extLst>
                <a:ext uri="{FF2B5EF4-FFF2-40B4-BE49-F238E27FC236}">
                  <a16:creationId xmlns:a16="http://schemas.microsoft.com/office/drawing/2014/main" id="{23D8FDD5-AC69-4873-9CB9-0F42DE4C22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6" name="Group 1589">
            <a:extLst>
              <a:ext uri="{FF2B5EF4-FFF2-40B4-BE49-F238E27FC236}">
                <a16:creationId xmlns:a16="http://schemas.microsoft.com/office/drawing/2014/main" id="{3616E132-B357-4D98-8461-1B770273B49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4283354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307" name="Freeform 1590">
              <a:extLst>
                <a:ext uri="{FF2B5EF4-FFF2-40B4-BE49-F238E27FC236}">
                  <a16:creationId xmlns:a16="http://schemas.microsoft.com/office/drawing/2014/main" id="{80E7B97A-B740-400A-A99D-582A6F91F2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1591">
              <a:extLst>
                <a:ext uri="{FF2B5EF4-FFF2-40B4-BE49-F238E27FC236}">
                  <a16:creationId xmlns:a16="http://schemas.microsoft.com/office/drawing/2014/main" id="{A4971B54-EEFC-4C14-B84E-CFDB8240B0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1592">
              <a:extLst>
                <a:ext uri="{FF2B5EF4-FFF2-40B4-BE49-F238E27FC236}">
                  <a16:creationId xmlns:a16="http://schemas.microsoft.com/office/drawing/2014/main" id="{D007FEFF-7520-4729-82E3-79432D84AF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0" name="Group 1589">
            <a:extLst>
              <a:ext uri="{FF2B5EF4-FFF2-40B4-BE49-F238E27FC236}">
                <a16:creationId xmlns:a16="http://schemas.microsoft.com/office/drawing/2014/main" id="{C98124C3-15A9-4FF1-A021-82DEA1F0B12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4932580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311" name="Freeform 1590">
              <a:extLst>
                <a:ext uri="{FF2B5EF4-FFF2-40B4-BE49-F238E27FC236}">
                  <a16:creationId xmlns:a16="http://schemas.microsoft.com/office/drawing/2014/main" id="{524E0954-B80C-4141-8908-9209E10D3A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1591">
              <a:extLst>
                <a:ext uri="{FF2B5EF4-FFF2-40B4-BE49-F238E27FC236}">
                  <a16:creationId xmlns:a16="http://schemas.microsoft.com/office/drawing/2014/main" id="{90F4F81F-C767-41E1-BF5A-503C8A9AB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1592">
              <a:extLst>
                <a:ext uri="{FF2B5EF4-FFF2-40B4-BE49-F238E27FC236}">
                  <a16:creationId xmlns:a16="http://schemas.microsoft.com/office/drawing/2014/main" id="{00123077-23CC-4213-AC82-ECB0336EA5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4" name="Group 1589">
            <a:extLst>
              <a:ext uri="{FF2B5EF4-FFF2-40B4-BE49-F238E27FC236}">
                <a16:creationId xmlns:a16="http://schemas.microsoft.com/office/drawing/2014/main" id="{77FCA024-CC2C-4A6A-8692-B0E9CEAEC46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5468579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315" name="Freeform 1590">
              <a:extLst>
                <a:ext uri="{FF2B5EF4-FFF2-40B4-BE49-F238E27FC236}">
                  <a16:creationId xmlns:a16="http://schemas.microsoft.com/office/drawing/2014/main" id="{AA7D9943-D262-4A12-A8BD-1879D5A77F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1591">
              <a:extLst>
                <a:ext uri="{FF2B5EF4-FFF2-40B4-BE49-F238E27FC236}">
                  <a16:creationId xmlns:a16="http://schemas.microsoft.com/office/drawing/2014/main" id="{436C32C6-2800-4CE0-8D4E-35FA92639D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1592">
              <a:extLst>
                <a:ext uri="{FF2B5EF4-FFF2-40B4-BE49-F238E27FC236}">
                  <a16:creationId xmlns:a16="http://schemas.microsoft.com/office/drawing/2014/main" id="{4C7C1E91-77CC-4A39-BB6B-5F587BF74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8" name="Group 1589">
            <a:extLst>
              <a:ext uri="{FF2B5EF4-FFF2-40B4-BE49-F238E27FC236}">
                <a16:creationId xmlns:a16="http://schemas.microsoft.com/office/drawing/2014/main" id="{1BD758E7-9E97-4665-BBBC-5E143444D67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6001758"/>
            <a:ext cx="378530" cy="380706"/>
            <a:chOff x="2384" y="844"/>
            <a:chExt cx="174" cy="175"/>
          </a:xfrm>
          <a:solidFill>
            <a:srgbClr val="1BD7D3"/>
          </a:solidFill>
        </p:grpSpPr>
        <p:sp>
          <p:nvSpPr>
            <p:cNvPr id="319" name="Freeform 1590">
              <a:extLst>
                <a:ext uri="{FF2B5EF4-FFF2-40B4-BE49-F238E27FC236}">
                  <a16:creationId xmlns:a16="http://schemas.microsoft.com/office/drawing/2014/main" id="{CA22968E-5F1A-4A24-ADDD-8A38D5CDBE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1591">
              <a:extLst>
                <a:ext uri="{FF2B5EF4-FFF2-40B4-BE49-F238E27FC236}">
                  <a16:creationId xmlns:a16="http://schemas.microsoft.com/office/drawing/2014/main" id="{45890948-916E-49F1-AD68-6DBF96D036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1592">
              <a:extLst>
                <a:ext uri="{FF2B5EF4-FFF2-40B4-BE49-F238E27FC236}">
                  <a16:creationId xmlns:a16="http://schemas.microsoft.com/office/drawing/2014/main" id="{B5ED3168-3DD3-47C9-B35C-9F006EECC9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9446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7CFEAA6C-5BE0-423A-BAFA-2FA138F96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Комплаенс </a:t>
            </a:r>
            <a:r>
              <a:rPr lang="uz-Cyrl-UZ" dirty="0"/>
              <a:t>йўналишлари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282C0-F5A2-40A5-A3EE-B95AC940C7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Комплаенс </a:t>
            </a:r>
            <a:r>
              <a:rPr lang="ru-RU" dirty="0" err="1"/>
              <a:t>тушунчаси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турлари</a:t>
            </a:r>
            <a:endParaRPr lang="ru-RU" dirty="0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428F796-1DDA-49C3-A2C8-EE591F2AC361}"/>
              </a:ext>
            </a:extLst>
          </p:cNvPr>
          <p:cNvGrpSpPr/>
          <p:nvPr/>
        </p:nvGrpSpPr>
        <p:grpSpPr>
          <a:xfrm>
            <a:off x="448932" y="916722"/>
            <a:ext cx="2084719" cy="1588083"/>
            <a:chOff x="448932" y="916722"/>
            <a:chExt cx="2084719" cy="158808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5CE30A40-5C20-4F87-99F7-C30B99F6D185}"/>
                </a:ext>
              </a:extLst>
            </p:cNvPr>
            <p:cNvSpPr/>
            <p:nvPr/>
          </p:nvSpPr>
          <p:spPr>
            <a:xfrm>
              <a:off x="448934" y="1883592"/>
              <a:ext cx="2084716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ташкилот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фаолиятининг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белгиланган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коррупцияга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курашиш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қонунчилиги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талабларига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мувофиқлигини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таъминлаш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шунингдек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ташкилотда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коррупция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хавфини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аниқлаш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таҳлил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қилиш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баҳолаш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механизмларини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жорий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этиш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ташкилотни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бундай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таҳдидлардан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ҳар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томонлама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комплекс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ҳимоя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қилишни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таъминлаш</a:t>
              </a:r>
              <a:endPara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F100FE1-0961-4308-8823-F839334D2BB1}"/>
                </a:ext>
              </a:extLst>
            </p:cNvPr>
            <p:cNvGrpSpPr/>
            <p:nvPr/>
          </p:nvGrpSpPr>
          <p:grpSpPr>
            <a:xfrm>
              <a:off x="448932" y="916722"/>
              <a:ext cx="2084719" cy="981502"/>
              <a:chOff x="448932" y="916722"/>
              <a:chExt cx="2084719" cy="98150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FC71CEE5-D21F-4090-81AA-039AC2477EFF}"/>
                  </a:ext>
                </a:extLst>
              </p:cNvPr>
              <p:cNvSpPr/>
              <p:nvPr/>
            </p:nvSpPr>
            <p:spPr>
              <a:xfrm>
                <a:off x="448933" y="1712800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E4DA91B-1993-4603-A813-B8FCE7FDABCF}"/>
                  </a:ext>
                </a:extLst>
              </p:cNvPr>
              <p:cNvSpPr/>
              <p:nvPr/>
            </p:nvSpPr>
            <p:spPr>
              <a:xfrm>
                <a:off x="453588" y="916722"/>
                <a:ext cx="861633" cy="981502"/>
              </a:xfrm>
              <a:prstGeom prst="rect">
                <a:avLst/>
              </a:prstGeom>
            </p:spPr>
            <p:txBody>
              <a:bodyPr wrap="none" lIns="0" tIns="0" bIns="0" anchor="t">
                <a:noAutofit/>
              </a:bodyPr>
              <a:lstStyle/>
              <a:p>
                <a:r>
                  <a:rPr lang="ru-RU" sz="6000" spc="-244" dirty="0">
                    <a:solidFill>
                      <a:schemeClr val="accent4">
                        <a:lumMod val="40000"/>
                        <a:lumOff val="60000"/>
                        <a:alpha val="36000"/>
                      </a:schemeClr>
                    </a:solidFill>
                    <a:latin typeface="Arial" panose="020B0604020202020204" pitchFamily="34" charset="0"/>
                  </a:rPr>
                  <a:t>01</a:t>
                </a:r>
                <a:endParaRPr lang="en-US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62F0D3BB-B110-48EA-8883-8733A44DEDA6}"/>
                  </a:ext>
                </a:extLst>
              </p:cNvPr>
              <p:cNvSpPr/>
              <p:nvPr/>
            </p:nvSpPr>
            <p:spPr>
              <a:xfrm>
                <a:off x="448932" y="1244854"/>
                <a:ext cx="2084718" cy="62121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4371" tIns="44371" rIns="44371" bIns="44371" rtlCol="0" anchor="b">
                <a:noAutofit/>
              </a:bodyPr>
              <a:lstStyle/>
              <a:p>
                <a:pPr algn="ctr"/>
                <a:r>
                  <a:rPr lang="ru-RU" sz="14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Коррупцияга </a:t>
                </a:r>
                <a:r>
                  <a:rPr lang="ru-RU" sz="14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қарши</a:t>
                </a:r>
                <a:r>
                  <a:rPr lang="ru-RU" sz="14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комплаенси</a:t>
                </a:r>
                <a:endParaRPr lang="ru-RU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40D0719-3633-4CBD-8F1B-C9386ECB956A}"/>
              </a:ext>
            </a:extLst>
          </p:cNvPr>
          <p:cNvGrpSpPr/>
          <p:nvPr/>
        </p:nvGrpSpPr>
        <p:grpSpPr>
          <a:xfrm>
            <a:off x="2736558" y="916722"/>
            <a:ext cx="2084719" cy="1588083"/>
            <a:chOff x="448932" y="916722"/>
            <a:chExt cx="2084719" cy="1588083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11375D60-F136-4617-BB9E-4EF611E01EE1}"/>
                </a:ext>
              </a:extLst>
            </p:cNvPr>
            <p:cNvSpPr/>
            <p:nvPr/>
          </p:nvSpPr>
          <p:spPr>
            <a:xfrm>
              <a:off x="448934" y="1883592"/>
              <a:ext cx="2084716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меҳнат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муносабатлари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соҳасидаги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тартибга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солиш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муҳитига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мувофиқликни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таъминлайдиган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бошқарув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тизимининг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қисми</a:t>
              </a:r>
              <a:endPara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90CD9ECD-49D2-49B8-ADEB-0FA221B87E98}"/>
                </a:ext>
              </a:extLst>
            </p:cNvPr>
            <p:cNvGrpSpPr/>
            <p:nvPr/>
          </p:nvGrpSpPr>
          <p:grpSpPr>
            <a:xfrm>
              <a:off x="448932" y="916722"/>
              <a:ext cx="2084719" cy="981502"/>
              <a:chOff x="448932" y="916722"/>
              <a:chExt cx="2084719" cy="981502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15E1F3F-D62B-45FC-8AAA-0E35CB6B04B0}"/>
                  </a:ext>
                </a:extLst>
              </p:cNvPr>
              <p:cNvSpPr/>
              <p:nvPr/>
            </p:nvSpPr>
            <p:spPr>
              <a:xfrm>
                <a:off x="453588" y="916722"/>
                <a:ext cx="861633" cy="981502"/>
              </a:xfrm>
              <a:prstGeom prst="rect">
                <a:avLst/>
              </a:prstGeom>
            </p:spPr>
            <p:txBody>
              <a:bodyPr wrap="none" lIns="0" tIns="0" bIns="0" anchor="t">
                <a:noAutofit/>
              </a:bodyPr>
              <a:lstStyle/>
              <a:p>
                <a:r>
                  <a:rPr lang="ru-RU" sz="6000" spc="-244" dirty="0">
                    <a:solidFill>
                      <a:schemeClr val="accent4">
                        <a:lumMod val="40000"/>
                        <a:lumOff val="60000"/>
                        <a:alpha val="36000"/>
                      </a:schemeClr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sz="6000" spc="-244" dirty="0">
                    <a:solidFill>
                      <a:schemeClr val="accent4">
                        <a:lumMod val="40000"/>
                        <a:lumOff val="60000"/>
                        <a:alpha val="36000"/>
                      </a:schemeClr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21" name="Rectangle: Rounded Corners 120">
                <a:extLst>
                  <a:ext uri="{FF2B5EF4-FFF2-40B4-BE49-F238E27FC236}">
                    <a16:creationId xmlns:a16="http://schemas.microsoft.com/office/drawing/2014/main" id="{7EBFA78F-24AC-48DD-AE13-D2A88D58536F}"/>
                  </a:ext>
                </a:extLst>
              </p:cNvPr>
              <p:cNvSpPr/>
              <p:nvPr/>
            </p:nvSpPr>
            <p:spPr>
              <a:xfrm>
                <a:off x="448933" y="1712800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AB06AABE-403A-43F3-9B05-E079510EB968}"/>
                  </a:ext>
                </a:extLst>
              </p:cNvPr>
              <p:cNvSpPr/>
              <p:nvPr/>
            </p:nvSpPr>
            <p:spPr>
              <a:xfrm>
                <a:off x="448932" y="1244854"/>
                <a:ext cx="2084718" cy="62121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4371" tIns="44371" rIns="44371" bIns="44371" rtlCol="0" anchor="b">
                <a:noAutofit/>
              </a:bodyPr>
              <a:lstStyle/>
              <a:p>
                <a:pPr algn="ctr"/>
                <a:r>
                  <a:rPr lang="ru-RU" sz="14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Меҳнат</a:t>
                </a:r>
                <a:r>
                  <a:rPr lang="en-US" sz="14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/>
                </a:r>
                <a:br>
                  <a:rPr lang="en-US" sz="14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</a:br>
                <a:r>
                  <a:rPr lang="ru-RU" sz="14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комплаенси</a:t>
                </a:r>
                <a:endParaRPr lang="ru-RU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6B571BE-5327-4BA9-A9DF-96605BDA286F}"/>
              </a:ext>
            </a:extLst>
          </p:cNvPr>
          <p:cNvGrpSpPr/>
          <p:nvPr/>
        </p:nvGrpSpPr>
        <p:grpSpPr>
          <a:xfrm>
            <a:off x="5024184" y="916722"/>
            <a:ext cx="2084719" cy="1588083"/>
            <a:chOff x="448932" y="916722"/>
            <a:chExt cx="2084719" cy="1588083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9EE57513-3F20-4F6B-929A-984C4628BE8A}"/>
                </a:ext>
              </a:extLst>
            </p:cNvPr>
            <p:cNvSpPr/>
            <p:nvPr/>
          </p:nvSpPr>
          <p:spPr>
            <a:xfrm>
              <a:off x="448934" y="1883592"/>
              <a:ext cx="2084716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монополияга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курашиш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қонунчилиги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талабларига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риоя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этиш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унинг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бузилишини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олдини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олишга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қаратилган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ҳуқуқий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ташкилий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чора-тадбирлар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мажмуи</a:t>
              </a:r>
              <a:endPara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ECEAA5B-9962-4C58-9040-E912A7CC4A17}"/>
                </a:ext>
              </a:extLst>
            </p:cNvPr>
            <p:cNvGrpSpPr/>
            <p:nvPr/>
          </p:nvGrpSpPr>
          <p:grpSpPr>
            <a:xfrm>
              <a:off x="448932" y="916722"/>
              <a:ext cx="2084719" cy="981502"/>
              <a:chOff x="448932" y="916722"/>
              <a:chExt cx="2084719" cy="981502"/>
            </a:xfrm>
          </p:grpSpPr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9EBD6EA4-1C36-45E9-8C0C-14B045D8FB33}"/>
                  </a:ext>
                </a:extLst>
              </p:cNvPr>
              <p:cNvSpPr/>
              <p:nvPr/>
            </p:nvSpPr>
            <p:spPr>
              <a:xfrm>
                <a:off x="448933" y="1712800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BAC455F5-10C5-4C00-9A2A-137C22AFC681}"/>
                  </a:ext>
                </a:extLst>
              </p:cNvPr>
              <p:cNvSpPr/>
              <p:nvPr/>
            </p:nvSpPr>
            <p:spPr>
              <a:xfrm>
                <a:off x="453588" y="916722"/>
                <a:ext cx="861633" cy="981502"/>
              </a:xfrm>
              <a:prstGeom prst="rect">
                <a:avLst/>
              </a:prstGeom>
            </p:spPr>
            <p:txBody>
              <a:bodyPr wrap="none" lIns="0" tIns="0" bIns="0" anchor="t">
                <a:noAutofit/>
              </a:bodyPr>
              <a:lstStyle/>
              <a:p>
                <a:r>
                  <a:rPr lang="ru-RU" sz="6000" spc="-244" dirty="0">
                    <a:solidFill>
                      <a:schemeClr val="accent4">
                        <a:lumMod val="40000"/>
                        <a:lumOff val="60000"/>
                        <a:alpha val="36000"/>
                      </a:schemeClr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sz="6000" spc="-244" dirty="0">
                    <a:solidFill>
                      <a:schemeClr val="accent4">
                        <a:lumMod val="40000"/>
                        <a:lumOff val="60000"/>
                        <a:alpha val="36000"/>
                      </a:schemeClr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29" name="Rectangle: Rounded Corners 128">
                <a:extLst>
                  <a:ext uri="{FF2B5EF4-FFF2-40B4-BE49-F238E27FC236}">
                    <a16:creationId xmlns:a16="http://schemas.microsoft.com/office/drawing/2014/main" id="{BB0C3433-C8DB-4692-A1BB-501F92ABD450}"/>
                  </a:ext>
                </a:extLst>
              </p:cNvPr>
              <p:cNvSpPr/>
              <p:nvPr/>
            </p:nvSpPr>
            <p:spPr>
              <a:xfrm>
                <a:off x="448932" y="1244854"/>
                <a:ext cx="2084718" cy="62121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4371" tIns="44371" rIns="44371" bIns="44371" rtlCol="0" anchor="b">
                <a:noAutofit/>
              </a:bodyPr>
              <a:lstStyle/>
              <a:p>
                <a:pPr algn="ctr"/>
                <a:r>
                  <a:rPr lang="ru-RU" sz="14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Монополияга</a:t>
                </a:r>
                <a:r>
                  <a:rPr lang="ru-RU" sz="14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қарши</a:t>
                </a:r>
                <a:r>
                  <a:rPr lang="ru-RU" sz="14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курашиш</a:t>
                </a:r>
                <a:r>
                  <a:rPr lang="en-US" sz="14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/>
                </a:r>
                <a:br>
                  <a:rPr lang="en-US" sz="14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</a:br>
                <a:r>
                  <a:rPr lang="ru-RU" sz="14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комплаенси</a:t>
                </a:r>
                <a:endParaRPr lang="ru-RU" sz="14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0232F67-048C-44E5-ACBD-FA44112A5E9C}"/>
              </a:ext>
            </a:extLst>
          </p:cNvPr>
          <p:cNvGrpSpPr/>
          <p:nvPr/>
        </p:nvGrpSpPr>
        <p:grpSpPr>
          <a:xfrm>
            <a:off x="7311810" y="916722"/>
            <a:ext cx="2084719" cy="1588083"/>
            <a:chOff x="448932" y="916722"/>
            <a:chExt cx="2084719" cy="1588083"/>
          </a:xfrm>
        </p:grpSpPr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B9AC163B-3051-40A3-9B79-7DF5D999F35F}"/>
                </a:ext>
              </a:extLst>
            </p:cNvPr>
            <p:cNvSpPr/>
            <p:nvPr/>
          </p:nvSpPr>
          <p:spPr>
            <a:xfrm>
              <a:off x="448934" y="1883592"/>
              <a:ext cx="2084716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мижозларни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жиноятчиликдан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тушган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даромадларни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легаллаштириш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терроризмни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молиялаштириш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шунингдек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валютани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тартибга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солиш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валюта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назорати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тўғрисидаги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қонунчиликка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риоя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этишларини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текширишга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қаратилган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чора-тадбирлар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назорат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воситалари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мажмуи</a:t>
              </a:r>
              <a:endPara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6371D96E-977C-4133-B24B-74ED5B00472F}"/>
                </a:ext>
              </a:extLst>
            </p:cNvPr>
            <p:cNvGrpSpPr/>
            <p:nvPr/>
          </p:nvGrpSpPr>
          <p:grpSpPr>
            <a:xfrm>
              <a:off x="448932" y="916722"/>
              <a:ext cx="2084719" cy="981502"/>
              <a:chOff x="448932" y="916722"/>
              <a:chExt cx="2084719" cy="981502"/>
            </a:xfrm>
          </p:grpSpPr>
          <p:sp>
            <p:nvSpPr>
              <p:cNvPr id="133" name="Rectangle: Rounded Corners 132">
                <a:extLst>
                  <a:ext uri="{FF2B5EF4-FFF2-40B4-BE49-F238E27FC236}">
                    <a16:creationId xmlns:a16="http://schemas.microsoft.com/office/drawing/2014/main" id="{703C7513-DF43-4D55-91FE-6462F1FEBAC7}"/>
                  </a:ext>
                </a:extLst>
              </p:cNvPr>
              <p:cNvSpPr/>
              <p:nvPr/>
            </p:nvSpPr>
            <p:spPr>
              <a:xfrm>
                <a:off x="448933" y="1712800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4E7573EC-944B-415A-9489-E3512EDDB053}"/>
                  </a:ext>
                </a:extLst>
              </p:cNvPr>
              <p:cNvSpPr/>
              <p:nvPr/>
            </p:nvSpPr>
            <p:spPr>
              <a:xfrm>
                <a:off x="453588" y="916722"/>
                <a:ext cx="861633" cy="981502"/>
              </a:xfrm>
              <a:prstGeom prst="rect">
                <a:avLst/>
              </a:prstGeom>
            </p:spPr>
            <p:txBody>
              <a:bodyPr wrap="none" lIns="0" tIns="0" bIns="0" anchor="t">
                <a:noAutofit/>
              </a:bodyPr>
              <a:lstStyle/>
              <a:p>
                <a:r>
                  <a:rPr lang="ru-RU" sz="6000" spc="-244" dirty="0">
                    <a:solidFill>
                      <a:schemeClr val="accent4">
                        <a:lumMod val="40000"/>
                        <a:lumOff val="60000"/>
                        <a:alpha val="36000"/>
                      </a:schemeClr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sz="6000" spc="-244" dirty="0">
                    <a:solidFill>
                      <a:schemeClr val="accent4">
                        <a:lumMod val="40000"/>
                        <a:lumOff val="60000"/>
                        <a:alpha val="36000"/>
                      </a:schemeClr>
                    </a:solidFill>
                    <a:latin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4E4B4D04-1638-4EAB-B44F-443FD4D05764}"/>
                  </a:ext>
                </a:extLst>
              </p:cNvPr>
              <p:cNvSpPr/>
              <p:nvPr/>
            </p:nvSpPr>
            <p:spPr>
              <a:xfrm>
                <a:off x="448932" y="1244854"/>
                <a:ext cx="2084718" cy="62121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4371" tIns="44371" rIns="44371" bIns="44371" rtlCol="0" anchor="b">
                <a:noAutofit/>
              </a:bodyPr>
              <a:lstStyle/>
              <a:p>
                <a:pPr algn="ctr"/>
                <a:r>
                  <a:rPr lang="ru-RU" sz="14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  <a:r>
                  <a:rPr lang="en-US" sz="14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/>
                </a:r>
                <a:br>
                  <a:rPr lang="en-US" sz="14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</a:br>
                <a:r>
                  <a:rPr lang="ru-RU" sz="14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ПОД/ФТ </a:t>
                </a:r>
                <a:r>
                  <a:rPr lang="ru-RU" sz="14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соҳасидаги</a:t>
                </a:r>
                <a:r>
                  <a:rPr lang="ru-RU" sz="14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 комплаенс</a:t>
                </a:r>
              </a:p>
            </p:txBody>
          </p:sp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3D3F03F-1516-4153-A4F6-C797942B68B8}"/>
              </a:ext>
            </a:extLst>
          </p:cNvPr>
          <p:cNvGrpSpPr/>
          <p:nvPr/>
        </p:nvGrpSpPr>
        <p:grpSpPr>
          <a:xfrm>
            <a:off x="9599435" y="916722"/>
            <a:ext cx="2084719" cy="1588083"/>
            <a:chOff x="448932" y="916722"/>
            <a:chExt cx="2084719" cy="1588083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E9A71A1B-DF0D-439C-998B-318B87F475B2}"/>
                </a:ext>
              </a:extLst>
            </p:cNvPr>
            <p:cNvSpPr/>
            <p:nvPr/>
          </p:nvSpPr>
          <p:spPr>
            <a:xfrm>
              <a:off x="448934" y="1883592"/>
              <a:ext cx="2084716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қўлланиган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санкциявий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чекловлар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билан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боғлиқ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эҳтимол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тутилган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хавф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хатарларни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аниқлашга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локализациялашга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қаратилган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жараёнлар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тизими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.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Бунга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зарурат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ташкилот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турли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мамлакатларда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фаолият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олиб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бораётган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ёки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шерик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бўлган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ташкилотлардан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бири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санкциявий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рўйхатга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киритилган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тақдирда</a:t>
              </a:r>
              <a:r>
                <a:rPr lang="ru-RU" sz="12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2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туғилади</a:t>
              </a:r>
              <a:endParaRPr lang="ru-RU" sz="12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95EE7DC8-48BA-413A-97F8-DE51B552B6DE}"/>
                </a:ext>
              </a:extLst>
            </p:cNvPr>
            <p:cNvGrpSpPr/>
            <p:nvPr/>
          </p:nvGrpSpPr>
          <p:grpSpPr>
            <a:xfrm>
              <a:off x="448932" y="916722"/>
              <a:ext cx="2084719" cy="981502"/>
              <a:chOff x="448932" y="916722"/>
              <a:chExt cx="2084719" cy="981502"/>
            </a:xfrm>
          </p:grpSpPr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607220B4-55F9-4ABD-A592-876F65D7611D}"/>
                  </a:ext>
                </a:extLst>
              </p:cNvPr>
              <p:cNvSpPr/>
              <p:nvPr/>
            </p:nvSpPr>
            <p:spPr>
              <a:xfrm>
                <a:off x="448933" y="1712800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A79847C8-80E3-4A60-BCE2-71B7DDA3EE92}"/>
                  </a:ext>
                </a:extLst>
              </p:cNvPr>
              <p:cNvSpPr/>
              <p:nvPr/>
            </p:nvSpPr>
            <p:spPr>
              <a:xfrm>
                <a:off x="453588" y="916722"/>
                <a:ext cx="861633" cy="981502"/>
              </a:xfrm>
              <a:prstGeom prst="rect">
                <a:avLst/>
              </a:prstGeom>
            </p:spPr>
            <p:txBody>
              <a:bodyPr wrap="none" lIns="0" tIns="0" bIns="0" anchor="t">
                <a:noAutofit/>
              </a:bodyPr>
              <a:lstStyle/>
              <a:p>
                <a:r>
                  <a:rPr lang="ru-RU" sz="6000" spc="-244" dirty="0">
                    <a:solidFill>
                      <a:schemeClr val="accent4">
                        <a:lumMod val="40000"/>
                        <a:lumOff val="60000"/>
                        <a:alpha val="36000"/>
                      </a:schemeClr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sz="6000" spc="-244" dirty="0">
                    <a:solidFill>
                      <a:schemeClr val="accent4">
                        <a:lumMod val="40000"/>
                        <a:lumOff val="60000"/>
                        <a:alpha val="36000"/>
                      </a:schemeClr>
                    </a:solidFill>
                    <a:latin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141" name="Rectangle: Rounded Corners 140">
                <a:extLst>
                  <a:ext uri="{FF2B5EF4-FFF2-40B4-BE49-F238E27FC236}">
                    <a16:creationId xmlns:a16="http://schemas.microsoft.com/office/drawing/2014/main" id="{291A1B54-A4B7-4A9D-B0DC-CB7F469D8E0E}"/>
                  </a:ext>
                </a:extLst>
              </p:cNvPr>
              <p:cNvSpPr/>
              <p:nvPr/>
            </p:nvSpPr>
            <p:spPr>
              <a:xfrm>
                <a:off x="448932" y="1244854"/>
                <a:ext cx="1815154" cy="62121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4371" tIns="44371" rIns="44371" bIns="44371" rtlCol="0" anchor="b">
                <a:noAutofit/>
              </a:bodyPr>
              <a:lstStyle/>
              <a:p>
                <a:pPr algn="ctr"/>
                <a:r>
                  <a:rPr lang="ru-RU" sz="14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Санкциявий</a:t>
                </a:r>
                <a:r>
                  <a:rPr lang="ru-RU" sz="14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 комплаенс</a:t>
                </a:r>
              </a:p>
            </p:txBody>
          </p:sp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C7D662C-8586-4F01-A156-C4E4AEB1C228}"/>
              </a:ext>
            </a:extLst>
          </p:cNvPr>
          <p:cNvGrpSpPr/>
          <p:nvPr/>
        </p:nvGrpSpPr>
        <p:grpSpPr>
          <a:xfrm>
            <a:off x="431998" y="4583189"/>
            <a:ext cx="11317090" cy="460375"/>
            <a:chOff x="431998" y="1497505"/>
            <a:chExt cx="7042690" cy="630869"/>
          </a:xfrm>
        </p:grpSpPr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AA2BB295-0479-4F29-AC63-FC3D25F299F1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48BE141B-CBE6-479F-844C-006EAB4D5202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Юқоридаги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комплаенс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турларидан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ташқари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одатда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қуйидаги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комплаенс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соҳалар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ажратилади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sp>
        <p:nvSpPr>
          <p:cNvPr id="148" name="object 12">
            <a:extLst>
              <a:ext uri="{FF2B5EF4-FFF2-40B4-BE49-F238E27FC236}">
                <a16:creationId xmlns:a16="http://schemas.microsoft.com/office/drawing/2014/main" id="{51655935-F77E-4584-94BF-1CCFFCDA5F2C}"/>
              </a:ext>
            </a:extLst>
          </p:cNvPr>
          <p:cNvSpPr/>
          <p:nvPr/>
        </p:nvSpPr>
        <p:spPr>
          <a:xfrm>
            <a:off x="509889" y="5123333"/>
            <a:ext cx="541370" cy="539565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20">
            <a:extLst>
              <a:ext uri="{FF2B5EF4-FFF2-40B4-BE49-F238E27FC236}">
                <a16:creationId xmlns:a16="http://schemas.microsoft.com/office/drawing/2014/main" id="{A6DFC6C6-0729-4B37-9F67-676A39837E25}"/>
              </a:ext>
            </a:extLst>
          </p:cNvPr>
          <p:cNvSpPr txBox="1"/>
          <p:nvPr/>
        </p:nvSpPr>
        <p:spPr>
          <a:xfrm>
            <a:off x="1181749" y="5284439"/>
            <a:ext cx="4800745" cy="840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Шахсга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доир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маълумотларни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ҳимоя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Экология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атроф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-</a:t>
            </a:r>
            <a:r>
              <a:rPr lang="uz-Cyrl-UZ" sz="1400" spc="-20" dirty="0">
                <a:solidFill>
                  <a:schemeClr val="tx2"/>
                </a:solidFill>
                <a:cs typeface="Arial"/>
              </a:rPr>
              <a:t>муҳитни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муҳофаза</a:t>
            </a:r>
            <a:r>
              <a:rPr lang="uz-Cyrl-UZ" sz="1400" spc="-20" dirty="0">
                <a:solidFill>
                  <a:schemeClr val="tx2"/>
                </a:solidFill>
                <a:cs typeface="Arial"/>
              </a:rPr>
              <a:t> қилиш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156" name="object 12">
            <a:extLst>
              <a:ext uri="{FF2B5EF4-FFF2-40B4-BE49-F238E27FC236}">
                <a16:creationId xmlns:a16="http://schemas.microsoft.com/office/drawing/2014/main" id="{E1AADBDE-707A-4DC0-974B-1052315762BD}"/>
              </a:ext>
            </a:extLst>
          </p:cNvPr>
          <p:cNvSpPr/>
          <p:nvPr/>
        </p:nvSpPr>
        <p:spPr>
          <a:xfrm>
            <a:off x="509889" y="5745528"/>
            <a:ext cx="541370" cy="539565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2">
            <a:extLst>
              <a:ext uri="{FF2B5EF4-FFF2-40B4-BE49-F238E27FC236}">
                <a16:creationId xmlns:a16="http://schemas.microsoft.com/office/drawing/2014/main" id="{EC5A8089-E558-4087-8194-6FF4B440371B}"/>
              </a:ext>
            </a:extLst>
          </p:cNvPr>
          <p:cNvSpPr/>
          <p:nvPr/>
        </p:nvSpPr>
        <p:spPr>
          <a:xfrm>
            <a:off x="6234102" y="5123333"/>
            <a:ext cx="541370" cy="539565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20">
            <a:extLst>
              <a:ext uri="{FF2B5EF4-FFF2-40B4-BE49-F238E27FC236}">
                <a16:creationId xmlns:a16="http://schemas.microsoft.com/office/drawing/2014/main" id="{36E8EC79-10DC-4B8C-A3EF-74313120F2FB}"/>
              </a:ext>
            </a:extLst>
          </p:cNvPr>
          <p:cNvSpPr txBox="1"/>
          <p:nvPr/>
        </p:nvSpPr>
        <p:spPr>
          <a:xfrm>
            <a:off x="6905962" y="5284439"/>
            <a:ext cx="4800745" cy="840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Саноат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хавфсизлиги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меҳнатни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муҳофаза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Ахборотнинг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махфийлигини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таъминлаш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159" name="object 12">
            <a:extLst>
              <a:ext uri="{FF2B5EF4-FFF2-40B4-BE49-F238E27FC236}">
                <a16:creationId xmlns:a16="http://schemas.microsoft.com/office/drawing/2014/main" id="{E7B26BAF-07D7-4347-9D6C-F78CFC24CE1C}"/>
              </a:ext>
            </a:extLst>
          </p:cNvPr>
          <p:cNvSpPr/>
          <p:nvPr/>
        </p:nvSpPr>
        <p:spPr>
          <a:xfrm>
            <a:off x="6234102" y="5745528"/>
            <a:ext cx="541370" cy="539565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E881371B-C2D1-415E-838B-A9230085CCDA}"/>
              </a:ext>
            </a:extLst>
          </p:cNvPr>
          <p:cNvGrpSpPr/>
          <p:nvPr/>
        </p:nvGrpSpPr>
        <p:grpSpPr>
          <a:xfrm>
            <a:off x="442957" y="5162749"/>
            <a:ext cx="489213" cy="489213"/>
            <a:chOff x="10042525" y="1504950"/>
            <a:chExt cx="855663" cy="855663"/>
          </a:xfrm>
          <a:solidFill>
            <a:schemeClr val="bg2">
              <a:lumMod val="25000"/>
            </a:schemeClr>
          </a:solidFill>
        </p:grpSpPr>
        <p:sp>
          <p:nvSpPr>
            <p:cNvPr id="161" name="Freeform 298">
              <a:extLst>
                <a:ext uri="{FF2B5EF4-FFF2-40B4-BE49-F238E27FC236}">
                  <a16:creationId xmlns:a16="http://schemas.microsoft.com/office/drawing/2014/main" id="{AA738255-EEBD-43F2-BF60-EB13ED5C8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2525" y="1504950"/>
              <a:ext cx="855663" cy="855663"/>
            </a:xfrm>
            <a:custGeom>
              <a:avLst/>
              <a:gdLst>
                <a:gd name="T0" fmla="*/ 7333 w 8267"/>
                <a:gd name="T1" fmla="*/ 3333 h 8267"/>
                <a:gd name="T2" fmla="*/ 5467 w 8267"/>
                <a:gd name="T3" fmla="*/ 2800 h 8267"/>
                <a:gd name="T4" fmla="*/ 4228 w 8267"/>
                <a:gd name="T5" fmla="*/ 2306 h 8267"/>
                <a:gd name="T6" fmla="*/ 3733 w 8267"/>
                <a:gd name="T7" fmla="*/ 2554 h 8267"/>
                <a:gd name="T8" fmla="*/ 6267 w 8267"/>
                <a:gd name="T9" fmla="*/ 1600 h 8267"/>
                <a:gd name="T10" fmla="*/ 5891 w 8267"/>
                <a:gd name="T11" fmla="*/ 1067 h 8267"/>
                <a:gd name="T12" fmla="*/ 3694 w 8267"/>
                <a:gd name="T13" fmla="*/ 839 h 8267"/>
                <a:gd name="T14" fmla="*/ 4933 w 8267"/>
                <a:gd name="T15" fmla="*/ 800 h 8267"/>
                <a:gd name="T16" fmla="*/ 4558 w 8267"/>
                <a:gd name="T17" fmla="*/ 267 h 8267"/>
                <a:gd name="T18" fmla="*/ 2800 w 8267"/>
                <a:gd name="T19" fmla="*/ 0 h 8267"/>
                <a:gd name="T20" fmla="*/ 0 w 8267"/>
                <a:gd name="T21" fmla="*/ 4800 h 8267"/>
                <a:gd name="T22" fmla="*/ 3249 w 8267"/>
                <a:gd name="T23" fmla="*/ 5492 h 8267"/>
                <a:gd name="T24" fmla="*/ 4202 w 8267"/>
                <a:gd name="T25" fmla="*/ 5981 h 8267"/>
                <a:gd name="T26" fmla="*/ 2375 w 8267"/>
                <a:gd name="T27" fmla="*/ 6933 h 8267"/>
                <a:gd name="T28" fmla="*/ 2000 w 8267"/>
                <a:gd name="T29" fmla="*/ 7467 h 8267"/>
                <a:gd name="T30" fmla="*/ 4533 w 8267"/>
                <a:gd name="T31" fmla="*/ 7733 h 8267"/>
                <a:gd name="T32" fmla="*/ 2933 w 8267"/>
                <a:gd name="T33" fmla="*/ 7867 h 8267"/>
                <a:gd name="T34" fmla="*/ 4533 w 8267"/>
                <a:gd name="T35" fmla="*/ 8000 h 8267"/>
                <a:gd name="T36" fmla="*/ 8133 w 8267"/>
                <a:gd name="T37" fmla="*/ 8267 h 8267"/>
                <a:gd name="T38" fmla="*/ 8227 w 8267"/>
                <a:gd name="T39" fmla="*/ 4172 h 8267"/>
                <a:gd name="T40" fmla="*/ 6267 w 8267"/>
                <a:gd name="T41" fmla="*/ 1333 h 8267"/>
                <a:gd name="T42" fmla="*/ 4933 w 8267"/>
                <a:gd name="T43" fmla="*/ 267 h 8267"/>
                <a:gd name="T44" fmla="*/ 4800 w 8267"/>
                <a:gd name="T45" fmla="*/ 400 h 8267"/>
                <a:gd name="T46" fmla="*/ 1867 w 8267"/>
                <a:gd name="T47" fmla="*/ 7067 h 8267"/>
                <a:gd name="T48" fmla="*/ 2000 w 8267"/>
                <a:gd name="T49" fmla="*/ 7200 h 8267"/>
                <a:gd name="T50" fmla="*/ 3333 w 8267"/>
                <a:gd name="T51" fmla="*/ 7733 h 8267"/>
                <a:gd name="T52" fmla="*/ 7467 w 8267"/>
                <a:gd name="T53" fmla="*/ 3789 h 8267"/>
                <a:gd name="T54" fmla="*/ 7467 w 8267"/>
                <a:gd name="T55" fmla="*/ 3789 h 8267"/>
                <a:gd name="T56" fmla="*/ 5549 w 8267"/>
                <a:gd name="T57" fmla="*/ 4800 h 8267"/>
                <a:gd name="T58" fmla="*/ 2933 w 8267"/>
                <a:gd name="T59" fmla="*/ 455 h 8267"/>
                <a:gd name="T60" fmla="*/ 2933 w 8267"/>
                <a:gd name="T61" fmla="*/ 455 h 8267"/>
                <a:gd name="T62" fmla="*/ 2667 w 8267"/>
                <a:gd name="T63" fmla="*/ 267 h 8267"/>
                <a:gd name="T64" fmla="*/ 3467 w 8267"/>
                <a:gd name="T65" fmla="*/ 1067 h 8267"/>
                <a:gd name="T66" fmla="*/ 2800 w 8267"/>
                <a:gd name="T67" fmla="*/ 2800 h 8267"/>
                <a:gd name="T68" fmla="*/ 2687 w 8267"/>
                <a:gd name="T69" fmla="*/ 4667 h 8267"/>
                <a:gd name="T70" fmla="*/ 3386 w 8267"/>
                <a:gd name="T71" fmla="*/ 5263 h 8267"/>
                <a:gd name="T72" fmla="*/ 4133 w 8267"/>
                <a:gd name="T73" fmla="*/ 2585 h 8267"/>
                <a:gd name="T74" fmla="*/ 4880 w 8267"/>
                <a:gd name="T75" fmla="*/ 5263 h 8267"/>
                <a:gd name="T76" fmla="*/ 4800 w 8267"/>
                <a:gd name="T77" fmla="*/ 8000 h 8267"/>
                <a:gd name="T78" fmla="*/ 5435 w 8267"/>
                <a:gd name="T79" fmla="*/ 5067 h 8267"/>
                <a:gd name="T80" fmla="*/ 6933 w 8267"/>
                <a:gd name="T81" fmla="*/ 4400 h 8267"/>
                <a:gd name="T82" fmla="*/ 5600 w 8267"/>
                <a:gd name="T83" fmla="*/ 3600 h 8267"/>
                <a:gd name="T84" fmla="*/ 7333 w 8267"/>
                <a:gd name="T85" fmla="*/ 4400 h 8267"/>
                <a:gd name="T86" fmla="*/ 8000 w 8267"/>
                <a:gd name="T87" fmla="*/ 8000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67" h="8267">
                  <a:moveTo>
                    <a:pt x="8227" y="4172"/>
                  </a:moveTo>
                  <a:lnTo>
                    <a:pt x="7428" y="3373"/>
                  </a:lnTo>
                  <a:cubicBezTo>
                    <a:pt x="7404" y="3348"/>
                    <a:pt x="7370" y="3333"/>
                    <a:pt x="7333" y="3333"/>
                  </a:cubicBezTo>
                  <a:lnTo>
                    <a:pt x="5600" y="3333"/>
                  </a:lnTo>
                  <a:lnTo>
                    <a:pt x="5600" y="2933"/>
                  </a:lnTo>
                  <a:cubicBezTo>
                    <a:pt x="5600" y="2860"/>
                    <a:pt x="5540" y="2800"/>
                    <a:pt x="5467" y="2800"/>
                  </a:cubicBezTo>
                  <a:lnTo>
                    <a:pt x="5385" y="2800"/>
                  </a:lnTo>
                  <a:cubicBezTo>
                    <a:pt x="4957" y="2800"/>
                    <a:pt x="4555" y="2634"/>
                    <a:pt x="4253" y="2331"/>
                  </a:cubicBezTo>
                  <a:lnTo>
                    <a:pt x="4228" y="2306"/>
                  </a:lnTo>
                  <a:cubicBezTo>
                    <a:pt x="4176" y="2254"/>
                    <a:pt x="4091" y="2254"/>
                    <a:pt x="4039" y="2306"/>
                  </a:cubicBezTo>
                  <a:lnTo>
                    <a:pt x="4014" y="2331"/>
                  </a:lnTo>
                  <a:cubicBezTo>
                    <a:pt x="3928" y="2417"/>
                    <a:pt x="3833" y="2490"/>
                    <a:pt x="3733" y="2554"/>
                  </a:cubicBezTo>
                  <a:lnTo>
                    <a:pt x="3733" y="1333"/>
                  </a:lnTo>
                  <a:lnTo>
                    <a:pt x="5891" y="1333"/>
                  </a:lnTo>
                  <a:cubicBezTo>
                    <a:pt x="5947" y="1488"/>
                    <a:pt x="6093" y="1600"/>
                    <a:pt x="6267" y="1600"/>
                  </a:cubicBezTo>
                  <a:cubicBezTo>
                    <a:pt x="6487" y="1600"/>
                    <a:pt x="6667" y="1421"/>
                    <a:pt x="6667" y="1200"/>
                  </a:cubicBezTo>
                  <a:cubicBezTo>
                    <a:pt x="6667" y="979"/>
                    <a:pt x="6487" y="800"/>
                    <a:pt x="6267" y="800"/>
                  </a:cubicBezTo>
                  <a:cubicBezTo>
                    <a:pt x="6093" y="800"/>
                    <a:pt x="5947" y="912"/>
                    <a:pt x="5891" y="1067"/>
                  </a:cubicBezTo>
                  <a:lnTo>
                    <a:pt x="3733" y="1067"/>
                  </a:lnTo>
                  <a:lnTo>
                    <a:pt x="3733" y="933"/>
                  </a:lnTo>
                  <a:cubicBezTo>
                    <a:pt x="3733" y="896"/>
                    <a:pt x="3718" y="863"/>
                    <a:pt x="3694" y="839"/>
                  </a:cubicBezTo>
                  <a:lnTo>
                    <a:pt x="3389" y="533"/>
                  </a:lnTo>
                  <a:lnTo>
                    <a:pt x="4558" y="533"/>
                  </a:lnTo>
                  <a:cubicBezTo>
                    <a:pt x="4613" y="688"/>
                    <a:pt x="4760" y="800"/>
                    <a:pt x="4933" y="800"/>
                  </a:cubicBezTo>
                  <a:cubicBezTo>
                    <a:pt x="5154" y="800"/>
                    <a:pt x="5333" y="621"/>
                    <a:pt x="5333" y="400"/>
                  </a:cubicBezTo>
                  <a:cubicBezTo>
                    <a:pt x="5333" y="179"/>
                    <a:pt x="5154" y="0"/>
                    <a:pt x="4933" y="0"/>
                  </a:cubicBezTo>
                  <a:cubicBezTo>
                    <a:pt x="4760" y="0"/>
                    <a:pt x="4613" y="112"/>
                    <a:pt x="4558" y="267"/>
                  </a:cubicBezTo>
                  <a:lnTo>
                    <a:pt x="3122" y="267"/>
                  </a:lnTo>
                  <a:lnTo>
                    <a:pt x="2894" y="39"/>
                  </a:lnTo>
                  <a:cubicBezTo>
                    <a:pt x="2870" y="15"/>
                    <a:pt x="2837" y="0"/>
                    <a:pt x="2800" y="0"/>
                  </a:cubicBezTo>
                  <a:lnTo>
                    <a:pt x="133" y="0"/>
                  </a:lnTo>
                  <a:cubicBezTo>
                    <a:pt x="60" y="0"/>
                    <a:pt x="0" y="60"/>
                    <a:pt x="0" y="133"/>
                  </a:cubicBezTo>
                  <a:lnTo>
                    <a:pt x="0" y="4800"/>
                  </a:lnTo>
                  <a:cubicBezTo>
                    <a:pt x="0" y="4874"/>
                    <a:pt x="60" y="4933"/>
                    <a:pt x="133" y="4933"/>
                  </a:cubicBezTo>
                  <a:lnTo>
                    <a:pt x="2765" y="4933"/>
                  </a:lnTo>
                  <a:cubicBezTo>
                    <a:pt x="2863" y="5162"/>
                    <a:pt x="3030" y="5360"/>
                    <a:pt x="3249" y="5492"/>
                  </a:cubicBezTo>
                  <a:lnTo>
                    <a:pt x="4065" y="5981"/>
                  </a:lnTo>
                  <a:cubicBezTo>
                    <a:pt x="4086" y="5994"/>
                    <a:pt x="4110" y="6000"/>
                    <a:pt x="4133" y="6000"/>
                  </a:cubicBezTo>
                  <a:cubicBezTo>
                    <a:pt x="4157" y="6000"/>
                    <a:pt x="4181" y="5994"/>
                    <a:pt x="4202" y="5981"/>
                  </a:cubicBezTo>
                  <a:lnTo>
                    <a:pt x="4533" y="5782"/>
                  </a:lnTo>
                  <a:lnTo>
                    <a:pt x="4533" y="6933"/>
                  </a:lnTo>
                  <a:lnTo>
                    <a:pt x="2375" y="6933"/>
                  </a:lnTo>
                  <a:cubicBezTo>
                    <a:pt x="2320" y="6779"/>
                    <a:pt x="2174" y="6667"/>
                    <a:pt x="2000" y="6667"/>
                  </a:cubicBezTo>
                  <a:cubicBezTo>
                    <a:pt x="1779" y="6667"/>
                    <a:pt x="1600" y="6846"/>
                    <a:pt x="1600" y="7067"/>
                  </a:cubicBezTo>
                  <a:cubicBezTo>
                    <a:pt x="1600" y="7287"/>
                    <a:pt x="1779" y="7467"/>
                    <a:pt x="2000" y="7467"/>
                  </a:cubicBezTo>
                  <a:cubicBezTo>
                    <a:pt x="2174" y="7467"/>
                    <a:pt x="2320" y="7355"/>
                    <a:pt x="2375" y="7200"/>
                  </a:cubicBezTo>
                  <a:lnTo>
                    <a:pt x="4533" y="7200"/>
                  </a:lnTo>
                  <a:lnTo>
                    <a:pt x="4533" y="7733"/>
                  </a:lnTo>
                  <a:lnTo>
                    <a:pt x="3709" y="7733"/>
                  </a:lnTo>
                  <a:cubicBezTo>
                    <a:pt x="3654" y="7579"/>
                    <a:pt x="3507" y="7467"/>
                    <a:pt x="3333" y="7467"/>
                  </a:cubicBezTo>
                  <a:cubicBezTo>
                    <a:pt x="3113" y="7467"/>
                    <a:pt x="2933" y="7646"/>
                    <a:pt x="2933" y="7867"/>
                  </a:cubicBezTo>
                  <a:cubicBezTo>
                    <a:pt x="2933" y="8087"/>
                    <a:pt x="3113" y="8267"/>
                    <a:pt x="3333" y="8267"/>
                  </a:cubicBezTo>
                  <a:cubicBezTo>
                    <a:pt x="3507" y="8267"/>
                    <a:pt x="3654" y="8155"/>
                    <a:pt x="3709" y="8000"/>
                  </a:cubicBezTo>
                  <a:lnTo>
                    <a:pt x="4533" y="8000"/>
                  </a:lnTo>
                  <a:lnTo>
                    <a:pt x="4533" y="8133"/>
                  </a:lnTo>
                  <a:cubicBezTo>
                    <a:pt x="4533" y="8207"/>
                    <a:pt x="4593" y="8267"/>
                    <a:pt x="4667" y="8267"/>
                  </a:cubicBezTo>
                  <a:lnTo>
                    <a:pt x="8133" y="8267"/>
                  </a:lnTo>
                  <a:cubicBezTo>
                    <a:pt x="8207" y="8267"/>
                    <a:pt x="8267" y="8207"/>
                    <a:pt x="8267" y="8133"/>
                  </a:cubicBezTo>
                  <a:lnTo>
                    <a:pt x="8267" y="4267"/>
                  </a:lnTo>
                  <a:cubicBezTo>
                    <a:pt x="8267" y="4230"/>
                    <a:pt x="8252" y="4196"/>
                    <a:pt x="8227" y="4172"/>
                  </a:cubicBezTo>
                  <a:close/>
                  <a:moveTo>
                    <a:pt x="6267" y="1067"/>
                  </a:moveTo>
                  <a:cubicBezTo>
                    <a:pt x="6340" y="1067"/>
                    <a:pt x="6400" y="1127"/>
                    <a:pt x="6400" y="1200"/>
                  </a:cubicBezTo>
                  <a:cubicBezTo>
                    <a:pt x="6400" y="1273"/>
                    <a:pt x="6340" y="1333"/>
                    <a:pt x="6267" y="1333"/>
                  </a:cubicBezTo>
                  <a:cubicBezTo>
                    <a:pt x="6193" y="1333"/>
                    <a:pt x="6133" y="1273"/>
                    <a:pt x="6133" y="1200"/>
                  </a:cubicBezTo>
                  <a:cubicBezTo>
                    <a:pt x="6133" y="1127"/>
                    <a:pt x="6193" y="1067"/>
                    <a:pt x="6267" y="1067"/>
                  </a:cubicBezTo>
                  <a:close/>
                  <a:moveTo>
                    <a:pt x="4933" y="267"/>
                  </a:moveTo>
                  <a:cubicBezTo>
                    <a:pt x="5007" y="267"/>
                    <a:pt x="5067" y="327"/>
                    <a:pt x="5067" y="400"/>
                  </a:cubicBezTo>
                  <a:cubicBezTo>
                    <a:pt x="5067" y="473"/>
                    <a:pt x="5007" y="533"/>
                    <a:pt x="4933" y="533"/>
                  </a:cubicBezTo>
                  <a:cubicBezTo>
                    <a:pt x="4860" y="533"/>
                    <a:pt x="4800" y="473"/>
                    <a:pt x="4800" y="400"/>
                  </a:cubicBezTo>
                  <a:cubicBezTo>
                    <a:pt x="4800" y="327"/>
                    <a:pt x="4860" y="267"/>
                    <a:pt x="4933" y="267"/>
                  </a:cubicBezTo>
                  <a:close/>
                  <a:moveTo>
                    <a:pt x="2000" y="7200"/>
                  </a:moveTo>
                  <a:cubicBezTo>
                    <a:pt x="1926" y="7200"/>
                    <a:pt x="1867" y="7140"/>
                    <a:pt x="1867" y="7067"/>
                  </a:cubicBezTo>
                  <a:cubicBezTo>
                    <a:pt x="1867" y="6993"/>
                    <a:pt x="1926" y="6933"/>
                    <a:pt x="2000" y="6933"/>
                  </a:cubicBezTo>
                  <a:cubicBezTo>
                    <a:pt x="2074" y="6933"/>
                    <a:pt x="2133" y="6993"/>
                    <a:pt x="2133" y="7067"/>
                  </a:cubicBezTo>
                  <a:cubicBezTo>
                    <a:pt x="2133" y="7140"/>
                    <a:pt x="2074" y="7200"/>
                    <a:pt x="2000" y="7200"/>
                  </a:cubicBezTo>
                  <a:close/>
                  <a:moveTo>
                    <a:pt x="3333" y="8000"/>
                  </a:moveTo>
                  <a:cubicBezTo>
                    <a:pt x="3260" y="8000"/>
                    <a:pt x="3200" y="7940"/>
                    <a:pt x="3200" y="7867"/>
                  </a:cubicBezTo>
                  <a:cubicBezTo>
                    <a:pt x="3200" y="7793"/>
                    <a:pt x="3260" y="7733"/>
                    <a:pt x="3333" y="7733"/>
                  </a:cubicBezTo>
                  <a:cubicBezTo>
                    <a:pt x="3407" y="7733"/>
                    <a:pt x="3467" y="7793"/>
                    <a:pt x="3467" y="7867"/>
                  </a:cubicBezTo>
                  <a:cubicBezTo>
                    <a:pt x="3467" y="7940"/>
                    <a:pt x="3407" y="8000"/>
                    <a:pt x="3333" y="8000"/>
                  </a:cubicBezTo>
                  <a:close/>
                  <a:moveTo>
                    <a:pt x="7467" y="3789"/>
                  </a:moveTo>
                  <a:lnTo>
                    <a:pt x="7811" y="4133"/>
                  </a:lnTo>
                  <a:lnTo>
                    <a:pt x="7467" y="4133"/>
                  </a:lnTo>
                  <a:lnTo>
                    <a:pt x="7467" y="3789"/>
                  </a:lnTo>
                  <a:close/>
                  <a:moveTo>
                    <a:pt x="6667" y="4533"/>
                  </a:moveTo>
                  <a:lnTo>
                    <a:pt x="6667" y="4800"/>
                  </a:lnTo>
                  <a:lnTo>
                    <a:pt x="5549" y="4800"/>
                  </a:lnTo>
                  <a:cubicBezTo>
                    <a:pt x="5575" y="4714"/>
                    <a:pt x="5590" y="4624"/>
                    <a:pt x="5595" y="4533"/>
                  </a:cubicBezTo>
                  <a:lnTo>
                    <a:pt x="6667" y="4533"/>
                  </a:lnTo>
                  <a:close/>
                  <a:moveTo>
                    <a:pt x="2933" y="455"/>
                  </a:moveTo>
                  <a:lnTo>
                    <a:pt x="3278" y="800"/>
                  </a:lnTo>
                  <a:lnTo>
                    <a:pt x="2933" y="800"/>
                  </a:lnTo>
                  <a:lnTo>
                    <a:pt x="2933" y="455"/>
                  </a:lnTo>
                  <a:close/>
                  <a:moveTo>
                    <a:pt x="267" y="4667"/>
                  </a:moveTo>
                  <a:lnTo>
                    <a:pt x="267" y="267"/>
                  </a:lnTo>
                  <a:lnTo>
                    <a:pt x="2667" y="267"/>
                  </a:lnTo>
                  <a:lnTo>
                    <a:pt x="2667" y="933"/>
                  </a:lnTo>
                  <a:cubicBezTo>
                    <a:pt x="2667" y="1007"/>
                    <a:pt x="2726" y="1067"/>
                    <a:pt x="2800" y="1067"/>
                  </a:cubicBezTo>
                  <a:lnTo>
                    <a:pt x="3467" y="1067"/>
                  </a:lnTo>
                  <a:lnTo>
                    <a:pt x="3467" y="2689"/>
                  </a:lnTo>
                  <a:cubicBezTo>
                    <a:pt x="3283" y="2761"/>
                    <a:pt x="3086" y="2800"/>
                    <a:pt x="2882" y="2800"/>
                  </a:cubicBezTo>
                  <a:lnTo>
                    <a:pt x="2800" y="2800"/>
                  </a:lnTo>
                  <a:cubicBezTo>
                    <a:pt x="2726" y="2800"/>
                    <a:pt x="2667" y="2860"/>
                    <a:pt x="2667" y="2933"/>
                  </a:cubicBezTo>
                  <a:lnTo>
                    <a:pt x="2667" y="4463"/>
                  </a:lnTo>
                  <a:cubicBezTo>
                    <a:pt x="2667" y="4532"/>
                    <a:pt x="2675" y="4600"/>
                    <a:pt x="2687" y="4667"/>
                  </a:cubicBezTo>
                  <a:lnTo>
                    <a:pt x="267" y="4667"/>
                  </a:lnTo>
                  <a:close/>
                  <a:moveTo>
                    <a:pt x="4133" y="5711"/>
                  </a:moveTo>
                  <a:lnTo>
                    <a:pt x="3386" y="5263"/>
                  </a:lnTo>
                  <a:cubicBezTo>
                    <a:pt x="3107" y="5095"/>
                    <a:pt x="2933" y="4789"/>
                    <a:pt x="2933" y="4463"/>
                  </a:cubicBezTo>
                  <a:lnTo>
                    <a:pt x="2933" y="3066"/>
                  </a:lnTo>
                  <a:cubicBezTo>
                    <a:pt x="3381" y="3054"/>
                    <a:pt x="3802" y="2885"/>
                    <a:pt x="4133" y="2585"/>
                  </a:cubicBezTo>
                  <a:cubicBezTo>
                    <a:pt x="4464" y="2885"/>
                    <a:pt x="4885" y="3054"/>
                    <a:pt x="5333" y="3066"/>
                  </a:cubicBezTo>
                  <a:lnTo>
                    <a:pt x="5333" y="4463"/>
                  </a:lnTo>
                  <a:cubicBezTo>
                    <a:pt x="5333" y="4789"/>
                    <a:pt x="5160" y="5095"/>
                    <a:pt x="4880" y="5263"/>
                  </a:cubicBezTo>
                  <a:lnTo>
                    <a:pt x="4133" y="5711"/>
                  </a:lnTo>
                  <a:close/>
                  <a:moveTo>
                    <a:pt x="8000" y="8000"/>
                  </a:moveTo>
                  <a:lnTo>
                    <a:pt x="4800" y="8000"/>
                  </a:lnTo>
                  <a:lnTo>
                    <a:pt x="4800" y="5622"/>
                  </a:lnTo>
                  <a:lnTo>
                    <a:pt x="5017" y="5492"/>
                  </a:lnTo>
                  <a:cubicBezTo>
                    <a:pt x="5193" y="5387"/>
                    <a:pt x="5335" y="5239"/>
                    <a:pt x="5435" y="5067"/>
                  </a:cubicBezTo>
                  <a:lnTo>
                    <a:pt x="6800" y="5067"/>
                  </a:lnTo>
                  <a:cubicBezTo>
                    <a:pt x="6874" y="5067"/>
                    <a:pt x="6933" y="5007"/>
                    <a:pt x="6933" y="4933"/>
                  </a:cubicBezTo>
                  <a:lnTo>
                    <a:pt x="6933" y="4400"/>
                  </a:lnTo>
                  <a:cubicBezTo>
                    <a:pt x="6933" y="4326"/>
                    <a:pt x="6874" y="4267"/>
                    <a:pt x="6800" y="4267"/>
                  </a:cubicBezTo>
                  <a:lnTo>
                    <a:pt x="5600" y="4267"/>
                  </a:lnTo>
                  <a:lnTo>
                    <a:pt x="5600" y="3600"/>
                  </a:lnTo>
                  <a:lnTo>
                    <a:pt x="7200" y="3600"/>
                  </a:lnTo>
                  <a:lnTo>
                    <a:pt x="7200" y="4267"/>
                  </a:lnTo>
                  <a:cubicBezTo>
                    <a:pt x="7200" y="4340"/>
                    <a:pt x="7260" y="4400"/>
                    <a:pt x="7333" y="4400"/>
                  </a:cubicBezTo>
                  <a:lnTo>
                    <a:pt x="8000" y="4400"/>
                  </a:lnTo>
                  <a:lnTo>
                    <a:pt x="8000" y="8000"/>
                  </a:lnTo>
                  <a:close/>
                  <a:moveTo>
                    <a:pt x="8000" y="800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Freeform 299">
              <a:extLst>
                <a:ext uri="{FF2B5EF4-FFF2-40B4-BE49-F238E27FC236}">
                  <a16:creationId xmlns:a16="http://schemas.microsoft.com/office/drawing/2014/main" id="{BD8778EA-77A4-4270-B795-1347E31602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04475" y="1857375"/>
              <a:ext cx="133350" cy="158750"/>
            </a:xfrm>
            <a:custGeom>
              <a:avLst/>
              <a:gdLst>
                <a:gd name="T0" fmla="*/ 484 w 1293"/>
                <a:gd name="T1" fmla="*/ 1140 h 1526"/>
                <a:gd name="T2" fmla="*/ 214 w 1293"/>
                <a:gd name="T3" fmla="*/ 780 h 1526"/>
                <a:gd name="T4" fmla="*/ 0 w 1293"/>
                <a:gd name="T5" fmla="*/ 940 h 1526"/>
                <a:gd name="T6" fmla="*/ 400 w 1293"/>
                <a:gd name="T7" fmla="*/ 1473 h 1526"/>
                <a:gd name="T8" fmla="*/ 507 w 1293"/>
                <a:gd name="T9" fmla="*/ 1526 h 1526"/>
                <a:gd name="T10" fmla="*/ 519 w 1293"/>
                <a:gd name="T11" fmla="*/ 1526 h 1526"/>
                <a:gd name="T12" fmla="*/ 626 w 1293"/>
                <a:gd name="T13" fmla="*/ 1453 h 1526"/>
                <a:gd name="T14" fmla="*/ 1293 w 1293"/>
                <a:gd name="T15" fmla="*/ 119 h 1526"/>
                <a:gd name="T16" fmla="*/ 1054 w 1293"/>
                <a:gd name="T17" fmla="*/ 0 h 1526"/>
                <a:gd name="T18" fmla="*/ 484 w 1293"/>
                <a:gd name="T19" fmla="*/ 1140 h 1526"/>
                <a:gd name="T20" fmla="*/ 484 w 1293"/>
                <a:gd name="T21" fmla="*/ 1140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3" h="1526">
                  <a:moveTo>
                    <a:pt x="484" y="1140"/>
                  </a:moveTo>
                  <a:lnTo>
                    <a:pt x="214" y="780"/>
                  </a:lnTo>
                  <a:lnTo>
                    <a:pt x="0" y="940"/>
                  </a:lnTo>
                  <a:lnTo>
                    <a:pt x="400" y="1473"/>
                  </a:lnTo>
                  <a:cubicBezTo>
                    <a:pt x="426" y="1507"/>
                    <a:pt x="465" y="1526"/>
                    <a:pt x="507" y="1526"/>
                  </a:cubicBezTo>
                  <a:cubicBezTo>
                    <a:pt x="511" y="1526"/>
                    <a:pt x="515" y="1526"/>
                    <a:pt x="519" y="1526"/>
                  </a:cubicBezTo>
                  <a:cubicBezTo>
                    <a:pt x="565" y="1522"/>
                    <a:pt x="606" y="1494"/>
                    <a:pt x="626" y="1453"/>
                  </a:cubicBezTo>
                  <a:lnTo>
                    <a:pt x="1293" y="119"/>
                  </a:lnTo>
                  <a:lnTo>
                    <a:pt x="1054" y="0"/>
                  </a:lnTo>
                  <a:lnTo>
                    <a:pt x="484" y="1140"/>
                  </a:lnTo>
                  <a:close/>
                  <a:moveTo>
                    <a:pt x="484" y="114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Freeform 300">
              <a:extLst>
                <a:ext uri="{FF2B5EF4-FFF2-40B4-BE49-F238E27FC236}">
                  <a16:creationId xmlns:a16="http://schemas.microsoft.com/office/drawing/2014/main" id="{0C8EB154-68B1-4332-94E1-92775073C8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8088" y="1560513"/>
              <a:ext cx="192088" cy="82550"/>
            </a:xfrm>
            <a:custGeom>
              <a:avLst/>
              <a:gdLst>
                <a:gd name="T0" fmla="*/ 134 w 1867"/>
                <a:gd name="T1" fmla="*/ 800 h 800"/>
                <a:gd name="T2" fmla="*/ 1734 w 1867"/>
                <a:gd name="T3" fmla="*/ 800 h 800"/>
                <a:gd name="T4" fmla="*/ 1867 w 1867"/>
                <a:gd name="T5" fmla="*/ 667 h 800"/>
                <a:gd name="T6" fmla="*/ 1867 w 1867"/>
                <a:gd name="T7" fmla="*/ 134 h 800"/>
                <a:gd name="T8" fmla="*/ 1734 w 1867"/>
                <a:gd name="T9" fmla="*/ 0 h 800"/>
                <a:gd name="T10" fmla="*/ 134 w 1867"/>
                <a:gd name="T11" fmla="*/ 0 h 800"/>
                <a:gd name="T12" fmla="*/ 0 w 1867"/>
                <a:gd name="T13" fmla="*/ 134 h 800"/>
                <a:gd name="T14" fmla="*/ 0 w 1867"/>
                <a:gd name="T15" fmla="*/ 667 h 800"/>
                <a:gd name="T16" fmla="*/ 134 w 1867"/>
                <a:gd name="T17" fmla="*/ 800 h 800"/>
                <a:gd name="T18" fmla="*/ 267 w 1867"/>
                <a:gd name="T19" fmla="*/ 267 h 800"/>
                <a:gd name="T20" fmla="*/ 1600 w 1867"/>
                <a:gd name="T21" fmla="*/ 267 h 800"/>
                <a:gd name="T22" fmla="*/ 1600 w 1867"/>
                <a:gd name="T23" fmla="*/ 534 h 800"/>
                <a:gd name="T24" fmla="*/ 267 w 1867"/>
                <a:gd name="T25" fmla="*/ 534 h 800"/>
                <a:gd name="T26" fmla="*/ 267 w 1867"/>
                <a:gd name="T27" fmla="*/ 267 h 800"/>
                <a:gd name="T28" fmla="*/ 267 w 1867"/>
                <a:gd name="T29" fmla="*/ 267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7" h="800">
                  <a:moveTo>
                    <a:pt x="134" y="800"/>
                  </a:moveTo>
                  <a:lnTo>
                    <a:pt x="1734" y="800"/>
                  </a:lnTo>
                  <a:cubicBezTo>
                    <a:pt x="1807" y="800"/>
                    <a:pt x="1867" y="741"/>
                    <a:pt x="1867" y="667"/>
                  </a:cubicBezTo>
                  <a:lnTo>
                    <a:pt x="1867" y="134"/>
                  </a:lnTo>
                  <a:cubicBezTo>
                    <a:pt x="1867" y="60"/>
                    <a:pt x="1807" y="0"/>
                    <a:pt x="1734" y="0"/>
                  </a:cubicBezTo>
                  <a:lnTo>
                    <a:pt x="134" y="0"/>
                  </a:lnTo>
                  <a:cubicBezTo>
                    <a:pt x="60" y="0"/>
                    <a:pt x="0" y="60"/>
                    <a:pt x="0" y="134"/>
                  </a:cubicBezTo>
                  <a:lnTo>
                    <a:pt x="0" y="667"/>
                  </a:lnTo>
                  <a:cubicBezTo>
                    <a:pt x="0" y="741"/>
                    <a:pt x="60" y="800"/>
                    <a:pt x="134" y="800"/>
                  </a:cubicBezTo>
                  <a:close/>
                  <a:moveTo>
                    <a:pt x="267" y="267"/>
                  </a:moveTo>
                  <a:lnTo>
                    <a:pt x="1600" y="267"/>
                  </a:lnTo>
                  <a:lnTo>
                    <a:pt x="1600" y="534"/>
                  </a:lnTo>
                  <a:lnTo>
                    <a:pt x="267" y="534"/>
                  </a:lnTo>
                  <a:lnTo>
                    <a:pt x="267" y="267"/>
                  </a:lnTo>
                  <a:close/>
                  <a:moveTo>
                    <a:pt x="267" y="267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Freeform 301">
              <a:extLst>
                <a:ext uri="{FF2B5EF4-FFF2-40B4-BE49-F238E27FC236}">
                  <a16:creationId xmlns:a16="http://schemas.microsoft.com/office/drawing/2014/main" id="{EB16DD58-9D90-4AEB-9E84-EF9F065C0F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8088" y="1670050"/>
              <a:ext cx="276225" cy="28575"/>
            </a:xfrm>
            <a:custGeom>
              <a:avLst/>
              <a:gdLst>
                <a:gd name="T0" fmla="*/ 0 w 2667"/>
                <a:gd name="T1" fmla="*/ 0 h 267"/>
                <a:gd name="T2" fmla="*/ 2667 w 2667"/>
                <a:gd name="T3" fmla="*/ 0 h 267"/>
                <a:gd name="T4" fmla="*/ 2667 w 2667"/>
                <a:gd name="T5" fmla="*/ 267 h 267"/>
                <a:gd name="T6" fmla="*/ 0 w 2667"/>
                <a:gd name="T7" fmla="*/ 267 h 267"/>
                <a:gd name="T8" fmla="*/ 0 w 2667"/>
                <a:gd name="T9" fmla="*/ 0 h 267"/>
                <a:gd name="T10" fmla="*/ 0 w 26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7" h="267">
                  <a:moveTo>
                    <a:pt x="0" y="0"/>
                  </a:moveTo>
                  <a:lnTo>
                    <a:pt x="2667" y="0"/>
                  </a:lnTo>
                  <a:lnTo>
                    <a:pt x="26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Freeform 302">
              <a:extLst>
                <a:ext uri="{FF2B5EF4-FFF2-40B4-BE49-F238E27FC236}">
                  <a16:creationId xmlns:a16="http://schemas.microsoft.com/office/drawing/2014/main" id="{3DBC4014-A070-452F-BE1D-94C9598724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8088" y="1725613"/>
              <a:ext cx="276225" cy="26988"/>
            </a:xfrm>
            <a:custGeom>
              <a:avLst/>
              <a:gdLst>
                <a:gd name="T0" fmla="*/ 0 w 2667"/>
                <a:gd name="T1" fmla="*/ 0 h 267"/>
                <a:gd name="T2" fmla="*/ 2667 w 2667"/>
                <a:gd name="T3" fmla="*/ 0 h 267"/>
                <a:gd name="T4" fmla="*/ 2667 w 2667"/>
                <a:gd name="T5" fmla="*/ 267 h 267"/>
                <a:gd name="T6" fmla="*/ 0 w 2667"/>
                <a:gd name="T7" fmla="*/ 267 h 267"/>
                <a:gd name="T8" fmla="*/ 0 w 2667"/>
                <a:gd name="T9" fmla="*/ 0 h 267"/>
                <a:gd name="T10" fmla="*/ 0 w 26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7" h="267">
                  <a:moveTo>
                    <a:pt x="0" y="0"/>
                  </a:moveTo>
                  <a:lnTo>
                    <a:pt x="2667" y="0"/>
                  </a:lnTo>
                  <a:lnTo>
                    <a:pt x="26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303">
              <a:extLst>
                <a:ext uri="{FF2B5EF4-FFF2-40B4-BE49-F238E27FC236}">
                  <a16:creationId xmlns:a16="http://schemas.microsoft.com/office/drawing/2014/main" id="{CFDE11E1-7FF8-431E-86E2-DB0468AC44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8088" y="1781175"/>
              <a:ext cx="192088" cy="26988"/>
            </a:xfrm>
            <a:custGeom>
              <a:avLst/>
              <a:gdLst>
                <a:gd name="T0" fmla="*/ 0 w 1867"/>
                <a:gd name="T1" fmla="*/ 0 h 266"/>
                <a:gd name="T2" fmla="*/ 1867 w 1867"/>
                <a:gd name="T3" fmla="*/ 0 h 266"/>
                <a:gd name="T4" fmla="*/ 1867 w 1867"/>
                <a:gd name="T5" fmla="*/ 266 h 266"/>
                <a:gd name="T6" fmla="*/ 0 w 1867"/>
                <a:gd name="T7" fmla="*/ 266 h 266"/>
                <a:gd name="T8" fmla="*/ 0 w 1867"/>
                <a:gd name="T9" fmla="*/ 0 h 266"/>
                <a:gd name="T10" fmla="*/ 0 w 186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7" h="266">
                  <a:moveTo>
                    <a:pt x="0" y="0"/>
                  </a:moveTo>
                  <a:lnTo>
                    <a:pt x="1867" y="0"/>
                  </a:lnTo>
                  <a:lnTo>
                    <a:pt x="186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Freeform 304">
              <a:extLst>
                <a:ext uri="{FF2B5EF4-FFF2-40B4-BE49-F238E27FC236}">
                  <a16:creationId xmlns:a16="http://schemas.microsoft.com/office/drawing/2014/main" id="{24BFBF05-571D-44FC-BB77-B39463B498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8088" y="1836738"/>
              <a:ext cx="192088" cy="26988"/>
            </a:xfrm>
            <a:custGeom>
              <a:avLst/>
              <a:gdLst>
                <a:gd name="T0" fmla="*/ 0 w 1867"/>
                <a:gd name="T1" fmla="*/ 0 h 267"/>
                <a:gd name="T2" fmla="*/ 1867 w 1867"/>
                <a:gd name="T3" fmla="*/ 0 h 267"/>
                <a:gd name="T4" fmla="*/ 1867 w 1867"/>
                <a:gd name="T5" fmla="*/ 267 h 267"/>
                <a:gd name="T6" fmla="*/ 0 w 1867"/>
                <a:gd name="T7" fmla="*/ 267 h 267"/>
                <a:gd name="T8" fmla="*/ 0 w 1867"/>
                <a:gd name="T9" fmla="*/ 0 h 267"/>
                <a:gd name="T10" fmla="*/ 0 w 18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7" h="267">
                  <a:moveTo>
                    <a:pt x="0" y="0"/>
                  </a:moveTo>
                  <a:lnTo>
                    <a:pt x="1867" y="0"/>
                  </a:lnTo>
                  <a:lnTo>
                    <a:pt x="18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305">
              <a:extLst>
                <a:ext uri="{FF2B5EF4-FFF2-40B4-BE49-F238E27FC236}">
                  <a16:creationId xmlns:a16="http://schemas.microsoft.com/office/drawing/2014/main" id="{E8550B9B-7068-4CD0-8C6D-F3BCA1FE29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8088" y="1890713"/>
              <a:ext cx="192088" cy="28575"/>
            </a:xfrm>
            <a:custGeom>
              <a:avLst/>
              <a:gdLst>
                <a:gd name="T0" fmla="*/ 0 w 1867"/>
                <a:gd name="T1" fmla="*/ 0 h 267"/>
                <a:gd name="T2" fmla="*/ 1867 w 1867"/>
                <a:gd name="T3" fmla="*/ 0 h 267"/>
                <a:gd name="T4" fmla="*/ 1867 w 1867"/>
                <a:gd name="T5" fmla="*/ 267 h 267"/>
                <a:gd name="T6" fmla="*/ 0 w 1867"/>
                <a:gd name="T7" fmla="*/ 267 h 267"/>
                <a:gd name="T8" fmla="*/ 0 w 1867"/>
                <a:gd name="T9" fmla="*/ 0 h 267"/>
                <a:gd name="T10" fmla="*/ 0 w 18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7" h="267">
                  <a:moveTo>
                    <a:pt x="0" y="0"/>
                  </a:moveTo>
                  <a:lnTo>
                    <a:pt x="1867" y="0"/>
                  </a:lnTo>
                  <a:lnTo>
                    <a:pt x="18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306">
              <a:extLst>
                <a:ext uri="{FF2B5EF4-FFF2-40B4-BE49-F238E27FC236}">
                  <a16:creationId xmlns:a16="http://schemas.microsoft.com/office/drawing/2014/main" id="{14DDF830-DF6C-47ED-B654-A668A069DB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21963" y="2057400"/>
              <a:ext cx="220663" cy="26988"/>
            </a:xfrm>
            <a:custGeom>
              <a:avLst/>
              <a:gdLst>
                <a:gd name="T0" fmla="*/ 0 w 2133"/>
                <a:gd name="T1" fmla="*/ 0 h 267"/>
                <a:gd name="T2" fmla="*/ 2133 w 2133"/>
                <a:gd name="T3" fmla="*/ 0 h 267"/>
                <a:gd name="T4" fmla="*/ 2133 w 2133"/>
                <a:gd name="T5" fmla="*/ 267 h 267"/>
                <a:gd name="T6" fmla="*/ 0 w 2133"/>
                <a:gd name="T7" fmla="*/ 267 h 267"/>
                <a:gd name="T8" fmla="*/ 0 w 2133"/>
                <a:gd name="T9" fmla="*/ 0 h 267"/>
                <a:gd name="T10" fmla="*/ 0 w 2133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33" h="267">
                  <a:moveTo>
                    <a:pt x="0" y="0"/>
                  </a:moveTo>
                  <a:lnTo>
                    <a:pt x="2133" y="0"/>
                  </a:lnTo>
                  <a:lnTo>
                    <a:pt x="2133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307">
              <a:extLst>
                <a:ext uri="{FF2B5EF4-FFF2-40B4-BE49-F238E27FC236}">
                  <a16:creationId xmlns:a16="http://schemas.microsoft.com/office/drawing/2014/main" id="{959C273C-1BBF-4FB9-9AB3-7535E5C55F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66400" y="2112963"/>
              <a:ext cx="276225" cy="26988"/>
            </a:xfrm>
            <a:custGeom>
              <a:avLst/>
              <a:gdLst>
                <a:gd name="T0" fmla="*/ 0 w 2666"/>
                <a:gd name="T1" fmla="*/ 0 h 266"/>
                <a:gd name="T2" fmla="*/ 2666 w 2666"/>
                <a:gd name="T3" fmla="*/ 0 h 266"/>
                <a:gd name="T4" fmla="*/ 2666 w 2666"/>
                <a:gd name="T5" fmla="*/ 266 h 266"/>
                <a:gd name="T6" fmla="*/ 0 w 2666"/>
                <a:gd name="T7" fmla="*/ 266 h 266"/>
                <a:gd name="T8" fmla="*/ 0 w 2666"/>
                <a:gd name="T9" fmla="*/ 0 h 266"/>
                <a:gd name="T10" fmla="*/ 0 w 2666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6" h="266">
                  <a:moveTo>
                    <a:pt x="0" y="0"/>
                  </a:moveTo>
                  <a:lnTo>
                    <a:pt x="2666" y="0"/>
                  </a:lnTo>
                  <a:lnTo>
                    <a:pt x="2666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308">
              <a:extLst>
                <a:ext uri="{FF2B5EF4-FFF2-40B4-BE49-F238E27FC236}">
                  <a16:creationId xmlns:a16="http://schemas.microsoft.com/office/drawing/2014/main" id="{83CC83AB-6C78-4D56-9A10-1C83F6043A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66400" y="2166938"/>
              <a:ext cx="193675" cy="28575"/>
            </a:xfrm>
            <a:custGeom>
              <a:avLst/>
              <a:gdLst>
                <a:gd name="T0" fmla="*/ 0 w 1866"/>
                <a:gd name="T1" fmla="*/ 0 h 267"/>
                <a:gd name="T2" fmla="*/ 1866 w 1866"/>
                <a:gd name="T3" fmla="*/ 0 h 267"/>
                <a:gd name="T4" fmla="*/ 1866 w 1866"/>
                <a:gd name="T5" fmla="*/ 267 h 267"/>
                <a:gd name="T6" fmla="*/ 0 w 1866"/>
                <a:gd name="T7" fmla="*/ 267 h 267"/>
                <a:gd name="T8" fmla="*/ 0 w 1866"/>
                <a:gd name="T9" fmla="*/ 0 h 267"/>
                <a:gd name="T10" fmla="*/ 0 w 18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6" h="267">
                  <a:moveTo>
                    <a:pt x="0" y="0"/>
                  </a:moveTo>
                  <a:lnTo>
                    <a:pt x="1866" y="0"/>
                  </a:lnTo>
                  <a:lnTo>
                    <a:pt x="18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309">
              <a:extLst>
                <a:ext uri="{FF2B5EF4-FFF2-40B4-BE49-F238E27FC236}">
                  <a16:creationId xmlns:a16="http://schemas.microsoft.com/office/drawing/2014/main" id="{712C29B8-E611-448E-AB79-4C5956D4AA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66400" y="2222500"/>
              <a:ext cx="193675" cy="26988"/>
            </a:xfrm>
            <a:custGeom>
              <a:avLst/>
              <a:gdLst>
                <a:gd name="T0" fmla="*/ 0 w 1866"/>
                <a:gd name="T1" fmla="*/ 0 h 267"/>
                <a:gd name="T2" fmla="*/ 1866 w 1866"/>
                <a:gd name="T3" fmla="*/ 0 h 267"/>
                <a:gd name="T4" fmla="*/ 1866 w 1866"/>
                <a:gd name="T5" fmla="*/ 267 h 267"/>
                <a:gd name="T6" fmla="*/ 0 w 1866"/>
                <a:gd name="T7" fmla="*/ 267 h 267"/>
                <a:gd name="T8" fmla="*/ 0 w 1866"/>
                <a:gd name="T9" fmla="*/ 0 h 267"/>
                <a:gd name="T10" fmla="*/ 0 w 18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6" h="267">
                  <a:moveTo>
                    <a:pt x="0" y="0"/>
                  </a:moveTo>
                  <a:lnTo>
                    <a:pt x="1866" y="0"/>
                  </a:lnTo>
                  <a:lnTo>
                    <a:pt x="18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310">
              <a:extLst>
                <a:ext uri="{FF2B5EF4-FFF2-40B4-BE49-F238E27FC236}">
                  <a16:creationId xmlns:a16="http://schemas.microsoft.com/office/drawing/2014/main" id="{0C741E5B-66C3-4A41-A1E2-6AAADEA439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66400" y="2278063"/>
              <a:ext cx="193675" cy="26988"/>
            </a:xfrm>
            <a:custGeom>
              <a:avLst/>
              <a:gdLst>
                <a:gd name="T0" fmla="*/ 0 w 1866"/>
                <a:gd name="T1" fmla="*/ 0 h 266"/>
                <a:gd name="T2" fmla="*/ 1866 w 1866"/>
                <a:gd name="T3" fmla="*/ 0 h 266"/>
                <a:gd name="T4" fmla="*/ 1866 w 1866"/>
                <a:gd name="T5" fmla="*/ 266 h 266"/>
                <a:gd name="T6" fmla="*/ 0 w 1866"/>
                <a:gd name="T7" fmla="*/ 266 h 266"/>
                <a:gd name="T8" fmla="*/ 0 w 1866"/>
                <a:gd name="T9" fmla="*/ 0 h 266"/>
                <a:gd name="T10" fmla="*/ 0 w 1866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6" h="266">
                  <a:moveTo>
                    <a:pt x="0" y="0"/>
                  </a:moveTo>
                  <a:lnTo>
                    <a:pt x="1866" y="0"/>
                  </a:lnTo>
                  <a:lnTo>
                    <a:pt x="1866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A56B0D90-5A18-4994-B663-5C6087F15838}"/>
              </a:ext>
            </a:extLst>
          </p:cNvPr>
          <p:cNvGrpSpPr/>
          <p:nvPr/>
        </p:nvGrpSpPr>
        <p:grpSpPr>
          <a:xfrm>
            <a:off x="448931" y="5753291"/>
            <a:ext cx="451472" cy="561625"/>
            <a:chOff x="7920038" y="1793875"/>
            <a:chExt cx="461963" cy="574675"/>
          </a:xfrm>
          <a:solidFill>
            <a:schemeClr val="bg2">
              <a:lumMod val="25000"/>
            </a:schemeClr>
          </a:solidFill>
        </p:grpSpPr>
        <p:sp>
          <p:nvSpPr>
            <p:cNvPr id="175" name="Freeform 91">
              <a:extLst>
                <a:ext uri="{FF2B5EF4-FFF2-40B4-BE49-F238E27FC236}">
                  <a16:creationId xmlns:a16="http://schemas.microsoft.com/office/drawing/2014/main" id="{17FF6D94-1CD0-42A9-808C-6448940F2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1038" y="2271713"/>
              <a:ext cx="28575" cy="28575"/>
            </a:xfrm>
            <a:custGeom>
              <a:avLst/>
              <a:gdLst>
                <a:gd name="T0" fmla="*/ 0 w 379"/>
                <a:gd name="T1" fmla="*/ 191 h 379"/>
                <a:gd name="T2" fmla="*/ 189 w 379"/>
                <a:gd name="T3" fmla="*/ 379 h 379"/>
                <a:gd name="T4" fmla="*/ 379 w 379"/>
                <a:gd name="T5" fmla="*/ 170 h 379"/>
                <a:gd name="T6" fmla="*/ 174 w 379"/>
                <a:gd name="T7" fmla="*/ 0 h 379"/>
                <a:gd name="T8" fmla="*/ 0 w 379"/>
                <a:gd name="T9" fmla="*/ 191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379">
                  <a:moveTo>
                    <a:pt x="0" y="191"/>
                  </a:moveTo>
                  <a:lnTo>
                    <a:pt x="189" y="379"/>
                  </a:lnTo>
                  <a:cubicBezTo>
                    <a:pt x="255" y="313"/>
                    <a:pt x="319" y="242"/>
                    <a:pt x="379" y="170"/>
                  </a:cubicBezTo>
                  <a:lnTo>
                    <a:pt x="174" y="0"/>
                  </a:lnTo>
                  <a:cubicBezTo>
                    <a:pt x="119" y="66"/>
                    <a:pt x="61" y="131"/>
                    <a:pt x="0" y="19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92">
              <a:extLst>
                <a:ext uri="{FF2B5EF4-FFF2-40B4-BE49-F238E27FC236}">
                  <a16:creationId xmlns:a16="http://schemas.microsoft.com/office/drawing/2014/main" id="{C64CF4E7-0CB4-4EB5-BC94-ADF24AA4E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8813" y="1951038"/>
              <a:ext cx="28575" cy="28575"/>
            </a:xfrm>
            <a:custGeom>
              <a:avLst/>
              <a:gdLst>
                <a:gd name="T0" fmla="*/ 0 w 378"/>
                <a:gd name="T1" fmla="*/ 212 h 377"/>
                <a:gd name="T2" fmla="*/ 199 w 378"/>
                <a:gd name="T3" fmla="*/ 377 h 377"/>
                <a:gd name="T4" fmla="*/ 378 w 378"/>
                <a:gd name="T5" fmla="*/ 180 h 377"/>
                <a:gd name="T6" fmla="*/ 161 w 378"/>
                <a:gd name="T7" fmla="*/ 0 h 377"/>
                <a:gd name="T8" fmla="*/ 0 w 378"/>
                <a:gd name="T9" fmla="*/ 212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377">
                  <a:moveTo>
                    <a:pt x="0" y="212"/>
                  </a:moveTo>
                  <a:cubicBezTo>
                    <a:pt x="68" y="264"/>
                    <a:pt x="135" y="319"/>
                    <a:pt x="199" y="377"/>
                  </a:cubicBezTo>
                  <a:lnTo>
                    <a:pt x="378" y="180"/>
                  </a:lnTo>
                  <a:cubicBezTo>
                    <a:pt x="308" y="117"/>
                    <a:pt x="235" y="56"/>
                    <a:pt x="161" y="0"/>
                  </a:cubicBezTo>
                  <a:lnTo>
                    <a:pt x="0" y="2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93">
              <a:extLst>
                <a:ext uri="{FF2B5EF4-FFF2-40B4-BE49-F238E27FC236}">
                  <a16:creationId xmlns:a16="http://schemas.microsoft.com/office/drawing/2014/main" id="{2F3EF99B-38B7-40AE-A4D7-DD810BA08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0863" y="2344738"/>
              <a:ext cx="23813" cy="22225"/>
            </a:xfrm>
            <a:custGeom>
              <a:avLst/>
              <a:gdLst>
                <a:gd name="T0" fmla="*/ 0 w 305"/>
                <a:gd name="T1" fmla="*/ 36 h 301"/>
                <a:gd name="T2" fmla="*/ 25 w 305"/>
                <a:gd name="T3" fmla="*/ 301 h 301"/>
                <a:gd name="T4" fmla="*/ 305 w 305"/>
                <a:gd name="T5" fmla="*/ 261 h 301"/>
                <a:gd name="T6" fmla="*/ 256 w 305"/>
                <a:gd name="T7" fmla="*/ 0 h 301"/>
                <a:gd name="T8" fmla="*/ 0 w 305"/>
                <a:gd name="T9" fmla="*/ 36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01">
                  <a:moveTo>
                    <a:pt x="0" y="36"/>
                  </a:moveTo>
                  <a:lnTo>
                    <a:pt x="25" y="301"/>
                  </a:lnTo>
                  <a:cubicBezTo>
                    <a:pt x="118" y="293"/>
                    <a:pt x="212" y="279"/>
                    <a:pt x="305" y="261"/>
                  </a:cubicBezTo>
                  <a:lnTo>
                    <a:pt x="256" y="0"/>
                  </a:lnTo>
                  <a:cubicBezTo>
                    <a:pt x="171" y="16"/>
                    <a:pt x="85" y="28"/>
                    <a:pt x="0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94">
              <a:extLst>
                <a:ext uri="{FF2B5EF4-FFF2-40B4-BE49-F238E27FC236}">
                  <a16:creationId xmlns:a16="http://schemas.microsoft.com/office/drawing/2014/main" id="{37A5422B-0A07-4BBD-9CB2-C617BF88D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8488" y="2330450"/>
              <a:ext cx="26988" cy="25400"/>
            </a:xfrm>
            <a:custGeom>
              <a:avLst/>
              <a:gdLst>
                <a:gd name="T0" fmla="*/ 0 w 348"/>
                <a:gd name="T1" fmla="*/ 93 h 345"/>
                <a:gd name="T2" fmla="*/ 85 w 348"/>
                <a:gd name="T3" fmla="*/ 345 h 345"/>
                <a:gd name="T4" fmla="*/ 348 w 348"/>
                <a:gd name="T5" fmla="*/ 243 h 345"/>
                <a:gd name="T6" fmla="*/ 240 w 348"/>
                <a:gd name="T7" fmla="*/ 0 h 345"/>
                <a:gd name="T8" fmla="*/ 0 w 348"/>
                <a:gd name="T9" fmla="*/ 93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8" h="345">
                  <a:moveTo>
                    <a:pt x="0" y="93"/>
                  </a:moveTo>
                  <a:lnTo>
                    <a:pt x="85" y="345"/>
                  </a:lnTo>
                  <a:cubicBezTo>
                    <a:pt x="173" y="316"/>
                    <a:pt x="262" y="281"/>
                    <a:pt x="348" y="243"/>
                  </a:cubicBezTo>
                  <a:lnTo>
                    <a:pt x="240" y="0"/>
                  </a:lnTo>
                  <a:cubicBezTo>
                    <a:pt x="162" y="34"/>
                    <a:pt x="81" y="65"/>
                    <a:pt x="0" y="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95">
              <a:extLst>
                <a:ext uri="{FF2B5EF4-FFF2-40B4-BE49-F238E27FC236}">
                  <a16:creationId xmlns:a16="http://schemas.microsoft.com/office/drawing/2014/main" id="{FE5E230A-6D72-4ADB-A9ED-747A5E858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2938" y="2305050"/>
              <a:ext cx="28575" cy="28575"/>
            </a:xfrm>
            <a:custGeom>
              <a:avLst/>
              <a:gdLst>
                <a:gd name="T0" fmla="*/ 0 w 374"/>
                <a:gd name="T1" fmla="*/ 146 h 372"/>
                <a:gd name="T2" fmla="*/ 140 w 374"/>
                <a:gd name="T3" fmla="*/ 372 h 372"/>
                <a:gd name="T4" fmla="*/ 374 w 374"/>
                <a:gd name="T5" fmla="*/ 212 h 372"/>
                <a:gd name="T6" fmla="*/ 213 w 374"/>
                <a:gd name="T7" fmla="*/ 0 h 372"/>
                <a:gd name="T8" fmla="*/ 0 w 374"/>
                <a:gd name="T9" fmla="*/ 14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" h="372">
                  <a:moveTo>
                    <a:pt x="0" y="146"/>
                  </a:moveTo>
                  <a:lnTo>
                    <a:pt x="140" y="372"/>
                  </a:lnTo>
                  <a:cubicBezTo>
                    <a:pt x="220" y="323"/>
                    <a:pt x="298" y="269"/>
                    <a:pt x="374" y="212"/>
                  </a:cubicBezTo>
                  <a:lnTo>
                    <a:pt x="213" y="0"/>
                  </a:lnTo>
                  <a:cubicBezTo>
                    <a:pt x="144" y="52"/>
                    <a:pt x="72" y="101"/>
                    <a:pt x="0" y="1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96">
              <a:extLst>
                <a:ext uri="{FF2B5EF4-FFF2-40B4-BE49-F238E27FC236}">
                  <a16:creationId xmlns:a16="http://schemas.microsoft.com/office/drawing/2014/main" id="{FC047921-F9E5-4075-BBAD-8BA9534BE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0725" y="2033588"/>
              <a:ext cx="26988" cy="26988"/>
            </a:xfrm>
            <a:custGeom>
              <a:avLst/>
              <a:gdLst>
                <a:gd name="T0" fmla="*/ 104 w 353"/>
                <a:gd name="T1" fmla="*/ 355 h 355"/>
                <a:gd name="T2" fmla="*/ 353 w 353"/>
                <a:gd name="T3" fmla="*/ 259 h 355"/>
                <a:gd name="T4" fmla="*/ 238 w 353"/>
                <a:gd name="T5" fmla="*/ 0 h 355"/>
                <a:gd name="T6" fmla="*/ 0 w 353"/>
                <a:gd name="T7" fmla="*/ 119 h 355"/>
                <a:gd name="T8" fmla="*/ 104 w 353"/>
                <a:gd name="T9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355">
                  <a:moveTo>
                    <a:pt x="104" y="355"/>
                  </a:moveTo>
                  <a:lnTo>
                    <a:pt x="353" y="259"/>
                  </a:lnTo>
                  <a:cubicBezTo>
                    <a:pt x="319" y="172"/>
                    <a:pt x="280" y="85"/>
                    <a:pt x="238" y="0"/>
                  </a:cubicBezTo>
                  <a:lnTo>
                    <a:pt x="0" y="119"/>
                  </a:lnTo>
                  <a:cubicBezTo>
                    <a:pt x="38" y="196"/>
                    <a:pt x="74" y="275"/>
                    <a:pt x="104" y="3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97">
              <a:extLst>
                <a:ext uri="{FF2B5EF4-FFF2-40B4-BE49-F238E27FC236}">
                  <a16:creationId xmlns:a16="http://schemas.microsoft.com/office/drawing/2014/main" id="{5429DFF8-8CCB-4546-BC22-DF33258F0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3738" y="1989138"/>
              <a:ext cx="28575" cy="28575"/>
            </a:xfrm>
            <a:custGeom>
              <a:avLst/>
              <a:gdLst>
                <a:gd name="T0" fmla="*/ 155 w 375"/>
                <a:gd name="T1" fmla="*/ 376 h 376"/>
                <a:gd name="T2" fmla="*/ 375 w 375"/>
                <a:gd name="T3" fmla="*/ 225 h 376"/>
                <a:gd name="T4" fmla="*/ 204 w 375"/>
                <a:gd name="T5" fmla="*/ 0 h 376"/>
                <a:gd name="T6" fmla="*/ 0 w 375"/>
                <a:gd name="T7" fmla="*/ 171 h 376"/>
                <a:gd name="T8" fmla="*/ 155 w 375"/>
                <a:gd name="T9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76">
                  <a:moveTo>
                    <a:pt x="155" y="376"/>
                  </a:moveTo>
                  <a:lnTo>
                    <a:pt x="375" y="225"/>
                  </a:lnTo>
                  <a:cubicBezTo>
                    <a:pt x="322" y="148"/>
                    <a:pt x="265" y="72"/>
                    <a:pt x="204" y="0"/>
                  </a:cubicBezTo>
                  <a:lnTo>
                    <a:pt x="0" y="171"/>
                  </a:lnTo>
                  <a:cubicBezTo>
                    <a:pt x="55" y="237"/>
                    <a:pt x="107" y="306"/>
                    <a:pt x="155" y="37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98">
              <a:extLst>
                <a:ext uri="{FF2B5EF4-FFF2-40B4-BE49-F238E27FC236}">
                  <a16:creationId xmlns:a16="http://schemas.microsoft.com/office/drawing/2014/main" id="{B4324704-57D1-4C7E-868A-46C4E25F3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1838" y="2184400"/>
              <a:ext cx="25400" cy="25400"/>
            </a:xfrm>
            <a:custGeom>
              <a:avLst/>
              <a:gdLst>
                <a:gd name="T0" fmla="*/ 0 w 330"/>
                <a:gd name="T1" fmla="*/ 248 h 332"/>
                <a:gd name="T2" fmla="*/ 253 w 330"/>
                <a:gd name="T3" fmla="*/ 332 h 332"/>
                <a:gd name="T4" fmla="*/ 330 w 330"/>
                <a:gd name="T5" fmla="*/ 60 h 332"/>
                <a:gd name="T6" fmla="*/ 71 w 330"/>
                <a:gd name="T7" fmla="*/ 0 h 332"/>
                <a:gd name="T8" fmla="*/ 0 w 330"/>
                <a:gd name="T9" fmla="*/ 24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332">
                  <a:moveTo>
                    <a:pt x="0" y="248"/>
                  </a:moveTo>
                  <a:lnTo>
                    <a:pt x="253" y="332"/>
                  </a:lnTo>
                  <a:cubicBezTo>
                    <a:pt x="283" y="243"/>
                    <a:pt x="309" y="152"/>
                    <a:pt x="330" y="60"/>
                  </a:cubicBezTo>
                  <a:lnTo>
                    <a:pt x="71" y="0"/>
                  </a:lnTo>
                  <a:cubicBezTo>
                    <a:pt x="51" y="83"/>
                    <a:pt x="27" y="167"/>
                    <a:pt x="0" y="2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99">
              <a:extLst>
                <a:ext uri="{FF2B5EF4-FFF2-40B4-BE49-F238E27FC236}">
                  <a16:creationId xmlns:a16="http://schemas.microsoft.com/office/drawing/2014/main" id="{FE2ADEFF-BDED-4F81-8AC3-7EFD6B531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1200" y="2230438"/>
              <a:ext cx="26988" cy="28575"/>
            </a:xfrm>
            <a:custGeom>
              <a:avLst/>
              <a:gdLst>
                <a:gd name="T0" fmla="*/ 0 w 364"/>
                <a:gd name="T1" fmla="*/ 226 h 366"/>
                <a:gd name="T2" fmla="*/ 226 w 364"/>
                <a:gd name="T3" fmla="*/ 366 h 366"/>
                <a:gd name="T4" fmla="*/ 364 w 364"/>
                <a:gd name="T5" fmla="*/ 119 h 366"/>
                <a:gd name="T6" fmla="*/ 125 w 364"/>
                <a:gd name="T7" fmla="*/ 0 h 366"/>
                <a:gd name="T8" fmla="*/ 0 w 364"/>
                <a:gd name="T9" fmla="*/ 22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" h="366">
                  <a:moveTo>
                    <a:pt x="0" y="226"/>
                  </a:moveTo>
                  <a:lnTo>
                    <a:pt x="226" y="366"/>
                  </a:lnTo>
                  <a:cubicBezTo>
                    <a:pt x="276" y="286"/>
                    <a:pt x="322" y="203"/>
                    <a:pt x="364" y="119"/>
                  </a:cubicBezTo>
                  <a:lnTo>
                    <a:pt x="125" y="0"/>
                  </a:lnTo>
                  <a:cubicBezTo>
                    <a:pt x="87" y="77"/>
                    <a:pt x="45" y="153"/>
                    <a:pt x="0" y="2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00">
              <a:extLst>
                <a:ext uri="{FF2B5EF4-FFF2-40B4-BE49-F238E27FC236}">
                  <a16:creationId xmlns:a16="http://schemas.microsoft.com/office/drawing/2014/main" id="{8C837760-75ED-4173-A6FD-360D1C6E3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3" y="2136775"/>
              <a:ext cx="20638" cy="20638"/>
            </a:xfrm>
            <a:custGeom>
              <a:avLst/>
              <a:gdLst>
                <a:gd name="T0" fmla="*/ 11 w 278"/>
                <a:gd name="T1" fmla="*/ 3 h 282"/>
                <a:gd name="T2" fmla="*/ 0 w 278"/>
                <a:gd name="T3" fmla="*/ 258 h 282"/>
                <a:gd name="T4" fmla="*/ 265 w 278"/>
                <a:gd name="T5" fmla="*/ 282 h 282"/>
                <a:gd name="T6" fmla="*/ 278 w 278"/>
                <a:gd name="T7" fmla="*/ 3 h 282"/>
                <a:gd name="T8" fmla="*/ 278 w 278"/>
                <a:gd name="T9" fmla="*/ 0 h 282"/>
                <a:gd name="T10" fmla="*/ 11 w 278"/>
                <a:gd name="T11" fmla="*/ 3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8" h="282">
                  <a:moveTo>
                    <a:pt x="11" y="3"/>
                  </a:moveTo>
                  <a:cubicBezTo>
                    <a:pt x="11" y="88"/>
                    <a:pt x="8" y="174"/>
                    <a:pt x="0" y="258"/>
                  </a:cubicBezTo>
                  <a:lnTo>
                    <a:pt x="265" y="282"/>
                  </a:lnTo>
                  <a:cubicBezTo>
                    <a:pt x="273" y="189"/>
                    <a:pt x="278" y="96"/>
                    <a:pt x="278" y="3"/>
                  </a:cubicBezTo>
                  <a:lnTo>
                    <a:pt x="278" y="0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01">
              <a:extLst>
                <a:ext uri="{FF2B5EF4-FFF2-40B4-BE49-F238E27FC236}">
                  <a16:creationId xmlns:a16="http://schemas.microsoft.com/office/drawing/2014/main" id="{816569CB-A417-4607-918A-241AEDAC7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6600" y="2082800"/>
              <a:ext cx="23813" cy="23813"/>
            </a:xfrm>
            <a:custGeom>
              <a:avLst/>
              <a:gdLst>
                <a:gd name="T0" fmla="*/ 47 w 311"/>
                <a:gd name="T1" fmla="*/ 315 h 315"/>
                <a:gd name="T2" fmla="*/ 311 w 311"/>
                <a:gd name="T3" fmla="*/ 278 h 315"/>
                <a:gd name="T4" fmla="*/ 259 w 311"/>
                <a:gd name="T5" fmla="*/ 0 h 315"/>
                <a:gd name="T6" fmla="*/ 0 w 311"/>
                <a:gd name="T7" fmla="*/ 61 h 315"/>
                <a:gd name="T8" fmla="*/ 47 w 311"/>
                <a:gd name="T9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315">
                  <a:moveTo>
                    <a:pt x="47" y="315"/>
                  </a:moveTo>
                  <a:lnTo>
                    <a:pt x="311" y="278"/>
                  </a:lnTo>
                  <a:cubicBezTo>
                    <a:pt x="297" y="185"/>
                    <a:pt x="280" y="92"/>
                    <a:pt x="259" y="0"/>
                  </a:cubicBezTo>
                  <a:lnTo>
                    <a:pt x="0" y="61"/>
                  </a:lnTo>
                  <a:cubicBezTo>
                    <a:pt x="19" y="145"/>
                    <a:pt x="35" y="231"/>
                    <a:pt x="47" y="3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02">
              <a:extLst>
                <a:ext uri="{FF2B5EF4-FFF2-40B4-BE49-F238E27FC236}">
                  <a16:creationId xmlns:a16="http://schemas.microsoft.com/office/drawing/2014/main" id="{3BEA210D-E4DB-423F-9141-076E0C7AB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0050" y="2311400"/>
              <a:ext cx="28575" cy="28575"/>
            </a:xfrm>
            <a:custGeom>
              <a:avLst/>
              <a:gdLst>
                <a:gd name="T0" fmla="*/ 0 w 370"/>
                <a:gd name="T1" fmla="*/ 220 h 369"/>
                <a:gd name="T2" fmla="*/ 240 w 370"/>
                <a:gd name="T3" fmla="*/ 369 h 369"/>
                <a:gd name="T4" fmla="*/ 370 w 370"/>
                <a:gd name="T5" fmla="*/ 136 h 369"/>
                <a:gd name="T6" fmla="*/ 150 w 370"/>
                <a:gd name="T7" fmla="*/ 0 h 369"/>
                <a:gd name="T8" fmla="*/ 0 w 370"/>
                <a:gd name="T9" fmla="*/ 22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0" h="369">
                  <a:moveTo>
                    <a:pt x="0" y="220"/>
                  </a:moveTo>
                  <a:cubicBezTo>
                    <a:pt x="77" y="273"/>
                    <a:pt x="158" y="323"/>
                    <a:pt x="240" y="369"/>
                  </a:cubicBezTo>
                  <a:lnTo>
                    <a:pt x="370" y="136"/>
                  </a:lnTo>
                  <a:cubicBezTo>
                    <a:pt x="295" y="94"/>
                    <a:pt x="221" y="48"/>
                    <a:pt x="150" y="0"/>
                  </a:cubicBezTo>
                  <a:lnTo>
                    <a:pt x="0" y="2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03">
              <a:extLst>
                <a:ext uri="{FF2B5EF4-FFF2-40B4-BE49-F238E27FC236}">
                  <a16:creationId xmlns:a16="http://schemas.microsoft.com/office/drawing/2014/main" id="{57A8FCA0-9AF7-4718-8C0B-1421B94C5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8613" y="2239963"/>
              <a:ext cx="28575" cy="28575"/>
            </a:xfrm>
            <a:custGeom>
              <a:avLst/>
              <a:gdLst>
                <a:gd name="T0" fmla="*/ 0 w 368"/>
                <a:gd name="T1" fmla="*/ 131 h 371"/>
                <a:gd name="T2" fmla="*/ 149 w 368"/>
                <a:gd name="T3" fmla="*/ 371 h 371"/>
                <a:gd name="T4" fmla="*/ 368 w 368"/>
                <a:gd name="T5" fmla="*/ 220 h 371"/>
                <a:gd name="T6" fmla="*/ 232 w 368"/>
                <a:gd name="T7" fmla="*/ 0 h 371"/>
                <a:gd name="T8" fmla="*/ 0 w 368"/>
                <a:gd name="T9" fmla="*/ 13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8" h="371">
                  <a:moveTo>
                    <a:pt x="0" y="131"/>
                  </a:moveTo>
                  <a:cubicBezTo>
                    <a:pt x="46" y="213"/>
                    <a:pt x="96" y="294"/>
                    <a:pt x="149" y="371"/>
                  </a:cubicBezTo>
                  <a:lnTo>
                    <a:pt x="368" y="220"/>
                  </a:lnTo>
                  <a:cubicBezTo>
                    <a:pt x="320" y="149"/>
                    <a:pt x="274" y="76"/>
                    <a:pt x="232" y="0"/>
                  </a:cubicBezTo>
                  <a:lnTo>
                    <a:pt x="0" y="1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04">
              <a:extLst>
                <a:ext uri="{FF2B5EF4-FFF2-40B4-BE49-F238E27FC236}">
                  <a16:creationId xmlns:a16="http://schemas.microsoft.com/office/drawing/2014/main" id="{673C64AA-E2AE-48EB-A18F-04CC57B90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0063" y="2346325"/>
              <a:ext cx="22225" cy="22225"/>
            </a:xfrm>
            <a:custGeom>
              <a:avLst/>
              <a:gdLst>
                <a:gd name="T0" fmla="*/ 0 w 293"/>
                <a:gd name="T1" fmla="*/ 264 h 289"/>
                <a:gd name="T2" fmla="*/ 281 w 293"/>
                <a:gd name="T3" fmla="*/ 289 h 289"/>
                <a:gd name="T4" fmla="*/ 293 w 293"/>
                <a:gd name="T5" fmla="*/ 23 h 289"/>
                <a:gd name="T6" fmla="*/ 36 w 293"/>
                <a:gd name="T7" fmla="*/ 0 h 289"/>
                <a:gd name="T8" fmla="*/ 0 w 293"/>
                <a:gd name="T9" fmla="*/ 264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289">
                  <a:moveTo>
                    <a:pt x="0" y="264"/>
                  </a:moveTo>
                  <a:cubicBezTo>
                    <a:pt x="93" y="277"/>
                    <a:pt x="188" y="285"/>
                    <a:pt x="281" y="289"/>
                  </a:cubicBezTo>
                  <a:lnTo>
                    <a:pt x="293" y="23"/>
                  </a:lnTo>
                  <a:cubicBezTo>
                    <a:pt x="207" y="19"/>
                    <a:pt x="121" y="12"/>
                    <a:pt x="36" y="0"/>
                  </a:cubicBezTo>
                  <a:lnTo>
                    <a:pt x="0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05">
              <a:extLst>
                <a:ext uri="{FF2B5EF4-FFF2-40B4-BE49-F238E27FC236}">
                  <a16:creationId xmlns:a16="http://schemas.microsoft.com/office/drawing/2014/main" id="{92A1FC9B-6AFB-4F5C-AF3A-F526D6703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0363" y="2279650"/>
              <a:ext cx="28575" cy="28575"/>
            </a:xfrm>
            <a:custGeom>
              <a:avLst/>
              <a:gdLst>
                <a:gd name="T0" fmla="*/ 0 w 379"/>
                <a:gd name="T1" fmla="*/ 180 h 379"/>
                <a:gd name="T2" fmla="*/ 200 w 379"/>
                <a:gd name="T3" fmla="*/ 379 h 379"/>
                <a:gd name="T4" fmla="*/ 379 w 379"/>
                <a:gd name="T5" fmla="*/ 182 h 379"/>
                <a:gd name="T6" fmla="*/ 196 w 379"/>
                <a:gd name="T7" fmla="*/ 0 h 379"/>
                <a:gd name="T8" fmla="*/ 0 w 379"/>
                <a:gd name="T9" fmla="*/ 18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379">
                  <a:moveTo>
                    <a:pt x="0" y="180"/>
                  </a:moveTo>
                  <a:cubicBezTo>
                    <a:pt x="63" y="249"/>
                    <a:pt x="131" y="316"/>
                    <a:pt x="200" y="379"/>
                  </a:cubicBezTo>
                  <a:lnTo>
                    <a:pt x="379" y="182"/>
                  </a:lnTo>
                  <a:cubicBezTo>
                    <a:pt x="315" y="125"/>
                    <a:pt x="253" y="63"/>
                    <a:pt x="196" y="0"/>
                  </a:cubicBezTo>
                  <a:lnTo>
                    <a:pt x="0" y="18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06">
              <a:extLst>
                <a:ext uri="{FF2B5EF4-FFF2-40B4-BE49-F238E27FC236}">
                  <a16:creationId xmlns:a16="http://schemas.microsoft.com/office/drawing/2014/main" id="{ABC9E5EC-EDD4-49FF-81B2-94D204EC8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675" y="2333625"/>
              <a:ext cx="25400" cy="26988"/>
            </a:xfrm>
            <a:custGeom>
              <a:avLst/>
              <a:gdLst>
                <a:gd name="T0" fmla="*/ 0 w 341"/>
                <a:gd name="T1" fmla="*/ 248 h 338"/>
                <a:gd name="T2" fmla="*/ 269 w 341"/>
                <a:gd name="T3" fmla="*/ 338 h 338"/>
                <a:gd name="T4" fmla="*/ 341 w 341"/>
                <a:gd name="T5" fmla="*/ 81 h 338"/>
                <a:gd name="T6" fmla="*/ 96 w 341"/>
                <a:gd name="T7" fmla="*/ 0 h 338"/>
                <a:gd name="T8" fmla="*/ 0 w 341"/>
                <a:gd name="T9" fmla="*/ 24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1" h="338">
                  <a:moveTo>
                    <a:pt x="0" y="248"/>
                  </a:moveTo>
                  <a:cubicBezTo>
                    <a:pt x="89" y="282"/>
                    <a:pt x="179" y="312"/>
                    <a:pt x="269" y="338"/>
                  </a:cubicBezTo>
                  <a:lnTo>
                    <a:pt x="341" y="81"/>
                  </a:lnTo>
                  <a:cubicBezTo>
                    <a:pt x="259" y="58"/>
                    <a:pt x="177" y="31"/>
                    <a:pt x="96" y="0"/>
                  </a:cubicBezTo>
                  <a:lnTo>
                    <a:pt x="0" y="2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07">
              <a:extLst>
                <a:ext uri="{FF2B5EF4-FFF2-40B4-BE49-F238E27FC236}">
                  <a16:creationId xmlns:a16="http://schemas.microsoft.com/office/drawing/2014/main" id="{7365A77D-AFDC-416D-945B-24BA5C0DB3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2425" y="1793875"/>
              <a:ext cx="357188" cy="514350"/>
            </a:xfrm>
            <a:custGeom>
              <a:avLst/>
              <a:gdLst>
                <a:gd name="T0" fmla="*/ 2495 w 4726"/>
                <a:gd name="T1" fmla="*/ 2269 h 6788"/>
                <a:gd name="T2" fmla="*/ 4624 w 4726"/>
                <a:gd name="T3" fmla="*/ 799 h 6788"/>
                <a:gd name="T4" fmla="*/ 3160 w 4726"/>
                <a:gd name="T5" fmla="*/ 0 h 6788"/>
                <a:gd name="T6" fmla="*/ 232 w 4726"/>
                <a:gd name="T7" fmla="*/ 0 h 6788"/>
                <a:gd name="T8" fmla="*/ 1031 w 4726"/>
                <a:gd name="T9" fmla="*/ 1730 h 6788"/>
                <a:gd name="T10" fmla="*/ 373 w 4726"/>
                <a:gd name="T11" fmla="*/ 3444 h 6788"/>
                <a:gd name="T12" fmla="*/ 398 w 4726"/>
                <a:gd name="T13" fmla="*/ 5646 h 6788"/>
                <a:gd name="T14" fmla="*/ 4144 w 4726"/>
                <a:gd name="T15" fmla="*/ 5419 h 6788"/>
                <a:gd name="T16" fmla="*/ 4132 w 4726"/>
                <a:gd name="T17" fmla="*/ 4259 h 6788"/>
                <a:gd name="T18" fmla="*/ 3692 w 4726"/>
                <a:gd name="T19" fmla="*/ 1464 h 6788"/>
                <a:gd name="T20" fmla="*/ 3601 w 4726"/>
                <a:gd name="T21" fmla="*/ 932 h 6788"/>
                <a:gd name="T22" fmla="*/ 4358 w 4726"/>
                <a:gd name="T23" fmla="*/ 266 h 6788"/>
                <a:gd name="T24" fmla="*/ 3825 w 4726"/>
                <a:gd name="T25" fmla="*/ 266 h 6788"/>
                <a:gd name="T26" fmla="*/ 3559 w 4726"/>
                <a:gd name="T27" fmla="*/ 266 h 6788"/>
                <a:gd name="T28" fmla="*/ 2754 w 4726"/>
                <a:gd name="T29" fmla="*/ 1016 h 6788"/>
                <a:gd name="T30" fmla="*/ 3160 w 4726"/>
                <a:gd name="T31" fmla="*/ 266 h 6788"/>
                <a:gd name="T32" fmla="*/ 2228 w 4726"/>
                <a:gd name="T33" fmla="*/ 1276 h 6788"/>
                <a:gd name="T34" fmla="*/ 1313 w 4726"/>
                <a:gd name="T35" fmla="*/ 627 h 6788"/>
                <a:gd name="T36" fmla="*/ 897 w 4726"/>
                <a:gd name="T37" fmla="*/ 266 h 6788"/>
                <a:gd name="T38" fmla="*/ 365 w 4726"/>
                <a:gd name="T39" fmla="*/ 266 h 6788"/>
                <a:gd name="T40" fmla="*/ 1122 w 4726"/>
                <a:gd name="T41" fmla="*/ 932 h 6788"/>
                <a:gd name="T42" fmla="*/ 1031 w 4726"/>
                <a:gd name="T43" fmla="*/ 1464 h 6788"/>
                <a:gd name="T44" fmla="*/ 2239 w 4726"/>
                <a:gd name="T45" fmla="*/ 3242 h 6788"/>
                <a:gd name="T46" fmla="*/ 3027 w 4726"/>
                <a:gd name="T47" fmla="*/ 3634 h 6788"/>
                <a:gd name="T48" fmla="*/ 2495 w 4726"/>
                <a:gd name="T49" fmla="*/ 4782 h 6788"/>
                <a:gd name="T50" fmla="*/ 2894 w 4726"/>
                <a:gd name="T51" fmla="*/ 5454 h 6788"/>
                <a:gd name="T52" fmla="*/ 1958 w 4726"/>
                <a:gd name="T53" fmla="*/ 4759 h 6788"/>
                <a:gd name="T54" fmla="*/ 1237 w 4726"/>
                <a:gd name="T55" fmla="*/ 4406 h 6788"/>
                <a:gd name="T56" fmla="*/ 771 w 4726"/>
                <a:gd name="T57" fmla="*/ 5016 h 6788"/>
                <a:gd name="T58" fmla="*/ 572 w 4726"/>
                <a:gd name="T59" fmla="*/ 5405 h 6788"/>
                <a:gd name="T60" fmla="*/ 1389 w 4726"/>
                <a:gd name="T61" fmla="*/ 6267 h 6788"/>
                <a:gd name="T62" fmla="*/ 2114 w 4726"/>
                <a:gd name="T63" fmla="*/ 6214 h 6788"/>
                <a:gd name="T64" fmla="*/ 2464 w 4726"/>
                <a:gd name="T65" fmla="*/ 6516 h 6788"/>
                <a:gd name="T66" fmla="*/ 1756 w 4726"/>
                <a:gd name="T67" fmla="*/ 5737 h 6788"/>
                <a:gd name="T68" fmla="*/ 1171 w 4726"/>
                <a:gd name="T69" fmla="*/ 6081 h 6788"/>
                <a:gd name="T70" fmla="*/ 1090 w 4726"/>
                <a:gd name="T71" fmla="*/ 5443 h 6788"/>
                <a:gd name="T72" fmla="*/ 1139 w 4726"/>
                <a:gd name="T73" fmla="*/ 4753 h 6788"/>
                <a:gd name="T74" fmla="*/ 1833 w 4726"/>
                <a:gd name="T75" fmla="*/ 5356 h 6788"/>
                <a:gd name="T76" fmla="*/ 2628 w 4726"/>
                <a:gd name="T77" fmla="*/ 5720 h 6788"/>
                <a:gd name="T78" fmla="*/ 3160 w 4726"/>
                <a:gd name="T79" fmla="*/ 5188 h 6788"/>
                <a:gd name="T80" fmla="*/ 3240 w 4726"/>
                <a:gd name="T81" fmla="*/ 4499 h 6788"/>
                <a:gd name="T82" fmla="*/ 3271 w 4726"/>
                <a:gd name="T83" fmla="*/ 3520 h 6788"/>
                <a:gd name="T84" fmla="*/ 2450 w 4726"/>
                <a:gd name="T85" fmla="*/ 3058 h 6788"/>
                <a:gd name="T86" fmla="*/ 4284 w 4726"/>
                <a:gd name="T87" fmla="*/ 3993 h 6788"/>
                <a:gd name="T88" fmla="*/ 3619 w 4726"/>
                <a:gd name="T89" fmla="*/ 4281 h 6788"/>
                <a:gd name="T90" fmla="*/ 3578 w 4726"/>
                <a:gd name="T91" fmla="*/ 4993 h 6788"/>
                <a:gd name="T92" fmla="*/ 2464 w 4726"/>
                <a:gd name="T93" fmla="*/ 6516 h 6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26" h="6788">
                  <a:moveTo>
                    <a:pt x="4318" y="5656"/>
                  </a:moveTo>
                  <a:cubicBezTo>
                    <a:pt x="4712" y="4977"/>
                    <a:pt x="4726" y="4143"/>
                    <a:pt x="4354" y="3452"/>
                  </a:cubicBezTo>
                  <a:cubicBezTo>
                    <a:pt x="3982" y="2761"/>
                    <a:pt x="3278" y="2314"/>
                    <a:pt x="2495" y="2269"/>
                  </a:cubicBezTo>
                  <a:lnTo>
                    <a:pt x="2495" y="1730"/>
                  </a:lnTo>
                  <a:lnTo>
                    <a:pt x="3692" y="1730"/>
                  </a:lnTo>
                  <a:cubicBezTo>
                    <a:pt x="4207" y="1730"/>
                    <a:pt x="4623" y="1313"/>
                    <a:pt x="4624" y="799"/>
                  </a:cubicBezTo>
                  <a:lnTo>
                    <a:pt x="4624" y="133"/>
                  </a:lnTo>
                  <a:cubicBezTo>
                    <a:pt x="4624" y="60"/>
                    <a:pt x="4565" y="0"/>
                    <a:pt x="4491" y="0"/>
                  </a:cubicBezTo>
                  <a:lnTo>
                    <a:pt x="3160" y="0"/>
                  </a:lnTo>
                  <a:cubicBezTo>
                    <a:pt x="2833" y="1"/>
                    <a:pt x="2529" y="173"/>
                    <a:pt x="2361" y="454"/>
                  </a:cubicBezTo>
                  <a:cubicBezTo>
                    <a:pt x="2194" y="173"/>
                    <a:pt x="1891" y="1"/>
                    <a:pt x="1563" y="0"/>
                  </a:cubicBezTo>
                  <a:lnTo>
                    <a:pt x="232" y="0"/>
                  </a:lnTo>
                  <a:cubicBezTo>
                    <a:pt x="159" y="0"/>
                    <a:pt x="99" y="60"/>
                    <a:pt x="99" y="133"/>
                  </a:cubicBezTo>
                  <a:lnTo>
                    <a:pt x="99" y="799"/>
                  </a:lnTo>
                  <a:cubicBezTo>
                    <a:pt x="100" y="1313"/>
                    <a:pt x="516" y="1730"/>
                    <a:pt x="1031" y="1730"/>
                  </a:cubicBezTo>
                  <a:lnTo>
                    <a:pt x="2228" y="1730"/>
                  </a:lnTo>
                  <a:lnTo>
                    <a:pt x="2228" y="2269"/>
                  </a:lnTo>
                  <a:cubicBezTo>
                    <a:pt x="1448" y="2313"/>
                    <a:pt x="746" y="2758"/>
                    <a:pt x="373" y="3444"/>
                  </a:cubicBezTo>
                  <a:cubicBezTo>
                    <a:pt x="0" y="4131"/>
                    <a:pt x="8" y="4961"/>
                    <a:pt x="395" y="5640"/>
                  </a:cubicBezTo>
                  <a:lnTo>
                    <a:pt x="395" y="5642"/>
                  </a:lnTo>
                  <a:cubicBezTo>
                    <a:pt x="395" y="5643"/>
                    <a:pt x="397" y="5644"/>
                    <a:pt x="398" y="5646"/>
                  </a:cubicBezTo>
                  <a:cubicBezTo>
                    <a:pt x="800" y="6351"/>
                    <a:pt x="1549" y="6787"/>
                    <a:pt x="2361" y="6788"/>
                  </a:cubicBezTo>
                  <a:cubicBezTo>
                    <a:pt x="3169" y="6787"/>
                    <a:pt x="3914" y="6356"/>
                    <a:pt x="4318" y="5656"/>
                  </a:cubicBezTo>
                  <a:close/>
                  <a:moveTo>
                    <a:pt x="4144" y="5419"/>
                  </a:moveTo>
                  <a:lnTo>
                    <a:pt x="3825" y="4888"/>
                  </a:lnTo>
                  <a:lnTo>
                    <a:pt x="3825" y="4463"/>
                  </a:lnTo>
                  <a:lnTo>
                    <a:pt x="4132" y="4259"/>
                  </a:lnTo>
                  <a:lnTo>
                    <a:pt x="4338" y="4259"/>
                  </a:lnTo>
                  <a:cubicBezTo>
                    <a:pt x="4395" y="4656"/>
                    <a:pt x="4327" y="5062"/>
                    <a:pt x="4144" y="5419"/>
                  </a:cubicBezTo>
                  <a:close/>
                  <a:moveTo>
                    <a:pt x="3692" y="1464"/>
                  </a:moveTo>
                  <a:lnTo>
                    <a:pt x="2683" y="1464"/>
                  </a:lnTo>
                  <a:lnTo>
                    <a:pt x="2942" y="1204"/>
                  </a:lnTo>
                  <a:cubicBezTo>
                    <a:pt x="3117" y="1029"/>
                    <a:pt x="3354" y="931"/>
                    <a:pt x="3601" y="932"/>
                  </a:cubicBezTo>
                  <a:lnTo>
                    <a:pt x="4345" y="932"/>
                  </a:lnTo>
                  <a:cubicBezTo>
                    <a:pt x="4281" y="1241"/>
                    <a:pt x="4009" y="1464"/>
                    <a:pt x="3692" y="1464"/>
                  </a:cubicBezTo>
                  <a:close/>
                  <a:moveTo>
                    <a:pt x="4358" y="266"/>
                  </a:moveTo>
                  <a:lnTo>
                    <a:pt x="4358" y="665"/>
                  </a:lnTo>
                  <a:lnTo>
                    <a:pt x="3713" y="665"/>
                  </a:lnTo>
                  <a:cubicBezTo>
                    <a:pt x="3786" y="545"/>
                    <a:pt x="3825" y="407"/>
                    <a:pt x="3825" y="266"/>
                  </a:cubicBezTo>
                  <a:lnTo>
                    <a:pt x="4358" y="266"/>
                  </a:lnTo>
                  <a:close/>
                  <a:moveTo>
                    <a:pt x="3160" y="266"/>
                  </a:moveTo>
                  <a:lnTo>
                    <a:pt x="3559" y="266"/>
                  </a:lnTo>
                  <a:cubicBezTo>
                    <a:pt x="3559" y="401"/>
                    <a:pt x="3505" y="531"/>
                    <a:pt x="3410" y="627"/>
                  </a:cubicBezTo>
                  <a:lnTo>
                    <a:pt x="3342" y="694"/>
                  </a:lnTo>
                  <a:cubicBezTo>
                    <a:pt x="3120" y="743"/>
                    <a:pt x="2915" y="855"/>
                    <a:pt x="2754" y="1016"/>
                  </a:cubicBezTo>
                  <a:lnTo>
                    <a:pt x="2495" y="1276"/>
                  </a:lnTo>
                  <a:lnTo>
                    <a:pt x="2495" y="932"/>
                  </a:lnTo>
                  <a:cubicBezTo>
                    <a:pt x="2495" y="564"/>
                    <a:pt x="2793" y="267"/>
                    <a:pt x="3160" y="266"/>
                  </a:cubicBezTo>
                  <a:close/>
                  <a:moveTo>
                    <a:pt x="1563" y="266"/>
                  </a:moveTo>
                  <a:cubicBezTo>
                    <a:pt x="1930" y="267"/>
                    <a:pt x="2228" y="564"/>
                    <a:pt x="2228" y="932"/>
                  </a:cubicBezTo>
                  <a:lnTo>
                    <a:pt x="2228" y="1276"/>
                  </a:lnTo>
                  <a:lnTo>
                    <a:pt x="1969" y="1016"/>
                  </a:lnTo>
                  <a:cubicBezTo>
                    <a:pt x="1808" y="855"/>
                    <a:pt x="1604" y="743"/>
                    <a:pt x="1381" y="694"/>
                  </a:cubicBezTo>
                  <a:lnTo>
                    <a:pt x="1313" y="627"/>
                  </a:lnTo>
                  <a:cubicBezTo>
                    <a:pt x="1218" y="531"/>
                    <a:pt x="1164" y="401"/>
                    <a:pt x="1164" y="266"/>
                  </a:cubicBezTo>
                  <a:lnTo>
                    <a:pt x="1563" y="266"/>
                  </a:lnTo>
                  <a:close/>
                  <a:moveTo>
                    <a:pt x="897" y="266"/>
                  </a:moveTo>
                  <a:cubicBezTo>
                    <a:pt x="898" y="407"/>
                    <a:pt x="937" y="545"/>
                    <a:pt x="1010" y="665"/>
                  </a:cubicBezTo>
                  <a:lnTo>
                    <a:pt x="365" y="665"/>
                  </a:lnTo>
                  <a:lnTo>
                    <a:pt x="365" y="266"/>
                  </a:lnTo>
                  <a:lnTo>
                    <a:pt x="897" y="266"/>
                  </a:lnTo>
                  <a:close/>
                  <a:moveTo>
                    <a:pt x="378" y="932"/>
                  </a:moveTo>
                  <a:lnTo>
                    <a:pt x="1122" y="932"/>
                  </a:lnTo>
                  <a:cubicBezTo>
                    <a:pt x="1369" y="931"/>
                    <a:pt x="1606" y="1029"/>
                    <a:pt x="1781" y="1204"/>
                  </a:cubicBezTo>
                  <a:lnTo>
                    <a:pt x="2040" y="1464"/>
                  </a:lnTo>
                  <a:lnTo>
                    <a:pt x="1031" y="1464"/>
                  </a:lnTo>
                  <a:cubicBezTo>
                    <a:pt x="714" y="1464"/>
                    <a:pt x="442" y="1241"/>
                    <a:pt x="378" y="932"/>
                  </a:cubicBezTo>
                  <a:close/>
                  <a:moveTo>
                    <a:pt x="1959" y="2570"/>
                  </a:moveTo>
                  <a:lnTo>
                    <a:pt x="2239" y="3242"/>
                  </a:lnTo>
                  <a:cubicBezTo>
                    <a:pt x="2259" y="3292"/>
                    <a:pt x="2308" y="3324"/>
                    <a:pt x="2361" y="3324"/>
                  </a:cubicBezTo>
                  <a:lnTo>
                    <a:pt x="2822" y="3324"/>
                  </a:lnTo>
                  <a:lnTo>
                    <a:pt x="3027" y="3634"/>
                  </a:lnTo>
                  <a:lnTo>
                    <a:pt x="3027" y="4326"/>
                  </a:lnTo>
                  <a:lnTo>
                    <a:pt x="2548" y="4685"/>
                  </a:lnTo>
                  <a:cubicBezTo>
                    <a:pt x="2517" y="4708"/>
                    <a:pt x="2498" y="4744"/>
                    <a:pt x="2495" y="4782"/>
                  </a:cubicBezTo>
                  <a:cubicBezTo>
                    <a:pt x="2493" y="4821"/>
                    <a:pt x="2507" y="4859"/>
                    <a:pt x="2535" y="4886"/>
                  </a:cubicBezTo>
                  <a:lnTo>
                    <a:pt x="2894" y="5243"/>
                  </a:lnTo>
                  <a:lnTo>
                    <a:pt x="2894" y="5454"/>
                  </a:lnTo>
                  <a:lnTo>
                    <a:pt x="2653" y="5454"/>
                  </a:lnTo>
                  <a:lnTo>
                    <a:pt x="2075" y="5225"/>
                  </a:lnTo>
                  <a:lnTo>
                    <a:pt x="1958" y="4759"/>
                  </a:lnTo>
                  <a:cubicBezTo>
                    <a:pt x="1949" y="4722"/>
                    <a:pt x="1923" y="4690"/>
                    <a:pt x="1889" y="4672"/>
                  </a:cubicBezTo>
                  <a:lnTo>
                    <a:pt x="1356" y="4406"/>
                  </a:lnTo>
                  <a:cubicBezTo>
                    <a:pt x="1319" y="4388"/>
                    <a:pt x="1275" y="4388"/>
                    <a:pt x="1237" y="4406"/>
                  </a:cubicBezTo>
                  <a:lnTo>
                    <a:pt x="971" y="4539"/>
                  </a:lnTo>
                  <a:cubicBezTo>
                    <a:pt x="940" y="4555"/>
                    <a:pt x="916" y="4583"/>
                    <a:pt x="905" y="4616"/>
                  </a:cubicBezTo>
                  <a:lnTo>
                    <a:pt x="771" y="5016"/>
                  </a:lnTo>
                  <a:cubicBezTo>
                    <a:pt x="760" y="5049"/>
                    <a:pt x="763" y="5086"/>
                    <a:pt x="779" y="5117"/>
                  </a:cubicBezTo>
                  <a:lnTo>
                    <a:pt x="852" y="5264"/>
                  </a:lnTo>
                  <a:lnTo>
                    <a:pt x="572" y="5405"/>
                  </a:lnTo>
                  <a:cubicBezTo>
                    <a:pt x="298" y="4851"/>
                    <a:pt x="296" y="4201"/>
                    <a:pt x="568" y="3646"/>
                  </a:cubicBezTo>
                  <a:cubicBezTo>
                    <a:pt x="840" y="3090"/>
                    <a:pt x="1354" y="2693"/>
                    <a:pt x="1959" y="2570"/>
                  </a:cubicBezTo>
                  <a:close/>
                  <a:moveTo>
                    <a:pt x="1389" y="6267"/>
                  </a:moveTo>
                  <a:lnTo>
                    <a:pt x="1409" y="6208"/>
                  </a:lnTo>
                  <a:lnTo>
                    <a:pt x="1706" y="6010"/>
                  </a:lnTo>
                  <a:lnTo>
                    <a:pt x="2114" y="6214"/>
                  </a:lnTo>
                  <a:lnTo>
                    <a:pt x="2189" y="6513"/>
                  </a:lnTo>
                  <a:cubicBezTo>
                    <a:pt x="1908" y="6489"/>
                    <a:pt x="1635" y="6405"/>
                    <a:pt x="1389" y="6267"/>
                  </a:cubicBezTo>
                  <a:close/>
                  <a:moveTo>
                    <a:pt x="2464" y="6516"/>
                  </a:moveTo>
                  <a:lnTo>
                    <a:pt x="2358" y="6091"/>
                  </a:lnTo>
                  <a:cubicBezTo>
                    <a:pt x="2348" y="6053"/>
                    <a:pt x="2323" y="6021"/>
                    <a:pt x="2288" y="6004"/>
                  </a:cubicBezTo>
                  <a:lnTo>
                    <a:pt x="1756" y="5737"/>
                  </a:lnTo>
                  <a:cubicBezTo>
                    <a:pt x="1713" y="5716"/>
                    <a:pt x="1662" y="5719"/>
                    <a:pt x="1623" y="5746"/>
                  </a:cubicBezTo>
                  <a:lnTo>
                    <a:pt x="1223" y="6012"/>
                  </a:lnTo>
                  <a:cubicBezTo>
                    <a:pt x="1199" y="6028"/>
                    <a:pt x="1180" y="6053"/>
                    <a:pt x="1171" y="6081"/>
                  </a:cubicBezTo>
                  <a:lnTo>
                    <a:pt x="1159" y="6115"/>
                  </a:lnTo>
                  <a:cubicBezTo>
                    <a:pt x="982" y="5982"/>
                    <a:pt x="828" y="5820"/>
                    <a:pt x="704" y="5636"/>
                  </a:cubicBezTo>
                  <a:lnTo>
                    <a:pt x="1090" y="5443"/>
                  </a:lnTo>
                  <a:cubicBezTo>
                    <a:pt x="1156" y="5410"/>
                    <a:pt x="1183" y="5330"/>
                    <a:pt x="1150" y="5264"/>
                  </a:cubicBezTo>
                  <a:lnTo>
                    <a:pt x="1041" y="5047"/>
                  </a:lnTo>
                  <a:lnTo>
                    <a:pt x="1139" y="4753"/>
                  </a:lnTo>
                  <a:lnTo>
                    <a:pt x="1297" y="4674"/>
                  </a:lnTo>
                  <a:lnTo>
                    <a:pt x="1715" y="4883"/>
                  </a:lnTo>
                  <a:lnTo>
                    <a:pt x="1833" y="5356"/>
                  </a:lnTo>
                  <a:cubicBezTo>
                    <a:pt x="1843" y="5398"/>
                    <a:pt x="1873" y="5432"/>
                    <a:pt x="1913" y="5447"/>
                  </a:cubicBezTo>
                  <a:lnTo>
                    <a:pt x="2578" y="5711"/>
                  </a:lnTo>
                  <a:cubicBezTo>
                    <a:pt x="2594" y="5717"/>
                    <a:pt x="2611" y="5720"/>
                    <a:pt x="2628" y="5720"/>
                  </a:cubicBezTo>
                  <a:lnTo>
                    <a:pt x="3027" y="5720"/>
                  </a:lnTo>
                  <a:cubicBezTo>
                    <a:pt x="3100" y="5720"/>
                    <a:pt x="3160" y="5660"/>
                    <a:pt x="3160" y="5587"/>
                  </a:cubicBezTo>
                  <a:lnTo>
                    <a:pt x="3160" y="5188"/>
                  </a:lnTo>
                  <a:cubicBezTo>
                    <a:pt x="3160" y="5152"/>
                    <a:pt x="3146" y="5118"/>
                    <a:pt x="3120" y="5093"/>
                  </a:cubicBezTo>
                  <a:lnTo>
                    <a:pt x="2830" y="4805"/>
                  </a:lnTo>
                  <a:lnTo>
                    <a:pt x="3240" y="4499"/>
                  </a:lnTo>
                  <a:cubicBezTo>
                    <a:pt x="3273" y="4473"/>
                    <a:pt x="3293" y="4434"/>
                    <a:pt x="3293" y="4392"/>
                  </a:cubicBezTo>
                  <a:lnTo>
                    <a:pt x="3293" y="3593"/>
                  </a:lnTo>
                  <a:cubicBezTo>
                    <a:pt x="3293" y="3567"/>
                    <a:pt x="3285" y="3542"/>
                    <a:pt x="3271" y="3520"/>
                  </a:cubicBezTo>
                  <a:lnTo>
                    <a:pt x="3005" y="3118"/>
                  </a:lnTo>
                  <a:cubicBezTo>
                    <a:pt x="2980" y="3081"/>
                    <a:pt x="2939" y="3058"/>
                    <a:pt x="2894" y="3058"/>
                  </a:cubicBezTo>
                  <a:lnTo>
                    <a:pt x="2450" y="3058"/>
                  </a:lnTo>
                  <a:lnTo>
                    <a:pt x="2233" y="2535"/>
                  </a:lnTo>
                  <a:cubicBezTo>
                    <a:pt x="2276" y="2533"/>
                    <a:pt x="2318" y="2529"/>
                    <a:pt x="2361" y="2529"/>
                  </a:cubicBezTo>
                  <a:cubicBezTo>
                    <a:pt x="3258" y="2530"/>
                    <a:pt x="4044" y="3129"/>
                    <a:pt x="4284" y="3993"/>
                  </a:cubicBezTo>
                  <a:lnTo>
                    <a:pt x="4092" y="3993"/>
                  </a:lnTo>
                  <a:cubicBezTo>
                    <a:pt x="4065" y="3993"/>
                    <a:pt x="4040" y="4001"/>
                    <a:pt x="4018" y="4015"/>
                  </a:cubicBezTo>
                  <a:lnTo>
                    <a:pt x="3619" y="4281"/>
                  </a:lnTo>
                  <a:cubicBezTo>
                    <a:pt x="3582" y="4306"/>
                    <a:pt x="3559" y="4348"/>
                    <a:pt x="3559" y="4392"/>
                  </a:cubicBezTo>
                  <a:lnTo>
                    <a:pt x="3559" y="4924"/>
                  </a:lnTo>
                  <a:cubicBezTo>
                    <a:pt x="3559" y="4949"/>
                    <a:pt x="3566" y="4972"/>
                    <a:pt x="3578" y="4993"/>
                  </a:cubicBezTo>
                  <a:lnTo>
                    <a:pt x="3978" y="5658"/>
                  </a:lnTo>
                  <a:cubicBezTo>
                    <a:pt x="3982" y="5664"/>
                    <a:pt x="3986" y="5670"/>
                    <a:pt x="3991" y="5675"/>
                  </a:cubicBezTo>
                  <a:cubicBezTo>
                    <a:pt x="3638" y="6175"/>
                    <a:pt x="3075" y="6485"/>
                    <a:pt x="2464" y="65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08">
              <a:extLst>
                <a:ext uri="{FF2B5EF4-FFF2-40B4-BE49-F238E27FC236}">
                  <a16:creationId xmlns:a16="http://schemas.microsoft.com/office/drawing/2014/main" id="{00B2B78E-264D-4AAD-86D6-F6FE6920D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0038" y="1965325"/>
              <a:ext cx="90488" cy="171450"/>
            </a:xfrm>
            <a:custGeom>
              <a:avLst/>
              <a:gdLst>
                <a:gd name="T0" fmla="*/ 267 w 1198"/>
                <a:gd name="T1" fmla="*/ 2262 h 2262"/>
                <a:gd name="T2" fmla="*/ 932 w 1198"/>
                <a:gd name="T3" fmla="*/ 457 h 2262"/>
                <a:gd name="T4" fmla="*/ 932 w 1198"/>
                <a:gd name="T5" fmla="*/ 665 h 2262"/>
                <a:gd name="T6" fmla="*/ 1065 w 1198"/>
                <a:gd name="T7" fmla="*/ 798 h 2262"/>
                <a:gd name="T8" fmla="*/ 1198 w 1198"/>
                <a:gd name="T9" fmla="*/ 665 h 2262"/>
                <a:gd name="T10" fmla="*/ 1198 w 1198"/>
                <a:gd name="T11" fmla="*/ 133 h 2262"/>
                <a:gd name="T12" fmla="*/ 1065 w 1198"/>
                <a:gd name="T13" fmla="*/ 0 h 2262"/>
                <a:gd name="T14" fmla="*/ 533 w 1198"/>
                <a:gd name="T15" fmla="*/ 0 h 2262"/>
                <a:gd name="T16" fmla="*/ 400 w 1198"/>
                <a:gd name="T17" fmla="*/ 133 h 2262"/>
                <a:gd name="T18" fmla="*/ 533 w 1198"/>
                <a:gd name="T19" fmla="*/ 266 h 2262"/>
                <a:gd name="T20" fmla="*/ 746 w 1198"/>
                <a:gd name="T21" fmla="*/ 266 h 2262"/>
                <a:gd name="T22" fmla="*/ 0 w 1198"/>
                <a:gd name="T23" fmla="*/ 2262 h 2262"/>
                <a:gd name="T24" fmla="*/ 267 w 1198"/>
                <a:gd name="T25" fmla="*/ 2262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8" h="2262">
                  <a:moveTo>
                    <a:pt x="267" y="2262"/>
                  </a:moveTo>
                  <a:cubicBezTo>
                    <a:pt x="267" y="1600"/>
                    <a:pt x="503" y="960"/>
                    <a:pt x="932" y="457"/>
                  </a:cubicBezTo>
                  <a:lnTo>
                    <a:pt x="932" y="665"/>
                  </a:lnTo>
                  <a:cubicBezTo>
                    <a:pt x="932" y="739"/>
                    <a:pt x="992" y="798"/>
                    <a:pt x="1065" y="798"/>
                  </a:cubicBezTo>
                  <a:cubicBezTo>
                    <a:pt x="1139" y="798"/>
                    <a:pt x="1198" y="739"/>
                    <a:pt x="1198" y="665"/>
                  </a:cubicBezTo>
                  <a:lnTo>
                    <a:pt x="1198" y="133"/>
                  </a:lnTo>
                  <a:cubicBezTo>
                    <a:pt x="1198" y="59"/>
                    <a:pt x="1139" y="0"/>
                    <a:pt x="1065" y="0"/>
                  </a:cubicBezTo>
                  <a:lnTo>
                    <a:pt x="533" y="0"/>
                  </a:lnTo>
                  <a:cubicBezTo>
                    <a:pt x="459" y="0"/>
                    <a:pt x="400" y="59"/>
                    <a:pt x="400" y="133"/>
                  </a:cubicBezTo>
                  <a:cubicBezTo>
                    <a:pt x="400" y="206"/>
                    <a:pt x="459" y="266"/>
                    <a:pt x="533" y="266"/>
                  </a:cubicBezTo>
                  <a:lnTo>
                    <a:pt x="746" y="266"/>
                  </a:lnTo>
                  <a:cubicBezTo>
                    <a:pt x="265" y="820"/>
                    <a:pt x="0" y="1529"/>
                    <a:pt x="0" y="2262"/>
                  </a:cubicBezTo>
                  <a:lnTo>
                    <a:pt x="267" y="226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3" name="Graphic 11">
            <a:extLst>
              <a:ext uri="{FF2B5EF4-FFF2-40B4-BE49-F238E27FC236}">
                <a16:creationId xmlns:a16="http://schemas.microsoft.com/office/drawing/2014/main" id="{C35C5CBA-020A-45DB-ADE3-C3DF17E8C0BE}"/>
              </a:ext>
            </a:extLst>
          </p:cNvPr>
          <p:cNvGrpSpPr/>
          <p:nvPr/>
        </p:nvGrpSpPr>
        <p:grpSpPr>
          <a:xfrm>
            <a:off x="6167438" y="5189770"/>
            <a:ext cx="453140" cy="453140"/>
            <a:chOff x="9026814" y="4500418"/>
            <a:chExt cx="365760" cy="365760"/>
          </a:xfrm>
          <a:solidFill>
            <a:schemeClr val="bg2">
              <a:lumMod val="25000"/>
            </a:schemeClr>
          </a:solidFill>
        </p:grpSpPr>
        <p:grpSp>
          <p:nvGrpSpPr>
            <p:cNvPr id="194" name="Graphic 11">
              <a:extLst>
                <a:ext uri="{FF2B5EF4-FFF2-40B4-BE49-F238E27FC236}">
                  <a16:creationId xmlns:a16="http://schemas.microsoft.com/office/drawing/2014/main" id="{E0511F61-7C42-4675-BBB2-2CEB5E0B17C7}"/>
                </a:ext>
              </a:extLst>
            </p:cNvPr>
            <p:cNvGrpSpPr/>
            <p:nvPr/>
          </p:nvGrpSpPr>
          <p:grpSpPr>
            <a:xfrm>
              <a:off x="9026814" y="4500418"/>
              <a:ext cx="365760" cy="365760"/>
              <a:chOff x="9026814" y="4500418"/>
              <a:chExt cx="365760" cy="365760"/>
            </a:xfrm>
            <a:grpFill/>
          </p:grpSpPr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23E0C92-0E29-47B4-AB92-756CDCF7E377}"/>
                  </a:ext>
                </a:extLst>
              </p:cNvPr>
              <p:cNvSpPr/>
              <p:nvPr/>
            </p:nvSpPr>
            <p:spPr>
              <a:xfrm>
                <a:off x="9026814" y="4500418"/>
                <a:ext cx="365760" cy="213360"/>
              </a:xfrm>
              <a:custGeom>
                <a:avLst/>
                <a:gdLst>
                  <a:gd name="connsiteX0" fmla="*/ 347472 w 365760"/>
                  <a:gd name="connsiteY0" fmla="*/ 164592 h 213360"/>
                  <a:gd name="connsiteX1" fmla="*/ 347228 w 365760"/>
                  <a:gd name="connsiteY1" fmla="*/ 164592 h 213360"/>
                  <a:gd name="connsiteX2" fmla="*/ 237464 w 365760"/>
                  <a:gd name="connsiteY2" fmla="*/ 15520 h 213360"/>
                  <a:gd name="connsiteX3" fmla="*/ 219456 w 365760"/>
                  <a:gd name="connsiteY3" fmla="*/ 0 h 213360"/>
                  <a:gd name="connsiteX4" fmla="*/ 146304 w 365760"/>
                  <a:gd name="connsiteY4" fmla="*/ 0 h 213360"/>
                  <a:gd name="connsiteX5" fmla="*/ 128296 w 365760"/>
                  <a:gd name="connsiteY5" fmla="*/ 15520 h 213360"/>
                  <a:gd name="connsiteX6" fmla="*/ 18532 w 365760"/>
                  <a:gd name="connsiteY6" fmla="*/ 164592 h 213360"/>
                  <a:gd name="connsiteX7" fmla="*/ 18288 w 365760"/>
                  <a:gd name="connsiteY7" fmla="*/ 164592 h 213360"/>
                  <a:gd name="connsiteX8" fmla="*/ 0 w 365760"/>
                  <a:gd name="connsiteY8" fmla="*/ 182880 h 213360"/>
                  <a:gd name="connsiteX9" fmla="*/ 0 w 365760"/>
                  <a:gd name="connsiteY9" fmla="*/ 195072 h 213360"/>
                  <a:gd name="connsiteX10" fmla="*/ 18288 w 365760"/>
                  <a:gd name="connsiteY10" fmla="*/ 213360 h 213360"/>
                  <a:gd name="connsiteX11" fmla="*/ 347472 w 365760"/>
                  <a:gd name="connsiteY11" fmla="*/ 213360 h 213360"/>
                  <a:gd name="connsiteX12" fmla="*/ 365760 w 365760"/>
                  <a:gd name="connsiteY12" fmla="*/ 195072 h 213360"/>
                  <a:gd name="connsiteX13" fmla="*/ 365760 w 365760"/>
                  <a:gd name="connsiteY13" fmla="*/ 182880 h 213360"/>
                  <a:gd name="connsiteX14" fmla="*/ 347472 w 365760"/>
                  <a:gd name="connsiteY14" fmla="*/ 164592 h 213360"/>
                  <a:gd name="connsiteX15" fmla="*/ 128016 w 365760"/>
                  <a:gd name="connsiteY15" fmla="*/ 28596 h 213360"/>
                  <a:gd name="connsiteX16" fmla="*/ 128016 w 365760"/>
                  <a:gd name="connsiteY16" fmla="*/ 134112 h 213360"/>
                  <a:gd name="connsiteX17" fmla="*/ 134112 w 365760"/>
                  <a:gd name="connsiteY17" fmla="*/ 140208 h 213360"/>
                  <a:gd name="connsiteX18" fmla="*/ 140208 w 365760"/>
                  <a:gd name="connsiteY18" fmla="*/ 134112 h 213360"/>
                  <a:gd name="connsiteX19" fmla="*/ 140208 w 365760"/>
                  <a:gd name="connsiteY19" fmla="*/ 18288 h 213360"/>
                  <a:gd name="connsiteX20" fmla="*/ 146304 w 365760"/>
                  <a:gd name="connsiteY20" fmla="*/ 12192 h 213360"/>
                  <a:gd name="connsiteX21" fmla="*/ 176784 w 365760"/>
                  <a:gd name="connsiteY21" fmla="*/ 12192 h 213360"/>
                  <a:gd name="connsiteX22" fmla="*/ 176784 w 365760"/>
                  <a:gd name="connsiteY22" fmla="*/ 146304 h 213360"/>
                  <a:gd name="connsiteX23" fmla="*/ 182880 w 365760"/>
                  <a:gd name="connsiteY23" fmla="*/ 152400 h 213360"/>
                  <a:gd name="connsiteX24" fmla="*/ 188976 w 365760"/>
                  <a:gd name="connsiteY24" fmla="*/ 146304 h 213360"/>
                  <a:gd name="connsiteX25" fmla="*/ 188976 w 365760"/>
                  <a:gd name="connsiteY25" fmla="*/ 12192 h 213360"/>
                  <a:gd name="connsiteX26" fmla="*/ 219456 w 365760"/>
                  <a:gd name="connsiteY26" fmla="*/ 12192 h 213360"/>
                  <a:gd name="connsiteX27" fmla="*/ 225552 w 365760"/>
                  <a:gd name="connsiteY27" fmla="*/ 18288 h 213360"/>
                  <a:gd name="connsiteX28" fmla="*/ 225552 w 365760"/>
                  <a:gd name="connsiteY28" fmla="*/ 134112 h 213360"/>
                  <a:gd name="connsiteX29" fmla="*/ 231648 w 365760"/>
                  <a:gd name="connsiteY29" fmla="*/ 140208 h 213360"/>
                  <a:gd name="connsiteX30" fmla="*/ 237744 w 365760"/>
                  <a:gd name="connsiteY30" fmla="*/ 134112 h 213360"/>
                  <a:gd name="connsiteX31" fmla="*/ 237744 w 365760"/>
                  <a:gd name="connsiteY31" fmla="*/ 28596 h 213360"/>
                  <a:gd name="connsiteX32" fmla="*/ 335036 w 365760"/>
                  <a:gd name="connsiteY32" fmla="*/ 164592 h 213360"/>
                  <a:gd name="connsiteX33" fmla="*/ 30724 w 365760"/>
                  <a:gd name="connsiteY33" fmla="*/ 164592 h 213360"/>
                  <a:gd name="connsiteX34" fmla="*/ 128016 w 365760"/>
                  <a:gd name="connsiteY34" fmla="*/ 28596 h 213360"/>
                  <a:gd name="connsiteX35" fmla="*/ 353568 w 365760"/>
                  <a:gd name="connsiteY35" fmla="*/ 195072 h 213360"/>
                  <a:gd name="connsiteX36" fmla="*/ 347472 w 365760"/>
                  <a:gd name="connsiteY36" fmla="*/ 201168 h 213360"/>
                  <a:gd name="connsiteX37" fmla="*/ 18288 w 365760"/>
                  <a:gd name="connsiteY37" fmla="*/ 201168 h 213360"/>
                  <a:gd name="connsiteX38" fmla="*/ 12192 w 365760"/>
                  <a:gd name="connsiteY38" fmla="*/ 195072 h 213360"/>
                  <a:gd name="connsiteX39" fmla="*/ 12192 w 365760"/>
                  <a:gd name="connsiteY39" fmla="*/ 182880 h 213360"/>
                  <a:gd name="connsiteX40" fmla="*/ 18288 w 365760"/>
                  <a:gd name="connsiteY40" fmla="*/ 176784 h 213360"/>
                  <a:gd name="connsiteX41" fmla="*/ 347472 w 365760"/>
                  <a:gd name="connsiteY41" fmla="*/ 176784 h 213360"/>
                  <a:gd name="connsiteX42" fmla="*/ 353568 w 365760"/>
                  <a:gd name="connsiteY42" fmla="*/ 182880 h 213360"/>
                  <a:gd name="connsiteX43" fmla="*/ 353568 w 365760"/>
                  <a:gd name="connsiteY43" fmla="*/ 195072 h 21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65760" h="213360">
                    <a:moveTo>
                      <a:pt x="347472" y="164592"/>
                    </a:moveTo>
                    <a:lnTo>
                      <a:pt x="347228" y="164592"/>
                    </a:lnTo>
                    <a:cubicBezTo>
                      <a:pt x="344916" y="97009"/>
                      <a:pt x="301314" y="37792"/>
                      <a:pt x="237464" y="15520"/>
                    </a:cubicBezTo>
                    <a:cubicBezTo>
                      <a:pt x="236101" y="6619"/>
                      <a:pt x="228461" y="34"/>
                      <a:pt x="219456" y="0"/>
                    </a:cubicBezTo>
                    <a:lnTo>
                      <a:pt x="146304" y="0"/>
                    </a:lnTo>
                    <a:cubicBezTo>
                      <a:pt x="137299" y="34"/>
                      <a:pt x="129659" y="6619"/>
                      <a:pt x="128296" y="15520"/>
                    </a:cubicBezTo>
                    <a:cubicBezTo>
                      <a:pt x="64446" y="37792"/>
                      <a:pt x="20844" y="97009"/>
                      <a:pt x="18532" y="164592"/>
                    </a:cubicBezTo>
                    <a:lnTo>
                      <a:pt x="18288" y="164592"/>
                    </a:lnTo>
                    <a:cubicBezTo>
                      <a:pt x="8188" y="164592"/>
                      <a:pt x="0" y="172780"/>
                      <a:pt x="0" y="182880"/>
                    </a:cubicBezTo>
                    <a:lnTo>
                      <a:pt x="0" y="195072"/>
                    </a:lnTo>
                    <a:cubicBezTo>
                      <a:pt x="0" y="205172"/>
                      <a:pt x="8188" y="213360"/>
                      <a:pt x="18288" y="213360"/>
                    </a:cubicBezTo>
                    <a:lnTo>
                      <a:pt x="347472" y="213360"/>
                    </a:lnTo>
                    <a:cubicBezTo>
                      <a:pt x="357572" y="213360"/>
                      <a:pt x="365760" y="205172"/>
                      <a:pt x="365760" y="195072"/>
                    </a:cubicBezTo>
                    <a:lnTo>
                      <a:pt x="365760" y="182880"/>
                    </a:lnTo>
                    <a:cubicBezTo>
                      <a:pt x="365760" y="172780"/>
                      <a:pt x="357572" y="164592"/>
                      <a:pt x="347472" y="164592"/>
                    </a:cubicBezTo>
                    <a:close/>
                    <a:moveTo>
                      <a:pt x="128016" y="28596"/>
                    </a:moveTo>
                    <a:lnTo>
                      <a:pt x="128016" y="134112"/>
                    </a:lnTo>
                    <a:cubicBezTo>
                      <a:pt x="128016" y="137479"/>
                      <a:pt x="130745" y="140208"/>
                      <a:pt x="134112" y="140208"/>
                    </a:cubicBezTo>
                    <a:cubicBezTo>
                      <a:pt x="137479" y="140208"/>
                      <a:pt x="140208" y="137479"/>
                      <a:pt x="140208" y="134112"/>
                    </a:cubicBezTo>
                    <a:lnTo>
                      <a:pt x="140208" y="18288"/>
                    </a:lnTo>
                    <a:cubicBezTo>
                      <a:pt x="140208" y="14921"/>
                      <a:pt x="142937" y="12192"/>
                      <a:pt x="146304" y="12192"/>
                    </a:cubicBezTo>
                    <a:lnTo>
                      <a:pt x="176784" y="12192"/>
                    </a:lnTo>
                    <a:lnTo>
                      <a:pt x="176784" y="146304"/>
                    </a:lnTo>
                    <a:cubicBezTo>
                      <a:pt x="176784" y="149671"/>
                      <a:pt x="179513" y="152400"/>
                      <a:pt x="182880" y="152400"/>
                    </a:cubicBezTo>
                    <a:cubicBezTo>
                      <a:pt x="186247" y="152400"/>
                      <a:pt x="188976" y="149671"/>
                      <a:pt x="188976" y="146304"/>
                    </a:cubicBezTo>
                    <a:lnTo>
                      <a:pt x="188976" y="12192"/>
                    </a:lnTo>
                    <a:lnTo>
                      <a:pt x="219456" y="12192"/>
                    </a:lnTo>
                    <a:cubicBezTo>
                      <a:pt x="222823" y="12192"/>
                      <a:pt x="225552" y="14921"/>
                      <a:pt x="225552" y="18288"/>
                    </a:cubicBezTo>
                    <a:lnTo>
                      <a:pt x="225552" y="134112"/>
                    </a:lnTo>
                    <a:cubicBezTo>
                      <a:pt x="225552" y="137479"/>
                      <a:pt x="228281" y="140208"/>
                      <a:pt x="231648" y="140208"/>
                    </a:cubicBezTo>
                    <a:cubicBezTo>
                      <a:pt x="235015" y="140208"/>
                      <a:pt x="237744" y="137479"/>
                      <a:pt x="237744" y="134112"/>
                    </a:cubicBezTo>
                    <a:lnTo>
                      <a:pt x="237744" y="28596"/>
                    </a:lnTo>
                    <a:cubicBezTo>
                      <a:pt x="294492" y="50342"/>
                      <a:pt x="332780" y="103862"/>
                      <a:pt x="335036" y="164592"/>
                    </a:cubicBezTo>
                    <a:lnTo>
                      <a:pt x="30724" y="164592"/>
                    </a:lnTo>
                    <a:cubicBezTo>
                      <a:pt x="32980" y="103862"/>
                      <a:pt x="71268" y="50342"/>
                      <a:pt x="128016" y="28596"/>
                    </a:cubicBezTo>
                    <a:close/>
                    <a:moveTo>
                      <a:pt x="353568" y="195072"/>
                    </a:moveTo>
                    <a:cubicBezTo>
                      <a:pt x="353568" y="198439"/>
                      <a:pt x="350839" y="201168"/>
                      <a:pt x="347472" y="201168"/>
                    </a:cubicBezTo>
                    <a:lnTo>
                      <a:pt x="18288" y="201168"/>
                    </a:lnTo>
                    <a:cubicBezTo>
                      <a:pt x="14921" y="201168"/>
                      <a:pt x="12192" y="198439"/>
                      <a:pt x="12192" y="195072"/>
                    </a:cubicBezTo>
                    <a:lnTo>
                      <a:pt x="12192" y="182880"/>
                    </a:lnTo>
                    <a:cubicBezTo>
                      <a:pt x="12192" y="179513"/>
                      <a:pt x="14921" y="176784"/>
                      <a:pt x="18288" y="176784"/>
                    </a:cubicBezTo>
                    <a:lnTo>
                      <a:pt x="347472" y="176784"/>
                    </a:lnTo>
                    <a:cubicBezTo>
                      <a:pt x="350839" y="176784"/>
                      <a:pt x="353568" y="179513"/>
                      <a:pt x="353568" y="182880"/>
                    </a:cubicBezTo>
                    <a:lnTo>
                      <a:pt x="353568" y="195072"/>
                    </a:lnTo>
                    <a:close/>
                  </a:path>
                </a:pathLst>
              </a:custGeom>
              <a:grpFill/>
              <a:ln w="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06E85D39-338E-4558-B108-8210580173D5}"/>
                  </a:ext>
                </a:extLst>
              </p:cNvPr>
              <p:cNvSpPr/>
              <p:nvPr/>
            </p:nvSpPr>
            <p:spPr>
              <a:xfrm>
                <a:off x="9081678" y="4768642"/>
                <a:ext cx="103632" cy="48768"/>
              </a:xfrm>
              <a:custGeom>
                <a:avLst/>
                <a:gdLst>
                  <a:gd name="connsiteX0" fmla="*/ 97536 w 103632"/>
                  <a:gd name="connsiteY0" fmla="*/ 0 h 48768"/>
                  <a:gd name="connsiteX1" fmla="*/ 18288 w 103632"/>
                  <a:gd name="connsiteY1" fmla="*/ 0 h 48768"/>
                  <a:gd name="connsiteX2" fmla="*/ 0 w 103632"/>
                  <a:gd name="connsiteY2" fmla="*/ 18288 h 48768"/>
                  <a:gd name="connsiteX3" fmla="*/ 0 w 103632"/>
                  <a:gd name="connsiteY3" fmla="*/ 42672 h 48768"/>
                  <a:gd name="connsiteX4" fmla="*/ 6096 w 103632"/>
                  <a:gd name="connsiteY4" fmla="*/ 48768 h 48768"/>
                  <a:gd name="connsiteX5" fmla="*/ 12192 w 103632"/>
                  <a:gd name="connsiteY5" fmla="*/ 42672 h 48768"/>
                  <a:gd name="connsiteX6" fmla="*/ 12192 w 103632"/>
                  <a:gd name="connsiteY6" fmla="*/ 18288 h 48768"/>
                  <a:gd name="connsiteX7" fmla="*/ 18288 w 103632"/>
                  <a:gd name="connsiteY7" fmla="*/ 12192 h 48768"/>
                  <a:gd name="connsiteX8" fmla="*/ 97536 w 103632"/>
                  <a:gd name="connsiteY8" fmla="*/ 12192 h 48768"/>
                  <a:gd name="connsiteX9" fmla="*/ 103632 w 103632"/>
                  <a:gd name="connsiteY9" fmla="*/ 6096 h 48768"/>
                  <a:gd name="connsiteX10" fmla="*/ 97536 w 103632"/>
                  <a:gd name="connsiteY10" fmla="*/ 0 h 48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632" h="48768">
                    <a:moveTo>
                      <a:pt x="97536" y="0"/>
                    </a:moveTo>
                    <a:lnTo>
                      <a:pt x="18288" y="0"/>
                    </a:lnTo>
                    <a:cubicBezTo>
                      <a:pt x="8188" y="0"/>
                      <a:pt x="0" y="8188"/>
                      <a:pt x="0" y="18288"/>
                    </a:cubicBezTo>
                    <a:lnTo>
                      <a:pt x="0" y="42672"/>
                    </a:lnTo>
                    <a:cubicBezTo>
                      <a:pt x="0" y="46039"/>
                      <a:pt x="2729" y="48768"/>
                      <a:pt x="6096" y="48768"/>
                    </a:cubicBezTo>
                    <a:cubicBezTo>
                      <a:pt x="9463" y="48768"/>
                      <a:pt x="12192" y="46039"/>
                      <a:pt x="12192" y="42672"/>
                    </a:cubicBezTo>
                    <a:lnTo>
                      <a:pt x="12192" y="18288"/>
                    </a:lnTo>
                    <a:cubicBezTo>
                      <a:pt x="12192" y="14921"/>
                      <a:pt x="14921" y="12192"/>
                      <a:pt x="18288" y="12192"/>
                    </a:cubicBezTo>
                    <a:lnTo>
                      <a:pt x="97536" y="12192"/>
                    </a:lnTo>
                    <a:cubicBezTo>
                      <a:pt x="100903" y="12192"/>
                      <a:pt x="103632" y="9463"/>
                      <a:pt x="103632" y="6096"/>
                    </a:cubicBezTo>
                    <a:cubicBezTo>
                      <a:pt x="103632" y="2729"/>
                      <a:pt x="100903" y="0"/>
                      <a:pt x="97536" y="0"/>
                    </a:cubicBezTo>
                    <a:close/>
                  </a:path>
                </a:pathLst>
              </a:custGeom>
              <a:grpFill/>
              <a:ln w="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A3B57556-00D4-4AA6-AD4E-72AF7946A1AF}"/>
                  </a:ext>
                </a:extLst>
              </p:cNvPr>
              <p:cNvSpPr/>
              <p:nvPr/>
            </p:nvSpPr>
            <p:spPr>
              <a:xfrm>
                <a:off x="9026814" y="4744258"/>
                <a:ext cx="365760" cy="121920"/>
              </a:xfrm>
              <a:custGeom>
                <a:avLst/>
                <a:gdLst>
                  <a:gd name="connsiteX0" fmla="*/ 359664 w 365760"/>
                  <a:gd name="connsiteY0" fmla="*/ 24384 h 121920"/>
                  <a:gd name="connsiteX1" fmla="*/ 334670 w 365760"/>
                  <a:gd name="connsiteY1" fmla="*/ 24384 h 121920"/>
                  <a:gd name="connsiteX2" fmla="*/ 304800 w 365760"/>
                  <a:gd name="connsiteY2" fmla="*/ 0 h 121920"/>
                  <a:gd name="connsiteX3" fmla="*/ 60960 w 365760"/>
                  <a:gd name="connsiteY3" fmla="*/ 0 h 121920"/>
                  <a:gd name="connsiteX4" fmla="*/ 30480 w 365760"/>
                  <a:gd name="connsiteY4" fmla="*/ 30480 h 121920"/>
                  <a:gd name="connsiteX5" fmla="*/ 6096 w 365760"/>
                  <a:gd name="connsiteY5" fmla="*/ 30480 h 121920"/>
                  <a:gd name="connsiteX6" fmla="*/ 0 w 365760"/>
                  <a:gd name="connsiteY6" fmla="*/ 36576 h 121920"/>
                  <a:gd name="connsiteX7" fmla="*/ 0 w 365760"/>
                  <a:gd name="connsiteY7" fmla="*/ 85344 h 121920"/>
                  <a:gd name="connsiteX8" fmla="*/ 6096 w 365760"/>
                  <a:gd name="connsiteY8" fmla="*/ 91440 h 121920"/>
                  <a:gd name="connsiteX9" fmla="*/ 32309 w 365760"/>
                  <a:gd name="connsiteY9" fmla="*/ 91440 h 121920"/>
                  <a:gd name="connsiteX10" fmla="*/ 73152 w 365760"/>
                  <a:gd name="connsiteY10" fmla="*/ 121920 h 121920"/>
                  <a:gd name="connsiteX11" fmla="*/ 109728 w 365760"/>
                  <a:gd name="connsiteY11" fmla="*/ 121920 h 121920"/>
                  <a:gd name="connsiteX12" fmla="*/ 177808 w 365760"/>
                  <a:gd name="connsiteY12" fmla="*/ 83265 h 121920"/>
                  <a:gd name="connsiteX13" fmla="*/ 186048 w 365760"/>
                  <a:gd name="connsiteY13" fmla="*/ 81362 h 121920"/>
                  <a:gd name="connsiteX14" fmla="*/ 187952 w 365760"/>
                  <a:gd name="connsiteY14" fmla="*/ 83265 h 121920"/>
                  <a:gd name="connsiteX15" fmla="*/ 256032 w 365760"/>
                  <a:gd name="connsiteY15" fmla="*/ 121920 h 121920"/>
                  <a:gd name="connsiteX16" fmla="*/ 292608 w 365760"/>
                  <a:gd name="connsiteY16" fmla="*/ 121920 h 121920"/>
                  <a:gd name="connsiteX17" fmla="*/ 334792 w 365760"/>
                  <a:gd name="connsiteY17" fmla="*/ 85344 h 121920"/>
                  <a:gd name="connsiteX18" fmla="*/ 359664 w 365760"/>
                  <a:gd name="connsiteY18" fmla="*/ 85344 h 121920"/>
                  <a:gd name="connsiteX19" fmla="*/ 365760 w 365760"/>
                  <a:gd name="connsiteY19" fmla="*/ 79248 h 121920"/>
                  <a:gd name="connsiteX20" fmla="*/ 365760 w 365760"/>
                  <a:gd name="connsiteY20" fmla="*/ 30480 h 121920"/>
                  <a:gd name="connsiteX21" fmla="*/ 359664 w 365760"/>
                  <a:gd name="connsiteY21" fmla="*/ 24384 h 121920"/>
                  <a:gd name="connsiteX22" fmla="*/ 30480 w 365760"/>
                  <a:gd name="connsiteY22" fmla="*/ 79248 h 121920"/>
                  <a:gd name="connsiteX23" fmla="*/ 12192 w 365760"/>
                  <a:gd name="connsiteY23" fmla="*/ 79248 h 121920"/>
                  <a:gd name="connsiteX24" fmla="*/ 12192 w 365760"/>
                  <a:gd name="connsiteY24" fmla="*/ 60960 h 121920"/>
                  <a:gd name="connsiteX25" fmla="*/ 30480 w 365760"/>
                  <a:gd name="connsiteY25" fmla="*/ 60960 h 121920"/>
                  <a:gd name="connsiteX26" fmla="*/ 30480 w 365760"/>
                  <a:gd name="connsiteY26" fmla="*/ 79248 h 121920"/>
                  <a:gd name="connsiteX27" fmla="*/ 30480 w 365760"/>
                  <a:gd name="connsiteY27" fmla="*/ 48768 h 121920"/>
                  <a:gd name="connsiteX28" fmla="*/ 12192 w 365760"/>
                  <a:gd name="connsiteY28" fmla="*/ 48768 h 121920"/>
                  <a:gd name="connsiteX29" fmla="*/ 12192 w 365760"/>
                  <a:gd name="connsiteY29" fmla="*/ 42672 h 121920"/>
                  <a:gd name="connsiteX30" fmla="*/ 30480 w 365760"/>
                  <a:gd name="connsiteY30" fmla="*/ 42672 h 121920"/>
                  <a:gd name="connsiteX31" fmla="*/ 30480 w 365760"/>
                  <a:gd name="connsiteY31" fmla="*/ 48768 h 121920"/>
                  <a:gd name="connsiteX32" fmla="*/ 323088 w 365760"/>
                  <a:gd name="connsiteY32" fmla="*/ 79248 h 121920"/>
                  <a:gd name="connsiteX33" fmla="*/ 292608 w 365760"/>
                  <a:gd name="connsiteY33" fmla="*/ 109728 h 121920"/>
                  <a:gd name="connsiteX34" fmla="*/ 256032 w 365760"/>
                  <a:gd name="connsiteY34" fmla="*/ 109728 h 121920"/>
                  <a:gd name="connsiteX35" fmla="*/ 198413 w 365760"/>
                  <a:gd name="connsiteY35" fmla="*/ 77011 h 121920"/>
                  <a:gd name="connsiteX36" fmla="*/ 173468 w 365760"/>
                  <a:gd name="connsiteY36" fmla="*/ 70866 h 121920"/>
                  <a:gd name="connsiteX37" fmla="*/ 167323 w 365760"/>
                  <a:gd name="connsiteY37" fmla="*/ 77011 h 121920"/>
                  <a:gd name="connsiteX38" fmla="*/ 109728 w 365760"/>
                  <a:gd name="connsiteY38" fmla="*/ 109728 h 121920"/>
                  <a:gd name="connsiteX39" fmla="*/ 73152 w 365760"/>
                  <a:gd name="connsiteY39" fmla="*/ 109728 h 121920"/>
                  <a:gd name="connsiteX40" fmla="*/ 42672 w 365760"/>
                  <a:gd name="connsiteY40" fmla="*/ 79248 h 121920"/>
                  <a:gd name="connsiteX41" fmla="*/ 42672 w 365760"/>
                  <a:gd name="connsiteY41" fmla="*/ 30480 h 121920"/>
                  <a:gd name="connsiteX42" fmla="*/ 60960 w 365760"/>
                  <a:gd name="connsiteY42" fmla="*/ 12192 h 121920"/>
                  <a:gd name="connsiteX43" fmla="*/ 304800 w 365760"/>
                  <a:gd name="connsiteY43" fmla="*/ 12192 h 121920"/>
                  <a:gd name="connsiteX44" fmla="*/ 323088 w 365760"/>
                  <a:gd name="connsiteY44" fmla="*/ 30480 h 121920"/>
                  <a:gd name="connsiteX45" fmla="*/ 323088 w 365760"/>
                  <a:gd name="connsiteY45" fmla="*/ 79248 h 121920"/>
                  <a:gd name="connsiteX46" fmla="*/ 353568 w 365760"/>
                  <a:gd name="connsiteY46" fmla="*/ 73152 h 121920"/>
                  <a:gd name="connsiteX47" fmla="*/ 335280 w 365760"/>
                  <a:gd name="connsiteY47" fmla="*/ 73152 h 121920"/>
                  <a:gd name="connsiteX48" fmla="*/ 335280 w 365760"/>
                  <a:gd name="connsiteY48" fmla="*/ 54864 h 121920"/>
                  <a:gd name="connsiteX49" fmla="*/ 353568 w 365760"/>
                  <a:gd name="connsiteY49" fmla="*/ 54864 h 121920"/>
                  <a:gd name="connsiteX50" fmla="*/ 353568 w 365760"/>
                  <a:gd name="connsiteY50" fmla="*/ 73152 h 121920"/>
                  <a:gd name="connsiteX51" fmla="*/ 353568 w 365760"/>
                  <a:gd name="connsiteY51" fmla="*/ 42672 h 121920"/>
                  <a:gd name="connsiteX52" fmla="*/ 335280 w 365760"/>
                  <a:gd name="connsiteY52" fmla="*/ 42672 h 121920"/>
                  <a:gd name="connsiteX53" fmla="*/ 335280 w 365760"/>
                  <a:gd name="connsiteY53" fmla="*/ 36576 h 121920"/>
                  <a:gd name="connsiteX54" fmla="*/ 353568 w 365760"/>
                  <a:gd name="connsiteY54" fmla="*/ 36576 h 121920"/>
                  <a:gd name="connsiteX55" fmla="*/ 353568 w 365760"/>
                  <a:gd name="connsiteY55" fmla="*/ 42672 h 12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65760" h="121920">
                    <a:moveTo>
                      <a:pt x="359664" y="24384"/>
                    </a:moveTo>
                    <a:lnTo>
                      <a:pt x="334670" y="24384"/>
                    </a:lnTo>
                    <a:cubicBezTo>
                      <a:pt x="331754" y="10202"/>
                      <a:pt x="319279" y="18"/>
                      <a:pt x="304800" y="0"/>
                    </a:cubicBezTo>
                    <a:lnTo>
                      <a:pt x="60960" y="0"/>
                    </a:lnTo>
                    <a:cubicBezTo>
                      <a:pt x="44135" y="20"/>
                      <a:pt x="30500" y="13655"/>
                      <a:pt x="30480" y="30480"/>
                    </a:cubicBezTo>
                    <a:lnTo>
                      <a:pt x="6096" y="30480"/>
                    </a:lnTo>
                    <a:cubicBezTo>
                      <a:pt x="2729" y="30480"/>
                      <a:pt x="0" y="33209"/>
                      <a:pt x="0" y="36576"/>
                    </a:cubicBezTo>
                    <a:lnTo>
                      <a:pt x="0" y="85344"/>
                    </a:lnTo>
                    <a:cubicBezTo>
                      <a:pt x="0" y="88711"/>
                      <a:pt x="2729" y="91440"/>
                      <a:pt x="6096" y="91440"/>
                    </a:cubicBezTo>
                    <a:lnTo>
                      <a:pt x="32309" y="91440"/>
                    </a:lnTo>
                    <a:cubicBezTo>
                      <a:pt x="37711" y="109496"/>
                      <a:pt x="54305" y="121880"/>
                      <a:pt x="73152" y="121920"/>
                    </a:cubicBezTo>
                    <a:lnTo>
                      <a:pt x="109728" y="121920"/>
                    </a:lnTo>
                    <a:cubicBezTo>
                      <a:pt x="137623" y="121841"/>
                      <a:pt x="163445" y="107179"/>
                      <a:pt x="177808" y="83265"/>
                    </a:cubicBezTo>
                    <a:cubicBezTo>
                      <a:pt x="179558" y="80464"/>
                      <a:pt x="183247" y="79612"/>
                      <a:pt x="186048" y="81362"/>
                    </a:cubicBezTo>
                    <a:cubicBezTo>
                      <a:pt x="186820" y="81843"/>
                      <a:pt x="187470" y="82494"/>
                      <a:pt x="187952" y="83265"/>
                    </a:cubicBezTo>
                    <a:cubicBezTo>
                      <a:pt x="202315" y="107179"/>
                      <a:pt x="228137" y="121841"/>
                      <a:pt x="256032" y="121920"/>
                    </a:cubicBezTo>
                    <a:lnTo>
                      <a:pt x="292608" y="121920"/>
                    </a:lnTo>
                    <a:cubicBezTo>
                      <a:pt x="313802" y="121895"/>
                      <a:pt x="331765" y="106320"/>
                      <a:pt x="334792" y="85344"/>
                    </a:cubicBezTo>
                    <a:lnTo>
                      <a:pt x="359664" y="85344"/>
                    </a:lnTo>
                    <a:cubicBezTo>
                      <a:pt x="363031" y="85344"/>
                      <a:pt x="365760" y="82615"/>
                      <a:pt x="365760" y="79248"/>
                    </a:cubicBezTo>
                    <a:lnTo>
                      <a:pt x="365760" y="30480"/>
                    </a:lnTo>
                    <a:cubicBezTo>
                      <a:pt x="365760" y="27113"/>
                      <a:pt x="363031" y="24384"/>
                      <a:pt x="359664" y="24384"/>
                    </a:cubicBezTo>
                    <a:close/>
                    <a:moveTo>
                      <a:pt x="30480" y="79248"/>
                    </a:moveTo>
                    <a:lnTo>
                      <a:pt x="12192" y="79248"/>
                    </a:lnTo>
                    <a:lnTo>
                      <a:pt x="12192" y="60960"/>
                    </a:lnTo>
                    <a:lnTo>
                      <a:pt x="30480" y="60960"/>
                    </a:lnTo>
                    <a:lnTo>
                      <a:pt x="30480" y="79248"/>
                    </a:lnTo>
                    <a:close/>
                    <a:moveTo>
                      <a:pt x="30480" y="48768"/>
                    </a:moveTo>
                    <a:lnTo>
                      <a:pt x="12192" y="48768"/>
                    </a:lnTo>
                    <a:lnTo>
                      <a:pt x="12192" y="42672"/>
                    </a:lnTo>
                    <a:lnTo>
                      <a:pt x="30480" y="42672"/>
                    </a:lnTo>
                    <a:lnTo>
                      <a:pt x="30480" y="48768"/>
                    </a:lnTo>
                    <a:close/>
                    <a:moveTo>
                      <a:pt x="323088" y="79248"/>
                    </a:moveTo>
                    <a:cubicBezTo>
                      <a:pt x="323068" y="96073"/>
                      <a:pt x="309433" y="109708"/>
                      <a:pt x="292608" y="109728"/>
                    </a:cubicBezTo>
                    <a:lnTo>
                      <a:pt x="256032" y="109728"/>
                    </a:lnTo>
                    <a:cubicBezTo>
                      <a:pt x="232423" y="109659"/>
                      <a:pt x="210569" y="97249"/>
                      <a:pt x="198413" y="77011"/>
                    </a:cubicBezTo>
                    <a:cubicBezTo>
                      <a:pt x="193221" y="68425"/>
                      <a:pt x="182052" y="65675"/>
                      <a:pt x="173468" y="70866"/>
                    </a:cubicBezTo>
                    <a:cubicBezTo>
                      <a:pt x="170952" y="72387"/>
                      <a:pt x="168844" y="74495"/>
                      <a:pt x="167323" y="77011"/>
                    </a:cubicBezTo>
                    <a:cubicBezTo>
                      <a:pt x="155171" y="97242"/>
                      <a:pt x="133328" y="109650"/>
                      <a:pt x="109728" y="109728"/>
                    </a:cubicBezTo>
                    <a:lnTo>
                      <a:pt x="73152" y="109728"/>
                    </a:lnTo>
                    <a:cubicBezTo>
                      <a:pt x="56327" y="109708"/>
                      <a:pt x="42692" y="96073"/>
                      <a:pt x="42672" y="79248"/>
                    </a:cubicBezTo>
                    <a:lnTo>
                      <a:pt x="42672" y="30480"/>
                    </a:lnTo>
                    <a:cubicBezTo>
                      <a:pt x="42672" y="20380"/>
                      <a:pt x="50860" y="12192"/>
                      <a:pt x="60960" y="12192"/>
                    </a:cubicBezTo>
                    <a:lnTo>
                      <a:pt x="304800" y="12192"/>
                    </a:lnTo>
                    <a:cubicBezTo>
                      <a:pt x="314900" y="12192"/>
                      <a:pt x="323088" y="20380"/>
                      <a:pt x="323088" y="30480"/>
                    </a:cubicBezTo>
                    <a:lnTo>
                      <a:pt x="323088" y="79248"/>
                    </a:lnTo>
                    <a:close/>
                    <a:moveTo>
                      <a:pt x="353568" y="73152"/>
                    </a:moveTo>
                    <a:lnTo>
                      <a:pt x="335280" y="73152"/>
                    </a:lnTo>
                    <a:lnTo>
                      <a:pt x="335280" y="54864"/>
                    </a:lnTo>
                    <a:lnTo>
                      <a:pt x="353568" y="54864"/>
                    </a:lnTo>
                    <a:lnTo>
                      <a:pt x="353568" y="73152"/>
                    </a:lnTo>
                    <a:close/>
                    <a:moveTo>
                      <a:pt x="353568" y="42672"/>
                    </a:moveTo>
                    <a:lnTo>
                      <a:pt x="335280" y="42672"/>
                    </a:lnTo>
                    <a:lnTo>
                      <a:pt x="335280" y="36576"/>
                    </a:lnTo>
                    <a:lnTo>
                      <a:pt x="353568" y="36576"/>
                    </a:lnTo>
                    <a:lnTo>
                      <a:pt x="353568" y="42672"/>
                    </a:lnTo>
                    <a:close/>
                  </a:path>
                </a:pathLst>
              </a:custGeom>
              <a:grpFill/>
              <a:ln w="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881082AC-4B15-444E-AC02-538FD5A9A73F}"/>
                  </a:ext>
                </a:extLst>
              </p:cNvPr>
              <p:cNvSpPr/>
              <p:nvPr/>
            </p:nvSpPr>
            <p:spPr>
              <a:xfrm>
                <a:off x="9197502" y="4768642"/>
                <a:ext cx="24384" cy="12192"/>
              </a:xfrm>
              <a:custGeom>
                <a:avLst/>
                <a:gdLst>
                  <a:gd name="connsiteX0" fmla="*/ 18288 w 24384"/>
                  <a:gd name="connsiteY0" fmla="*/ 0 h 12192"/>
                  <a:gd name="connsiteX1" fmla="*/ 6096 w 24384"/>
                  <a:gd name="connsiteY1" fmla="*/ 0 h 12192"/>
                  <a:gd name="connsiteX2" fmla="*/ 0 w 24384"/>
                  <a:gd name="connsiteY2" fmla="*/ 6096 h 12192"/>
                  <a:gd name="connsiteX3" fmla="*/ 6096 w 24384"/>
                  <a:gd name="connsiteY3" fmla="*/ 12192 h 12192"/>
                  <a:gd name="connsiteX4" fmla="*/ 18288 w 24384"/>
                  <a:gd name="connsiteY4" fmla="*/ 12192 h 12192"/>
                  <a:gd name="connsiteX5" fmla="*/ 24384 w 24384"/>
                  <a:gd name="connsiteY5" fmla="*/ 6096 h 12192"/>
                  <a:gd name="connsiteX6" fmla="*/ 18288 w 24384"/>
                  <a:gd name="connsiteY6" fmla="*/ 0 h 1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84" h="12192">
                    <a:moveTo>
                      <a:pt x="18288" y="0"/>
                    </a:moveTo>
                    <a:lnTo>
                      <a:pt x="6096" y="0"/>
                    </a:lnTo>
                    <a:cubicBezTo>
                      <a:pt x="2729" y="0"/>
                      <a:pt x="0" y="2729"/>
                      <a:pt x="0" y="6096"/>
                    </a:cubicBezTo>
                    <a:cubicBezTo>
                      <a:pt x="0" y="9463"/>
                      <a:pt x="2729" y="12192"/>
                      <a:pt x="6096" y="12192"/>
                    </a:cubicBezTo>
                    <a:lnTo>
                      <a:pt x="18288" y="12192"/>
                    </a:lnTo>
                    <a:cubicBezTo>
                      <a:pt x="21655" y="12192"/>
                      <a:pt x="24384" y="9463"/>
                      <a:pt x="24384" y="6096"/>
                    </a:cubicBezTo>
                    <a:cubicBezTo>
                      <a:pt x="24384" y="2729"/>
                      <a:pt x="21655" y="0"/>
                      <a:pt x="18288" y="0"/>
                    </a:cubicBezTo>
                    <a:close/>
                  </a:path>
                </a:pathLst>
              </a:custGeom>
              <a:grpFill/>
              <a:ln w="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99" name="Graphic 4">
            <a:extLst>
              <a:ext uri="{FF2B5EF4-FFF2-40B4-BE49-F238E27FC236}">
                <a16:creationId xmlns:a16="http://schemas.microsoft.com/office/drawing/2014/main" id="{5D2F3551-23FB-4893-8E91-320638B089FF}"/>
              </a:ext>
            </a:extLst>
          </p:cNvPr>
          <p:cNvGrpSpPr/>
          <p:nvPr/>
        </p:nvGrpSpPr>
        <p:grpSpPr>
          <a:xfrm>
            <a:off x="6167437" y="5794409"/>
            <a:ext cx="479391" cy="479391"/>
            <a:chOff x="6565573" y="3723974"/>
            <a:chExt cx="365760" cy="365760"/>
          </a:xfrm>
          <a:solidFill>
            <a:schemeClr val="bg2">
              <a:lumMod val="25000"/>
            </a:schemeClr>
          </a:solidFill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A31A5399-8CC1-4725-AB70-4F0E7B70BA55}"/>
                </a:ext>
              </a:extLst>
            </p:cNvPr>
            <p:cNvSpPr/>
            <p:nvPr/>
          </p:nvSpPr>
          <p:spPr>
            <a:xfrm>
              <a:off x="6573745" y="3723974"/>
              <a:ext cx="349200" cy="365760"/>
            </a:xfrm>
            <a:custGeom>
              <a:avLst/>
              <a:gdLst>
                <a:gd name="connsiteX0" fmla="*/ 349416 w 349200"/>
                <a:gd name="connsiteY0" fmla="*/ 41688 h 365760"/>
                <a:gd name="connsiteX1" fmla="*/ 307800 w 349200"/>
                <a:gd name="connsiteY1" fmla="*/ 0 h 365760"/>
                <a:gd name="connsiteX2" fmla="*/ 263592 w 349200"/>
                <a:gd name="connsiteY2" fmla="*/ 44208 h 365760"/>
                <a:gd name="connsiteX3" fmla="*/ 253008 w 349200"/>
                <a:gd name="connsiteY3" fmla="*/ 0 h 365760"/>
                <a:gd name="connsiteX4" fmla="*/ 80424 w 349200"/>
                <a:gd name="connsiteY4" fmla="*/ 0 h 365760"/>
                <a:gd name="connsiteX5" fmla="*/ 0 w 349200"/>
                <a:gd name="connsiteY5" fmla="*/ 80424 h 365760"/>
                <a:gd name="connsiteX6" fmla="*/ 0 w 349200"/>
                <a:gd name="connsiteY6" fmla="*/ 111384 h 365760"/>
                <a:gd name="connsiteX7" fmla="*/ 164952 w 349200"/>
                <a:gd name="connsiteY7" fmla="*/ 365256 h 365760"/>
                <a:gd name="connsiteX8" fmla="*/ 166680 w 349200"/>
                <a:gd name="connsiteY8" fmla="*/ 365760 h 365760"/>
                <a:gd name="connsiteX9" fmla="*/ 168408 w 349200"/>
                <a:gd name="connsiteY9" fmla="*/ 365256 h 365760"/>
                <a:gd name="connsiteX10" fmla="*/ 333360 w 349200"/>
                <a:gd name="connsiteY10" fmla="*/ 111384 h 365760"/>
                <a:gd name="connsiteX11" fmla="*/ 333360 w 349200"/>
                <a:gd name="connsiteY11" fmla="*/ 80424 h 365760"/>
                <a:gd name="connsiteX12" fmla="*/ 312264 w 349200"/>
                <a:gd name="connsiteY12" fmla="*/ 78840 h 365760"/>
                <a:gd name="connsiteX13" fmla="*/ 349416 w 349200"/>
                <a:gd name="connsiteY13" fmla="*/ 41688 h 365760"/>
                <a:gd name="connsiteX14" fmla="*/ 307800 w 349200"/>
                <a:gd name="connsiteY14" fmla="*/ 16704 h 365760"/>
                <a:gd name="connsiteX15" fmla="*/ 332784 w 349200"/>
                <a:gd name="connsiteY15" fmla="*/ 41688 h 365760"/>
                <a:gd name="connsiteX16" fmla="*/ 168480 w 349200"/>
                <a:gd name="connsiteY16" fmla="*/ 205992 h 365760"/>
                <a:gd name="connsiteX17" fmla="*/ 108432 w 349200"/>
                <a:gd name="connsiteY17" fmla="*/ 145944 h 365760"/>
                <a:gd name="connsiteX18" fmla="*/ 133416 w 349200"/>
                <a:gd name="connsiteY18" fmla="*/ 120960 h 365760"/>
                <a:gd name="connsiteX19" fmla="*/ 168480 w 349200"/>
                <a:gd name="connsiteY19" fmla="*/ 156024 h 365760"/>
                <a:gd name="connsiteX20" fmla="*/ 307800 w 349200"/>
                <a:gd name="connsiteY20" fmla="*/ 16704 h 365760"/>
                <a:gd name="connsiteX21" fmla="*/ 166680 w 349200"/>
                <a:gd name="connsiteY21" fmla="*/ 315864 h 365760"/>
                <a:gd name="connsiteX22" fmla="*/ 47376 w 349200"/>
                <a:gd name="connsiteY22" fmla="*/ 120312 h 365760"/>
                <a:gd name="connsiteX23" fmla="*/ 120312 w 349200"/>
                <a:gd name="connsiteY23" fmla="*/ 47232 h 365760"/>
                <a:gd name="connsiteX24" fmla="*/ 212904 w 349200"/>
                <a:gd name="connsiteY24" fmla="*/ 47232 h 365760"/>
                <a:gd name="connsiteX25" fmla="*/ 228528 w 349200"/>
                <a:gd name="connsiteY25" fmla="*/ 79344 h 365760"/>
                <a:gd name="connsiteX26" fmla="*/ 168552 w 349200"/>
                <a:gd name="connsiteY26" fmla="*/ 139392 h 365760"/>
                <a:gd name="connsiteX27" fmla="*/ 133488 w 349200"/>
                <a:gd name="connsiteY27" fmla="*/ 104328 h 365760"/>
                <a:gd name="connsiteX28" fmla="*/ 91800 w 349200"/>
                <a:gd name="connsiteY28" fmla="*/ 146016 h 365760"/>
                <a:gd name="connsiteX29" fmla="*/ 168552 w 349200"/>
                <a:gd name="connsiteY29" fmla="*/ 222768 h 365760"/>
                <a:gd name="connsiteX30" fmla="*/ 286200 w 349200"/>
                <a:gd name="connsiteY30" fmla="*/ 104976 h 365760"/>
                <a:gd name="connsiteX31" fmla="*/ 166680 w 349200"/>
                <a:gd name="connsiteY31" fmla="*/ 315864 h 365760"/>
                <a:gd name="connsiteX32" fmla="*/ 321480 w 349200"/>
                <a:gd name="connsiteY32" fmla="*/ 91872 h 365760"/>
                <a:gd name="connsiteX33" fmla="*/ 321480 w 349200"/>
                <a:gd name="connsiteY33" fmla="*/ 111384 h 365760"/>
                <a:gd name="connsiteX34" fmla="*/ 321552 w 349200"/>
                <a:gd name="connsiteY34" fmla="*/ 111384 h 365760"/>
                <a:gd name="connsiteX35" fmla="*/ 166680 w 349200"/>
                <a:gd name="connsiteY35" fmla="*/ 353448 h 365760"/>
                <a:gd name="connsiteX36" fmla="*/ 11808 w 349200"/>
                <a:gd name="connsiteY36" fmla="*/ 111384 h 365760"/>
                <a:gd name="connsiteX37" fmla="*/ 11808 w 349200"/>
                <a:gd name="connsiteY37" fmla="*/ 92016 h 365760"/>
                <a:gd name="connsiteX38" fmla="*/ 92016 w 349200"/>
                <a:gd name="connsiteY38" fmla="*/ 11808 h 365760"/>
                <a:gd name="connsiteX39" fmla="*/ 241416 w 349200"/>
                <a:gd name="connsiteY39" fmla="*/ 11808 h 365760"/>
                <a:gd name="connsiteX40" fmla="*/ 255096 w 349200"/>
                <a:gd name="connsiteY40" fmla="*/ 52704 h 365760"/>
                <a:gd name="connsiteX41" fmla="*/ 236952 w 349200"/>
                <a:gd name="connsiteY41" fmla="*/ 70848 h 365760"/>
                <a:gd name="connsiteX42" fmla="*/ 221544 w 349200"/>
                <a:gd name="connsiteY42" fmla="*/ 35352 h 365760"/>
                <a:gd name="connsiteX43" fmla="*/ 111816 w 349200"/>
                <a:gd name="connsiteY43" fmla="*/ 35352 h 365760"/>
                <a:gd name="connsiteX44" fmla="*/ 35352 w 349200"/>
                <a:gd name="connsiteY44" fmla="*/ 111816 h 365760"/>
                <a:gd name="connsiteX45" fmla="*/ 35424 w 349200"/>
                <a:gd name="connsiteY45" fmla="*/ 116208 h 365760"/>
                <a:gd name="connsiteX46" fmla="*/ 164520 w 349200"/>
                <a:gd name="connsiteY46" fmla="*/ 327600 h 365760"/>
                <a:gd name="connsiteX47" fmla="*/ 166680 w 349200"/>
                <a:gd name="connsiteY47" fmla="*/ 328464 h 365760"/>
                <a:gd name="connsiteX48" fmla="*/ 168840 w 349200"/>
                <a:gd name="connsiteY48" fmla="*/ 327600 h 365760"/>
                <a:gd name="connsiteX49" fmla="*/ 297936 w 349200"/>
                <a:gd name="connsiteY49" fmla="*/ 111312 h 365760"/>
                <a:gd name="connsiteX50" fmla="*/ 297936 w 349200"/>
                <a:gd name="connsiteY50" fmla="*/ 93096 h 365760"/>
                <a:gd name="connsiteX51" fmla="*/ 302688 w 349200"/>
                <a:gd name="connsiteY51" fmla="*/ 88344 h 365760"/>
                <a:gd name="connsiteX52" fmla="*/ 302616 w 349200"/>
                <a:gd name="connsiteY52" fmla="*/ 88488 h 365760"/>
                <a:gd name="connsiteX53" fmla="*/ 321480 w 349200"/>
                <a:gd name="connsiteY53" fmla="*/ 91872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49200" h="365760">
                  <a:moveTo>
                    <a:pt x="349416" y="41688"/>
                  </a:moveTo>
                  <a:lnTo>
                    <a:pt x="307800" y="0"/>
                  </a:lnTo>
                  <a:lnTo>
                    <a:pt x="263592" y="44208"/>
                  </a:lnTo>
                  <a:cubicBezTo>
                    <a:pt x="250632" y="23904"/>
                    <a:pt x="253008" y="0"/>
                    <a:pt x="253008" y="0"/>
                  </a:cubicBezTo>
                  <a:lnTo>
                    <a:pt x="80424" y="0"/>
                  </a:lnTo>
                  <a:cubicBezTo>
                    <a:pt x="85032" y="53496"/>
                    <a:pt x="32904" y="85536"/>
                    <a:pt x="0" y="80424"/>
                  </a:cubicBezTo>
                  <a:lnTo>
                    <a:pt x="0" y="111384"/>
                  </a:lnTo>
                  <a:cubicBezTo>
                    <a:pt x="0" y="209664"/>
                    <a:pt x="63072" y="334656"/>
                    <a:pt x="164952" y="365256"/>
                  </a:cubicBezTo>
                  <a:lnTo>
                    <a:pt x="166680" y="365760"/>
                  </a:lnTo>
                  <a:lnTo>
                    <a:pt x="168408" y="365256"/>
                  </a:lnTo>
                  <a:cubicBezTo>
                    <a:pt x="270288" y="334656"/>
                    <a:pt x="333360" y="209664"/>
                    <a:pt x="333360" y="111384"/>
                  </a:cubicBezTo>
                  <a:lnTo>
                    <a:pt x="333360" y="80424"/>
                  </a:lnTo>
                  <a:cubicBezTo>
                    <a:pt x="333360" y="80424"/>
                    <a:pt x="319680" y="79992"/>
                    <a:pt x="312264" y="78840"/>
                  </a:cubicBezTo>
                  <a:lnTo>
                    <a:pt x="349416" y="41688"/>
                  </a:lnTo>
                  <a:close/>
                  <a:moveTo>
                    <a:pt x="307800" y="16704"/>
                  </a:moveTo>
                  <a:lnTo>
                    <a:pt x="332784" y="41688"/>
                  </a:lnTo>
                  <a:lnTo>
                    <a:pt x="168480" y="205992"/>
                  </a:lnTo>
                  <a:lnTo>
                    <a:pt x="108432" y="145944"/>
                  </a:lnTo>
                  <a:lnTo>
                    <a:pt x="133416" y="120960"/>
                  </a:lnTo>
                  <a:lnTo>
                    <a:pt x="168480" y="156024"/>
                  </a:lnTo>
                  <a:lnTo>
                    <a:pt x="307800" y="16704"/>
                  </a:lnTo>
                  <a:close/>
                  <a:moveTo>
                    <a:pt x="166680" y="315864"/>
                  </a:moveTo>
                  <a:cubicBezTo>
                    <a:pt x="96480" y="286632"/>
                    <a:pt x="50832" y="193176"/>
                    <a:pt x="47376" y="120312"/>
                  </a:cubicBezTo>
                  <a:cubicBezTo>
                    <a:pt x="81216" y="108000"/>
                    <a:pt x="108072" y="81144"/>
                    <a:pt x="120312" y="47232"/>
                  </a:cubicBezTo>
                  <a:lnTo>
                    <a:pt x="212904" y="47232"/>
                  </a:lnTo>
                  <a:cubicBezTo>
                    <a:pt x="216000" y="56664"/>
                    <a:pt x="220968" y="70056"/>
                    <a:pt x="228528" y="79344"/>
                  </a:cubicBezTo>
                  <a:lnTo>
                    <a:pt x="168552" y="139392"/>
                  </a:lnTo>
                  <a:lnTo>
                    <a:pt x="133488" y="104328"/>
                  </a:lnTo>
                  <a:lnTo>
                    <a:pt x="91800" y="146016"/>
                  </a:lnTo>
                  <a:lnTo>
                    <a:pt x="168552" y="222768"/>
                  </a:lnTo>
                  <a:lnTo>
                    <a:pt x="286200" y="104976"/>
                  </a:lnTo>
                  <a:cubicBezTo>
                    <a:pt x="286200" y="104976"/>
                    <a:pt x="291240" y="251856"/>
                    <a:pt x="166680" y="315864"/>
                  </a:cubicBezTo>
                  <a:close/>
                  <a:moveTo>
                    <a:pt x="321480" y="91872"/>
                  </a:moveTo>
                  <a:lnTo>
                    <a:pt x="321480" y="111384"/>
                  </a:lnTo>
                  <a:lnTo>
                    <a:pt x="321552" y="111384"/>
                  </a:lnTo>
                  <a:cubicBezTo>
                    <a:pt x="321552" y="205272"/>
                    <a:pt x="259416" y="324432"/>
                    <a:pt x="166680" y="353448"/>
                  </a:cubicBezTo>
                  <a:cubicBezTo>
                    <a:pt x="73944" y="324432"/>
                    <a:pt x="11808" y="205272"/>
                    <a:pt x="11808" y="111384"/>
                  </a:cubicBezTo>
                  <a:lnTo>
                    <a:pt x="11808" y="92016"/>
                  </a:lnTo>
                  <a:cubicBezTo>
                    <a:pt x="54720" y="89136"/>
                    <a:pt x="89064" y="54720"/>
                    <a:pt x="92016" y="11808"/>
                  </a:cubicBezTo>
                  <a:lnTo>
                    <a:pt x="241416" y="11808"/>
                  </a:lnTo>
                  <a:cubicBezTo>
                    <a:pt x="242424" y="26496"/>
                    <a:pt x="247104" y="40392"/>
                    <a:pt x="255096" y="52704"/>
                  </a:cubicBezTo>
                  <a:lnTo>
                    <a:pt x="236952" y="70848"/>
                  </a:lnTo>
                  <a:cubicBezTo>
                    <a:pt x="229104" y="61416"/>
                    <a:pt x="221544" y="35352"/>
                    <a:pt x="221544" y="35352"/>
                  </a:cubicBezTo>
                  <a:lnTo>
                    <a:pt x="111816" y="35352"/>
                  </a:lnTo>
                  <a:cubicBezTo>
                    <a:pt x="108144" y="43416"/>
                    <a:pt x="96480" y="92880"/>
                    <a:pt x="35352" y="111816"/>
                  </a:cubicBezTo>
                  <a:lnTo>
                    <a:pt x="35424" y="116208"/>
                  </a:lnTo>
                  <a:cubicBezTo>
                    <a:pt x="37368" y="195840"/>
                    <a:pt x="86112" y="296712"/>
                    <a:pt x="164520" y="327600"/>
                  </a:cubicBezTo>
                  <a:lnTo>
                    <a:pt x="166680" y="328464"/>
                  </a:lnTo>
                  <a:lnTo>
                    <a:pt x="168840" y="327600"/>
                  </a:lnTo>
                  <a:cubicBezTo>
                    <a:pt x="248616" y="296136"/>
                    <a:pt x="297936" y="190800"/>
                    <a:pt x="297936" y="111312"/>
                  </a:cubicBezTo>
                  <a:lnTo>
                    <a:pt x="297936" y="93096"/>
                  </a:lnTo>
                  <a:lnTo>
                    <a:pt x="302688" y="88344"/>
                  </a:lnTo>
                  <a:lnTo>
                    <a:pt x="302616" y="88488"/>
                  </a:lnTo>
                  <a:cubicBezTo>
                    <a:pt x="308736" y="90360"/>
                    <a:pt x="315072" y="91440"/>
                    <a:pt x="321480" y="91872"/>
                  </a:cubicBezTo>
                  <a:close/>
                </a:path>
              </a:pathLst>
            </a:custGeom>
            <a:grpFill/>
            <a:ln w="7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DAF999B9-0CEB-4ACA-AB7F-DC50A746A448}"/>
                </a:ext>
              </a:extLst>
            </p:cNvPr>
            <p:cNvSpPr/>
            <p:nvPr/>
          </p:nvSpPr>
          <p:spPr>
            <a:xfrm>
              <a:off x="6734521" y="3959774"/>
              <a:ext cx="11520" cy="11520"/>
            </a:xfrm>
            <a:custGeom>
              <a:avLst/>
              <a:gdLst>
                <a:gd name="connsiteX0" fmla="*/ 0 w 11520"/>
                <a:gd name="connsiteY0" fmla="*/ 0 h 11520"/>
                <a:gd name="connsiteX1" fmla="*/ 11808 w 11520"/>
                <a:gd name="connsiteY1" fmla="*/ 0 h 11520"/>
                <a:gd name="connsiteX2" fmla="*/ 11808 w 11520"/>
                <a:gd name="connsiteY2" fmla="*/ 11808 h 11520"/>
                <a:gd name="connsiteX3" fmla="*/ 0 w 11520"/>
                <a:gd name="connsiteY3" fmla="*/ 11808 h 1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20" h="11520">
                  <a:moveTo>
                    <a:pt x="0" y="0"/>
                  </a:moveTo>
                  <a:lnTo>
                    <a:pt x="11808" y="0"/>
                  </a:lnTo>
                  <a:lnTo>
                    <a:pt x="11808" y="11808"/>
                  </a:lnTo>
                  <a:lnTo>
                    <a:pt x="0" y="11808"/>
                  </a:lnTo>
                  <a:close/>
                </a:path>
              </a:pathLst>
            </a:custGeom>
            <a:grpFill/>
            <a:ln w="7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E04706B2-EA89-43FF-804A-41A1B512FC94}"/>
                </a:ext>
              </a:extLst>
            </p:cNvPr>
            <p:cNvSpPr/>
            <p:nvPr/>
          </p:nvSpPr>
          <p:spPr>
            <a:xfrm>
              <a:off x="6734521" y="3983390"/>
              <a:ext cx="11520" cy="11520"/>
            </a:xfrm>
            <a:custGeom>
              <a:avLst/>
              <a:gdLst>
                <a:gd name="connsiteX0" fmla="*/ 0 w 11520"/>
                <a:gd name="connsiteY0" fmla="*/ 0 h 11520"/>
                <a:gd name="connsiteX1" fmla="*/ 11808 w 11520"/>
                <a:gd name="connsiteY1" fmla="*/ 0 h 11520"/>
                <a:gd name="connsiteX2" fmla="*/ 11808 w 11520"/>
                <a:gd name="connsiteY2" fmla="*/ 11808 h 11520"/>
                <a:gd name="connsiteX3" fmla="*/ 0 w 11520"/>
                <a:gd name="connsiteY3" fmla="*/ 11808 h 1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20" h="11520">
                  <a:moveTo>
                    <a:pt x="0" y="0"/>
                  </a:moveTo>
                  <a:lnTo>
                    <a:pt x="11808" y="0"/>
                  </a:lnTo>
                  <a:lnTo>
                    <a:pt x="11808" y="11808"/>
                  </a:lnTo>
                  <a:lnTo>
                    <a:pt x="0" y="11808"/>
                  </a:lnTo>
                  <a:close/>
                </a:path>
              </a:pathLst>
            </a:custGeom>
            <a:grpFill/>
            <a:ln w="7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FC6AC3F0-3356-45C0-B273-C89356A6F783}"/>
                </a:ext>
              </a:extLst>
            </p:cNvPr>
            <p:cNvSpPr/>
            <p:nvPr/>
          </p:nvSpPr>
          <p:spPr>
            <a:xfrm>
              <a:off x="6734521" y="4006934"/>
              <a:ext cx="11520" cy="11520"/>
            </a:xfrm>
            <a:custGeom>
              <a:avLst/>
              <a:gdLst>
                <a:gd name="connsiteX0" fmla="*/ 0 w 11520"/>
                <a:gd name="connsiteY0" fmla="*/ 0 h 11520"/>
                <a:gd name="connsiteX1" fmla="*/ 11808 w 11520"/>
                <a:gd name="connsiteY1" fmla="*/ 0 h 11520"/>
                <a:gd name="connsiteX2" fmla="*/ 11808 w 11520"/>
                <a:gd name="connsiteY2" fmla="*/ 11808 h 11520"/>
                <a:gd name="connsiteX3" fmla="*/ 0 w 11520"/>
                <a:gd name="connsiteY3" fmla="*/ 11808 h 1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20" h="11520">
                  <a:moveTo>
                    <a:pt x="0" y="0"/>
                  </a:moveTo>
                  <a:lnTo>
                    <a:pt x="11808" y="0"/>
                  </a:lnTo>
                  <a:lnTo>
                    <a:pt x="11808" y="11808"/>
                  </a:lnTo>
                  <a:lnTo>
                    <a:pt x="0" y="11808"/>
                  </a:lnTo>
                  <a:close/>
                </a:path>
              </a:pathLst>
            </a:custGeom>
            <a:grpFill/>
            <a:ln w="7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8154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B9B9487-3A27-4125-A886-CC7701A7C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4462" y="157953"/>
            <a:ext cx="1584018" cy="2273053"/>
          </a:xfrm>
          <a:prstGeom prst="rect">
            <a:avLst/>
          </a:prstGeom>
        </p:spPr>
      </p:pic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447F43B2-716C-4573-9B7C-CA34C9D445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753540"/>
              </p:ext>
            </p:extLst>
          </p:nvPr>
        </p:nvGraphicFramePr>
        <p:xfrm>
          <a:off x="4250190" y="2697951"/>
          <a:ext cx="4345642" cy="3486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itle 1">
            <a:extLst>
              <a:ext uri="{FF2B5EF4-FFF2-40B4-BE49-F238E27FC236}">
                <a16:creationId xmlns:a16="http://schemas.microsoft.com/office/drawing/2014/main" id="{BDF8899C-20E9-49DF-B232-AF118BCCF85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353800" cy="6070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3C977E-4C57-4C60-AE4A-4B3B13792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Ўзбекистонда</a:t>
            </a:r>
            <a:r>
              <a:rPr lang="ru-RU" dirty="0"/>
              <a:t> </a:t>
            </a:r>
            <a:r>
              <a:rPr lang="ru-RU" dirty="0" err="1"/>
              <a:t>комплаенснинг</a:t>
            </a:r>
            <a:r>
              <a:rPr lang="ru-RU" dirty="0"/>
              <a:t> </a:t>
            </a:r>
            <a:r>
              <a:rPr lang="ru-RU" dirty="0" err="1"/>
              <a:t>долзарб</a:t>
            </a:r>
            <a:r>
              <a:rPr lang="ru-RU" dirty="0"/>
              <a:t> </a:t>
            </a:r>
            <a:r>
              <a:rPr lang="ru-RU" dirty="0" err="1"/>
              <a:t>йўналишлари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17203-7949-40C4-8A47-B8B8DA847D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Комплаенс </a:t>
            </a:r>
            <a:r>
              <a:rPr lang="ru-RU" dirty="0" err="1"/>
              <a:t>тушунчаси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турлари</a:t>
            </a:r>
            <a:endParaRPr lang="ru-RU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8E7A4E-7AA4-4708-96BF-77520704304E}"/>
              </a:ext>
            </a:extLst>
          </p:cNvPr>
          <p:cNvGrpSpPr/>
          <p:nvPr/>
        </p:nvGrpSpPr>
        <p:grpSpPr>
          <a:xfrm>
            <a:off x="-1" y="885853"/>
            <a:ext cx="9575801" cy="1292200"/>
            <a:chOff x="-1" y="1138806"/>
            <a:chExt cx="9575801" cy="14630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064D35-F943-4FD8-A5C3-E56CAA94AA7F}"/>
                </a:ext>
              </a:extLst>
            </p:cNvPr>
            <p:cNvSpPr/>
            <p:nvPr/>
          </p:nvSpPr>
          <p:spPr>
            <a:xfrm>
              <a:off x="-1" y="1138806"/>
              <a:ext cx="802433" cy="1463040"/>
            </a:xfrm>
            <a:prstGeom prst="rect">
              <a:avLst/>
            </a:prstGeom>
            <a:solidFill>
              <a:srgbClr val="CD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sz="900" dirty="0" err="1">
                <a:solidFill>
                  <a:schemeClr val="bg1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A5D457-5833-4D0F-8698-2CD7CB4CD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" t="25090" r="277" b="26127"/>
            <a:stretch/>
          </p:blipFill>
          <p:spPr>
            <a:xfrm>
              <a:off x="0" y="1138806"/>
              <a:ext cx="9575800" cy="1458253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4B38085-2DED-4132-A307-24AD317D4CBD}"/>
              </a:ext>
            </a:extLst>
          </p:cNvPr>
          <p:cNvSpPr txBox="1"/>
          <p:nvPr/>
        </p:nvSpPr>
        <p:spPr>
          <a:xfrm>
            <a:off x="416561" y="967515"/>
            <a:ext cx="7579123" cy="1124648"/>
          </a:xfrm>
          <a:prstGeom prst="rect">
            <a:avLst/>
          </a:prstGeom>
          <a:noFill/>
        </p:spPr>
        <p:txBody>
          <a:bodyPr wrap="square" lIns="54610" tIns="54610" rIns="54610" bIns="5461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KPMG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томонидан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2020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йилда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ўтказилган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"МДҲ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яқин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хорижда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комплаенс: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долзарб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вазифалар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тенденциялар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"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тадқиқотига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кўра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Ўзбекистондаги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респондент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ташкилотларда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коррупцияга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қарши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курашиш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соҳасидаги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комплаенсга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катта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эътибор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қаратилмоқда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ED73DB-2C5B-465B-B48B-8ABF45B9AAC3}"/>
              </a:ext>
            </a:extLst>
          </p:cNvPr>
          <p:cNvCxnSpPr/>
          <p:nvPr/>
        </p:nvCxnSpPr>
        <p:spPr>
          <a:xfrm>
            <a:off x="7799942" y="4305592"/>
            <a:ext cx="3949146" cy="0"/>
          </a:xfrm>
          <a:prstGeom prst="line">
            <a:avLst/>
          </a:prstGeom>
          <a:ln>
            <a:solidFill>
              <a:srgbClr val="FFA09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ject 20">
            <a:extLst>
              <a:ext uri="{FF2B5EF4-FFF2-40B4-BE49-F238E27FC236}">
                <a16:creationId xmlns:a16="http://schemas.microsoft.com/office/drawing/2014/main" id="{A2678806-AC41-48B4-A70F-ABA33CE0C680}"/>
              </a:ext>
            </a:extLst>
          </p:cNvPr>
          <p:cNvSpPr txBox="1"/>
          <p:nvPr/>
        </p:nvSpPr>
        <p:spPr>
          <a:xfrm>
            <a:off x="7992323" y="4027905"/>
            <a:ext cx="375676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Маркетинг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реклама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D96835-89F8-4729-ADAD-190F34A76004}"/>
              </a:ext>
            </a:extLst>
          </p:cNvPr>
          <p:cNvCxnSpPr>
            <a:cxnSpLocks/>
          </p:cNvCxnSpPr>
          <p:nvPr/>
        </p:nvCxnSpPr>
        <p:spPr>
          <a:xfrm>
            <a:off x="7711836" y="5033753"/>
            <a:ext cx="4037252" cy="0"/>
          </a:xfrm>
          <a:prstGeom prst="line">
            <a:avLst/>
          </a:prstGeom>
          <a:ln>
            <a:solidFill>
              <a:srgbClr val="FFCDA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ject 20">
            <a:extLst>
              <a:ext uri="{FF2B5EF4-FFF2-40B4-BE49-F238E27FC236}">
                <a16:creationId xmlns:a16="http://schemas.microsoft.com/office/drawing/2014/main" id="{3D08AE3E-C765-4214-99F5-2113E1F1B5C0}"/>
              </a:ext>
            </a:extLst>
          </p:cNvPr>
          <p:cNvSpPr txBox="1"/>
          <p:nvPr/>
        </p:nvSpPr>
        <p:spPr>
          <a:xfrm>
            <a:off x="7904217" y="4756066"/>
            <a:ext cx="375676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Бизнес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этикасига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риоя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этиш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029C06-2DF0-4BDE-8DA3-6669C69CBD90}"/>
              </a:ext>
            </a:extLst>
          </p:cNvPr>
          <p:cNvCxnSpPr>
            <a:cxnSpLocks/>
          </p:cNvCxnSpPr>
          <p:nvPr/>
        </p:nvCxnSpPr>
        <p:spPr>
          <a:xfrm>
            <a:off x="7050795" y="5883479"/>
            <a:ext cx="4698293" cy="0"/>
          </a:xfrm>
          <a:prstGeom prst="line">
            <a:avLst/>
          </a:prstGeom>
          <a:ln>
            <a:solidFill>
              <a:srgbClr val="E1FF9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20">
            <a:extLst>
              <a:ext uri="{FF2B5EF4-FFF2-40B4-BE49-F238E27FC236}">
                <a16:creationId xmlns:a16="http://schemas.microsoft.com/office/drawing/2014/main" id="{FEA937DE-5926-4274-B849-23C125FA6256}"/>
              </a:ext>
            </a:extLst>
          </p:cNvPr>
          <p:cNvSpPr txBox="1"/>
          <p:nvPr/>
        </p:nvSpPr>
        <p:spPr>
          <a:xfrm>
            <a:off x="7419475" y="5605792"/>
            <a:ext cx="375676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Экология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атроф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-</a:t>
            </a:r>
            <a:r>
              <a:rPr lang="uz-Cyrl-UZ" sz="1400" spc="-20" dirty="0">
                <a:solidFill>
                  <a:schemeClr val="tx2"/>
                </a:solidFill>
                <a:cs typeface="Arial"/>
              </a:rPr>
              <a:t>муҳитни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муҳофаза</a:t>
            </a:r>
            <a:r>
              <a:rPr lang="uz-Cyrl-UZ" sz="1400" spc="-20" dirty="0">
                <a:solidFill>
                  <a:schemeClr val="tx2"/>
                </a:solidFill>
                <a:cs typeface="Arial"/>
              </a:rPr>
              <a:t> қилиш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717C61E-D3FC-495D-BB41-FF19C10F91E5}"/>
              </a:ext>
            </a:extLst>
          </p:cNvPr>
          <p:cNvCxnSpPr>
            <a:cxnSpLocks/>
          </p:cNvCxnSpPr>
          <p:nvPr/>
        </p:nvCxnSpPr>
        <p:spPr>
          <a:xfrm>
            <a:off x="7711836" y="3896169"/>
            <a:ext cx="4037252" cy="0"/>
          </a:xfrm>
          <a:prstGeom prst="line">
            <a:avLst/>
          </a:prstGeom>
          <a:ln>
            <a:solidFill>
              <a:srgbClr val="B1C7F7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20">
            <a:extLst>
              <a:ext uri="{FF2B5EF4-FFF2-40B4-BE49-F238E27FC236}">
                <a16:creationId xmlns:a16="http://schemas.microsoft.com/office/drawing/2014/main" id="{CF02537E-1044-4463-9EC1-111C9747C6E8}"/>
              </a:ext>
            </a:extLst>
          </p:cNvPr>
          <p:cNvSpPr txBox="1"/>
          <p:nvPr/>
        </p:nvSpPr>
        <p:spPr>
          <a:xfrm>
            <a:off x="7992323" y="3618482"/>
            <a:ext cx="375676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Савдо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санкциялари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ABB78BF-74FC-4AE4-9E8D-7601CA8107E2}"/>
              </a:ext>
            </a:extLst>
          </p:cNvPr>
          <p:cNvCxnSpPr>
            <a:cxnSpLocks/>
          </p:cNvCxnSpPr>
          <p:nvPr/>
        </p:nvCxnSpPr>
        <p:spPr>
          <a:xfrm>
            <a:off x="7493000" y="3449398"/>
            <a:ext cx="4256088" cy="0"/>
          </a:xfrm>
          <a:prstGeom prst="line">
            <a:avLst/>
          </a:prstGeom>
          <a:ln>
            <a:solidFill>
              <a:srgbClr val="AAF1F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ject 20">
            <a:extLst>
              <a:ext uri="{FF2B5EF4-FFF2-40B4-BE49-F238E27FC236}">
                <a16:creationId xmlns:a16="http://schemas.microsoft.com/office/drawing/2014/main" id="{F52BC3C4-5298-4861-8593-9EE189CC95A1}"/>
              </a:ext>
            </a:extLst>
          </p:cNvPr>
          <p:cNvSpPr txBox="1"/>
          <p:nvPr/>
        </p:nvSpPr>
        <p:spPr>
          <a:xfrm>
            <a:off x="7608888" y="2962857"/>
            <a:ext cx="41402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Инсайдерлик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маълумотлар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билан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савдо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uz-Cyrl-UZ" sz="1400" spc="-20" dirty="0">
                <a:solidFill>
                  <a:schemeClr val="tx2"/>
                </a:solidFill>
                <a:cs typeface="Arial"/>
              </a:rPr>
              <a:t>қилиш ва бозор билан ҳийла-найранг ишлатиш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B500530-642A-4B8B-8D97-8385FE41E268}"/>
              </a:ext>
            </a:extLst>
          </p:cNvPr>
          <p:cNvCxnSpPr>
            <a:cxnSpLocks/>
          </p:cNvCxnSpPr>
          <p:nvPr/>
        </p:nvCxnSpPr>
        <p:spPr>
          <a:xfrm>
            <a:off x="6903314" y="2924448"/>
            <a:ext cx="4845774" cy="0"/>
          </a:xfrm>
          <a:prstGeom prst="line">
            <a:avLst/>
          </a:prstGeom>
          <a:ln>
            <a:solidFill>
              <a:srgbClr val="1BD7D3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ject 20">
            <a:extLst>
              <a:ext uri="{FF2B5EF4-FFF2-40B4-BE49-F238E27FC236}">
                <a16:creationId xmlns:a16="http://schemas.microsoft.com/office/drawing/2014/main" id="{6D0FD6E4-2531-4B77-A04F-A8059BFD3338}"/>
              </a:ext>
            </a:extLst>
          </p:cNvPr>
          <p:cNvSpPr txBox="1"/>
          <p:nvPr/>
        </p:nvSpPr>
        <p:spPr>
          <a:xfrm>
            <a:off x="7183801" y="2646761"/>
            <a:ext cx="375676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жойида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инсон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ҳуқуқларига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риоя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этиш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41" name="object 20">
            <a:extLst>
              <a:ext uri="{FF2B5EF4-FFF2-40B4-BE49-F238E27FC236}">
                <a16:creationId xmlns:a16="http://schemas.microsoft.com/office/drawing/2014/main" id="{723F29AD-5518-42F8-A3A5-7F6538DE2C7C}"/>
              </a:ext>
            </a:extLst>
          </p:cNvPr>
          <p:cNvSpPr txBox="1"/>
          <p:nvPr/>
        </p:nvSpPr>
        <p:spPr>
          <a:xfrm>
            <a:off x="507534" y="2121551"/>
            <a:ext cx="375676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Саноат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хавфсизлиги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меҳнатни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муҳофаза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1EB9B54E-5A59-4FFE-998F-482270D7170C}"/>
              </a:ext>
            </a:extLst>
          </p:cNvPr>
          <p:cNvCxnSpPr>
            <a:cxnSpLocks/>
          </p:cNvCxnSpPr>
          <p:nvPr/>
        </p:nvCxnSpPr>
        <p:spPr>
          <a:xfrm rot="10800000">
            <a:off x="441831" y="2595645"/>
            <a:ext cx="5872344" cy="114360"/>
          </a:xfrm>
          <a:prstGeom prst="bentConnector3">
            <a:avLst>
              <a:gd name="adj1" fmla="val -30"/>
            </a:avLst>
          </a:prstGeom>
          <a:ln>
            <a:solidFill>
              <a:srgbClr val="3A07D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3FFD0DF-8D58-4715-B9EF-514F05E058EB}"/>
              </a:ext>
            </a:extLst>
          </p:cNvPr>
          <p:cNvCxnSpPr>
            <a:cxnSpLocks/>
          </p:cNvCxnSpPr>
          <p:nvPr/>
        </p:nvCxnSpPr>
        <p:spPr>
          <a:xfrm flipH="1">
            <a:off x="420172" y="3449398"/>
            <a:ext cx="4256088" cy="0"/>
          </a:xfrm>
          <a:prstGeom prst="line">
            <a:avLst/>
          </a:prstGeom>
          <a:ln>
            <a:solidFill>
              <a:srgbClr val="2112AE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bject 20">
            <a:extLst>
              <a:ext uri="{FF2B5EF4-FFF2-40B4-BE49-F238E27FC236}">
                <a16:creationId xmlns:a16="http://schemas.microsoft.com/office/drawing/2014/main" id="{87699DA7-3211-40C9-88D1-36209335F114}"/>
              </a:ext>
            </a:extLst>
          </p:cNvPr>
          <p:cNvSpPr txBox="1"/>
          <p:nvPr/>
        </p:nvSpPr>
        <p:spPr>
          <a:xfrm>
            <a:off x="441831" y="3161245"/>
            <a:ext cx="414020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Коррупцияга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курашиш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8EA84F4-1638-4829-AE49-3FB23F82AA5E}"/>
              </a:ext>
            </a:extLst>
          </p:cNvPr>
          <p:cNvCxnSpPr>
            <a:cxnSpLocks/>
          </p:cNvCxnSpPr>
          <p:nvPr/>
        </p:nvCxnSpPr>
        <p:spPr>
          <a:xfrm flipH="1">
            <a:off x="420172" y="4597033"/>
            <a:ext cx="3931491" cy="0"/>
          </a:xfrm>
          <a:prstGeom prst="line">
            <a:avLst/>
          </a:prstGeom>
          <a:ln>
            <a:solidFill>
              <a:srgbClr val="130A65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bject 20">
            <a:extLst>
              <a:ext uri="{FF2B5EF4-FFF2-40B4-BE49-F238E27FC236}">
                <a16:creationId xmlns:a16="http://schemas.microsoft.com/office/drawing/2014/main" id="{A38C6C92-41DC-4CE0-9281-0C5CE6119217}"/>
              </a:ext>
            </a:extLst>
          </p:cNvPr>
          <p:cNvSpPr txBox="1"/>
          <p:nvPr/>
        </p:nvSpPr>
        <p:spPr>
          <a:xfrm>
            <a:off x="380265" y="3859534"/>
            <a:ext cx="3909832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Ноқонуний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йўллар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билан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топилган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даромадларни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легаллаштириш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терроризмни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молиялаштириш</a:t>
            </a:r>
            <a:endParaRPr lang="ru-RU" sz="1400" spc="-20" dirty="0">
              <a:solidFill>
                <a:schemeClr val="tx2"/>
              </a:solidFill>
              <a:highlight>
                <a:srgbClr val="FFFF00"/>
              </a:highlight>
              <a:cs typeface="Arial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5DA7CC1-A296-45DD-B826-DBCEFE84F840}"/>
              </a:ext>
            </a:extLst>
          </p:cNvPr>
          <p:cNvCxnSpPr>
            <a:cxnSpLocks/>
          </p:cNvCxnSpPr>
          <p:nvPr/>
        </p:nvCxnSpPr>
        <p:spPr>
          <a:xfrm flipH="1">
            <a:off x="451924" y="5399532"/>
            <a:ext cx="4161857" cy="0"/>
          </a:xfrm>
          <a:prstGeom prst="line">
            <a:avLst/>
          </a:prstGeom>
          <a:ln>
            <a:solidFill>
              <a:srgbClr val="7D73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bject 20">
            <a:extLst>
              <a:ext uri="{FF2B5EF4-FFF2-40B4-BE49-F238E27FC236}">
                <a16:creationId xmlns:a16="http://schemas.microsoft.com/office/drawing/2014/main" id="{54BD220D-55DC-4051-B89F-76B12CF3A1E8}"/>
              </a:ext>
            </a:extLst>
          </p:cNvPr>
          <p:cNvSpPr txBox="1"/>
          <p:nvPr/>
        </p:nvSpPr>
        <p:spPr>
          <a:xfrm>
            <a:off x="441831" y="5143647"/>
            <a:ext cx="414020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Ахборотнинг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махфийлигини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таъминлаш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A6B325D-23DF-4DA2-9469-DC3A625A7443}"/>
              </a:ext>
            </a:extLst>
          </p:cNvPr>
          <p:cNvCxnSpPr>
            <a:cxnSpLocks/>
          </p:cNvCxnSpPr>
          <p:nvPr/>
        </p:nvCxnSpPr>
        <p:spPr>
          <a:xfrm flipH="1">
            <a:off x="451925" y="6049732"/>
            <a:ext cx="4979391" cy="0"/>
          </a:xfrm>
          <a:prstGeom prst="line">
            <a:avLst/>
          </a:prstGeom>
          <a:ln>
            <a:solidFill>
              <a:srgbClr val="EAC2ED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bject 20">
            <a:extLst>
              <a:ext uri="{FF2B5EF4-FFF2-40B4-BE49-F238E27FC236}">
                <a16:creationId xmlns:a16="http://schemas.microsoft.com/office/drawing/2014/main" id="{4956480D-C256-424B-A47E-A0C4F08A813C}"/>
              </a:ext>
            </a:extLst>
          </p:cNvPr>
          <p:cNvSpPr txBox="1"/>
          <p:nvPr/>
        </p:nvSpPr>
        <p:spPr>
          <a:xfrm>
            <a:off x="441831" y="5793847"/>
            <a:ext cx="4140200" cy="840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spcAft>
                <a:spcPts val="3000"/>
              </a:spcAft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Шахсга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доир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маълумотларни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ҳимоя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қилиш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  <a:spcAft>
                <a:spcPts val="3000"/>
              </a:spcAft>
            </a:pP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976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63D6E6-CF01-4BE6-A849-601624C3CF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dirty="0"/>
              <a:t>Коррупцияга </a:t>
            </a:r>
            <a:r>
              <a:rPr lang="uz-Cyrl-UZ" sz="4800" dirty="0"/>
              <a:t>қарши халқаро қонунчилик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20681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FE449580-DEFC-4D7D-A8CA-272A78B74CE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353800" cy="6070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0A67E0-9506-4E6B-B839-313A598DB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Халқаро</a:t>
            </a:r>
            <a:r>
              <a:rPr lang="ru-RU" dirty="0"/>
              <a:t> </a:t>
            </a:r>
            <a:r>
              <a:rPr lang="ru-RU" dirty="0" err="1"/>
              <a:t>қонунчилик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</a:t>
            </a:r>
            <a:r>
              <a:rPr lang="ru-RU" dirty="0" err="1"/>
              <a:t>халқаро</a:t>
            </a:r>
            <a:r>
              <a:rPr lang="ru-RU" dirty="0"/>
              <a:t> </a:t>
            </a:r>
            <a:r>
              <a:rPr lang="ru-RU" dirty="0" err="1"/>
              <a:t>ташкилотларнинг</a:t>
            </a:r>
            <a:r>
              <a:rPr lang="ru-RU" dirty="0"/>
              <a:t> </a:t>
            </a:r>
            <a:r>
              <a:rPr lang="ru-RU" dirty="0" err="1"/>
              <a:t>тавсиялари</a:t>
            </a:r>
            <a:r>
              <a:rPr lang="ru-RU" dirty="0"/>
              <a:t> – </a:t>
            </a:r>
            <a:r>
              <a:rPr lang="ru-RU" dirty="0" err="1"/>
              <a:t>коррупцияга</a:t>
            </a:r>
            <a:r>
              <a:rPr lang="ru-RU" dirty="0"/>
              <a:t> </a:t>
            </a:r>
            <a:r>
              <a:rPr lang="ru-RU" dirty="0" err="1"/>
              <a:t>қарши</a:t>
            </a:r>
            <a:r>
              <a:rPr lang="ru-RU" dirty="0"/>
              <a:t> комплаенс </a:t>
            </a:r>
            <a:r>
              <a:rPr lang="ru-RU" dirty="0" err="1"/>
              <a:t>соҳасидаги</a:t>
            </a:r>
            <a:r>
              <a:rPr lang="ru-RU" dirty="0"/>
              <a:t> </a:t>
            </a:r>
            <a:r>
              <a:rPr lang="ru-RU" dirty="0" err="1"/>
              <a:t>миллий</a:t>
            </a:r>
            <a:r>
              <a:rPr lang="ru-RU" dirty="0"/>
              <a:t> </a:t>
            </a:r>
            <a:r>
              <a:rPr lang="ru-RU" dirty="0" err="1"/>
              <a:t>стандартларнинг</a:t>
            </a:r>
            <a:r>
              <a:rPr lang="ru-RU" dirty="0"/>
              <a:t> </a:t>
            </a:r>
            <a:r>
              <a:rPr lang="ru-RU" dirty="0" err="1"/>
              <a:t>асоси</a:t>
            </a:r>
            <a:r>
              <a:rPr lang="ru-RU" dirty="0"/>
              <a:t> (1/3)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EFB75-5E5D-4E55-93E9-9DDB6300B9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1000" dirty="0"/>
              <a:t>Коррупцияга </a:t>
            </a:r>
            <a:r>
              <a:rPr lang="ru-RU" sz="1000" dirty="0" err="1"/>
              <a:t>қарши</a:t>
            </a:r>
            <a:r>
              <a:rPr lang="ru-RU" sz="1000" dirty="0"/>
              <a:t> </a:t>
            </a:r>
            <a:r>
              <a:rPr lang="ru-RU" sz="1000" dirty="0" err="1"/>
              <a:t>халқаро</a:t>
            </a:r>
            <a:r>
              <a:rPr lang="ru-RU" sz="1000" dirty="0"/>
              <a:t> </a:t>
            </a:r>
            <a:r>
              <a:rPr lang="ru-RU" sz="1000" dirty="0" err="1"/>
              <a:t>қонунчилик</a:t>
            </a:r>
            <a:endParaRPr lang="ru-RU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902401-904D-418E-A0AB-78AF313BE128}"/>
              </a:ext>
            </a:extLst>
          </p:cNvPr>
          <p:cNvGrpSpPr/>
          <p:nvPr/>
        </p:nvGrpSpPr>
        <p:grpSpPr>
          <a:xfrm>
            <a:off x="431998" y="1411752"/>
            <a:ext cx="11353800" cy="460375"/>
            <a:chOff x="431998" y="1497505"/>
            <a:chExt cx="7042690" cy="63086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58AC1B6-FA62-43BE-AB6F-32A1E8780931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579BA9A-D07C-4FAD-AF10-0B15CDE196BC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Коррупцияга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қарши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халқаро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қонунчилик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3" name="object 12">
            <a:extLst>
              <a:ext uri="{FF2B5EF4-FFF2-40B4-BE49-F238E27FC236}">
                <a16:creationId xmlns:a16="http://schemas.microsoft.com/office/drawing/2014/main" id="{AB9A5921-8038-4779-9018-E02B8E371132}"/>
              </a:ext>
            </a:extLst>
          </p:cNvPr>
          <p:cNvSpPr/>
          <p:nvPr/>
        </p:nvSpPr>
        <p:spPr>
          <a:xfrm>
            <a:off x="443225" y="200127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0">
            <a:extLst>
              <a:ext uri="{FF2B5EF4-FFF2-40B4-BE49-F238E27FC236}">
                <a16:creationId xmlns:a16="http://schemas.microsoft.com/office/drawing/2014/main" id="{E90BCD5C-F8B5-459F-B71A-12C9BBE2E592}"/>
              </a:ext>
            </a:extLst>
          </p:cNvPr>
          <p:cNvSpPr txBox="1"/>
          <p:nvPr/>
        </p:nvSpPr>
        <p:spPr>
          <a:xfrm>
            <a:off x="1223818" y="2004366"/>
            <a:ext cx="10524957" cy="12586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БМТнинг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коррупцияга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қарши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курашиш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Конвенцияси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(31.10.2003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йилда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қабул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қилинган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, 07.07.2008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йилдаги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ЎРҚ-158-сон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Қонун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билан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ратификация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қилинган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) </a:t>
            </a: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200" spc="-20" dirty="0">
                <a:solidFill>
                  <a:schemeClr val="tx2"/>
                </a:solidFill>
                <a:cs typeface="Arial"/>
              </a:rPr>
              <a:t>Конвенция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иштирокчи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давлатларга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қонунчилик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давлат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институтлари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ҳуқуқни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қўллаш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амалиёти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соҳасида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коррупцияга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чора-тадбирларини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жорий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этиш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талабларни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белгилайди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 2022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йилга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қадар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Конвенцияга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189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давлат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шу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жумладан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Ўзбекистон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Республикаси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ҳам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қўшилди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 Коррупцияга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Конвенцияси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2003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йил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31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октябрда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БМТ Бош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Ассамблеясининг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58-сессиясининг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ялпи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мажлисида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қабул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қилинган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2005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йил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14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декабрда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кучга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кирган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</a:t>
            </a:r>
          </a:p>
        </p:txBody>
      </p:sp>
      <p:grpSp>
        <p:nvGrpSpPr>
          <p:cNvPr id="31" name="Group 1163">
            <a:extLst>
              <a:ext uri="{FF2B5EF4-FFF2-40B4-BE49-F238E27FC236}">
                <a16:creationId xmlns:a16="http://schemas.microsoft.com/office/drawing/2014/main" id="{ADA5133B-F04E-4A02-84E3-26437ACE91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8" y="2111110"/>
            <a:ext cx="516994" cy="516994"/>
            <a:chOff x="5217" y="2580"/>
            <a:chExt cx="172" cy="172"/>
          </a:xfrm>
          <a:solidFill>
            <a:schemeClr val="bg2">
              <a:lumMod val="25000"/>
            </a:schemeClr>
          </a:solidFill>
        </p:grpSpPr>
        <p:sp>
          <p:nvSpPr>
            <p:cNvPr id="32" name="Freeform 1164">
              <a:extLst>
                <a:ext uri="{FF2B5EF4-FFF2-40B4-BE49-F238E27FC236}">
                  <a16:creationId xmlns:a16="http://schemas.microsoft.com/office/drawing/2014/main" id="{823D7619-9DC2-4CE2-BE66-926F0FEE6F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1" y="2597"/>
              <a:ext cx="64" cy="64"/>
            </a:xfrm>
            <a:custGeom>
              <a:avLst/>
              <a:gdLst>
                <a:gd name="T0" fmla="*/ 1191 w 2382"/>
                <a:gd name="T1" fmla="*/ 0 h 2383"/>
                <a:gd name="T2" fmla="*/ 0 w 2382"/>
                <a:gd name="T3" fmla="*/ 1191 h 2383"/>
                <a:gd name="T4" fmla="*/ 1191 w 2382"/>
                <a:gd name="T5" fmla="*/ 2383 h 2383"/>
                <a:gd name="T6" fmla="*/ 1861 w 2382"/>
                <a:gd name="T7" fmla="*/ 2177 h 2383"/>
                <a:gd name="T8" fmla="*/ 1888 w 2382"/>
                <a:gd name="T9" fmla="*/ 2035 h 2383"/>
                <a:gd name="T10" fmla="*/ 1746 w 2382"/>
                <a:gd name="T11" fmla="*/ 2008 h 2383"/>
                <a:gd name="T12" fmla="*/ 1496 w 2382"/>
                <a:gd name="T13" fmla="*/ 2130 h 2383"/>
                <a:gd name="T14" fmla="*/ 1666 w 2382"/>
                <a:gd name="T15" fmla="*/ 1293 h 2383"/>
                <a:gd name="T16" fmla="*/ 2173 w 2382"/>
                <a:gd name="T17" fmla="*/ 1293 h 2383"/>
                <a:gd name="T18" fmla="*/ 2008 w 2382"/>
                <a:gd name="T19" fmla="*/ 1746 h 2383"/>
                <a:gd name="T20" fmla="*/ 2035 w 2382"/>
                <a:gd name="T21" fmla="*/ 1888 h 2383"/>
                <a:gd name="T22" fmla="*/ 2177 w 2382"/>
                <a:gd name="T23" fmla="*/ 1861 h 2383"/>
                <a:gd name="T24" fmla="*/ 2382 w 2382"/>
                <a:gd name="T25" fmla="*/ 1191 h 2383"/>
                <a:gd name="T26" fmla="*/ 1191 w 2382"/>
                <a:gd name="T27" fmla="*/ 0 h 2383"/>
                <a:gd name="T28" fmla="*/ 209 w 2382"/>
                <a:gd name="T29" fmla="*/ 1293 h 2383"/>
                <a:gd name="T30" fmla="*/ 716 w 2382"/>
                <a:gd name="T31" fmla="*/ 1293 h 2383"/>
                <a:gd name="T32" fmla="*/ 886 w 2382"/>
                <a:gd name="T33" fmla="*/ 2130 h 2383"/>
                <a:gd name="T34" fmla="*/ 209 w 2382"/>
                <a:gd name="T35" fmla="*/ 1293 h 2383"/>
                <a:gd name="T36" fmla="*/ 716 w 2382"/>
                <a:gd name="T37" fmla="*/ 1089 h 2383"/>
                <a:gd name="T38" fmla="*/ 209 w 2382"/>
                <a:gd name="T39" fmla="*/ 1089 h 2383"/>
                <a:gd name="T40" fmla="*/ 886 w 2382"/>
                <a:gd name="T41" fmla="*/ 252 h 2383"/>
                <a:gd name="T42" fmla="*/ 716 w 2382"/>
                <a:gd name="T43" fmla="*/ 1089 h 2383"/>
                <a:gd name="T44" fmla="*/ 1359 w 2382"/>
                <a:gd name="T45" fmla="*/ 1928 h 2383"/>
                <a:gd name="T46" fmla="*/ 1191 w 2382"/>
                <a:gd name="T47" fmla="*/ 2179 h 2383"/>
                <a:gd name="T48" fmla="*/ 1023 w 2382"/>
                <a:gd name="T49" fmla="*/ 1928 h 2383"/>
                <a:gd name="T50" fmla="*/ 920 w 2382"/>
                <a:gd name="T51" fmla="*/ 1293 h 2383"/>
                <a:gd name="T52" fmla="*/ 1462 w 2382"/>
                <a:gd name="T53" fmla="*/ 1293 h 2383"/>
                <a:gd name="T54" fmla="*/ 1359 w 2382"/>
                <a:gd name="T55" fmla="*/ 1928 h 2383"/>
                <a:gd name="T56" fmla="*/ 920 w 2382"/>
                <a:gd name="T57" fmla="*/ 1089 h 2383"/>
                <a:gd name="T58" fmla="*/ 1023 w 2382"/>
                <a:gd name="T59" fmla="*/ 454 h 2383"/>
                <a:gd name="T60" fmla="*/ 1191 w 2382"/>
                <a:gd name="T61" fmla="*/ 204 h 2383"/>
                <a:gd name="T62" fmla="*/ 1359 w 2382"/>
                <a:gd name="T63" fmla="*/ 454 h 2383"/>
                <a:gd name="T64" fmla="*/ 1462 w 2382"/>
                <a:gd name="T65" fmla="*/ 1089 h 2383"/>
                <a:gd name="T66" fmla="*/ 920 w 2382"/>
                <a:gd name="T67" fmla="*/ 1089 h 2383"/>
                <a:gd name="T68" fmla="*/ 1666 w 2382"/>
                <a:gd name="T69" fmla="*/ 1089 h 2383"/>
                <a:gd name="T70" fmla="*/ 1496 w 2382"/>
                <a:gd name="T71" fmla="*/ 252 h 2383"/>
                <a:gd name="T72" fmla="*/ 2173 w 2382"/>
                <a:gd name="T73" fmla="*/ 1089 h 2383"/>
                <a:gd name="T74" fmla="*/ 1666 w 2382"/>
                <a:gd name="T75" fmla="*/ 1089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82" h="2383">
                  <a:moveTo>
                    <a:pt x="1191" y="0"/>
                  </a:moveTo>
                  <a:cubicBezTo>
                    <a:pt x="534" y="0"/>
                    <a:pt x="0" y="534"/>
                    <a:pt x="0" y="1191"/>
                  </a:cubicBezTo>
                  <a:cubicBezTo>
                    <a:pt x="0" y="1848"/>
                    <a:pt x="534" y="2383"/>
                    <a:pt x="1191" y="2383"/>
                  </a:cubicBezTo>
                  <a:cubicBezTo>
                    <a:pt x="1431" y="2383"/>
                    <a:pt x="1663" y="2312"/>
                    <a:pt x="1861" y="2177"/>
                  </a:cubicBezTo>
                  <a:cubicBezTo>
                    <a:pt x="1907" y="2145"/>
                    <a:pt x="1919" y="2081"/>
                    <a:pt x="1888" y="2035"/>
                  </a:cubicBezTo>
                  <a:cubicBezTo>
                    <a:pt x="1856" y="1988"/>
                    <a:pt x="1792" y="1976"/>
                    <a:pt x="1746" y="2008"/>
                  </a:cubicBezTo>
                  <a:cubicBezTo>
                    <a:pt x="1668" y="2061"/>
                    <a:pt x="1584" y="2102"/>
                    <a:pt x="1496" y="2130"/>
                  </a:cubicBezTo>
                  <a:cubicBezTo>
                    <a:pt x="1598" y="1923"/>
                    <a:pt x="1656" y="1612"/>
                    <a:pt x="1666" y="1293"/>
                  </a:cubicBezTo>
                  <a:lnTo>
                    <a:pt x="2173" y="1293"/>
                  </a:lnTo>
                  <a:cubicBezTo>
                    <a:pt x="2156" y="1456"/>
                    <a:pt x="2100" y="1610"/>
                    <a:pt x="2008" y="1746"/>
                  </a:cubicBezTo>
                  <a:cubicBezTo>
                    <a:pt x="1976" y="1793"/>
                    <a:pt x="1988" y="1856"/>
                    <a:pt x="2035" y="1888"/>
                  </a:cubicBezTo>
                  <a:cubicBezTo>
                    <a:pt x="2081" y="1920"/>
                    <a:pt x="2145" y="1908"/>
                    <a:pt x="2177" y="1861"/>
                  </a:cubicBezTo>
                  <a:cubicBezTo>
                    <a:pt x="2311" y="1663"/>
                    <a:pt x="2382" y="1431"/>
                    <a:pt x="2382" y="1191"/>
                  </a:cubicBezTo>
                  <a:cubicBezTo>
                    <a:pt x="2382" y="534"/>
                    <a:pt x="1848" y="0"/>
                    <a:pt x="1191" y="0"/>
                  </a:cubicBezTo>
                  <a:close/>
                  <a:moveTo>
                    <a:pt x="209" y="1293"/>
                  </a:moveTo>
                  <a:lnTo>
                    <a:pt x="716" y="1293"/>
                  </a:lnTo>
                  <a:cubicBezTo>
                    <a:pt x="726" y="1612"/>
                    <a:pt x="784" y="1923"/>
                    <a:pt x="886" y="2130"/>
                  </a:cubicBezTo>
                  <a:cubicBezTo>
                    <a:pt x="522" y="2012"/>
                    <a:pt x="250" y="1686"/>
                    <a:pt x="209" y="1293"/>
                  </a:cubicBezTo>
                  <a:close/>
                  <a:moveTo>
                    <a:pt x="716" y="1089"/>
                  </a:moveTo>
                  <a:lnTo>
                    <a:pt x="209" y="1089"/>
                  </a:lnTo>
                  <a:cubicBezTo>
                    <a:pt x="250" y="696"/>
                    <a:pt x="522" y="371"/>
                    <a:pt x="886" y="252"/>
                  </a:cubicBezTo>
                  <a:cubicBezTo>
                    <a:pt x="784" y="460"/>
                    <a:pt x="726" y="770"/>
                    <a:pt x="716" y="1089"/>
                  </a:cubicBezTo>
                  <a:close/>
                  <a:moveTo>
                    <a:pt x="1359" y="1928"/>
                  </a:moveTo>
                  <a:cubicBezTo>
                    <a:pt x="1296" y="2112"/>
                    <a:pt x="1224" y="2179"/>
                    <a:pt x="1191" y="2179"/>
                  </a:cubicBezTo>
                  <a:cubicBezTo>
                    <a:pt x="1158" y="2179"/>
                    <a:pt x="1086" y="2112"/>
                    <a:pt x="1023" y="1928"/>
                  </a:cubicBezTo>
                  <a:cubicBezTo>
                    <a:pt x="964" y="1757"/>
                    <a:pt x="928" y="1534"/>
                    <a:pt x="920" y="1293"/>
                  </a:cubicBezTo>
                  <a:lnTo>
                    <a:pt x="1462" y="1293"/>
                  </a:lnTo>
                  <a:cubicBezTo>
                    <a:pt x="1454" y="1534"/>
                    <a:pt x="1418" y="1757"/>
                    <a:pt x="1359" y="1928"/>
                  </a:cubicBezTo>
                  <a:close/>
                  <a:moveTo>
                    <a:pt x="920" y="1089"/>
                  </a:moveTo>
                  <a:cubicBezTo>
                    <a:pt x="928" y="848"/>
                    <a:pt x="964" y="626"/>
                    <a:pt x="1023" y="454"/>
                  </a:cubicBezTo>
                  <a:cubicBezTo>
                    <a:pt x="1086" y="271"/>
                    <a:pt x="1158" y="204"/>
                    <a:pt x="1191" y="204"/>
                  </a:cubicBezTo>
                  <a:cubicBezTo>
                    <a:pt x="1224" y="204"/>
                    <a:pt x="1296" y="271"/>
                    <a:pt x="1359" y="454"/>
                  </a:cubicBezTo>
                  <a:cubicBezTo>
                    <a:pt x="1418" y="626"/>
                    <a:pt x="1454" y="848"/>
                    <a:pt x="1462" y="1089"/>
                  </a:cubicBezTo>
                  <a:lnTo>
                    <a:pt x="920" y="1089"/>
                  </a:lnTo>
                  <a:close/>
                  <a:moveTo>
                    <a:pt x="1666" y="1089"/>
                  </a:moveTo>
                  <a:cubicBezTo>
                    <a:pt x="1656" y="770"/>
                    <a:pt x="1598" y="460"/>
                    <a:pt x="1496" y="252"/>
                  </a:cubicBezTo>
                  <a:cubicBezTo>
                    <a:pt x="1860" y="371"/>
                    <a:pt x="2132" y="696"/>
                    <a:pt x="2173" y="1089"/>
                  </a:cubicBezTo>
                  <a:lnTo>
                    <a:pt x="1666" y="108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165">
              <a:extLst>
                <a:ext uri="{FF2B5EF4-FFF2-40B4-BE49-F238E27FC236}">
                  <a16:creationId xmlns:a16="http://schemas.microsoft.com/office/drawing/2014/main" id="{0D3B5487-14A0-407F-9630-E629EFE3B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705"/>
              <a:ext cx="38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166">
              <a:extLst>
                <a:ext uri="{FF2B5EF4-FFF2-40B4-BE49-F238E27FC236}">
                  <a16:creationId xmlns:a16="http://schemas.microsoft.com/office/drawing/2014/main" id="{0FAB9B61-6ABD-4B83-A142-E55F74631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705"/>
              <a:ext cx="37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167">
              <a:extLst>
                <a:ext uri="{FF2B5EF4-FFF2-40B4-BE49-F238E27FC236}">
                  <a16:creationId xmlns:a16="http://schemas.microsoft.com/office/drawing/2014/main" id="{EC3057F3-76B0-4D4C-B57C-CA876C7BA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88"/>
              <a:ext cx="38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68">
              <a:extLst>
                <a:ext uri="{FF2B5EF4-FFF2-40B4-BE49-F238E27FC236}">
                  <a16:creationId xmlns:a16="http://schemas.microsoft.com/office/drawing/2014/main" id="{D58684AF-1274-48AE-A413-E878C8164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88"/>
              <a:ext cx="37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169">
              <a:extLst>
                <a:ext uri="{FF2B5EF4-FFF2-40B4-BE49-F238E27FC236}">
                  <a16:creationId xmlns:a16="http://schemas.microsoft.com/office/drawing/2014/main" id="{6592B9AF-2D09-4FF7-9DB2-09555025B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72"/>
              <a:ext cx="38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70">
              <a:extLst>
                <a:ext uri="{FF2B5EF4-FFF2-40B4-BE49-F238E27FC236}">
                  <a16:creationId xmlns:a16="http://schemas.microsoft.com/office/drawing/2014/main" id="{861BA76F-5F3B-46B5-85BF-9A831C9DE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72"/>
              <a:ext cx="37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171">
              <a:extLst>
                <a:ext uri="{FF2B5EF4-FFF2-40B4-BE49-F238E27FC236}">
                  <a16:creationId xmlns:a16="http://schemas.microsoft.com/office/drawing/2014/main" id="{7D0115E4-E75B-48AB-8782-B94A99C074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7" y="2580"/>
              <a:ext cx="172" cy="172"/>
            </a:xfrm>
            <a:custGeom>
              <a:avLst/>
              <a:gdLst>
                <a:gd name="T0" fmla="*/ 6298 w 6400"/>
                <a:gd name="T1" fmla="*/ 5243 h 6400"/>
                <a:gd name="T2" fmla="*/ 2281 w 6400"/>
                <a:gd name="T3" fmla="*/ 5243 h 6400"/>
                <a:gd name="T4" fmla="*/ 2179 w 6400"/>
                <a:gd name="T5" fmla="*/ 5345 h 6400"/>
                <a:gd name="T6" fmla="*/ 2179 w 6400"/>
                <a:gd name="T7" fmla="*/ 5753 h 6400"/>
                <a:gd name="T8" fmla="*/ 1736 w 6400"/>
                <a:gd name="T9" fmla="*/ 6196 h 6400"/>
                <a:gd name="T10" fmla="*/ 1294 w 6400"/>
                <a:gd name="T11" fmla="*/ 5753 h 6400"/>
                <a:gd name="T12" fmla="*/ 1294 w 6400"/>
                <a:gd name="T13" fmla="*/ 647 h 6400"/>
                <a:gd name="T14" fmla="*/ 1118 w 6400"/>
                <a:gd name="T15" fmla="*/ 204 h 6400"/>
                <a:gd name="T16" fmla="*/ 4664 w 6400"/>
                <a:gd name="T17" fmla="*/ 204 h 6400"/>
                <a:gd name="T18" fmla="*/ 5106 w 6400"/>
                <a:gd name="T19" fmla="*/ 647 h 6400"/>
                <a:gd name="T20" fmla="*/ 5106 w 6400"/>
                <a:gd name="T21" fmla="*/ 4936 h 6400"/>
                <a:gd name="T22" fmla="*/ 5209 w 6400"/>
                <a:gd name="T23" fmla="*/ 5038 h 6400"/>
                <a:gd name="T24" fmla="*/ 5311 w 6400"/>
                <a:gd name="T25" fmla="*/ 4936 h 6400"/>
                <a:gd name="T26" fmla="*/ 5311 w 6400"/>
                <a:gd name="T27" fmla="*/ 647 h 6400"/>
                <a:gd name="T28" fmla="*/ 4664 w 6400"/>
                <a:gd name="T29" fmla="*/ 0 h 6400"/>
                <a:gd name="T30" fmla="*/ 647 w 6400"/>
                <a:gd name="T31" fmla="*/ 0 h 6400"/>
                <a:gd name="T32" fmla="*/ 0 w 6400"/>
                <a:gd name="T33" fmla="*/ 647 h 6400"/>
                <a:gd name="T34" fmla="*/ 0 w 6400"/>
                <a:gd name="T35" fmla="*/ 1055 h 6400"/>
                <a:gd name="T36" fmla="*/ 102 w 6400"/>
                <a:gd name="T37" fmla="*/ 1157 h 6400"/>
                <a:gd name="T38" fmla="*/ 783 w 6400"/>
                <a:gd name="T39" fmla="*/ 1157 h 6400"/>
                <a:gd name="T40" fmla="*/ 885 w 6400"/>
                <a:gd name="T41" fmla="*/ 1055 h 6400"/>
                <a:gd name="T42" fmla="*/ 783 w 6400"/>
                <a:gd name="T43" fmla="*/ 953 h 6400"/>
                <a:gd name="T44" fmla="*/ 204 w 6400"/>
                <a:gd name="T45" fmla="*/ 953 h 6400"/>
                <a:gd name="T46" fmla="*/ 204 w 6400"/>
                <a:gd name="T47" fmla="*/ 647 h 6400"/>
                <a:gd name="T48" fmla="*/ 647 w 6400"/>
                <a:gd name="T49" fmla="*/ 204 h 6400"/>
                <a:gd name="T50" fmla="*/ 1089 w 6400"/>
                <a:gd name="T51" fmla="*/ 647 h 6400"/>
                <a:gd name="T52" fmla="*/ 1089 w 6400"/>
                <a:gd name="T53" fmla="*/ 5753 h 6400"/>
                <a:gd name="T54" fmla="*/ 1736 w 6400"/>
                <a:gd name="T55" fmla="*/ 6400 h 6400"/>
                <a:gd name="T56" fmla="*/ 5753 w 6400"/>
                <a:gd name="T57" fmla="*/ 6400 h 6400"/>
                <a:gd name="T58" fmla="*/ 6400 w 6400"/>
                <a:gd name="T59" fmla="*/ 5753 h 6400"/>
                <a:gd name="T60" fmla="*/ 6400 w 6400"/>
                <a:gd name="T61" fmla="*/ 5345 h 6400"/>
                <a:gd name="T62" fmla="*/ 6298 w 6400"/>
                <a:gd name="T63" fmla="*/ 5243 h 6400"/>
                <a:gd name="T64" fmla="*/ 6196 w 6400"/>
                <a:gd name="T65" fmla="*/ 5753 h 6400"/>
                <a:gd name="T66" fmla="*/ 5753 w 6400"/>
                <a:gd name="T67" fmla="*/ 6196 h 6400"/>
                <a:gd name="T68" fmla="*/ 2207 w 6400"/>
                <a:gd name="T69" fmla="*/ 6196 h 6400"/>
                <a:gd name="T70" fmla="*/ 2383 w 6400"/>
                <a:gd name="T71" fmla="*/ 5753 h 6400"/>
                <a:gd name="T72" fmla="*/ 2383 w 6400"/>
                <a:gd name="T73" fmla="*/ 5447 h 6400"/>
                <a:gd name="T74" fmla="*/ 6196 w 6400"/>
                <a:gd name="T75" fmla="*/ 5447 h 6400"/>
                <a:gd name="T76" fmla="*/ 6196 w 6400"/>
                <a:gd name="T77" fmla="*/ 5753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00" h="6400">
                  <a:moveTo>
                    <a:pt x="6298" y="5243"/>
                  </a:moveTo>
                  <a:lnTo>
                    <a:pt x="2281" y="5243"/>
                  </a:lnTo>
                  <a:cubicBezTo>
                    <a:pt x="2224" y="5243"/>
                    <a:pt x="2179" y="5288"/>
                    <a:pt x="2179" y="5345"/>
                  </a:cubicBezTo>
                  <a:lnTo>
                    <a:pt x="2179" y="5753"/>
                  </a:lnTo>
                  <a:cubicBezTo>
                    <a:pt x="2179" y="5997"/>
                    <a:pt x="1980" y="6196"/>
                    <a:pt x="1736" y="6196"/>
                  </a:cubicBezTo>
                  <a:cubicBezTo>
                    <a:pt x="1492" y="6196"/>
                    <a:pt x="1294" y="5997"/>
                    <a:pt x="1294" y="5753"/>
                  </a:cubicBezTo>
                  <a:lnTo>
                    <a:pt x="1294" y="647"/>
                  </a:lnTo>
                  <a:cubicBezTo>
                    <a:pt x="1294" y="476"/>
                    <a:pt x="1227" y="320"/>
                    <a:pt x="1118" y="204"/>
                  </a:cubicBezTo>
                  <a:lnTo>
                    <a:pt x="4664" y="204"/>
                  </a:lnTo>
                  <a:cubicBezTo>
                    <a:pt x="4908" y="204"/>
                    <a:pt x="5106" y="403"/>
                    <a:pt x="5106" y="647"/>
                  </a:cubicBezTo>
                  <a:lnTo>
                    <a:pt x="5106" y="4936"/>
                  </a:lnTo>
                  <a:cubicBezTo>
                    <a:pt x="5106" y="4993"/>
                    <a:pt x="5152" y="5038"/>
                    <a:pt x="5209" y="5038"/>
                  </a:cubicBezTo>
                  <a:cubicBezTo>
                    <a:pt x="5265" y="5038"/>
                    <a:pt x="5311" y="4993"/>
                    <a:pt x="5311" y="4936"/>
                  </a:cubicBezTo>
                  <a:lnTo>
                    <a:pt x="5311" y="647"/>
                  </a:lnTo>
                  <a:cubicBezTo>
                    <a:pt x="5311" y="290"/>
                    <a:pt x="5020" y="0"/>
                    <a:pt x="4664" y="0"/>
                  </a:cubicBezTo>
                  <a:lnTo>
                    <a:pt x="647" y="0"/>
                  </a:lnTo>
                  <a:cubicBezTo>
                    <a:pt x="290" y="0"/>
                    <a:pt x="0" y="290"/>
                    <a:pt x="0" y="647"/>
                  </a:cubicBezTo>
                  <a:lnTo>
                    <a:pt x="0" y="1055"/>
                  </a:lnTo>
                  <a:cubicBezTo>
                    <a:pt x="0" y="1112"/>
                    <a:pt x="46" y="1157"/>
                    <a:pt x="102" y="1157"/>
                  </a:cubicBezTo>
                  <a:lnTo>
                    <a:pt x="783" y="1157"/>
                  </a:lnTo>
                  <a:cubicBezTo>
                    <a:pt x="839" y="1157"/>
                    <a:pt x="885" y="1112"/>
                    <a:pt x="885" y="1055"/>
                  </a:cubicBezTo>
                  <a:cubicBezTo>
                    <a:pt x="885" y="999"/>
                    <a:pt x="839" y="953"/>
                    <a:pt x="783" y="953"/>
                  </a:cubicBezTo>
                  <a:lnTo>
                    <a:pt x="204" y="953"/>
                  </a:lnTo>
                  <a:lnTo>
                    <a:pt x="204" y="647"/>
                  </a:lnTo>
                  <a:cubicBezTo>
                    <a:pt x="204" y="403"/>
                    <a:pt x="403" y="204"/>
                    <a:pt x="647" y="204"/>
                  </a:cubicBezTo>
                  <a:cubicBezTo>
                    <a:pt x="891" y="204"/>
                    <a:pt x="1089" y="403"/>
                    <a:pt x="1089" y="647"/>
                  </a:cubicBezTo>
                  <a:lnTo>
                    <a:pt x="1089" y="5753"/>
                  </a:lnTo>
                  <a:cubicBezTo>
                    <a:pt x="1089" y="6110"/>
                    <a:pt x="1380" y="6400"/>
                    <a:pt x="1736" y="6400"/>
                  </a:cubicBezTo>
                  <a:lnTo>
                    <a:pt x="5753" y="6400"/>
                  </a:lnTo>
                  <a:cubicBezTo>
                    <a:pt x="6110" y="6400"/>
                    <a:pt x="6400" y="6110"/>
                    <a:pt x="6400" y="5753"/>
                  </a:cubicBezTo>
                  <a:lnTo>
                    <a:pt x="6400" y="5345"/>
                  </a:lnTo>
                  <a:cubicBezTo>
                    <a:pt x="6400" y="5288"/>
                    <a:pt x="6354" y="5243"/>
                    <a:pt x="6298" y="5243"/>
                  </a:cubicBezTo>
                  <a:close/>
                  <a:moveTo>
                    <a:pt x="6196" y="5753"/>
                  </a:moveTo>
                  <a:cubicBezTo>
                    <a:pt x="6196" y="5997"/>
                    <a:pt x="5997" y="6196"/>
                    <a:pt x="5753" y="6196"/>
                  </a:cubicBezTo>
                  <a:lnTo>
                    <a:pt x="2207" y="6196"/>
                  </a:lnTo>
                  <a:cubicBezTo>
                    <a:pt x="2316" y="6080"/>
                    <a:pt x="2383" y="5924"/>
                    <a:pt x="2383" y="5753"/>
                  </a:cubicBezTo>
                  <a:lnTo>
                    <a:pt x="2383" y="5447"/>
                  </a:lnTo>
                  <a:lnTo>
                    <a:pt x="6196" y="5447"/>
                  </a:lnTo>
                  <a:lnTo>
                    <a:pt x="6196" y="57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object 12">
            <a:extLst>
              <a:ext uri="{FF2B5EF4-FFF2-40B4-BE49-F238E27FC236}">
                <a16:creationId xmlns:a16="http://schemas.microsoft.com/office/drawing/2014/main" id="{3E82316F-E967-4BE2-81AD-663CFFEFDADE}"/>
              </a:ext>
            </a:extLst>
          </p:cNvPr>
          <p:cNvSpPr/>
          <p:nvPr/>
        </p:nvSpPr>
        <p:spPr>
          <a:xfrm>
            <a:off x="443225" y="354386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20">
            <a:extLst>
              <a:ext uri="{FF2B5EF4-FFF2-40B4-BE49-F238E27FC236}">
                <a16:creationId xmlns:a16="http://schemas.microsoft.com/office/drawing/2014/main" id="{71F93905-5E5B-4B0F-A61E-0DD60553C8E6}"/>
              </a:ext>
            </a:extLst>
          </p:cNvPr>
          <p:cNvSpPr txBox="1"/>
          <p:nvPr/>
        </p:nvSpPr>
        <p:spPr>
          <a:xfrm>
            <a:off x="1223818" y="3546956"/>
            <a:ext cx="10524957" cy="8585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И</a:t>
            </a:r>
            <a:r>
              <a:rPr lang="uz-Cyrl-UZ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ҲТТнинг порахўрликга қарши курашиш тўғрисидаги Конвенцияси, 1999</a:t>
            </a:r>
            <a:endParaRPr lang="ru-RU" sz="1400" b="1" spc="-20" dirty="0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200" spc="-20" dirty="0">
                <a:solidFill>
                  <a:schemeClr val="tx2"/>
                </a:solidFill>
                <a:cs typeface="Arial"/>
              </a:rPr>
              <a:t>Конвенция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иштирокчи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давлатларга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халқаро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тижорат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операцияларида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чет эл мансабдор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шахсларини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пора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эвазига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оғдириб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олиш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каби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ҳаракатларни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жиноий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жазоланадиган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қилмиш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деб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эътироф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этиш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чораларини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кўриш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шунингдек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чет эл мансабдор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шахсларини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пора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эвазига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оғдириб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олиш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учун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миллий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қонунчиликда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юридик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шахслар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учун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жавобгарликни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белгилаш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талабларини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белгилайди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 2022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йилга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қадар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Конвенцияга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44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давлат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қўшилди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</a:t>
            </a:r>
          </a:p>
        </p:txBody>
      </p:sp>
      <p:sp>
        <p:nvSpPr>
          <p:cNvPr id="63" name="object 12">
            <a:extLst>
              <a:ext uri="{FF2B5EF4-FFF2-40B4-BE49-F238E27FC236}">
                <a16:creationId xmlns:a16="http://schemas.microsoft.com/office/drawing/2014/main" id="{E14485C6-76B2-4AF6-84A5-999E264C831A}"/>
              </a:ext>
            </a:extLst>
          </p:cNvPr>
          <p:cNvSpPr/>
          <p:nvPr/>
        </p:nvSpPr>
        <p:spPr>
          <a:xfrm>
            <a:off x="443225" y="492627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20">
            <a:extLst>
              <a:ext uri="{FF2B5EF4-FFF2-40B4-BE49-F238E27FC236}">
                <a16:creationId xmlns:a16="http://schemas.microsoft.com/office/drawing/2014/main" id="{66F219CB-E527-4158-8AB2-40720D1CBEA8}"/>
              </a:ext>
            </a:extLst>
          </p:cNvPr>
          <p:cNvSpPr txBox="1"/>
          <p:nvPr/>
        </p:nvSpPr>
        <p:spPr>
          <a:xfrm>
            <a:off x="1223818" y="4929366"/>
            <a:ext cx="10524957" cy="15972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Коррупцияга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қарши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курашиш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бўйича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Истанбул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ҳаракатлар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chemeClr val="bg2">
                    <a:lumMod val="25000"/>
                  </a:schemeClr>
                </a:solidFill>
                <a:cs typeface="Arial"/>
              </a:rPr>
              <a:t>режаси</a:t>
            </a:r>
            <a:r>
              <a:rPr lang="ru-RU" sz="1400" b="1" spc="-20" dirty="0">
                <a:solidFill>
                  <a:schemeClr val="bg2">
                    <a:lumMod val="25000"/>
                  </a:schemeClr>
                </a:solidFill>
                <a:cs typeface="Arial"/>
              </a:rPr>
              <a:t>, 2003</a:t>
            </a: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200" spc="-20" dirty="0">
                <a:solidFill>
                  <a:schemeClr val="tx2"/>
                </a:solidFill>
                <a:cs typeface="Arial"/>
              </a:rPr>
              <a:t>Коррупцияга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Истанбул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ҳаракатлар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режаси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2003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йилда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қабул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қилинган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Шарқий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Европа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Марказий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Осиё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мамлакатлари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учун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ИҲТТнинг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коррупцияга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ташаббусидир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</a:t>
            </a:r>
            <a:r>
              <a:rPr lang="en-US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Ушбу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режанинг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мақсади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коррупцияга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қонунчилиги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коррупцияга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чораларини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такомиллаштиришдан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иборат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 Ушбу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режанинг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мақсади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коррупцияга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тўғрисидаги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қонунчилик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коррупцияга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чора-тадбирларини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такомиллаштиришдан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иборат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 Ушбу режа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минтақавий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ўзаро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баҳолаш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дастури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бўлиб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БМТнинг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коррупцияга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Конвенцияси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бошқа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халқаро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стандартларни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амалга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ошириш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учун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берилган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тавсияларга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риоя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этиш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мамлакатларнинг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доимий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ҳаракатларини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мониторинг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қилиш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орқали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Арманистон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Озарбайжон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Грузия,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Қозоғистон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Қирғизистон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Мўғулистон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Тожикистон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, Украина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Ўзбекистонда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олиб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борилаётган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коррупцияга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қарши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курашиш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соҳасидаги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ислоҳотларни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200" spc="-20" dirty="0" err="1">
                <a:solidFill>
                  <a:schemeClr val="tx2"/>
                </a:solidFill>
                <a:cs typeface="Arial"/>
              </a:rPr>
              <a:t>қўллаб-қувватлайди</a:t>
            </a:r>
            <a:r>
              <a:rPr lang="ru-RU" sz="1200" spc="-20" dirty="0">
                <a:solidFill>
                  <a:schemeClr val="tx2"/>
                </a:solidFill>
                <a:cs typeface="Arial"/>
              </a:rPr>
              <a:t>.</a:t>
            </a:r>
          </a:p>
        </p:txBody>
      </p:sp>
      <p:grpSp>
        <p:nvGrpSpPr>
          <p:cNvPr id="46" name="Group 1163">
            <a:extLst>
              <a:ext uri="{FF2B5EF4-FFF2-40B4-BE49-F238E27FC236}">
                <a16:creationId xmlns:a16="http://schemas.microsoft.com/office/drawing/2014/main" id="{2E9F6486-402B-4C60-B07F-EC407185E3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8" y="3628279"/>
            <a:ext cx="516994" cy="516994"/>
            <a:chOff x="5217" y="2580"/>
            <a:chExt cx="172" cy="172"/>
          </a:xfrm>
          <a:solidFill>
            <a:schemeClr val="bg2">
              <a:lumMod val="25000"/>
            </a:schemeClr>
          </a:solidFill>
        </p:grpSpPr>
        <p:sp>
          <p:nvSpPr>
            <p:cNvPr id="47" name="Freeform 1164">
              <a:extLst>
                <a:ext uri="{FF2B5EF4-FFF2-40B4-BE49-F238E27FC236}">
                  <a16:creationId xmlns:a16="http://schemas.microsoft.com/office/drawing/2014/main" id="{8E9588CD-C988-4A9B-A3CD-BDD02105B4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1" y="2597"/>
              <a:ext cx="64" cy="64"/>
            </a:xfrm>
            <a:custGeom>
              <a:avLst/>
              <a:gdLst>
                <a:gd name="T0" fmla="*/ 1191 w 2382"/>
                <a:gd name="T1" fmla="*/ 0 h 2383"/>
                <a:gd name="T2" fmla="*/ 0 w 2382"/>
                <a:gd name="T3" fmla="*/ 1191 h 2383"/>
                <a:gd name="T4" fmla="*/ 1191 w 2382"/>
                <a:gd name="T5" fmla="*/ 2383 h 2383"/>
                <a:gd name="T6" fmla="*/ 1861 w 2382"/>
                <a:gd name="T7" fmla="*/ 2177 h 2383"/>
                <a:gd name="T8" fmla="*/ 1888 w 2382"/>
                <a:gd name="T9" fmla="*/ 2035 h 2383"/>
                <a:gd name="T10" fmla="*/ 1746 w 2382"/>
                <a:gd name="T11" fmla="*/ 2008 h 2383"/>
                <a:gd name="T12" fmla="*/ 1496 w 2382"/>
                <a:gd name="T13" fmla="*/ 2130 h 2383"/>
                <a:gd name="T14" fmla="*/ 1666 w 2382"/>
                <a:gd name="T15" fmla="*/ 1293 h 2383"/>
                <a:gd name="T16" fmla="*/ 2173 w 2382"/>
                <a:gd name="T17" fmla="*/ 1293 h 2383"/>
                <a:gd name="T18" fmla="*/ 2008 w 2382"/>
                <a:gd name="T19" fmla="*/ 1746 h 2383"/>
                <a:gd name="T20" fmla="*/ 2035 w 2382"/>
                <a:gd name="T21" fmla="*/ 1888 h 2383"/>
                <a:gd name="T22" fmla="*/ 2177 w 2382"/>
                <a:gd name="T23" fmla="*/ 1861 h 2383"/>
                <a:gd name="T24" fmla="*/ 2382 w 2382"/>
                <a:gd name="T25" fmla="*/ 1191 h 2383"/>
                <a:gd name="T26" fmla="*/ 1191 w 2382"/>
                <a:gd name="T27" fmla="*/ 0 h 2383"/>
                <a:gd name="T28" fmla="*/ 209 w 2382"/>
                <a:gd name="T29" fmla="*/ 1293 h 2383"/>
                <a:gd name="T30" fmla="*/ 716 w 2382"/>
                <a:gd name="T31" fmla="*/ 1293 h 2383"/>
                <a:gd name="T32" fmla="*/ 886 w 2382"/>
                <a:gd name="T33" fmla="*/ 2130 h 2383"/>
                <a:gd name="T34" fmla="*/ 209 w 2382"/>
                <a:gd name="T35" fmla="*/ 1293 h 2383"/>
                <a:gd name="T36" fmla="*/ 716 w 2382"/>
                <a:gd name="T37" fmla="*/ 1089 h 2383"/>
                <a:gd name="T38" fmla="*/ 209 w 2382"/>
                <a:gd name="T39" fmla="*/ 1089 h 2383"/>
                <a:gd name="T40" fmla="*/ 886 w 2382"/>
                <a:gd name="T41" fmla="*/ 252 h 2383"/>
                <a:gd name="T42" fmla="*/ 716 w 2382"/>
                <a:gd name="T43" fmla="*/ 1089 h 2383"/>
                <a:gd name="T44" fmla="*/ 1359 w 2382"/>
                <a:gd name="T45" fmla="*/ 1928 h 2383"/>
                <a:gd name="T46" fmla="*/ 1191 w 2382"/>
                <a:gd name="T47" fmla="*/ 2179 h 2383"/>
                <a:gd name="T48" fmla="*/ 1023 w 2382"/>
                <a:gd name="T49" fmla="*/ 1928 h 2383"/>
                <a:gd name="T50" fmla="*/ 920 w 2382"/>
                <a:gd name="T51" fmla="*/ 1293 h 2383"/>
                <a:gd name="T52" fmla="*/ 1462 w 2382"/>
                <a:gd name="T53" fmla="*/ 1293 h 2383"/>
                <a:gd name="T54" fmla="*/ 1359 w 2382"/>
                <a:gd name="T55" fmla="*/ 1928 h 2383"/>
                <a:gd name="T56" fmla="*/ 920 w 2382"/>
                <a:gd name="T57" fmla="*/ 1089 h 2383"/>
                <a:gd name="T58" fmla="*/ 1023 w 2382"/>
                <a:gd name="T59" fmla="*/ 454 h 2383"/>
                <a:gd name="T60" fmla="*/ 1191 w 2382"/>
                <a:gd name="T61" fmla="*/ 204 h 2383"/>
                <a:gd name="T62" fmla="*/ 1359 w 2382"/>
                <a:gd name="T63" fmla="*/ 454 h 2383"/>
                <a:gd name="T64" fmla="*/ 1462 w 2382"/>
                <a:gd name="T65" fmla="*/ 1089 h 2383"/>
                <a:gd name="T66" fmla="*/ 920 w 2382"/>
                <a:gd name="T67" fmla="*/ 1089 h 2383"/>
                <a:gd name="T68" fmla="*/ 1666 w 2382"/>
                <a:gd name="T69" fmla="*/ 1089 h 2383"/>
                <a:gd name="T70" fmla="*/ 1496 w 2382"/>
                <a:gd name="T71" fmla="*/ 252 h 2383"/>
                <a:gd name="T72" fmla="*/ 2173 w 2382"/>
                <a:gd name="T73" fmla="*/ 1089 h 2383"/>
                <a:gd name="T74" fmla="*/ 1666 w 2382"/>
                <a:gd name="T75" fmla="*/ 1089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82" h="2383">
                  <a:moveTo>
                    <a:pt x="1191" y="0"/>
                  </a:moveTo>
                  <a:cubicBezTo>
                    <a:pt x="534" y="0"/>
                    <a:pt x="0" y="534"/>
                    <a:pt x="0" y="1191"/>
                  </a:cubicBezTo>
                  <a:cubicBezTo>
                    <a:pt x="0" y="1848"/>
                    <a:pt x="534" y="2383"/>
                    <a:pt x="1191" y="2383"/>
                  </a:cubicBezTo>
                  <a:cubicBezTo>
                    <a:pt x="1431" y="2383"/>
                    <a:pt x="1663" y="2312"/>
                    <a:pt x="1861" y="2177"/>
                  </a:cubicBezTo>
                  <a:cubicBezTo>
                    <a:pt x="1907" y="2145"/>
                    <a:pt x="1919" y="2081"/>
                    <a:pt x="1888" y="2035"/>
                  </a:cubicBezTo>
                  <a:cubicBezTo>
                    <a:pt x="1856" y="1988"/>
                    <a:pt x="1792" y="1976"/>
                    <a:pt x="1746" y="2008"/>
                  </a:cubicBezTo>
                  <a:cubicBezTo>
                    <a:pt x="1668" y="2061"/>
                    <a:pt x="1584" y="2102"/>
                    <a:pt x="1496" y="2130"/>
                  </a:cubicBezTo>
                  <a:cubicBezTo>
                    <a:pt x="1598" y="1923"/>
                    <a:pt x="1656" y="1612"/>
                    <a:pt x="1666" y="1293"/>
                  </a:cubicBezTo>
                  <a:lnTo>
                    <a:pt x="2173" y="1293"/>
                  </a:lnTo>
                  <a:cubicBezTo>
                    <a:pt x="2156" y="1456"/>
                    <a:pt x="2100" y="1610"/>
                    <a:pt x="2008" y="1746"/>
                  </a:cubicBezTo>
                  <a:cubicBezTo>
                    <a:pt x="1976" y="1793"/>
                    <a:pt x="1988" y="1856"/>
                    <a:pt x="2035" y="1888"/>
                  </a:cubicBezTo>
                  <a:cubicBezTo>
                    <a:pt x="2081" y="1920"/>
                    <a:pt x="2145" y="1908"/>
                    <a:pt x="2177" y="1861"/>
                  </a:cubicBezTo>
                  <a:cubicBezTo>
                    <a:pt x="2311" y="1663"/>
                    <a:pt x="2382" y="1431"/>
                    <a:pt x="2382" y="1191"/>
                  </a:cubicBezTo>
                  <a:cubicBezTo>
                    <a:pt x="2382" y="534"/>
                    <a:pt x="1848" y="0"/>
                    <a:pt x="1191" y="0"/>
                  </a:cubicBezTo>
                  <a:close/>
                  <a:moveTo>
                    <a:pt x="209" y="1293"/>
                  </a:moveTo>
                  <a:lnTo>
                    <a:pt x="716" y="1293"/>
                  </a:lnTo>
                  <a:cubicBezTo>
                    <a:pt x="726" y="1612"/>
                    <a:pt x="784" y="1923"/>
                    <a:pt x="886" y="2130"/>
                  </a:cubicBezTo>
                  <a:cubicBezTo>
                    <a:pt x="522" y="2012"/>
                    <a:pt x="250" y="1686"/>
                    <a:pt x="209" y="1293"/>
                  </a:cubicBezTo>
                  <a:close/>
                  <a:moveTo>
                    <a:pt x="716" y="1089"/>
                  </a:moveTo>
                  <a:lnTo>
                    <a:pt x="209" y="1089"/>
                  </a:lnTo>
                  <a:cubicBezTo>
                    <a:pt x="250" y="696"/>
                    <a:pt x="522" y="371"/>
                    <a:pt x="886" y="252"/>
                  </a:cubicBezTo>
                  <a:cubicBezTo>
                    <a:pt x="784" y="460"/>
                    <a:pt x="726" y="770"/>
                    <a:pt x="716" y="1089"/>
                  </a:cubicBezTo>
                  <a:close/>
                  <a:moveTo>
                    <a:pt x="1359" y="1928"/>
                  </a:moveTo>
                  <a:cubicBezTo>
                    <a:pt x="1296" y="2112"/>
                    <a:pt x="1224" y="2179"/>
                    <a:pt x="1191" y="2179"/>
                  </a:cubicBezTo>
                  <a:cubicBezTo>
                    <a:pt x="1158" y="2179"/>
                    <a:pt x="1086" y="2112"/>
                    <a:pt x="1023" y="1928"/>
                  </a:cubicBezTo>
                  <a:cubicBezTo>
                    <a:pt x="964" y="1757"/>
                    <a:pt x="928" y="1534"/>
                    <a:pt x="920" y="1293"/>
                  </a:cubicBezTo>
                  <a:lnTo>
                    <a:pt x="1462" y="1293"/>
                  </a:lnTo>
                  <a:cubicBezTo>
                    <a:pt x="1454" y="1534"/>
                    <a:pt x="1418" y="1757"/>
                    <a:pt x="1359" y="1928"/>
                  </a:cubicBezTo>
                  <a:close/>
                  <a:moveTo>
                    <a:pt x="920" y="1089"/>
                  </a:moveTo>
                  <a:cubicBezTo>
                    <a:pt x="928" y="848"/>
                    <a:pt x="964" y="626"/>
                    <a:pt x="1023" y="454"/>
                  </a:cubicBezTo>
                  <a:cubicBezTo>
                    <a:pt x="1086" y="271"/>
                    <a:pt x="1158" y="204"/>
                    <a:pt x="1191" y="204"/>
                  </a:cubicBezTo>
                  <a:cubicBezTo>
                    <a:pt x="1224" y="204"/>
                    <a:pt x="1296" y="271"/>
                    <a:pt x="1359" y="454"/>
                  </a:cubicBezTo>
                  <a:cubicBezTo>
                    <a:pt x="1418" y="626"/>
                    <a:pt x="1454" y="848"/>
                    <a:pt x="1462" y="1089"/>
                  </a:cubicBezTo>
                  <a:lnTo>
                    <a:pt x="920" y="1089"/>
                  </a:lnTo>
                  <a:close/>
                  <a:moveTo>
                    <a:pt x="1666" y="1089"/>
                  </a:moveTo>
                  <a:cubicBezTo>
                    <a:pt x="1656" y="770"/>
                    <a:pt x="1598" y="460"/>
                    <a:pt x="1496" y="252"/>
                  </a:cubicBezTo>
                  <a:cubicBezTo>
                    <a:pt x="1860" y="371"/>
                    <a:pt x="2132" y="696"/>
                    <a:pt x="2173" y="1089"/>
                  </a:cubicBezTo>
                  <a:lnTo>
                    <a:pt x="1666" y="108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65">
              <a:extLst>
                <a:ext uri="{FF2B5EF4-FFF2-40B4-BE49-F238E27FC236}">
                  <a16:creationId xmlns:a16="http://schemas.microsoft.com/office/drawing/2014/main" id="{90048232-9086-4475-B2B1-C4AB04AE8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705"/>
              <a:ext cx="38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166">
              <a:extLst>
                <a:ext uri="{FF2B5EF4-FFF2-40B4-BE49-F238E27FC236}">
                  <a16:creationId xmlns:a16="http://schemas.microsoft.com/office/drawing/2014/main" id="{3369328E-8CD8-4ABB-AF39-E0E6BEA41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705"/>
              <a:ext cx="37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167">
              <a:extLst>
                <a:ext uri="{FF2B5EF4-FFF2-40B4-BE49-F238E27FC236}">
                  <a16:creationId xmlns:a16="http://schemas.microsoft.com/office/drawing/2014/main" id="{F0C65817-51D3-41AE-BAF7-F3CAD748D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88"/>
              <a:ext cx="38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68">
              <a:extLst>
                <a:ext uri="{FF2B5EF4-FFF2-40B4-BE49-F238E27FC236}">
                  <a16:creationId xmlns:a16="http://schemas.microsoft.com/office/drawing/2014/main" id="{A43D3933-207C-49C4-BA28-7E22D287C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88"/>
              <a:ext cx="37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69">
              <a:extLst>
                <a:ext uri="{FF2B5EF4-FFF2-40B4-BE49-F238E27FC236}">
                  <a16:creationId xmlns:a16="http://schemas.microsoft.com/office/drawing/2014/main" id="{6ED9128A-0CFD-4D94-874F-B961DA5EA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72"/>
              <a:ext cx="38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70">
              <a:extLst>
                <a:ext uri="{FF2B5EF4-FFF2-40B4-BE49-F238E27FC236}">
                  <a16:creationId xmlns:a16="http://schemas.microsoft.com/office/drawing/2014/main" id="{E63EFEC3-13B9-4ED5-925E-A4BD46E5D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72"/>
              <a:ext cx="37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71">
              <a:extLst>
                <a:ext uri="{FF2B5EF4-FFF2-40B4-BE49-F238E27FC236}">
                  <a16:creationId xmlns:a16="http://schemas.microsoft.com/office/drawing/2014/main" id="{72B38519-2615-439C-BD0B-234CE0D73A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7" y="2580"/>
              <a:ext cx="172" cy="172"/>
            </a:xfrm>
            <a:custGeom>
              <a:avLst/>
              <a:gdLst>
                <a:gd name="T0" fmla="*/ 6298 w 6400"/>
                <a:gd name="T1" fmla="*/ 5243 h 6400"/>
                <a:gd name="T2" fmla="*/ 2281 w 6400"/>
                <a:gd name="T3" fmla="*/ 5243 h 6400"/>
                <a:gd name="T4" fmla="*/ 2179 w 6400"/>
                <a:gd name="T5" fmla="*/ 5345 h 6400"/>
                <a:gd name="T6" fmla="*/ 2179 w 6400"/>
                <a:gd name="T7" fmla="*/ 5753 h 6400"/>
                <a:gd name="T8" fmla="*/ 1736 w 6400"/>
                <a:gd name="T9" fmla="*/ 6196 h 6400"/>
                <a:gd name="T10" fmla="*/ 1294 w 6400"/>
                <a:gd name="T11" fmla="*/ 5753 h 6400"/>
                <a:gd name="T12" fmla="*/ 1294 w 6400"/>
                <a:gd name="T13" fmla="*/ 647 h 6400"/>
                <a:gd name="T14" fmla="*/ 1118 w 6400"/>
                <a:gd name="T15" fmla="*/ 204 h 6400"/>
                <a:gd name="T16" fmla="*/ 4664 w 6400"/>
                <a:gd name="T17" fmla="*/ 204 h 6400"/>
                <a:gd name="T18" fmla="*/ 5106 w 6400"/>
                <a:gd name="T19" fmla="*/ 647 h 6400"/>
                <a:gd name="T20" fmla="*/ 5106 w 6400"/>
                <a:gd name="T21" fmla="*/ 4936 h 6400"/>
                <a:gd name="T22" fmla="*/ 5209 w 6400"/>
                <a:gd name="T23" fmla="*/ 5038 h 6400"/>
                <a:gd name="T24" fmla="*/ 5311 w 6400"/>
                <a:gd name="T25" fmla="*/ 4936 h 6400"/>
                <a:gd name="T26" fmla="*/ 5311 w 6400"/>
                <a:gd name="T27" fmla="*/ 647 h 6400"/>
                <a:gd name="T28" fmla="*/ 4664 w 6400"/>
                <a:gd name="T29" fmla="*/ 0 h 6400"/>
                <a:gd name="T30" fmla="*/ 647 w 6400"/>
                <a:gd name="T31" fmla="*/ 0 h 6400"/>
                <a:gd name="T32" fmla="*/ 0 w 6400"/>
                <a:gd name="T33" fmla="*/ 647 h 6400"/>
                <a:gd name="T34" fmla="*/ 0 w 6400"/>
                <a:gd name="T35" fmla="*/ 1055 h 6400"/>
                <a:gd name="T36" fmla="*/ 102 w 6400"/>
                <a:gd name="T37" fmla="*/ 1157 h 6400"/>
                <a:gd name="T38" fmla="*/ 783 w 6400"/>
                <a:gd name="T39" fmla="*/ 1157 h 6400"/>
                <a:gd name="T40" fmla="*/ 885 w 6400"/>
                <a:gd name="T41" fmla="*/ 1055 h 6400"/>
                <a:gd name="T42" fmla="*/ 783 w 6400"/>
                <a:gd name="T43" fmla="*/ 953 h 6400"/>
                <a:gd name="T44" fmla="*/ 204 w 6400"/>
                <a:gd name="T45" fmla="*/ 953 h 6400"/>
                <a:gd name="T46" fmla="*/ 204 w 6400"/>
                <a:gd name="T47" fmla="*/ 647 h 6400"/>
                <a:gd name="T48" fmla="*/ 647 w 6400"/>
                <a:gd name="T49" fmla="*/ 204 h 6400"/>
                <a:gd name="T50" fmla="*/ 1089 w 6400"/>
                <a:gd name="T51" fmla="*/ 647 h 6400"/>
                <a:gd name="T52" fmla="*/ 1089 w 6400"/>
                <a:gd name="T53" fmla="*/ 5753 h 6400"/>
                <a:gd name="T54" fmla="*/ 1736 w 6400"/>
                <a:gd name="T55" fmla="*/ 6400 h 6400"/>
                <a:gd name="T56" fmla="*/ 5753 w 6400"/>
                <a:gd name="T57" fmla="*/ 6400 h 6400"/>
                <a:gd name="T58" fmla="*/ 6400 w 6400"/>
                <a:gd name="T59" fmla="*/ 5753 h 6400"/>
                <a:gd name="T60" fmla="*/ 6400 w 6400"/>
                <a:gd name="T61" fmla="*/ 5345 h 6400"/>
                <a:gd name="T62" fmla="*/ 6298 w 6400"/>
                <a:gd name="T63" fmla="*/ 5243 h 6400"/>
                <a:gd name="T64" fmla="*/ 6196 w 6400"/>
                <a:gd name="T65" fmla="*/ 5753 h 6400"/>
                <a:gd name="T66" fmla="*/ 5753 w 6400"/>
                <a:gd name="T67" fmla="*/ 6196 h 6400"/>
                <a:gd name="T68" fmla="*/ 2207 w 6400"/>
                <a:gd name="T69" fmla="*/ 6196 h 6400"/>
                <a:gd name="T70" fmla="*/ 2383 w 6400"/>
                <a:gd name="T71" fmla="*/ 5753 h 6400"/>
                <a:gd name="T72" fmla="*/ 2383 w 6400"/>
                <a:gd name="T73" fmla="*/ 5447 h 6400"/>
                <a:gd name="T74" fmla="*/ 6196 w 6400"/>
                <a:gd name="T75" fmla="*/ 5447 h 6400"/>
                <a:gd name="T76" fmla="*/ 6196 w 6400"/>
                <a:gd name="T77" fmla="*/ 5753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00" h="6400">
                  <a:moveTo>
                    <a:pt x="6298" y="5243"/>
                  </a:moveTo>
                  <a:lnTo>
                    <a:pt x="2281" y="5243"/>
                  </a:lnTo>
                  <a:cubicBezTo>
                    <a:pt x="2224" y="5243"/>
                    <a:pt x="2179" y="5288"/>
                    <a:pt x="2179" y="5345"/>
                  </a:cubicBezTo>
                  <a:lnTo>
                    <a:pt x="2179" y="5753"/>
                  </a:lnTo>
                  <a:cubicBezTo>
                    <a:pt x="2179" y="5997"/>
                    <a:pt x="1980" y="6196"/>
                    <a:pt x="1736" y="6196"/>
                  </a:cubicBezTo>
                  <a:cubicBezTo>
                    <a:pt x="1492" y="6196"/>
                    <a:pt x="1294" y="5997"/>
                    <a:pt x="1294" y="5753"/>
                  </a:cubicBezTo>
                  <a:lnTo>
                    <a:pt x="1294" y="647"/>
                  </a:lnTo>
                  <a:cubicBezTo>
                    <a:pt x="1294" y="476"/>
                    <a:pt x="1227" y="320"/>
                    <a:pt x="1118" y="204"/>
                  </a:cubicBezTo>
                  <a:lnTo>
                    <a:pt x="4664" y="204"/>
                  </a:lnTo>
                  <a:cubicBezTo>
                    <a:pt x="4908" y="204"/>
                    <a:pt x="5106" y="403"/>
                    <a:pt x="5106" y="647"/>
                  </a:cubicBezTo>
                  <a:lnTo>
                    <a:pt x="5106" y="4936"/>
                  </a:lnTo>
                  <a:cubicBezTo>
                    <a:pt x="5106" y="4993"/>
                    <a:pt x="5152" y="5038"/>
                    <a:pt x="5209" y="5038"/>
                  </a:cubicBezTo>
                  <a:cubicBezTo>
                    <a:pt x="5265" y="5038"/>
                    <a:pt x="5311" y="4993"/>
                    <a:pt x="5311" y="4936"/>
                  </a:cubicBezTo>
                  <a:lnTo>
                    <a:pt x="5311" y="647"/>
                  </a:lnTo>
                  <a:cubicBezTo>
                    <a:pt x="5311" y="290"/>
                    <a:pt x="5020" y="0"/>
                    <a:pt x="4664" y="0"/>
                  </a:cubicBezTo>
                  <a:lnTo>
                    <a:pt x="647" y="0"/>
                  </a:lnTo>
                  <a:cubicBezTo>
                    <a:pt x="290" y="0"/>
                    <a:pt x="0" y="290"/>
                    <a:pt x="0" y="647"/>
                  </a:cubicBezTo>
                  <a:lnTo>
                    <a:pt x="0" y="1055"/>
                  </a:lnTo>
                  <a:cubicBezTo>
                    <a:pt x="0" y="1112"/>
                    <a:pt x="46" y="1157"/>
                    <a:pt x="102" y="1157"/>
                  </a:cubicBezTo>
                  <a:lnTo>
                    <a:pt x="783" y="1157"/>
                  </a:lnTo>
                  <a:cubicBezTo>
                    <a:pt x="839" y="1157"/>
                    <a:pt x="885" y="1112"/>
                    <a:pt x="885" y="1055"/>
                  </a:cubicBezTo>
                  <a:cubicBezTo>
                    <a:pt x="885" y="999"/>
                    <a:pt x="839" y="953"/>
                    <a:pt x="783" y="953"/>
                  </a:cubicBezTo>
                  <a:lnTo>
                    <a:pt x="204" y="953"/>
                  </a:lnTo>
                  <a:lnTo>
                    <a:pt x="204" y="647"/>
                  </a:lnTo>
                  <a:cubicBezTo>
                    <a:pt x="204" y="403"/>
                    <a:pt x="403" y="204"/>
                    <a:pt x="647" y="204"/>
                  </a:cubicBezTo>
                  <a:cubicBezTo>
                    <a:pt x="891" y="204"/>
                    <a:pt x="1089" y="403"/>
                    <a:pt x="1089" y="647"/>
                  </a:cubicBezTo>
                  <a:lnTo>
                    <a:pt x="1089" y="5753"/>
                  </a:lnTo>
                  <a:cubicBezTo>
                    <a:pt x="1089" y="6110"/>
                    <a:pt x="1380" y="6400"/>
                    <a:pt x="1736" y="6400"/>
                  </a:cubicBezTo>
                  <a:lnTo>
                    <a:pt x="5753" y="6400"/>
                  </a:lnTo>
                  <a:cubicBezTo>
                    <a:pt x="6110" y="6400"/>
                    <a:pt x="6400" y="6110"/>
                    <a:pt x="6400" y="5753"/>
                  </a:cubicBezTo>
                  <a:lnTo>
                    <a:pt x="6400" y="5345"/>
                  </a:lnTo>
                  <a:cubicBezTo>
                    <a:pt x="6400" y="5288"/>
                    <a:pt x="6354" y="5243"/>
                    <a:pt x="6298" y="5243"/>
                  </a:cubicBezTo>
                  <a:close/>
                  <a:moveTo>
                    <a:pt x="6196" y="5753"/>
                  </a:moveTo>
                  <a:cubicBezTo>
                    <a:pt x="6196" y="5997"/>
                    <a:pt x="5997" y="6196"/>
                    <a:pt x="5753" y="6196"/>
                  </a:cubicBezTo>
                  <a:lnTo>
                    <a:pt x="2207" y="6196"/>
                  </a:lnTo>
                  <a:cubicBezTo>
                    <a:pt x="2316" y="6080"/>
                    <a:pt x="2383" y="5924"/>
                    <a:pt x="2383" y="5753"/>
                  </a:cubicBezTo>
                  <a:lnTo>
                    <a:pt x="2383" y="5447"/>
                  </a:lnTo>
                  <a:lnTo>
                    <a:pt x="6196" y="5447"/>
                  </a:lnTo>
                  <a:lnTo>
                    <a:pt x="6196" y="57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8" name="Group 1163">
            <a:extLst>
              <a:ext uri="{FF2B5EF4-FFF2-40B4-BE49-F238E27FC236}">
                <a16:creationId xmlns:a16="http://schemas.microsoft.com/office/drawing/2014/main" id="{A85EF82E-A345-4B3B-BB40-1C4E83FCA9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8" y="5025061"/>
            <a:ext cx="516994" cy="516994"/>
            <a:chOff x="5217" y="2580"/>
            <a:chExt cx="172" cy="172"/>
          </a:xfrm>
          <a:solidFill>
            <a:schemeClr val="bg2">
              <a:lumMod val="25000"/>
            </a:schemeClr>
          </a:solidFill>
        </p:grpSpPr>
        <p:sp>
          <p:nvSpPr>
            <p:cNvPr id="69" name="Freeform 1164">
              <a:extLst>
                <a:ext uri="{FF2B5EF4-FFF2-40B4-BE49-F238E27FC236}">
                  <a16:creationId xmlns:a16="http://schemas.microsoft.com/office/drawing/2014/main" id="{CAA28F53-0773-4748-90F0-EC581C09D0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1" y="2597"/>
              <a:ext cx="64" cy="64"/>
            </a:xfrm>
            <a:custGeom>
              <a:avLst/>
              <a:gdLst>
                <a:gd name="T0" fmla="*/ 1191 w 2382"/>
                <a:gd name="T1" fmla="*/ 0 h 2383"/>
                <a:gd name="T2" fmla="*/ 0 w 2382"/>
                <a:gd name="T3" fmla="*/ 1191 h 2383"/>
                <a:gd name="T4" fmla="*/ 1191 w 2382"/>
                <a:gd name="T5" fmla="*/ 2383 h 2383"/>
                <a:gd name="T6" fmla="*/ 1861 w 2382"/>
                <a:gd name="T7" fmla="*/ 2177 h 2383"/>
                <a:gd name="T8" fmla="*/ 1888 w 2382"/>
                <a:gd name="T9" fmla="*/ 2035 h 2383"/>
                <a:gd name="T10" fmla="*/ 1746 w 2382"/>
                <a:gd name="T11" fmla="*/ 2008 h 2383"/>
                <a:gd name="T12" fmla="*/ 1496 w 2382"/>
                <a:gd name="T13" fmla="*/ 2130 h 2383"/>
                <a:gd name="T14" fmla="*/ 1666 w 2382"/>
                <a:gd name="T15" fmla="*/ 1293 h 2383"/>
                <a:gd name="T16" fmla="*/ 2173 w 2382"/>
                <a:gd name="T17" fmla="*/ 1293 h 2383"/>
                <a:gd name="T18" fmla="*/ 2008 w 2382"/>
                <a:gd name="T19" fmla="*/ 1746 h 2383"/>
                <a:gd name="T20" fmla="*/ 2035 w 2382"/>
                <a:gd name="T21" fmla="*/ 1888 h 2383"/>
                <a:gd name="T22" fmla="*/ 2177 w 2382"/>
                <a:gd name="T23" fmla="*/ 1861 h 2383"/>
                <a:gd name="T24" fmla="*/ 2382 w 2382"/>
                <a:gd name="T25" fmla="*/ 1191 h 2383"/>
                <a:gd name="T26" fmla="*/ 1191 w 2382"/>
                <a:gd name="T27" fmla="*/ 0 h 2383"/>
                <a:gd name="T28" fmla="*/ 209 w 2382"/>
                <a:gd name="T29" fmla="*/ 1293 h 2383"/>
                <a:gd name="T30" fmla="*/ 716 w 2382"/>
                <a:gd name="T31" fmla="*/ 1293 h 2383"/>
                <a:gd name="T32" fmla="*/ 886 w 2382"/>
                <a:gd name="T33" fmla="*/ 2130 h 2383"/>
                <a:gd name="T34" fmla="*/ 209 w 2382"/>
                <a:gd name="T35" fmla="*/ 1293 h 2383"/>
                <a:gd name="T36" fmla="*/ 716 w 2382"/>
                <a:gd name="T37" fmla="*/ 1089 h 2383"/>
                <a:gd name="T38" fmla="*/ 209 w 2382"/>
                <a:gd name="T39" fmla="*/ 1089 h 2383"/>
                <a:gd name="T40" fmla="*/ 886 w 2382"/>
                <a:gd name="T41" fmla="*/ 252 h 2383"/>
                <a:gd name="T42" fmla="*/ 716 w 2382"/>
                <a:gd name="T43" fmla="*/ 1089 h 2383"/>
                <a:gd name="T44" fmla="*/ 1359 w 2382"/>
                <a:gd name="T45" fmla="*/ 1928 h 2383"/>
                <a:gd name="T46" fmla="*/ 1191 w 2382"/>
                <a:gd name="T47" fmla="*/ 2179 h 2383"/>
                <a:gd name="T48" fmla="*/ 1023 w 2382"/>
                <a:gd name="T49" fmla="*/ 1928 h 2383"/>
                <a:gd name="T50" fmla="*/ 920 w 2382"/>
                <a:gd name="T51" fmla="*/ 1293 h 2383"/>
                <a:gd name="T52" fmla="*/ 1462 w 2382"/>
                <a:gd name="T53" fmla="*/ 1293 h 2383"/>
                <a:gd name="T54" fmla="*/ 1359 w 2382"/>
                <a:gd name="T55" fmla="*/ 1928 h 2383"/>
                <a:gd name="T56" fmla="*/ 920 w 2382"/>
                <a:gd name="T57" fmla="*/ 1089 h 2383"/>
                <a:gd name="T58" fmla="*/ 1023 w 2382"/>
                <a:gd name="T59" fmla="*/ 454 h 2383"/>
                <a:gd name="T60" fmla="*/ 1191 w 2382"/>
                <a:gd name="T61" fmla="*/ 204 h 2383"/>
                <a:gd name="T62" fmla="*/ 1359 w 2382"/>
                <a:gd name="T63" fmla="*/ 454 h 2383"/>
                <a:gd name="T64" fmla="*/ 1462 w 2382"/>
                <a:gd name="T65" fmla="*/ 1089 h 2383"/>
                <a:gd name="T66" fmla="*/ 920 w 2382"/>
                <a:gd name="T67" fmla="*/ 1089 h 2383"/>
                <a:gd name="T68" fmla="*/ 1666 w 2382"/>
                <a:gd name="T69" fmla="*/ 1089 h 2383"/>
                <a:gd name="T70" fmla="*/ 1496 w 2382"/>
                <a:gd name="T71" fmla="*/ 252 h 2383"/>
                <a:gd name="T72" fmla="*/ 2173 w 2382"/>
                <a:gd name="T73" fmla="*/ 1089 h 2383"/>
                <a:gd name="T74" fmla="*/ 1666 w 2382"/>
                <a:gd name="T75" fmla="*/ 1089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82" h="2383">
                  <a:moveTo>
                    <a:pt x="1191" y="0"/>
                  </a:moveTo>
                  <a:cubicBezTo>
                    <a:pt x="534" y="0"/>
                    <a:pt x="0" y="534"/>
                    <a:pt x="0" y="1191"/>
                  </a:cubicBezTo>
                  <a:cubicBezTo>
                    <a:pt x="0" y="1848"/>
                    <a:pt x="534" y="2383"/>
                    <a:pt x="1191" y="2383"/>
                  </a:cubicBezTo>
                  <a:cubicBezTo>
                    <a:pt x="1431" y="2383"/>
                    <a:pt x="1663" y="2312"/>
                    <a:pt x="1861" y="2177"/>
                  </a:cubicBezTo>
                  <a:cubicBezTo>
                    <a:pt x="1907" y="2145"/>
                    <a:pt x="1919" y="2081"/>
                    <a:pt x="1888" y="2035"/>
                  </a:cubicBezTo>
                  <a:cubicBezTo>
                    <a:pt x="1856" y="1988"/>
                    <a:pt x="1792" y="1976"/>
                    <a:pt x="1746" y="2008"/>
                  </a:cubicBezTo>
                  <a:cubicBezTo>
                    <a:pt x="1668" y="2061"/>
                    <a:pt x="1584" y="2102"/>
                    <a:pt x="1496" y="2130"/>
                  </a:cubicBezTo>
                  <a:cubicBezTo>
                    <a:pt x="1598" y="1923"/>
                    <a:pt x="1656" y="1612"/>
                    <a:pt x="1666" y="1293"/>
                  </a:cubicBezTo>
                  <a:lnTo>
                    <a:pt x="2173" y="1293"/>
                  </a:lnTo>
                  <a:cubicBezTo>
                    <a:pt x="2156" y="1456"/>
                    <a:pt x="2100" y="1610"/>
                    <a:pt x="2008" y="1746"/>
                  </a:cubicBezTo>
                  <a:cubicBezTo>
                    <a:pt x="1976" y="1793"/>
                    <a:pt x="1988" y="1856"/>
                    <a:pt x="2035" y="1888"/>
                  </a:cubicBezTo>
                  <a:cubicBezTo>
                    <a:pt x="2081" y="1920"/>
                    <a:pt x="2145" y="1908"/>
                    <a:pt x="2177" y="1861"/>
                  </a:cubicBezTo>
                  <a:cubicBezTo>
                    <a:pt x="2311" y="1663"/>
                    <a:pt x="2382" y="1431"/>
                    <a:pt x="2382" y="1191"/>
                  </a:cubicBezTo>
                  <a:cubicBezTo>
                    <a:pt x="2382" y="534"/>
                    <a:pt x="1848" y="0"/>
                    <a:pt x="1191" y="0"/>
                  </a:cubicBezTo>
                  <a:close/>
                  <a:moveTo>
                    <a:pt x="209" y="1293"/>
                  </a:moveTo>
                  <a:lnTo>
                    <a:pt x="716" y="1293"/>
                  </a:lnTo>
                  <a:cubicBezTo>
                    <a:pt x="726" y="1612"/>
                    <a:pt x="784" y="1923"/>
                    <a:pt x="886" y="2130"/>
                  </a:cubicBezTo>
                  <a:cubicBezTo>
                    <a:pt x="522" y="2012"/>
                    <a:pt x="250" y="1686"/>
                    <a:pt x="209" y="1293"/>
                  </a:cubicBezTo>
                  <a:close/>
                  <a:moveTo>
                    <a:pt x="716" y="1089"/>
                  </a:moveTo>
                  <a:lnTo>
                    <a:pt x="209" y="1089"/>
                  </a:lnTo>
                  <a:cubicBezTo>
                    <a:pt x="250" y="696"/>
                    <a:pt x="522" y="371"/>
                    <a:pt x="886" y="252"/>
                  </a:cubicBezTo>
                  <a:cubicBezTo>
                    <a:pt x="784" y="460"/>
                    <a:pt x="726" y="770"/>
                    <a:pt x="716" y="1089"/>
                  </a:cubicBezTo>
                  <a:close/>
                  <a:moveTo>
                    <a:pt x="1359" y="1928"/>
                  </a:moveTo>
                  <a:cubicBezTo>
                    <a:pt x="1296" y="2112"/>
                    <a:pt x="1224" y="2179"/>
                    <a:pt x="1191" y="2179"/>
                  </a:cubicBezTo>
                  <a:cubicBezTo>
                    <a:pt x="1158" y="2179"/>
                    <a:pt x="1086" y="2112"/>
                    <a:pt x="1023" y="1928"/>
                  </a:cubicBezTo>
                  <a:cubicBezTo>
                    <a:pt x="964" y="1757"/>
                    <a:pt x="928" y="1534"/>
                    <a:pt x="920" y="1293"/>
                  </a:cubicBezTo>
                  <a:lnTo>
                    <a:pt x="1462" y="1293"/>
                  </a:lnTo>
                  <a:cubicBezTo>
                    <a:pt x="1454" y="1534"/>
                    <a:pt x="1418" y="1757"/>
                    <a:pt x="1359" y="1928"/>
                  </a:cubicBezTo>
                  <a:close/>
                  <a:moveTo>
                    <a:pt x="920" y="1089"/>
                  </a:moveTo>
                  <a:cubicBezTo>
                    <a:pt x="928" y="848"/>
                    <a:pt x="964" y="626"/>
                    <a:pt x="1023" y="454"/>
                  </a:cubicBezTo>
                  <a:cubicBezTo>
                    <a:pt x="1086" y="271"/>
                    <a:pt x="1158" y="204"/>
                    <a:pt x="1191" y="204"/>
                  </a:cubicBezTo>
                  <a:cubicBezTo>
                    <a:pt x="1224" y="204"/>
                    <a:pt x="1296" y="271"/>
                    <a:pt x="1359" y="454"/>
                  </a:cubicBezTo>
                  <a:cubicBezTo>
                    <a:pt x="1418" y="626"/>
                    <a:pt x="1454" y="848"/>
                    <a:pt x="1462" y="1089"/>
                  </a:cubicBezTo>
                  <a:lnTo>
                    <a:pt x="920" y="1089"/>
                  </a:lnTo>
                  <a:close/>
                  <a:moveTo>
                    <a:pt x="1666" y="1089"/>
                  </a:moveTo>
                  <a:cubicBezTo>
                    <a:pt x="1656" y="770"/>
                    <a:pt x="1598" y="460"/>
                    <a:pt x="1496" y="252"/>
                  </a:cubicBezTo>
                  <a:cubicBezTo>
                    <a:pt x="1860" y="371"/>
                    <a:pt x="2132" y="696"/>
                    <a:pt x="2173" y="1089"/>
                  </a:cubicBezTo>
                  <a:lnTo>
                    <a:pt x="1666" y="108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165">
              <a:extLst>
                <a:ext uri="{FF2B5EF4-FFF2-40B4-BE49-F238E27FC236}">
                  <a16:creationId xmlns:a16="http://schemas.microsoft.com/office/drawing/2014/main" id="{71396B29-95EC-417C-A78F-A293C1F3C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705"/>
              <a:ext cx="38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166">
              <a:extLst>
                <a:ext uri="{FF2B5EF4-FFF2-40B4-BE49-F238E27FC236}">
                  <a16:creationId xmlns:a16="http://schemas.microsoft.com/office/drawing/2014/main" id="{9CCF229C-F56F-4F00-9085-ECD68CBB2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705"/>
              <a:ext cx="37" cy="5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8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8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167">
              <a:extLst>
                <a:ext uri="{FF2B5EF4-FFF2-40B4-BE49-F238E27FC236}">
                  <a16:creationId xmlns:a16="http://schemas.microsoft.com/office/drawing/2014/main" id="{78B80197-D372-4A81-BEAE-3B8462AA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88"/>
              <a:ext cx="38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168">
              <a:extLst>
                <a:ext uri="{FF2B5EF4-FFF2-40B4-BE49-F238E27FC236}">
                  <a16:creationId xmlns:a16="http://schemas.microsoft.com/office/drawing/2014/main" id="{571B774A-957D-471D-AFD9-D75512D22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88"/>
              <a:ext cx="37" cy="6"/>
            </a:xfrm>
            <a:custGeom>
              <a:avLst/>
              <a:gdLst>
                <a:gd name="T0" fmla="*/ 1294 w 1396"/>
                <a:gd name="T1" fmla="*/ 0 h 204"/>
                <a:gd name="T2" fmla="*/ 102 w 1396"/>
                <a:gd name="T3" fmla="*/ 0 h 204"/>
                <a:gd name="T4" fmla="*/ 0 w 1396"/>
                <a:gd name="T5" fmla="*/ 102 h 204"/>
                <a:gd name="T6" fmla="*/ 102 w 1396"/>
                <a:gd name="T7" fmla="*/ 204 h 204"/>
                <a:gd name="T8" fmla="*/ 1294 w 1396"/>
                <a:gd name="T9" fmla="*/ 204 h 204"/>
                <a:gd name="T10" fmla="*/ 1396 w 1396"/>
                <a:gd name="T11" fmla="*/ 102 h 204"/>
                <a:gd name="T12" fmla="*/ 1294 w 1396"/>
                <a:gd name="T1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4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4"/>
                    <a:pt x="102" y="204"/>
                  </a:cubicBezTo>
                  <a:lnTo>
                    <a:pt x="1294" y="204"/>
                  </a:lnTo>
                  <a:cubicBezTo>
                    <a:pt x="1350" y="204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169">
              <a:extLst>
                <a:ext uri="{FF2B5EF4-FFF2-40B4-BE49-F238E27FC236}">
                  <a16:creationId xmlns:a16="http://schemas.microsoft.com/office/drawing/2014/main" id="{C2C869BE-8893-4295-B3DA-A360AE70F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" y="2672"/>
              <a:ext cx="38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170">
              <a:extLst>
                <a:ext uri="{FF2B5EF4-FFF2-40B4-BE49-F238E27FC236}">
                  <a16:creationId xmlns:a16="http://schemas.microsoft.com/office/drawing/2014/main" id="{062B65D5-F081-4ECF-B873-54A136726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" y="2672"/>
              <a:ext cx="37" cy="5"/>
            </a:xfrm>
            <a:custGeom>
              <a:avLst/>
              <a:gdLst>
                <a:gd name="T0" fmla="*/ 1294 w 1396"/>
                <a:gd name="T1" fmla="*/ 0 h 205"/>
                <a:gd name="T2" fmla="*/ 102 w 1396"/>
                <a:gd name="T3" fmla="*/ 0 h 205"/>
                <a:gd name="T4" fmla="*/ 0 w 1396"/>
                <a:gd name="T5" fmla="*/ 102 h 205"/>
                <a:gd name="T6" fmla="*/ 102 w 1396"/>
                <a:gd name="T7" fmla="*/ 205 h 205"/>
                <a:gd name="T8" fmla="*/ 1294 w 1396"/>
                <a:gd name="T9" fmla="*/ 205 h 205"/>
                <a:gd name="T10" fmla="*/ 1396 w 1396"/>
                <a:gd name="T11" fmla="*/ 102 h 205"/>
                <a:gd name="T12" fmla="*/ 1294 w 1396"/>
                <a:gd name="T13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6" h="205">
                  <a:moveTo>
                    <a:pt x="1294" y="0"/>
                  </a:moveTo>
                  <a:lnTo>
                    <a:pt x="102" y="0"/>
                  </a:lnTo>
                  <a:cubicBezTo>
                    <a:pt x="46" y="0"/>
                    <a:pt x="0" y="46"/>
                    <a:pt x="0" y="102"/>
                  </a:cubicBezTo>
                  <a:cubicBezTo>
                    <a:pt x="0" y="159"/>
                    <a:pt x="46" y="205"/>
                    <a:pt x="102" y="205"/>
                  </a:cubicBezTo>
                  <a:lnTo>
                    <a:pt x="1294" y="205"/>
                  </a:lnTo>
                  <a:cubicBezTo>
                    <a:pt x="1350" y="205"/>
                    <a:pt x="1396" y="159"/>
                    <a:pt x="1396" y="102"/>
                  </a:cubicBezTo>
                  <a:cubicBezTo>
                    <a:pt x="1396" y="46"/>
                    <a:pt x="1350" y="0"/>
                    <a:pt x="12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171">
              <a:extLst>
                <a:ext uri="{FF2B5EF4-FFF2-40B4-BE49-F238E27FC236}">
                  <a16:creationId xmlns:a16="http://schemas.microsoft.com/office/drawing/2014/main" id="{AD27CE04-BFFB-4762-846B-739135A5BE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7" y="2580"/>
              <a:ext cx="172" cy="172"/>
            </a:xfrm>
            <a:custGeom>
              <a:avLst/>
              <a:gdLst>
                <a:gd name="T0" fmla="*/ 6298 w 6400"/>
                <a:gd name="T1" fmla="*/ 5243 h 6400"/>
                <a:gd name="T2" fmla="*/ 2281 w 6400"/>
                <a:gd name="T3" fmla="*/ 5243 h 6400"/>
                <a:gd name="T4" fmla="*/ 2179 w 6400"/>
                <a:gd name="T5" fmla="*/ 5345 h 6400"/>
                <a:gd name="T6" fmla="*/ 2179 w 6400"/>
                <a:gd name="T7" fmla="*/ 5753 h 6400"/>
                <a:gd name="T8" fmla="*/ 1736 w 6400"/>
                <a:gd name="T9" fmla="*/ 6196 h 6400"/>
                <a:gd name="T10" fmla="*/ 1294 w 6400"/>
                <a:gd name="T11" fmla="*/ 5753 h 6400"/>
                <a:gd name="T12" fmla="*/ 1294 w 6400"/>
                <a:gd name="T13" fmla="*/ 647 h 6400"/>
                <a:gd name="T14" fmla="*/ 1118 w 6400"/>
                <a:gd name="T15" fmla="*/ 204 h 6400"/>
                <a:gd name="T16" fmla="*/ 4664 w 6400"/>
                <a:gd name="T17" fmla="*/ 204 h 6400"/>
                <a:gd name="T18" fmla="*/ 5106 w 6400"/>
                <a:gd name="T19" fmla="*/ 647 h 6400"/>
                <a:gd name="T20" fmla="*/ 5106 w 6400"/>
                <a:gd name="T21" fmla="*/ 4936 h 6400"/>
                <a:gd name="T22" fmla="*/ 5209 w 6400"/>
                <a:gd name="T23" fmla="*/ 5038 h 6400"/>
                <a:gd name="T24" fmla="*/ 5311 w 6400"/>
                <a:gd name="T25" fmla="*/ 4936 h 6400"/>
                <a:gd name="T26" fmla="*/ 5311 w 6400"/>
                <a:gd name="T27" fmla="*/ 647 h 6400"/>
                <a:gd name="T28" fmla="*/ 4664 w 6400"/>
                <a:gd name="T29" fmla="*/ 0 h 6400"/>
                <a:gd name="T30" fmla="*/ 647 w 6400"/>
                <a:gd name="T31" fmla="*/ 0 h 6400"/>
                <a:gd name="T32" fmla="*/ 0 w 6400"/>
                <a:gd name="T33" fmla="*/ 647 h 6400"/>
                <a:gd name="T34" fmla="*/ 0 w 6400"/>
                <a:gd name="T35" fmla="*/ 1055 h 6400"/>
                <a:gd name="T36" fmla="*/ 102 w 6400"/>
                <a:gd name="T37" fmla="*/ 1157 h 6400"/>
                <a:gd name="T38" fmla="*/ 783 w 6400"/>
                <a:gd name="T39" fmla="*/ 1157 h 6400"/>
                <a:gd name="T40" fmla="*/ 885 w 6400"/>
                <a:gd name="T41" fmla="*/ 1055 h 6400"/>
                <a:gd name="T42" fmla="*/ 783 w 6400"/>
                <a:gd name="T43" fmla="*/ 953 h 6400"/>
                <a:gd name="T44" fmla="*/ 204 w 6400"/>
                <a:gd name="T45" fmla="*/ 953 h 6400"/>
                <a:gd name="T46" fmla="*/ 204 w 6400"/>
                <a:gd name="T47" fmla="*/ 647 h 6400"/>
                <a:gd name="T48" fmla="*/ 647 w 6400"/>
                <a:gd name="T49" fmla="*/ 204 h 6400"/>
                <a:gd name="T50" fmla="*/ 1089 w 6400"/>
                <a:gd name="T51" fmla="*/ 647 h 6400"/>
                <a:gd name="T52" fmla="*/ 1089 w 6400"/>
                <a:gd name="T53" fmla="*/ 5753 h 6400"/>
                <a:gd name="T54" fmla="*/ 1736 w 6400"/>
                <a:gd name="T55" fmla="*/ 6400 h 6400"/>
                <a:gd name="T56" fmla="*/ 5753 w 6400"/>
                <a:gd name="T57" fmla="*/ 6400 h 6400"/>
                <a:gd name="T58" fmla="*/ 6400 w 6400"/>
                <a:gd name="T59" fmla="*/ 5753 h 6400"/>
                <a:gd name="T60" fmla="*/ 6400 w 6400"/>
                <a:gd name="T61" fmla="*/ 5345 h 6400"/>
                <a:gd name="T62" fmla="*/ 6298 w 6400"/>
                <a:gd name="T63" fmla="*/ 5243 h 6400"/>
                <a:gd name="T64" fmla="*/ 6196 w 6400"/>
                <a:gd name="T65" fmla="*/ 5753 h 6400"/>
                <a:gd name="T66" fmla="*/ 5753 w 6400"/>
                <a:gd name="T67" fmla="*/ 6196 h 6400"/>
                <a:gd name="T68" fmla="*/ 2207 w 6400"/>
                <a:gd name="T69" fmla="*/ 6196 h 6400"/>
                <a:gd name="T70" fmla="*/ 2383 w 6400"/>
                <a:gd name="T71" fmla="*/ 5753 h 6400"/>
                <a:gd name="T72" fmla="*/ 2383 w 6400"/>
                <a:gd name="T73" fmla="*/ 5447 h 6400"/>
                <a:gd name="T74" fmla="*/ 6196 w 6400"/>
                <a:gd name="T75" fmla="*/ 5447 h 6400"/>
                <a:gd name="T76" fmla="*/ 6196 w 6400"/>
                <a:gd name="T77" fmla="*/ 5753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00" h="6400">
                  <a:moveTo>
                    <a:pt x="6298" y="5243"/>
                  </a:moveTo>
                  <a:lnTo>
                    <a:pt x="2281" y="5243"/>
                  </a:lnTo>
                  <a:cubicBezTo>
                    <a:pt x="2224" y="5243"/>
                    <a:pt x="2179" y="5288"/>
                    <a:pt x="2179" y="5345"/>
                  </a:cubicBezTo>
                  <a:lnTo>
                    <a:pt x="2179" y="5753"/>
                  </a:lnTo>
                  <a:cubicBezTo>
                    <a:pt x="2179" y="5997"/>
                    <a:pt x="1980" y="6196"/>
                    <a:pt x="1736" y="6196"/>
                  </a:cubicBezTo>
                  <a:cubicBezTo>
                    <a:pt x="1492" y="6196"/>
                    <a:pt x="1294" y="5997"/>
                    <a:pt x="1294" y="5753"/>
                  </a:cubicBezTo>
                  <a:lnTo>
                    <a:pt x="1294" y="647"/>
                  </a:lnTo>
                  <a:cubicBezTo>
                    <a:pt x="1294" y="476"/>
                    <a:pt x="1227" y="320"/>
                    <a:pt x="1118" y="204"/>
                  </a:cubicBezTo>
                  <a:lnTo>
                    <a:pt x="4664" y="204"/>
                  </a:lnTo>
                  <a:cubicBezTo>
                    <a:pt x="4908" y="204"/>
                    <a:pt x="5106" y="403"/>
                    <a:pt x="5106" y="647"/>
                  </a:cubicBezTo>
                  <a:lnTo>
                    <a:pt x="5106" y="4936"/>
                  </a:lnTo>
                  <a:cubicBezTo>
                    <a:pt x="5106" y="4993"/>
                    <a:pt x="5152" y="5038"/>
                    <a:pt x="5209" y="5038"/>
                  </a:cubicBezTo>
                  <a:cubicBezTo>
                    <a:pt x="5265" y="5038"/>
                    <a:pt x="5311" y="4993"/>
                    <a:pt x="5311" y="4936"/>
                  </a:cubicBezTo>
                  <a:lnTo>
                    <a:pt x="5311" y="647"/>
                  </a:lnTo>
                  <a:cubicBezTo>
                    <a:pt x="5311" y="290"/>
                    <a:pt x="5020" y="0"/>
                    <a:pt x="4664" y="0"/>
                  </a:cubicBezTo>
                  <a:lnTo>
                    <a:pt x="647" y="0"/>
                  </a:lnTo>
                  <a:cubicBezTo>
                    <a:pt x="290" y="0"/>
                    <a:pt x="0" y="290"/>
                    <a:pt x="0" y="647"/>
                  </a:cubicBezTo>
                  <a:lnTo>
                    <a:pt x="0" y="1055"/>
                  </a:lnTo>
                  <a:cubicBezTo>
                    <a:pt x="0" y="1112"/>
                    <a:pt x="46" y="1157"/>
                    <a:pt x="102" y="1157"/>
                  </a:cubicBezTo>
                  <a:lnTo>
                    <a:pt x="783" y="1157"/>
                  </a:lnTo>
                  <a:cubicBezTo>
                    <a:pt x="839" y="1157"/>
                    <a:pt x="885" y="1112"/>
                    <a:pt x="885" y="1055"/>
                  </a:cubicBezTo>
                  <a:cubicBezTo>
                    <a:pt x="885" y="999"/>
                    <a:pt x="839" y="953"/>
                    <a:pt x="783" y="953"/>
                  </a:cubicBezTo>
                  <a:lnTo>
                    <a:pt x="204" y="953"/>
                  </a:lnTo>
                  <a:lnTo>
                    <a:pt x="204" y="647"/>
                  </a:lnTo>
                  <a:cubicBezTo>
                    <a:pt x="204" y="403"/>
                    <a:pt x="403" y="204"/>
                    <a:pt x="647" y="204"/>
                  </a:cubicBezTo>
                  <a:cubicBezTo>
                    <a:pt x="891" y="204"/>
                    <a:pt x="1089" y="403"/>
                    <a:pt x="1089" y="647"/>
                  </a:cubicBezTo>
                  <a:lnTo>
                    <a:pt x="1089" y="5753"/>
                  </a:lnTo>
                  <a:cubicBezTo>
                    <a:pt x="1089" y="6110"/>
                    <a:pt x="1380" y="6400"/>
                    <a:pt x="1736" y="6400"/>
                  </a:cubicBezTo>
                  <a:lnTo>
                    <a:pt x="5753" y="6400"/>
                  </a:lnTo>
                  <a:cubicBezTo>
                    <a:pt x="6110" y="6400"/>
                    <a:pt x="6400" y="6110"/>
                    <a:pt x="6400" y="5753"/>
                  </a:cubicBezTo>
                  <a:lnTo>
                    <a:pt x="6400" y="5345"/>
                  </a:lnTo>
                  <a:cubicBezTo>
                    <a:pt x="6400" y="5288"/>
                    <a:pt x="6354" y="5243"/>
                    <a:pt x="6298" y="5243"/>
                  </a:cubicBezTo>
                  <a:close/>
                  <a:moveTo>
                    <a:pt x="6196" y="5753"/>
                  </a:moveTo>
                  <a:cubicBezTo>
                    <a:pt x="6196" y="5997"/>
                    <a:pt x="5997" y="6196"/>
                    <a:pt x="5753" y="6196"/>
                  </a:cubicBezTo>
                  <a:lnTo>
                    <a:pt x="2207" y="6196"/>
                  </a:lnTo>
                  <a:cubicBezTo>
                    <a:pt x="2316" y="6080"/>
                    <a:pt x="2383" y="5924"/>
                    <a:pt x="2383" y="5753"/>
                  </a:cubicBezTo>
                  <a:lnTo>
                    <a:pt x="2383" y="5447"/>
                  </a:lnTo>
                  <a:lnTo>
                    <a:pt x="6196" y="5447"/>
                  </a:lnTo>
                  <a:lnTo>
                    <a:pt x="6196" y="57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72850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1"/>
  <p:tag name="GENSWF_SLIDE_UID" val="{38EDA699-F4BA-4072-A2F3-C6BC9CF032DE}:376"/>
  <p:tag name="GENSWF_ADVANCE_TIME" val="20.000"/>
  <p:tag name="ISPRING_SLIDE_ID_2" val="{FB2E4B96-0A77-4CB0-AEA1-F50E7885C18E}"/>
  <p:tag name="ISPRING_SLIDE_BRANCHING_PROPERTIES" val="&lt;BranchingProperties&gt;&lt;nextAction&gt;&lt;action&gt;2&lt;/action&gt;&lt;slide&gt;362&lt;/slide&gt;&lt;/nextAction&gt;&lt;prevAction&gt;&lt;action&gt;2&lt;/action&gt;&lt;slide&gt;375&lt;/slide&gt;&lt;/prevAction&gt;&lt;lock&gt;0&lt;/lock&gt;&lt;/BranchingProperties&gt;&#10;"/>
</p:tagLst>
</file>

<file path=ppt/theme/theme1.xml><?xml version="1.0" encoding="utf-8"?>
<a:theme xmlns:a="http://schemas.openxmlformats.org/drawingml/2006/main" name="2_Office Theme">
  <a:themeElements>
    <a:clrScheme name="Kept">
      <a:dk1>
        <a:srgbClr val="531A56"/>
      </a:dk1>
      <a:lt1>
        <a:srgbClr val="FFFFFF"/>
      </a:lt1>
      <a:dk2>
        <a:srgbClr val="000000"/>
      </a:dk2>
      <a:lt2>
        <a:srgbClr val="CAC5F9"/>
      </a:lt2>
      <a:accent1>
        <a:srgbClr val="A39CFF"/>
      </a:accent1>
      <a:accent2>
        <a:srgbClr val="CDFF5D"/>
      </a:accent2>
      <a:accent3>
        <a:srgbClr val="00DD99"/>
      </a:accent3>
      <a:accent4>
        <a:srgbClr val="2ADBDB"/>
      </a:accent4>
      <a:accent5>
        <a:srgbClr val="FF605C"/>
      </a:accent5>
      <a:accent6>
        <a:srgbClr val="FFAB66"/>
      </a:accent6>
      <a:hlink>
        <a:srgbClr val="531A56"/>
      </a:hlink>
      <a:folHlink>
        <a:srgbClr val="3EBA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_JSC_Widescreen.potx" id="{DCCA6DF8-0AB1-4F23-8A30-9BD0D164B9BB}" vid="{3266E5EF-05E3-4A0F-9B3D-04D8A0C2B4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0E98727E5EFD44A5B58152E2CC9F3C" ma:contentTypeVersion="14" ma:contentTypeDescription="Create a new document." ma:contentTypeScope="" ma:versionID="f2009fc5a916628040699b7c85b694dd">
  <xsd:schema xmlns:xsd="http://www.w3.org/2001/XMLSchema" xmlns:xs="http://www.w3.org/2001/XMLSchema" xmlns:p="http://schemas.microsoft.com/office/2006/metadata/properties" xmlns:ns2="59aa1991-5a37-4160-88e0-d5049aaad999" xmlns:ns3="731385d6-d2ef-4b26-bcca-2d305526e1a6" targetNamespace="http://schemas.microsoft.com/office/2006/metadata/properties" ma:root="true" ma:fieldsID="63542d400e5c892a4ca095b83df6e3fd" ns2:_="" ns3:_="">
    <xsd:import namespace="59aa1991-5a37-4160-88e0-d5049aaad999"/>
    <xsd:import namespace="731385d6-d2ef-4b26-bcca-2d305526e1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a1991-5a37-4160-88e0-d5049aaad9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883d318-f35c-4577-94aa-4c8e836d27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385d6-d2ef-4b26-bcca-2d305526e1a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775f47db-9fd9-45d8-b133-80d58496e81e}" ma:internalName="TaxCatchAll" ma:showField="CatchAllData" ma:web="731385d6-d2ef-4b26-bcca-2d305526e1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E3DC1B-2AE1-4C88-B2B4-E84BA9B6E0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aa1991-5a37-4160-88e0-d5049aaad999"/>
    <ds:schemaRef ds:uri="731385d6-d2ef-4b26-bcca-2d305526e1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4BA476-D8D1-42B7-BD22-BE895B332F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38355</TotalTime>
  <Words>7384</Words>
  <Application>Microsoft Office PowerPoint</Application>
  <PresentationFormat>Широкоэкранный</PresentationFormat>
  <Paragraphs>700</Paragraphs>
  <Slides>47</Slides>
  <Notes>18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Arial</vt:lpstr>
      <vt:lpstr>Calibri</vt:lpstr>
      <vt:lpstr>Golos Text</vt:lpstr>
      <vt:lpstr>Gotham Light</vt:lpstr>
      <vt:lpstr>2_Office Theme</vt:lpstr>
      <vt:lpstr>think-cell Slide</vt:lpstr>
      <vt:lpstr>Комплаенс тушунчаси ва турлари. Ўзбекистон Республикасининг коррупцияга қарши курашиш тўғрисидаги қонунчилик талаблари шарҳи. Коррупцияга қарши кураш бўйича халқаро амалиёт ва стандартлар шарҳи.</vt:lpstr>
      <vt:lpstr>Комплаенс тушунчаси ва турлари</vt:lpstr>
      <vt:lpstr>Давлат муассасалари ва ташкилотлари фаолиятида комплаенс назоратини жорий этиш - давлат бошқаруви соҳасидаги устувор вазифалардан биридир</vt:lpstr>
      <vt:lpstr>Давлат муассасалари ва ташкилотлари фаолиятида комплаенс-назорат (compliance control) тизимини жорий этишнинг мақсадлари</vt:lpstr>
      <vt:lpstr>Комплаенс тушунчаси</vt:lpstr>
      <vt:lpstr>Комплаенс йўналишлари</vt:lpstr>
      <vt:lpstr>Ўзбекистонда комплаенснинг долзарб йўналишлари</vt:lpstr>
      <vt:lpstr>Коррупцияга қарши халқаро қонунчилик</vt:lpstr>
      <vt:lpstr>Халқаро қонунчилик ва халқаро ташкилотларнинг тавсиялари – коррупцияга қарши комплаенс соҳасидаги миллий стандартларнинг асоси (1/3)</vt:lpstr>
      <vt:lpstr>Халқаро қонунчилик ва халқаро ташкилотларнинг тавсиялари – коррупцияга қарши курашиш соҳасидаги миллий стандартларнинг асоси (2/3)</vt:lpstr>
      <vt:lpstr>Халқаро қонунчилик ва халқаро ташкилотларнинг тавсиялари – коррупцияга қарши курашиш соҳасидаги миллий стандартларнинг асоси (3/3)</vt:lpstr>
      <vt:lpstr>Ўзбекистон Республикасининг коррупцияга қарши курашиш тўғрисидаги қонунчилиги</vt:lpstr>
      <vt:lpstr>Ўзбекистон Республикасининг коррупцияга қарши курашиш тўғрисидаги қонунчилиги (1/7)</vt:lpstr>
      <vt:lpstr>Ўзбекистон Республикасининг коррупцияга қарши курашиш тўғрисидаги қонунчилиги (2/7)</vt:lpstr>
      <vt:lpstr>Ўзбекистон Республикасининг коррупцияга қарши курашиш тўғрисидаги қонунчилиги (3/7)</vt:lpstr>
      <vt:lpstr>Ўзбекистон Республикасининг коррупцияга қарши курашиш тўғрисидаги қонунчилиги (4/7)</vt:lpstr>
      <vt:lpstr>Ўзбекистон Республикасининг коррупцияга қарши курашиш тўғрисидаги қонунчилиги (5/7)</vt:lpstr>
      <vt:lpstr>Ўзбекистон Республикасининг коррупцияга қарши курашиш тўғрисидаги қонунчилиги (6/7)</vt:lpstr>
      <vt:lpstr>Ўзбекистон Республикасининг коррупцияга қарши курашиш тўғрисидаги қонунчилиги (7/7)</vt:lpstr>
      <vt:lpstr>Коррупция тушунчаси </vt:lpstr>
      <vt:lpstr>Ўзбекистон Республикасининг коррупцияга қарши курашиш тўғрисидаги қонунчиликни бузганлиги учун жавобгарлик (1/2)</vt:lpstr>
      <vt:lpstr>Ўзбекистон Республикасининг коррупцияга қарши курашиш тўғрисидаги қонунчиликни бузганлиги учун жавобгарлик (2/2)</vt:lpstr>
      <vt:lpstr>Ўзбекистон Республикасида ҳуқуқбузарликларнинг статистик кўрсаткичлари (1/2)</vt:lpstr>
      <vt:lpstr>Ўзбекистон Республикасида ҳуқуқбузарликларнинг статистик кўрсаткичлари (2/2)</vt:lpstr>
      <vt:lpstr>Муҳокама учун савол</vt:lpstr>
      <vt:lpstr>Коррупцияга қарши курашишда хорижий тажриба</vt:lpstr>
      <vt:lpstr>Коррупцияга қарши курашиш тўғрисидаги хорижий экстерриториал қонунчиликдан мисоллар</vt:lpstr>
      <vt:lpstr>Foreign Corrupt Practices Act (1/3)</vt:lpstr>
      <vt:lpstr>Foreign Corrupt Practices Act (2/3)</vt:lpstr>
      <vt:lpstr>Foreign Corrupt Practices Act (3/3)</vt:lpstr>
      <vt:lpstr>UK Bribery Act (1/2)</vt:lpstr>
      <vt:lpstr>UK Bribery Act (2/2)</vt:lpstr>
      <vt:lpstr>FCPA ва UK BA бузилганилиги учун энг йирик тўловлар</vt:lpstr>
      <vt:lpstr>Коррупцияга қарши курашишда хорижий тажриба: Хитой (1/2)</vt:lpstr>
      <vt:lpstr>Коррупцияга қарши курашишда хорижий тажриба: Хитой (2/2)</vt:lpstr>
      <vt:lpstr>Коррупцияга қарши курашишда хорижий тажриба: Сингапур (1/2)</vt:lpstr>
      <vt:lpstr>Коррупцияга қарши курашишда хорижий тажриба: Сингапур (2/2)</vt:lpstr>
      <vt:lpstr>Коррупция даражаси юзасидан халқаро ва миллий тадқиқотлар</vt:lpstr>
      <vt:lpstr>Transparency International (1/2)  </vt:lpstr>
      <vt:lpstr>Transparency International (2/2) </vt:lpstr>
      <vt:lpstr>Фирибгарлик бўйича сертификатланган экспертлар ассоциациясининг ҳисоботи (ACFE)</vt:lpstr>
      <vt:lpstr>TRACE Bribery Risk Matrix</vt:lpstr>
      <vt:lpstr>Corruption Risk Forecast</vt:lpstr>
      <vt:lpstr>Коррупцияга қарши курашиш агентлиги томонидан 2022 йил учун ташкил этилган давлат органлари рейтинги</vt:lpstr>
      <vt:lpstr>Муҳокама учун савол</vt:lpstr>
      <vt:lpstr>Саволлар?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Обучающая программа по вопросам создания и внедрения эффективных антикоррупционных комплаенс-систем в государственных органах и учреждениях</dc:title>
  <dc:creator>Kiryanova, Viktoria</dc:creator>
  <cp:lastModifiedBy>Mushtariy Madraximova</cp:lastModifiedBy>
  <cp:revision>713</cp:revision>
  <dcterms:created xsi:type="dcterms:W3CDTF">2022-07-14T08:09:04Z</dcterms:created>
  <dcterms:modified xsi:type="dcterms:W3CDTF">2023-12-15T04:23:28Z</dcterms:modified>
</cp:coreProperties>
</file>