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4"/>
  </p:sldMasterIdLst>
  <p:notesMasterIdLst>
    <p:notesMasterId r:id="rId33"/>
  </p:notesMasterIdLst>
  <p:sldIdLst>
    <p:sldId id="2539" r:id="rId5"/>
    <p:sldId id="2504" r:id="rId6"/>
    <p:sldId id="2478" r:id="rId7"/>
    <p:sldId id="2542" r:id="rId8"/>
    <p:sldId id="2573" r:id="rId9"/>
    <p:sldId id="2488" r:id="rId10"/>
    <p:sldId id="2490" r:id="rId11"/>
    <p:sldId id="2570" r:id="rId12"/>
    <p:sldId id="2491" r:id="rId13"/>
    <p:sldId id="2492" r:id="rId14"/>
    <p:sldId id="2503" r:id="rId15"/>
    <p:sldId id="2574" r:id="rId16"/>
    <p:sldId id="2489" r:id="rId17"/>
    <p:sldId id="2494" r:id="rId18"/>
    <p:sldId id="2495" r:id="rId19"/>
    <p:sldId id="2496" r:id="rId20"/>
    <p:sldId id="2486" r:id="rId21"/>
    <p:sldId id="2497" r:id="rId22"/>
    <p:sldId id="2484" r:id="rId23"/>
    <p:sldId id="2571" r:id="rId24"/>
    <p:sldId id="2487" r:id="rId25"/>
    <p:sldId id="2499" r:id="rId26"/>
    <p:sldId id="2485" r:id="rId27"/>
    <p:sldId id="2540" r:id="rId28"/>
    <p:sldId id="2502" r:id="rId29"/>
    <p:sldId id="2480" r:id="rId30"/>
    <p:sldId id="2537" r:id="rId31"/>
    <p:sldId id="257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ryanova, Viktoria" initials="KV" lastIdx="189" clrIdx="0">
    <p:extLst>
      <p:ext uri="{19B8F6BF-5375-455C-9EA6-DF929625EA0E}">
        <p15:presenceInfo xmlns:p15="http://schemas.microsoft.com/office/powerpoint/2012/main" userId="S-1-5-21-2800664165-146498085-484308319-261690" providerId="AD"/>
      </p:ext>
    </p:extLst>
  </p:cmAuthor>
  <p:cmAuthor id="2" name="Dubanevych, Olga" initials="DO [2]" lastIdx="379" clrIdx="1">
    <p:extLst>
      <p:ext uri="{19B8F6BF-5375-455C-9EA6-DF929625EA0E}">
        <p15:presenceInfo xmlns:p15="http://schemas.microsoft.com/office/powerpoint/2012/main" userId="S-1-5-21-2800664165-146498085-484308319-261009" providerId="AD"/>
      </p:ext>
    </p:extLst>
  </p:cmAuthor>
  <p:cmAuthor id="3" name="Dubanevych, Olga" initials="DO" lastIdx="29" clrIdx="2">
    <p:extLst>
      <p:ext uri="{19B8F6BF-5375-455C-9EA6-DF929625EA0E}">
        <p15:presenceInfo xmlns:p15="http://schemas.microsoft.com/office/powerpoint/2012/main" userId="Dubanevych, Olga" providerId="None"/>
      </p:ext>
    </p:extLst>
  </p:cmAuthor>
  <p:cmAuthor id="4" name="Reshotkin, Mihail" initials="RM" lastIdx="40" clrIdx="3">
    <p:extLst>
      <p:ext uri="{19B8F6BF-5375-455C-9EA6-DF929625EA0E}">
        <p15:presenceInfo xmlns:p15="http://schemas.microsoft.com/office/powerpoint/2012/main" userId="S-1-5-21-2800664165-146498085-484308319-262454" providerId="AD"/>
      </p:ext>
    </p:extLst>
  </p:cmAuthor>
  <p:cmAuthor id="5" name="Burdikova, Irina" initials="BI" lastIdx="9" clrIdx="4">
    <p:extLst>
      <p:ext uri="{19B8F6BF-5375-455C-9EA6-DF929625EA0E}">
        <p15:presenceInfo xmlns:p15="http://schemas.microsoft.com/office/powerpoint/2012/main" userId="S-1-5-21-2800664165-146498085-484308319-26229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12AE"/>
    <a:srgbClr val="3A07DF"/>
    <a:srgbClr val="3306C2"/>
    <a:srgbClr val="EAEAEC"/>
    <a:srgbClr val="1BD7D3"/>
    <a:srgbClr val="CFAFE7"/>
    <a:srgbClr val="A39CFF"/>
    <a:srgbClr val="B1C7F7"/>
    <a:srgbClr val="EDEDEC"/>
    <a:srgbClr val="EDED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CE1986-69F1-44D4-81AB-BC20BF4347CB}" v="1" dt="2023-05-25T11:33:35.7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29" autoAdjust="0"/>
    <p:restoredTop sz="95928" autoAdjust="0"/>
  </p:normalViewPr>
  <p:slideViewPr>
    <p:cSldViewPr snapToGrid="0">
      <p:cViewPr varScale="1">
        <p:scale>
          <a:sx n="78" d="100"/>
          <a:sy n="78" d="100"/>
        </p:scale>
        <p:origin x="97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birov, Salayjon" userId="5acc22ea-36fd-4e21-aa19-017a3f2d902a" providerId="ADAL" clId="{14CE1986-69F1-44D4-81AB-BC20BF4347CB}"/>
    <pc:docChg chg="custSel modMainMaster">
      <pc:chgData name="Sabirov, Salayjon" userId="5acc22ea-36fd-4e21-aa19-017a3f2d902a" providerId="ADAL" clId="{14CE1986-69F1-44D4-81AB-BC20BF4347CB}" dt="2023-05-25T11:33:35.755" v="2"/>
      <pc:docMkLst>
        <pc:docMk/>
      </pc:docMkLst>
      <pc:sldMasterChg chg="modSldLayout">
        <pc:chgData name="Sabirov, Salayjon" userId="5acc22ea-36fd-4e21-aa19-017a3f2d902a" providerId="ADAL" clId="{14CE1986-69F1-44D4-81AB-BC20BF4347CB}" dt="2023-05-25T11:33:35.755" v="2"/>
        <pc:sldMasterMkLst>
          <pc:docMk/>
          <pc:sldMasterMk cId="2121036658" sldId="2147483661"/>
        </pc:sldMasterMkLst>
        <pc:sldLayoutChg chg="addSp delSp modSp mod">
          <pc:chgData name="Sabirov, Salayjon" userId="5acc22ea-36fd-4e21-aa19-017a3f2d902a" providerId="ADAL" clId="{14CE1986-69F1-44D4-81AB-BC20BF4347CB}" dt="2023-05-25T11:33:35.755" v="2"/>
          <pc:sldLayoutMkLst>
            <pc:docMk/>
            <pc:sldMasterMk cId="2121036658" sldId="2147483661"/>
            <pc:sldLayoutMk cId="3421982604" sldId="2147483663"/>
          </pc:sldLayoutMkLst>
          <pc:picChg chg="add mod">
            <ac:chgData name="Sabirov, Salayjon" userId="5acc22ea-36fd-4e21-aa19-017a3f2d902a" providerId="ADAL" clId="{14CE1986-69F1-44D4-81AB-BC20BF4347CB}" dt="2023-05-25T11:33:35.755" v="2"/>
            <ac:picMkLst>
              <pc:docMk/>
              <pc:sldMasterMk cId="2121036658" sldId="2147483661"/>
              <pc:sldLayoutMk cId="3421982604" sldId="2147483663"/>
              <ac:picMk id="3" creationId="{C377C3B7-7C8A-CE14-15D5-2B466AFA71B3}"/>
            </ac:picMkLst>
          </pc:picChg>
          <pc:picChg chg="del mod">
            <ac:chgData name="Sabirov, Salayjon" userId="5acc22ea-36fd-4e21-aa19-017a3f2d902a" providerId="ADAL" clId="{14CE1986-69F1-44D4-81AB-BC20BF4347CB}" dt="2023-05-25T11:33:35.378" v="1" actId="478"/>
            <ac:picMkLst>
              <pc:docMk/>
              <pc:sldMasterMk cId="2121036658" sldId="2147483661"/>
              <pc:sldLayoutMk cId="3421982604" sldId="2147483663"/>
              <ac:picMk id="38" creationId="{FA184E5F-0814-4032-86D4-C146161F91B1}"/>
            </ac:picMkLst>
          </pc:pic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2"/>
            </a:solidFill>
          </c:spPr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398-4191-BA58-6972DAE7BCE2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5A6-475D-84D9-2B6CA61140EB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42</c:v>
                </c:pt>
                <c:pt idx="1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98-4191-BA58-6972DAE7BC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9763FD-7D6E-4F23-AF32-E6A82B2C4A61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A9F04-E808-4984-8439-FD0A87A3E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19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Обложка">
    <p:bg>
      <p:bgPr>
        <a:solidFill>
          <a:srgbClr val="211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4990376-C681-43B1-A327-6F286227C438}"/>
              </a:ext>
            </a:extLst>
          </p:cNvPr>
          <p:cNvSpPr/>
          <p:nvPr userDrawn="1"/>
        </p:nvSpPr>
        <p:spPr>
          <a:xfrm>
            <a:off x="11259879" y="6273800"/>
            <a:ext cx="765544" cy="447089"/>
          </a:xfrm>
          <a:prstGeom prst="rect">
            <a:avLst/>
          </a:prstGeom>
          <a:solidFill>
            <a:srgbClr val="211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725345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AB4FB-938D-423A-91EB-8F4BFA88D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150" y="438150"/>
            <a:ext cx="4685587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12700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F33D205-0B56-4E97-BBC6-C1C0E62E65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682"/>
          <a:stretch/>
        </p:blipFill>
        <p:spPr>
          <a:xfrm rot="16200000" flipH="1">
            <a:off x="6055953" y="735705"/>
            <a:ext cx="5990690" cy="53955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C3E71D-C9F6-5106-C38A-FEC472C7672B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7" name="LOGO_4F">
            <a:extLst>
              <a:ext uri="{FF2B5EF4-FFF2-40B4-BE49-F238E27FC236}">
                <a16:creationId xmlns:a16="http://schemas.microsoft.com/office/drawing/2014/main" id="{7066151C-E580-DC11-64E6-02810286CC80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59C45D3-FB58-00B7-F4EE-505639070F5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35E531A-1A4F-1E37-20F6-1D38B13300F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1F2E3A3-58C4-99EF-5487-0219080EC8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A010CAB-B7A3-4A57-4F8F-FAD81653EB5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467963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B45DFE0-9E29-41CD-8814-BFEA920809FA}"/>
              </a:ext>
            </a:extLst>
          </p:cNvPr>
          <p:cNvSpPr/>
          <p:nvPr userDrawn="1"/>
        </p:nvSpPr>
        <p:spPr>
          <a:xfrm>
            <a:off x="-1" y="0"/>
            <a:ext cx="348904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798" y="438150"/>
            <a:ext cx="7964290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4630" y="221942"/>
            <a:ext cx="7964290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 dirty="0"/>
              <a:t>Super title here</a:t>
            </a:r>
          </a:p>
        </p:txBody>
      </p:sp>
      <p:grpSp>
        <p:nvGrpSpPr>
          <p:cNvPr id="6" name="Graphic 169">
            <a:extLst>
              <a:ext uri="{FF2B5EF4-FFF2-40B4-BE49-F238E27FC236}">
                <a16:creationId xmlns:a16="http://schemas.microsoft.com/office/drawing/2014/main" id="{9EEE69B6-C43D-4F84-B584-10B5CEB264F4}"/>
              </a:ext>
            </a:extLst>
          </p:cNvPr>
          <p:cNvGrpSpPr/>
          <p:nvPr userDrawn="1"/>
        </p:nvGrpSpPr>
        <p:grpSpPr>
          <a:xfrm>
            <a:off x="8351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D1BB6AA-036A-430F-B8FB-844D38B02EC8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5427424-5AA3-447E-9316-45247C447F6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73A88C2-D9B2-402D-A11D-EB5CB5C2C524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3378AE4-79FB-475B-8AA3-28C53CD53F03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6C77E00-EB39-499B-84D3-D4BE88DF5889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DBEBA0B-5417-4605-8DD6-EC22A04DADB7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8C355CC-12BC-4970-963B-273A37F4AE72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81BB2F1-BE4F-4A2F-A117-0D32AE9C492E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8BC4B50-EA3B-4E45-8E42-2FEEDB3C653E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255F05-822B-4A77-96FB-3870FE37DA92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9920A06-35DB-4773-B624-CBEDE3509235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8C4E244-1407-4AC4-8F9C-FE9AB50CF9AD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1B1721F-BD43-409A-87E6-058764FDA512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6B8C18B-A504-4780-9F2D-C5C44E326E05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AC8639B-1AF4-4D6A-BB40-2323952FF091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C8E7C64-A4A0-4C93-B2AC-2854C0C8D4EF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75CC45-BA7F-49B5-B199-7655E3E9FFD6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D89BFB3-D90F-4CF8-B1B1-54AFB6722CE3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273901B-C0E0-4685-A57D-F1289D60A4C6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3A9F9C2-5E3C-4242-93F1-82556A06223C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ADB496-BCD4-48BD-8638-BF8054870BE0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28A7203-EB10-46D3-8595-0B665BEC0B42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2D94A98-3A7B-4A6B-BF56-6CAC55BB7ABA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AE6838E-E0B9-47AA-B765-C1FBEFE4C2E8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14E6C0F4-FC7A-2058-C1E3-AF23C9A841BF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2" name="LOGO_4F">
            <a:extLst>
              <a:ext uri="{FF2B5EF4-FFF2-40B4-BE49-F238E27FC236}">
                <a16:creationId xmlns:a16="http://schemas.microsoft.com/office/drawing/2014/main" id="{4C7366D6-4169-60F4-0900-033821320EBF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D982FAA-F28D-568F-0854-728DB18138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032D7CD-7015-DBC8-1766-1EC7FE79F6E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A94E736-9E30-11E2-6BBF-1C1B763449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96980AC-95B9-69C4-F2D4-C5BDC1E76B7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764723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B45DFE0-9E29-41CD-8814-BFEA920809FA}"/>
              </a:ext>
            </a:extLst>
          </p:cNvPr>
          <p:cNvSpPr/>
          <p:nvPr userDrawn="1"/>
        </p:nvSpPr>
        <p:spPr>
          <a:xfrm>
            <a:off x="-1" y="0"/>
            <a:ext cx="5207001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438150"/>
            <a:ext cx="7964290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982" y="221942"/>
            <a:ext cx="7964290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 dirty="0"/>
              <a:t>Super title here</a:t>
            </a:r>
          </a:p>
        </p:txBody>
      </p:sp>
      <p:grpSp>
        <p:nvGrpSpPr>
          <p:cNvPr id="6" name="Graphic 169">
            <a:extLst>
              <a:ext uri="{FF2B5EF4-FFF2-40B4-BE49-F238E27FC236}">
                <a16:creationId xmlns:a16="http://schemas.microsoft.com/office/drawing/2014/main" id="{9EEE69B6-C43D-4F84-B584-10B5CEB264F4}"/>
              </a:ext>
            </a:extLst>
          </p:cNvPr>
          <p:cNvGrpSpPr/>
          <p:nvPr userDrawn="1"/>
        </p:nvGrpSpPr>
        <p:grpSpPr>
          <a:xfrm>
            <a:off x="8351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D1BB6AA-036A-430F-B8FB-844D38B02EC8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5427424-5AA3-447E-9316-45247C447F6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73A88C2-D9B2-402D-A11D-EB5CB5C2C524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3378AE4-79FB-475B-8AA3-28C53CD53F03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6C77E00-EB39-499B-84D3-D4BE88DF5889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DBEBA0B-5417-4605-8DD6-EC22A04DADB7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8C355CC-12BC-4970-963B-273A37F4AE72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81BB2F1-BE4F-4A2F-A117-0D32AE9C492E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8BC4B50-EA3B-4E45-8E42-2FEEDB3C653E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255F05-822B-4A77-96FB-3870FE37DA92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9920A06-35DB-4773-B624-CBEDE3509235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8C4E244-1407-4AC4-8F9C-FE9AB50CF9AD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1B1721F-BD43-409A-87E6-058764FDA512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6B8C18B-A504-4780-9F2D-C5C44E326E05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AC8639B-1AF4-4D6A-BB40-2323952FF091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C8E7C64-A4A0-4C93-B2AC-2854C0C8D4EF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75CC45-BA7F-49B5-B199-7655E3E9FFD6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D89BFB3-D90F-4CF8-B1B1-54AFB6722CE3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273901B-C0E0-4685-A57D-F1289D60A4C6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3A9F9C2-5E3C-4242-93F1-82556A06223C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ADB496-BCD4-48BD-8638-BF8054870BE0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28A7203-EB10-46D3-8595-0B665BEC0B42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2D94A98-3A7B-4A6B-BF56-6CAC55BB7ABA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AE6838E-E0B9-47AA-B765-C1FBEFE4C2E8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D54D6C40-9A4C-D02B-580C-3B8E613A21DE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2" name="LOGO_4F">
            <a:extLst>
              <a:ext uri="{FF2B5EF4-FFF2-40B4-BE49-F238E27FC236}">
                <a16:creationId xmlns:a16="http://schemas.microsoft.com/office/drawing/2014/main" id="{13F3BFDD-F6D1-47C9-9A85-005C5A4E3D39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EA8FF05-7064-5C4A-0F70-A4A6507179C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5AC7516-9B24-1752-8C5A-7AA36012488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71E2245-1210-EEDF-4395-FD4548FFA9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79AB08D-F294-4A7D-6EDA-E279E7DBB58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25998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B5FFFF2-4346-4073-BABD-58EBED0B12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3489044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798" y="438150"/>
            <a:ext cx="7964290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4630" y="221942"/>
            <a:ext cx="7964290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 dirty="0"/>
              <a:t>Super title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45DFE0-9E29-41CD-8814-BFEA920809FA}"/>
              </a:ext>
            </a:extLst>
          </p:cNvPr>
          <p:cNvSpPr/>
          <p:nvPr userDrawn="1"/>
        </p:nvSpPr>
        <p:spPr>
          <a:xfrm>
            <a:off x="0" y="0"/>
            <a:ext cx="3489045" cy="6553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300">
                <a:srgbClr val="FFFFFF">
                  <a:alpha val="70000"/>
                </a:srgb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82FAF1-13A3-8050-3CAC-93C98914AB9B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7" name="LOGO_4F">
            <a:extLst>
              <a:ext uri="{FF2B5EF4-FFF2-40B4-BE49-F238E27FC236}">
                <a16:creationId xmlns:a16="http://schemas.microsoft.com/office/drawing/2014/main" id="{2BC8E59E-7AB4-4D1D-B9E2-A44698BA0926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574253B-77D0-3616-60EF-BCC8DC408EB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877A0B-F5C5-1124-BAF4-2F5BCA1FFFC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4785745-BBFC-7D1E-EB4B-B880ABC8CF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C097B5E-233F-3834-B91E-9866A94FC69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0300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1317089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8518ED-43FA-F08D-52A2-40718C1B942B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5" name="LOGO_4F">
            <a:extLst>
              <a:ext uri="{FF2B5EF4-FFF2-40B4-BE49-F238E27FC236}">
                <a16:creationId xmlns:a16="http://schemas.microsoft.com/office/drawing/2014/main" id="{A3010916-A90C-5AEC-B1AC-DB6B7BDAE519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DBE2CCD-C99E-50FF-8E93-7396D857DCE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46C8436-A5D0-9A9A-5F53-44792EDBB0C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13DB174-B4FD-0735-DC91-63FD9BC5C5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F085526-78D0-906C-12BD-DC4EFC73255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109273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23258C-5CDD-48F3-A917-08811068E6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DB8E60E-D74E-4562-9AF2-351F704A18A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64000"/>
            </a:schemeClr>
          </a:soli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1317089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EC5C10F6-3471-4F40-BD00-4DEFCD511E52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A7CC8F-0C75-F013-164B-ECA69F0177B7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8" name="LOGO_4F">
            <a:extLst>
              <a:ext uri="{FF2B5EF4-FFF2-40B4-BE49-F238E27FC236}">
                <a16:creationId xmlns:a16="http://schemas.microsoft.com/office/drawing/2014/main" id="{9639FEA4-1FDD-63BF-A4AF-3A0A12968868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7A9B0DF-B8C5-CFEF-E39A-BD3FE11A6D6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B8088B5-A80C-EAD7-229E-266007EBEDD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E96EC0B-FB17-8836-DA25-EE18CC17BE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365FBA2-AE18-EE8B-61C0-64D5E89CFEC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3951907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23258C-5CDD-48F3-A917-08811068E6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DB8E60E-D74E-4562-9AF2-351F704A18A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64000"/>
            </a:schemeClr>
          </a:soli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EC5C10F6-3471-4F40-BD00-4DEFCD511E52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0DC50A27-5C28-0C3D-6175-4984612A2739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8EDCCBF-A8C3-0BC0-EBCD-A4278E00BE1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7362A0-FAE8-FB12-CD8C-B8414C71702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331CADA-7253-AB69-D782-D15CC96897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503DA74-BC35-56AA-202A-C9F5AEA1EB2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90608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Обложка">
    <p:bg>
      <p:bgPr>
        <a:solidFill>
          <a:srgbClr val="211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AB4FB-938D-423A-91EB-8F4BFA88D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918231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297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0069EF1C-53E7-4912-8E3D-718C396F6D78}"/>
              </a:ext>
            </a:extLst>
          </p:cNvPr>
          <p:cNvSpPr/>
          <p:nvPr userDrawn="1"/>
        </p:nvSpPr>
        <p:spPr>
          <a:xfrm>
            <a:off x="371026" y="5177962"/>
            <a:ext cx="7083467" cy="1359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r>
              <a:rPr lang="ru-RU" sz="8800" b="1" spc="-150" dirty="0">
                <a:ln>
                  <a:solidFill>
                    <a:srgbClr val="2112AE"/>
                  </a:solidFill>
                </a:ln>
                <a:solidFill>
                  <a:schemeClr val="bg1">
                    <a:lumMod val="95000"/>
                  </a:schemeClr>
                </a:solidFill>
                <a:ea typeface="Golos Text" panose="020B0503020202020204" pitchFamily="34" charset="0"/>
              </a:rPr>
              <a:t>Блок 11.</a:t>
            </a:r>
            <a:endParaRPr lang="en-US" sz="7200" b="1" spc="-150" dirty="0">
              <a:ln>
                <a:solidFill>
                  <a:srgbClr val="2112AE"/>
                </a:solidFill>
              </a:ln>
              <a:solidFill>
                <a:schemeClr val="bg1">
                  <a:lumMod val="95000"/>
                </a:schemeClr>
              </a:solidFill>
              <a:ea typeface="Golos Text" panose="020B0503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16A424E-82E7-4276-ADE5-EC86C46B0361}"/>
              </a:ext>
            </a:extLst>
          </p:cNvPr>
          <p:cNvSpPr/>
          <p:nvPr userDrawn="1"/>
        </p:nvSpPr>
        <p:spPr>
          <a:xfrm>
            <a:off x="11259879" y="6273800"/>
            <a:ext cx="765544" cy="447089"/>
          </a:xfrm>
          <a:prstGeom prst="rect">
            <a:avLst/>
          </a:prstGeom>
          <a:solidFill>
            <a:srgbClr val="211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6D092D-0558-41C6-88A2-2AC0DD9995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150" y="438149"/>
            <a:ext cx="4921248" cy="47032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AD004F-1573-4E82-940C-1905E5BB3805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169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Обложка">
    <p:bg>
      <p:bgPr>
        <a:solidFill>
          <a:srgbClr val="211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AB4FB-938D-423A-91EB-8F4BFA88D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918231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297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AB2E796A-C058-497F-A7E9-4C567C867A0D}"/>
              </a:ext>
            </a:extLst>
          </p:cNvPr>
          <p:cNvSpPr/>
          <p:nvPr userDrawn="1"/>
        </p:nvSpPr>
        <p:spPr>
          <a:xfrm>
            <a:off x="11259879" y="6273800"/>
            <a:ext cx="765544" cy="447089"/>
          </a:xfrm>
          <a:prstGeom prst="rect">
            <a:avLst/>
          </a:prstGeom>
          <a:solidFill>
            <a:srgbClr val="211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F51C054-C77A-4C98-BE6B-50280BEB5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548" y="438150"/>
            <a:ext cx="4895850" cy="5835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D17FCF-6A6B-CA62-831D-B02511355FD9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5" name="LOGO_4F">
            <a:extLst>
              <a:ext uri="{FF2B5EF4-FFF2-40B4-BE49-F238E27FC236}">
                <a16:creationId xmlns:a16="http://schemas.microsoft.com/office/drawing/2014/main" id="{4A58273F-CC61-98A5-7BDD-B632075C79A3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7AB6646-5F73-E01B-6C4B-A935D5C8B2B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71773DD-DEE8-05D8-C60C-2E00377EAA6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58B9012-BD96-5524-3E0F-B87902A936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AF85F74-03DE-329A-C668-CDFFDFF3DA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42648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4F078D-CE21-48F0-BA1C-C69994CFF5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9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A566112-DAA8-4FCE-A53B-57C7E204B010}"/>
              </a:ext>
            </a:extLst>
          </p:cNvPr>
          <p:cNvSpPr/>
          <p:nvPr userDrawn="1"/>
        </p:nvSpPr>
        <p:spPr>
          <a:xfrm rot="5400000" flipH="1">
            <a:off x="2666999" y="-2667000"/>
            <a:ext cx="6857999" cy="12192000"/>
          </a:xfrm>
          <a:prstGeom prst="roundRect">
            <a:avLst>
              <a:gd name="adj" fmla="val 0"/>
            </a:avLst>
          </a:prstGeom>
          <a:gradFill>
            <a:gsLst>
              <a:gs pos="31000">
                <a:schemeClr val="bg1">
                  <a:alpha val="24000"/>
                </a:schemeClr>
              </a:gs>
              <a:gs pos="85000">
                <a:schemeClr val="bg1"/>
              </a:gs>
            </a:gsLst>
            <a:lin ang="0" scaled="1"/>
          </a:gra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1317089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2DF04385-700A-474C-BC47-FAD1E3B41768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121054-6A52-20BD-AF78-CC928C1D3C9C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8" name="LOGO_4F">
            <a:extLst>
              <a:ext uri="{FF2B5EF4-FFF2-40B4-BE49-F238E27FC236}">
                <a16:creationId xmlns:a16="http://schemas.microsoft.com/office/drawing/2014/main" id="{23C1D0B3-C1A6-DD8D-20BA-6EE6492B029A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15AF95F-A2BE-F0F7-1CC8-3DCC0FC2BF4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71B6FE6-7195-245B-13C2-D0669699319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E4F5771-86A2-63E2-6ACA-9E0CD97261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D9D8CFD-5E99-D97C-B211-964AA80B780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37744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7F5620-770A-4287-914C-142BC28805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27900" y="3615944"/>
            <a:ext cx="4864100" cy="324205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A566112-DAA8-4FCE-A53B-57C7E204B010}"/>
              </a:ext>
            </a:extLst>
          </p:cNvPr>
          <p:cNvSpPr/>
          <p:nvPr userDrawn="1"/>
        </p:nvSpPr>
        <p:spPr>
          <a:xfrm rot="5400000" flipH="1">
            <a:off x="2666999" y="-2667000"/>
            <a:ext cx="6857999" cy="12192000"/>
          </a:xfrm>
          <a:prstGeom prst="roundRect">
            <a:avLst>
              <a:gd name="adj" fmla="val 0"/>
            </a:avLst>
          </a:prstGeom>
          <a:gradFill>
            <a:gsLst>
              <a:gs pos="28000">
                <a:schemeClr val="bg1">
                  <a:alpha val="0"/>
                </a:schemeClr>
              </a:gs>
              <a:gs pos="99465">
                <a:schemeClr val="bg1"/>
              </a:gs>
              <a:gs pos="42000">
                <a:srgbClr val="FCFDFD"/>
              </a:gs>
            </a:gsLst>
            <a:lin ang="0" scaled="1"/>
          </a:gra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1C0391C-2610-4AB0-824D-A88BBABE93D4}"/>
              </a:ext>
            </a:extLst>
          </p:cNvPr>
          <p:cNvSpPr/>
          <p:nvPr userDrawn="1"/>
        </p:nvSpPr>
        <p:spPr>
          <a:xfrm flipH="1">
            <a:off x="-4" y="0"/>
            <a:ext cx="12192004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99465">
                <a:schemeClr val="bg1"/>
              </a:gs>
              <a:gs pos="38000">
                <a:srgbClr val="FCFDFD"/>
              </a:gs>
            </a:gsLst>
            <a:lin ang="0" scaled="1"/>
          </a:gra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1317089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2DF04385-700A-474C-BC47-FAD1E3B41768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32110C-F643-0CEF-A1FF-404ADB61C1F9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9" name="LOGO_4F">
            <a:extLst>
              <a:ext uri="{FF2B5EF4-FFF2-40B4-BE49-F238E27FC236}">
                <a16:creationId xmlns:a16="http://schemas.microsoft.com/office/drawing/2014/main" id="{08A9F006-2EA2-4A28-CD4E-D4E530D53974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54FB460-D890-4187-945C-6691AD9CABC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884789C-F97B-8826-2F21-73EBA85DB5E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EB0EFC7-B7E9-8732-8FD1-AF11874EAC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5571D41-D794-A2BD-817F-6A938653C61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02330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8E559C-AB0D-476B-9BD0-E5E3305DC7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048" y="0"/>
            <a:ext cx="9327952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A58943-98F9-43FE-B648-98F91F94466C}"/>
              </a:ext>
            </a:extLst>
          </p:cNvPr>
          <p:cNvSpPr/>
          <p:nvPr userDrawn="1"/>
        </p:nvSpPr>
        <p:spPr>
          <a:xfrm flipH="1">
            <a:off x="-2" y="0"/>
            <a:ext cx="12192001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alpha val="24000"/>
                </a:schemeClr>
              </a:gs>
              <a:gs pos="71000">
                <a:schemeClr val="bg1"/>
              </a:gs>
            </a:gsLst>
            <a:lin ang="0" scaled="1"/>
          </a:gra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1317089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831" y="221942"/>
            <a:ext cx="9950865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 dirty="0"/>
              <a:t>Super title here</a:t>
            </a: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2DF04385-700A-474C-BC47-FAD1E3B41768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FF961A-3B48-ACDE-38AE-F2D2D3BB1A4F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9" name="LOGO_4F">
            <a:extLst>
              <a:ext uri="{FF2B5EF4-FFF2-40B4-BE49-F238E27FC236}">
                <a16:creationId xmlns:a16="http://schemas.microsoft.com/office/drawing/2014/main" id="{7343054E-DD83-71F1-C432-63CD10CC112C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34BC892-A28B-7A27-EC12-237FDB97990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5D0B138-62E3-8F9C-67E2-A939128E32A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8451C9C-852F-BE90-5690-CD4FD20C97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AFBD280-E0B2-A44F-A8F2-6D6103E6071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293954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4C43468-E7B8-4696-B152-CBC2ED7CA9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A58943-98F9-43FE-B648-98F91F94466C}"/>
              </a:ext>
            </a:extLst>
          </p:cNvPr>
          <p:cNvSpPr/>
          <p:nvPr userDrawn="1"/>
        </p:nvSpPr>
        <p:spPr>
          <a:xfrm flipH="1">
            <a:off x="-6" y="0"/>
            <a:ext cx="12192005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alpha val="24000"/>
                </a:schemeClr>
              </a:gs>
              <a:gs pos="31500">
                <a:srgbClr val="FFFFFF"/>
              </a:gs>
              <a:gs pos="63000">
                <a:schemeClr val="bg1"/>
              </a:gs>
            </a:gsLst>
            <a:lin ang="0" scaled="1"/>
          </a:gra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1317089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831" y="221942"/>
            <a:ext cx="9950865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 dirty="0"/>
              <a:t>Super title here</a:t>
            </a: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2DF04385-700A-474C-BC47-FAD1E3B41768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B25472-9FA7-4AB8-7C63-03E12C7A3F76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7" name="LOGO_4F">
            <a:extLst>
              <a:ext uri="{FF2B5EF4-FFF2-40B4-BE49-F238E27FC236}">
                <a16:creationId xmlns:a16="http://schemas.microsoft.com/office/drawing/2014/main" id="{0CA43E26-7F60-4ABA-59E5-B1656C663083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42474DE-9415-B21C-067C-AC3532662A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C8E8838-5FFB-B418-4699-1B886790F1D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57BEF4A-A68A-86E9-9E6F-AC319B53CC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66496CE-E4DB-39B8-B2AA-DBC98102FC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675623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D71660-09B5-4778-B99F-C963E26B75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20619" y="0"/>
            <a:ext cx="10571381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A58943-98F9-43FE-B648-98F91F94466C}"/>
              </a:ext>
            </a:extLst>
          </p:cNvPr>
          <p:cNvSpPr/>
          <p:nvPr userDrawn="1"/>
        </p:nvSpPr>
        <p:spPr>
          <a:xfrm flipH="1">
            <a:off x="-8" y="0"/>
            <a:ext cx="12192007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alpha val="24000"/>
                </a:schemeClr>
              </a:gs>
              <a:gs pos="58000">
                <a:srgbClr val="FFFFFF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1317089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831" y="221942"/>
            <a:ext cx="9950865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 dirty="0"/>
              <a:t>Super title here</a:t>
            </a: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2DF04385-700A-474C-BC47-FAD1E3B41768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A0689B-DB12-BBDB-F157-2DF6D1BE76C9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9" name="LOGO_4F">
            <a:extLst>
              <a:ext uri="{FF2B5EF4-FFF2-40B4-BE49-F238E27FC236}">
                <a16:creationId xmlns:a16="http://schemas.microsoft.com/office/drawing/2014/main" id="{86C3F76F-FAD6-A9B6-45DC-B58B79076BF6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2E5B156-DC11-5802-834F-72A069FA330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0F3AF8A-9445-9C21-7F1F-3C468CE8C71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754C1BA-6270-FD28-E168-1E6EBB0AF2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88003E5-0683-13F7-BA6C-55B9FDEE444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134082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1317089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831" y="221942"/>
            <a:ext cx="9950865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 dirty="0"/>
              <a:t>Super title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41B8DE-9144-216A-A467-3E252C260C92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6" name="LOGO_4F">
            <a:extLst>
              <a:ext uri="{FF2B5EF4-FFF2-40B4-BE49-F238E27FC236}">
                <a16:creationId xmlns:a16="http://schemas.microsoft.com/office/drawing/2014/main" id="{B350BF6E-7C17-A80F-A91F-E33B1579CD05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32B9C61-A922-4E1A-7B40-D2E23083229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15D5B2-4EAA-3040-42F3-A5BB498CF3A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EF17726-9B6E-D7A5-D2B7-F82D97E3EE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C2A232E-B648-958F-01F9-7DB9BFCC203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15178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4D263D-C605-4939-85EC-2A61D03C2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1310136" cy="4349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Shape 8">
            <a:extLst>
              <a:ext uri="{FF2B5EF4-FFF2-40B4-BE49-F238E27FC236}">
                <a16:creationId xmlns:a16="http://schemas.microsoft.com/office/drawing/2014/main" id="{ECE98A82-66C1-4E45-965C-840A48B2EF6E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06C1BA0-20CE-43B3-BC4E-53F0456BB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049" y="1296001"/>
            <a:ext cx="11318487" cy="4977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ru-RU" dirty="0"/>
          </a:p>
          <a:p>
            <a:pPr lvl="4"/>
            <a:endParaRPr lang="ru-RU" dirty="0"/>
          </a:p>
          <a:p>
            <a:pPr lvl="4"/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15EEECF-8944-4DD0-8A68-B269F42781F4}"/>
              </a:ext>
            </a:extLst>
          </p:cNvPr>
          <p:cNvGrpSpPr/>
          <p:nvPr/>
        </p:nvGrpSpPr>
        <p:grpSpPr>
          <a:xfrm>
            <a:off x="12428854" y="438150"/>
            <a:ext cx="1578422" cy="632808"/>
            <a:chOff x="3634369" y="318226"/>
            <a:chExt cx="1578422" cy="632808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B89E3CB2-0140-4585-B311-61EDF662845F}"/>
                </a:ext>
              </a:extLst>
            </p:cNvPr>
            <p:cNvSpPr/>
            <p:nvPr/>
          </p:nvSpPr>
          <p:spPr>
            <a:xfrm>
              <a:off x="3634371" y="318226"/>
              <a:ext cx="1305312" cy="21288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/>
            <a:p>
              <a:pPr>
                <a:spcBef>
                  <a:spcPts val="1000"/>
                </a:spcBef>
                <a:spcAft>
                  <a:spcPts val="300"/>
                </a:spcAft>
              </a:pPr>
              <a:r>
                <a:rPr lang="ru-RU" sz="800" b="1" dirty="0">
                  <a:solidFill>
                    <a:srgbClr val="6B6F77"/>
                  </a:solidFill>
                  <a:latin typeface="Arial" panose="020B0604020202020204" pitchFamily="34" charset="0"/>
                </a:rPr>
                <a:t>Основная палитра</a:t>
              </a:r>
              <a:endParaRPr lang="en-US" sz="800" b="1" dirty="0" err="1">
                <a:solidFill>
                  <a:srgbClr val="6B6F77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A55EF4C1-D134-4023-AA33-B72016BAB269}"/>
                </a:ext>
              </a:extLst>
            </p:cNvPr>
            <p:cNvGrpSpPr/>
            <p:nvPr/>
          </p:nvGrpSpPr>
          <p:grpSpPr>
            <a:xfrm>
              <a:off x="3634369" y="468810"/>
              <a:ext cx="1578422" cy="482224"/>
              <a:chOff x="3634369" y="496518"/>
              <a:chExt cx="1868455" cy="570832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681F78EF-5A66-48AB-A8BB-8E1BD6561A0C}"/>
                  </a:ext>
                </a:extLst>
              </p:cNvPr>
              <p:cNvSpPr/>
              <p:nvPr/>
            </p:nvSpPr>
            <p:spPr>
              <a:xfrm>
                <a:off x="3957661" y="496518"/>
                <a:ext cx="252000" cy="252000"/>
              </a:xfrm>
              <a:prstGeom prst="ellipse">
                <a:avLst/>
              </a:prstGeom>
              <a:solidFill>
                <a:srgbClr val="2112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8F2B72B9-973B-417B-8E1B-713276A02136}"/>
                  </a:ext>
                </a:extLst>
              </p:cNvPr>
              <p:cNvSpPr/>
              <p:nvPr/>
            </p:nvSpPr>
            <p:spPr>
              <a:xfrm>
                <a:off x="4280951" y="496518"/>
                <a:ext cx="252000" cy="252000"/>
              </a:xfrm>
              <a:prstGeom prst="ellipse">
                <a:avLst/>
              </a:prstGeom>
              <a:solidFill>
                <a:srgbClr val="3A07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137CFFBA-E827-4843-8B7F-26250F2E2C6E}"/>
                  </a:ext>
                </a:extLst>
              </p:cNvPr>
              <p:cNvSpPr/>
              <p:nvPr/>
            </p:nvSpPr>
            <p:spPr>
              <a:xfrm>
                <a:off x="4604243" y="496518"/>
                <a:ext cx="252000" cy="252000"/>
              </a:xfrm>
              <a:prstGeom prst="ellipse">
                <a:avLst/>
              </a:prstGeom>
              <a:solidFill>
                <a:srgbClr val="1BD7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8176509A-4369-442D-96CE-8D35979E5074}"/>
                  </a:ext>
                </a:extLst>
              </p:cNvPr>
              <p:cNvSpPr/>
              <p:nvPr/>
            </p:nvSpPr>
            <p:spPr>
              <a:xfrm>
                <a:off x="4927533" y="496518"/>
                <a:ext cx="252000" cy="252000"/>
              </a:xfrm>
              <a:prstGeom prst="ellipse">
                <a:avLst/>
              </a:prstGeom>
              <a:solidFill>
                <a:srgbClr val="B1C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1D48014E-EC49-4416-B9EA-70C751C40E4F}"/>
                  </a:ext>
                </a:extLst>
              </p:cNvPr>
              <p:cNvSpPr/>
              <p:nvPr/>
            </p:nvSpPr>
            <p:spPr>
              <a:xfrm>
                <a:off x="5250824" y="496518"/>
                <a:ext cx="252000" cy="25200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0B828926-A81B-4A69-ABCD-9944546C2FE3}"/>
                  </a:ext>
                </a:extLst>
              </p:cNvPr>
              <p:cNvSpPr/>
              <p:nvPr userDrawn="1"/>
            </p:nvSpPr>
            <p:spPr>
              <a:xfrm>
                <a:off x="3634369" y="496518"/>
                <a:ext cx="252000" cy="252000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E98A4553-662B-4155-85CC-1C5D2375215A}"/>
                  </a:ext>
                </a:extLst>
              </p:cNvPr>
              <p:cNvSpPr/>
              <p:nvPr userDrawn="1"/>
            </p:nvSpPr>
            <p:spPr>
              <a:xfrm>
                <a:off x="4604243" y="815350"/>
                <a:ext cx="252000" cy="2520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32797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kern="1200">
          <a:solidFill>
            <a:schemeClr val="bg2">
              <a:lumMod val="2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400" b="1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None/>
        <a:defRPr sz="10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2pPr>
      <a:lvl3pPr marL="144000" indent="-144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3pPr>
      <a:lvl4pPr marL="288000" indent="-144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4pPr>
      <a:lvl5pPr marL="719138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76">
          <p15:clr>
            <a:srgbClr val="F26B43"/>
          </p15:clr>
        </p15:guide>
        <p15:guide id="2" orient="horz" pos="4052">
          <p15:clr>
            <a:srgbClr val="F26B43"/>
          </p15:clr>
        </p15:guide>
        <p15:guide id="3" pos="276">
          <p15:clr>
            <a:srgbClr val="F26B43"/>
          </p15:clr>
        </p15:guide>
        <p15:guide id="4" pos="7401">
          <p15:clr>
            <a:srgbClr val="F26B43"/>
          </p15:clr>
        </p15:guide>
        <p15:guide id="5" orient="horz" pos="808">
          <p15:clr>
            <a:srgbClr val="F26B43"/>
          </p15:clr>
        </p15:guide>
        <p15:guide id="6" orient="horz" pos="550">
          <p15:clr>
            <a:srgbClr val="F26B43"/>
          </p15:clr>
        </p15:guide>
        <p15:guide id="7" orient="horz" pos="3952">
          <p15:clr>
            <a:srgbClr val="F26B43"/>
          </p15:clr>
        </p15:guide>
        <p15:guide id="8" pos="3795">
          <p15:clr>
            <a:srgbClr val="F26B43"/>
          </p15:clr>
        </p15:guide>
        <p15:guide id="9" pos="388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1.png"/><Relationship Id="rId117" Type="http://schemas.openxmlformats.org/officeDocument/2006/relationships/image" Target="../media/image142.png"/><Relationship Id="rId21" Type="http://schemas.openxmlformats.org/officeDocument/2006/relationships/image" Target="../media/image46.png"/><Relationship Id="rId42" Type="http://schemas.openxmlformats.org/officeDocument/2006/relationships/image" Target="../media/image67.png"/><Relationship Id="rId47" Type="http://schemas.openxmlformats.org/officeDocument/2006/relationships/image" Target="../media/image72.png"/><Relationship Id="rId63" Type="http://schemas.openxmlformats.org/officeDocument/2006/relationships/image" Target="../media/image88.png"/><Relationship Id="rId68" Type="http://schemas.openxmlformats.org/officeDocument/2006/relationships/image" Target="../media/image93.png"/><Relationship Id="rId84" Type="http://schemas.openxmlformats.org/officeDocument/2006/relationships/image" Target="../media/image109.png"/><Relationship Id="rId89" Type="http://schemas.openxmlformats.org/officeDocument/2006/relationships/image" Target="../media/image114.png"/><Relationship Id="rId112" Type="http://schemas.openxmlformats.org/officeDocument/2006/relationships/image" Target="../media/image137.png"/><Relationship Id="rId16" Type="http://schemas.openxmlformats.org/officeDocument/2006/relationships/image" Target="../media/image41.png"/><Relationship Id="rId107" Type="http://schemas.openxmlformats.org/officeDocument/2006/relationships/image" Target="../media/image132.png"/><Relationship Id="rId11" Type="http://schemas.openxmlformats.org/officeDocument/2006/relationships/image" Target="../media/image36.png"/><Relationship Id="rId32" Type="http://schemas.openxmlformats.org/officeDocument/2006/relationships/image" Target="../media/image57.png"/><Relationship Id="rId37" Type="http://schemas.openxmlformats.org/officeDocument/2006/relationships/image" Target="../media/image62.png"/><Relationship Id="rId53" Type="http://schemas.openxmlformats.org/officeDocument/2006/relationships/image" Target="../media/image78.png"/><Relationship Id="rId58" Type="http://schemas.openxmlformats.org/officeDocument/2006/relationships/image" Target="../media/image83.png"/><Relationship Id="rId74" Type="http://schemas.openxmlformats.org/officeDocument/2006/relationships/image" Target="../media/image99.png"/><Relationship Id="rId79" Type="http://schemas.openxmlformats.org/officeDocument/2006/relationships/image" Target="../media/image104.png"/><Relationship Id="rId102" Type="http://schemas.openxmlformats.org/officeDocument/2006/relationships/image" Target="../media/image127.png"/><Relationship Id="rId5" Type="http://schemas.openxmlformats.org/officeDocument/2006/relationships/image" Target="../media/image30.png"/><Relationship Id="rId90" Type="http://schemas.openxmlformats.org/officeDocument/2006/relationships/image" Target="../media/image115.png"/><Relationship Id="rId95" Type="http://schemas.openxmlformats.org/officeDocument/2006/relationships/image" Target="../media/image120.png"/><Relationship Id="rId22" Type="http://schemas.openxmlformats.org/officeDocument/2006/relationships/image" Target="../media/image47.png"/><Relationship Id="rId27" Type="http://schemas.openxmlformats.org/officeDocument/2006/relationships/image" Target="../media/image52.png"/><Relationship Id="rId43" Type="http://schemas.openxmlformats.org/officeDocument/2006/relationships/image" Target="../media/image68.png"/><Relationship Id="rId48" Type="http://schemas.openxmlformats.org/officeDocument/2006/relationships/image" Target="../media/image73.png"/><Relationship Id="rId64" Type="http://schemas.openxmlformats.org/officeDocument/2006/relationships/image" Target="../media/image89.png"/><Relationship Id="rId69" Type="http://schemas.openxmlformats.org/officeDocument/2006/relationships/image" Target="../media/image94.png"/><Relationship Id="rId113" Type="http://schemas.openxmlformats.org/officeDocument/2006/relationships/image" Target="../media/image138.png"/><Relationship Id="rId118" Type="http://schemas.openxmlformats.org/officeDocument/2006/relationships/image" Target="../media/image143.png"/><Relationship Id="rId80" Type="http://schemas.openxmlformats.org/officeDocument/2006/relationships/image" Target="../media/image105.png"/><Relationship Id="rId85" Type="http://schemas.openxmlformats.org/officeDocument/2006/relationships/image" Target="../media/image110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33" Type="http://schemas.openxmlformats.org/officeDocument/2006/relationships/image" Target="../media/image58.png"/><Relationship Id="rId38" Type="http://schemas.openxmlformats.org/officeDocument/2006/relationships/image" Target="../media/image63.png"/><Relationship Id="rId59" Type="http://schemas.openxmlformats.org/officeDocument/2006/relationships/image" Target="../media/image84.png"/><Relationship Id="rId103" Type="http://schemas.openxmlformats.org/officeDocument/2006/relationships/image" Target="../media/image128.png"/><Relationship Id="rId108" Type="http://schemas.openxmlformats.org/officeDocument/2006/relationships/image" Target="../media/image133.png"/><Relationship Id="rId54" Type="http://schemas.openxmlformats.org/officeDocument/2006/relationships/image" Target="../media/image79.png"/><Relationship Id="rId70" Type="http://schemas.openxmlformats.org/officeDocument/2006/relationships/image" Target="../media/image95.png"/><Relationship Id="rId75" Type="http://schemas.openxmlformats.org/officeDocument/2006/relationships/image" Target="../media/image100.png"/><Relationship Id="rId91" Type="http://schemas.openxmlformats.org/officeDocument/2006/relationships/image" Target="../media/image116.png"/><Relationship Id="rId96" Type="http://schemas.openxmlformats.org/officeDocument/2006/relationships/image" Target="../media/image12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23" Type="http://schemas.openxmlformats.org/officeDocument/2006/relationships/image" Target="../media/image48.png"/><Relationship Id="rId28" Type="http://schemas.openxmlformats.org/officeDocument/2006/relationships/image" Target="../media/image53.png"/><Relationship Id="rId49" Type="http://schemas.openxmlformats.org/officeDocument/2006/relationships/image" Target="../media/image74.png"/><Relationship Id="rId114" Type="http://schemas.openxmlformats.org/officeDocument/2006/relationships/image" Target="../media/image139.png"/><Relationship Id="rId10" Type="http://schemas.openxmlformats.org/officeDocument/2006/relationships/image" Target="../media/image35.png"/><Relationship Id="rId31" Type="http://schemas.openxmlformats.org/officeDocument/2006/relationships/image" Target="../media/image56.png"/><Relationship Id="rId44" Type="http://schemas.openxmlformats.org/officeDocument/2006/relationships/image" Target="../media/image69.png"/><Relationship Id="rId52" Type="http://schemas.openxmlformats.org/officeDocument/2006/relationships/image" Target="../media/image77.png"/><Relationship Id="rId60" Type="http://schemas.openxmlformats.org/officeDocument/2006/relationships/image" Target="../media/image85.png"/><Relationship Id="rId65" Type="http://schemas.openxmlformats.org/officeDocument/2006/relationships/image" Target="../media/image90.png"/><Relationship Id="rId73" Type="http://schemas.openxmlformats.org/officeDocument/2006/relationships/image" Target="../media/image98.png"/><Relationship Id="rId78" Type="http://schemas.openxmlformats.org/officeDocument/2006/relationships/image" Target="../media/image103.png"/><Relationship Id="rId81" Type="http://schemas.openxmlformats.org/officeDocument/2006/relationships/image" Target="../media/image106.png"/><Relationship Id="rId86" Type="http://schemas.openxmlformats.org/officeDocument/2006/relationships/image" Target="../media/image111.png"/><Relationship Id="rId94" Type="http://schemas.openxmlformats.org/officeDocument/2006/relationships/image" Target="../media/image119.png"/><Relationship Id="rId99" Type="http://schemas.openxmlformats.org/officeDocument/2006/relationships/image" Target="../media/image124.png"/><Relationship Id="rId101" Type="http://schemas.openxmlformats.org/officeDocument/2006/relationships/image" Target="../media/image126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9" Type="http://schemas.openxmlformats.org/officeDocument/2006/relationships/image" Target="../media/image64.png"/><Relationship Id="rId109" Type="http://schemas.openxmlformats.org/officeDocument/2006/relationships/image" Target="../media/image134.png"/><Relationship Id="rId34" Type="http://schemas.openxmlformats.org/officeDocument/2006/relationships/image" Target="../media/image59.png"/><Relationship Id="rId50" Type="http://schemas.openxmlformats.org/officeDocument/2006/relationships/image" Target="../media/image75.png"/><Relationship Id="rId55" Type="http://schemas.openxmlformats.org/officeDocument/2006/relationships/image" Target="../media/image80.png"/><Relationship Id="rId76" Type="http://schemas.openxmlformats.org/officeDocument/2006/relationships/image" Target="../media/image101.png"/><Relationship Id="rId97" Type="http://schemas.openxmlformats.org/officeDocument/2006/relationships/image" Target="../media/image122.png"/><Relationship Id="rId104" Type="http://schemas.openxmlformats.org/officeDocument/2006/relationships/image" Target="../media/image129.png"/><Relationship Id="rId7" Type="http://schemas.openxmlformats.org/officeDocument/2006/relationships/image" Target="../media/image32.png"/><Relationship Id="rId71" Type="http://schemas.openxmlformats.org/officeDocument/2006/relationships/image" Target="../media/image96.png"/><Relationship Id="rId92" Type="http://schemas.openxmlformats.org/officeDocument/2006/relationships/image" Target="../media/image117.png"/><Relationship Id="rId2" Type="http://schemas.openxmlformats.org/officeDocument/2006/relationships/image" Target="../media/image15.png"/><Relationship Id="rId29" Type="http://schemas.openxmlformats.org/officeDocument/2006/relationships/image" Target="../media/image54.png"/><Relationship Id="rId24" Type="http://schemas.openxmlformats.org/officeDocument/2006/relationships/image" Target="../media/image49.png"/><Relationship Id="rId40" Type="http://schemas.openxmlformats.org/officeDocument/2006/relationships/image" Target="../media/image65.png"/><Relationship Id="rId45" Type="http://schemas.openxmlformats.org/officeDocument/2006/relationships/image" Target="../media/image70.png"/><Relationship Id="rId66" Type="http://schemas.openxmlformats.org/officeDocument/2006/relationships/image" Target="../media/image91.png"/><Relationship Id="rId87" Type="http://schemas.openxmlformats.org/officeDocument/2006/relationships/image" Target="../media/image112.png"/><Relationship Id="rId110" Type="http://schemas.openxmlformats.org/officeDocument/2006/relationships/image" Target="../media/image135.png"/><Relationship Id="rId115" Type="http://schemas.openxmlformats.org/officeDocument/2006/relationships/image" Target="../media/image140.png"/><Relationship Id="rId61" Type="http://schemas.openxmlformats.org/officeDocument/2006/relationships/image" Target="../media/image86.png"/><Relationship Id="rId82" Type="http://schemas.openxmlformats.org/officeDocument/2006/relationships/image" Target="../media/image107.png"/><Relationship Id="rId19" Type="http://schemas.openxmlformats.org/officeDocument/2006/relationships/image" Target="../media/image44.png"/><Relationship Id="rId14" Type="http://schemas.openxmlformats.org/officeDocument/2006/relationships/image" Target="../media/image39.png"/><Relationship Id="rId30" Type="http://schemas.openxmlformats.org/officeDocument/2006/relationships/image" Target="../media/image55.png"/><Relationship Id="rId35" Type="http://schemas.openxmlformats.org/officeDocument/2006/relationships/image" Target="../media/image60.png"/><Relationship Id="rId56" Type="http://schemas.openxmlformats.org/officeDocument/2006/relationships/image" Target="../media/image81.png"/><Relationship Id="rId77" Type="http://schemas.openxmlformats.org/officeDocument/2006/relationships/image" Target="../media/image102.png"/><Relationship Id="rId100" Type="http://schemas.openxmlformats.org/officeDocument/2006/relationships/image" Target="../media/image125.png"/><Relationship Id="rId105" Type="http://schemas.openxmlformats.org/officeDocument/2006/relationships/image" Target="../media/image130.png"/><Relationship Id="rId8" Type="http://schemas.openxmlformats.org/officeDocument/2006/relationships/image" Target="../media/image33.png"/><Relationship Id="rId51" Type="http://schemas.openxmlformats.org/officeDocument/2006/relationships/image" Target="../media/image76.png"/><Relationship Id="rId72" Type="http://schemas.openxmlformats.org/officeDocument/2006/relationships/image" Target="../media/image97.png"/><Relationship Id="rId93" Type="http://schemas.openxmlformats.org/officeDocument/2006/relationships/image" Target="../media/image118.png"/><Relationship Id="rId98" Type="http://schemas.openxmlformats.org/officeDocument/2006/relationships/image" Target="../media/image123.png"/><Relationship Id="rId3" Type="http://schemas.microsoft.com/office/2007/relationships/hdphoto" Target="../media/hdphoto2.wdp"/><Relationship Id="rId25" Type="http://schemas.openxmlformats.org/officeDocument/2006/relationships/image" Target="../media/image50.png"/><Relationship Id="rId46" Type="http://schemas.openxmlformats.org/officeDocument/2006/relationships/image" Target="../media/image71.png"/><Relationship Id="rId67" Type="http://schemas.openxmlformats.org/officeDocument/2006/relationships/image" Target="../media/image92.png"/><Relationship Id="rId116" Type="http://schemas.openxmlformats.org/officeDocument/2006/relationships/image" Target="../media/image141.png"/><Relationship Id="rId20" Type="http://schemas.openxmlformats.org/officeDocument/2006/relationships/image" Target="../media/image45.png"/><Relationship Id="rId41" Type="http://schemas.openxmlformats.org/officeDocument/2006/relationships/image" Target="../media/image66.png"/><Relationship Id="rId62" Type="http://schemas.openxmlformats.org/officeDocument/2006/relationships/image" Target="../media/image87.png"/><Relationship Id="rId83" Type="http://schemas.openxmlformats.org/officeDocument/2006/relationships/image" Target="../media/image108.png"/><Relationship Id="rId88" Type="http://schemas.openxmlformats.org/officeDocument/2006/relationships/image" Target="../media/image113.png"/><Relationship Id="rId111" Type="http://schemas.openxmlformats.org/officeDocument/2006/relationships/image" Target="../media/image136.png"/><Relationship Id="rId15" Type="http://schemas.openxmlformats.org/officeDocument/2006/relationships/image" Target="../media/image40.png"/><Relationship Id="rId36" Type="http://schemas.openxmlformats.org/officeDocument/2006/relationships/image" Target="../media/image61.png"/><Relationship Id="rId57" Type="http://schemas.openxmlformats.org/officeDocument/2006/relationships/image" Target="../media/image82.png"/><Relationship Id="rId106" Type="http://schemas.openxmlformats.org/officeDocument/2006/relationships/image" Target="../media/image1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46CA3C-84FB-45C9-B5E0-7A7182EA22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5117" y="2757323"/>
            <a:ext cx="6101276" cy="1521626"/>
          </a:xfrm>
        </p:spPr>
        <p:txBody>
          <a:bodyPr>
            <a:noAutofit/>
          </a:bodyPr>
          <a:lstStyle/>
          <a:p>
            <a:r>
              <a:rPr lang="uz-Cyrl-UZ" sz="3200" dirty="0"/>
              <a:t>Коррупцияга қарши курашиш  масалалари бўйича ходимлар, контрагентлар ва бошқа манфаатдор шахслар билан хабар бериш ва коммуникация жараёнларини ташкил этишга ёндашув. Тегишли корпоратив маданиятни шакллантириш.</a:t>
            </a:r>
            <a:br>
              <a:rPr lang="uz-Cyrl-UZ" sz="3200" dirty="0"/>
            </a:br>
            <a:endParaRPr lang="ru-RU" sz="3200" dirty="0"/>
          </a:p>
        </p:txBody>
      </p:sp>
      <p:grpSp>
        <p:nvGrpSpPr>
          <p:cNvPr id="2" name="LOGO Title 4f">
            <a:extLst>
              <a:ext uri="{FF2B5EF4-FFF2-40B4-BE49-F238E27FC236}">
                <a16:creationId xmlns:a16="http://schemas.microsoft.com/office/drawing/2014/main" id="{2342B75E-740F-1AF5-011D-1CE48460D826}"/>
              </a:ext>
            </a:extLst>
          </p:cNvPr>
          <p:cNvGrpSpPr/>
          <p:nvPr/>
        </p:nvGrpSpPr>
        <p:grpSpPr>
          <a:xfrm>
            <a:off x="6378273" y="512276"/>
            <a:ext cx="5435496" cy="1779245"/>
            <a:chOff x="611952" y="504678"/>
            <a:chExt cx="5435496" cy="177924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4E2084E-D2CF-7832-3957-42B685A45D28}"/>
                </a:ext>
              </a:extLst>
            </p:cNvPr>
            <p:cNvGrpSpPr/>
            <p:nvPr userDrawn="1"/>
          </p:nvGrpSpPr>
          <p:grpSpPr>
            <a:xfrm>
              <a:off x="3375570" y="504678"/>
              <a:ext cx="1537418" cy="1779245"/>
              <a:chOff x="443521" y="49468"/>
              <a:chExt cx="1537418" cy="1779245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1D83C6B-4847-EB63-D54F-0331FE4B3E8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t="804" b="804"/>
              <a:stretch/>
            </p:blipFill>
            <p:spPr>
              <a:xfrm>
                <a:off x="601980" y="49468"/>
                <a:ext cx="1223074" cy="1221871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5" name="TextBox 2">
                <a:extLst>
                  <a:ext uri="{FF2B5EF4-FFF2-40B4-BE49-F238E27FC236}">
                    <a16:creationId xmlns:a16="http://schemas.microsoft.com/office/drawing/2014/main" id="{3E051BC4-7A82-C80D-DE27-9D5A9DE878E0}"/>
                  </a:ext>
                </a:extLst>
              </p:cNvPr>
              <p:cNvSpPr txBox="1"/>
              <p:nvPr userDrawn="1"/>
            </p:nvSpPr>
            <p:spPr>
              <a:xfrm>
                <a:off x="443521" y="1300730"/>
                <a:ext cx="1537418" cy="5279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algn="ctr">
                  <a:spcAft>
                    <a:spcPts val="600"/>
                  </a:spcAft>
                  <a:defRPr sz="800" b="1">
                    <a:solidFill>
                      <a:schemeClr val="bg2">
                        <a:lumMod val="25000"/>
                      </a:schemeClr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ru-RU" dirty="0" err="1">
                    <a:solidFill>
                      <a:schemeClr val="bg1"/>
                    </a:solidFill>
                  </a:rPr>
                  <a:t>Ўзбекистон</a:t>
                </a:r>
                <a:r>
                  <a:rPr lang="ru-RU" dirty="0">
                    <a:solidFill>
                      <a:schemeClr val="bg1"/>
                    </a:solidFill>
                  </a:rPr>
                  <a:t> </a:t>
                </a:r>
                <a:r>
                  <a:rPr lang="ru-RU" dirty="0" err="1">
                    <a:solidFill>
                      <a:schemeClr val="bg1"/>
                    </a:solidFill>
                  </a:rPr>
                  <a:t>Республикаси</a:t>
                </a:r>
                <a:r>
                  <a:rPr lang="ru-RU" dirty="0">
                    <a:solidFill>
                      <a:schemeClr val="bg1"/>
                    </a:solidFill>
                  </a:rPr>
                  <a:t> </a:t>
                </a:r>
                <a:r>
                  <a:rPr lang="ru-RU" dirty="0" err="1">
                    <a:solidFill>
                      <a:schemeClr val="bg1"/>
                    </a:solidFill>
                  </a:rPr>
                  <a:t>коррупцияга</a:t>
                </a:r>
                <a:r>
                  <a:rPr lang="ru-RU" dirty="0">
                    <a:solidFill>
                      <a:schemeClr val="bg1"/>
                    </a:solidFill>
                  </a:rPr>
                  <a:t> </a:t>
                </a:r>
                <a:r>
                  <a:rPr lang="ru-RU" dirty="0" err="1">
                    <a:solidFill>
                      <a:schemeClr val="bg1"/>
                    </a:solidFill>
                  </a:rPr>
                  <a:t>қарши</a:t>
                </a:r>
                <a:r>
                  <a:rPr lang="ru-RU" dirty="0">
                    <a:solidFill>
                      <a:schemeClr val="bg1"/>
                    </a:solidFill>
                  </a:rPr>
                  <a:t> </a:t>
                </a:r>
                <a:r>
                  <a:rPr lang="ru-RU" dirty="0" err="1">
                    <a:solidFill>
                      <a:schemeClr val="bg1"/>
                    </a:solidFill>
                  </a:rPr>
                  <a:t>курашиш</a:t>
                </a:r>
                <a:r>
                  <a:rPr lang="ru-RU" dirty="0">
                    <a:solidFill>
                      <a:schemeClr val="bg1"/>
                    </a:solidFill>
                  </a:rPr>
                  <a:t> </a:t>
                </a:r>
                <a:r>
                  <a:rPr lang="ru-RU" dirty="0" err="1">
                    <a:solidFill>
                      <a:schemeClr val="bg1"/>
                    </a:solidFill>
                  </a:rPr>
                  <a:t>агентлиги</a:t>
                </a:r>
                <a:endParaRPr lang="en-US" dirty="0" err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3F2CC0F-8CBB-2721-F5B9-C88A34DC30C0}"/>
                </a:ext>
              </a:extLst>
            </p:cNvPr>
            <p:cNvGrpSpPr/>
            <p:nvPr userDrawn="1"/>
          </p:nvGrpSpPr>
          <p:grpSpPr>
            <a:xfrm>
              <a:off x="611952" y="504678"/>
              <a:ext cx="1169846" cy="1687167"/>
              <a:chOff x="2231230" y="50939"/>
              <a:chExt cx="1169846" cy="1687167"/>
            </a:xfrm>
          </p:grpSpPr>
          <p:sp>
            <p:nvSpPr>
              <p:cNvPr id="12" name="TextBox 4">
                <a:extLst>
                  <a:ext uri="{FF2B5EF4-FFF2-40B4-BE49-F238E27FC236}">
                    <a16:creationId xmlns:a16="http://schemas.microsoft.com/office/drawing/2014/main" id="{978A90C0-1DD5-8DFB-7F78-23642549774F}"/>
                  </a:ext>
                </a:extLst>
              </p:cNvPr>
              <p:cNvSpPr txBox="1"/>
              <p:nvPr userDrawn="1"/>
            </p:nvSpPr>
            <p:spPr>
              <a:xfrm>
                <a:off x="2231230" y="1366475"/>
                <a:ext cx="1169846" cy="3716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lvl="0" algn="ctr">
                  <a:spcAft>
                    <a:spcPts val="600"/>
                  </a:spcAft>
                  <a:defRPr sz="800" b="1">
                    <a:solidFill>
                      <a:schemeClr val="bg2">
                        <a:lumMod val="25000"/>
                      </a:schemeClr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ru-RU" dirty="0" err="1">
                    <a:solidFill>
                      <a:schemeClr val="bg1"/>
                    </a:solidFill>
                  </a:rPr>
                  <a:t>Ўзбекистон</a:t>
                </a:r>
                <a:r>
                  <a:rPr lang="ru-RU" dirty="0">
                    <a:solidFill>
                      <a:schemeClr val="bg1"/>
                    </a:solidFill>
                  </a:rPr>
                  <a:t> Республикаси Адлия вазирлиги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145AECE-2054-45CE-B7D2-38C5544DCB50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76" t="4959" r="8599" b="3778"/>
              <a:stretch/>
            </p:blipFill>
            <p:spPr>
              <a:xfrm>
                <a:off x="2245180" y="50939"/>
                <a:ext cx="1126874" cy="1253784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78427B4-F480-4C6D-A295-FF6768FF1342}"/>
                </a:ext>
              </a:extLst>
            </p:cNvPr>
            <p:cNvGrpSpPr/>
            <p:nvPr userDrawn="1"/>
          </p:nvGrpSpPr>
          <p:grpSpPr>
            <a:xfrm>
              <a:off x="2096502" y="504678"/>
              <a:ext cx="1074049" cy="1685830"/>
              <a:chOff x="3768308" y="41911"/>
              <a:chExt cx="1074049" cy="168583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BF28E79-0AAB-5A8F-9948-1706F570426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3927" y="41911"/>
                <a:ext cx="952353" cy="124258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1" name="TextBox 9">
                <a:extLst>
                  <a:ext uri="{FF2B5EF4-FFF2-40B4-BE49-F238E27FC236}">
                    <a16:creationId xmlns:a16="http://schemas.microsoft.com/office/drawing/2014/main" id="{015FC492-A9EB-3827-ECF0-F66535608D9F}"/>
                  </a:ext>
                </a:extLst>
              </p:cNvPr>
              <p:cNvSpPr txBox="1"/>
              <p:nvPr userDrawn="1"/>
            </p:nvSpPr>
            <p:spPr>
              <a:xfrm>
                <a:off x="3768308" y="1356110"/>
                <a:ext cx="1074049" cy="3716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lvl="0" algn="ctr">
                  <a:spcAft>
                    <a:spcPts val="600"/>
                  </a:spcAft>
                  <a:defRPr sz="800" b="1">
                    <a:solidFill>
                      <a:schemeClr val="bg2">
                        <a:lumMod val="25000"/>
                      </a:schemeClr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uz-Cyrl-UZ" dirty="0">
                    <a:solidFill>
                      <a:schemeClr val="bg1"/>
                    </a:solidFill>
                  </a:rPr>
                  <a:t>Ўзбекистон Республикаси бош прокуратураси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361ADD1-A17F-486E-2FA1-F1BFF03B379C}"/>
                </a:ext>
              </a:extLst>
            </p:cNvPr>
            <p:cNvGrpSpPr/>
            <p:nvPr userDrawn="1"/>
          </p:nvGrpSpPr>
          <p:grpSpPr>
            <a:xfrm>
              <a:off x="4979347" y="504678"/>
              <a:ext cx="1068101" cy="1776874"/>
              <a:chOff x="4948867" y="41911"/>
              <a:chExt cx="1068101" cy="177687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8E4B9BF-F4EE-4705-1CA4-586A05C812F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86" t="16259" r="24461" b="15945"/>
              <a:stretch/>
            </p:blipFill>
            <p:spPr>
              <a:xfrm>
                <a:off x="5175551" y="41911"/>
                <a:ext cx="614734" cy="124258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9" name="TextBox 4">
                <a:extLst>
                  <a:ext uri="{FF2B5EF4-FFF2-40B4-BE49-F238E27FC236}">
                    <a16:creationId xmlns:a16="http://schemas.microsoft.com/office/drawing/2014/main" id="{1E1A40E4-8071-8BDA-D685-E3D2BB9AE6E7}"/>
                  </a:ext>
                </a:extLst>
              </p:cNvPr>
              <p:cNvSpPr txBox="1"/>
              <p:nvPr userDrawn="1"/>
            </p:nvSpPr>
            <p:spPr>
              <a:xfrm>
                <a:off x="4948867" y="1293173"/>
                <a:ext cx="1068101" cy="5256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600"/>
                  </a:spcAft>
                </a:pPr>
                <a:r>
                  <a:rPr lang="ru-RU" sz="800" b="1" dirty="0">
                    <a:solidFill>
                      <a:schemeClr val="bg1"/>
                    </a:solidFill>
                  </a:rPr>
                  <a:t>Бирлашган Миллатлар Ташкилотининг Тараққиёт Дастури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5112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7BD574-B4D9-405E-B7FF-C1EC3842F9E4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51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345EBCF-31D0-4659-AB5C-8B4D06005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ўқитиш</a:t>
            </a:r>
            <a:r>
              <a:rPr lang="ru-RU" dirty="0"/>
              <a:t> </a:t>
            </a:r>
            <a:r>
              <a:rPr lang="ru-RU" dirty="0" err="1"/>
              <a:t>мисоллари</a:t>
            </a:r>
            <a:r>
              <a:rPr lang="ru-RU" dirty="0"/>
              <a:t>: ISO 37001:2016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1F1DBD8-81A0-4CDE-A0E1-745AE1165A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1. </a:t>
            </a:r>
            <a:r>
              <a:rPr lang="ru-RU" dirty="0" err="1"/>
              <a:t>Мунтазам</a:t>
            </a:r>
            <a:r>
              <a:rPr lang="ru-RU" dirty="0"/>
              <a:t> 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ўқитиш</a:t>
            </a:r>
            <a:endParaRPr lang="ru-RU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8FD966-FF40-4896-9E31-9AAC89FD7E6F}"/>
              </a:ext>
            </a:extLst>
          </p:cNvPr>
          <p:cNvGrpSpPr/>
          <p:nvPr/>
        </p:nvGrpSpPr>
        <p:grpSpPr>
          <a:xfrm>
            <a:off x="431999" y="1282700"/>
            <a:ext cx="7975203" cy="460375"/>
            <a:chOff x="431998" y="1497505"/>
            <a:chExt cx="7042690" cy="63086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8AEE7E9-C361-4862-BED2-90DB0F550C89}"/>
                </a:ext>
              </a:extLst>
            </p:cNvPr>
            <p:cNvSpPr/>
            <p:nvPr/>
          </p:nvSpPr>
          <p:spPr>
            <a:xfrm>
              <a:off x="552610" y="160681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D68EC44-AA3F-453B-AD79-01218D71A867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Мисоллар</a:t>
              </a:r>
              <a:endParaRPr lang="ru-RU" sz="16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13" name="object 20">
            <a:extLst>
              <a:ext uri="{FF2B5EF4-FFF2-40B4-BE49-F238E27FC236}">
                <a16:creationId xmlns:a16="http://schemas.microsoft.com/office/drawing/2014/main" id="{1B7DFCC5-1F8E-415D-B8BE-9CD5A05419FC}"/>
              </a:ext>
            </a:extLst>
          </p:cNvPr>
          <p:cNvSpPr txBox="1"/>
          <p:nvPr/>
        </p:nvSpPr>
        <p:spPr>
          <a:xfrm>
            <a:off x="431999" y="1861175"/>
            <a:ext cx="7964291" cy="409022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Шахсан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хозир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бўлиш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онлайн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форматда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ўқитиш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Олдиндан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ёзилган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ўқув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видеоролик</a:t>
            </a:r>
          </a:p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Мустақил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ўқиш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Ишлаб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чиқаришдан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ажралмаган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ҳолда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ўқиш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Малакавий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сертификатлаштиришга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тайёрлаш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уни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олиш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Узлуксиз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малакавий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таълим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</a:p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Умумкорпоратив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,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минтақавий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, локал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ёки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кичик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гуруҳда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«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Тушлик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қил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ўқи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»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ёки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шунга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ўхшаш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тадбирларда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ўқитиш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>
                <a:solidFill>
                  <a:schemeClr val="tx2"/>
                </a:solidFill>
                <a:cs typeface="Arial"/>
              </a:rPr>
              <a:t>«Комплаенс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куни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»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ёки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«Коррупцияга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қарши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курашиш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куни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»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стилида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семинар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ёки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тадбирлар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Турли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бўлинма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/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ёки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иш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бўйича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шериклар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билан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тажриба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алмашиш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учун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учрашувлар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>
                <a:solidFill>
                  <a:schemeClr val="tx2"/>
                </a:solidFill>
                <a:cs typeface="Arial"/>
              </a:rPr>
              <a:t>БМТ,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Жаҳон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банки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ҳ.к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.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каби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халқаро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ташкилотлар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тан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олган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текин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қўлланма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ресурслардан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фойдаланиш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</a:p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>
                <a:solidFill>
                  <a:schemeClr val="tx2"/>
                </a:solidFill>
                <a:cs typeface="Arial"/>
              </a:rPr>
              <a:t>Профессионал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ташкилотлар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томонидан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ўтказиладиган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комплаенс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ёки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коррупцияга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қарши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курашиш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бўйича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конференцияларда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иштирок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этиш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ёки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уларда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қатнашиш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>
                <a:solidFill>
                  <a:schemeClr val="tx2"/>
                </a:solidFill>
                <a:cs typeface="Arial"/>
              </a:rPr>
              <a:t>ISO 37001,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қўлланма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маълумот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ресурслари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8732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7BD574-B4D9-405E-B7FF-C1EC3842F9E4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51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3F8595-B7B1-48FD-81F7-58A89F6C0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526" y="2626558"/>
            <a:ext cx="5622562" cy="36472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CA40EA-B1DF-46DB-890A-5D1570CE9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00" y="1282700"/>
            <a:ext cx="5909166" cy="40823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595332E3-2898-4E27-AC8A-FCF3C7F65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</a:t>
            </a:r>
            <a:r>
              <a:rPr lang="ru-RU" dirty="0"/>
              <a:t> </a:t>
            </a:r>
            <a:r>
              <a:rPr lang="ru-RU" dirty="0" err="1"/>
              <a:t>агентлиги</a:t>
            </a:r>
            <a:r>
              <a:rPr lang="ru-RU" dirty="0"/>
              <a:t> </a:t>
            </a:r>
            <a:r>
              <a:rPr lang="ru-RU" dirty="0" err="1"/>
              <a:t>томонидан</a:t>
            </a:r>
            <a:r>
              <a:rPr lang="ru-RU" dirty="0"/>
              <a:t> </a:t>
            </a:r>
            <a:r>
              <a:rPr lang="ru-RU" dirty="0" err="1"/>
              <a:t>тавсия</a:t>
            </a:r>
            <a:r>
              <a:rPr lang="ru-RU" dirty="0"/>
              <a:t> </a:t>
            </a:r>
            <a:r>
              <a:rPr lang="ru-RU" dirty="0" err="1"/>
              <a:t>этиладиган</a:t>
            </a:r>
            <a:r>
              <a:rPr lang="ru-RU" dirty="0"/>
              <a:t> </a:t>
            </a:r>
            <a:r>
              <a:rPr lang="ru-RU" dirty="0" err="1"/>
              <a:t>ўқув</a:t>
            </a:r>
            <a:r>
              <a:rPr lang="ru-RU" dirty="0"/>
              <a:t> </a:t>
            </a:r>
            <a:r>
              <a:rPr lang="ru-RU" dirty="0" err="1"/>
              <a:t>мавзулари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21E4256-8359-440F-8583-60792D301E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1. </a:t>
            </a:r>
            <a:r>
              <a:rPr lang="ru-RU" dirty="0" err="1"/>
              <a:t>Мунтазам</a:t>
            </a:r>
            <a:r>
              <a:rPr lang="ru-RU" dirty="0"/>
              <a:t> 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ўқитиш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0443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BA754-0664-4625-9E39-5B50DC20E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Давлат </a:t>
            </a:r>
            <a:r>
              <a:rPr lang="ru-RU" dirty="0" err="1"/>
              <a:t>ташкилотларида</a:t>
            </a:r>
            <a:r>
              <a:rPr lang="ru-RU" dirty="0"/>
              <a:t> 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ўқитиш</a:t>
            </a:r>
            <a:r>
              <a:rPr lang="ru-RU" dirty="0"/>
              <a:t> </a:t>
            </a:r>
            <a:r>
              <a:rPr lang="ru-RU" dirty="0" err="1"/>
              <a:t>амалиёти</a:t>
            </a:r>
            <a:br>
              <a:rPr lang="ru-RU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3D598-487D-427E-AA1B-A8E6812B83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1. </a:t>
            </a:r>
            <a:r>
              <a:rPr lang="ru-RU" dirty="0" err="1"/>
              <a:t>Мунтазам</a:t>
            </a:r>
            <a:r>
              <a:rPr lang="ru-RU" dirty="0"/>
              <a:t> 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ўқитиш</a:t>
            </a:r>
            <a:endParaRPr lang="ru-RU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5C1ACFE-F0AA-4AEE-9F14-F3C4921AA84B}"/>
              </a:ext>
            </a:extLst>
          </p:cNvPr>
          <p:cNvGrpSpPr/>
          <p:nvPr/>
        </p:nvGrpSpPr>
        <p:grpSpPr>
          <a:xfrm>
            <a:off x="431999" y="1282700"/>
            <a:ext cx="5592565" cy="460375"/>
            <a:chOff x="431998" y="1497505"/>
            <a:chExt cx="7042690" cy="63086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113166E-D170-46E4-B3F5-4C649491460A}"/>
                </a:ext>
              </a:extLst>
            </p:cNvPr>
            <p:cNvSpPr/>
            <p:nvPr/>
          </p:nvSpPr>
          <p:spPr>
            <a:xfrm>
              <a:off x="552610" y="160681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7ADD6DE-68BE-4392-BDD5-EFFA6401F93E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Ўқитиш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шакллари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: </a:t>
              </a:r>
            </a:p>
          </p:txBody>
        </p:sp>
      </p:grpSp>
      <p:sp>
        <p:nvSpPr>
          <p:cNvPr id="15" name="object 20">
            <a:extLst>
              <a:ext uri="{FF2B5EF4-FFF2-40B4-BE49-F238E27FC236}">
                <a16:creationId xmlns:a16="http://schemas.microsoft.com/office/drawing/2014/main" id="{43272D82-3268-4E65-89BB-0C6258E6139F}"/>
              </a:ext>
            </a:extLst>
          </p:cNvPr>
          <p:cNvSpPr txBox="1"/>
          <p:nvPr/>
        </p:nvSpPr>
        <p:spPr>
          <a:xfrm>
            <a:off x="432000" y="1810375"/>
            <a:ext cx="5592564" cy="73545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>
                <a:solidFill>
                  <a:schemeClr val="tx2"/>
                </a:solidFill>
                <a:cs typeface="Arial"/>
              </a:rPr>
              <a:t>Селектор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мажлислари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>
                <a:solidFill>
                  <a:schemeClr val="tx2"/>
                </a:solidFill>
                <a:cs typeface="Arial"/>
              </a:rPr>
              <a:t>Коррупцияга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қарши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курашиш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агентлиги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, Бош прокуратура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томонидан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ташкил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этилган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семинарлар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CC1702E-5966-46C7-9F43-72671CF17FD8}"/>
              </a:ext>
            </a:extLst>
          </p:cNvPr>
          <p:cNvGrpSpPr/>
          <p:nvPr/>
        </p:nvGrpSpPr>
        <p:grpSpPr>
          <a:xfrm>
            <a:off x="431999" y="2763973"/>
            <a:ext cx="5592565" cy="460375"/>
            <a:chOff x="431998" y="1497505"/>
            <a:chExt cx="7042690" cy="63086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7959155-CAAB-478A-80D7-FC9B61DC4CFB}"/>
                </a:ext>
              </a:extLst>
            </p:cNvPr>
            <p:cNvSpPr/>
            <p:nvPr/>
          </p:nvSpPr>
          <p:spPr>
            <a:xfrm>
              <a:off x="552610" y="160681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35FE6D8-8929-476E-8C6A-1D567920DB6F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Даврийлик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:</a:t>
              </a:r>
              <a:r>
                <a:rPr lang="en-US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ҳар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чоракда</a:t>
              </a:r>
              <a:endPara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F9B225B-8825-4104-AAD8-F9060525E54B}"/>
              </a:ext>
            </a:extLst>
          </p:cNvPr>
          <p:cNvGrpSpPr/>
          <p:nvPr/>
        </p:nvGrpSpPr>
        <p:grpSpPr>
          <a:xfrm>
            <a:off x="431999" y="3522256"/>
            <a:ext cx="5592565" cy="460375"/>
            <a:chOff x="431998" y="1497505"/>
            <a:chExt cx="7042690" cy="63086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6E7D7F19-73DF-4585-968A-11532F3C4155}"/>
                </a:ext>
              </a:extLst>
            </p:cNvPr>
            <p:cNvSpPr/>
            <p:nvPr/>
          </p:nvSpPr>
          <p:spPr>
            <a:xfrm>
              <a:off x="552610" y="160681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DADB5F2-EAAA-4362-B121-CE47B9CFCDF5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Мавзу</a:t>
              </a:r>
              <a:endParaRPr lang="ru-RU" sz="16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23" name="object 20">
            <a:extLst>
              <a:ext uri="{FF2B5EF4-FFF2-40B4-BE49-F238E27FC236}">
                <a16:creationId xmlns:a16="http://schemas.microsoft.com/office/drawing/2014/main" id="{305BD5EC-A469-4479-9A9E-2DD9453F59EE}"/>
              </a:ext>
            </a:extLst>
          </p:cNvPr>
          <p:cNvSpPr txBox="1"/>
          <p:nvPr/>
        </p:nvSpPr>
        <p:spPr>
          <a:xfrm>
            <a:off x="431999" y="4049931"/>
            <a:ext cx="559256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Қонунчилик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талаблари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коррупциявий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бузилишлар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учун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жавобгарлик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5CE1D98-212F-43BB-B153-9B5EA4FC6808}"/>
              </a:ext>
            </a:extLst>
          </p:cNvPr>
          <p:cNvGrpSpPr/>
          <p:nvPr/>
        </p:nvGrpSpPr>
        <p:grpSpPr>
          <a:xfrm>
            <a:off x="6270629" y="1282700"/>
            <a:ext cx="5554693" cy="460375"/>
            <a:chOff x="431998" y="1497505"/>
            <a:chExt cx="6994999" cy="63086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D381ED79-628E-45E3-9CE6-B116B658FEC7}"/>
                </a:ext>
              </a:extLst>
            </p:cNvPr>
            <p:cNvSpPr/>
            <p:nvPr/>
          </p:nvSpPr>
          <p:spPr>
            <a:xfrm>
              <a:off x="552610" y="1606814"/>
              <a:ext cx="6874387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A8C2BEDB-29F5-4874-B4AF-571DDE6E65D7}"/>
                </a:ext>
              </a:extLst>
            </p:cNvPr>
            <p:cNvSpPr/>
            <p:nvPr/>
          </p:nvSpPr>
          <p:spPr>
            <a:xfrm>
              <a:off x="431998" y="1497505"/>
              <a:ext cx="6912740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Камчиликлар</a:t>
              </a:r>
              <a:endParaRPr lang="ru-RU" sz="16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27" name="object 20">
            <a:extLst>
              <a:ext uri="{FF2B5EF4-FFF2-40B4-BE49-F238E27FC236}">
                <a16:creationId xmlns:a16="http://schemas.microsoft.com/office/drawing/2014/main" id="{89F8D079-95A6-4002-9FF0-3917E3017EE3}"/>
              </a:ext>
            </a:extLst>
          </p:cNvPr>
          <p:cNvSpPr txBox="1"/>
          <p:nvPr/>
        </p:nvSpPr>
        <p:spPr>
          <a:xfrm>
            <a:off x="6270630" y="1810375"/>
            <a:ext cx="4952052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Материаллар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муайян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давлат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ташкилоти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функцияларининг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ўзига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хослилигини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ҳисобга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олмайди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Билимларни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тестлаш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ўқув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тадбирларига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келишни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ҳисобга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олиш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орқали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назорат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қилиш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мавжуд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эмас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Материалларнинг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паст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ўзлаштирилиши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0F180A6-AD6B-48AE-8489-53BEB426D832}"/>
              </a:ext>
            </a:extLst>
          </p:cNvPr>
          <p:cNvGrpSpPr/>
          <p:nvPr/>
        </p:nvGrpSpPr>
        <p:grpSpPr>
          <a:xfrm flipH="1">
            <a:off x="441831" y="4678121"/>
            <a:ext cx="11760001" cy="1595679"/>
            <a:chOff x="231293" y="1533765"/>
            <a:chExt cx="9637556" cy="128835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7CE86F5-8ED8-4FB3-8E6A-79E9B47031EA}"/>
                </a:ext>
              </a:extLst>
            </p:cNvPr>
            <p:cNvGrpSpPr/>
            <p:nvPr/>
          </p:nvGrpSpPr>
          <p:grpSpPr>
            <a:xfrm>
              <a:off x="231293" y="1533765"/>
              <a:ext cx="9637556" cy="1288357"/>
              <a:chOff x="231293" y="1423063"/>
              <a:chExt cx="9637556" cy="1458689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18F7144-621D-4446-93E9-85E85E9506EE}"/>
                  </a:ext>
                </a:extLst>
              </p:cNvPr>
              <p:cNvSpPr/>
              <p:nvPr/>
            </p:nvSpPr>
            <p:spPr>
              <a:xfrm>
                <a:off x="231293" y="1423063"/>
                <a:ext cx="802433" cy="1458253"/>
              </a:xfrm>
              <a:prstGeom prst="rect">
                <a:avLst/>
              </a:prstGeom>
              <a:solidFill>
                <a:srgbClr val="CDF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/>
              <a:lstStyle/>
              <a:p>
                <a:pPr algn="ctr"/>
                <a:endParaRPr lang="en-US" sz="900" dirty="0" err="1">
                  <a:solidFill>
                    <a:schemeClr val="bg1"/>
                  </a:solidFill>
                </a:endParaRP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DBF0254C-1AE7-4B03-A82E-E0D0F0C0D0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Blur radius="3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" t="25090" r="277" b="26127"/>
              <a:stretch/>
            </p:blipFill>
            <p:spPr>
              <a:xfrm>
                <a:off x="293049" y="1423499"/>
                <a:ext cx="9575800" cy="1458253"/>
              </a:xfrm>
              <a:prstGeom prst="roundRect">
                <a:avLst>
                  <a:gd name="adj" fmla="val 50000"/>
                </a:avLst>
              </a:prstGeom>
            </p:spPr>
          </p:pic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51B5526-488B-47AF-A47B-1364A8CE2758}"/>
                </a:ext>
              </a:extLst>
            </p:cNvPr>
            <p:cNvSpPr txBox="1"/>
            <p:nvPr/>
          </p:nvSpPr>
          <p:spPr>
            <a:xfrm>
              <a:off x="632510" y="1615579"/>
              <a:ext cx="8609528" cy="1124648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ru-RU" sz="1600" b="1" dirty="0"/>
                <a:t>Коррупцияга </a:t>
              </a:r>
              <a:r>
                <a:rPr lang="ru-RU" sz="1600" b="1" dirty="0" err="1"/>
                <a:t>қарши</a:t>
              </a:r>
              <a:r>
                <a:rPr lang="ru-RU" sz="1600" b="1" dirty="0"/>
                <a:t> </a:t>
              </a:r>
              <a:r>
                <a:rPr lang="ru-RU" sz="1600" b="1" dirty="0" err="1"/>
                <a:t>курашиш</a:t>
              </a:r>
              <a:r>
                <a:rPr lang="ru-RU" sz="1600" b="1" dirty="0"/>
                <a:t> </a:t>
              </a:r>
              <a:r>
                <a:rPr lang="ru-RU" sz="1600" b="1" dirty="0" err="1"/>
                <a:t>агентлиги</a:t>
              </a:r>
              <a:r>
                <a:rPr lang="ru-RU" sz="1600" b="1" dirty="0"/>
                <a:t> </a:t>
              </a:r>
              <a:r>
                <a:rPr lang="ru-RU" sz="1600" b="1" dirty="0" err="1"/>
                <a:t>ва</a:t>
              </a:r>
              <a:r>
                <a:rPr lang="ru-RU" sz="1600" b="1" dirty="0"/>
                <a:t> Бош прокуратура </a:t>
              </a:r>
              <a:r>
                <a:rPr lang="ru-RU" sz="1600" b="1" dirty="0" err="1"/>
                <a:t>томонидан</a:t>
              </a:r>
              <a:r>
                <a:rPr lang="ru-RU" sz="1600" b="1" dirty="0"/>
                <a:t> </a:t>
              </a:r>
              <a:r>
                <a:rPr lang="ru-RU" sz="1600" b="1" dirty="0" err="1"/>
                <a:t>ташкил</a:t>
              </a:r>
              <a:r>
                <a:rPr lang="ru-RU" sz="1600" b="1" dirty="0"/>
                <a:t> </a:t>
              </a:r>
              <a:r>
                <a:rPr lang="ru-RU" sz="1600" b="1" dirty="0" err="1"/>
                <a:t>этилган</a:t>
              </a:r>
              <a:r>
                <a:rPr lang="ru-RU" sz="1600" b="1" dirty="0"/>
                <a:t> селектор </a:t>
              </a:r>
              <a:r>
                <a:rPr lang="ru-RU" sz="1600" b="1" dirty="0" err="1"/>
                <a:t>мажлислари</a:t>
              </a:r>
              <a:r>
                <a:rPr lang="ru-RU" sz="1600" b="1" dirty="0"/>
                <a:t> </a:t>
              </a:r>
              <a:r>
                <a:rPr lang="ru-RU" sz="1600" b="1" dirty="0" err="1"/>
                <a:t>ва</a:t>
              </a:r>
              <a:r>
                <a:rPr lang="ru-RU" sz="1600" b="1" dirty="0"/>
                <a:t> </a:t>
              </a:r>
              <a:r>
                <a:rPr lang="ru-RU" sz="1600" b="1" dirty="0" err="1"/>
                <a:t>семинарлар</a:t>
              </a:r>
              <a:r>
                <a:rPr lang="ru-RU" sz="1600" b="1" dirty="0"/>
                <a:t> </a:t>
              </a:r>
              <a:r>
                <a:rPr lang="ru-RU" sz="1600" b="1" dirty="0" err="1"/>
                <a:t>коррупцияга</a:t>
              </a:r>
              <a:r>
                <a:rPr lang="ru-RU" sz="1600" b="1" dirty="0"/>
                <a:t> </a:t>
              </a:r>
              <a:r>
                <a:rPr lang="ru-RU" sz="1600" b="1" dirty="0" err="1"/>
                <a:t>қарши</a:t>
              </a:r>
              <a:r>
                <a:rPr lang="ru-RU" sz="1600" b="1" dirty="0"/>
                <a:t> </a:t>
              </a:r>
              <a:r>
                <a:rPr lang="ru-RU" sz="1600" b="1" dirty="0" err="1"/>
                <a:t>курашиш</a:t>
              </a:r>
              <a:r>
                <a:rPr lang="ru-RU" sz="1600" b="1" dirty="0"/>
                <a:t> </a:t>
              </a:r>
              <a:r>
                <a:rPr lang="ru-RU" sz="1600" b="1" dirty="0" err="1"/>
                <a:t>масалалри</a:t>
              </a:r>
              <a:r>
                <a:rPr lang="ru-RU" sz="1600" b="1" dirty="0"/>
                <a:t> </a:t>
              </a:r>
              <a:r>
                <a:rPr lang="ru-RU" sz="1600" b="1" dirty="0" err="1"/>
                <a:t>бўйича</a:t>
              </a:r>
              <a:r>
                <a:rPr lang="ru-RU" sz="1600" b="1" dirty="0"/>
                <a:t> </a:t>
              </a:r>
              <a:r>
                <a:rPr lang="ru-RU" sz="1600" b="1" dirty="0" err="1"/>
                <a:t>яхши</a:t>
              </a:r>
              <a:r>
                <a:rPr lang="ru-RU" sz="1600" b="1" dirty="0"/>
                <a:t> </a:t>
              </a:r>
              <a:r>
                <a:rPr lang="ru-RU" sz="1600" b="1" dirty="0" err="1"/>
                <a:t>ўқув</a:t>
              </a:r>
              <a:r>
                <a:rPr lang="ru-RU" sz="1600" b="1" dirty="0"/>
                <a:t> </a:t>
              </a:r>
              <a:r>
                <a:rPr lang="ru-RU" sz="1600" b="1" dirty="0" err="1"/>
                <a:t>шакллари</a:t>
              </a:r>
              <a:r>
                <a:rPr lang="ru-RU" sz="1600" b="1" dirty="0"/>
                <a:t> </a:t>
              </a:r>
              <a:r>
                <a:rPr lang="ru-RU" sz="1600" b="1" dirty="0" err="1"/>
                <a:t>ҳисобаланади</a:t>
              </a:r>
              <a:r>
                <a:rPr lang="ru-RU" sz="1600" b="1" dirty="0"/>
                <a:t>, </a:t>
              </a:r>
              <a:r>
                <a:rPr lang="ru-RU" sz="1600" b="1" dirty="0" err="1"/>
                <a:t>аммо</a:t>
              </a:r>
              <a:r>
                <a:rPr lang="ru-RU" sz="1600" b="1" dirty="0"/>
                <a:t>:</a:t>
              </a:r>
            </a:p>
            <a:p>
              <a:pPr>
                <a:spcAft>
                  <a:spcPts val="600"/>
                </a:spcAft>
              </a:pPr>
              <a:r>
                <a:rPr lang="ru-RU" sz="1600" dirty="0">
                  <a:solidFill>
                    <a:schemeClr val="tx2"/>
                  </a:solidFill>
                </a:rPr>
                <a:t>Ушбу </a:t>
              </a:r>
              <a:r>
                <a:rPr lang="ru-RU" sz="1600" dirty="0" err="1">
                  <a:solidFill>
                    <a:schemeClr val="tx2"/>
                  </a:solidFill>
                </a:rPr>
                <a:t>мажлис</a:t>
              </a:r>
              <a:r>
                <a:rPr lang="ru-RU" sz="1600" dirty="0">
                  <a:solidFill>
                    <a:schemeClr val="tx2"/>
                  </a:solidFill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</a:rPr>
                <a:t>ва</a:t>
              </a:r>
              <a:r>
                <a:rPr lang="ru-RU" sz="1600" dirty="0">
                  <a:solidFill>
                    <a:schemeClr val="tx2"/>
                  </a:solidFill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</a:rPr>
                <a:t>семинарлар</a:t>
              </a:r>
              <a:r>
                <a:rPr lang="ru-RU" sz="1600" dirty="0">
                  <a:solidFill>
                    <a:schemeClr val="tx2"/>
                  </a:solidFill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</a:rPr>
                <a:t>юқорида</a:t>
              </a:r>
              <a:r>
                <a:rPr lang="ru-RU" sz="1600" dirty="0">
                  <a:solidFill>
                    <a:schemeClr val="tx2"/>
                  </a:solidFill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</a:rPr>
                <a:t>кўриб</a:t>
              </a:r>
              <a:r>
                <a:rPr lang="ru-RU" sz="1600" dirty="0">
                  <a:solidFill>
                    <a:schemeClr val="tx2"/>
                  </a:solidFill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</a:rPr>
                <a:t>чиқилган</a:t>
              </a:r>
              <a:r>
                <a:rPr lang="ru-RU" sz="1600" dirty="0">
                  <a:solidFill>
                    <a:schemeClr val="tx2"/>
                  </a:solidFill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</a:rPr>
                <a:t>бошқа</a:t>
              </a:r>
              <a:r>
                <a:rPr lang="ru-RU" sz="1600" dirty="0">
                  <a:solidFill>
                    <a:schemeClr val="tx2"/>
                  </a:solidFill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</a:rPr>
                <a:t>ўқув</a:t>
              </a:r>
              <a:r>
                <a:rPr lang="ru-RU" sz="1600" dirty="0">
                  <a:solidFill>
                    <a:schemeClr val="tx2"/>
                  </a:solidFill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</a:rPr>
                <a:t>шакллари</a:t>
              </a:r>
              <a:r>
                <a:rPr lang="ru-RU" sz="1600" dirty="0">
                  <a:solidFill>
                    <a:schemeClr val="tx2"/>
                  </a:solidFill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</a:rPr>
                <a:t>билан</a:t>
              </a:r>
              <a:r>
                <a:rPr lang="ru-RU" sz="1600" dirty="0">
                  <a:solidFill>
                    <a:schemeClr val="tx2"/>
                  </a:solidFill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</a:rPr>
                <a:t>тўлдирилиши</a:t>
              </a:r>
              <a:r>
                <a:rPr lang="ru-RU" sz="1600" dirty="0">
                  <a:solidFill>
                    <a:schemeClr val="tx2"/>
                  </a:solidFill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</a:rPr>
                <a:t>лозим</a:t>
              </a:r>
              <a:r>
                <a:rPr lang="ru-RU" sz="1600" dirty="0">
                  <a:solidFill>
                    <a:schemeClr val="tx2"/>
                  </a:solidFill>
                </a:rPr>
                <a:t>.</a:t>
              </a: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4DF4DD09-5B02-4351-87DA-B1B97FACA5E1}"/>
              </a:ext>
            </a:extLst>
          </p:cNvPr>
          <p:cNvSpPr/>
          <p:nvPr/>
        </p:nvSpPr>
        <p:spPr>
          <a:xfrm>
            <a:off x="5311789" y="1356598"/>
            <a:ext cx="607301" cy="594908"/>
          </a:xfrm>
          <a:prstGeom prst="ellipse">
            <a:avLst/>
          </a:prstGeom>
          <a:solidFill>
            <a:schemeClr val="bg1"/>
          </a:solidFill>
          <a:ln w="6350">
            <a:solidFill>
              <a:srgbClr val="211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1589">
            <a:extLst>
              <a:ext uri="{FF2B5EF4-FFF2-40B4-BE49-F238E27FC236}">
                <a16:creationId xmlns:a16="http://schemas.microsoft.com/office/drawing/2014/main" id="{8E3F7340-A885-464B-BED0-CDB0E65CB7E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26174" y="1463699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37" name="Freeform 1590">
              <a:extLst>
                <a:ext uri="{FF2B5EF4-FFF2-40B4-BE49-F238E27FC236}">
                  <a16:creationId xmlns:a16="http://schemas.microsoft.com/office/drawing/2014/main" id="{29A02464-57AD-40A9-88F6-F168DD2E34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591">
              <a:extLst>
                <a:ext uri="{FF2B5EF4-FFF2-40B4-BE49-F238E27FC236}">
                  <a16:creationId xmlns:a16="http://schemas.microsoft.com/office/drawing/2014/main" id="{C535DD63-3D0C-4553-A966-F0D649D1DA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592">
              <a:extLst>
                <a:ext uri="{FF2B5EF4-FFF2-40B4-BE49-F238E27FC236}">
                  <a16:creationId xmlns:a16="http://schemas.microsoft.com/office/drawing/2014/main" id="{7B18905C-E654-4664-B1EE-663B4A8C28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id="{239718E6-DD35-4DD9-9D2F-4A9777AF99A9}"/>
              </a:ext>
            </a:extLst>
          </p:cNvPr>
          <p:cNvSpPr/>
          <p:nvPr/>
        </p:nvSpPr>
        <p:spPr>
          <a:xfrm>
            <a:off x="5311662" y="2834990"/>
            <a:ext cx="607301" cy="594908"/>
          </a:xfrm>
          <a:prstGeom prst="ellipse">
            <a:avLst/>
          </a:prstGeom>
          <a:solidFill>
            <a:schemeClr val="bg1"/>
          </a:solidFill>
          <a:ln w="6350">
            <a:solidFill>
              <a:srgbClr val="211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1589">
            <a:extLst>
              <a:ext uri="{FF2B5EF4-FFF2-40B4-BE49-F238E27FC236}">
                <a16:creationId xmlns:a16="http://schemas.microsoft.com/office/drawing/2014/main" id="{FA2E4CF6-1C27-4AD1-BBD2-894F94465FA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26047" y="2942091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42" name="Freeform 1590">
              <a:extLst>
                <a:ext uri="{FF2B5EF4-FFF2-40B4-BE49-F238E27FC236}">
                  <a16:creationId xmlns:a16="http://schemas.microsoft.com/office/drawing/2014/main" id="{73682E5C-5631-497B-8CA1-36B414978B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591">
              <a:extLst>
                <a:ext uri="{FF2B5EF4-FFF2-40B4-BE49-F238E27FC236}">
                  <a16:creationId xmlns:a16="http://schemas.microsoft.com/office/drawing/2014/main" id="{902470ED-7068-48A6-A984-A24F73C0DD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592">
              <a:extLst>
                <a:ext uri="{FF2B5EF4-FFF2-40B4-BE49-F238E27FC236}">
                  <a16:creationId xmlns:a16="http://schemas.microsoft.com/office/drawing/2014/main" id="{1FDADCE0-CDF6-4026-AB4D-6E58F45908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B5CC8D95-0486-4FA2-97C2-419482BD83F9}"/>
              </a:ext>
            </a:extLst>
          </p:cNvPr>
          <p:cNvSpPr/>
          <p:nvPr/>
        </p:nvSpPr>
        <p:spPr>
          <a:xfrm>
            <a:off x="5311662" y="3590023"/>
            <a:ext cx="607301" cy="594908"/>
          </a:xfrm>
          <a:prstGeom prst="ellipse">
            <a:avLst/>
          </a:prstGeom>
          <a:solidFill>
            <a:schemeClr val="bg1"/>
          </a:solidFill>
          <a:ln w="6350">
            <a:solidFill>
              <a:srgbClr val="211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1589">
            <a:extLst>
              <a:ext uri="{FF2B5EF4-FFF2-40B4-BE49-F238E27FC236}">
                <a16:creationId xmlns:a16="http://schemas.microsoft.com/office/drawing/2014/main" id="{E4E45D5E-0BF8-488B-87DB-B5A6629792D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26047" y="3697124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47" name="Freeform 1590">
              <a:extLst>
                <a:ext uri="{FF2B5EF4-FFF2-40B4-BE49-F238E27FC236}">
                  <a16:creationId xmlns:a16="http://schemas.microsoft.com/office/drawing/2014/main" id="{86845E59-DDF0-4CE8-90EA-6B0800457D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591">
              <a:extLst>
                <a:ext uri="{FF2B5EF4-FFF2-40B4-BE49-F238E27FC236}">
                  <a16:creationId xmlns:a16="http://schemas.microsoft.com/office/drawing/2014/main" id="{7F32E098-F48F-4918-A3A7-BC1F571C9E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592">
              <a:extLst>
                <a:ext uri="{FF2B5EF4-FFF2-40B4-BE49-F238E27FC236}">
                  <a16:creationId xmlns:a16="http://schemas.microsoft.com/office/drawing/2014/main" id="{15F81437-D0EE-4AA3-870E-BE28FD7DC3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13668CB1-ADFE-42E3-A250-7372C22C9CBD}"/>
              </a:ext>
            </a:extLst>
          </p:cNvPr>
          <p:cNvSpPr/>
          <p:nvPr/>
        </p:nvSpPr>
        <p:spPr>
          <a:xfrm>
            <a:off x="11014809" y="1365853"/>
            <a:ext cx="607301" cy="594908"/>
          </a:xfrm>
          <a:prstGeom prst="ellipse">
            <a:avLst/>
          </a:prstGeom>
          <a:solidFill>
            <a:schemeClr val="bg1"/>
          </a:solidFill>
          <a:ln w="6350">
            <a:solidFill>
              <a:srgbClr val="211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16">
            <a:extLst>
              <a:ext uri="{FF2B5EF4-FFF2-40B4-BE49-F238E27FC236}">
                <a16:creationId xmlns:a16="http://schemas.microsoft.com/office/drawing/2014/main" id="{8C62C25D-5760-4E01-99F1-30635076BC3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120283" y="1463699"/>
            <a:ext cx="388152" cy="342739"/>
            <a:chOff x="1697" y="3343"/>
            <a:chExt cx="453" cy="400"/>
          </a:xfrm>
          <a:solidFill>
            <a:srgbClr val="1BD7D3"/>
          </a:solidFill>
        </p:grpSpPr>
        <p:sp>
          <p:nvSpPr>
            <p:cNvPr id="59" name="Freeform 18">
              <a:extLst>
                <a:ext uri="{FF2B5EF4-FFF2-40B4-BE49-F238E27FC236}">
                  <a16:creationId xmlns:a16="http://schemas.microsoft.com/office/drawing/2014/main" id="{9CAAABD2-D95A-437D-8C24-397A2BDD0F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97" y="3465"/>
              <a:ext cx="59" cy="135"/>
            </a:xfrm>
            <a:custGeom>
              <a:avLst/>
              <a:gdLst>
                <a:gd name="T0" fmla="*/ 713 w 1427"/>
                <a:gd name="T1" fmla="*/ 3268 h 3268"/>
                <a:gd name="T2" fmla="*/ 713 w 1427"/>
                <a:gd name="T3" fmla="*/ 3268 h 3268"/>
                <a:gd name="T4" fmla="*/ 1258 w 1427"/>
                <a:gd name="T5" fmla="*/ 2762 h 3268"/>
                <a:gd name="T6" fmla="*/ 1416 w 1427"/>
                <a:gd name="T7" fmla="*/ 585 h 3268"/>
                <a:gd name="T8" fmla="*/ 1271 w 1427"/>
                <a:gd name="T9" fmla="*/ 174 h 3268"/>
                <a:gd name="T10" fmla="*/ 872 w 1427"/>
                <a:gd name="T11" fmla="*/ 0 h 3268"/>
                <a:gd name="T12" fmla="*/ 555 w 1427"/>
                <a:gd name="T13" fmla="*/ 0 h 3268"/>
                <a:gd name="T14" fmla="*/ 155 w 1427"/>
                <a:gd name="T15" fmla="*/ 174 h 3268"/>
                <a:gd name="T16" fmla="*/ 11 w 1427"/>
                <a:gd name="T17" fmla="*/ 585 h 3268"/>
                <a:gd name="T18" fmla="*/ 169 w 1427"/>
                <a:gd name="T19" fmla="*/ 2762 h 3268"/>
                <a:gd name="T20" fmla="*/ 713 w 1427"/>
                <a:gd name="T21" fmla="*/ 3268 h 3268"/>
                <a:gd name="T22" fmla="*/ 462 w 1427"/>
                <a:gd name="T23" fmla="*/ 459 h 3268"/>
                <a:gd name="T24" fmla="*/ 555 w 1427"/>
                <a:gd name="T25" fmla="*/ 418 h 3268"/>
                <a:gd name="T26" fmla="*/ 872 w 1427"/>
                <a:gd name="T27" fmla="*/ 418 h 3268"/>
                <a:gd name="T28" fmla="*/ 965 w 1427"/>
                <a:gd name="T29" fmla="*/ 459 h 3268"/>
                <a:gd name="T30" fmla="*/ 999 w 1427"/>
                <a:gd name="T31" fmla="*/ 554 h 3268"/>
                <a:gd name="T32" fmla="*/ 840 w 1427"/>
                <a:gd name="T33" fmla="*/ 2731 h 3268"/>
                <a:gd name="T34" fmla="*/ 713 w 1427"/>
                <a:gd name="T35" fmla="*/ 2849 h 3268"/>
                <a:gd name="T36" fmla="*/ 713 w 1427"/>
                <a:gd name="T37" fmla="*/ 2849 h 3268"/>
                <a:gd name="T38" fmla="*/ 586 w 1427"/>
                <a:gd name="T39" fmla="*/ 2731 h 3268"/>
                <a:gd name="T40" fmla="*/ 428 w 1427"/>
                <a:gd name="T41" fmla="*/ 554 h 3268"/>
                <a:gd name="T42" fmla="*/ 462 w 1427"/>
                <a:gd name="T43" fmla="*/ 459 h 3268"/>
                <a:gd name="T44" fmla="*/ 462 w 1427"/>
                <a:gd name="T45" fmla="*/ 459 h 3268"/>
                <a:gd name="T46" fmla="*/ 462 w 1427"/>
                <a:gd name="T47" fmla="*/ 459 h 3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27" h="3268">
                  <a:moveTo>
                    <a:pt x="713" y="3268"/>
                  </a:moveTo>
                  <a:lnTo>
                    <a:pt x="713" y="3268"/>
                  </a:lnTo>
                  <a:cubicBezTo>
                    <a:pt x="998" y="3268"/>
                    <a:pt x="1237" y="3046"/>
                    <a:pt x="1258" y="2762"/>
                  </a:cubicBezTo>
                  <a:lnTo>
                    <a:pt x="1416" y="585"/>
                  </a:lnTo>
                  <a:cubicBezTo>
                    <a:pt x="1427" y="434"/>
                    <a:pt x="1374" y="284"/>
                    <a:pt x="1271" y="174"/>
                  </a:cubicBezTo>
                  <a:cubicBezTo>
                    <a:pt x="1168" y="63"/>
                    <a:pt x="1023" y="0"/>
                    <a:pt x="872" y="0"/>
                  </a:cubicBezTo>
                  <a:lnTo>
                    <a:pt x="555" y="0"/>
                  </a:lnTo>
                  <a:cubicBezTo>
                    <a:pt x="404" y="0"/>
                    <a:pt x="258" y="63"/>
                    <a:pt x="155" y="174"/>
                  </a:cubicBezTo>
                  <a:cubicBezTo>
                    <a:pt x="52" y="284"/>
                    <a:pt x="0" y="434"/>
                    <a:pt x="11" y="585"/>
                  </a:cubicBezTo>
                  <a:lnTo>
                    <a:pt x="169" y="2762"/>
                  </a:lnTo>
                  <a:cubicBezTo>
                    <a:pt x="190" y="3046"/>
                    <a:pt x="429" y="3268"/>
                    <a:pt x="713" y="3268"/>
                  </a:cubicBezTo>
                  <a:close/>
                  <a:moveTo>
                    <a:pt x="462" y="459"/>
                  </a:moveTo>
                  <a:cubicBezTo>
                    <a:pt x="476" y="444"/>
                    <a:pt x="507" y="418"/>
                    <a:pt x="555" y="418"/>
                  </a:cubicBezTo>
                  <a:lnTo>
                    <a:pt x="872" y="418"/>
                  </a:lnTo>
                  <a:cubicBezTo>
                    <a:pt x="920" y="418"/>
                    <a:pt x="951" y="444"/>
                    <a:pt x="965" y="459"/>
                  </a:cubicBezTo>
                  <a:cubicBezTo>
                    <a:pt x="979" y="474"/>
                    <a:pt x="1002" y="506"/>
                    <a:pt x="999" y="554"/>
                  </a:cubicBezTo>
                  <a:lnTo>
                    <a:pt x="840" y="2731"/>
                  </a:lnTo>
                  <a:cubicBezTo>
                    <a:pt x="835" y="2798"/>
                    <a:pt x="780" y="2849"/>
                    <a:pt x="713" y="2849"/>
                  </a:cubicBezTo>
                  <a:lnTo>
                    <a:pt x="713" y="2849"/>
                  </a:lnTo>
                  <a:cubicBezTo>
                    <a:pt x="647" y="2849"/>
                    <a:pt x="591" y="2798"/>
                    <a:pt x="586" y="2731"/>
                  </a:cubicBezTo>
                  <a:lnTo>
                    <a:pt x="428" y="554"/>
                  </a:lnTo>
                  <a:cubicBezTo>
                    <a:pt x="424" y="506"/>
                    <a:pt x="448" y="474"/>
                    <a:pt x="462" y="459"/>
                  </a:cubicBezTo>
                  <a:cubicBezTo>
                    <a:pt x="476" y="444"/>
                    <a:pt x="448" y="474"/>
                    <a:pt x="462" y="459"/>
                  </a:cubicBezTo>
                  <a:close/>
                  <a:moveTo>
                    <a:pt x="462" y="459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Freeform 19">
              <a:extLst>
                <a:ext uri="{FF2B5EF4-FFF2-40B4-BE49-F238E27FC236}">
                  <a16:creationId xmlns:a16="http://schemas.microsoft.com/office/drawing/2014/main" id="{4E636CFA-D93E-43D1-938B-154813898F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95" y="3617"/>
              <a:ext cx="62" cy="62"/>
            </a:xfrm>
            <a:custGeom>
              <a:avLst/>
              <a:gdLst>
                <a:gd name="T0" fmla="*/ 752 w 1504"/>
                <a:gd name="T1" fmla="*/ 1504 h 1504"/>
                <a:gd name="T2" fmla="*/ 1504 w 1504"/>
                <a:gd name="T3" fmla="*/ 752 h 1504"/>
                <a:gd name="T4" fmla="*/ 752 w 1504"/>
                <a:gd name="T5" fmla="*/ 0 h 1504"/>
                <a:gd name="T6" fmla="*/ 0 w 1504"/>
                <a:gd name="T7" fmla="*/ 752 h 1504"/>
                <a:gd name="T8" fmla="*/ 752 w 1504"/>
                <a:gd name="T9" fmla="*/ 1504 h 1504"/>
                <a:gd name="T10" fmla="*/ 752 w 1504"/>
                <a:gd name="T11" fmla="*/ 419 h 1504"/>
                <a:gd name="T12" fmla="*/ 1086 w 1504"/>
                <a:gd name="T13" fmla="*/ 752 h 1504"/>
                <a:gd name="T14" fmla="*/ 752 w 1504"/>
                <a:gd name="T15" fmla="*/ 1085 h 1504"/>
                <a:gd name="T16" fmla="*/ 419 w 1504"/>
                <a:gd name="T17" fmla="*/ 752 h 1504"/>
                <a:gd name="T18" fmla="*/ 752 w 1504"/>
                <a:gd name="T19" fmla="*/ 419 h 1504"/>
                <a:gd name="T20" fmla="*/ 752 w 1504"/>
                <a:gd name="T21" fmla="*/ 419 h 1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4" h="1504">
                  <a:moveTo>
                    <a:pt x="752" y="1504"/>
                  </a:moveTo>
                  <a:cubicBezTo>
                    <a:pt x="1167" y="1504"/>
                    <a:pt x="1504" y="1167"/>
                    <a:pt x="1504" y="752"/>
                  </a:cubicBezTo>
                  <a:cubicBezTo>
                    <a:pt x="1504" y="337"/>
                    <a:pt x="1167" y="0"/>
                    <a:pt x="752" y="0"/>
                  </a:cubicBezTo>
                  <a:cubicBezTo>
                    <a:pt x="338" y="0"/>
                    <a:pt x="0" y="337"/>
                    <a:pt x="0" y="752"/>
                  </a:cubicBezTo>
                  <a:cubicBezTo>
                    <a:pt x="0" y="1167"/>
                    <a:pt x="338" y="1504"/>
                    <a:pt x="752" y="1504"/>
                  </a:cubicBezTo>
                  <a:close/>
                  <a:moveTo>
                    <a:pt x="752" y="419"/>
                  </a:moveTo>
                  <a:cubicBezTo>
                    <a:pt x="936" y="419"/>
                    <a:pt x="1086" y="568"/>
                    <a:pt x="1086" y="752"/>
                  </a:cubicBezTo>
                  <a:cubicBezTo>
                    <a:pt x="1086" y="936"/>
                    <a:pt x="936" y="1085"/>
                    <a:pt x="752" y="1085"/>
                  </a:cubicBezTo>
                  <a:cubicBezTo>
                    <a:pt x="568" y="1085"/>
                    <a:pt x="419" y="936"/>
                    <a:pt x="419" y="752"/>
                  </a:cubicBezTo>
                  <a:cubicBezTo>
                    <a:pt x="419" y="568"/>
                    <a:pt x="568" y="419"/>
                    <a:pt x="752" y="419"/>
                  </a:cubicBezTo>
                  <a:close/>
                  <a:moveTo>
                    <a:pt x="752" y="419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" name="Freeform 20">
              <a:extLst>
                <a:ext uri="{FF2B5EF4-FFF2-40B4-BE49-F238E27FC236}">
                  <a16:creationId xmlns:a16="http://schemas.microsoft.com/office/drawing/2014/main" id="{DAB7488E-27D1-41B2-9F05-A3770D361B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85" y="3562"/>
              <a:ext cx="17" cy="17"/>
            </a:xfrm>
            <a:custGeom>
              <a:avLst/>
              <a:gdLst>
                <a:gd name="T0" fmla="*/ 214 w 423"/>
                <a:gd name="T1" fmla="*/ 418 h 418"/>
                <a:gd name="T2" fmla="*/ 423 w 423"/>
                <a:gd name="T3" fmla="*/ 209 h 418"/>
                <a:gd name="T4" fmla="*/ 214 w 423"/>
                <a:gd name="T5" fmla="*/ 0 h 418"/>
                <a:gd name="T6" fmla="*/ 5 w 423"/>
                <a:gd name="T7" fmla="*/ 200 h 418"/>
                <a:gd name="T8" fmla="*/ 214 w 423"/>
                <a:gd name="T9" fmla="*/ 418 h 418"/>
                <a:gd name="T10" fmla="*/ 214 w 423"/>
                <a:gd name="T11" fmla="*/ 41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3" h="418">
                  <a:moveTo>
                    <a:pt x="214" y="418"/>
                  </a:moveTo>
                  <a:cubicBezTo>
                    <a:pt x="327" y="418"/>
                    <a:pt x="423" y="323"/>
                    <a:pt x="423" y="209"/>
                  </a:cubicBezTo>
                  <a:cubicBezTo>
                    <a:pt x="423" y="95"/>
                    <a:pt x="327" y="0"/>
                    <a:pt x="214" y="0"/>
                  </a:cubicBezTo>
                  <a:cubicBezTo>
                    <a:pt x="103" y="0"/>
                    <a:pt x="10" y="90"/>
                    <a:pt x="5" y="200"/>
                  </a:cubicBezTo>
                  <a:cubicBezTo>
                    <a:pt x="0" y="317"/>
                    <a:pt x="96" y="418"/>
                    <a:pt x="214" y="418"/>
                  </a:cubicBezTo>
                  <a:close/>
                  <a:moveTo>
                    <a:pt x="214" y="41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CB89B4D6-866A-4641-AE58-279737ECCA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97" y="3343"/>
              <a:ext cx="453" cy="400"/>
            </a:xfrm>
            <a:custGeom>
              <a:avLst/>
              <a:gdLst>
                <a:gd name="T0" fmla="*/ 10726 w 10964"/>
                <a:gd name="T1" fmla="*/ 8693 h 9671"/>
                <a:gd name="T2" fmla="*/ 6213 w 10964"/>
                <a:gd name="T3" fmla="*/ 453 h 9671"/>
                <a:gd name="T4" fmla="*/ 5063 w 10964"/>
                <a:gd name="T5" fmla="*/ 437 h 9671"/>
                <a:gd name="T6" fmla="*/ 2599 w 10964"/>
                <a:gd name="T7" fmla="*/ 4667 h 9671"/>
                <a:gd name="T8" fmla="*/ 2961 w 10964"/>
                <a:gd name="T9" fmla="*/ 4878 h 9671"/>
                <a:gd name="T10" fmla="*/ 5425 w 10964"/>
                <a:gd name="T11" fmla="*/ 648 h 9671"/>
                <a:gd name="T12" fmla="*/ 5846 w 10964"/>
                <a:gd name="T13" fmla="*/ 654 h 9671"/>
                <a:gd name="T14" fmla="*/ 10359 w 10964"/>
                <a:gd name="T15" fmla="*/ 8894 h 9671"/>
                <a:gd name="T16" fmla="*/ 10146 w 10964"/>
                <a:gd name="T17" fmla="*/ 9253 h 9671"/>
                <a:gd name="T18" fmla="*/ 823 w 10964"/>
                <a:gd name="T19" fmla="*/ 9253 h 9671"/>
                <a:gd name="T20" fmla="*/ 614 w 10964"/>
                <a:gd name="T21" fmla="*/ 8888 h 9671"/>
                <a:gd name="T22" fmla="*/ 2114 w 10964"/>
                <a:gd name="T23" fmla="*/ 6314 h 9671"/>
                <a:gd name="T24" fmla="*/ 1753 w 10964"/>
                <a:gd name="T25" fmla="*/ 6103 h 9671"/>
                <a:gd name="T26" fmla="*/ 253 w 10964"/>
                <a:gd name="T27" fmla="*/ 8677 h 9671"/>
                <a:gd name="T28" fmla="*/ 823 w 10964"/>
                <a:gd name="T29" fmla="*/ 9671 h 9671"/>
                <a:gd name="T30" fmla="*/ 10146 w 10964"/>
                <a:gd name="T31" fmla="*/ 9671 h 9671"/>
                <a:gd name="T32" fmla="*/ 10726 w 10964"/>
                <a:gd name="T33" fmla="*/ 8693 h 9671"/>
                <a:gd name="T34" fmla="*/ 10726 w 10964"/>
                <a:gd name="T35" fmla="*/ 8693 h 9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964" h="9671">
                  <a:moveTo>
                    <a:pt x="10726" y="8693"/>
                  </a:moveTo>
                  <a:lnTo>
                    <a:pt x="6213" y="453"/>
                  </a:lnTo>
                  <a:cubicBezTo>
                    <a:pt x="5971" y="9"/>
                    <a:pt x="5318" y="0"/>
                    <a:pt x="5063" y="437"/>
                  </a:cubicBezTo>
                  <a:lnTo>
                    <a:pt x="2599" y="4667"/>
                  </a:lnTo>
                  <a:cubicBezTo>
                    <a:pt x="2464" y="4899"/>
                    <a:pt x="2825" y="5110"/>
                    <a:pt x="2961" y="4878"/>
                  </a:cubicBezTo>
                  <a:lnTo>
                    <a:pt x="5425" y="648"/>
                  </a:lnTo>
                  <a:cubicBezTo>
                    <a:pt x="5519" y="487"/>
                    <a:pt x="5757" y="490"/>
                    <a:pt x="5846" y="654"/>
                  </a:cubicBezTo>
                  <a:lnTo>
                    <a:pt x="10359" y="8894"/>
                  </a:lnTo>
                  <a:cubicBezTo>
                    <a:pt x="10446" y="9054"/>
                    <a:pt x="10328" y="9253"/>
                    <a:pt x="10146" y="9253"/>
                  </a:cubicBezTo>
                  <a:lnTo>
                    <a:pt x="823" y="9253"/>
                  </a:lnTo>
                  <a:cubicBezTo>
                    <a:pt x="638" y="9253"/>
                    <a:pt x="521" y="9048"/>
                    <a:pt x="614" y="8888"/>
                  </a:cubicBezTo>
                  <a:lnTo>
                    <a:pt x="2114" y="6314"/>
                  </a:lnTo>
                  <a:cubicBezTo>
                    <a:pt x="2249" y="6082"/>
                    <a:pt x="1888" y="5871"/>
                    <a:pt x="1753" y="6103"/>
                  </a:cubicBezTo>
                  <a:lnTo>
                    <a:pt x="253" y="8677"/>
                  </a:lnTo>
                  <a:cubicBezTo>
                    <a:pt x="0" y="9110"/>
                    <a:pt x="324" y="9671"/>
                    <a:pt x="823" y="9671"/>
                  </a:cubicBezTo>
                  <a:lnTo>
                    <a:pt x="10146" y="9671"/>
                  </a:lnTo>
                  <a:cubicBezTo>
                    <a:pt x="10639" y="9671"/>
                    <a:pt x="10964" y="9128"/>
                    <a:pt x="10726" y="8693"/>
                  </a:cubicBezTo>
                  <a:close/>
                  <a:moveTo>
                    <a:pt x="10726" y="8693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20549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7BD574-B4D9-405E-B7FF-C1EC3842F9E4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51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53E7C9-F566-42C8-ABFB-CA2CD48FA271}"/>
              </a:ext>
            </a:extLst>
          </p:cNvPr>
          <p:cNvSpPr/>
          <p:nvPr/>
        </p:nvSpPr>
        <p:spPr>
          <a:xfrm>
            <a:off x="441832" y="3102854"/>
            <a:ext cx="11307256" cy="1323439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Кадрлар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бўлими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ходимларни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таништиради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уларни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ички ҳужжатлар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билан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танишганлигини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тасдиқловчи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ҳужжатларни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сақлайди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Комплаенс-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масъул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танлаш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асосида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доимий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текширувни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ўтказган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ҳолда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ходимларни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ички ҳужжатлар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билан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танишганлиги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мониторингини</a:t>
            </a:r>
            <a:r>
              <a:rPr lang="ru-RU" sz="1600" b="1" dirty="0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юритади</a:t>
            </a:r>
            <a:endParaRPr lang="ru-R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74E3433C-41C3-4A75-832F-83E59A43B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асосий</a:t>
            </a:r>
            <a:r>
              <a:rPr lang="ru-RU" dirty="0"/>
              <a:t> ҳужжатлар </a:t>
            </a:r>
            <a:r>
              <a:rPr lang="ru-RU" dirty="0" err="1"/>
              <a:t>билан</a:t>
            </a:r>
            <a:r>
              <a:rPr lang="ru-RU" dirty="0"/>
              <a:t> таништириш (1/2)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680F0F7-5A4B-4F1D-8D03-D8DA242F5E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2. 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асосий</a:t>
            </a:r>
            <a:r>
              <a:rPr lang="ru-RU" dirty="0"/>
              <a:t> ҳужжатлар </a:t>
            </a:r>
            <a:r>
              <a:rPr lang="ru-RU" dirty="0" err="1"/>
              <a:t>билан</a:t>
            </a:r>
            <a:r>
              <a:rPr lang="ru-RU" dirty="0"/>
              <a:t> таништириш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D8B5EE4-6AE6-435C-8A08-188DB8897E36}"/>
              </a:ext>
            </a:extLst>
          </p:cNvPr>
          <p:cNvGrpSpPr/>
          <p:nvPr/>
        </p:nvGrpSpPr>
        <p:grpSpPr>
          <a:xfrm>
            <a:off x="-1" y="1282699"/>
            <a:ext cx="10185401" cy="1845061"/>
            <a:chOff x="-1" y="1282700"/>
            <a:chExt cx="9575801" cy="129220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A7A09E2-94FA-423D-B09F-EBC315384AF6}"/>
                </a:ext>
              </a:extLst>
            </p:cNvPr>
            <p:cNvGrpSpPr/>
            <p:nvPr/>
          </p:nvGrpSpPr>
          <p:grpSpPr>
            <a:xfrm>
              <a:off x="-1" y="1282700"/>
              <a:ext cx="9575801" cy="1292200"/>
              <a:chOff x="-1" y="1138806"/>
              <a:chExt cx="9575801" cy="146304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E9FEAF8-6EB2-43DA-B91B-6605420A9A4B}"/>
                  </a:ext>
                </a:extLst>
              </p:cNvPr>
              <p:cNvSpPr/>
              <p:nvPr/>
            </p:nvSpPr>
            <p:spPr>
              <a:xfrm>
                <a:off x="-1" y="1138806"/>
                <a:ext cx="802433" cy="1463040"/>
              </a:xfrm>
              <a:prstGeom prst="rect">
                <a:avLst/>
              </a:prstGeom>
              <a:solidFill>
                <a:srgbClr val="CDF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/>
              <a:lstStyle/>
              <a:p>
                <a:pPr algn="ctr"/>
                <a:endParaRPr lang="en-US" sz="900" dirty="0" err="1">
                  <a:solidFill>
                    <a:schemeClr val="bg1"/>
                  </a:solidFill>
                </a:endParaRP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C3CDE880-6E9E-45D0-9D3E-D4C40C0A3D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Blur radius="3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" t="25090" r="277" b="26127"/>
              <a:stretch/>
            </p:blipFill>
            <p:spPr>
              <a:xfrm>
                <a:off x="0" y="1138806"/>
                <a:ext cx="9575800" cy="1458253"/>
              </a:xfrm>
              <a:prstGeom prst="roundRect">
                <a:avLst>
                  <a:gd name="adj" fmla="val 50000"/>
                </a:avLst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D503F9C-DFB3-416B-863A-9AE519B5BEF4}"/>
                </a:ext>
              </a:extLst>
            </p:cNvPr>
            <p:cNvSpPr txBox="1"/>
            <p:nvPr/>
          </p:nvSpPr>
          <p:spPr>
            <a:xfrm>
              <a:off x="416561" y="1364362"/>
              <a:ext cx="8562339" cy="1124648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Барча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ходимлар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қуйидаги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коррупцияга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қарши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асосий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ҳужжатлар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билан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танишишлари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лозим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:</a:t>
              </a:r>
            </a:p>
            <a:p>
              <a:pPr marL="285750" indent="-285750">
                <a:spcAft>
                  <a:spcPts val="600"/>
                </a:spcAft>
                <a:buClr>
                  <a:srgbClr val="3A07DF"/>
                </a:buClr>
                <a:buFont typeface="Arial" panose="020B0604020202020204" pitchFamily="34" charset="0"/>
                <a:buChar char="►"/>
              </a:pP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Одоб-аҳлоқ </a:t>
              </a:r>
              <a:r>
                <a:rPr lang="ru-RU" sz="1600" dirty="0" err="1">
                  <a:solidFill>
                    <a:schemeClr val="bg2">
                      <a:lumMod val="25000"/>
                    </a:schemeClr>
                  </a:solidFill>
                </a:rPr>
                <a:t>қоидалари</a:t>
              </a:r>
              <a:endParaRPr lang="ru-RU" sz="1600" dirty="0">
                <a:solidFill>
                  <a:schemeClr val="bg2">
                    <a:lumMod val="25000"/>
                  </a:schemeClr>
                </a:solidFill>
              </a:endParaRPr>
            </a:p>
            <a:p>
              <a:pPr marL="285750" indent="-285750">
                <a:spcAft>
                  <a:spcPts val="600"/>
                </a:spcAft>
                <a:buClr>
                  <a:srgbClr val="3A07DF"/>
                </a:buClr>
                <a:buFont typeface="Arial" panose="020B0604020202020204" pitchFamily="34" charset="0"/>
                <a:buChar char="►"/>
              </a:pP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Коррупцияга </a:t>
              </a:r>
              <a:r>
                <a:rPr lang="ru-RU" sz="1600" dirty="0" err="1">
                  <a:solidFill>
                    <a:schemeClr val="bg2">
                      <a:lumMod val="25000"/>
                    </a:schemeClr>
                  </a:solidFill>
                </a:rPr>
                <a:t>қарши</a:t>
              </a: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dirty="0" err="1">
                  <a:solidFill>
                    <a:schemeClr val="bg2">
                      <a:lumMod val="25000"/>
                    </a:schemeClr>
                  </a:solidFill>
                </a:rPr>
                <a:t>сиёсат</a:t>
              </a:r>
              <a:endParaRPr lang="ru-RU" sz="1600" dirty="0">
                <a:solidFill>
                  <a:schemeClr val="bg2">
                    <a:lumMod val="25000"/>
                  </a:schemeClr>
                </a:solidFill>
              </a:endParaRPr>
            </a:p>
            <a:p>
              <a:pPr marL="285750" indent="-285750">
                <a:spcAft>
                  <a:spcPts val="600"/>
                </a:spcAft>
                <a:buClr>
                  <a:srgbClr val="3A07DF"/>
                </a:buClr>
                <a:buFont typeface="Arial" panose="020B0604020202020204" pitchFamily="34" charset="0"/>
                <a:buChar char="►"/>
              </a:pPr>
              <a:r>
                <a:rPr lang="ru-RU" sz="1600" dirty="0" err="1">
                  <a:solidFill>
                    <a:schemeClr val="bg2">
                      <a:lumMod val="25000"/>
                    </a:schemeClr>
                  </a:solidFill>
                </a:rPr>
                <a:t>ЎзР</a:t>
              </a: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dirty="0" err="1">
                  <a:solidFill>
                    <a:schemeClr val="bg2">
                      <a:lumMod val="25000"/>
                    </a:schemeClr>
                  </a:solidFill>
                </a:rPr>
                <a:t>қонунчилиги</a:t>
              </a: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dirty="0" err="1">
                  <a:solidFill>
                    <a:schemeClr val="bg2">
                      <a:lumMod val="25000"/>
                    </a:schemeClr>
                  </a:solidFill>
                </a:rPr>
                <a:t>ва</a:t>
              </a: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dirty="0" err="1">
                  <a:solidFill>
                    <a:schemeClr val="bg2">
                      <a:lumMod val="25000"/>
                    </a:schemeClr>
                  </a:solidFill>
                </a:rPr>
                <a:t>давлат</a:t>
              </a: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dirty="0" err="1">
                  <a:solidFill>
                    <a:schemeClr val="bg2">
                      <a:lumMod val="25000"/>
                    </a:schemeClr>
                  </a:solidFill>
                </a:rPr>
                <a:t>ташкилоти</a:t>
              </a: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dirty="0" err="1">
                  <a:solidFill>
                    <a:schemeClr val="bg2">
                      <a:lumMod val="25000"/>
                    </a:schemeClr>
                  </a:solidFill>
                </a:rPr>
                <a:t>томонидан</a:t>
              </a: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dirty="0" err="1">
                  <a:solidFill>
                    <a:schemeClr val="bg2">
                      <a:lumMod val="25000"/>
                    </a:schemeClr>
                  </a:solidFill>
                </a:rPr>
                <a:t>ўрнатилган</a:t>
              </a: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dirty="0" err="1">
                  <a:solidFill>
                    <a:schemeClr val="bg2">
                      <a:lumMod val="25000"/>
                    </a:schemeClr>
                  </a:solidFill>
                </a:rPr>
                <a:t>бошқа</a:t>
              </a: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 ҳужжатлар.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6F83A06-46F6-4C58-B09A-EEA107B4C39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238775" y="1400794"/>
            <a:ext cx="1560862" cy="1375966"/>
            <a:chOff x="6416" y="653"/>
            <a:chExt cx="1089" cy="960"/>
          </a:xfrm>
        </p:grpSpPr>
        <p:sp>
          <p:nvSpPr>
            <p:cNvPr id="27" name="AutoShape 3">
              <a:extLst>
                <a:ext uri="{FF2B5EF4-FFF2-40B4-BE49-F238E27FC236}">
                  <a16:creationId xmlns:a16="http://schemas.microsoft.com/office/drawing/2014/main" id="{E19AF9D3-6E83-4AFB-9B71-6C37DB46D87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416" y="653"/>
              <a:ext cx="1089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8136F4B7-2844-4324-8C99-34850C387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4" y="1377"/>
              <a:ext cx="1091" cy="238"/>
            </a:xfrm>
            <a:custGeom>
              <a:avLst/>
              <a:gdLst>
                <a:gd name="T0" fmla="*/ 363 w 454"/>
                <a:gd name="T1" fmla="*/ 0 h 99"/>
                <a:gd name="T2" fmla="*/ 281 w 454"/>
                <a:gd name="T3" fmla="*/ 31 h 99"/>
                <a:gd name="T4" fmla="*/ 281 w 454"/>
                <a:gd name="T5" fmla="*/ 29 h 99"/>
                <a:gd name="T6" fmla="*/ 192 w 454"/>
                <a:gd name="T7" fmla="*/ 55 h 99"/>
                <a:gd name="T8" fmla="*/ 100 w 454"/>
                <a:gd name="T9" fmla="*/ 36 h 99"/>
                <a:gd name="T10" fmla="*/ 0 w 454"/>
                <a:gd name="T11" fmla="*/ 67 h 99"/>
                <a:gd name="T12" fmla="*/ 100 w 454"/>
                <a:gd name="T13" fmla="*/ 99 h 99"/>
                <a:gd name="T14" fmla="*/ 200 w 454"/>
                <a:gd name="T15" fmla="*/ 69 h 99"/>
                <a:gd name="T16" fmla="*/ 289 w 454"/>
                <a:gd name="T17" fmla="*/ 50 h 99"/>
                <a:gd name="T18" fmla="*/ 363 w 454"/>
                <a:gd name="T19" fmla="*/ 63 h 99"/>
                <a:gd name="T20" fmla="*/ 454 w 454"/>
                <a:gd name="T21" fmla="*/ 31 h 99"/>
                <a:gd name="T22" fmla="*/ 363 w 454"/>
                <a:gd name="T2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54" h="99">
                  <a:moveTo>
                    <a:pt x="363" y="0"/>
                  </a:moveTo>
                  <a:cubicBezTo>
                    <a:pt x="313" y="0"/>
                    <a:pt x="281" y="14"/>
                    <a:pt x="281" y="31"/>
                  </a:cubicBezTo>
                  <a:cubicBezTo>
                    <a:pt x="281" y="29"/>
                    <a:pt x="281" y="29"/>
                    <a:pt x="281" y="29"/>
                  </a:cubicBezTo>
                  <a:cubicBezTo>
                    <a:pt x="192" y="55"/>
                    <a:pt x="192" y="55"/>
                    <a:pt x="192" y="55"/>
                  </a:cubicBezTo>
                  <a:cubicBezTo>
                    <a:pt x="176" y="44"/>
                    <a:pt x="141" y="36"/>
                    <a:pt x="100" y="36"/>
                  </a:cubicBezTo>
                  <a:cubicBezTo>
                    <a:pt x="45" y="36"/>
                    <a:pt x="0" y="50"/>
                    <a:pt x="0" y="67"/>
                  </a:cubicBezTo>
                  <a:cubicBezTo>
                    <a:pt x="0" y="85"/>
                    <a:pt x="45" y="99"/>
                    <a:pt x="100" y="99"/>
                  </a:cubicBezTo>
                  <a:cubicBezTo>
                    <a:pt x="153" y="99"/>
                    <a:pt x="197" y="86"/>
                    <a:pt x="200" y="69"/>
                  </a:cubicBezTo>
                  <a:cubicBezTo>
                    <a:pt x="289" y="50"/>
                    <a:pt x="289" y="50"/>
                    <a:pt x="289" y="50"/>
                  </a:cubicBezTo>
                  <a:cubicBezTo>
                    <a:pt x="305" y="59"/>
                    <a:pt x="330" y="63"/>
                    <a:pt x="363" y="63"/>
                  </a:cubicBezTo>
                  <a:cubicBezTo>
                    <a:pt x="413" y="63"/>
                    <a:pt x="454" y="49"/>
                    <a:pt x="454" y="31"/>
                  </a:cubicBezTo>
                  <a:cubicBezTo>
                    <a:pt x="454" y="14"/>
                    <a:pt x="413" y="0"/>
                    <a:pt x="363" y="0"/>
                  </a:cubicBezTo>
                </a:path>
              </a:pathLst>
            </a:custGeom>
            <a:solidFill>
              <a:srgbClr val="D4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Oval 6">
              <a:extLst>
                <a:ext uri="{FF2B5EF4-FFF2-40B4-BE49-F238E27FC236}">
                  <a16:creationId xmlns:a16="http://schemas.microsoft.com/office/drawing/2014/main" id="{A156063A-434B-4A6E-9782-EFDEC64F56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6" y="1411"/>
              <a:ext cx="361" cy="96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Rectangle 7">
              <a:extLst>
                <a:ext uri="{FF2B5EF4-FFF2-40B4-BE49-F238E27FC236}">
                  <a16:creationId xmlns:a16="http://schemas.microsoft.com/office/drawing/2014/main" id="{F4E457DE-E2BC-43E8-9AB6-AD8512F734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6" y="1370"/>
              <a:ext cx="361" cy="89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Oval 8">
              <a:extLst>
                <a:ext uri="{FF2B5EF4-FFF2-40B4-BE49-F238E27FC236}">
                  <a16:creationId xmlns:a16="http://schemas.microsoft.com/office/drawing/2014/main" id="{A57214C8-B9EA-40B7-B91C-3A8D727461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6" y="1324"/>
              <a:ext cx="361" cy="9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Oval 9">
              <a:extLst>
                <a:ext uri="{FF2B5EF4-FFF2-40B4-BE49-F238E27FC236}">
                  <a16:creationId xmlns:a16="http://schemas.microsoft.com/office/drawing/2014/main" id="{5B99682D-3CED-4819-AE42-72F914CBD4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5" y="1255"/>
              <a:ext cx="262" cy="69"/>
            </a:xfrm>
            <a:prstGeom prst="ellipse">
              <a:avLst/>
            </a:prstGeom>
            <a:solidFill>
              <a:srgbClr val="D4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Oval 10">
              <a:extLst>
                <a:ext uri="{FF2B5EF4-FFF2-40B4-BE49-F238E27FC236}">
                  <a16:creationId xmlns:a16="http://schemas.microsoft.com/office/drawing/2014/main" id="{9958CF67-F206-496A-BD77-393912FAE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4" y="1259"/>
              <a:ext cx="226" cy="61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11">
              <a:extLst>
                <a:ext uri="{FF2B5EF4-FFF2-40B4-BE49-F238E27FC236}">
                  <a16:creationId xmlns:a16="http://schemas.microsoft.com/office/drawing/2014/main" id="{240A2D4D-0ECB-4A44-B805-29763C33F3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4" y="1228"/>
              <a:ext cx="226" cy="6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2F357BA5-49A7-4F1D-8BE8-03202F4FE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" y="1252"/>
              <a:ext cx="125" cy="173"/>
            </a:xfrm>
            <a:custGeom>
              <a:avLst/>
              <a:gdLst>
                <a:gd name="T0" fmla="*/ 0 w 125"/>
                <a:gd name="T1" fmla="*/ 130 h 173"/>
                <a:gd name="T2" fmla="*/ 125 w 125"/>
                <a:gd name="T3" fmla="*/ 0 h 173"/>
                <a:gd name="T4" fmla="*/ 125 w 125"/>
                <a:gd name="T5" fmla="*/ 63 h 173"/>
                <a:gd name="T6" fmla="*/ 62 w 125"/>
                <a:gd name="T7" fmla="*/ 173 h 173"/>
                <a:gd name="T8" fmla="*/ 0 w 125"/>
                <a:gd name="T9" fmla="*/ 13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73">
                  <a:moveTo>
                    <a:pt x="0" y="130"/>
                  </a:moveTo>
                  <a:lnTo>
                    <a:pt x="125" y="0"/>
                  </a:lnTo>
                  <a:lnTo>
                    <a:pt x="125" y="63"/>
                  </a:lnTo>
                  <a:lnTo>
                    <a:pt x="62" y="173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E7E7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Oval 13">
              <a:extLst>
                <a:ext uri="{FF2B5EF4-FFF2-40B4-BE49-F238E27FC236}">
                  <a16:creationId xmlns:a16="http://schemas.microsoft.com/office/drawing/2014/main" id="{3564E5BB-787C-49E7-9B61-F0EC8D91D7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4" y="1197"/>
              <a:ext cx="226" cy="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Oval 14">
              <a:extLst>
                <a:ext uri="{FF2B5EF4-FFF2-40B4-BE49-F238E27FC236}">
                  <a16:creationId xmlns:a16="http://schemas.microsoft.com/office/drawing/2014/main" id="{225CBF9A-E7FA-4DBE-8A8A-3CFC265E47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4" y="1474"/>
              <a:ext cx="380" cy="12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Rectangle 15">
              <a:extLst>
                <a:ext uri="{FF2B5EF4-FFF2-40B4-BE49-F238E27FC236}">
                  <a16:creationId xmlns:a16="http://schemas.microsoft.com/office/drawing/2014/main" id="{38B272EC-56A6-4A63-B405-6AD45D4437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4" y="1430"/>
              <a:ext cx="380" cy="104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Oval 16">
              <a:extLst>
                <a:ext uri="{FF2B5EF4-FFF2-40B4-BE49-F238E27FC236}">
                  <a16:creationId xmlns:a16="http://schemas.microsoft.com/office/drawing/2014/main" id="{139DCEF7-4D01-4E01-A48B-5325225DAD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4" y="1370"/>
              <a:ext cx="380" cy="12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Oval 17">
              <a:extLst>
                <a:ext uri="{FF2B5EF4-FFF2-40B4-BE49-F238E27FC236}">
                  <a16:creationId xmlns:a16="http://schemas.microsoft.com/office/drawing/2014/main" id="{15B94C8F-02F3-4B96-AB2E-BB5C93CDA3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7" y="1339"/>
              <a:ext cx="301" cy="65"/>
            </a:xfrm>
            <a:prstGeom prst="ellipse">
              <a:avLst/>
            </a:prstGeom>
            <a:solidFill>
              <a:srgbClr val="E7E7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Oval 18">
              <a:extLst>
                <a:ext uri="{FF2B5EF4-FFF2-40B4-BE49-F238E27FC236}">
                  <a16:creationId xmlns:a16="http://schemas.microsoft.com/office/drawing/2014/main" id="{4E984BE3-CD91-4946-B6C6-B7842F203B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61" y="1206"/>
              <a:ext cx="190" cy="44"/>
            </a:xfrm>
            <a:prstGeom prst="ellipse">
              <a:avLst/>
            </a:prstGeom>
            <a:solidFill>
              <a:srgbClr val="E7E7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Oval 19">
              <a:extLst>
                <a:ext uri="{FF2B5EF4-FFF2-40B4-BE49-F238E27FC236}">
                  <a16:creationId xmlns:a16="http://schemas.microsoft.com/office/drawing/2014/main" id="{69008EFA-CD00-43CF-861F-B2DD15BE19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5" y="1389"/>
              <a:ext cx="318" cy="82"/>
            </a:xfrm>
            <a:prstGeom prst="ellipse">
              <a:avLst/>
            </a:prstGeom>
            <a:solidFill>
              <a:srgbClr val="E7E7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ECA8E222-FDB9-42F5-9269-8E750B34EB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4" y="1389"/>
              <a:ext cx="279" cy="145"/>
            </a:xfrm>
            <a:custGeom>
              <a:avLst/>
              <a:gdLst>
                <a:gd name="T0" fmla="*/ 0 w 279"/>
                <a:gd name="T1" fmla="*/ 41 h 145"/>
                <a:gd name="T2" fmla="*/ 279 w 279"/>
                <a:gd name="T3" fmla="*/ 0 h 145"/>
                <a:gd name="T4" fmla="*/ 279 w 279"/>
                <a:gd name="T5" fmla="*/ 87 h 145"/>
                <a:gd name="T6" fmla="*/ 0 w 279"/>
                <a:gd name="T7" fmla="*/ 145 h 145"/>
                <a:gd name="T8" fmla="*/ 0 w 279"/>
                <a:gd name="T9" fmla="*/ 4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9" h="145">
                  <a:moveTo>
                    <a:pt x="0" y="41"/>
                  </a:moveTo>
                  <a:lnTo>
                    <a:pt x="279" y="0"/>
                  </a:lnTo>
                  <a:lnTo>
                    <a:pt x="279" y="87"/>
                  </a:lnTo>
                  <a:lnTo>
                    <a:pt x="0" y="145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E7E7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198653B7-8D51-4BED-A8B5-71E12553DD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7" y="1370"/>
              <a:ext cx="296" cy="60"/>
            </a:xfrm>
            <a:custGeom>
              <a:avLst/>
              <a:gdLst>
                <a:gd name="T0" fmla="*/ 17 w 296"/>
                <a:gd name="T1" fmla="*/ 60 h 60"/>
                <a:gd name="T2" fmla="*/ 296 w 296"/>
                <a:gd name="T3" fmla="*/ 19 h 60"/>
                <a:gd name="T4" fmla="*/ 279 w 296"/>
                <a:gd name="T5" fmla="*/ 0 h 60"/>
                <a:gd name="T6" fmla="*/ 0 w 296"/>
                <a:gd name="T7" fmla="*/ 39 h 60"/>
                <a:gd name="T8" fmla="*/ 17 w 296"/>
                <a:gd name="T9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60">
                  <a:moveTo>
                    <a:pt x="17" y="60"/>
                  </a:moveTo>
                  <a:lnTo>
                    <a:pt x="296" y="19"/>
                  </a:lnTo>
                  <a:lnTo>
                    <a:pt x="279" y="0"/>
                  </a:lnTo>
                  <a:lnTo>
                    <a:pt x="0" y="39"/>
                  </a:lnTo>
                  <a:lnTo>
                    <a:pt x="17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5BB871B3-B1B8-453F-9410-02EE845615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9" y="1247"/>
              <a:ext cx="161" cy="135"/>
            </a:xfrm>
            <a:custGeom>
              <a:avLst/>
              <a:gdLst>
                <a:gd name="T0" fmla="*/ 161 w 161"/>
                <a:gd name="T1" fmla="*/ 5 h 135"/>
                <a:gd name="T2" fmla="*/ 139 w 161"/>
                <a:gd name="T3" fmla="*/ 0 h 135"/>
                <a:gd name="T4" fmla="*/ 0 w 161"/>
                <a:gd name="T5" fmla="*/ 130 h 135"/>
                <a:gd name="T6" fmla="*/ 36 w 161"/>
                <a:gd name="T7" fmla="*/ 135 h 135"/>
                <a:gd name="T8" fmla="*/ 161 w 161"/>
                <a:gd name="T9" fmla="*/ 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135">
                  <a:moveTo>
                    <a:pt x="161" y="5"/>
                  </a:moveTo>
                  <a:lnTo>
                    <a:pt x="139" y="0"/>
                  </a:lnTo>
                  <a:lnTo>
                    <a:pt x="0" y="130"/>
                  </a:lnTo>
                  <a:lnTo>
                    <a:pt x="36" y="135"/>
                  </a:lnTo>
                  <a:lnTo>
                    <a:pt x="161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5BD474D9-CBE9-4B03-A634-5DCE897E3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9" y="805"/>
              <a:ext cx="41" cy="41"/>
            </a:xfrm>
            <a:custGeom>
              <a:avLst/>
              <a:gdLst>
                <a:gd name="T0" fmla="*/ 4 w 17"/>
                <a:gd name="T1" fmla="*/ 17 h 17"/>
                <a:gd name="T2" fmla="*/ 15 w 17"/>
                <a:gd name="T3" fmla="*/ 13 h 17"/>
                <a:gd name="T4" fmla="*/ 13 w 17"/>
                <a:gd name="T5" fmla="*/ 0 h 17"/>
                <a:gd name="T6" fmla="*/ 2 w 17"/>
                <a:gd name="T7" fmla="*/ 4 h 17"/>
                <a:gd name="T8" fmla="*/ 4 w 17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4" y="17"/>
                  </a:moveTo>
                  <a:cubicBezTo>
                    <a:pt x="6" y="17"/>
                    <a:pt x="12" y="15"/>
                    <a:pt x="15" y="13"/>
                  </a:cubicBezTo>
                  <a:cubicBezTo>
                    <a:pt x="17" y="10"/>
                    <a:pt x="13" y="0"/>
                    <a:pt x="13" y="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0" y="16"/>
                    <a:pt x="4" y="17"/>
                  </a:cubicBezTo>
                  <a:close/>
                </a:path>
              </a:pathLst>
            </a:custGeom>
            <a:solidFill>
              <a:srgbClr val="392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4">
              <a:extLst>
                <a:ext uri="{FF2B5EF4-FFF2-40B4-BE49-F238E27FC236}">
                  <a16:creationId xmlns:a16="http://schemas.microsoft.com/office/drawing/2014/main" id="{B076D38D-2000-4F6B-87AC-DBC7E85EFD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0" y="1129"/>
              <a:ext cx="53" cy="97"/>
            </a:xfrm>
            <a:custGeom>
              <a:avLst/>
              <a:gdLst>
                <a:gd name="T0" fmla="*/ 3 w 22"/>
                <a:gd name="T1" fmla="*/ 20 h 40"/>
                <a:gd name="T2" fmla="*/ 4 w 22"/>
                <a:gd name="T3" fmla="*/ 31 h 40"/>
                <a:gd name="T4" fmla="*/ 1 w 22"/>
                <a:gd name="T5" fmla="*/ 38 h 40"/>
                <a:gd name="T6" fmla="*/ 8 w 22"/>
                <a:gd name="T7" fmla="*/ 38 h 40"/>
                <a:gd name="T8" fmla="*/ 16 w 22"/>
                <a:gd name="T9" fmla="*/ 30 h 40"/>
                <a:gd name="T10" fmla="*/ 16 w 22"/>
                <a:gd name="T11" fmla="*/ 21 h 40"/>
                <a:gd name="T12" fmla="*/ 17 w 22"/>
                <a:gd name="T13" fmla="*/ 10 h 40"/>
                <a:gd name="T14" fmla="*/ 3 w 22"/>
                <a:gd name="T15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40">
                  <a:moveTo>
                    <a:pt x="3" y="20"/>
                  </a:moveTo>
                  <a:cubicBezTo>
                    <a:pt x="4" y="22"/>
                    <a:pt x="5" y="29"/>
                    <a:pt x="4" y="31"/>
                  </a:cubicBezTo>
                  <a:cubicBezTo>
                    <a:pt x="3" y="33"/>
                    <a:pt x="0" y="36"/>
                    <a:pt x="1" y="38"/>
                  </a:cubicBezTo>
                  <a:cubicBezTo>
                    <a:pt x="2" y="40"/>
                    <a:pt x="4" y="40"/>
                    <a:pt x="8" y="38"/>
                  </a:cubicBezTo>
                  <a:cubicBezTo>
                    <a:pt x="11" y="36"/>
                    <a:pt x="16" y="34"/>
                    <a:pt x="16" y="30"/>
                  </a:cubicBezTo>
                  <a:cubicBezTo>
                    <a:pt x="15" y="27"/>
                    <a:pt x="15" y="23"/>
                    <a:pt x="16" y="21"/>
                  </a:cubicBezTo>
                  <a:cubicBezTo>
                    <a:pt x="18" y="18"/>
                    <a:pt x="22" y="19"/>
                    <a:pt x="17" y="10"/>
                  </a:cubicBezTo>
                  <a:cubicBezTo>
                    <a:pt x="11" y="0"/>
                    <a:pt x="3" y="10"/>
                    <a:pt x="3" y="20"/>
                  </a:cubicBezTo>
                  <a:close/>
                </a:path>
              </a:pathLst>
            </a:custGeom>
            <a:solidFill>
              <a:srgbClr val="2A2A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5">
              <a:extLst>
                <a:ext uri="{FF2B5EF4-FFF2-40B4-BE49-F238E27FC236}">
                  <a16:creationId xmlns:a16="http://schemas.microsoft.com/office/drawing/2014/main" id="{EB4A41EC-F5CE-4980-A4ED-C17417578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9" y="1161"/>
              <a:ext cx="26" cy="43"/>
            </a:xfrm>
            <a:custGeom>
              <a:avLst/>
              <a:gdLst>
                <a:gd name="T0" fmla="*/ 7 w 11"/>
                <a:gd name="T1" fmla="*/ 4 h 18"/>
                <a:gd name="T2" fmla="*/ 11 w 11"/>
                <a:gd name="T3" fmla="*/ 16 h 18"/>
                <a:gd name="T4" fmla="*/ 11 w 11"/>
                <a:gd name="T5" fmla="*/ 16 h 18"/>
                <a:gd name="T6" fmla="*/ 9 w 11"/>
                <a:gd name="T7" fmla="*/ 18 h 18"/>
                <a:gd name="T8" fmla="*/ 3 w 11"/>
                <a:gd name="T9" fmla="*/ 6 h 18"/>
                <a:gd name="T10" fmla="*/ 7 w 11"/>
                <a:gd name="T11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8">
                  <a:moveTo>
                    <a:pt x="7" y="4"/>
                  </a:moveTo>
                  <a:cubicBezTo>
                    <a:pt x="8" y="8"/>
                    <a:pt x="9" y="12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7" y="12"/>
                    <a:pt x="5" y="9"/>
                    <a:pt x="3" y="6"/>
                  </a:cubicBezTo>
                  <a:cubicBezTo>
                    <a:pt x="0" y="2"/>
                    <a:pt x="4" y="0"/>
                    <a:pt x="7" y="4"/>
                  </a:cubicBezTo>
                  <a:close/>
                </a:path>
              </a:pathLst>
            </a:custGeom>
            <a:solidFill>
              <a:srgbClr val="2A2A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6">
              <a:extLst>
                <a:ext uri="{FF2B5EF4-FFF2-40B4-BE49-F238E27FC236}">
                  <a16:creationId xmlns:a16="http://schemas.microsoft.com/office/drawing/2014/main" id="{5D9B78D5-1858-43CE-8463-2A37354D2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8" y="1158"/>
              <a:ext cx="65" cy="77"/>
            </a:xfrm>
            <a:custGeom>
              <a:avLst/>
              <a:gdLst>
                <a:gd name="T0" fmla="*/ 9 w 27"/>
                <a:gd name="T1" fmla="*/ 14 h 32"/>
                <a:gd name="T2" fmla="*/ 6 w 27"/>
                <a:gd name="T3" fmla="*/ 24 h 32"/>
                <a:gd name="T4" fmla="*/ 0 w 27"/>
                <a:gd name="T5" fmla="*/ 29 h 32"/>
                <a:gd name="T6" fmla="*/ 6 w 27"/>
                <a:gd name="T7" fmla="*/ 32 h 32"/>
                <a:gd name="T8" fmla="*/ 16 w 27"/>
                <a:gd name="T9" fmla="*/ 29 h 32"/>
                <a:gd name="T10" fmla="*/ 21 w 27"/>
                <a:gd name="T11" fmla="*/ 20 h 32"/>
                <a:gd name="T12" fmla="*/ 26 w 27"/>
                <a:gd name="T13" fmla="*/ 10 h 32"/>
                <a:gd name="T14" fmla="*/ 9 w 27"/>
                <a:gd name="T15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32">
                  <a:moveTo>
                    <a:pt x="9" y="14"/>
                  </a:moveTo>
                  <a:cubicBezTo>
                    <a:pt x="9" y="16"/>
                    <a:pt x="7" y="23"/>
                    <a:pt x="6" y="24"/>
                  </a:cubicBezTo>
                  <a:cubicBezTo>
                    <a:pt x="4" y="26"/>
                    <a:pt x="0" y="27"/>
                    <a:pt x="0" y="29"/>
                  </a:cubicBezTo>
                  <a:cubicBezTo>
                    <a:pt x="0" y="31"/>
                    <a:pt x="1" y="32"/>
                    <a:pt x="6" y="32"/>
                  </a:cubicBezTo>
                  <a:cubicBezTo>
                    <a:pt x="10" y="32"/>
                    <a:pt x="16" y="32"/>
                    <a:pt x="16" y="29"/>
                  </a:cubicBezTo>
                  <a:cubicBezTo>
                    <a:pt x="17" y="25"/>
                    <a:pt x="19" y="22"/>
                    <a:pt x="21" y="20"/>
                  </a:cubicBezTo>
                  <a:cubicBezTo>
                    <a:pt x="24" y="18"/>
                    <a:pt x="27" y="21"/>
                    <a:pt x="26" y="10"/>
                  </a:cubicBezTo>
                  <a:cubicBezTo>
                    <a:pt x="26" y="0"/>
                    <a:pt x="13" y="5"/>
                    <a:pt x="9" y="14"/>
                  </a:cubicBezTo>
                  <a:close/>
                </a:path>
              </a:pathLst>
            </a:custGeom>
            <a:solidFill>
              <a:srgbClr val="F6C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7">
              <a:extLst>
                <a:ext uri="{FF2B5EF4-FFF2-40B4-BE49-F238E27FC236}">
                  <a16:creationId xmlns:a16="http://schemas.microsoft.com/office/drawing/2014/main" id="{6A65297B-E4B2-4B1B-AA42-ABE4C42BD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4" y="1190"/>
              <a:ext cx="14" cy="43"/>
            </a:xfrm>
            <a:custGeom>
              <a:avLst/>
              <a:gdLst>
                <a:gd name="T0" fmla="*/ 6 w 6"/>
                <a:gd name="T1" fmla="*/ 5 h 18"/>
                <a:gd name="T2" fmla="*/ 5 w 6"/>
                <a:gd name="T3" fmla="*/ 18 h 18"/>
                <a:gd name="T4" fmla="*/ 5 w 6"/>
                <a:gd name="T5" fmla="*/ 18 h 18"/>
                <a:gd name="T6" fmla="*/ 2 w 6"/>
                <a:gd name="T7" fmla="*/ 18 h 18"/>
                <a:gd name="T8" fmla="*/ 2 w 6"/>
                <a:gd name="T9" fmla="*/ 5 h 18"/>
                <a:gd name="T10" fmla="*/ 6 w 6"/>
                <a:gd name="T11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">
                  <a:moveTo>
                    <a:pt x="6" y="5"/>
                  </a:moveTo>
                  <a:cubicBezTo>
                    <a:pt x="5" y="9"/>
                    <a:pt x="4" y="13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2"/>
                    <a:pt x="3" y="9"/>
                    <a:pt x="2" y="5"/>
                  </a:cubicBezTo>
                  <a:cubicBezTo>
                    <a:pt x="0" y="0"/>
                    <a:pt x="5" y="0"/>
                    <a:pt x="6" y="5"/>
                  </a:cubicBezTo>
                  <a:close/>
                </a:path>
              </a:pathLst>
            </a:custGeom>
            <a:solidFill>
              <a:srgbClr val="392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8">
              <a:extLst>
                <a:ext uri="{FF2B5EF4-FFF2-40B4-BE49-F238E27FC236}">
                  <a16:creationId xmlns:a16="http://schemas.microsoft.com/office/drawing/2014/main" id="{E08FD926-4DCE-4C2C-9B23-A21C985453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8" y="1170"/>
              <a:ext cx="65" cy="65"/>
            </a:xfrm>
            <a:custGeom>
              <a:avLst/>
              <a:gdLst>
                <a:gd name="T0" fmla="*/ 5 w 27"/>
                <a:gd name="T1" fmla="*/ 20 h 27"/>
                <a:gd name="T2" fmla="*/ 0 w 27"/>
                <a:gd name="T3" fmla="*/ 24 h 27"/>
                <a:gd name="T4" fmla="*/ 6 w 27"/>
                <a:gd name="T5" fmla="*/ 27 h 27"/>
                <a:gd name="T6" fmla="*/ 16 w 27"/>
                <a:gd name="T7" fmla="*/ 24 h 27"/>
                <a:gd name="T8" fmla="*/ 21 w 27"/>
                <a:gd name="T9" fmla="*/ 15 h 27"/>
                <a:gd name="T10" fmla="*/ 26 w 27"/>
                <a:gd name="T11" fmla="*/ 5 h 27"/>
                <a:gd name="T12" fmla="*/ 23 w 27"/>
                <a:gd name="T13" fmla="*/ 0 h 27"/>
                <a:gd name="T14" fmla="*/ 19 w 27"/>
                <a:gd name="T15" fmla="*/ 7 h 27"/>
                <a:gd name="T16" fmla="*/ 16 w 27"/>
                <a:gd name="T17" fmla="*/ 19 h 27"/>
                <a:gd name="T18" fmla="*/ 5 w 27"/>
                <a:gd name="T19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27">
                  <a:moveTo>
                    <a:pt x="5" y="20"/>
                  </a:moveTo>
                  <a:cubicBezTo>
                    <a:pt x="3" y="21"/>
                    <a:pt x="0" y="22"/>
                    <a:pt x="0" y="24"/>
                  </a:cubicBezTo>
                  <a:cubicBezTo>
                    <a:pt x="0" y="26"/>
                    <a:pt x="1" y="27"/>
                    <a:pt x="6" y="27"/>
                  </a:cubicBezTo>
                  <a:cubicBezTo>
                    <a:pt x="10" y="27"/>
                    <a:pt x="16" y="27"/>
                    <a:pt x="16" y="24"/>
                  </a:cubicBezTo>
                  <a:cubicBezTo>
                    <a:pt x="17" y="20"/>
                    <a:pt x="19" y="17"/>
                    <a:pt x="21" y="15"/>
                  </a:cubicBezTo>
                  <a:cubicBezTo>
                    <a:pt x="24" y="13"/>
                    <a:pt x="27" y="16"/>
                    <a:pt x="26" y="5"/>
                  </a:cubicBezTo>
                  <a:cubicBezTo>
                    <a:pt x="26" y="2"/>
                    <a:pt x="25" y="0"/>
                    <a:pt x="23" y="0"/>
                  </a:cubicBezTo>
                  <a:cubicBezTo>
                    <a:pt x="20" y="2"/>
                    <a:pt x="19" y="6"/>
                    <a:pt x="19" y="7"/>
                  </a:cubicBezTo>
                  <a:cubicBezTo>
                    <a:pt x="19" y="10"/>
                    <a:pt x="19" y="14"/>
                    <a:pt x="16" y="19"/>
                  </a:cubicBezTo>
                  <a:cubicBezTo>
                    <a:pt x="13" y="23"/>
                    <a:pt x="8" y="21"/>
                    <a:pt x="5" y="20"/>
                  </a:cubicBezTo>
                  <a:close/>
                </a:path>
              </a:pathLst>
            </a:custGeom>
            <a:solidFill>
              <a:srgbClr val="392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9">
              <a:extLst>
                <a:ext uri="{FF2B5EF4-FFF2-40B4-BE49-F238E27FC236}">
                  <a16:creationId xmlns:a16="http://schemas.microsoft.com/office/drawing/2014/main" id="{31E7F9D8-D936-4C7E-8991-4EE2CCEDD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4" y="648"/>
              <a:ext cx="110" cy="159"/>
            </a:xfrm>
            <a:custGeom>
              <a:avLst/>
              <a:gdLst>
                <a:gd name="T0" fmla="*/ 18 w 46"/>
                <a:gd name="T1" fmla="*/ 3 h 66"/>
                <a:gd name="T2" fmla="*/ 10 w 46"/>
                <a:gd name="T3" fmla="*/ 8 h 66"/>
                <a:gd name="T4" fmla="*/ 5 w 46"/>
                <a:gd name="T5" fmla="*/ 27 h 66"/>
                <a:gd name="T6" fmla="*/ 10 w 46"/>
                <a:gd name="T7" fmla="*/ 57 h 66"/>
                <a:gd name="T8" fmla="*/ 45 w 46"/>
                <a:gd name="T9" fmla="*/ 60 h 66"/>
                <a:gd name="T10" fmla="*/ 43 w 46"/>
                <a:gd name="T11" fmla="*/ 41 h 66"/>
                <a:gd name="T12" fmla="*/ 36 w 46"/>
                <a:gd name="T13" fmla="*/ 23 h 66"/>
                <a:gd name="T14" fmla="*/ 18 w 46"/>
                <a:gd name="T15" fmla="*/ 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66">
                  <a:moveTo>
                    <a:pt x="18" y="3"/>
                  </a:moveTo>
                  <a:cubicBezTo>
                    <a:pt x="16" y="3"/>
                    <a:pt x="11" y="4"/>
                    <a:pt x="10" y="8"/>
                  </a:cubicBezTo>
                  <a:cubicBezTo>
                    <a:pt x="8" y="13"/>
                    <a:pt x="6" y="15"/>
                    <a:pt x="5" y="27"/>
                  </a:cubicBezTo>
                  <a:cubicBezTo>
                    <a:pt x="5" y="40"/>
                    <a:pt x="0" y="55"/>
                    <a:pt x="10" y="57"/>
                  </a:cubicBezTo>
                  <a:cubicBezTo>
                    <a:pt x="19" y="58"/>
                    <a:pt x="46" y="66"/>
                    <a:pt x="45" y="60"/>
                  </a:cubicBezTo>
                  <a:cubicBezTo>
                    <a:pt x="45" y="53"/>
                    <a:pt x="46" y="44"/>
                    <a:pt x="43" y="41"/>
                  </a:cubicBezTo>
                  <a:cubicBezTo>
                    <a:pt x="41" y="37"/>
                    <a:pt x="37" y="31"/>
                    <a:pt x="36" y="23"/>
                  </a:cubicBezTo>
                  <a:cubicBezTo>
                    <a:pt x="36" y="15"/>
                    <a:pt x="29" y="0"/>
                    <a:pt x="18" y="3"/>
                  </a:cubicBezTo>
                  <a:close/>
                </a:path>
              </a:pathLst>
            </a:custGeom>
            <a:solidFill>
              <a:srgbClr val="9C65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0">
              <a:extLst>
                <a:ext uri="{FF2B5EF4-FFF2-40B4-BE49-F238E27FC236}">
                  <a16:creationId xmlns:a16="http://schemas.microsoft.com/office/drawing/2014/main" id="{5DECCE2E-68D3-434A-8399-86EB05E8EB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6" y="843"/>
              <a:ext cx="101" cy="356"/>
            </a:xfrm>
            <a:custGeom>
              <a:avLst/>
              <a:gdLst>
                <a:gd name="T0" fmla="*/ 20 w 42"/>
                <a:gd name="T1" fmla="*/ 146 h 148"/>
                <a:gd name="T2" fmla="*/ 28 w 42"/>
                <a:gd name="T3" fmla="*/ 148 h 148"/>
                <a:gd name="T4" fmla="*/ 36 w 42"/>
                <a:gd name="T5" fmla="*/ 146 h 148"/>
                <a:gd name="T6" fmla="*/ 38 w 42"/>
                <a:gd name="T7" fmla="*/ 116 h 148"/>
                <a:gd name="T8" fmla="*/ 38 w 42"/>
                <a:gd name="T9" fmla="*/ 75 h 148"/>
                <a:gd name="T10" fmla="*/ 38 w 42"/>
                <a:gd name="T11" fmla="*/ 28 h 148"/>
                <a:gd name="T12" fmla="*/ 21 w 42"/>
                <a:gd name="T13" fmla="*/ 0 h 148"/>
                <a:gd name="T14" fmla="*/ 20 w 42"/>
                <a:gd name="T15" fmla="*/ 0 h 148"/>
                <a:gd name="T16" fmla="*/ 20 w 42"/>
                <a:gd name="T17" fmla="*/ 72 h 148"/>
                <a:gd name="T18" fmla="*/ 21 w 42"/>
                <a:gd name="T19" fmla="*/ 69 h 148"/>
                <a:gd name="T20" fmla="*/ 23 w 42"/>
                <a:gd name="T21" fmla="*/ 94 h 148"/>
                <a:gd name="T22" fmla="*/ 22 w 42"/>
                <a:gd name="T23" fmla="*/ 97 h 148"/>
                <a:gd name="T24" fmla="*/ 20 w 42"/>
                <a:gd name="T25" fmla="*/ 91 h 148"/>
                <a:gd name="T26" fmla="*/ 20 w 42"/>
                <a:gd name="T27" fmla="*/ 146 h 148"/>
                <a:gd name="T28" fmla="*/ 5 w 42"/>
                <a:gd name="T29" fmla="*/ 29 h 148"/>
                <a:gd name="T30" fmla="*/ 0 w 42"/>
                <a:gd name="T31" fmla="*/ 71 h 148"/>
                <a:gd name="T32" fmla="*/ 6 w 42"/>
                <a:gd name="T33" fmla="*/ 100 h 148"/>
                <a:gd name="T34" fmla="*/ 18 w 42"/>
                <a:gd name="T35" fmla="*/ 141 h 148"/>
                <a:gd name="T36" fmla="*/ 19 w 42"/>
                <a:gd name="T37" fmla="*/ 141 h 148"/>
                <a:gd name="T38" fmla="*/ 18 w 42"/>
                <a:gd name="T39" fmla="*/ 145 h 148"/>
                <a:gd name="T40" fmla="*/ 20 w 42"/>
                <a:gd name="T41" fmla="*/ 146 h 148"/>
                <a:gd name="T42" fmla="*/ 20 w 42"/>
                <a:gd name="T43" fmla="*/ 91 h 148"/>
                <a:gd name="T44" fmla="*/ 17 w 42"/>
                <a:gd name="T45" fmla="*/ 85 h 148"/>
                <a:gd name="T46" fmla="*/ 18 w 42"/>
                <a:gd name="T47" fmla="*/ 79 h 148"/>
                <a:gd name="T48" fmla="*/ 20 w 42"/>
                <a:gd name="T49" fmla="*/ 72 h 148"/>
                <a:gd name="T50" fmla="*/ 20 w 42"/>
                <a:gd name="T51" fmla="*/ 0 h 148"/>
                <a:gd name="T52" fmla="*/ 12 w 42"/>
                <a:gd name="T53" fmla="*/ 1 h 148"/>
                <a:gd name="T54" fmla="*/ 5 w 42"/>
                <a:gd name="T55" fmla="*/ 29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2" h="148">
                  <a:moveTo>
                    <a:pt x="20" y="146"/>
                  </a:moveTo>
                  <a:cubicBezTo>
                    <a:pt x="21" y="147"/>
                    <a:pt x="24" y="148"/>
                    <a:pt x="28" y="148"/>
                  </a:cubicBezTo>
                  <a:cubicBezTo>
                    <a:pt x="34" y="147"/>
                    <a:pt x="36" y="146"/>
                    <a:pt x="36" y="146"/>
                  </a:cubicBezTo>
                  <a:cubicBezTo>
                    <a:pt x="36" y="146"/>
                    <a:pt x="37" y="131"/>
                    <a:pt x="38" y="116"/>
                  </a:cubicBezTo>
                  <a:cubicBezTo>
                    <a:pt x="39" y="101"/>
                    <a:pt x="37" y="86"/>
                    <a:pt x="38" y="75"/>
                  </a:cubicBezTo>
                  <a:cubicBezTo>
                    <a:pt x="40" y="64"/>
                    <a:pt x="42" y="36"/>
                    <a:pt x="38" y="28"/>
                  </a:cubicBezTo>
                  <a:cubicBezTo>
                    <a:pt x="35" y="20"/>
                    <a:pt x="21" y="0"/>
                    <a:pt x="21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0"/>
                    <a:pt x="21" y="69"/>
                    <a:pt x="21" y="69"/>
                  </a:cubicBezTo>
                  <a:cubicBezTo>
                    <a:pt x="21" y="78"/>
                    <a:pt x="23" y="89"/>
                    <a:pt x="23" y="94"/>
                  </a:cubicBezTo>
                  <a:cubicBezTo>
                    <a:pt x="23" y="99"/>
                    <a:pt x="23" y="99"/>
                    <a:pt x="22" y="97"/>
                  </a:cubicBezTo>
                  <a:cubicBezTo>
                    <a:pt x="22" y="96"/>
                    <a:pt x="21" y="94"/>
                    <a:pt x="20" y="91"/>
                  </a:cubicBezTo>
                  <a:lnTo>
                    <a:pt x="20" y="146"/>
                  </a:lnTo>
                  <a:close/>
                  <a:moveTo>
                    <a:pt x="5" y="29"/>
                  </a:moveTo>
                  <a:cubicBezTo>
                    <a:pt x="3" y="37"/>
                    <a:pt x="0" y="57"/>
                    <a:pt x="0" y="71"/>
                  </a:cubicBezTo>
                  <a:cubicBezTo>
                    <a:pt x="0" y="85"/>
                    <a:pt x="1" y="85"/>
                    <a:pt x="6" y="100"/>
                  </a:cubicBezTo>
                  <a:cubicBezTo>
                    <a:pt x="11" y="115"/>
                    <a:pt x="18" y="141"/>
                    <a:pt x="18" y="141"/>
                  </a:cubicBezTo>
                  <a:cubicBezTo>
                    <a:pt x="19" y="141"/>
                    <a:pt x="19" y="141"/>
                    <a:pt x="19" y="141"/>
                  </a:cubicBezTo>
                  <a:cubicBezTo>
                    <a:pt x="18" y="145"/>
                    <a:pt x="18" y="145"/>
                    <a:pt x="18" y="145"/>
                  </a:cubicBezTo>
                  <a:cubicBezTo>
                    <a:pt x="18" y="145"/>
                    <a:pt x="19" y="146"/>
                    <a:pt x="20" y="146"/>
                  </a:cubicBezTo>
                  <a:cubicBezTo>
                    <a:pt x="20" y="91"/>
                    <a:pt x="20" y="91"/>
                    <a:pt x="20" y="91"/>
                  </a:cubicBezTo>
                  <a:cubicBezTo>
                    <a:pt x="19" y="88"/>
                    <a:pt x="18" y="85"/>
                    <a:pt x="17" y="85"/>
                  </a:cubicBezTo>
                  <a:cubicBezTo>
                    <a:pt x="16" y="84"/>
                    <a:pt x="18" y="81"/>
                    <a:pt x="18" y="79"/>
                  </a:cubicBezTo>
                  <a:cubicBezTo>
                    <a:pt x="18" y="78"/>
                    <a:pt x="19" y="74"/>
                    <a:pt x="20" y="7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0" y="17"/>
                    <a:pt x="5" y="29"/>
                  </a:cubicBezTo>
                  <a:close/>
                </a:path>
              </a:pathLst>
            </a:custGeom>
            <a:solidFill>
              <a:srgbClr val="7229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1">
              <a:extLst>
                <a:ext uri="{FF2B5EF4-FFF2-40B4-BE49-F238E27FC236}">
                  <a16:creationId xmlns:a16="http://schemas.microsoft.com/office/drawing/2014/main" id="{B3618188-10B6-43FF-BB6D-5980B78D14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45" y="908"/>
              <a:ext cx="60" cy="77"/>
            </a:xfrm>
            <a:custGeom>
              <a:avLst/>
              <a:gdLst>
                <a:gd name="T0" fmla="*/ 9 w 25"/>
                <a:gd name="T1" fmla="*/ 32 h 32"/>
                <a:gd name="T2" fmla="*/ 6 w 25"/>
                <a:gd name="T3" fmla="*/ 20 h 32"/>
                <a:gd name="T4" fmla="*/ 2 w 25"/>
                <a:gd name="T5" fmla="*/ 21 h 32"/>
                <a:gd name="T6" fmla="*/ 2 w 25"/>
                <a:gd name="T7" fmla="*/ 21 h 32"/>
                <a:gd name="T8" fmla="*/ 2 w 25"/>
                <a:gd name="T9" fmla="*/ 20 h 32"/>
                <a:gd name="T10" fmla="*/ 2 w 25"/>
                <a:gd name="T11" fmla="*/ 20 h 32"/>
                <a:gd name="T12" fmla="*/ 2 w 25"/>
                <a:gd name="T13" fmla="*/ 19 h 32"/>
                <a:gd name="T14" fmla="*/ 2 w 25"/>
                <a:gd name="T15" fmla="*/ 19 h 32"/>
                <a:gd name="T16" fmla="*/ 2 w 25"/>
                <a:gd name="T17" fmla="*/ 18 h 32"/>
                <a:gd name="T18" fmla="*/ 5 w 25"/>
                <a:gd name="T19" fmla="*/ 17 h 32"/>
                <a:gd name="T20" fmla="*/ 5 w 25"/>
                <a:gd name="T21" fmla="*/ 17 h 32"/>
                <a:gd name="T22" fmla="*/ 2 w 25"/>
                <a:gd name="T23" fmla="*/ 5 h 32"/>
                <a:gd name="T24" fmla="*/ 22 w 25"/>
                <a:gd name="T25" fmla="*/ 0 h 32"/>
                <a:gd name="T26" fmla="*/ 22 w 25"/>
                <a:gd name="T27" fmla="*/ 1 h 32"/>
                <a:gd name="T28" fmla="*/ 24 w 25"/>
                <a:gd name="T29" fmla="*/ 29 h 32"/>
                <a:gd name="T30" fmla="*/ 9 w 25"/>
                <a:gd name="T31" fmla="*/ 32 h 32"/>
                <a:gd name="T32" fmla="*/ 2 w 25"/>
                <a:gd name="T33" fmla="*/ 21 h 32"/>
                <a:gd name="T34" fmla="*/ 0 w 25"/>
                <a:gd name="T35" fmla="*/ 20 h 32"/>
                <a:gd name="T36" fmla="*/ 1 w 25"/>
                <a:gd name="T37" fmla="*/ 18 h 32"/>
                <a:gd name="T38" fmla="*/ 2 w 25"/>
                <a:gd name="T39" fmla="*/ 18 h 32"/>
                <a:gd name="T40" fmla="*/ 2 w 25"/>
                <a:gd name="T41" fmla="*/ 19 h 32"/>
                <a:gd name="T42" fmla="*/ 2 w 25"/>
                <a:gd name="T43" fmla="*/ 19 h 32"/>
                <a:gd name="T44" fmla="*/ 1 w 25"/>
                <a:gd name="T45" fmla="*/ 20 h 32"/>
                <a:gd name="T46" fmla="*/ 2 w 25"/>
                <a:gd name="T47" fmla="*/ 20 h 32"/>
                <a:gd name="T48" fmla="*/ 2 w 25"/>
                <a:gd name="T49" fmla="*/ 2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32">
                  <a:moveTo>
                    <a:pt x="9" y="32"/>
                  </a:moveTo>
                  <a:cubicBezTo>
                    <a:pt x="6" y="20"/>
                    <a:pt x="6" y="20"/>
                    <a:pt x="6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1"/>
                    <a:pt x="22" y="1"/>
                  </a:cubicBezTo>
                  <a:cubicBezTo>
                    <a:pt x="25" y="6"/>
                    <a:pt x="25" y="18"/>
                    <a:pt x="24" y="29"/>
                  </a:cubicBezTo>
                  <a:lnTo>
                    <a:pt x="9" y="32"/>
                  </a:lnTo>
                  <a:close/>
                  <a:moveTo>
                    <a:pt x="2" y="21"/>
                  </a:moveTo>
                  <a:cubicBezTo>
                    <a:pt x="1" y="21"/>
                    <a:pt x="0" y="20"/>
                    <a:pt x="0" y="20"/>
                  </a:cubicBezTo>
                  <a:cubicBezTo>
                    <a:pt x="0" y="19"/>
                    <a:pt x="0" y="18"/>
                    <a:pt x="1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19"/>
                    <a:pt x="1" y="19"/>
                    <a:pt x="1" y="20"/>
                  </a:cubicBezTo>
                  <a:cubicBezTo>
                    <a:pt x="1" y="20"/>
                    <a:pt x="1" y="20"/>
                    <a:pt x="2" y="20"/>
                  </a:cubicBezTo>
                  <a:lnTo>
                    <a:pt x="2" y="21"/>
                  </a:lnTo>
                  <a:close/>
                </a:path>
              </a:pathLst>
            </a:custGeom>
            <a:solidFill>
              <a:srgbClr val="392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2">
              <a:extLst>
                <a:ext uri="{FF2B5EF4-FFF2-40B4-BE49-F238E27FC236}">
                  <a16:creationId xmlns:a16="http://schemas.microsoft.com/office/drawing/2014/main" id="{AF4F3FE1-05C6-435B-80CA-E7A24B9EBA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8" y="843"/>
              <a:ext cx="87" cy="144"/>
            </a:xfrm>
            <a:custGeom>
              <a:avLst/>
              <a:gdLst>
                <a:gd name="T0" fmla="*/ 0 w 36"/>
                <a:gd name="T1" fmla="*/ 29 h 60"/>
                <a:gd name="T2" fmla="*/ 0 w 36"/>
                <a:gd name="T3" fmla="*/ 32 h 60"/>
                <a:gd name="T4" fmla="*/ 5 w 36"/>
                <a:gd name="T5" fmla="*/ 35 h 60"/>
                <a:gd name="T6" fmla="*/ 7 w 36"/>
                <a:gd name="T7" fmla="*/ 20 h 60"/>
                <a:gd name="T8" fmla="*/ 8 w 36"/>
                <a:gd name="T9" fmla="*/ 23 h 60"/>
                <a:gd name="T10" fmla="*/ 10 w 36"/>
                <a:gd name="T11" fmla="*/ 32 h 60"/>
                <a:gd name="T12" fmla="*/ 18 w 36"/>
                <a:gd name="T13" fmla="*/ 34 h 60"/>
                <a:gd name="T14" fmla="*/ 31 w 36"/>
                <a:gd name="T15" fmla="*/ 33 h 60"/>
                <a:gd name="T16" fmla="*/ 31 w 36"/>
                <a:gd name="T17" fmla="*/ 43 h 60"/>
                <a:gd name="T18" fmla="*/ 30 w 36"/>
                <a:gd name="T19" fmla="*/ 50 h 60"/>
                <a:gd name="T20" fmla="*/ 30 w 36"/>
                <a:gd name="T21" fmla="*/ 56 h 60"/>
                <a:gd name="T22" fmla="*/ 30 w 36"/>
                <a:gd name="T23" fmla="*/ 59 h 60"/>
                <a:gd name="T24" fmla="*/ 35 w 36"/>
                <a:gd name="T25" fmla="*/ 58 h 60"/>
                <a:gd name="T26" fmla="*/ 33 w 36"/>
                <a:gd name="T27" fmla="*/ 28 h 60"/>
                <a:gd name="T28" fmla="*/ 16 w 36"/>
                <a:gd name="T29" fmla="*/ 0 h 60"/>
                <a:gd name="T30" fmla="*/ 7 w 36"/>
                <a:gd name="T31" fmla="*/ 1 h 60"/>
                <a:gd name="T32" fmla="*/ 0 w 36"/>
                <a:gd name="T33" fmla="*/ 2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60">
                  <a:moveTo>
                    <a:pt x="0" y="29"/>
                  </a:moveTo>
                  <a:cubicBezTo>
                    <a:pt x="0" y="30"/>
                    <a:pt x="0" y="31"/>
                    <a:pt x="0" y="32"/>
                  </a:cubicBezTo>
                  <a:cubicBezTo>
                    <a:pt x="1" y="34"/>
                    <a:pt x="4" y="36"/>
                    <a:pt x="5" y="35"/>
                  </a:cubicBezTo>
                  <a:cubicBezTo>
                    <a:pt x="6" y="33"/>
                    <a:pt x="7" y="22"/>
                    <a:pt x="7" y="20"/>
                  </a:cubicBezTo>
                  <a:cubicBezTo>
                    <a:pt x="7" y="18"/>
                    <a:pt x="8" y="20"/>
                    <a:pt x="8" y="23"/>
                  </a:cubicBezTo>
                  <a:cubicBezTo>
                    <a:pt x="8" y="26"/>
                    <a:pt x="8" y="30"/>
                    <a:pt x="10" y="32"/>
                  </a:cubicBezTo>
                  <a:cubicBezTo>
                    <a:pt x="12" y="35"/>
                    <a:pt x="13" y="35"/>
                    <a:pt x="18" y="34"/>
                  </a:cubicBezTo>
                  <a:cubicBezTo>
                    <a:pt x="23" y="33"/>
                    <a:pt x="31" y="31"/>
                    <a:pt x="31" y="33"/>
                  </a:cubicBezTo>
                  <a:cubicBezTo>
                    <a:pt x="30" y="35"/>
                    <a:pt x="31" y="41"/>
                    <a:pt x="31" y="43"/>
                  </a:cubicBezTo>
                  <a:cubicBezTo>
                    <a:pt x="30" y="45"/>
                    <a:pt x="29" y="48"/>
                    <a:pt x="30" y="50"/>
                  </a:cubicBezTo>
                  <a:cubicBezTo>
                    <a:pt x="30" y="52"/>
                    <a:pt x="30" y="54"/>
                    <a:pt x="30" y="56"/>
                  </a:cubicBezTo>
                  <a:cubicBezTo>
                    <a:pt x="29" y="57"/>
                    <a:pt x="28" y="60"/>
                    <a:pt x="30" y="59"/>
                  </a:cubicBezTo>
                  <a:cubicBezTo>
                    <a:pt x="32" y="59"/>
                    <a:pt x="33" y="58"/>
                    <a:pt x="35" y="58"/>
                  </a:cubicBezTo>
                  <a:cubicBezTo>
                    <a:pt x="36" y="46"/>
                    <a:pt x="36" y="33"/>
                    <a:pt x="33" y="28"/>
                  </a:cubicBezTo>
                  <a:cubicBezTo>
                    <a:pt x="30" y="20"/>
                    <a:pt x="16" y="0"/>
                    <a:pt x="16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5" y="17"/>
                    <a:pt x="0" y="29"/>
                  </a:cubicBezTo>
                  <a:close/>
                </a:path>
              </a:pathLst>
            </a:custGeom>
            <a:solidFill>
              <a:srgbClr val="392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3">
              <a:extLst>
                <a:ext uri="{FF2B5EF4-FFF2-40B4-BE49-F238E27FC236}">
                  <a16:creationId xmlns:a16="http://schemas.microsoft.com/office/drawing/2014/main" id="{4FADF43E-BD14-4247-BFC5-FC01B2ECE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9" y="737"/>
              <a:ext cx="125" cy="188"/>
            </a:xfrm>
            <a:custGeom>
              <a:avLst/>
              <a:gdLst>
                <a:gd name="T0" fmla="*/ 10 w 52"/>
                <a:gd name="T1" fmla="*/ 24 h 78"/>
                <a:gd name="T2" fmla="*/ 7 w 52"/>
                <a:gd name="T3" fmla="*/ 39 h 78"/>
                <a:gd name="T4" fmla="*/ 8 w 52"/>
                <a:gd name="T5" fmla="*/ 49 h 78"/>
                <a:gd name="T6" fmla="*/ 2 w 52"/>
                <a:gd name="T7" fmla="*/ 72 h 78"/>
                <a:gd name="T8" fmla="*/ 2 w 52"/>
                <a:gd name="T9" fmla="*/ 75 h 78"/>
                <a:gd name="T10" fmla="*/ 8 w 52"/>
                <a:gd name="T11" fmla="*/ 72 h 78"/>
                <a:gd name="T12" fmla="*/ 10 w 52"/>
                <a:gd name="T13" fmla="*/ 60 h 78"/>
                <a:gd name="T14" fmla="*/ 13 w 52"/>
                <a:gd name="T15" fmla="*/ 46 h 78"/>
                <a:gd name="T16" fmla="*/ 12 w 52"/>
                <a:gd name="T17" fmla="*/ 64 h 78"/>
                <a:gd name="T18" fmla="*/ 17 w 52"/>
                <a:gd name="T19" fmla="*/ 77 h 78"/>
                <a:gd name="T20" fmla="*/ 35 w 52"/>
                <a:gd name="T21" fmla="*/ 75 h 78"/>
                <a:gd name="T22" fmla="*/ 40 w 52"/>
                <a:gd name="T23" fmla="*/ 70 h 78"/>
                <a:gd name="T24" fmla="*/ 36 w 52"/>
                <a:gd name="T25" fmla="*/ 51 h 78"/>
                <a:gd name="T26" fmla="*/ 40 w 52"/>
                <a:gd name="T27" fmla="*/ 34 h 78"/>
                <a:gd name="T28" fmla="*/ 47 w 52"/>
                <a:gd name="T29" fmla="*/ 6 h 78"/>
                <a:gd name="T30" fmla="*/ 35 w 52"/>
                <a:gd name="T31" fmla="*/ 0 h 78"/>
                <a:gd name="T32" fmla="*/ 17 w 52"/>
                <a:gd name="T33" fmla="*/ 6 h 78"/>
                <a:gd name="T34" fmla="*/ 10 w 52"/>
                <a:gd name="T35" fmla="*/ 2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2" h="78">
                  <a:moveTo>
                    <a:pt x="10" y="24"/>
                  </a:moveTo>
                  <a:cubicBezTo>
                    <a:pt x="8" y="27"/>
                    <a:pt x="5" y="30"/>
                    <a:pt x="7" y="39"/>
                  </a:cubicBezTo>
                  <a:cubicBezTo>
                    <a:pt x="10" y="48"/>
                    <a:pt x="8" y="47"/>
                    <a:pt x="8" y="49"/>
                  </a:cubicBezTo>
                  <a:cubicBezTo>
                    <a:pt x="7" y="51"/>
                    <a:pt x="3" y="69"/>
                    <a:pt x="2" y="72"/>
                  </a:cubicBezTo>
                  <a:cubicBezTo>
                    <a:pt x="1" y="74"/>
                    <a:pt x="0" y="74"/>
                    <a:pt x="2" y="75"/>
                  </a:cubicBezTo>
                  <a:cubicBezTo>
                    <a:pt x="4" y="76"/>
                    <a:pt x="7" y="78"/>
                    <a:pt x="8" y="72"/>
                  </a:cubicBezTo>
                  <a:cubicBezTo>
                    <a:pt x="9" y="67"/>
                    <a:pt x="9" y="67"/>
                    <a:pt x="10" y="60"/>
                  </a:cubicBezTo>
                  <a:cubicBezTo>
                    <a:pt x="12" y="54"/>
                    <a:pt x="13" y="46"/>
                    <a:pt x="13" y="46"/>
                  </a:cubicBezTo>
                  <a:cubicBezTo>
                    <a:pt x="13" y="46"/>
                    <a:pt x="12" y="57"/>
                    <a:pt x="12" y="64"/>
                  </a:cubicBezTo>
                  <a:cubicBezTo>
                    <a:pt x="13" y="70"/>
                    <a:pt x="12" y="77"/>
                    <a:pt x="17" y="77"/>
                  </a:cubicBezTo>
                  <a:cubicBezTo>
                    <a:pt x="23" y="77"/>
                    <a:pt x="31" y="76"/>
                    <a:pt x="35" y="75"/>
                  </a:cubicBezTo>
                  <a:cubicBezTo>
                    <a:pt x="39" y="75"/>
                    <a:pt x="42" y="75"/>
                    <a:pt x="40" y="70"/>
                  </a:cubicBezTo>
                  <a:cubicBezTo>
                    <a:pt x="39" y="65"/>
                    <a:pt x="35" y="57"/>
                    <a:pt x="36" y="51"/>
                  </a:cubicBezTo>
                  <a:cubicBezTo>
                    <a:pt x="38" y="44"/>
                    <a:pt x="36" y="46"/>
                    <a:pt x="40" y="34"/>
                  </a:cubicBezTo>
                  <a:cubicBezTo>
                    <a:pt x="43" y="23"/>
                    <a:pt x="52" y="9"/>
                    <a:pt x="47" y="6"/>
                  </a:cubicBezTo>
                  <a:cubicBezTo>
                    <a:pt x="42" y="4"/>
                    <a:pt x="36" y="1"/>
                    <a:pt x="35" y="0"/>
                  </a:cubicBezTo>
                  <a:cubicBezTo>
                    <a:pt x="33" y="0"/>
                    <a:pt x="20" y="4"/>
                    <a:pt x="17" y="6"/>
                  </a:cubicBezTo>
                  <a:cubicBezTo>
                    <a:pt x="10" y="10"/>
                    <a:pt x="16" y="15"/>
                    <a:pt x="10" y="24"/>
                  </a:cubicBezTo>
                  <a:close/>
                </a:path>
              </a:pathLst>
            </a:custGeom>
            <a:solidFill>
              <a:srgbClr val="7229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4">
              <a:extLst>
                <a:ext uri="{FF2B5EF4-FFF2-40B4-BE49-F238E27FC236}">
                  <a16:creationId xmlns:a16="http://schemas.microsoft.com/office/drawing/2014/main" id="{85C3DC70-B365-46A4-B1F0-42866F891B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" y="747"/>
              <a:ext cx="58" cy="94"/>
            </a:xfrm>
            <a:custGeom>
              <a:avLst/>
              <a:gdLst>
                <a:gd name="T0" fmla="*/ 0 w 24"/>
                <a:gd name="T1" fmla="*/ 39 h 39"/>
                <a:gd name="T2" fmla="*/ 22 w 24"/>
                <a:gd name="T3" fmla="*/ 5 h 39"/>
                <a:gd name="T4" fmla="*/ 19 w 24"/>
                <a:gd name="T5" fmla="*/ 5 h 39"/>
                <a:gd name="T6" fmla="*/ 23 w 24"/>
                <a:gd name="T7" fmla="*/ 0 h 39"/>
                <a:gd name="T8" fmla="*/ 21 w 24"/>
                <a:gd name="T9" fmla="*/ 5 h 39"/>
                <a:gd name="T10" fmla="*/ 24 w 24"/>
                <a:gd name="T11" fmla="*/ 4 h 39"/>
                <a:gd name="T12" fmla="*/ 6 w 24"/>
                <a:gd name="T13" fmla="*/ 29 h 39"/>
                <a:gd name="T14" fmla="*/ 0 w 24"/>
                <a:gd name="T1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9">
                  <a:moveTo>
                    <a:pt x="0" y="39"/>
                  </a:moveTo>
                  <a:cubicBezTo>
                    <a:pt x="6" y="26"/>
                    <a:pt x="22" y="5"/>
                    <a:pt x="22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4" y="4"/>
                    <a:pt x="13" y="19"/>
                    <a:pt x="6" y="29"/>
                  </a:cubicBezTo>
                  <a:cubicBezTo>
                    <a:pt x="2" y="35"/>
                    <a:pt x="1" y="39"/>
                    <a:pt x="0" y="39"/>
                  </a:cubicBezTo>
                  <a:close/>
                </a:path>
              </a:pathLst>
            </a:custGeom>
            <a:solidFill>
              <a:srgbClr val="392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5">
              <a:extLst>
                <a:ext uri="{FF2B5EF4-FFF2-40B4-BE49-F238E27FC236}">
                  <a16:creationId xmlns:a16="http://schemas.microsoft.com/office/drawing/2014/main" id="{933D77C8-0798-465C-90CA-8A42108C6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8" y="754"/>
              <a:ext cx="37" cy="53"/>
            </a:xfrm>
            <a:custGeom>
              <a:avLst/>
              <a:gdLst>
                <a:gd name="T0" fmla="*/ 12 w 15"/>
                <a:gd name="T1" fmla="*/ 0 h 22"/>
                <a:gd name="T2" fmla="*/ 3 w 15"/>
                <a:gd name="T3" fmla="*/ 7 h 22"/>
                <a:gd name="T4" fmla="*/ 7 w 15"/>
                <a:gd name="T5" fmla="*/ 21 h 22"/>
                <a:gd name="T6" fmla="*/ 12 w 15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22">
                  <a:moveTo>
                    <a:pt x="12" y="0"/>
                  </a:moveTo>
                  <a:cubicBezTo>
                    <a:pt x="10" y="1"/>
                    <a:pt x="4" y="4"/>
                    <a:pt x="3" y="7"/>
                  </a:cubicBezTo>
                  <a:cubicBezTo>
                    <a:pt x="2" y="11"/>
                    <a:pt x="0" y="22"/>
                    <a:pt x="7" y="21"/>
                  </a:cubicBezTo>
                  <a:cubicBezTo>
                    <a:pt x="15" y="19"/>
                    <a:pt x="13" y="9"/>
                    <a:pt x="12" y="0"/>
                  </a:cubicBezTo>
                  <a:close/>
                </a:path>
              </a:pathLst>
            </a:custGeom>
            <a:solidFill>
              <a:srgbClr val="392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6">
              <a:extLst>
                <a:ext uri="{FF2B5EF4-FFF2-40B4-BE49-F238E27FC236}">
                  <a16:creationId xmlns:a16="http://schemas.microsoft.com/office/drawing/2014/main" id="{3964F7BD-A647-4C8D-AD2D-87B2B3EC97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0" y="713"/>
              <a:ext cx="25" cy="29"/>
            </a:xfrm>
            <a:custGeom>
              <a:avLst/>
              <a:gdLst>
                <a:gd name="T0" fmla="*/ 0 w 25"/>
                <a:gd name="T1" fmla="*/ 3 h 29"/>
                <a:gd name="T2" fmla="*/ 10 w 25"/>
                <a:gd name="T3" fmla="*/ 27 h 29"/>
                <a:gd name="T4" fmla="*/ 22 w 25"/>
                <a:gd name="T5" fmla="*/ 29 h 29"/>
                <a:gd name="T6" fmla="*/ 25 w 25"/>
                <a:gd name="T7" fmla="*/ 29 h 29"/>
                <a:gd name="T8" fmla="*/ 12 w 25"/>
                <a:gd name="T9" fmla="*/ 7 h 29"/>
                <a:gd name="T10" fmla="*/ 3 w 25"/>
                <a:gd name="T11" fmla="*/ 0 h 29"/>
                <a:gd name="T12" fmla="*/ 0 w 25"/>
                <a:gd name="T1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29">
                  <a:moveTo>
                    <a:pt x="0" y="3"/>
                  </a:moveTo>
                  <a:lnTo>
                    <a:pt x="10" y="27"/>
                  </a:lnTo>
                  <a:lnTo>
                    <a:pt x="22" y="29"/>
                  </a:lnTo>
                  <a:lnTo>
                    <a:pt x="25" y="29"/>
                  </a:lnTo>
                  <a:lnTo>
                    <a:pt x="12" y="7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7">
              <a:extLst>
                <a:ext uri="{FF2B5EF4-FFF2-40B4-BE49-F238E27FC236}">
                  <a16:creationId xmlns:a16="http://schemas.microsoft.com/office/drawing/2014/main" id="{3A257515-15DB-4C54-A48F-F312CBE29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0" y="713"/>
              <a:ext cx="25" cy="29"/>
            </a:xfrm>
            <a:custGeom>
              <a:avLst/>
              <a:gdLst>
                <a:gd name="T0" fmla="*/ 0 w 25"/>
                <a:gd name="T1" fmla="*/ 0 h 29"/>
                <a:gd name="T2" fmla="*/ 12 w 25"/>
                <a:gd name="T3" fmla="*/ 24 h 29"/>
                <a:gd name="T4" fmla="*/ 25 w 25"/>
                <a:gd name="T5" fmla="*/ 29 h 29"/>
                <a:gd name="T6" fmla="*/ 15 w 25"/>
                <a:gd name="T7" fmla="*/ 7 h 29"/>
                <a:gd name="T8" fmla="*/ 0 w 25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9">
                  <a:moveTo>
                    <a:pt x="0" y="0"/>
                  </a:moveTo>
                  <a:lnTo>
                    <a:pt x="12" y="24"/>
                  </a:lnTo>
                  <a:lnTo>
                    <a:pt x="25" y="29"/>
                  </a:lnTo>
                  <a:lnTo>
                    <a:pt x="15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8">
              <a:extLst>
                <a:ext uri="{FF2B5EF4-FFF2-40B4-BE49-F238E27FC236}">
                  <a16:creationId xmlns:a16="http://schemas.microsoft.com/office/drawing/2014/main" id="{D82CF13A-2881-4DA0-9E1F-BC3B919614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18" y="718"/>
              <a:ext cx="39" cy="58"/>
            </a:xfrm>
            <a:custGeom>
              <a:avLst/>
              <a:gdLst>
                <a:gd name="T0" fmla="*/ 7 w 16"/>
                <a:gd name="T1" fmla="*/ 0 h 24"/>
                <a:gd name="T2" fmla="*/ 9 w 16"/>
                <a:gd name="T3" fmla="*/ 0 h 24"/>
                <a:gd name="T4" fmla="*/ 15 w 16"/>
                <a:gd name="T5" fmla="*/ 6 h 24"/>
                <a:gd name="T6" fmla="*/ 15 w 16"/>
                <a:gd name="T7" fmla="*/ 9 h 24"/>
                <a:gd name="T8" fmla="*/ 13 w 16"/>
                <a:gd name="T9" fmla="*/ 7 h 24"/>
                <a:gd name="T10" fmla="*/ 10 w 16"/>
                <a:gd name="T11" fmla="*/ 6 h 24"/>
                <a:gd name="T12" fmla="*/ 9 w 16"/>
                <a:gd name="T13" fmla="*/ 8 h 24"/>
                <a:gd name="T14" fmla="*/ 9 w 16"/>
                <a:gd name="T15" fmla="*/ 14 h 24"/>
                <a:gd name="T16" fmla="*/ 7 w 16"/>
                <a:gd name="T17" fmla="*/ 17 h 24"/>
                <a:gd name="T18" fmla="*/ 7 w 16"/>
                <a:gd name="T19" fmla="*/ 3 h 24"/>
                <a:gd name="T20" fmla="*/ 8 w 16"/>
                <a:gd name="T21" fmla="*/ 2 h 24"/>
                <a:gd name="T22" fmla="*/ 7 w 16"/>
                <a:gd name="T23" fmla="*/ 2 h 24"/>
                <a:gd name="T24" fmla="*/ 7 w 16"/>
                <a:gd name="T25" fmla="*/ 0 h 24"/>
                <a:gd name="T26" fmla="*/ 0 w 16"/>
                <a:gd name="T27" fmla="*/ 21 h 24"/>
                <a:gd name="T28" fmla="*/ 2 w 16"/>
                <a:gd name="T29" fmla="*/ 12 h 24"/>
                <a:gd name="T30" fmla="*/ 3 w 16"/>
                <a:gd name="T31" fmla="*/ 5 h 24"/>
                <a:gd name="T32" fmla="*/ 6 w 16"/>
                <a:gd name="T33" fmla="*/ 0 h 24"/>
                <a:gd name="T34" fmla="*/ 7 w 16"/>
                <a:gd name="T35" fmla="*/ 0 h 24"/>
                <a:gd name="T36" fmla="*/ 7 w 16"/>
                <a:gd name="T37" fmla="*/ 2 h 24"/>
                <a:gd name="T38" fmla="*/ 6 w 16"/>
                <a:gd name="T39" fmla="*/ 4 h 24"/>
                <a:gd name="T40" fmla="*/ 7 w 16"/>
                <a:gd name="T41" fmla="*/ 3 h 24"/>
                <a:gd name="T42" fmla="*/ 7 w 16"/>
                <a:gd name="T43" fmla="*/ 17 h 24"/>
                <a:gd name="T44" fmla="*/ 5 w 16"/>
                <a:gd name="T45" fmla="*/ 22 h 24"/>
                <a:gd name="T46" fmla="*/ 0 w 16"/>
                <a:gd name="T47" fmla="*/ 2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" h="24">
                  <a:moveTo>
                    <a:pt x="7" y="0"/>
                  </a:moveTo>
                  <a:cubicBezTo>
                    <a:pt x="8" y="0"/>
                    <a:pt x="9" y="0"/>
                    <a:pt x="9" y="0"/>
                  </a:cubicBezTo>
                  <a:cubicBezTo>
                    <a:pt x="10" y="1"/>
                    <a:pt x="14" y="4"/>
                    <a:pt x="15" y="6"/>
                  </a:cubicBezTo>
                  <a:cubicBezTo>
                    <a:pt x="16" y="8"/>
                    <a:pt x="16" y="9"/>
                    <a:pt x="15" y="9"/>
                  </a:cubicBezTo>
                  <a:cubicBezTo>
                    <a:pt x="14" y="9"/>
                    <a:pt x="14" y="8"/>
                    <a:pt x="13" y="7"/>
                  </a:cubicBezTo>
                  <a:cubicBezTo>
                    <a:pt x="12" y="7"/>
                    <a:pt x="11" y="6"/>
                    <a:pt x="10" y="6"/>
                  </a:cubicBezTo>
                  <a:cubicBezTo>
                    <a:pt x="9" y="6"/>
                    <a:pt x="9" y="6"/>
                    <a:pt x="9" y="8"/>
                  </a:cubicBezTo>
                  <a:cubicBezTo>
                    <a:pt x="9" y="10"/>
                    <a:pt x="10" y="13"/>
                    <a:pt x="9" y="14"/>
                  </a:cubicBezTo>
                  <a:cubicBezTo>
                    <a:pt x="8" y="15"/>
                    <a:pt x="8" y="16"/>
                    <a:pt x="7" y="17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lnTo>
                    <a:pt x="7" y="0"/>
                  </a:lnTo>
                  <a:close/>
                  <a:moveTo>
                    <a:pt x="0" y="21"/>
                  </a:moveTo>
                  <a:cubicBezTo>
                    <a:pt x="1" y="19"/>
                    <a:pt x="2" y="15"/>
                    <a:pt x="2" y="12"/>
                  </a:cubicBezTo>
                  <a:cubicBezTo>
                    <a:pt x="2" y="9"/>
                    <a:pt x="2" y="7"/>
                    <a:pt x="3" y="5"/>
                  </a:cubicBezTo>
                  <a:cubicBezTo>
                    <a:pt x="4" y="3"/>
                    <a:pt x="5" y="0"/>
                    <a:pt x="6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9"/>
                    <a:pt x="5" y="21"/>
                    <a:pt x="5" y="22"/>
                  </a:cubicBezTo>
                  <a:cubicBezTo>
                    <a:pt x="4" y="24"/>
                    <a:pt x="0" y="24"/>
                    <a:pt x="0" y="21"/>
                  </a:cubicBezTo>
                  <a:close/>
                </a:path>
              </a:pathLst>
            </a:custGeom>
            <a:solidFill>
              <a:srgbClr val="ECB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9">
              <a:extLst>
                <a:ext uri="{FF2B5EF4-FFF2-40B4-BE49-F238E27FC236}">
                  <a16:creationId xmlns:a16="http://schemas.microsoft.com/office/drawing/2014/main" id="{D750E00D-78DE-4372-B083-0541678B5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" y="699"/>
              <a:ext cx="46" cy="96"/>
            </a:xfrm>
            <a:custGeom>
              <a:avLst/>
              <a:gdLst>
                <a:gd name="T0" fmla="*/ 8 w 19"/>
                <a:gd name="T1" fmla="*/ 14 h 40"/>
                <a:gd name="T2" fmla="*/ 6 w 19"/>
                <a:gd name="T3" fmla="*/ 25 h 40"/>
                <a:gd name="T4" fmla="*/ 1 w 19"/>
                <a:gd name="T5" fmla="*/ 40 h 40"/>
                <a:gd name="T6" fmla="*/ 19 w 19"/>
                <a:gd name="T7" fmla="*/ 14 h 40"/>
                <a:gd name="T8" fmla="*/ 17 w 19"/>
                <a:gd name="T9" fmla="*/ 3 h 40"/>
                <a:gd name="T10" fmla="*/ 8 w 19"/>
                <a:gd name="T11" fmla="*/ 1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0">
                  <a:moveTo>
                    <a:pt x="8" y="14"/>
                  </a:moveTo>
                  <a:cubicBezTo>
                    <a:pt x="9" y="16"/>
                    <a:pt x="9" y="21"/>
                    <a:pt x="6" y="25"/>
                  </a:cubicBezTo>
                  <a:cubicBezTo>
                    <a:pt x="4" y="28"/>
                    <a:pt x="0" y="36"/>
                    <a:pt x="1" y="40"/>
                  </a:cubicBezTo>
                  <a:cubicBezTo>
                    <a:pt x="1" y="40"/>
                    <a:pt x="15" y="24"/>
                    <a:pt x="19" y="14"/>
                  </a:cubicBezTo>
                  <a:cubicBezTo>
                    <a:pt x="17" y="10"/>
                    <a:pt x="17" y="6"/>
                    <a:pt x="17" y="3"/>
                  </a:cubicBezTo>
                  <a:cubicBezTo>
                    <a:pt x="17" y="0"/>
                    <a:pt x="5" y="12"/>
                    <a:pt x="8" y="14"/>
                  </a:cubicBezTo>
                  <a:close/>
                </a:path>
              </a:pathLst>
            </a:custGeom>
            <a:solidFill>
              <a:srgbClr val="F6C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0">
              <a:extLst>
                <a:ext uri="{FF2B5EF4-FFF2-40B4-BE49-F238E27FC236}">
                  <a16:creationId xmlns:a16="http://schemas.microsoft.com/office/drawing/2014/main" id="{0D2A629C-4D9B-4B2C-81BD-78166B8398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" y="711"/>
              <a:ext cx="21" cy="26"/>
            </a:xfrm>
            <a:custGeom>
              <a:avLst/>
              <a:gdLst>
                <a:gd name="T0" fmla="*/ 0 w 9"/>
                <a:gd name="T1" fmla="*/ 11 h 11"/>
                <a:gd name="T2" fmla="*/ 5 w 9"/>
                <a:gd name="T3" fmla="*/ 7 h 11"/>
                <a:gd name="T4" fmla="*/ 9 w 9"/>
                <a:gd name="T5" fmla="*/ 0 h 11"/>
                <a:gd name="T6" fmla="*/ 6 w 9"/>
                <a:gd name="T7" fmla="*/ 7 h 11"/>
                <a:gd name="T8" fmla="*/ 0 w 9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0" y="11"/>
                  </a:moveTo>
                  <a:cubicBezTo>
                    <a:pt x="0" y="11"/>
                    <a:pt x="3" y="10"/>
                    <a:pt x="5" y="7"/>
                  </a:cubicBezTo>
                  <a:cubicBezTo>
                    <a:pt x="7" y="4"/>
                    <a:pt x="9" y="0"/>
                    <a:pt x="9" y="0"/>
                  </a:cubicBezTo>
                  <a:cubicBezTo>
                    <a:pt x="9" y="0"/>
                    <a:pt x="9" y="5"/>
                    <a:pt x="6" y="7"/>
                  </a:cubicBezTo>
                  <a:cubicBezTo>
                    <a:pt x="4" y="10"/>
                    <a:pt x="2" y="11"/>
                    <a:pt x="0" y="11"/>
                  </a:cubicBezTo>
                  <a:close/>
                </a:path>
              </a:pathLst>
            </a:custGeom>
            <a:solidFill>
              <a:srgbClr val="C793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1">
              <a:extLst>
                <a:ext uri="{FF2B5EF4-FFF2-40B4-BE49-F238E27FC236}">
                  <a16:creationId xmlns:a16="http://schemas.microsoft.com/office/drawing/2014/main" id="{51256233-0C06-4DC2-B81E-CC0D0C3164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" y="667"/>
              <a:ext cx="51" cy="70"/>
            </a:xfrm>
            <a:custGeom>
              <a:avLst/>
              <a:gdLst>
                <a:gd name="T0" fmla="*/ 0 w 21"/>
                <a:gd name="T1" fmla="*/ 14 h 29"/>
                <a:gd name="T2" fmla="*/ 5 w 21"/>
                <a:gd name="T3" fmla="*/ 25 h 29"/>
                <a:gd name="T4" fmla="*/ 9 w 21"/>
                <a:gd name="T5" fmla="*/ 29 h 29"/>
                <a:gd name="T6" fmla="*/ 16 w 21"/>
                <a:gd name="T7" fmla="*/ 24 h 29"/>
                <a:gd name="T8" fmla="*/ 20 w 21"/>
                <a:gd name="T9" fmla="*/ 14 h 29"/>
                <a:gd name="T10" fmla="*/ 10 w 21"/>
                <a:gd name="T11" fmla="*/ 2 h 29"/>
                <a:gd name="T12" fmla="*/ 0 w 21"/>
                <a:gd name="T13" fmla="*/ 1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29">
                  <a:moveTo>
                    <a:pt x="0" y="14"/>
                  </a:moveTo>
                  <a:cubicBezTo>
                    <a:pt x="0" y="16"/>
                    <a:pt x="1" y="21"/>
                    <a:pt x="5" y="25"/>
                  </a:cubicBezTo>
                  <a:cubicBezTo>
                    <a:pt x="8" y="28"/>
                    <a:pt x="8" y="29"/>
                    <a:pt x="9" y="29"/>
                  </a:cubicBezTo>
                  <a:cubicBezTo>
                    <a:pt x="11" y="29"/>
                    <a:pt x="14" y="28"/>
                    <a:pt x="16" y="24"/>
                  </a:cubicBezTo>
                  <a:cubicBezTo>
                    <a:pt x="19" y="20"/>
                    <a:pt x="21" y="19"/>
                    <a:pt x="20" y="14"/>
                  </a:cubicBezTo>
                  <a:cubicBezTo>
                    <a:pt x="19" y="9"/>
                    <a:pt x="15" y="0"/>
                    <a:pt x="10" y="2"/>
                  </a:cubicBezTo>
                  <a:cubicBezTo>
                    <a:pt x="1" y="5"/>
                    <a:pt x="0" y="6"/>
                    <a:pt x="0" y="14"/>
                  </a:cubicBezTo>
                  <a:close/>
                </a:path>
              </a:pathLst>
            </a:custGeom>
            <a:solidFill>
              <a:srgbClr val="F6C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2">
              <a:extLst>
                <a:ext uri="{FF2B5EF4-FFF2-40B4-BE49-F238E27FC236}">
                  <a16:creationId xmlns:a16="http://schemas.microsoft.com/office/drawing/2014/main" id="{58649DAA-3479-4700-A81C-42EBF22A7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" y="744"/>
              <a:ext cx="53" cy="92"/>
            </a:xfrm>
            <a:custGeom>
              <a:avLst/>
              <a:gdLst>
                <a:gd name="T0" fmla="*/ 6 w 22"/>
                <a:gd name="T1" fmla="*/ 11 h 38"/>
                <a:gd name="T2" fmla="*/ 2 w 22"/>
                <a:gd name="T3" fmla="*/ 20 h 38"/>
                <a:gd name="T4" fmla="*/ 1 w 22"/>
                <a:gd name="T5" fmla="*/ 32 h 38"/>
                <a:gd name="T6" fmla="*/ 3 w 22"/>
                <a:gd name="T7" fmla="*/ 38 h 38"/>
                <a:gd name="T8" fmla="*/ 5 w 22"/>
                <a:gd name="T9" fmla="*/ 31 h 38"/>
                <a:gd name="T10" fmla="*/ 10 w 22"/>
                <a:gd name="T11" fmla="*/ 17 h 38"/>
                <a:gd name="T12" fmla="*/ 19 w 22"/>
                <a:gd name="T13" fmla="*/ 4 h 38"/>
                <a:gd name="T14" fmla="*/ 19 w 22"/>
                <a:gd name="T15" fmla="*/ 2 h 38"/>
                <a:gd name="T16" fmla="*/ 15 w 22"/>
                <a:gd name="T17" fmla="*/ 6 h 38"/>
                <a:gd name="T18" fmla="*/ 11 w 22"/>
                <a:gd name="T19" fmla="*/ 9 h 38"/>
                <a:gd name="T20" fmla="*/ 8 w 22"/>
                <a:gd name="T21" fmla="*/ 11 h 38"/>
                <a:gd name="T22" fmla="*/ 7 w 22"/>
                <a:gd name="T23" fmla="*/ 13 h 38"/>
                <a:gd name="T24" fmla="*/ 6 w 22"/>
                <a:gd name="T25" fmla="*/ 10 h 38"/>
                <a:gd name="T26" fmla="*/ 6 w 22"/>
                <a:gd name="T27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38">
                  <a:moveTo>
                    <a:pt x="6" y="11"/>
                  </a:moveTo>
                  <a:cubicBezTo>
                    <a:pt x="5" y="13"/>
                    <a:pt x="3" y="18"/>
                    <a:pt x="2" y="20"/>
                  </a:cubicBezTo>
                  <a:cubicBezTo>
                    <a:pt x="1" y="22"/>
                    <a:pt x="0" y="28"/>
                    <a:pt x="1" y="32"/>
                  </a:cubicBezTo>
                  <a:cubicBezTo>
                    <a:pt x="2" y="35"/>
                    <a:pt x="3" y="38"/>
                    <a:pt x="3" y="38"/>
                  </a:cubicBezTo>
                  <a:cubicBezTo>
                    <a:pt x="3" y="38"/>
                    <a:pt x="4" y="35"/>
                    <a:pt x="5" y="31"/>
                  </a:cubicBezTo>
                  <a:cubicBezTo>
                    <a:pt x="5" y="27"/>
                    <a:pt x="7" y="21"/>
                    <a:pt x="10" y="17"/>
                  </a:cubicBezTo>
                  <a:cubicBezTo>
                    <a:pt x="13" y="13"/>
                    <a:pt x="16" y="8"/>
                    <a:pt x="19" y="4"/>
                  </a:cubicBezTo>
                  <a:cubicBezTo>
                    <a:pt x="22" y="0"/>
                    <a:pt x="19" y="2"/>
                    <a:pt x="19" y="2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6" y="10"/>
                    <a:pt x="6" y="10"/>
                    <a:pt x="6" y="10"/>
                  </a:cubicBezTo>
                  <a:lnTo>
                    <a:pt x="6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3">
              <a:extLst>
                <a:ext uri="{FF2B5EF4-FFF2-40B4-BE49-F238E27FC236}">
                  <a16:creationId xmlns:a16="http://schemas.microsoft.com/office/drawing/2014/main" id="{A46C1B01-E959-41A9-992E-301B58F443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7" y="752"/>
              <a:ext cx="34" cy="24"/>
            </a:xfrm>
            <a:custGeom>
              <a:avLst/>
              <a:gdLst>
                <a:gd name="T0" fmla="*/ 0 w 14"/>
                <a:gd name="T1" fmla="*/ 9 h 10"/>
                <a:gd name="T2" fmla="*/ 1 w 14"/>
                <a:gd name="T3" fmla="*/ 10 h 10"/>
                <a:gd name="T4" fmla="*/ 9 w 14"/>
                <a:gd name="T5" fmla="*/ 5 h 10"/>
                <a:gd name="T6" fmla="*/ 11 w 14"/>
                <a:gd name="T7" fmla="*/ 4 h 10"/>
                <a:gd name="T8" fmla="*/ 13 w 14"/>
                <a:gd name="T9" fmla="*/ 1 h 10"/>
                <a:gd name="T10" fmla="*/ 14 w 14"/>
                <a:gd name="T11" fmla="*/ 0 h 10"/>
                <a:gd name="T12" fmla="*/ 12 w 14"/>
                <a:gd name="T13" fmla="*/ 0 h 10"/>
                <a:gd name="T14" fmla="*/ 10 w 14"/>
                <a:gd name="T15" fmla="*/ 3 h 10"/>
                <a:gd name="T16" fmla="*/ 6 w 14"/>
                <a:gd name="T17" fmla="*/ 5 h 10"/>
                <a:gd name="T18" fmla="*/ 3 w 14"/>
                <a:gd name="T19" fmla="*/ 8 h 10"/>
                <a:gd name="T20" fmla="*/ 2 w 14"/>
                <a:gd name="T21" fmla="*/ 9 h 10"/>
                <a:gd name="T22" fmla="*/ 1 w 14"/>
                <a:gd name="T23" fmla="*/ 10 h 10"/>
                <a:gd name="T24" fmla="*/ 0 w 14"/>
                <a:gd name="T25" fmla="*/ 7 h 10"/>
                <a:gd name="T26" fmla="*/ 0 w 14"/>
                <a:gd name="T27" fmla="*/ 8 h 10"/>
                <a:gd name="T28" fmla="*/ 0 w 14"/>
                <a:gd name="T2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0">
                  <a:moveTo>
                    <a:pt x="0" y="9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6" y="6"/>
                    <a:pt x="9" y="5"/>
                  </a:cubicBezTo>
                  <a:cubicBezTo>
                    <a:pt x="10" y="5"/>
                    <a:pt x="10" y="5"/>
                    <a:pt x="11" y="4"/>
                  </a:cubicBezTo>
                  <a:cubicBezTo>
                    <a:pt x="12" y="3"/>
                    <a:pt x="12" y="2"/>
                    <a:pt x="13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8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4">
              <a:extLst>
                <a:ext uri="{FF2B5EF4-FFF2-40B4-BE49-F238E27FC236}">
                  <a16:creationId xmlns:a16="http://schemas.microsoft.com/office/drawing/2014/main" id="{B09DB237-575C-44A6-95B1-6F6AE969F5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0" y="723"/>
              <a:ext cx="50" cy="53"/>
            </a:xfrm>
            <a:custGeom>
              <a:avLst/>
              <a:gdLst>
                <a:gd name="T0" fmla="*/ 15 w 21"/>
                <a:gd name="T1" fmla="*/ 3 h 22"/>
                <a:gd name="T2" fmla="*/ 9 w 21"/>
                <a:gd name="T3" fmla="*/ 14 h 22"/>
                <a:gd name="T4" fmla="*/ 0 w 21"/>
                <a:gd name="T5" fmla="*/ 22 h 22"/>
                <a:gd name="T6" fmla="*/ 7 w 21"/>
                <a:gd name="T7" fmla="*/ 17 h 22"/>
                <a:gd name="T8" fmla="*/ 12 w 21"/>
                <a:gd name="T9" fmla="*/ 14 h 22"/>
                <a:gd name="T10" fmla="*/ 20 w 21"/>
                <a:gd name="T11" fmla="*/ 14 h 22"/>
                <a:gd name="T12" fmla="*/ 21 w 21"/>
                <a:gd name="T13" fmla="*/ 5 h 22"/>
                <a:gd name="T14" fmla="*/ 15 w 21"/>
                <a:gd name="T15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22">
                  <a:moveTo>
                    <a:pt x="15" y="3"/>
                  </a:moveTo>
                  <a:cubicBezTo>
                    <a:pt x="15" y="3"/>
                    <a:pt x="10" y="12"/>
                    <a:pt x="9" y="14"/>
                  </a:cubicBezTo>
                  <a:cubicBezTo>
                    <a:pt x="8" y="15"/>
                    <a:pt x="2" y="19"/>
                    <a:pt x="0" y="22"/>
                  </a:cubicBezTo>
                  <a:cubicBezTo>
                    <a:pt x="2" y="20"/>
                    <a:pt x="5" y="18"/>
                    <a:pt x="7" y="17"/>
                  </a:cubicBezTo>
                  <a:cubicBezTo>
                    <a:pt x="9" y="16"/>
                    <a:pt x="10" y="13"/>
                    <a:pt x="12" y="14"/>
                  </a:cubicBezTo>
                  <a:cubicBezTo>
                    <a:pt x="15" y="15"/>
                    <a:pt x="20" y="14"/>
                    <a:pt x="20" y="14"/>
                  </a:cubicBezTo>
                  <a:cubicBezTo>
                    <a:pt x="20" y="14"/>
                    <a:pt x="21" y="8"/>
                    <a:pt x="21" y="5"/>
                  </a:cubicBezTo>
                  <a:cubicBezTo>
                    <a:pt x="20" y="2"/>
                    <a:pt x="16" y="0"/>
                    <a:pt x="1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5">
              <a:extLst>
                <a:ext uri="{FF2B5EF4-FFF2-40B4-BE49-F238E27FC236}">
                  <a16:creationId xmlns:a16="http://schemas.microsoft.com/office/drawing/2014/main" id="{4E9B45D8-6D60-4A1E-9265-BA105D820F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8" y="773"/>
              <a:ext cx="22" cy="70"/>
            </a:xfrm>
            <a:custGeom>
              <a:avLst/>
              <a:gdLst>
                <a:gd name="T0" fmla="*/ 9 w 9"/>
                <a:gd name="T1" fmla="*/ 29 h 29"/>
                <a:gd name="T2" fmla="*/ 6 w 9"/>
                <a:gd name="T3" fmla="*/ 10 h 29"/>
                <a:gd name="T4" fmla="*/ 9 w 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29">
                  <a:moveTo>
                    <a:pt x="9" y="29"/>
                  </a:moveTo>
                  <a:cubicBezTo>
                    <a:pt x="9" y="29"/>
                    <a:pt x="4" y="21"/>
                    <a:pt x="6" y="10"/>
                  </a:cubicBezTo>
                  <a:cubicBezTo>
                    <a:pt x="7" y="0"/>
                    <a:pt x="0" y="20"/>
                    <a:pt x="9" y="29"/>
                  </a:cubicBezTo>
                  <a:close/>
                </a:path>
              </a:pathLst>
            </a:custGeom>
            <a:solidFill>
              <a:srgbClr val="392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6">
              <a:extLst>
                <a:ext uri="{FF2B5EF4-FFF2-40B4-BE49-F238E27FC236}">
                  <a16:creationId xmlns:a16="http://schemas.microsoft.com/office/drawing/2014/main" id="{8AAE4295-D327-42B8-BC91-D716312E5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0" y="764"/>
              <a:ext cx="45" cy="84"/>
            </a:xfrm>
            <a:custGeom>
              <a:avLst/>
              <a:gdLst>
                <a:gd name="T0" fmla="*/ 9 w 19"/>
                <a:gd name="T1" fmla="*/ 0 h 35"/>
                <a:gd name="T2" fmla="*/ 16 w 19"/>
                <a:gd name="T3" fmla="*/ 1 h 35"/>
                <a:gd name="T4" fmla="*/ 19 w 19"/>
                <a:gd name="T5" fmla="*/ 1 h 35"/>
                <a:gd name="T6" fmla="*/ 17 w 19"/>
                <a:gd name="T7" fmla="*/ 16 h 35"/>
                <a:gd name="T8" fmla="*/ 7 w 19"/>
                <a:gd name="T9" fmla="*/ 34 h 35"/>
                <a:gd name="T10" fmla="*/ 2 w 19"/>
                <a:gd name="T11" fmla="*/ 24 h 35"/>
                <a:gd name="T12" fmla="*/ 9 w 1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35">
                  <a:moveTo>
                    <a:pt x="9" y="0"/>
                  </a:moveTo>
                  <a:cubicBezTo>
                    <a:pt x="9" y="0"/>
                    <a:pt x="13" y="1"/>
                    <a:pt x="16" y="1"/>
                  </a:cubicBezTo>
                  <a:cubicBezTo>
                    <a:pt x="18" y="2"/>
                    <a:pt x="19" y="1"/>
                    <a:pt x="19" y="1"/>
                  </a:cubicBezTo>
                  <a:cubicBezTo>
                    <a:pt x="19" y="1"/>
                    <a:pt x="18" y="10"/>
                    <a:pt x="17" y="16"/>
                  </a:cubicBezTo>
                  <a:cubicBezTo>
                    <a:pt x="15" y="23"/>
                    <a:pt x="14" y="35"/>
                    <a:pt x="7" y="34"/>
                  </a:cubicBezTo>
                  <a:cubicBezTo>
                    <a:pt x="4" y="33"/>
                    <a:pt x="0" y="30"/>
                    <a:pt x="2" y="24"/>
                  </a:cubicBezTo>
                  <a:cubicBezTo>
                    <a:pt x="4" y="15"/>
                    <a:pt x="9" y="4"/>
                    <a:pt x="9" y="0"/>
                  </a:cubicBezTo>
                  <a:close/>
                </a:path>
              </a:pathLst>
            </a:custGeom>
            <a:solidFill>
              <a:srgbClr val="7229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7">
              <a:extLst>
                <a:ext uri="{FF2B5EF4-FFF2-40B4-BE49-F238E27FC236}">
                  <a16:creationId xmlns:a16="http://schemas.microsoft.com/office/drawing/2014/main" id="{0357B174-A54F-4DDE-BBCF-583CC43609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21" y="939"/>
              <a:ext cx="46" cy="243"/>
            </a:xfrm>
            <a:custGeom>
              <a:avLst/>
              <a:gdLst>
                <a:gd name="T0" fmla="*/ 15 w 19"/>
                <a:gd name="T1" fmla="*/ 29 h 101"/>
                <a:gd name="T2" fmla="*/ 15 w 19"/>
                <a:gd name="T3" fmla="*/ 29 h 101"/>
                <a:gd name="T4" fmla="*/ 15 w 19"/>
                <a:gd name="T5" fmla="*/ 91 h 101"/>
                <a:gd name="T6" fmla="*/ 15 w 19"/>
                <a:gd name="T7" fmla="*/ 88 h 101"/>
                <a:gd name="T8" fmla="*/ 15 w 19"/>
                <a:gd name="T9" fmla="*/ 86 h 101"/>
                <a:gd name="T10" fmla="*/ 16 w 19"/>
                <a:gd name="T11" fmla="*/ 77 h 101"/>
                <a:gd name="T12" fmla="*/ 15 w 19"/>
                <a:gd name="T13" fmla="*/ 68 h 101"/>
                <a:gd name="T14" fmla="*/ 16 w 19"/>
                <a:gd name="T15" fmla="*/ 57 h 101"/>
                <a:gd name="T16" fmla="*/ 18 w 19"/>
                <a:gd name="T17" fmla="*/ 68 h 101"/>
                <a:gd name="T18" fmla="*/ 15 w 19"/>
                <a:gd name="T19" fmla="*/ 96 h 101"/>
                <a:gd name="T20" fmla="*/ 15 w 19"/>
                <a:gd name="T21" fmla="*/ 29 h 101"/>
                <a:gd name="T22" fmla="*/ 15 w 19"/>
                <a:gd name="T23" fmla="*/ 30 h 101"/>
                <a:gd name="T24" fmla="*/ 15 w 19"/>
                <a:gd name="T25" fmla="*/ 29 h 101"/>
                <a:gd name="T26" fmla="*/ 15 w 19"/>
                <a:gd name="T27" fmla="*/ 68 h 101"/>
                <a:gd name="T28" fmla="*/ 9 w 19"/>
                <a:gd name="T29" fmla="*/ 56 h 101"/>
                <a:gd name="T30" fmla="*/ 10 w 19"/>
                <a:gd name="T31" fmla="*/ 51 h 101"/>
                <a:gd name="T32" fmla="*/ 10 w 19"/>
                <a:gd name="T33" fmla="*/ 45 h 101"/>
                <a:gd name="T34" fmla="*/ 11 w 19"/>
                <a:gd name="T35" fmla="*/ 37 h 101"/>
                <a:gd name="T36" fmla="*/ 7 w 19"/>
                <a:gd name="T37" fmla="*/ 29 h 101"/>
                <a:gd name="T38" fmla="*/ 8 w 19"/>
                <a:gd name="T39" fmla="*/ 24 h 101"/>
                <a:gd name="T40" fmla="*/ 8 w 19"/>
                <a:gd name="T41" fmla="*/ 21 h 101"/>
                <a:gd name="T42" fmla="*/ 8 w 19"/>
                <a:gd name="T43" fmla="*/ 19 h 101"/>
                <a:gd name="T44" fmla="*/ 8 w 19"/>
                <a:gd name="T45" fmla="*/ 16 h 101"/>
                <a:gd name="T46" fmla="*/ 8 w 19"/>
                <a:gd name="T47" fmla="*/ 11 h 101"/>
                <a:gd name="T48" fmla="*/ 4 w 19"/>
                <a:gd name="T49" fmla="*/ 5 h 101"/>
                <a:gd name="T50" fmla="*/ 8 w 19"/>
                <a:gd name="T51" fmla="*/ 2 h 101"/>
                <a:gd name="T52" fmla="*/ 13 w 19"/>
                <a:gd name="T53" fmla="*/ 18 h 101"/>
                <a:gd name="T54" fmla="*/ 12 w 19"/>
                <a:gd name="T55" fmla="*/ 39 h 101"/>
                <a:gd name="T56" fmla="*/ 15 w 19"/>
                <a:gd name="T57" fmla="*/ 53 h 101"/>
                <a:gd name="T58" fmla="*/ 15 w 19"/>
                <a:gd name="T59" fmla="*/ 88 h 101"/>
                <a:gd name="T60" fmla="*/ 15 w 19"/>
                <a:gd name="T61" fmla="*/ 85 h 101"/>
                <a:gd name="T62" fmla="*/ 11 w 19"/>
                <a:gd name="T63" fmla="*/ 92 h 101"/>
                <a:gd name="T64" fmla="*/ 15 w 19"/>
                <a:gd name="T65" fmla="*/ 9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" h="101">
                  <a:moveTo>
                    <a:pt x="15" y="2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5" y="30"/>
                    <a:pt x="15" y="30"/>
                    <a:pt x="15" y="30"/>
                  </a:cubicBezTo>
                  <a:lnTo>
                    <a:pt x="15" y="29"/>
                  </a:lnTo>
                  <a:close/>
                  <a:moveTo>
                    <a:pt x="15" y="97"/>
                  </a:moveTo>
                  <a:cubicBezTo>
                    <a:pt x="15" y="91"/>
                    <a:pt x="15" y="91"/>
                    <a:pt x="15" y="91"/>
                  </a:cubicBezTo>
                  <a:cubicBezTo>
                    <a:pt x="15" y="91"/>
                    <a:pt x="15" y="91"/>
                    <a:pt x="15" y="91"/>
                  </a:cubicBezTo>
                  <a:cubicBezTo>
                    <a:pt x="15" y="90"/>
                    <a:pt x="15" y="89"/>
                    <a:pt x="15" y="88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5" y="85"/>
                    <a:pt x="15" y="85"/>
                    <a:pt x="15" y="86"/>
                  </a:cubicBezTo>
                  <a:cubicBezTo>
                    <a:pt x="17" y="88"/>
                    <a:pt x="18" y="82"/>
                    <a:pt x="17" y="80"/>
                  </a:cubicBezTo>
                  <a:cubicBezTo>
                    <a:pt x="15" y="78"/>
                    <a:pt x="14" y="75"/>
                    <a:pt x="16" y="77"/>
                  </a:cubicBezTo>
                  <a:cubicBezTo>
                    <a:pt x="17" y="78"/>
                    <a:pt x="18" y="76"/>
                    <a:pt x="17" y="73"/>
                  </a:cubicBezTo>
                  <a:cubicBezTo>
                    <a:pt x="16" y="71"/>
                    <a:pt x="15" y="70"/>
                    <a:pt x="15" y="68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15" y="55"/>
                    <a:pt x="16" y="56"/>
                    <a:pt x="16" y="57"/>
                  </a:cubicBezTo>
                  <a:cubicBezTo>
                    <a:pt x="16" y="58"/>
                    <a:pt x="17" y="58"/>
                    <a:pt x="17" y="58"/>
                  </a:cubicBezTo>
                  <a:cubicBezTo>
                    <a:pt x="17" y="61"/>
                    <a:pt x="18" y="64"/>
                    <a:pt x="18" y="68"/>
                  </a:cubicBezTo>
                  <a:cubicBezTo>
                    <a:pt x="19" y="73"/>
                    <a:pt x="19" y="76"/>
                    <a:pt x="19" y="82"/>
                  </a:cubicBezTo>
                  <a:cubicBezTo>
                    <a:pt x="18" y="88"/>
                    <a:pt x="17" y="93"/>
                    <a:pt x="15" y="96"/>
                  </a:cubicBezTo>
                  <a:lnTo>
                    <a:pt x="15" y="97"/>
                  </a:lnTo>
                  <a:close/>
                  <a:moveTo>
                    <a:pt x="15" y="2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lnTo>
                    <a:pt x="15" y="29"/>
                  </a:lnTo>
                  <a:close/>
                  <a:moveTo>
                    <a:pt x="15" y="53"/>
                  </a:moveTo>
                  <a:cubicBezTo>
                    <a:pt x="15" y="68"/>
                    <a:pt x="15" y="68"/>
                    <a:pt x="15" y="68"/>
                  </a:cubicBezTo>
                  <a:cubicBezTo>
                    <a:pt x="14" y="66"/>
                    <a:pt x="12" y="63"/>
                    <a:pt x="13" y="60"/>
                  </a:cubicBezTo>
                  <a:cubicBezTo>
                    <a:pt x="14" y="54"/>
                    <a:pt x="14" y="56"/>
                    <a:pt x="9" y="56"/>
                  </a:cubicBezTo>
                  <a:cubicBezTo>
                    <a:pt x="5" y="56"/>
                    <a:pt x="10" y="54"/>
                    <a:pt x="12" y="53"/>
                  </a:cubicBezTo>
                  <a:cubicBezTo>
                    <a:pt x="14" y="51"/>
                    <a:pt x="13" y="51"/>
                    <a:pt x="10" y="51"/>
                  </a:cubicBezTo>
                  <a:cubicBezTo>
                    <a:pt x="8" y="51"/>
                    <a:pt x="7" y="48"/>
                    <a:pt x="9" y="48"/>
                  </a:cubicBezTo>
                  <a:cubicBezTo>
                    <a:pt x="11" y="48"/>
                    <a:pt x="12" y="47"/>
                    <a:pt x="10" y="45"/>
                  </a:cubicBezTo>
                  <a:cubicBezTo>
                    <a:pt x="9" y="44"/>
                    <a:pt x="9" y="43"/>
                    <a:pt x="10" y="42"/>
                  </a:cubicBezTo>
                  <a:cubicBezTo>
                    <a:pt x="11" y="41"/>
                    <a:pt x="13" y="37"/>
                    <a:pt x="11" y="37"/>
                  </a:cubicBezTo>
                  <a:cubicBezTo>
                    <a:pt x="10" y="38"/>
                    <a:pt x="10" y="37"/>
                    <a:pt x="12" y="33"/>
                  </a:cubicBezTo>
                  <a:cubicBezTo>
                    <a:pt x="14" y="29"/>
                    <a:pt x="9" y="29"/>
                    <a:pt x="7" y="29"/>
                  </a:cubicBezTo>
                  <a:cubicBezTo>
                    <a:pt x="4" y="30"/>
                    <a:pt x="4" y="30"/>
                    <a:pt x="6" y="28"/>
                  </a:cubicBezTo>
                  <a:cubicBezTo>
                    <a:pt x="8" y="27"/>
                    <a:pt x="11" y="23"/>
                    <a:pt x="8" y="24"/>
                  </a:cubicBezTo>
                  <a:cubicBezTo>
                    <a:pt x="6" y="25"/>
                    <a:pt x="5" y="25"/>
                    <a:pt x="6" y="24"/>
                  </a:cubicBezTo>
                  <a:cubicBezTo>
                    <a:pt x="7" y="23"/>
                    <a:pt x="10" y="22"/>
                    <a:pt x="8" y="21"/>
                  </a:cubicBezTo>
                  <a:cubicBezTo>
                    <a:pt x="7" y="21"/>
                    <a:pt x="6" y="21"/>
                    <a:pt x="8" y="20"/>
                  </a:cubicBezTo>
                  <a:cubicBezTo>
                    <a:pt x="9" y="20"/>
                    <a:pt x="11" y="19"/>
                    <a:pt x="8" y="19"/>
                  </a:cubicBezTo>
                  <a:cubicBezTo>
                    <a:pt x="6" y="19"/>
                    <a:pt x="8" y="18"/>
                    <a:pt x="10" y="17"/>
                  </a:cubicBezTo>
                  <a:cubicBezTo>
                    <a:pt x="11" y="17"/>
                    <a:pt x="9" y="15"/>
                    <a:pt x="8" y="16"/>
                  </a:cubicBezTo>
                  <a:cubicBezTo>
                    <a:pt x="7" y="16"/>
                    <a:pt x="9" y="14"/>
                    <a:pt x="10" y="14"/>
                  </a:cubicBezTo>
                  <a:cubicBezTo>
                    <a:pt x="11" y="13"/>
                    <a:pt x="10" y="11"/>
                    <a:pt x="8" y="11"/>
                  </a:cubicBezTo>
                  <a:cubicBezTo>
                    <a:pt x="6" y="11"/>
                    <a:pt x="10" y="10"/>
                    <a:pt x="11" y="9"/>
                  </a:cubicBezTo>
                  <a:cubicBezTo>
                    <a:pt x="11" y="8"/>
                    <a:pt x="7" y="6"/>
                    <a:pt x="4" y="5"/>
                  </a:cubicBezTo>
                  <a:cubicBezTo>
                    <a:pt x="0" y="3"/>
                    <a:pt x="5" y="4"/>
                    <a:pt x="8" y="5"/>
                  </a:cubicBezTo>
                  <a:cubicBezTo>
                    <a:pt x="11" y="6"/>
                    <a:pt x="9" y="5"/>
                    <a:pt x="8" y="2"/>
                  </a:cubicBezTo>
                  <a:cubicBezTo>
                    <a:pt x="6" y="0"/>
                    <a:pt x="12" y="6"/>
                    <a:pt x="12" y="7"/>
                  </a:cubicBezTo>
                  <a:cubicBezTo>
                    <a:pt x="12" y="9"/>
                    <a:pt x="12" y="12"/>
                    <a:pt x="13" y="18"/>
                  </a:cubicBezTo>
                  <a:cubicBezTo>
                    <a:pt x="14" y="24"/>
                    <a:pt x="14" y="27"/>
                    <a:pt x="15" y="29"/>
                  </a:cubicBezTo>
                  <a:cubicBezTo>
                    <a:pt x="15" y="30"/>
                    <a:pt x="12" y="37"/>
                    <a:pt x="12" y="39"/>
                  </a:cubicBezTo>
                  <a:cubicBezTo>
                    <a:pt x="12" y="41"/>
                    <a:pt x="10" y="44"/>
                    <a:pt x="11" y="45"/>
                  </a:cubicBezTo>
                  <a:cubicBezTo>
                    <a:pt x="12" y="46"/>
                    <a:pt x="13" y="50"/>
                    <a:pt x="15" y="53"/>
                  </a:cubicBezTo>
                  <a:close/>
                  <a:moveTo>
                    <a:pt x="15" y="85"/>
                  </a:moveTo>
                  <a:cubicBezTo>
                    <a:pt x="15" y="88"/>
                    <a:pt x="15" y="88"/>
                    <a:pt x="15" y="88"/>
                  </a:cubicBezTo>
                  <a:cubicBezTo>
                    <a:pt x="14" y="85"/>
                    <a:pt x="10" y="81"/>
                    <a:pt x="7" y="76"/>
                  </a:cubicBezTo>
                  <a:cubicBezTo>
                    <a:pt x="3" y="70"/>
                    <a:pt x="12" y="81"/>
                    <a:pt x="15" y="85"/>
                  </a:cubicBezTo>
                  <a:close/>
                  <a:moveTo>
                    <a:pt x="15" y="91"/>
                  </a:moveTo>
                  <a:cubicBezTo>
                    <a:pt x="13" y="93"/>
                    <a:pt x="9" y="88"/>
                    <a:pt x="11" y="92"/>
                  </a:cubicBezTo>
                  <a:cubicBezTo>
                    <a:pt x="13" y="96"/>
                    <a:pt x="13" y="101"/>
                    <a:pt x="13" y="101"/>
                  </a:cubicBezTo>
                  <a:cubicBezTo>
                    <a:pt x="13" y="101"/>
                    <a:pt x="13" y="101"/>
                    <a:pt x="15" y="97"/>
                  </a:cubicBezTo>
                  <a:lnTo>
                    <a:pt x="15" y="91"/>
                  </a:lnTo>
                  <a:close/>
                </a:path>
              </a:pathLst>
            </a:custGeom>
            <a:solidFill>
              <a:srgbClr val="392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8">
              <a:extLst>
                <a:ext uri="{FF2B5EF4-FFF2-40B4-BE49-F238E27FC236}">
                  <a16:creationId xmlns:a16="http://schemas.microsoft.com/office/drawing/2014/main" id="{0F9E9089-A117-4D58-BB97-6C57B8E38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2" y="891"/>
              <a:ext cx="111" cy="92"/>
            </a:xfrm>
            <a:custGeom>
              <a:avLst/>
              <a:gdLst>
                <a:gd name="T0" fmla="*/ 15 w 111"/>
                <a:gd name="T1" fmla="*/ 92 h 92"/>
                <a:gd name="T2" fmla="*/ 0 w 111"/>
                <a:gd name="T3" fmla="*/ 24 h 92"/>
                <a:gd name="T4" fmla="*/ 96 w 111"/>
                <a:gd name="T5" fmla="*/ 0 h 92"/>
                <a:gd name="T6" fmla="*/ 111 w 111"/>
                <a:gd name="T7" fmla="*/ 70 h 92"/>
                <a:gd name="T8" fmla="*/ 15 w 111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92">
                  <a:moveTo>
                    <a:pt x="15" y="92"/>
                  </a:moveTo>
                  <a:lnTo>
                    <a:pt x="0" y="24"/>
                  </a:lnTo>
                  <a:lnTo>
                    <a:pt x="96" y="0"/>
                  </a:lnTo>
                  <a:lnTo>
                    <a:pt x="111" y="70"/>
                  </a:lnTo>
                  <a:lnTo>
                    <a:pt x="15" y="92"/>
                  </a:lnTo>
                  <a:close/>
                </a:path>
              </a:pathLst>
            </a:custGeom>
            <a:solidFill>
              <a:srgbClr val="5D6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9">
              <a:extLst>
                <a:ext uri="{FF2B5EF4-FFF2-40B4-BE49-F238E27FC236}">
                  <a16:creationId xmlns:a16="http://schemas.microsoft.com/office/drawing/2014/main" id="{0176CECA-8667-414E-83C8-4C4DFDAAD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7" y="896"/>
              <a:ext cx="103" cy="82"/>
            </a:xfrm>
            <a:custGeom>
              <a:avLst/>
              <a:gdLst>
                <a:gd name="T0" fmla="*/ 14 w 103"/>
                <a:gd name="T1" fmla="*/ 82 h 82"/>
                <a:gd name="T2" fmla="*/ 0 w 103"/>
                <a:gd name="T3" fmla="*/ 19 h 82"/>
                <a:gd name="T4" fmla="*/ 89 w 103"/>
                <a:gd name="T5" fmla="*/ 0 h 82"/>
                <a:gd name="T6" fmla="*/ 103 w 103"/>
                <a:gd name="T7" fmla="*/ 63 h 82"/>
                <a:gd name="T8" fmla="*/ 14 w 103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82">
                  <a:moveTo>
                    <a:pt x="14" y="82"/>
                  </a:moveTo>
                  <a:lnTo>
                    <a:pt x="0" y="19"/>
                  </a:lnTo>
                  <a:lnTo>
                    <a:pt x="89" y="0"/>
                  </a:lnTo>
                  <a:lnTo>
                    <a:pt x="103" y="63"/>
                  </a:lnTo>
                  <a:lnTo>
                    <a:pt x="14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0">
              <a:extLst>
                <a:ext uri="{FF2B5EF4-FFF2-40B4-BE49-F238E27FC236}">
                  <a16:creationId xmlns:a16="http://schemas.microsoft.com/office/drawing/2014/main" id="{1D5D6B8E-6E4F-4ADA-A15F-938A8CF3F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" y="935"/>
              <a:ext cx="9" cy="24"/>
            </a:xfrm>
            <a:custGeom>
              <a:avLst/>
              <a:gdLst>
                <a:gd name="T0" fmla="*/ 5 w 9"/>
                <a:gd name="T1" fmla="*/ 24 h 24"/>
                <a:gd name="T2" fmla="*/ 0 w 9"/>
                <a:gd name="T3" fmla="*/ 0 h 24"/>
                <a:gd name="T4" fmla="*/ 2 w 9"/>
                <a:gd name="T5" fmla="*/ 0 h 24"/>
                <a:gd name="T6" fmla="*/ 9 w 9"/>
                <a:gd name="T7" fmla="*/ 24 h 24"/>
                <a:gd name="T8" fmla="*/ 5 w 9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4">
                  <a:moveTo>
                    <a:pt x="5" y="24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9" y="24"/>
                  </a:lnTo>
                  <a:lnTo>
                    <a:pt x="5" y="24"/>
                  </a:ln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1">
              <a:extLst>
                <a:ext uri="{FF2B5EF4-FFF2-40B4-BE49-F238E27FC236}">
                  <a16:creationId xmlns:a16="http://schemas.microsoft.com/office/drawing/2014/main" id="{A97E5989-9159-4048-81A2-72BE1FDAD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7" y="935"/>
              <a:ext cx="10" cy="26"/>
            </a:xfrm>
            <a:custGeom>
              <a:avLst/>
              <a:gdLst>
                <a:gd name="T0" fmla="*/ 3 w 4"/>
                <a:gd name="T1" fmla="*/ 10 h 11"/>
                <a:gd name="T2" fmla="*/ 2 w 4"/>
                <a:gd name="T3" fmla="*/ 7 h 11"/>
                <a:gd name="T4" fmla="*/ 1 w 4"/>
                <a:gd name="T5" fmla="*/ 7 h 11"/>
                <a:gd name="T6" fmla="*/ 0 w 4"/>
                <a:gd name="T7" fmla="*/ 4 h 11"/>
                <a:gd name="T8" fmla="*/ 1 w 4"/>
                <a:gd name="T9" fmla="*/ 4 h 11"/>
                <a:gd name="T10" fmla="*/ 1 w 4"/>
                <a:gd name="T11" fmla="*/ 1 h 11"/>
                <a:gd name="T12" fmla="*/ 1 w 4"/>
                <a:gd name="T13" fmla="*/ 0 h 11"/>
                <a:gd name="T14" fmla="*/ 2 w 4"/>
                <a:gd name="T15" fmla="*/ 0 h 11"/>
                <a:gd name="T16" fmla="*/ 4 w 4"/>
                <a:gd name="T17" fmla="*/ 10 h 11"/>
                <a:gd name="T18" fmla="*/ 4 w 4"/>
                <a:gd name="T19" fmla="*/ 10 h 11"/>
                <a:gd name="T20" fmla="*/ 3 w 4"/>
                <a:gd name="T2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1">
                  <a:moveTo>
                    <a:pt x="3" y="10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1"/>
                    <a:pt x="3" y="10"/>
                    <a:pt x="3" y="10"/>
                  </a:cubicBezTo>
                  <a:close/>
                </a:path>
              </a:pathLst>
            </a:custGeom>
            <a:solidFill>
              <a:srgbClr val="9DB7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2">
              <a:extLst>
                <a:ext uri="{FF2B5EF4-FFF2-40B4-BE49-F238E27FC236}">
                  <a16:creationId xmlns:a16="http://schemas.microsoft.com/office/drawing/2014/main" id="{657FD043-D855-49D0-A1B5-3E27695541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45" y="935"/>
              <a:ext cx="26" cy="26"/>
            </a:xfrm>
            <a:custGeom>
              <a:avLst/>
              <a:gdLst>
                <a:gd name="T0" fmla="*/ 7 w 11"/>
                <a:gd name="T1" fmla="*/ 10 h 11"/>
                <a:gd name="T2" fmla="*/ 7 w 11"/>
                <a:gd name="T3" fmla="*/ 7 h 11"/>
                <a:gd name="T4" fmla="*/ 2 w 11"/>
                <a:gd name="T5" fmla="*/ 8 h 11"/>
                <a:gd name="T6" fmla="*/ 2 w 11"/>
                <a:gd name="T7" fmla="*/ 8 h 11"/>
                <a:gd name="T8" fmla="*/ 2 w 11"/>
                <a:gd name="T9" fmla="*/ 7 h 11"/>
                <a:gd name="T10" fmla="*/ 2 w 11"/>
                <a:gd name="T11" fmla="*/ 7 h 11"/>
                <a:gd name="T12" fmla="*/ 3 w 11"/>
                <a:gd name="T13" fmla="*/ 7 h 11"/>
                <a:gd name="T14" fmla="*/ 2 w 11"/>
                <a:gd name="T15" fmla="*/ 6 h 11"/>
                <a:gd name="T16" fmla="*/ 2 w 11"/>
                <a:gd name="T17" fmla="*/ 5 h 11"/>
                <a:gd name="T18" fmla="*/ 6 w 11"/>
                <a:gd name="T19" fmla="*/ 4 h 11"/>
                <a:gd name="T20" fmla="*/ 6 w 11"/>
                <a:gd name="T21" fmla="*/ 1 h 11"/>
                <a:gd name="T22" fmla="*/ 6 w 11"/>
                <a:gd name="T23" fmla="*/ 0 h 11"/>
                <a:gd name="T24" fmla="*/ 8 w 11"/>
                <a:gd name="T25" fmla="*/ 0 h 11"/>
                <a:gd name="T26" fmla="*/ 11 w 11"/>
                <a:gd name="T27" fmla="*/ 10 h 11"/>
                <a:gd name="T28" fmla="*/ 9 w 11"/>
                <a:gd name="T29" fmla="*/ 11 h 11"/>
                <a:gd name="T30" fmla="*/ 7 w 11"/>
                <a:gd name="T31" fmla="*/ 10 h 11"/>
                <a:gd name="T32" fmla="*/ 2 w 11"/>
                <a:gd name="T33" fmla="*/ 8 h 11"/>
                <a:gd name="T34" fmla="*/ 0 w 11"/>
                <a:gd name="T35" fmla="*/ 7 h 11"/>
                <a:gd name="T36" fmla="*/ 2 w 11"/>
                <a:gd name="T37" fmla="*/ 5 h 11"/>
                <a:gd name="T38" fmla="*/ 2 w 11"/>
                <a:gd name="T39" fmla="*/ 5 h 11"/>
                <a:gd name="T40" fmla="*/ 2 w 11"/>
                <a:gd name="T41" fmla="*/ 6 h 11"/>
                <a:gd name="T42" fmla="*/ 2 w 11"/>
                <a:gd name="T43" fmla="*/ 6 h 11"/>
                <a:gd name="T44" fmla="*/ 1 w 11"/>
                <a:gd name="T45" fmla="*/ 7 h 11"/>
                <a:gd name="T46" fmla="*/ 2 w 11"/>
                <a:gd name="T47" fmla="*/ 7 h 11"/>
                <a:gd name="T48" fmla="*/ 2 w 11"/>
                <a:gd name="T4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" h="11">
                  <a:moveTo>
                    <a:pt x="7" y="10"/>
                  </a:moveTo>
                  <a:cubicBezTo>
                    <a:pt x="7" y="7"/>
                    <a:pt x="7" y="7"/>
                    <a:pt x="7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6" y="0"/>
                    <a:pt x="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11"/>
                    <a:pt x="8" y="10"/>
                    <a:pt x="7" y="10"/>
                  </a:cubicBezTo>
                  <a:close/>
                  <a:moveTo>
                    <a:pt x="2" y="8"/>
                  </a:moveTo>
                  <a:cubicBezTo>
                    <a:pt x="1" y="8"/>
                    <a:pt x="1" y="8"/>
                    <a:pt x="0" y="7"/>
                  </a:cubicBezTo>
                  <a:cubicBezTo>
                    <a:pt x="0" y="6"/>
                    <a:pt x="1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1" y="6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lnTo>
                    <a:pt x="2" y="8"/>
                  </a:lnTo>
                  <a:close/>
                </a:path>
              </a:pathLst>
            </a:custGeom>
            <a:solidFill>
              <a:srgbClr val="EAAB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3">
              <a:extLst>
                <a:ext uri="{FF2B5EF4-FFF2-40B4-BE49-F238E27FC236}">
                  <a16:creationId xmlns:a16="http://schemas.microsoft.com/office/drawing/2014/main" id="{78B88F46-01F5-49CD-99E7-BB0F53558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8" y="930"/>
              <a:ext cx="29" cy="55"/>
            </a:xfrm>
            <a:custGeom>
              <a:avLst/>
              <a:gdLst>
                <a:gd name="T0" fmla="*/ 3 w 12"/>
                <a:gd name="T1" fmla="*/ 4 h 23"/>
                <a:gd name="T2" fmla="*/ 1 w 12"/>
                <a:gd name="T3" fmla="*/ 12 h 23"/>
                <a:gd name="T4" fmla="*/ 1 w 12"/>
                <a:gd name="T5" fmla="*/ 18 h 23"/>
                <a:gd name="T6" fmla="*/ 2 w 12"/>
                <a:gd name="T7" fmla="*/ 20 h 23"/>
                <a:gd name="T8" fmla="*/ 1 w 12"/>
                <a:gd name="T9" fmla="*/ 22 h 23"/>
                <a:gd name="T10" fmla="*/ 3 w 12"/>
                <a:gd name="T11" fmla="*/ 21 h 23"/>
                <a:gd name="T12" fmla="*/ 6 w 12"/>
                <a:gd name="T13" fmla="*/ 21 h 23"/>
                <a:gd name="T14" fmla="*/ 7 w 12"/>
                <a:gd name="T15" fmla="*/ 20 h 23"/>
                <a:gd name="T16" fmla="*/ 9 w 12"/>
                <a:gd name="T17" fmla="*/ 20 h 23"/>
                <a:gd name="T18" fmla="*/ 10 w 12"/>
                <a:gd name="T19" fmla="*/ 19 h 23"/>
                <a:gd name="T20" fmla="*/ 12 w 12"/>
                <a:gd name="T21" fmla="*/ 17 h 23"/>
                <a:gd name="T22" fmla="*/ 12 w 12"/>
                <a:gd name="T23" fmla="*/ 9 h 23"/>
                <a:gd name="T24" fmla="*/ 12 w 12"/>
                <a:gd name="T25" fmla="*/ 2 h 23"/>
                <a:gd name="T26" fmla="*/ 3 w 12"/>
                <a:gd name="T2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23">
                  <a:moveTo>
                    <a:pt x="3" y="4"/>
                  </a:moveTo>
                  <a:cubicBezTo>
                    <a:pt x="3" y="6"/>
                    <a:pt x="1" y="9"/>
                    <a:pt x="1" y="12"/>
                  </a:cubicBezTo>
                  <a:cubicBezTo>
                    <a:pt x="1" y="14"/>
                    <a:pt x="1" y="18"/>
                    <a:pt x="1" y="18"/>
                  </a:cubicBezTo>
                  <a:cubicBezTo>
                    <a:pt x="1" y="19"/>
                    <a:pt x="2" y="20"/>
                    <a:pt x="2" y="20"/>
                  </a:cubicBezTo>
                  <a:cubicBezTo>
                    <a:pt x="2" y="20"/>
                    <a:pt x="0" y="21"/>
                    <a:pt x="1" y="22"/>
                  </a:cubicBezTo>
                  <a:cubicBezTo>
                    <a:pt x="2" y="23"/>
                    <a:pt x="3" y="21"/>
                    <a:pt x="3" y="21"/>
                  </a:cubicBezTo>
                  <a:cubicBezTo>
                    <a:pt x="3" y="21"/>
                    <a:pt x="5" y="22"/>
                    <a:pt x="6" y="21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9" y="20"/>
                    <a:pt x="9" y="20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2" y="19"/>
                    <a:pt x="12" y="17"/>
                  </a:cubicBezTo>
                  <a:cubicBezTo>
                    <a:pt x="12" y="16"/>
                    <a:pt x="12" y="12"/>
                    <a:pt x="12" y="9"/>
                  </a:cubicBezTo>
                  <a:cubicBezTo>
                    <a:pt x="11" y="6"/>
                    <a:pt x="12" y="4"/>
                    <a:pt x="12" y="2"/>
                  </a:cubicBezTo>
                  <a:cubicBezTo>
                    <a:pt x="12" y="1"/>
                    <a:pt x="5" y="0"/>
                    <a:pt x="3" y="4"/>
                  </a:cubicBezTo>
                  <a:close/>
                </a:path>
              </a:pathLst>
            </a:custGeom>
            <a:solidFill>
              <a:srgbClr val="F6C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4">
              <a:extLst>
                <a:ext uri="{FF2B5EF4-FFF2-40B4-BE49-F238E27FC236}">
                  <a16:creationId xmlns:a16="http://schemas.microsoft.com/office/drawing/2014/main" id="{C7B1E163-5D46-443A-9FFF-C5D94D49B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8" y="963"/>
              <a:ext cx="5" cy="17"/>
            </a:xfrm>
            <a:custGeom>
              <a:avLst/>
              <a:gdLst>
                <a:gd name="T0" fmla="*/ 0 w 2"/>
                <a:gd name="T1" fmla="*/ 7 h 7"/>
                <a:gd name="T2" fmla="*/ 2 w 2"/>
                <a:gd name="T3" fmla="*/ 2 h 7"/>
                <a:gd name="T4" fmla="*/ 2 w 2"/>
                <a:gd name="T5" fmla="*/ 2 h 7"/>
                <a:gd name="T6" fmla="*/ 0 w 2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7">
                  <a:moveTo>
                    <a:pt x="0" y="7"/>
                  </a:moveTo>
                  <a:cubicBezTo>
                    <a:pt x="0" y="7"/>
                    <a:pt x="2" y="4"/>
                    <a:pt x="2" y="2"/>
                  </a:cubicBezTo>
                  <a:cubicBezTo>
                    <a:pt x="2" y="0"/>
                    <a:pt x="2" y="1"/>
                    <a:pt x="2" y="2"/>
                  </a:cubicBezTo>
                  <a:cubicBezTo>
                    <a:pt x="2" y="4"/>
                    <a:pt x="1" y="7"/>
                    <a:pt x="0" y="7"/>
                  </a:cubicBezTo>
                  <a:close/>
                </a:path>
              </a:pathLst>
            </a:custGeom>
            <a:solidFill>
              <a:srgbClr val="C793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5">
              <a:extLst>
                <a:ext uri="{FF2B5EF4-FFF2-40B4-BE49-F238E27FC236}">
                  <a16:creationId xmlns:a16="http://schemas.microsoft.com/office/drawing/2014/main" id="{12786A7E-0A6E-4081-938C-47EF72F96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5" y="966"/>
              <a:ext cx="5" cy="12"/>
            </a:xfrm>
            <a:custGeom>
              <a:avLst/>
              <a:gdLst>
                <a:gd name="T0" fmla="*/ 0 w 2"/>
                <a:gd name="T1" fmla="*/ 5 h 5"/>
                <a:gd name="T2" fmla="*/ 1 w 2"/>
                <a:gd name="T3" fmla="*/ 0 h 5"/>
                <a:gd name="T4" fmla="*/ 0 w 2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0" y="5"/>
                  </a:moveTo>
                  <a:cubicBezTo>
                    <a:pt x="1" y="4"/>
                    <a:pt x="1" y="1"/>
                    <a:pt x="1" y="0"/>
                  </a:cubicBezTo>
                  <a:cubicBezTo>
                    <a:pt x="2" y="0"/>
                    <a:pt x="1" y="4"/>
                    <a:pt x="0" y="5"/>
                  </a:cubicBezTo>
                  <a:close/>
                </a:path>
              </a:pathLst>
            </a:custGeom>
            <a:solidFill>
              <a:srgbClr val="C793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6">
              <a:extLst>
                <a:ext uri="{FF2B5EF4-FFF2-40B4-BE49-F238E27FC236}">
                  <a16:creationId xmlns:a16="http://schemas.microsoft.com/office/drawing/2014/main" id="{8BF6A497-6DB3-482C-A625-82DA85E1C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2" y="963"/>
              <a:ext cx="3" cy="12"/>
            </a:xfrm>
            <a:custGeom>
              <a:avLst/>
              <a:gdLst>
                <a:gd name="T0" fmla="*/ 0 w 1"/>
                <a:gd name="T1" fmla="*/ 5 h 5"/>
                <a:gd name="T2" fmla="*/ 0 w 1"/>
                <a:gd name="T3" fmla="*/ 1 h 5"/>
                <a:gd name="T4" fmla="*/ 0 w 1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5">
                  <a:moveTo>
                    <a:pt x="0" y="5"/>
                  </a:moveTo>
                  <a:cubicBezTo>
                    <a:pt x="0" y="4"/>
                    <a:pt x="0" y="1"/>
                    <a:pt x="0" y="1"/>
                  </a:cubicBezTo>
                  <a:cubicBezTo>
                    <a:pt x="1" y="0"/>
                    <a:pt x="1" y="4"/>
                    <a:pt x="0" y="5"/>
                  </a:cubicBezTo>
                  <a:close/>
                </a:path>
              </a:pathLst>
            </a:custGeom>
            <a:solidFill>
              <a:srgbClr val="C793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7">
              <a:extLst>
                <a:ext uri="{FF2B5EF4-FFF2-40B4-BE49-F238E27FC236}">
                  <a16:creationId xmlns:a16="http://schemas.microsoft.com/office/drawing/2014/main" id="{10A54B52-0A11-4F26-A4EE-7F109F450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3" y="951"/>
              <a:ext cx="5" cy="27"/>
            </a:xfrm>
            <a:custGeom>
              <a:avLst/>
              <a:gdLst>
                <a:gd name="T0" fmla="*/ 0 w 2"/>
                <a:gd name="T1" fmla="*/ 11 h 11"/>
                <a:gd name="T2" fmla="*/ 1 w 2"/>
                <a:gd name="T3" fmla="*/ 6 h 11"/>
                <a:gd name="T4" fmla="*/ 1 w 2"/>
                <a:gd name="T5" fmla="*/ 0 h 11"/>
                <a:gd name="T6" fmla="*/ 1 w 2"/>
                <a:gd name="T7" fmla="*/ 6 h 11"/>
                <a:gd name="T8" fmla="*/ 0 w 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1">
                  <a:moveTo>
                    <a:pt x="0" y="11"/>
                  </a:moveTo>
                  <a:cubicBezTo>
                    <a:pt x="0" y="10"/>
                    <a:pt x="1" y="8"/>
                    <a:pt x="1" y="6"/>
                  </a:cubicBezTo>
                  <a:cubicBezTo>
                    <a:pt x="1" y="5"/>
                    <a:pt x="2" y="0"/>
                    <a:pt x="1" y="0"/>
                  </a:cubicBezTo>
                  <a:cubicBezTo>
                    <a:pt x="0" y="1"/>
                    <a:pt x="1" y="4"/>
                    <a:pt x="1" y="6"/>
                  </a:cubicBezTo>
                  <a:cubicBezTo>
                    <a:pt x="1" y="7"/>
                    <a:pt x="0" y="10"/>
                    <a:pt x="0" y="11"/>
                  </a:cubicBezTo>
                  <a:close/>
                </a:path>
              </a:pathLst>
            </a:custGeom>
            <a:solidFill>
              <a:srgbClr val="C793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58">
              <a:extLst>
                <a:ext uri="{FF2B5EF4-FFF2-40B4-BE49-F238E27FC236}">
                  <a16:creationId xmlns:a16="http://schemas.microsoft.com/office/drawing/2014/main" id="{8230C5D3-1D2D-4394-B6EB-72C2A0661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9" y="858"/>
              <a:ext cx="39" cy="16"/>
            </a:xfrm>
            <a:custGeom>
              <a:avLst/>
              <a:gdLst>
                <a:gd name="T0" fmla="*/ 0 w 16"/>
                <a:gd name="T1" fmla="*/ 0 h 7"/>
                <a:gd name="T2" fmla="*/ 2 w 16"/>
                <a:gd name="T3" fmla="*/ 6 h 7"/>
                <a:gd name="T4" fmla="*/ 8 w 16"/>
                <a:gd name="T5" fmla="*/ 6 h 7"/>
                <a:gd name="T6" fmla="*/ 14 w 16"/>
                <a:gd name="T7" fmla="*/ 6 h 7"/>
                <a:gd name="T8" fmla="*/ 16 w 16"/>
                <a:gd name="T9" fmla="*/ 4 h 7"/>
                <a:gd name="T10" fmla="*/ 14 w 16"/>
                <a:gd name="T11" fmla="*/ 7 h 7"/>
                <a:gd name="T12" fmla="*/ 8 w 16"/>
                <a:gd name="T13" fmla="*/ 7 h 7"/>
                <a:gd name="T14" fmla="*/ 2 w 16"/>
                <a:gd name="T15" fmla="*/ 6 h 7"/>
                <a:gd name="T16" fmla="*/ 0 w 1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7">
                  <a:moveTo>
                    <a:pt x="0" y="0"/>
                  </a:moveTo>
                  <a:cubicBezTo>
                    <a:pt x="0" y="2"/>
                    <a:pt x="0" y="5"/>
                    <a:pt x="2" y="6"/>
                  </a:cubicBezTo>
                  <a:cubicBezTo>
                    <a:pt x="3" y="6"/>
                    <a:pt x="5" y="7"/>
                    <a:pt x="8" y="6"/>
                  </a:cubicBezTo>
                  <a:cubicBezTo>
                    <a:pt x="11" y="6"/>
                    <a:pt x="13" y="6"/>
                    <a:pt x="14" y="6"/>
                  </a:cubicBezTo>
                  <a:cubicBezTo>
                    <a:pt x="15" y="5"/>
                    <a:pt x="16" y="4"/>
                    <a:pt x="16" y="4"/>
                  </a:cubicBezTo>
                  <a:cubicBezTo>
                    <a:pt x="16" y="4"/>
                    <a:pt x="15" y="6"/>
                    <a:pt x="14" y="7"/>
                  </a:cubicBezTo>
                  <a:cubicBezTo>
                    <a:pt x="14" y="7"/>
                    <a:pt x="9" y="7"/>
                    <a:pt x="8" y="7"/>
                  </a:cubicBezTo>
                  <a:cubicBezTo>
                    <a:pt x="6" y="7"/>
                    <a:pt x="2" y="7"/>
                    <a:pt x="2" y="6"/>
                  </a:cubicBezTo>
                  <a:cubicBezTo>
                    <a:pt x="1" y="6"/>
                    <a:pt x="0" y="5"/>
                    <a:pt x="0" y="0"/>
                  </a:cubicBezTo>
                  <a:close/>
                </a:path>
              </a:pathLst>
            </a:custGeom>
            <a:solidFill>
              <a:srgbClr val="392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9">
              <a:extLst>
                <a:ext uri="{FF2B5EF4-FFF2-40B4-BE49-F238E27FC236}">
                  <a16:creationId xmlns:a16="http://schemas.microsoft.com/office/drawing/2014/main" id="{5631C86C-84E8-4AB6-AA5C-CA8109916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2" y="766"/>
              <a:ext cx="33" cy="77"/>
            </a:xfrm>
            <a:custGeom>
              <a:avLst/>
              <a:gdLst>
                <a:gd name="T0" fmla="*/ 8 w 14"/>
                <a:gd name="T1" fmla="*/ 0 h 32"/>
                <a:gd name="T2" fmla="*/ 11 w 14"/>
                <a:gd name="T3" fmla="*/ 0 h 32"/>
                <a:gd name="T4" fmla="*/ 14 w 14"/>
                <a:gd name="T5" fmla="*/ 0 h 32"/>
                <a:gd name="T6" fmla="*/ 12 w 14"/>
                <a:gd name="T7" fmla="*/ 15 h 32"/>
                <a:gd name="T8" fmla="*/ 6 w 14"/>
                <a:gd name="T9" fmla="*/ 31 h 32"/>
                <a:gd name="T10" fmla="*/ 4 w 14"/>
                <a:gd name="T11" fmla="*/ 30 h 32"/>
                <a:gd name="T12" fmla="*/ 3 w 14"/>
                <a:gd name="T13" fmla="*/ 28 h 32"/>
                <a:gd name="T14" fmla="*/ 6 w 14"/>
                <a:gd name="T15" fmla="*/ 22 h 32"/>
                <a:gd name="T16" fmla="*/ 3 w 14"/>
                <a:gd name="T17" fmla="*/ 22 h 32"/>
                <a:gd name="T18" fmla="*/ 10 w 14"/>
                <a:gd name="T19" fmla="*/ 11 h 32"/>
                <a:gd name="T20" fmla="*/ 4 w 14"/>
                <a:gd name="T21" fmla="*/ 16 h 32"/>
                <a:gd name="T22" fmla="*/ 8 w 14"/>
                <a:gd name="T23" fmla="*/ 7 h 32"/>
                <a:gd name="T24" fmla="*/ 8 w 14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32">
                  <a:moveTo>
                    <a:pt x="8" y="0"/>
                  </a:moveTo>
                  <a:cubicBezTo>
                    <a:pt x="9" y="0"/>
                    <a:pt x="10" y="0"/>
                    <a:pt x="11" y="0"/>
                  </a:cubicBezTo>
                  <a:cubicBezTo>
                    <a:pt x="13" y="1"/>
                    <a:pt x="14" y="0"/>
                    <a:pt x="14" y="0"/>
                  </a:cubicBezTo>
                  <a:cubicBezTo>
                    <a:pt x="14" y="0"/>
                    <a:pt x="13" y="9"/>
                    <a:pt x="12" y="15"/>
                  </a:cubicBezTo>
                  <a:cubicBezTo>
                    <a:pt x="10" y="20"/>
                    <a:pt x="9" y="28"/>
                    <a:pt x="6" y="31"/>
                  </a:cubicBezTo>
                  <a:cubicBezTo>
                    <a:pt x="5" y="31"/>
                    <a:pt x="5" y="30"/>
                    <a:pt x="4" y="30"/>
                  </a:cubicBezTo>
                  <a:cubicBezTo>
                    <a:pt x="2" y="32"/>
                    <a:pt x="6" y="26"/>
                    <a:pt x="3" y="28"/>
                  </a:cubicBezTo>
                  <a:cubicBezTo>
                    <a:pt x="1" y="30"/>
                    <a:pt x="5" y="24"/>
                    <a:pt x="6" y="22"/>
                  </a:cubicBezTo>
                  <a:cubicBezTo>
                    <a:pt x="7" y="20"/>
                    <a:pt x="6" y="20"/>
                    <a:pt x="3" y="22"/>
                  </a:cubicBezTo>
                  <a:cubicBezTo>
                    <a:pt x="0" y="24"/>
                    <a:pt x="9" y="14"/>
                    <a:pt x="10" y="11"/>
                  </a:cubicBezTo>
                  <a:cubicBezTo>
                    <a:pt x="12" y="8"/>
                    <a:pt x="6" y="13"/>
                    <a:pt x="4" y="16"/>
                  </a:cubicBezTo>
                  <a:cubicBezTo>
                    <a:pt x="2" y="20"/>
                    <a:pt x="7" y="10"/>
                    <a:pt x="8" y="7"/>
                  </a:cubicBezTo>
                  <a:cubicBezTo>
                    <a:pt x="9" y="4"/>
                    <a:pt x="9" y="1"/>
                    <a:pt x="8" y="0"/>
                  </a:cubicBezTo>
                  <a:close/>
                </a:path>
              </a:pathLst>
            </a:custGeom>
            <a:solidFill>
              <a:srgbClr val="392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60">
              <a:extLst>
                <a:ext uri="{FF2B5EF4-FFF2-40B4-BE49-F238E27FC236}">
                  <a16:creationId xmlns:a16="http://schemas.microsoft.com/office/drawing/2014/main" id="{4BC133E6-8D07-4CEC-8F11-C6055B3D12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4" y="756"/>
              <a:ext cx="65" cy="159"/>
            </a:xfrm>
            <a:custGeom>
              <a:avLst/>
              <a:gdLst>
                <a:gd name="T0" fmla="*/ 17 w 27"/>
                <a:gd name="T1" fmla="*/ 66 h 66"/>
                <a:gd name="T2" fmla="*/ 17 w 27"/>
                <a:gd name="T3" fmla="*/ 62 h 66"/>
                <a:gd name="T4" fmla="*/ 13 w 27"/>
                <a:gd name="T5" fmla="*/ 43 h 66"/>
                <a:gd name="T6" fmla="*/ 17 w 27"/>
                <a:gd name="T7" fmla="*/ 27 h 66"/>
                <a:gd name="T8" fmla="*/ 25 w 27"/>
                <a:gd name="T9" fmla="*/ 0 h 66"/>
                <a:gd name="T10" fmla="*/ 19 w 27"/>
                <a:gd name="T11" fmla="*/ 0 h 66"/>
                <a:gd name="T12" fmla="*/ 14 w 27"/>
                <a:gd name="T13" fmla="*/ 15 h 66"/>
                <a:gd name="T14" fmla="*/ 10 w 27"/>
                <a:gd name="T15" fmla="*/ 21 h 66"/>
                <a:gd name="T16" fmla="*/ 9 w 27"/>
                <a:gd name="T17" fmla="*/ 27 h 66"/>
                <a:gd name="T18" fmla="*/ 4 w 27"/>
                <a:gd name="T19" fmla="*/ 30 h 66"/>
                <a:gd name="T20" fmla="*/ 9 w 27"/>
                <a:gd name="T21" fmla="*/ 37 h 66"/>
                <a:gd name="T22" fmla="*/ 12 w 27"/>
                <a:gd name="T23" fmla="*/ 42 h 66"/>
                <a:gd name="T24" fmla="*/ 12 w 27"/>
                <a:gd name="T25" fmla="*/ 50 h 66"/>
                <a:gd name="T26" fmla="*/ 14 w 27"/>
                <a:gd name="T27" fmla="*/ 56 h 66"/>
                <a:gd name="T28" fmla="*/ 13 w 27"/>
                <a:gd name="T29" fmla="*/ 64 h 66"/>
                <a:gd name="T30" fmla="*/ 17 w 27"/>
                <a:gd name="T3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66">
                  <a:moveTo>
                    <a:pt x="17" y="66"/>
                  </a:moveTo>
                  <a:cubicBezTo>
                    <a:pt x="18" y="65"/>
                    <a:pt x="18" y="64"/>
                    <a:pt x="17" y="62"/>
                  </a:cubicBezTo>
                  <a:cubicBezTo>
                    <a:pt x="16" y="57"/>
                    <a:pt x="12" y="50"/>
                    <a:pt x="13" y="43"/>
                  </a:cubicBezTo>
                  <a:cubicBezTo>
                    <a:pt x="15" y="36"/>
                    <a:pt x="13" y="38"/>
                    <a:pt x="17" y="27"/>
                  </a:cubicBezTo>
                  <a:cubicBezTo>
                    <a:pt x="20" y="17"/>
                    <a:pt x="27" y="4"/>
                    <a:pt x="25" y="0"/>
                  </a:cubicBezTo>
                  <a:cubicBezTo>
                    <a:pt x="23" y="0"/>
                    <a:pt x="22" y="0"/>
                    <a:pt x="19" y="0"/>
                  </a:cubicBezTo>
                  <a:cubicBezTo>
                    <a:pt x="17" y="3"/>
                    <a:pt x="14" y="11"/>
                    <a:pt x="14" y="15"/>
                  </a:cubicBezTo>
                  <a:cubicBezTo>
                    <a:pt x="14" y="18"/>
                    <a:pt x="8" y="20"/>
                    <a:pt x="10" y="21"/>
                  </a:cubicBezTo>
                  <a:cubicBezTo>
                    <a:pt x="12" y="22"/>
                    <a:pt x="7" y="25"/>
                    <a:pt x="9" y="27"/>
                  </a:cubicBezTo>
                  <a:cubicBezTo>
                    <a:pt x="10" y="28"/>
                    <a:pt x="0" y="28"/>
                    <a:pt x="4" y="30"/>
                  </a:cubicBezTo>
                  <a:cubicBezTo>
                    <a:pt x="8" y="32"/>
                    <a:pt x="8" y="36"/>
                    <a:pt x="9" y="37"/>
                  </a:cubicBezTo>
                  <a:cubicBezTo>
                    <a:pt x="11" y="38"/>
                    <a:pt x="10" y="41"/>
                    <a:pt x="12" y="42"/>
                  </a:cubicBezTo>
                  <a:cubicBezTo>
                    <a:pt x="13" y="43"/>
                    <a:pt x="13" y="48"/>
                    <a:pt x="12" y="50"/>
                  </a:cubicBezTo>
                  <a:cubicBezTo>
                    <a:pt x="12" y="53"/>
                    <a:pt x="13" y="54"/>
                    <a:pt x="14" y="56"/>
                  </a:cubicBezTo>
                  <a:cubicBezTo>
                    <a:pt x="15" y="57"/>
                    <a:pt x="12" y="63"/>
                    <a:pt x="13" y="64"/>
                  </a:cubicBezTo>
                  <a:cubicBezTo>
                    <a:pt x="14" y="66"/>
                    <a:pt x="18" y="64"/>
                    <a:pt x="17" y="66"/>
                  </a:cubicBezTo>
                  <a:close/>
                </a:path>
              </a:pathLst>
            </a:custGeom>
            <a:solidFill>
              <a:srgbClr val="392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61">
              <a:extLst>
                <a:ext uri="{FF2B5EF4-FFF2-40B4-BE49-F238E27FC236}">
                  <a16:creationId xmlns:a16="http://schemas.microsoft.com/office/drawing/2014/main" id="{27708C31-5C44-403D-93CD-BB5BBB7E1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8" y="631"/>
              <a:ext cx="77" cy="118"/>
            </a:xfrm>
            <a:custGeom>
              <a:avLst/>
              <a:gdLst>
                <a:gd name="T0" fmla="*/ 0 w 32"/>
                <a:gd name="T1" fmla="*/ 19 h 49"/>
                <a:gd name="T2" fmla="*/ 17 w 32"/>
                <a:gd name="T3" fmla="*/ 35 h 49"/>
                <a:gd name="T4" fmla="*/ 24 w 32"/>
                <a:gd name="T5" fmla="*/ 47 h 49"/>
                <a:gd name="T6" fmla="*/ 32 w 32"/>
                <a:gd name="T7" fmla="*/ 49 h 49"/>
                <a:gd name="T8" fmla="*/ 24 w 32"/>
                <a:gd name="T9" fmla="*/ 34 h 49"/>
                <a:gd name="T10" fmla="*/ 0 w 32"/>
                <a:gd name="T11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49">
                  <a:moveTo>
                    <a:pt x="0" y="19"/>
                  </a:moveTo>
                  <a:cubicBezTo>
                    <a:pt x="6" y="17"/>
                    <a:pt x="14" y="24"/>
                    <a:pt x="17" y="35"/>
                  </a:cubicBezTo>
                  <a:cubicBezTo>
                    <a:pt x="18" y="40"/>
                    <a:pt x="20" y="46"/>
                    <a:pt x="24" y="47"/>
                  </a:cubicBezTo>
                  <a:cubicBezTo>
                    <a:pt x="27" y="48"/>
                    <a:pt x="32" y="49"/>
                    <a:pt x="32" y="49"/>
                  </a:cubicBezTo>
                  <a:cubicBezTo>
                    <a:pt x="32" y="49"/>
                    <a:pt x="27" y="43"/>
                    <a:pt x="24" y="34"/>
                  </a:cubicBezTo>
                  <a:cubicBezTo>
                    <a:pt x="21" y="25"/>
                    <a:pt x="14" y="0"/>
                    <a:pt x="0" y="19"/>
                  </a:cubicBezTo>
                  <a:close/>
                </a:path>
              </a:pathLst>
            </a:custGeom>
            <a:solidFill>
              <a:srgbClr val="9C65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62">
              <a:extLst>
                <a:ext uri="{FF2B5EF4-FFF2-40B4-BE49-F238E27FC236}">
                  <a16:creationId xmlns:a16="http://schemas.microsoft.com/office/drawing/2014/main" id="{C251CC6A-03C5-4C56-9662-7A3B4E69A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3" y="752"/>
              <a:ext cx="41" cy="195"/>
            </a:xfrm>
            <a:custGeom>
              <a:avLst/>
              <a:gdLst>
                <a:gd name="T0" fmla="*/ 11 w 17"/>
                <a:gd name="T1" fmla="*/ 1 h 81"/>
                <a:gd name="T2" fmla="*/ 14 w 17"/>
                <a:gd name="T3" fmla="*/ 10 h 81"/>
                <a:gd name="T4" fmla="*/ 16 w 17"/>
                <a:gd name="T5" fmla="*/ 32 h 81"/>
                <a:gd name="T6" fmla="*/ 13 w 17"/>
                <a:gd name="T7" fmla="*/ 70 h 81"/>
                <a:gd name="T8" fmla="*/ 11 w 17"/>
                <a:gd name="T9" fmla="*/ 81 h 81"/>
                <a:gd name="T10" fmla="*/ 0 w 17"/>
                <a:gd name="T11" fmla="*/ 79 h 81"/>
                <a:gd name="T12" fmla="*/ 2 w 17"/>
                <a:gd name="T13" fmla="*/ 60 h 81"/>
                <a:gd name="T14" fmla="*/ 4 w 17"/>
                <a:gd name="T15" fmla="*/ 31 h 81"/>
                <a:gd name="T16" fmla="*/ 11 w 17"/>
                <a:gd name="T17" fmla="*/ 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81">
                  <a:moveTo>
                    <a:pt x="11" y="1"/>
                  </a:moveTo>
                  <a:cubicBezTo>
                    <a:pt x="16" y="1"/>
                    <a:pt x="15" y="4"/>
                    <a:pt x="14" y="10"/>
                  </a:cubicBezTo>
                  <a:cubicBezTo>
                    <a:pt x="13" y="16"/>
                    <a:pt x="17" y="17"/>
                    <a:pt x="16" y="32"/>
                  </a:cubicBezTo>
                  <a:cubicBezTo>
                    <a:pt x="15" y="47"/>
                    <a:pt x="14" y="62"/>
                    <a:pt x="13" y="70"/>
                  </a:cubicBezTo>
                  <a:cubicBezTo>
                    <a:pt x="12" y="78"/>
                    <a:pt x="11" y="81"/>
                    <a:pt x="11" y="81"/>
                  </a:cubicBezTo>
                  <a:cubicBezTo>
                    <a:pt x="10" y="79"/>
                    <a:pt x="3" y="77"/>
                    <a:pt x="0" y="79"/>
                  </a:cubicBezTo>
                  <a:cubicBezTo>
                    <a:pt x="0" y="79"/>
                    <a:pt x="0" y="73"/>
                    <a:pt x="2" y="60"/>
                  </a:cubicBezTo>
                  <a:cubicBezTo>
                    <a:pt x="5" y="47"/>
                    <a:pt x="4" y="41"/>
                    <a:pt x="4" y="31"/>
                  </a:cubicBezTo>
                  <a:cubicBezTo>
                    <a:pt x="3" y="22"/>
                    <a:pt x="2" y="0"/>
                    <a:pt x="11" y="1"/>
                  </a:cubicBezTo>
                  <a:close/>
                </a:path>
              </a:pathLst>
            </a:custGeom>
            <a:solidFill>
              <a:srgbClr val="7229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63">
              <a:extLst>
                <a:ext uri="{FF2B5EF4-FFF2-40B4-BE49-F238E27FC236}">
                  <a16:creationId xmlns:a16="http://schemas.microsoft.com/office/drawing/2014/main" id="{658430D8-7DB8-48B0-B87D-56411C8BD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" y="735"/>
              <a:ext cx="24" cy="41"/>
            </a:xfrm>
            <a:custGeom>
              <a:avLst/>
              <a:gdLst>
                <a:gd name="T0" fmla="*/ 4 w 10"/>
                <a:gd name="T1" fmla="*/ 17 h 17"/>
                <a:gd name="T2" fmla="*/ 0 w 10"/>
                <a:gd name="T3" fmla="*/ 13 h 17"/>
                <a:gd name="T4" fmla="*/ 9 w 10"/>
                <a:gd name="T5" fmla="*/ 1 h 17"/>
                <a:gd name="T6" fmla="*/ 9 w 10"/>
                <a:gd name="T7" fmla="*/ 0 h 17"/>
                <a:gd name="T8" fmla="*/ 7 w 10"/>
                <a:gd name="T9" fmla="*/ 10 h 17"/>
                <a:gd name="T10" fmla="*/ 4 w 10"/>
                <a:gd name="T1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7">
                  <a:moveTo>
                    <a:pt x="4" y="17"/>
                  </a:moveTo>
                  <a:cubicBezTo>
                    <a:pt x="3" y="15"/>
                    <a:pt x="2" y="13"/>
                    <a:pt x="0" y="13"/>
                  </a:cubicBezTo>
                  <a:cubicBezTo>
                    <a:pt x="0" y="12"/>
                    <a:pt x="5" y="6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3"/>
                    <a:pt x="9" y="7"/>
                    <a:pt x="7" y="10"/>
                  </a:cubicBezTo>
                  <a:cubicBezTo>
                    <a:pt x="6" y="12"/>
                    <a:pt x="5" y="14"/>
                    <a:pt x="4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64">
              <a:extLst>
                <a:ext uri="{FF2B5EF4-FFF2-40B4-BE49-F238E27FC236}">
                  <a16:creationId xmlns:a16="http://schemas.microsoft.com/office/drawing/2014/main" id="{93259B99-DB6D-4CC2-94C3-32655D450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7" y="1067"/>
              <a:ext cx="34" cy="67"/>
            </a:xfrm>
            <a:custGeom>
              <a:avLst/>
              <a:gdLst>
                <a:gd name="T0" fmla="*/ 4 w 14"/>
                <a:gd name="T1" fmla="*/ 5 h 28"/>
                <a:gd name="T2" fmla="*/ 3 w 14"/>
                <a:gd name="T3" fmla="*/ 11 h 28"/>
                <a:gd name="T4" fmla="*/ 3 w 14"/>
                <a:gd name="T5" fmla="*/ 19 h 28"/>
                <a:gd name="T6" fmla="*/ 4 w 14"/>
                <a:gd name="T7" fmla="*/ 22 h 28"/>
                <a:gd name="T8" fmla="*/ 6 w 14"/>
                <a:gd name="T9" fmla="*/ 17 h 28"/>
                <a:gd name="T10" fmla="*/ 7 w 14"/>
                <a:gd name="T11" fmla="*/ 13 h 28"/>
                <a:gd name="T12" fmla="*/ 7 w 14"/>
                <a:gd name="T13" fmla="*/ 19 h 28"/>
                <a:gd name="T14" fmla="*/ 5 w 14"/>
                <a:gd name="T15" fmla="*/ 23 h 28"/>
                <a:gd name="T16" fmla="*/ 0 w 14"/>
                <a:gd name="T17" fmla="*/ 26 h 28"/>
                <a:gd name="T18" fmla="*/ 5 w 14"/>
                <a:gd name="T19" fmla="*/ 26 h 28"/>
                <a:gd name="T20" fmla="*/ 10 w 14"/>
                <a:gd name="T21" fmla="*/ 22 h 28"/>
                <a:gd name="T22" fmla="*/ 13 w 14"/>
                <a:gd name="T23" fmla="*/ 14 h 28"/>
                <a:gd name="T24" fmla="*/ 13 w 14"/>
                <a:gd name="T25" fmla="*/ 3 h 28"/>
                <a:gd name="T26" fmla="*/ 4 w 14"/>
                <a:gd name="T2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28">
                  <a:moveTo>
                    <a:pt x="4" y="5"/>
                  </a:moveTo>
                  <a:cubicBezTo>
                    <a:pt x="3" y="6"/>
                    <a:pt x="3" y="10"/>
                    <a:pt x="3" y="11"/>
                  </a:cubicBezTo>
                  <a:cubicBezTo>
                    <a:pt x="3" y="13"/>
                    <a:pt x="3" y="17"/>
                    <a:pt x="3" y="19"/>
                  </a:cubicBezTo>
                  <a:cubicBezTo>
                    <a:pt x="2" y="21"/>
                    <a:pt x="2" y="22"/>
                    <a:pt x="4" y="22"/>
                  </a:cubicBezTo>
                  <a:cubicBezTo>
                    <a:pt x="5" y="22"/>
                    <a:pt x="6" y="21"/>
                    <a:pt x="6" y="17"/>
                  </a:cubicBezTo>
                  <a:cubicBezTo>
                    <a:pt x="6" y="13"/>
                    <a:pt x="7" y="12"/>
                    <a:pt x="7" y="13"/>
                  </a:cubicBezTo>
                  <a:cubicBezTo>
                    <a:pt x="8" y="14"/>
                    <a:pt x="8" y="18"/>
                    <a:pt x="7" y="19"/>
                  </a:cubicBezTo>
                  <a:cubicBezTo>
                    <a:pt x="7" y="21"/>
                    <a:pt x="6" y="22"/>
                    <a:pt x="5" y="23"/>
                  </a:cubicBezTo>
                  <a:cubicBezTo>
                    <a:pt x="4" y="24"/>
                    <a:pt x="0" y="25"/>
                    <a:pt x="0" y="26"/>
                  </a:cubicBezTo>
                  <a:cubicBezTo>
                    <a:pt x="0" y="28"/>
                    <a:pt x="3" y="27"/>
                    <a:pt x="5" y="26"/>
                  </a:cubicBezTo>
                  <a:cubicBezTo>
                    <a:pt x="7" y="25"/>
                    <a:pt x="9" y="26"/>
                    <a:pt x="10" y="22"/>
                  </a:cubicBezTo>
                  <a:cubicBezTo>
                    <a:pt x="12" y="19"/>
                    <a:pt x="14" y="16"/>
                    <a:pt x="13" y="14"/>
                  </a:cubicBezTo>
                  <a:cubicBezTo>
                    <a:pt x="13" y="13"/>
                    <a:pt x="12" y="6"/>
                    <a:pt x="13" y="3"/>
                  </a:cubicBezTo>
                  <a:cubicBezTo>
                    <a:pt x="14" y="0"/>
                    <a:pt x="5" y="1"/>
                    <a:pt x="4" y="5"/>
                  </a:cubicBezTo>
                  <a:close/>
                </a:path>
              </a:pathLst>
            </a:custGeom>
            <a:solidFill>
              <a:srgbClr val="F6C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65">
              <a:extLst>
                <a:ext uri="{FF2B5EF4-FFF2-40B4-BE49-F238E27FC236}">
                  <a16:creationId xmlns:a16="http://schemas.microsoft.com/office/drawing/2014/main" id="{1D215B26-691D-4F40-9C7A-67442018C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4" y="1064"/>
              <a:ext cx="27" cy="17"/>
            </a:xfrm>
            <a:custGeom>
              <a:avLst/>
              <a:gdLst>
                <a:gd name="T0" fmla="*/ 11 w 11"/>
                <a:gd name="T1" fmla="*/ 3 h 7"/>
                <a:gd name="T2" fmla="*/ 11 w 11"/>
                <a:gd name="T3" fmla="*/ 6 h 7"/>
                <a:gd name="T4" fmla="*/ 6 w 11"/>
                <a:gd name="T5" fmla="*/ 5 h 7"/>
                <a:gd name="T6" fmla="*/ 0 w 11"/>
                <a:gd name="T7" fmla="*/ 7 h 7"/>
                <a:gd name="T8" fmla="*/ 0 w 11"/>
                <a:gd name="T9" fmla="*/ 3 h 7"/>
                <a:gd name="T10" fmla="*/ 11 w 11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7">
                  <a:moveTo>
                    <a:pt x="11" y="3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8" y="5"/>
                    <a:pt x="6" y="5"/>
                  </a:cubicBezTo>
                  <a:cubicBezTo>
                    <a:pt x="4" y="5"/>
                    <a:pt x="0" y="7"/>
                    <a:pt x="0" y="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8" y="0"/>
                    <a:pt x="1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66">
              <a:extLst>
                <a:ext uri="{FF2B5EF4-FFF2-40B4-BE49-F238E27FC236}">
                  <a16:creationId xmlns:a16="http://schemas.microsoft.com/office/drawing/2014/main" id="{F9DB2393-97BD-4084-8FF2-DD4BFFA4D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4" y="843"/>
              <a:ext cx="69" cy="238"/>
            </a:xfrm>
            <a:custGeom>
              <a:avLst/>
              <a:gdLst>
                <a:gd name="T0" fmla="*/ 8 w 29"/>
                <a:gd name="T1" fmla="*/ 0 h 99"/>
                <a:gd name="T2" fmla="*/ 16 w 29"/>
                <a:gd name="T3" fmla="*/ 12 h 99"/>
                <a:gd name="T4" fmla="*/ 21 w 29"/>
                <a:gd name="T5" fmla="*/ 44 h 99"/>
                <a:gd name="T6" fmla="*/ 26 w 29"/>
                <a:gd name="T7" fmla="*/ 61 h 99"/>
                <a:gd name="T8" fmla="*/ 27 w 29"/>
                <a:gd name="T9" fmla="*/ 78 h 99"/>
                <a:gd name="T10" fmla="*/ 28 w 29"/>
                <a:gd name="T11" fmla="*/ 91 h 99"/>
                <a:gd name="T12" fmla="*/ 27 w 29"/>
                <a:gd name="T13" fmla="*/ 95 h 99"/>
                <a:gd name="T14" fmla="*/ 22 w 29"/>
                <a:gd name="T15" fmla="*/ 95 h 99"/>
                <a:gd name="T16" fmla="*/ 17 w 29"/>
                <a:gd name="T17" fmla="*/ 98 h 99"/>
                <a:gd name="T18" fmla="*/ 16 w 29"/>
                <a:gd name="T19" fmla="*/ 93 h 99"/>
                <a:gd name="T20" fmla="*/ 14 w 29"/>
                <a:gd name="T21" fmla="*/ 82 h 99"/>
                <a:gd name="T22" fmla="*/ 12 w 29"/>
                <a:gd name="T23" fmla="*/ 73 h 99"/>
                <a:gd name="T24" fmla="*/ 9 w 29"/>
                <a:gd name="T25" fmla="*/ 64 h 99"/>
                <a:gd name="T26" fmla="*/ 6 w 29"/>
                <a:gd name="T27" fmla="*/ 45 h 99"/>
                <a:gd name="T28" fmla="*/ 8 w 29"/>
                <a:gd name="T2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99">
                  <a:moveTo>
                    <a:pt x="8" y="0"/>
                  </a:moveTo>
                  <a:cubicBezTo>
                    <a:pt x="13" y="0"/>
                    <a:pt x="15" y="0"/>
                    <a:pt x="16" y="12"/>
                  </a:cubicBezTo>
                  <a:cubicBezTo>
                    <a:pt x="18" y="25"/>
                    <a:pt x="21" y="40"/>
                    <a:pt x="21" y="44"/>
                  </a:cubicBezTo>
                  <a:cubicBezTo>
                    <a:pt x="22" y="49"/>
                    <a:pt x="26" y="54"/>
                    <a:pt x="26" y="61"/>
                  </a:cubicBezTo>
                  <a:cubicBezTo>
                    <a:pt x="25" y="67"/>
                    <a:pt x="27" y="74"/>
                    <a:pt x="27" y="78"/>
                  </a:cubicBezTo>
                  <a:cubicBezTo>
                    <a:pt x="27" y="82"/>
                    <a:pt x="27" y="86"/>
                    <a:pt x="28" y="91"/>
                  </a:cubicBezTo>
                  <a:cubicBezTo>
                    <a:pt x="28" y="96"/>
                    <a:pt x="29" y="96"/>
                    <a:pt x="27" y="95"/>
                  </a:cubicBezTo>
                  <a:cubicBezTo>
                    <a:pt x="26" y="95"/>
                    <a:pt x="24" y="95"/>
                    <a:pt x="22" y="95"/>
                  </a:cubicBezTo>
                  <a:cubicBezTo>
                    <a:pt x="20" y="96"/>
                    <a:pt x="18" y="97"/>
                    <a:pt x="17" y="98"/>
                  </a:cubicBezTo>
                  <a:cubicBezTo>
                    <a:pt x="16" y="99"/>
                    <a:pt x="16" y="98"/>
                    <a:pt x="16" y="93"/>
                  </a:cubicBezTo>
                  <a:cubicBezTo>
                    <a:pt x="16" y="89"/>
                    <a:pt x="16" y="85"/>
                    <a:pt x="14" y="82"/>
                  </a:cubicBezTo>
                  <a:cubicBezTo>
                    <a:pt x="13" y="80"/>
                    <a:pt x="12" y="76"/>
                    <a:pt x="12" y="73"/>
                  </a:cubicBezTo>
                  <a:cubicBezTo>
                    <a:pt x="12" y="69"/>
                    <a:pt x="12" y="70"/>
                    <a:pt x="9" y="64"/>
                  </a:cubicBezTo>
                  <a:cubicBezTo>
                    <a:pt x="7" y="58"/>
                    <a:pt x="9" y="54"/>
                    <a:pt x="6" y="45"/>
                  </a:cubicBezTo>
                  <a:cubicBezTo>
                    <a:pt x="3" y="36"/>
                    <a:pt x="0" y="0"/>
                    <a:pt x="8" y="0"/>
                  </a:cubicBezTo>
                  <a:close/>
                </a:path>
              </a:pathLst>
            </a:custGeom>
            <a:solidFill>
              <a:srgbClr val="164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67">
              <a:extLst>
                <a:ext uri="{FF2B5EF4-FFF2-40B4-BE49-F238E27FC236}">
                  <a16:creationId xmlns:a16="http://schemas.microsoft.com/office/drawing/2014/main" id="{52304CD7-556D-44C4-81A7-83F596066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0" y="947"/>
              <a:ext cx="41" cy="127"/>
            </a:xfrm>
            <a:custGeom>
              <a:avLst/>
              <a:gdLst>
                <a:gd name="T0" fmla="*/ 13 w 17"/>
                <a:gd name="T1" fmla="*/ 53 h 53"/>
                <a:gd name="T2" fmla="*/ 5 w 17"/>
                <a:gd name="T3" fmla="*/ 30 h 53"/>
                <a:gd name="T4" fmla="*/ 2 w 17"/>
                <a:gd name="T5" fmla="*/ 21 h 53"/>
                <a:gd name="T6" fmla="*/ 3 w 17"/>
                <a:gd name="T7" fmla="*/ 1 h 53"/>
                <a:gd name="T8" fmla="*/ 4 w 17"/>
                <a:gd name="T9" fmla="*/ 0 h 53"/>
                <a:gd name="T10" fmla="*/ 10 w 17"/>
                <a:gd name="T11" fmla="*/ 12 h 53"/>
                <a:gd name="T12" fmla="*/ 9 w 17"/>
                <a:gd name="T13" fmla="*/ 16 h 53"/>
                <a:gd name="T14" fmla="*/ 9 w 17"/>
                <a:gd name="T15" fmla="*/ 18 h 53"/>
                <a:gd name="T16" fmla="*/ 9 w 17"/>
                <a:gd name="T17" fmla="*/ 21 h 53"/>
                <a:gd name="T18" fmla="*/ 11 w 17"/>
                <a:gd name="T19" fmla="*/ 30 h 53"/>
                <a:gd name="T20" fmla="*/ 13 w 17"/>
                <a:gd name="T21" fmla="*/ 38 h 53"/>
                <a:gd name="T22" fmla="*/ 13 w 17"/>
                <a:gd name="T2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53">
                  <a:moveTo>
                    <a:pt x="13" y="53"/>
                  </a:moveTo>
                  <a:cubicBezTo>
                    <a:pt x="12" y="51"/>
                    <a:pt x="5" y="33"/>
                    <a:pt x="5" y="30"/>
                  </a:cubicBezTo>
                  <a:cubicBezTo>
                    <a:pt x="5" y="26"/>
                    <a:pt x="5" y="27"/>
                    <a:pt x="2" y="21"/>
                  </a:cubicBezTo>
                  <a:cubicBezTo>
                    <a:pt x="0" y="15"/>
                    <a:pt x="0" y="10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8" y="6"/>
                    <a:pt x="7" y="12"/>
                    <a:pt x="10" y="12"/>
                  </a:cubicBezTo>
                  <a:cubicBezTo>
                    <a:pt x="13" y="12"/>
                    <a:pt x="14" y="16"/>
                    <a:pt x="9" y="16"/>
                  </a:cubicBezTo>
                  <a:cubicBezTo>
                    <a:pt x="5" y="15"/>
                    <a:pt x="7" y="17"/>
                    <a:pt x="9" y="18"/>
                  </a:cubicBezTo>
                  <a:cubicBezTo>
                    <a:pt x="11" y="18"/>
                    <a:pt x="12" y="20"/>
                    <a:pt x="9" y="21"/>
                  </a:cubicBezTo>
                  <a:cubicBezTo>
                    <a:pt x="7" y="21"/>
                    <a:pt x="6" y="26"/>
                    <a:pt x="11" y="30"/>
                  </a:cubicBezTo>
                  <a:cubicBezTo>
                    <a:pt x="15" y="33"/>
                    <a:pt x="17" y="39"/>
                    <a:pt x="13" y="38"/>
                  </a:cubicBezTo>
                  <a:cubicBezTo>
                    <a:pt x="10" y="37"/>
                    <a:pt x="13" y="50"/>
                    <a:pt x="13" y="53"/>
                  </a:cubicBezTo>
                  <a:close/>
                </a:path>
              </a:pathLst>
            </a:custGeom>
            <a:solidFill>
              <a:srgbClr val="1F34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68">
              <a:extLst>
                <a:ext uri="{FF2B5EF4-FFF2-40B4-BE49-F238E27FC236}">
                  <a16:creationId xmlns:a16="http://schemas.microsoft.com/office/drawing/2014/main" id="{E4383992-83D3-4D9E-A23B-2D772DC682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1" y="1397"/>
              <a:ext cx="46" cy="60"/>
            </a:xfrm>
            <a:custGeom>
              <a:avLst/>
              <a:gdLst>
                <a:gd name="T0" fmla="*/ 4 w 19"/>
                <a:gd name="T1" fmla="*/ 6 h 25"/>
                <a:gd name="T2" fmla="*/ 3 w 19"/>
                <a:gd name="T3" fmla="*/ 12 h 25"/>
                <a:gd name="T4" fmla="*/ 1 w 19"/>
                <a:gd name="T5" fmla="*/ 20 h 25"/>
                <a:gd name="T6" fmla="*/ 11 w 19"/>
                <a:gd name="T7" fmla="*/ 25 h 25"/>
                <a:gd name="T8" fmla="*/ 19 w 19"/>
                <a:gd name="T9" fmla="*/ 21 h 25"/>
                <a:gd name="T10" fmla="*/ 17 w 19"/>
                <a:gd name="T11" fmla="*/ 11 h 25"/>
                <a:gd name="T12" fmla="*/ 17 w 19"/>
                <a:gd name="T13" fmla="*/ 1 h 25"/>
                <a:gd name="T14" fmla="*/ 4 w 19"/>
                <a:gd name="T15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25">
                  <a:moveTo>
                    <a:pt x="4" y="6"/>
                  </a:moveTo>
                  <a:cubicBezTo>
                    <a:pt x="4" y="7"/>
                    <a:pt x="3" y="10"/>
                    <a:pt x="3" y="12"/>
                  </a:cubicBezTo>
                  <a:cubicBezTo>
                    <a:pt x="2" y="14"/>
                    <a:pt x="0" y="18"/>
                    <a:pt x="1" y="20"/>
                  </a:cubicBezTo>
                  <a:cubicBezTo>
                    <a:pt x="1" y="22"/>
                    <a:pt x="6" y="25"/>
                    <a:pt x="11" y="25"/>
                  </a:cubicBezTo>
                  <a:cubicBezTo>
                    <a:pt x="16" y="25"/>
                    <a:pt x="19" y="23"/>
                    <a:pt x="19" y="21"/>
                  </a:cubicBezTo>
                  <a:cubicBezTo>
                    <a:pt x="18" y="18"/>
                    <a:pt x="17" y="14"/>
                    <a:pt x="17" y="11"/>
                  </a:cubicBezTo>
                  <a:cubicBezTo>
                    <a:pt x="17" y="7"/>
                    <a:pt x="17" y="3"/>
                    <a:pt x="17" y="1"/>
                  </a:cubicBezTo>
                  <a:cubicBezTo>
                    <a:pt x="17" y="0"/>
                    <a:pt x="5" y="1"/>
                    <a:pt x="4" y="6"/>
                  </a:cubicBezTo>
                  <a:close/>
                </a:path>
              </a:pathLst>
            </a:custGeom>
            <a:solidFill>
              <a:srgbClr val="1F34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69">
              <a:extLst>
                <a:ext uri="{FF2B5EF4-FFF2-40B4-BE49-F238E27FC236}">
                  <a16:creationId xmlns:a16="http://schemas.microsoft.com/office/drawing/2014/main" id="{1F6CDCBC-D2D9-408B-886B-1239E9C6C9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7" y="1375"/>
              <a:ext cx="92" cy="65"/>
            </a:xfrm>
            <a:custGeom>
              <a:avLst/>
              <a:gdLst>
                <a:gd name="T0" fmla="*/ 3 w 38"/>
                <a:gd name="T1" fmla="*/ 4 h 27"/>
                <a:gd name="T2" fmla="*/ 0 w 38"/>
                <a:gd name="T3" fmla="*/ 13 h 27"/>
                <a:gd name="T4" fmla="*/ 3 w 38"/>
                <a:gd name="T5" fmla="*/ 16 h 27"/>
                <a:gd name="T6" fmla="*/ 8 w 38"/>
                <a:gd name="T7" fmla="*/ 18 h 27"/>
                <a:gd name="T8" fmla="*/ 9 w 38"/>
                <a:gd name="T9" fmla="*/ 15 h 27"/>
                <a:gd name="T10" fmla="*/ 14 w 38"/>
                <a:gd name="T11" fmla="*/ 20 h 27"/>
                <a:gd name="T12" fmla="*/ 23 w 38"/>
                <a:gd name="T13" fmla="*/ 26 h 27"/>
                <a:gd name="T14" fmla="*/ 36 w 38"/>
                <a:gd name="T15" fmla="*/ 27 h 27"/>
                <a:gd name="T16" fmla="*/ 36 w 38"/>
                <a:gd name="T17" fmla="*/ 24 h 27"/>
                <a:gd name="T18" fmla="*/ 25 w 38"/>
                <a:gd name="T19" fmla="*/ 18 h 27"/>
                <a:gd name="T20" fmla="*/ 23 w 38"/>
                <a:gd name="T21" fmla="*/ 7 h 27"/>
                <a:gd name="T22" fmla="*/ 3 w 38"/>
                <a:gd name="T23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27">
                  <a:moveTo>
                    <a:pt x="3" y="4"/>
                  </a:moveTo>
                  <a:cubicBezTo>
                    <a:pt x="2" y="6"/>
                    <a:pt x="0" y="11"/>
                    <a:pt x="0" y="13"/>
                  </a:cubicBezTo>
                  <a:cubicBezTo>
                    <a:pt x="0" y="14"/>
                    <a:pt x="1" y="14"/>
                    <a:pt x="3" y="16"/>
                  </a:cubicBezTo>
                  <a:cubicBezTo>
                    <a:pt x="6" y="17"/>
                    <a:pt x="8" y="18"/>
                    <a:pt x="8" y="18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12" y="18"/>
                    <a:pt x="14" y="20"/>
                  </a:cubicBezTo>
                  <a:cubicBezTo>
                    <a:pt x="15" y="22"/>
                    <a:pt x="18" y="26"/>
                    <a:pt x="23" y="26"/>
                  </a:cubicBezTo>
                  <a:cubicBezTo>
                    <a:pt x="27" y="27"/>
                    <a:pt x="35" y="27"/>
                    <a:pt x="36" y="27"/>
                  </a:cubicBezTo>
                  <a:cubicBezTo>
                    <a:pt x="38" y="27"/>
                    <a:pt x="38" y="25"/>
                    <a:pt x="36" y="24"/>
                  </a:cubicBezTo>
                  <a:cubicBezTo>
                    <a:pt x="35" y="23"/>
                    <a:pt x="26" y="20"/>
                    <a:pt x="25" y="18"/>
                  </a:cubicBezTo>
                  <a:cubicBezTo>
                    <a:pt x="24" y="16"/>
                    <a:pt x="23" y="10"/>
                    <a:pt x="23" y="7"/>
                  </a:cubicBezTo>
                  <a:cubicBezTo>
                    <a:pt x="23" y="4"/>
                    <a:pt x="10" y="0"/>
                    <a:pt x="3" y="4"/>
                  </a:cubicBezTo>
                  <a:close/>
                </a:path>
              </a:pathLst>
            </a:custGeom>
            <a:solidFill>
              <a:srgbClr val="1F34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70">
              <a:extLst>
                <a:ext uri="{FF2B5EF4-FFF2-40B4-BE49-F238E27FC236}">
                  <a16:creationId xmlns:a16="http://schemas.microsoft.com/office/drawing/2014/main" id="{4BB31983-5FE9-472C-9A75-412E9002D2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7" y="761"/>
              <a:ext cx="57" cy="94"/>
            </a:xfrm>
            <a:custGeom>
              <a:avLst/>
              <a:gdLst>
                <a:gd name="T0" fmla="*/ 18 w 24"/>
                <a:gd name="T1" fmla="*/ 10 h 39"/>
                <a:gd name="T2" fmla="*/ 22 w 24"/>
                <a:gd name="T3" fmla="*/ 29 h 39"/>
                <a:gd name="T4" fmla="*/ 1 w 24"/>
                <a:gd name="T5" fmla="*/ 39 h 39"/>
                <a:gd name="T6" fmla="*/ 1 w 24"/>
                <a:gd name="T7" fmla="*/ 20 h 39"/>
                <a:gd name="T8" fmla="*/ 18 w 24"/>
                <a:gd name="T9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9">
                  <a:moveTo>
                    <a:pt x="18" y="10"/>
                  </a:moveTo>
                  <a:cubicBezTo>
                    <a:pt x="18" y="16"/>
                    <a:pt x="19" y="23"/>
                    <a:pt x="22" y="29"/>
                  </a:cubicBezTo>
                  <a:cubicBezTo>
                    <a:pt x="24" y="34"/>
                    <a:pt x="1" y="39"/>
                    <a:pt x="1" y="39"/>
                  </a:cubicBezTo>
                  <a:cubicBezTo>
                    <a:pt x="1" y="39"/>
                    <a:pt x="2" y="28"/>
                    <a:pt x="1" y="20"/>
                  </a:cubicBezTo>
                  <a:cubicBezTo>
                    <a:pt x="0" y="12"/>
                    <a:pt x="14" y="0"/>
                    <a:pt x="18" y="10"/>
                  </a:cubicBezTo>
                  <a:close/>
                </a:path>
              </a:pathLst>
            </a:custGeom>
            <a:solidFill>
              <a:srgbClr val="F6C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71">
              <a:extLst>
                <a:ext uri="{FF2B5EF4-FFF2-40B4-BE49-F238E27FC236}">
                  <a16:creationId xmlns:a16="http://schemas.microsoft.com/office/drawing/2014/main" id="{8B3AC21D-9134-41B5-B745-660B27447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3" y="747"/>
              <a:ext cx="72" cy="86"/>
            </a:xfrm>
            <a:custGeom>
              <a:avLst/>
              <a:gdLst>
                <a:gd name="T0" fmla="*/ 2 w 30"/>
                <a:gd name="T1" fmla="*/ 7 h 36"/>
                <a:gd name="T2" fmla="*/ 10 w 30"/>
                <a:gd name="T3" fmla="*/ 27 h 36"/>
                <a:gd name="T4" fmla="*/ 18 w 30"/>
                <a:gd name="T5" fmla="*/ 34 h 36"/>
                <a:gd name="T6" fmla="*/ 28 w 30"/>
                <a:gd name="T7" fmla="*/ 21 h 36"/>
                <a:gd name="T8" fmla="*/ 29 w 30"/>
                <a:gd name="T9" fmla="*/ 13 h 36"/>
                <a:gd name="T10" fmla="*/ 28 w 30"/>
                <a:gd name="T11" fmla="*/ 9 h 36"/>
                <a:gd name="T12" fmla="*/ 25 w 30"/>
                <a:gd name="T13" fmla="*/ 10 h 36"/>
                <a:gd name="T14" fmla="*/ 13 w 30"/>
                <a:gd name="T15" fmla="*/ 1 h 36"/>
                <a:gd name="T16" fmla="*/ 4 w 30"/>
                <a:gd name="T17" fmla="*/ 3 h 36"/>
                <a:gd name="T18" fmla="*/ 2 w 30"/>
                <a:gd name="T19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36">
                  <a:moveTo>
                    <a:pt x="2" y="7"/>
                  </a:moveTo>
                  <a:cubicBezTo>
                    <a:pt x="2" y="13"/>
                    <a:pt x="8" y="23"/>
                    <a:pt x="10" y="27"/>
                  </a:cubicBezTo>
                  <a:cubicBezTo>
                    <a:pt x="11" y="31"/>
                    <a:pt x="14" y="36"/>
                    <a:pt x="18" y="34"/>
                  </a:cubicBezTo>
                  <a:cubicBezTo>
                    <a:pt x="23" y="32"/>
                    <a:pt x="29" y="27"/>
                    <a:pt x="28" y="21"/>
                  </a:cubicBezTo>
                  <a:cubicBezTo>
                    <a:pt x="27" y="16"/>
                    <a:pt x="28" y="17"/>
                    <a:pt x="29" y="13"/>
                  </a:cubicBezTo>
                  <a:cubicBezTo>
                    <a:pt x="29" y="9"/>
                    <a:pt x="30" y="7"/>
                    <a:pt x="28" y="9"/>
                  </a:cubicBezTo>
                  <a:cubicBezTo>
                    <a:pt x="26" y="11"/>
                    <a:pt x="29" y="21"/>
                    <a:pt x="25" y="10"/>
                  </a:cubicBezTo>
                  <a:cubicBezTo>
                    <a:pt x="22" y="0"/>
                    <a:pt x="16" y="0"/>
                    <a:pt x="13" y="1"/>
                  </a:cubicBezTo>
                  <a:cubicBezTo>
                    <a:pt x="9" y="2"/>
                    <a:pt x="7" y="4"/>
                    <a:pt x="4" y="3"/>
                  </a:cubicBezTo>
                  <a:cubicBezTo>
                    <a:pt x="2" y="3"/>
                    <a:pt x="0" y="5"/>
                    <a:pt x="2" y="7"/>
                  </a:cubicBezTo>
                  <a:close/>
                </a:path>
              </a:pathLst>
            </a:custGeom>
            <a:solidFill>
              <a:srgbClr val="D6A0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72">
              <a:extLst>
                <a:ext uri="{FF2B5EF4-FFF2-40B4-BE49-F238E27FC236}">
                  <a16:creationId xmlns:a16="http://schemas.microsoft.com/office/drawing/2014/main" id="{4593112B-03C1-4CC4-8104-901880A0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0" y="1007"/>
              <a:ext cx="169" cy="406"/>
            </a:xfrm>
            <a:custGeom>
              <a:avLst/>
              <a:gdLst>
                <a:gd name="T0" fmla="*/ 16 w 70"/>
                <a:gd name="T1" fmla="*/ 5 h 169"/>
                <a:gd name="T2" fmla="*/ 43 w 70"/>
                <a:gd name="T3" fmla="*/ 3 h 169"/>
                <a:gd name="T4" fmla="*/ 59 w 70"/>
                <a:gd name="T5" fmla="*/ 35 h 169"/>
                <a:gd name="T6" fmla="*/ 65 w 70"/>
                <a:gd name="T7" fmla="*/ 70 h 169"/>
                <a:gd name="T8" fmla="*/ 68 w 70"/>
                <a:gd name="T9" fmla="*/ 96 h 169"/>
                <a:gd name="T10" fmla="*/ 58 w 70"/>
                <a:gd name="T11" fmla="*/ 155 h 169"/>
                <a:gd name="T12" fmla="*/ 47 w 70"/>
                <a:gd name="T13" fmla="*/ 161 h 169"/>
                <a:gd name="T14" fmla="*/ 35 w 70"/>
                <a:gd name="T15" fmla="*/ 155 h 169"/>
                <a:gd name="T16" fmla="*/ 42 w 70"/>
                <a:gd name="T17" fmla="*/ 134 h 169"/>
                <a:gd name="T18" fmla="*/ 47 w 70"/>
                <a:gd name="T19" fmla="*/ 101 h 169"/>
                <a:gd name="T20" fmla="*/ 43 w 70"/>
                <a:gd name="T21" fmla="*/ 72 h 169"/>
                <a:gd name="T22" fmla="*/ 33 w 70"/>
                <a:gd name="T23" fmla="*/ 50 h 169"/>
                <a:gd name="T24" fmla="*/ 28 w 70"/>
                <a:gd name="T25" fmla="*/ 57 h 169"/>
                <a:gd name="T26" fmla="*/ 26 w 70"/>
                <a:gd name="T27" fmla="*/ 105 h 169"/>
                <a:gd name="T28" fmla="*/ 28 w 70"/>
                <a:gd name="T29" fmla="*/ 133 h 169"/>
                <a:gd name="T30" fmla="*/ 32 w 70"/>
                <a:gd name="T31" fmla="*/ 158 h 169"/>
                <a:gd name="T32" fmla="*/ 29 w 70"/>
                <a:gd name="T33" fmla="*/ 168 h 169"/>
                <a:gd name="T34" fmla="*/ 17 w 70"/>
                <a:gd name="T35" fmla="*/ 169 h 169"/>
                <a:gd name="T36" fmla="*/ 9 w 70"/>
                <a:gd name="T37" fmla="*/ 149 h 169"/>
                <a:gd name="T38" fmla="*/ 7 w 70"/>
                <a:gd name="T39" fmla="*/ 117 h 169"/>
                <a:gd name="T40" fmla="*/ 5 w 70"/>
                <a:gd name="T41" fmla="*/ 72 h 169"/>
                <a:gd name="T42" fmla="*/ 2 w 70"/>
                <a:gd name="T43" fmla="*/ 25 h 169"/>
                <a:gd name="T44" fmla="*/ 16 w 70"/>
                <a:gd name="T45" fmla="*/ 5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0" h="169">
                  <a:moveTo>
                    <a:pt x="16" y="5"/>
                  </a:moveTo>
                  <a:cubicBezTo>
                    <a:pt x="21" y="5"/>
                    <a:pt x="37" y="6"/>
                    <a:pt x="43" y="3"/>
                  </a:cubicBezTo>
                  <a:cubicBezTo>
                    <a:pt x="49" y="0"/>
                    <a:pt x="54" y="22"/>
                    <a:pt x="59" y="35"/>
                  </a:cubicBezTo>
                  <a:cubicBezTo>
                    <a:pt x="63" y="48"/>
                    <a:pt x="62" y="59"/>
                    <a:pt x="65" y="70"/>
                  </a:cubicBezTo>
                  <a:cubicBezTo>
                    <a:pt x="68" y="81"/>
                    <a:pt x="70" y="84"/>
                    <a:pt x="68" y="96"/>
                  </a:cubicBezTo>
                  <a:cubicBezTo>
                    <a:pt x="66" y="109"/>
                    <a:pt x="58" y="147"/>
                    <a:pt x="58" y="155"/>
                  </a:cubicBezTo>
                  <a:cubicBezTo>
                    <a:pt x="57" y="162"/>
                    <a:pt x="58" y="163"/>
                    <a:pt x="47" y="161"/>
                  </a:cubicBezTo>
                  <a:cubicBezTo>
                    <a:pt x="36" y="159"/>
                    <a:pt x="32" y="159"/>
                    <a:pt x="35" y="155"/>
                  </a:cubicBezTo>
                  <a:cubicBezTo>
                    <a:pt x="39" y="151"/>
                    <a:pt x="40" y="147"/>
                    <a:pt x="42" y="134"/>
                  </a:cubicBezTo>
                  <a:cubicBezTo>
                    <a:pt x="44" y="122"/>
                    <a:pt x="45" y="109"/>
                    <a:pt x="47" y="101"/>
                  </a:cubicBezTo>
                  <a:cubicBezTo>
                    <a:pt x="49" y="93"/>
                    <a:pt x="47" y="84"/>
                    <a:pt x="43" y="72"/>
                  </a:cubicBezTo>
                  <a:cubicBezTo>
                    <a:pt x="39" y="60"/>
                    <a:pt x="34" y="52"/>
                    <a:pt x="33" y="50"/>
                  </a:cubicBezTo>
                  <a:cubicBezTo>
                    <a:pt x="32" y="47"/>
                    <a:pt x="29" y="54"/>
                    <a:pt x="28" y="57"/>
                  </a:cubicBezTo>
                  <a:cubicBezTo>
                    <a:pt x="28" y="60"/>
                    <a:pt x="28" y="98"/>
                    <a:pt x="26" y="105"/>
                  </a:cubicBezTo>
                  <a:cubicBezTo>
                    <a:pt x="25" y="111"/>
                    <a:pt x="29" y="127"/>
                    <a:pt x="28" y="133"/>
                  </a:cubicBezTo>
                  <a:cubicBezTo>
                    <a:pt x="27" y="140"/>
                    <a:pt x="32" y="153"/>
                    <a:pt x="32" y="158"/>
                  </a:cubicBezTo>
                  <a:cubicBezTo>
                    <a:pt x="31" y="163"/>
                    <a:pt x="32" y="168"/>
                    <a:pt x="29" y="168"/>
                  </a:cubicBezTo>
                  <a:cubicBezTo>
                    <a:pt x="26" y="168"/>
                    <a:pt x="19" y="169"/>
                    <a:pt x="17" y="169"/>
                  </a:cubicBezTo>
                  <a:cubicBezTo>
                    <a:pt x="14" y="169"/>
                    <a:pt x="11" y="156"/>
                    <a:pt x="9" y="149"/>
                  </a:cubicBezTo>
                  <a:cubicBezTo>
                    <a:pt x="7" y="142"/>
                    <a:pt x="8" y="132"/>
                    <a:pt x="7" y="117"/>
                  </a:cubicBezTo>
                  <a:cubicBezTo>
                    <a:pt x="5" y="103"/>
                    <a:pt x="7" y="87"/>
                    <a:pt x="5" y="72"/>
                  </a:cubicBezTo>
                  <a:cubicBezTo>
                    <a:pt x="3" y="58"/>
                    <a:pt x="0" y="42"/>
                    <a:pt x="2" y="25"/>
                  </a:cubicBezTo>
                  <a:cubicBezTo>
                    <a:pt x="4" y="8"/>
                    <a:pt x="3" y="2"/>
                    <a:pt x="16" y="5"/>
                  </a:cubicBezTo>
                  <a:close/>
                </a:path>
              </a:pathLst>
            </a:custGeom>
            <a:solidFill>
              <a:srgbClr val="164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3">
              <a:extLst>
                <a:ext uri="{FF2B5EF4-FFF2-40B4-BE49-F238E27FC236}">
                  <a16:creationId xmlns:a16="http://schemas.microsoft.com/office/drawing/2014/main" id="{7848B7FC-C0AC-4BA9-ABB9-26B955658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3" y="821"/>
              <a:ext cx="120" cy="215"/>
            </a:xfrm>
            <a:custGeom>
              <a:avLst/>
              <a:gdLst>
                <a:gd name="T0" fmla="*/ 10 w 50"/>
                <a:gd name="T1" fmla="*/ 4 h 89"/>
                <a:gd name="T2" fmla="*/ 20 w 50"/>
                <a:gd name="T3" fmla="*/ 7 h 89"/>
                <a:gd name="T4" fmla="*/ 26 w 50"/>
                <a:gd name="T5" fmla="*/ 7 h 89"/>
                <a:gd name="T6" fmla="*/ 32 w 50"/>
                <a:gd name="T7" fmla="*/ 0 h 89"/>
                <a:gd name="T8" fmla="*/ 43 w 50"/>
                <a:gd name="T9" fmla="*/ 9 h 89"/>
                <a:gd name="T10" fmla="*/ 50 w 50"/>
                <a:gd name="T11" fmla="*/ 83 h 89"/>
                <a:gd name="T12" fmla="*/ 13 w 50"/>
                <a:gd name="T13" fmla="*/ 89 h 89"/>
                <a:gd name="T14" fmla="*/ 10 w 50"/>
                <a:gd name="T15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89">
                  <a:moveTo>
                    <a:pt x="10" y="4"/>
                  </a:moveTo>
                  <a:cubicBezTo>
                    <a:pt x="20" y="7"/>
                    <a:pt x="20" y="7"/>
                    <a:pt x="20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3" y="89"/>
                    <a:pt x="0" y="23"/>
                    <a:pt x="1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74">
              <a:extLst>
                <a:ext uri="{FF2B5EF4-FFF2-40B4-BE49-F238E27FC236}">
                  <a16:creationId xmlns:a16="http://schemas.microsoft.com/office/drawing/2014/main" id="{49768CBE-53DC-4E8D-8A60-3E5CA3A0E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7" y="821"/>
              <a:ext cx="31" cy="41"/>
            </a:xfrm>
            <a:custGeom>
              <a:avLst/>
              <a:gdLst>
                <a:gd name="T0" fmla="*/ 2 w 13"/>
                <a:gd name="T1" fmla="*/ 0 h 17"/>
                <a:gd name="T2" fmla="*/ 0 w 13"/>
                <a:gd name="T3" fmla="*/ 4 h 17"/>
                <a:gd name="T4" fmla="*/ 5 w 13"/>
                <a:gd name="T5" fmla="*/ 17 h 17"/>
                <a:gd name="T6" fmla="*/ 13 w 13"/>
                <a:gd name="T7" fmla="*/ 6 h 17"/>
                <a:gd name="T8" fmla="*/ 2 w 13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2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5" y="5"/>
                    <a:pt x="2" y="0"/>
                  </a:cubicBez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75">
              <a:extLst>
                <a:ext uri="{FF2B5EF4-FFF2-40B4-BE49-F238E27FC236}">
                  <a16:creationId xmlns:a16="http://schemas.microsoft.com/office/drawing/2014/main" id="{64AA6A2A-8DD8-440A-8E5E-B36FF378B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0" y="812"/>
              <a:ext cx="29" cy="48"/>
            </a:xfrm>
            <a:custGeom>
              <a:avLst/>
              <a:gdLst>
                <a:gd name="T0" fmla="*/ 0 w 12"/>
                <a:gd name="T1" fmla="*/ 9 h 20"/>
                <a:gd name="T2" fmla="*/ 12 w 12"/>
                <a:gd name="T3" fmla="*/ 20 h 20"/>
                <a:gd name="T4" fmla="*/ 8 w 12"/>
                <a:gd name="T5" fmla="*/ 3 h 20"/>
                <a:gd name="T6" fmla="*/ 6 w 12"/>
                <a:gd name="T7" fmla="*/ 0 h 20"/>
                <a:gd name="T8" fmla="*/ 0 w 12"/>
                <a:gd name="T9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0">
                  <a:moveTo>
                    <a:pt x="0" y="9"/>
                  </a:moveTo>
                  <a:cubicBezTo>
                    <a:pt x="12" y="20"/>
                    <a:pt x="12" y="20"/>
                    <a:pt x="12" y="20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7"/>
                    <a:pt x="0" y="9"/>
                  </a:cubicBez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76">
              <a:extLst>
                <a:ext uri="{FF2B5EF4-FFF2-40B4-BE49-F238E27FC236}">
                  <a16:creationId xmlns:a16="http://schemas.microsoft.com/office/drawing/2014/main" id="{795A5A63-E729-424E-B3C5-889654AD40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5" y="1009"/>
              <a:ext cx="113" cy="27"/>
            </a:xfrm>
            <a:custGeom>
              <a:avLst/>
              <a:gdLst>
                <a:gd name="T0" fmla="*/ 14 w 47"/>
                <a:gd name="T1" fmla="*/ 3 h 11"/>
                <a:gd name="T2" fmla="*/ 41 w 47"/>
                <a:gd name="T3" fmla="*/ 2 h 11"/>
                <a:gd name="T4" fmla="*/ 47 w 47"/>
                <a:gd name="T5" fmla="*/ 6 h 11"/>
                <a:gd name="T6" fmla="*/ 0 w 47"/>
                <a:gd name="T7" fmla="*/ 7 h 11"/>
                <a:gd name="T8" fmla="*/ 14 w 47"/>
                <a:gd name="T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1">
                  <a:moveTo>
                    <a:pt x="14" y="3"/>
                  </a:moveTo>
                  <a:cubicBezTo>
                    <a:pt x="19" y="4"/>
                    <a:pt x="37" y="4"/>
                    <a:pt x="41" y="2"/>
                  </a:cubicBezTo>
                  <a:cubicBezTo>
                    <a:pt x="45" y="0"/>
                    <a:pt x="45" y="3"/>
                    <a:pt x="47" y="6"/>
                  </a:cubicBezTo>
                  <a:cubicBezTo>
                    <a:pt x="35" y="11"/>
                    <a:pt x="9" y="10"/>
                    <a:pt x="0" y="7"/>
                  </a:cubicBezTo>
                  <a:cubicBezTo>
                    <a:pt x="2" y="4"/>
                    <a:pt x="8" y="2"/>
                    <a:pt x="14" y="3"/>
                  </a:cubicBezTo>
                  <a:close/>
                </a:path>
              </a:pathLst>
            </a:custGeom>
            <a:solidFill>
              <a:srgbClr val="1F34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77">
              <a:extLst>
                <a:ext uri="{FF2B5EF4-FFF2-40B4-BE49-F238E27FC236}">
                  <a16:creationId xmlns:a16="http://schemas.microsoft.com/office/drawing/2014/main" id="{B7E6E70B-2541-4B6D-852E-E6394920DC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8" y="718"/>
              <a:ext cx="79" cy="77"/>
            </a:xfrm>
            <a:custGeom>
              <a:avLst/>
              <a:gdLst>
                <a:gd name="T0" fmla="*/ 4 w 33"/>
                <a:gd name="T1" fmla="*/ 23 h 32"/>
                <a:gd name="T2" fmla="*/ 5 w 33"/>
                <a:gd name="T3" fmla="*/ 7 h 32"/>
                <a:gd name="T4" fmla="*/ 16 w 33"/>
                <a:gd name="T5" fmla="*/ 0 h 32"/>
                <a:gd name="T6" fmla="*/ 28 w 33"/>
                <a:gd name="T7" fmla="*/ 6 h 32"/>
                <a:gd name="T8" fmla="*/ 31 w 33"/>
                <a:gd name="T9" fmla="*/ 27 h 32"/>
                <a:gd name="T10" fmla="*/ 4 w 33"/>
                <a:gd name="T11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2">
                  <a:moveTo>
                    <a:pt x="4" y="23"/>
                  </a:moveTo>
                  <a:cubicBezTo>
                    <a:pt x="2" y="18"/>
                    <a:pt x="0" y="11"/>
                    <a:pt x="5" y="7"/>
                  </a:cubicBezTo>
                  <a:cubicBezTo>
                    <a:pt x="9" y="2"/>
                    <a:pt x="12" y="0"/>
                    <a:pt x="16" y="0"/>
                  </a:cubicBezTo>
                  <a:cubicBezTo>
                    <a:pt x="20" y="0"/>
                    <a:pt x="26" y="0"/>
                    <a:pt x="28" y="6"/>
                  </a:cubicBezTo>
                  <a:cubicBezTo>
                    <a:pt x="31" y="13"/>
                    <a:pt x="33" y="22"/>
                    <a:pt x="31" y="27"/>
                  </a:cubicBezTo>
                  <a:cubicBezTo>
                    <a:pt x="28" y="32"/>
                    <a:pt x="11" y="32"/>
                    <a:pt x="4" y="23"/>
                  </a:cubicBezTo>
                  <a:close/>
                </a:path>
              </a:pathLst>
            </a:custGeom>
            <a:solidFill>
              <a:srgbClr val="AA7A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78">
              <a:extLst>
                <a:ext uri="{FF2B5EF4-FFF2-40B4-BE49-F238E27FC236}">
                  <a16:creationId xmlns:a16="http://schemas.microsoft.com/office/drawing/2014/main" id="{F2727253-A72B-42BE-B6D1-0AE7615192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3" y="744"/>
              <a:ext cx="77" cy="87"/>
            </a:xfrm>
            <a:custGeom>
              <a:avLst/>
              <a:gdLst>
                <a:gd name="T0" fmla="*/ 2 w 32"/>
                <a:gd name="T1" fmla="*/ 8 h 36"/>
                <a:gd name="T2" fmla="*/ 8 w 32"/>
                <a:gd name="T3" fmla="*/ 27 h 36"/>
                <a:gd name="T4" fmla="*/ 18 w 32"/>
                <a:gd name="T5" fmla="*/ 34 h 36"/>
                <a:gd name="T6" fmla="*/ 27 w 32"/>
                <a:gd name="T7" fmla="*/ 23 h 36"/>
                <a:gd name="T8" fmla="*/ 32 w 32"/>
                <a:gd name="T9" fmla="*/ 13 h 36"/>
                <a:gd name="T10" fmla="*/ 28 w 32"/>
                <a:gd name="T11" fmla="*/ 9 h 36"/>
                <a:gd name="T12" fmla="*/ 25 w 32"/>
                <a:gd name="T13" fmla="*/ 10 h 36"/>
                <a:gd name="T14" fmla="*/ 13 w 32"/>
                <a:gd name="T15" fmla="*/ 1 h 36"/>
                <a:gd name="T16" fmla="*/ 4 w 32"/>
                <a:gd name="T17" fmla="*/ 4 h 36"/>
                <a:gd name="T18" fmla="*/ 2 w 32"/>
                <a:gd name="T19" fmla="*/ 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6">
                  <a:moveTo>
                    <a:pt x="2" y="8"/>
                  </a:moveTo>
                  <a:cubicBezTo>
                    <a:pt x="2" y="14"/>
                    <a:pt x="7" y="23"/>
                    <a:pt x="8" y="27"/>
                  </a:cubicBezTo>
                  <a:cubicBezTo>
                    <a:pt x="10" y="31"/>
                    <a:pt x="14" y="36"/>
                    <a:pt x="18" y="34"/>
                  </a:cubicBezTo>
                  <a:cubicBezTo>
                    <a:pt x="22" y="32"/>
                    <a:pt x="26" y="27"/>
                    <a:pt x="27" y="23"/>
                  </a:cubicBezTo>
                  <a:cubicBezTo>
                    <a:pt x="28" y="18"/>
                    <a:pt x="31" y="17"/>
                    <a:pt x="32" y="13"/>
                  </a:cubicBezTo>
                  <a:cubicBezTo>
                    <a:pt x="32" y="9"/>
                    <a:pt x="30" y="6"/>
                    <a:pt x="28" y="9"/>
                  </a:cubicBezTo>
                  <a:cubicBezTo>
                    <a:pt x="26" y="11"/>
                    <a:pt x="29" y="20"/>
                    <a:pt x="25" y="10"/>
                  </a:cubicBezTo>
                  <a:cubicBezTo>
                    <a:pt x="21" y="0"/>
                    <a:pt x="16" y="0"/>
                    <a:pt x="13" y="1"/>
                  </a:cubicBezTo>
                  <a:cubicBezTo>
                    <a:pt x="9" y="3"/>
                    <a:pt x="7" y="4"/>
                    <a:pt x="4" y="4"/>
                  </a:cubicBezTo>
                  <a:cubicBezTo>
                    <a:pt x="2" y="4"/>
                    <a:pt x="0" y="6"/>
                    <a:pt x="2" y="8"/>
                  </a:cubicBezTo>
                  <a:close/>
                </a:path>
              </a:pathLst>
            </a:custGeom>
            <a:solidFill>
              <a:srgbClr val="F6C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79">
              <a:extLst>
                <a:ext uri="{FF2B5EF4-FFF2-40B4-BE49-F238E27FC236}">
                  <a16:creationId xmlns:a16="http://schemas.microsoft.com/office/drawing/2014/main" id="{8C7DE262-B6B6-41D4-A3B7-FE08B4326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8" y="836"/>
              <a:ext cx="41" cy="190"/>
            </a:xfrm>
            <a:custGeom>
              <a:avLst/>
              <a:gdLst>
                <a:gd name="T0" fmla="*/ 1 w 17"/>
                <a:gd name="T1" fmla="*/ 2 h 79"/>
                <a:gd name="T2" fmla="*/ 3 w 17"/>
                <a:gd name="T3" fmla="*/ 3 h 79"/>
                <a:gd name="T4" fmla="*/ 3 w 17"/>
                <a:gd name="T5" fmla="*/ 7 h 79"/>
                <a:gd name="T6" fmla="*/ 3 w 17"/>
                <a:gd name="T7" fmla="*/ 40 h 79"/>
                <a:gd name="T8" fmla="*/ 5 w 17"/>
                <a:gd name="T9" fmla="*/ 76 h 79"/>
                <a:gd name="T10" fmla="*/ 12 w 17"/>
                <a:gd name="T11" fmla="*/ 79 h 79"/>
                <a:gd name="T12" fmla="*/ 17 w 17"/>
                <a:gd name="T13" fmla="*/ 73 h 79"/>
                <a:gd name="T14" fmla="*/ 14 w 17"/>
                <a:gd name="T15" fmla="*/ 40 h 79"/>
                <a:gd name="T16" fmla="*/ 6 w 17"/>
                <a:gd name="T17" fmla="*/ 6 h 79"/>
                <a:gd name="T18" fmla="*/ 6 w 17"/>
                <a:gd name="T19" fmla="*/ 3 h 79"/>
                <a:gd name="T20" fmla="*/ 8 w 17"/>
                <a:gd name="T21" fmla="*/ 1 h 79"/>
                <a:gd name="T22" fmla="*/ 4 w 17"/>
                <a:gd name="T23" fmla="*/ 0 h 79"/>
                <a:gd name="T24" fmla="*/ 4 w 17"/>
                <a:gd name="T25" fmla="*/ 0 h 79"/>
                <a:gd name="T26" fmla="*/ 1 w 17"/>
                <a:gd name="T27" fmla="*/ 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79">
                  <a:moveTo>
                    <a:pt x="1" y="2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2" y="6"/>
                    <a:pt x="3" y="7"/>
                  </a:cubicBezTo>
                  <a:cubicBezTo>
                    <a:pt x="3" y="7"/>
                    <a:pt x="2" y="23"/>
                    <a:pt x="3" y="40"/>
                  </a:cubicBezTo>
                  <a:cubicBezTo>
                    <a:pt x="5" y="56"/>
                    <a:pt x="3" y="75"/>
                    <a:pt x="5" y="76"/>
                  </a:cubicBezTo>
                  <a:cubicBezTo>
                    <a:pt x="7" y="77"/>
                    <a:pt x="12" y="79"/>
                    <a:pt x="12" y="79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7" y="73"/>
                    <a:pt x="15" y="47"/>
                    <a:pt x="14" y="40"/>
                  </a:cubicBezTo>
                  <a:cubicBezTo>
                    <a:pt x="13" y="32"/>
                    <a:pt x="9" y="8"/>
                    <a:pt x="6" y="6"/>
                  </a:cubicBezTo>
                  <a:cubicBezTo>
                    <a:pt x="7" y="5"/>
                    <a:pt x="7" y="4"/>
                    <a:pt x="6" y="3"/>
                  </a:cubicBezTo>
                  <a:cubicBezTo>
                    <a:pt x="7" y="2"/>
                    <a:pt x="8" y="1"/>
                    <a:pt x="8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FFD0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0">
              <a:extLst>
                <a:ext uri="{FF2B5EF4-FFF2-40B4-BE49-F238E27FC236}">
                  <a16:creationId xmlns:a16="http://schemas.microsoft.com/office/drawing/2014/main" id="{996F3B1E-A8A8-4FF2-AF29-57566FE7E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7" y="821"/>
              <a:ext cx="31" cy="34"/>
            </a:xfrm>
            <a:custGeom>
              <a:avLst/>
              <a:gdLst>
                <a:gd name="T0" fmla="*/ 2 w 13"/>
                <a:gd name="T1" fmla="*/ 0 h 14"/>
                <a:gd name="T2" fmla="*/ 0 w 13"/>
                <a:gd name="T3" fmla="*/ 4 h 14"/>
                <a:gd name="T4" fmla="*/ 4 w 13"/>
                <a:gd name="T5" fmla="*/ 14 h 14"/>
                <a:gd name="T6" fmla="*/ 13 w 13"/>
                <a:gd name="T7" fmla="*/ 6 h 14"/>
                <a:gd name="T8" fmla="*/ 2 w 13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2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5" y="5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81">
              <a:extLst>
                <a:ext uri="{FF2B5EF4-FFF2-40B4-BE49-F238E27FC236}">
                  <a16:creationId xmlns:a16="http://schemas.microsoft.com/office/drawing/2014/main" id="{A7536F90-E8AA-4F17-A7C4-292423C72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0" y="812"/>
              <a:ext cx="24" cy="41"/>
            </a:xfrm>
            <a:custGeom>
              <a:avLst/>
              <a:gdLst>
                <a:gd name="T0" fmla="*/ 0 w 10"/>
                <a:gd name="T1" fmla="*/ 9 h 17"/>
                <a:gd name="T2" fmla="*/ 10 w 10"/>
                <a:gd name="T3" fmla="*/ 17 h 17"/>
                <a:gd name="T4" fmla="*/ 8 w 10"/>
                <a:gd name="T5" fmla="*/ 3 h 17"/>
                <a:gd name="T6" fmla="*/ 6 w 10"/>
                <a:gd name="T7" fmla="*/ 0 h 17"/>
                <a:gd name="T8" fmla="*/ 0 w 10"/>
                <a:gd name="T9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7">
                  <a:moveTo>
                    <a:pt x="0" y="9"/>
                  </a:moveTo>
                  <a:cubicBezTo>
                    <a:pt x="10" y="17"/>
                    <a:pt x="10" y="17"/>
                    <a:pt x="10" y="17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7"/>
                    <a:pt x="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82">
              <a:extLst>
                <a:ext uri="{FF2B5EF4-FFF2-40B4-BE49-F238E27FC236}">
                  <a16:creationId xmlns:a16="http://schemas.microsoft.com/office/drawing/2014/main" id="{86AC3244-1C4A-4FBA-9B2F-DE20447C1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3" y="1096"/>
              <a:ext cx="65" cy="293"/>
            </a:xfrm>
            <a:custGeom>
              <a:avLst/>
              <a:gdLst>
                <a:gd name="T0" fmla="*/ 8 w 27"/>
                <a:gd name="T1" fmla="*/ 113 h 122"/>
                <a:gd name="T2" fmla="*/ 8 w 27"/>
                <a:gd name="T3" fmla="*/ 112 h 122"/>
                <a:gd name="T4" fmla="*/ 6 w 27"/>
                <a:gd name="T5" fmla="*/ 80 h 122"/>
                <a:gd name="T6" fmla="*/ 4 w 27"/>
                <a:gd name="T7" fmla="*/ 35 h 122"/>
                <a:gd name="T8" fmla="*/ 0 w 27"/>
                <a:gd name="T9" fmla="*/ 3 h 122"/>
                <a:gd name="T10" fmla="*/ 9 w 27"/>
                <a:gd name="T11" fmla="*/ 3 h 122"/>
                <a:gd name="T12" fmla="*/ 16 w 27"/>
                <a:gd name="T13" fmla="*/ 13 h 122"/>
                <a:gd name="T14" fmla="*/ 20 w 27"/>
                <a:gd name="T15" fmla="*/ 19 h 122"/>
                <a:gd name="T16" fmla="*/ 14 w 27"/>
                <a:gd name="T17" fmla="*/ 17 h 122"/>
                <a:gd name="T18" fmla="*/ 15 w 27"/>
                <a:gd name="T19" fmla="*/ 38 h 122"/>
                <a:gd name="T20" fmla="*/ 18 w 27"/>
                <a:gd name="T21" fmla="*/ 48 h 122"/>
                <a:gd name="T22" fmla="*/ 13 w 27"/>
                <a:gd name="T23" fmla="*/ 46 h 122"/>
                <a:gd name="T24" fmla="*/ 10 w 27"/>
                <a:gd name="T25" fmla="*/ 47 h 122"/>
                <a:gd name="T26" fmla="*/ 16 w 27"/>
                <a:gd name="T27" fmla="*/ 58 h 122"/>
                <a:gd name="T28" fmla="*/ 16 w 27"/>
                <a:gd name="T29" fmla="*/ 89 h 122"/>
                <a:gd name="T30" fmla="*/ 12 w 27"/>
                <a:gd name="T31" fmla="*/ 96 h 122"/>
                <a:gd name="T32" fmla="*/ 8 w 27"/>
                <a:gd name="T33" fmla="*/ 101 h 122"/>
                <a:gd name="T34" fmla="*/ 22 w 27"/>
                <a:gd name="T35" fmla="*/ 112 h 122"/>
                <a:gd name="T36" fmla="*/ 24 w 27"/>
                <a:gd name="T37" fmla="*/ 117 h 122"/>
                <a:gd name="T38" fmla="*/ 18 w 27"/>
                <a:gd name="T39" fmla="*/ 118 h 122"/>
                <a:gd name="T40" fmla="*/ 8 w 27"/>
                <a:gd name="T41" fmla="*/ 11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" h="122">
                  <a:moveTo>
                    <a:pt x="8" y="113"/>
                  </a:moveTo>
                  <a:cubicBezTo>
                    <a:pt x="8" y="112"/>
                    <a:pt x="8" y="112"/>
                    <a:pt x="8" y="112"/>
                  </a:cubicBezTo>
                  <a:cubicBezTo>
                    <a:pt x="6" y="105"/>
                    <a:pt x="7" y="95"/>
                    <a:pt x="6" y="80"/>
                  </a:cubicBezTo>
                  <a:cubicBezTo>
                    <a:pt x="5" y="66"/>
                    <a:pt x="6" y="50"/>
                    <a:pt x="4" y="35"/>
                  </a:cubicBezTo>
                  <a:cubicBezTo>
                    <a:pt x="3" y="25"/>
                    <a:pt x="1" y="14"/>
                    <a:pt x="0" y="3"/>
                  </a:cubicBezTo>
                  <a:cubicBezTo>
                    <a:pt x="5" y="0"/>
                    <a:pt x="8" y="0"/>
                    <a:pt x="9" y="3"/>
                  </a:cubicBezTo>
                  <a:cubicBezTo>
                    <a:pt x="10" y="7"/>
                    <a:pt x="13" y="9"/>
                    <a:pt x="16" y="13"/>
                  </a:cubicBezTo>
                  <a:cubicBezTo>
                    <a:pt x="19" y="16"/>
                    <a:pt x="22" y="22"/>
                    <a:pt x="20" y="19"/>
                  </a:cubicBezTo>
                  <a:cubicBezTo>
                    <a:pt x="18" y="17"/>
                    <a:pt x="14" y="12"/>
                    <a:pt x="14" y="17"/>
                  </a:cubicBezTo>
                  <a:cubicBezTo>
                    <a:pt x="14" y="22"/>
                    <a:pt x="14" y="33"/>
                    <a:pt x="15" y="38"/>
                  </a:cubicBezTo>
                  <a:cubicBezTo>
                    <a:pt x="15" y="43"/>
                    <a:pt x="14" y="43"/>
                    <a:pt x="18" y="48"/>
                  </a:cubicBezTo>
                  <a:cubicBezTo>
                    <a:pt x="22" y="53"/>
                    <a:pt x="16" y="50"/>
                    <a:pt x="13" y="46"/>
                  </a:cubicBezTo>
                  <a:cubicBezTo>
                    <a:pt x="9" y="42"/>
                    <a:pt x="8" y="43"/>
                    <a:pt x="10" y="47"/>
                  </a:cubicBezTo>
                  <a:cubicBezTo>
                    <a:pt x="11" y="52"/>
                    <a:pt x="15" y="54"/>
                    <a:pt x="16" y="58"/>
                  </a:cubicBezTo>
                  <a:cubicBezTo>
                    <a:pt x="16" y="61"/>
                    <a:pt x="15" y="76"/>
                    <a:pt x="16" y="89"/>
                  </a:cubicBezTo>
                  <a:cubicBezTo>
                    <a:pt x="16" y="101"/>
                    <a:pt x="15" y="100"/>
                    <a:pt x="12" y="96"/>
                  </a:cubicBezTo>
                  <a:cubicBezTo>
                    <a:pt x="10" y="92"/>
                    <a:pt x="7" y="97"/>
                    <a:pt x="8" y="101"/>
                  </a:cubicBezTo>
                  <a:cubicBezTo>
                    <a:pt x="9" y="105"/>
                    <a:pt x="18" y="109"/>
                    <a:pt x="22" y="112"/>
                  </a:cubicBezTo>
                  <a:cubicBezTo>
                    <a:pt x="26" y="115"/>
                    <a:pt x="27" y="120"/>
                    <a:pt x="24" y="117"/>
                  </a:cubicBezTo>
                  <a:cubicBezTo>
                    <a:pt x="21" y="115"/>
                    <a:pt x="13" y="113"/>
                    <a:pt x="18" y="118"/>
                  </a:cubicBezTo>
                  <a:cubicBezTo>
                    <a:pt x="21" y="122"/>
                    <a:pt x="15" y="118"/>
                    <a:pt x="8" y="113"/>
                  </a:cubicBezTo>
                  <a:close/>
                </a:path>
              </a:pathLst>
            </a:custGeom>
            <a:solidFill>
              <a:srgbClr val="1F34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83">
              <a:extLst>
                <a:ext uri="{FF2B5EF4-FFF2-40B4-BE49-F238E27FC236}">
                  <a16:creationId xmlns:a16="http://schemas.microsoft.com/office/drawing/2014/main" id="{1A34F94C-E71F-456F-804A-C7C0C4EB6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3" y="932"/>
              <a:ext cx="60" cy="185"/>
            </a:xfrm>
            <a:custGeom>
              <a:avLst/>
              <a:gdLst>
                <a:gd name="T0" fmla="*/ 0 w 25"/>
                <a:gd name="T1" fmla="*/ 73 h 77"/>
                <a:gd name="T2" fmla="*/ 12 w 25"/>
                <a:gd name="T3" fmla="*/ 76 h 77"/>
                <a:gd name="T4" fmla="*/ 24 w 25"/>
                <a:gd name="T5" fmla="*/ 36 h 77"/>
                <a:gd name="T6" fmla="*/ 0 w 25"/>
                <a:gd name="T7" fmla="*/ 73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77">
                  <a:moveTo>
                    <a:pt x="0" y="73"/>
                  </a:moveTo>
                  <a:cubicBezTo>
                    <a:pt x="3" y="75"/>
                    <a:pt x="8" y="77"/>
                    <a:pt x="12" y="76"/>
                  </a:cubicBezTo>
                  <a:cubicBezTo>
                    <a:pt x="15" y="74"/>
                    <a:pt x="25" y="59"/>
                    <a:pt x="24" y="36"/>
                  </a:cubicBezTo>
                  <a:cubicBezTo>
                    <a:pt x="23" y="0"/>
                    <a:pt x="2" y="68"/>
                    <a:pt x="0" y="73"/>
                  </a:cubicBezTo>
                  <a:close/>
                </a:path>
              </a:pathLst>
            </a:custGeom>
            <a:solidFill>
              <a:srgbClr val="1F34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84">
              <a:extLst>
                <a:ext uri="{FF2B5EF4-FFF2-40B4-BE49-F238E27FC236}">
                  <a16:creationId xmlns:a16="http://schemas.microsoft.com/office/drawing/2014/main" id="{6997F693-A4D3-4D03-AD52-EA79DCB1E6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9" y="833"/>
              <a:ext cx="110" cy="287"/>
            </a:xfrm>
            <a:custGeom>
              <a:avLst/>
              <a:gdLst>
                <a:gd name="T0" fmla="*/ 19 w 46"/>
                <a:gd name="T1" fmla="*/ 0 h 119"/>
                <a:gd name="T2" fmla="*/ 2 w 46"/>
                <a:gd name="T3" fmla="*/ 10 h 119"/>
                <a:gd name="T4" fmla="*/ 4 w 46"/>
                <a:gd name="T5" fmla="*/ 28 h 119"/>
                <a:gd name="T6" fmla="*/ 11 w 46"/>
                <a:gd name="T7" fmla="*/ 65 h 119"/>
                <a:gd name="T8" fmla="*/ 8 w 46"/>
                <a:gd name="T9" fmla="*/ 103 h 119"/>
                <a:gd name="T10" fmla="*/ 9 w 46"/>
                <a:gd name="T11" fmla="*/ 114 h 119"/>
                <a:gd name="T12" fmla="*/ 23 w 46"/>
                <a:gd name="T13" fmla="*/ 115 h 119"/>
                <a:gd name="T14" fmla="*/ 19 w 46"/>
                <a:gd name="T1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119">
                  <a:moveTo>
                    <a:pt x="19" y="0"/>
                  </a:moveTo>
                  <a:cubicBezTo>
                    <a:pt x="19" y="0"/>
                    <a:pt x="5" y="8"/>
                    <a:pt x="2" y="10"/>
                  </a:cubicBezTo>
                  <a:cubicBezTo>
                    <a:pt x="0" y="11"/>
                    <a:pt x="0" y="14"/>
                    <a:pt x="4" y="28"/>
                  </a:cubicBezTo>
                  <a:cubicBezTo>
                    <a:pt x="9" y="43"/>
                    <a:pt x="11" y="56"/>
                    <a:pt x="11" y="65"/>
                  </a:cubicBezTo>
                  <a:cubicBezTo>
                    <a:pt x="11" y="75"/>
                    <a:pt x="9" y="96"/>
                    <a:pt x="8" y="103"/>
                  </a:cubicBezTo>
                  <a:cubicBezTo>
                    <a:pt x="7" y="109"/>
                    <a:pt x="5" y="113"/>
                    <a:pt x="9" y="114"/>
                  </a:cubicBezTo>
                  <a:cubicBezTo>
                    <a:pt x="13" y="115"/>
                    <a:pt x="20" y="119"/>
                    <a:pt x="23" y="115"/>
                  </a:cubicBezTo>
                  <a:cubicBezTo>
                    <a:pt x="46" y="84"/>
                    <a:pt x="30" y="31"/>
                    <a:pt x="19" y="0"/>
                  </a:cubicBezTo>
                  <a:close/>
                </a:path>
              </a:pathLst>
            </a:custGeom>
            <a:solidFill>
              <a:srgbClr val="164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85">
              <a:extLst>
                <a:ext uri="{FF2B5EF4-FFF2-40B4-BE49-F238E27FC236}">
                  <a16:creationId xmlns:a16="http://schemas.microsoft.com/office/drawing/2014/main" id="{ECB8035D-54DA-4D0D-B9AD-4D3380D74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6" y="1014"/>
              <a:ext cx="41" cy="94"/>
            </a:xfrm>
            <a:custGeom>
              <a:avLst/>
              <a:gdLst>
                <a:gd name="T0" fmla="*/ 0 w 17"/>
                <a:gd name="T1" fmla="*/ 5 h 39"/>
                <a:gd name="T2" fmla="*/ 9 w 17"/>
                <a:gd name="T3" fmla="*/ 39 h 39"/>
                <a:gd name="T4" fmla="*/ 15 w 17"/>
                <a:gd name="T5" fmla="*/ 31 h 39"/>
                <a:gd name="T6" fmla="*/ 0 w 17"/>
                <a:gd name="T7" fmla="*/ 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39">
                  <a:moveTo>
                    <a:pt x="0" y="5"/>
                  </a:moveTo>
                  <a:cubicBezTo>
                    <a:pt x="0" y="11"/>
                    <a:pt x="3" y="38"/>
                    <a:pt x="9" y="39"/>
                  </a:cubicBezTo>
                  <a:cubicBezTo>
                    <a:pt x="15" y="39"/>
                    <a:pt x="17" y="33"/>
                    <a:pt x="15" y="31"/>
                  </a:cubicBezTo>
                  <a:cubicBezTo>
                    <a:pt x="14" y="28"/>
                    <a:pt x="7" y="0"/>
                    <a:pt x="0" y="5"/>
                  </a:cubicBezTo>
                  <a:close/>
                </a:path>
              </a:pathLst>
            </a:custGeom>
            <a:solidFill>
              <a:srgbClr val="1F34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86">
              <a:extLst>
                <a:ext uri="{FF2B5EF4-FFF2-40B4-BE49-F238E27FC236}">
                  <a16:creationId xmlns:a16="http://schemas.microsoft.com/office/drawing/2014/main" id="{F66B8BBF-6DD0-4678-B1C9-E04715FF34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2" y="829"/>
              <a:ext cx="67" cy="279"/>
            </a:xfrm>
            <a:custGeom>
              <a:avLst/>
              <a:gdLst>
                <a:gd name="T0" fmla="*/ 0 w 28"/>
                <a:gd name="T1" fmla="*/ 0 h 116"/>
                <a:gd name="T2" fmla="*/ 17 w 28"/>
                <a:gd name="T3" fmla="*/ 5 h 116"/>
                <a:gd name="T4" fmla="*/ 20 w 28"/>
                <a:gd name="T5" fmla="*/ 22 h 116"/>
                <a:gd name="T6" fmla="*/ 19 w 28"/>
                <a:gd name="T7" fmla="*/ 68 h 116"/>
                <a:gd name="T8" fmla="*/ 26 w 28"/>
                <a:gd name="T9" fmla="*/ 107 h 116"/>
                <a:gd name="T10" fmla="*/ 22 w 28"/>
                <a:gd name="T11" fmla="*/ 115 h 116"/>
                <a:gd name="T12" fmla="*/ 14 w 28"/>
                <a:gd name="T13" fmla="*/ 105 h 116"/>
                <a:gd name="T14" fmla="*/ 8 w 28"/>
                <a:gd name="T15" fmla="*/ 56 h 116"/>
                <a:gd name="T16" fmla="*/ 0 w 28"/>
                <a:gd name="T1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116">
                  <a:moveTo>
                    <a:pt x="0" y="0"/>
                  </a:moveTo>
                  <a:cubicBezTo>
                    <a:pt x="6" y="2"/>
                    <a:pt x="15" y="4"/>
                    <a:pt x="17" y="5"/>
                  </a:cubicBezTo>
                  <a:cubicBezTo>
                    <a:pt x="20" y="7"/>
                    <a:pt x="21" y="6"/>
                    <a:pt x="20" y="22"/>
                  </a:cubicBezTo>
                  <a:cubicBezTo>
                    <a:pt x="18" y="38"/>
                    <a:pt x="18" y="61"/>
                    <a:pt x="19" y="68"/>
                  </a:cubicBezTo>
                  <a:cubicBezTo>
                    <a:pt x="20" y="75"/>
                    <a:pt x="24" y="103"/>
                    <a:pt x="26" y="107"/>
                  </a:cubicBezTo>
                  <a:cubicBezTo>
                    <a:pt x="28" y="111"/>
                    <a:pt x="24" y="114"/>
                    <a:pt x="22" y="115"/>
                  </a:cubicBezTo>
                  <a:cubicBezTo>
                    <a:pt x="20" y="116"/>
                    <a:pt x="17" y="115"/>
                    <a:pt x="14" y="105"/>
                  </a:cubicBezTo>
                  <a:cubicBezTo>
                    <a:pt x="12" y="95"/>
                    <a:pt x="8" y="80"/>
                    <a:pt x="8" y="56"/>
                  </a:cubicBezTo>
                  <a:cubicBezTo>
                    <a:pt x="7" y="31"/>
                    <a:pt x="9" y="19"/>
                    <a:pt x="0" y="0"/>
                  </a:cubicBezTo>
                  <a:close/>
                </a:path>
              </a:pathLst>
            </a:custGeom>
            <a:solidFill>
              <a:srgbClr val="164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87">
              <a:extLst>
                <a:ext uri="{FF2B5EF4-FFF2-40B4-BE49-F238E27FC236}">
                  <a16:creationId xmlns:a16="http://schemas.microsoft.com/office/drawing/2014/main" id="{69AD6FEB-73A1-4B5C-96AB-49044E627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5" y="829"/>
              <a:ext cx="58" cy="163"/>
            </a:xfrm>
            <a:custGeom>
              <a:avLst/>
              <a:gdLst>
                <a:gd name="T0" fmla="*/ 9 w 24"/>
                <a:gd name="T1" fmla="*/ 0 h 68"/>
                <a:gd name="T2" fmla="*/ 3 w 24"/>
                <a:gd name="T3" fmla="*/ 10 h 68"/>
                <a:gd name="T4" fmla="*/ 6 w 24"/>
                <a:gd name="T5" fmla="*/ 12 h 68"/>
                <a:gd name="T6" fmla="*/ 0 w 24"/>
                <a:gd name="T7" fmla="*/ 12 h 68"/>
                <a:gd name="T8" fmla="*/ 23 w 24"/>
                <a:gd name="T9" fmla="*/ 66 h 68"/>
                <a:gd name="T10" fmla="*/ 9 w 24"/>
                <a:gd name="T1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68">
                  <a:moveTo>
                    <a:pt x="9" y="0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23" y="66"/>
                    <a:pt x="23" y="66"/>
                    <a:pt x="23" y="66"/>
                  </a:cubicBezTo>
                  <a:cubicBezTo>
                    <a:pt x="24" y="68"/>
                    <a:pt x="16" y="17"/>
                    <a:pt x="9" y="0"/>
                  </a:cubicBezTo>
                  <a:close/>
                </a:path>
              </a:pathLst>
            </a:custGeom>
            <a:solidFill>
              <a:srgbClr val="1F34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88">
              <a:extLst>
                <a:ext uri="{FF2B5EF4-FFF2-40B4-BE49-F238E27FC236}">
                  <a16:creationId xmlns:a16="http://schemas.microsoft.com/office/drawing/2014/main" id="{03DC0B27-A8FE-4606-9E92-E29DA6D1B5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0" y="821"/>
              <a:ext cx="36" cy="157"/>
            </a:xfrm>
            <a:custGeom>
              <a:avLst/>
              <a:gdLst>
                <a:gd name="T0" fmla="*/ 0 w 15"/>
                <a:gd name="T1" fmla="*/ 0 h 65"/>
                <a:gd name="T2" fmla="*/ 12 w 15"/>
                <a:gd name="T3" fmla="*/ 10 h 65"/>
                <a:gd name="T4" fmla="*/ 9 w 15"/>
                <a:gd name="T5" fmla="*/ 13 h 65"/>
                <a:gd name="T6" fmla="*/ 15 w 15"/>
                <a:gd name="T7" fmla="*/ 13 h 65"/>
                <a:gd name="T8" fmla="*/ 9 w 15"/>
                <a:gd name="T9" fmla="*/ 65 h 65"/>
                <a:gd name="T10" fmla="*/ 0 w 15"/>
                <a:gd name="T11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65">
                  <a:moveTo>
                    <a:pt x="0" y="0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9" y="65"/>
                    <a:pt x="8" y="16"/>
                    <a:pt x="0" y="0"/>
                  </a:cubicBezTo>
                  <a:close/>
                </a:path>
              </a:pathLst>
            </a:custGeom>
            <a:solidFill>
              <a:srgbClr val="1F34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89">
              <a:extLst>
                <a:ext uri="{FF2B5EF4-FFF2-40B4-BE49-F238E27FC236}">
                  <a16:creationId xmlns:a16="http://schemas.microsoft.com/office/drawing/2014/main" id="{B03CC952-95B3-4721-8D4E-7C9394883E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5" y="1031"/>
              <a:ext cx="84" cy="255"/>
            </a:xfrm>
            <a:custGeom>
              <a:avLst/>
              <a:gdLst>
                <a:gd name="T0" fmla="*/ 13 w 35"/>
                <a:gd name="T1" fmla="*/ 106 h 106"/>
                <a:gd name="T2" fmla="*/ 16 w 35"/>
                <a:gd name="T3" fmla="*/ 91 h 106"/>
                <a:gd name="T4" fmla="*/ 12 w 35"/>
                <a:gd name="T5" fmla="*/ 62 h 106"/>
                <a:gd name="T6" fmla="*/ 2 w 35"/>
                <a:gd name="T7" fmla="*/ 40 h 106"/>
                <a:gd name="T8" fmla="*/ 1 w 35"/>
                <a:gd name="T9" fmla="*/ 39 h 106"/>
                <a:gd name="T10" fmla="*/ 2 w 35"/>
                <a:gd name="T11" fmla="*/ 33 h 106"/>
                <a:gd name="T12" fmla="*/ 2 w 35"/>
                <a:gd name="T13" fmla="*/ 2 h 106"/>
                <a:gd name="T14" fmla="*/ 3 w 35"/>
                <a:gd name="T15" fmla="*/ 22 h 106"/>
                <a:gd name="T16" fmla="*/ 13 w 35"/>
                <a:gd name="T17" fmla="*/ 31 h 106"/>
                <a:gd name="T18" fmla="*/ 10 w 35"/>
                <a:gd name="T19" fmla="*/ 32 h 106"/>
                <a:gd name="T20" fmla="*/ 5 w 35"/>
                <a:gd name="T21" fmla="*/ 34 h 106"/>
                <a:gd name="T22" fmla="*/ 26 w 35"/>
                <a:gd name="T23" fmla="*/ 57 h 106"/>
                <a:gd name="T24" fmla="*/ 30 w 35"/>
                <a:gd name="T25" fmla="*/ 65 h 106"/>
                <a:gd name="T26" fmla="*/ 15 w 35"/>
                <a:gd name="T27" fmla="*/ 55 h 106"/>
                <a:gd name="T28" fmla="*/ 31 w 35"/>
                <a:gd name="T29" fmla="*/ 74 h 106"/>
                <a:gd name="T30" fmla="*/ 22 w 35"/>
                <a:gd name="T31" fmla="*/ 67 h 106"/>
                <a:gd name="T32" fmla="*/ 16 w 35"/>
                <a:gd name="T33" fmla="*/ 64 h 106"/>
                <a:gd name="T34" fmla="*/ 30 w 35"/>
                <a:gd name="T35" fmla="*/ 79 h 106"/>
                <a:gd name="T36" fmla="*/ 18 w 35"/>
                <a:gd name="T37" fmla="*/ 72 h 106"/>
                <a:gd name="T38" fmla="*/ 23 w 35"/>
                <a:gd name="T39" fmla="*/ 82 h 106"/>
                <a:gd name="T40" fmla="*/ 19 w 35"/>
                <a:gd name="T41" fmla="*/ 85 h 106"/>
                <a:gd name="T42" fmla="*/ 17 w 35"/>
                <a:gd name="T43" fmla="*/ 92 h 106"/>
                <a:gd name="T44" fmla="*/ 22 w 35"/>
                <a:gd name="T45" fmla="*/ 91 h 106"/>
                <a:gd name="T46" fmla="*/ 30 w 35"/>
                <a:gd name="T47" fmla="*/ 85 h 106"/>
                <a:gd name="T48" fmla="*/ 16 w 35"/>
                <a:gd name="T49" fmla="*/ 99 h 106"/>
                <a:gd name="T50" fmla="*/ 13 w 35"/>
                <a:gd name="T51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" h="106">
                  <a:moveTo>
                    <a:pt x="13" y="106"/>
                  </a:moveTo>
                  <a:cubicBezTo>
                    <a:pt x="14" y="100"/>
                    <a:pt x="15" y="95"/>
                    <a:pt x="16" y="91"/>
                  </a:cubicBezTo>
                  <a:cubicBezTo>
                    <a:pt x="18" y="83"/>
                    <a:pt x="16" y="74"/>
                    <a:pt x="12" y="62"/>
                  </a:cubicBezTo>
                  <a:cubicBezTo>
                    <a:pt x="8" y="50"/>
                    <a:pt x="3" y="42"/>
                    <a:pt x="2" y="40"/>
                  </a:cubicBezTo>
                  <a:cubicBezTo>
                    <a:pt x="2" y="39"/>
                    <a:pt x="2" y="39"/>
                    <a:pt x="1" y="39"/>
                  </a:cubicBezTo>
                  <a:cubicBezTo>
                    <a:pt x="2" y="37"/>
                    <a:pt x="2" y="36"/>
                    <a:pt x="2" y="33"/>
                  </a:cubicBezTo>
                  <a:cubicBezTo>
                    <a:pt x="2" y="29"/>
                    <a:pt x="0" y="0"/>
                    <a:pt x="2" y="2"/>
                  </a:cubicBezTo>
                  <a:cubicBezTo>
                    <a:pt x="2" y="4"/>
                    <a:pt x="3" y="19"/>
                    <a:pt x="3" y="22"/>
                  </a:cubicBezTo>
                  <a:cubicBezTo>
                    <a:pt x="3" y="26"/>
                    <a:pt x="8" y="29"/>
                    <a:pt x="13" y="31"/>
                  </a:cubicBezTo>
                  <a:cubicBezTo>
                    <a:pt x="18" y="33"/>
                    <a:pt x="14" y="34"/>
                    <a:pt x="10" y="32"/>
                  </a:cubicBezTo>
                  <a:cubicBezTo>
                    <a:pt x="5" y="30"/>
                    <a:pt x="2" y="31"/>
                    <a:pt x="5" y="34"/>
                  </a:cubicBezTo>
                  <a:cubicBezTo>
                    <a:pt x="8" y="38"/>
                    <a:pt x="20" y="50"/>
                    <a:pt x="26" y="57"/>
                  </a:cubicBezTo>
                  <a:cubicBezTo>
                    <a:pt x="31" y="64"/>
                    <a:pt x="34" y="70"/>
                    <a:pt x="30" y="65"/>
                  </a:cubicBezTo>
                  <a:cubicBezTo>
                    <a:pt x="25" y="61"/>
                    <a:pt x="10" y="49"/>
                    <a:pt x="15" y="55"/>
                  </a:cubicBezTo>
                  <a:cubicBezTo>
                    <a:pt x="20" y="61"/>
                    <a:pt x="29" y="71"/>
                    <a:pt x="31" y="74"/>
                  </a:cubicBezTo>
                  <a:cubicBezTo>
                    <a:pt x="32" y="76"/>
                    <a:pt x="27" y="71"/>
                    <a:pt x="22" y="67"/>
                  </a:cubicBezTo>
                  <a:cubicBezTo>
                    <a:pt x="17" y="62"/>
                    <a:pt x="11" y="59"/>
                    <a:pt x="16" y="64"/>
                  </a:cubicBezTo>
                  <a:cubicBezTo>
                    <a:pt x="21" y="70"/>
                    <a:pt x="35" y="81"/>
                    <a:pt x="30" y="79"/>
                  </a:cubicBezTo>
                  <a:cubicBezTo>
                    <a:pt x="26" y="76"/>
                    <a:pt x="15" y="66"/>
                    <a:pt x="18" y="72"/>
                  </a:cubicBezTo>
                  <a:cubicBezTo>
                    <a:pt x="22" y="78"/>
                    <a:pt x="26" y="85"/>
                    <a:pt x="23" y="82"/>
                  </a:cubicBezTo>
                  <a:cubicBezTo>
                    <a:pt x="20" y="79"/>
                    <a:pt x="17" y="82"/>
                    <a:pt x="19" y="85"/>
                  </a:cubicBezTo>
                  <a:cubicBezTo>
                    <a:pt x="21" y="87"/>
                    <a:pt x="18" y="90"/>
                    <a:pt x="17" y="92"/>
                  </a:cubicBezTo>
                  <a:cubicBezTo>
                    <a:pt x="16" y="94"/>
                    <a:pt x="19" y="94"/>
                    <a:pt x="22" y="91"/>
                  </a:cubicBezTo>
                  <a:cubicBezTo>
                    <a:pt x="26" y="87"/>
                    <a:pt x="34" y="80"/>
                    <a:pt x="30" y="85"/>
                  </a:cubicBezTo>
                  <a:cubicBezTo>
                    <a:pt x="27" y="90"/>
                    <a:pt x="17" y="94"/>
                    <a:pt x="16" y="99"/>
                  </a:cubicBezTo>
                  <a:cubicBezTo>
                    <a:pt x="15" y="101"/>
                    <a:pt x="14" y="103"/>
                    <a:pt x="13" y="106"/>
                  </a:cubicBezTo>
                  <a:close/>
                </a:path>
              </a:pathLst>
            </a:custGeom>
            <a:solidFill>
              <a:srgbClr val="1F34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90">
              <a:extLst>
                <a:ext uri="{FF2B5EF4-FFF2-40B4-BE49-F238E27FC236}">
                  <a16:creationId xmlns:a16="http://schemas.microsoft.com/office/drawing/2014/main" id="{50449255-91F5-470D-A572-E3FBD88A3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7" y="1399"/>
              <a:ext cx="22" cy="19"/>
            </a:xfrm>
            <a:custGeom>
              <a:avLst/>
              <a:gdLst>
                <a:gd name="T0" fmla="*/ 1 w 9"/>
                <a:gd name="T1" fmla="*/ 0 h 8"/>
                <a:gd name="T2" fmla="*/ 0 w 9"/>
                <a:gd name="T3" fmla="*/ 3 h 8"/>
                <a:gd name="T4" fmla="*/ 3 w 9"/>
                <a:gd name="T5" fmla="*/ 6 h 8"/>
                <a:gd name="T6" fmla="*/ 8 w 9"/>
                <a:gd name="T7" fmla="*/ 8 h 8"/>
                <a:gd name="T8" fmla="*/ 9 w 9"/>
                <a:gd name="T9" fmla="*/ 6 h 8"/>
                <a:gd name="T10" fmla="*/ 1 w 9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8">
                  <a:moveTo>
                    <a:pt x="1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4"/>
                    <a:pt x="1" y="4"/>
                    <a:pt x="3" y="6"/>
                  </a:cubicBezTo>
                  <a:cubicBezTo>
                    <a:pt x="6" y="7"/>
                    <a:pt x="8" y="8"/>
                    <a:pt x="8" y="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4" y="2"/>
                    <a:pt x="1" y="0"/>
                  </a:cubicBezTo>
                  <a:close/>
                </a:path>
              </a:pathLst>
            </a:custGeom>
            <a:solidFill>
              <a:srgbClr val="0E10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91">
              <a:extLst>
                <a:ext uri="{FF2B5EF4-FFF2-40B4-BE49-F238E27FC236}">
                  <a16:creationId xmlns:a16="http://schemas.microsoft.com/office/drawing/2014/main" id="{BAF67F80-9EB2-476C-B47E-FEA482ED5C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2" y="1392"/>
              <a:ext cx="36" cy="41"/>
            </a:xfrm>
            <a:custGeom>
              <a:avLst/>
              <a:gdLst>
                <a:gd name="T0" fmla="*/ 1 w 15"/>
                <a:gd name="T1" fmla="*/ 1 h 17"/>
                <a:gd name="T2" fmla="*/ 3 w 15"/>
                <a:gd name="T3" fmla="*/ 4 h 17"/>
                <a:gd name="T4" fmla="*/ 10 w 15"/>
                <a:gd name="T5" fmla="*/ 10 h 17"/>
                <a:gd name="T6" fmla="*/ 14 w 15"/>
                <a:gd name="T7" fmla="*/ 14 h 17"/>
                <a:gd name="T8" fmla="*/ 8 w 15"/>
                <a:gd name="T9" fmla="*/ 5 h 17"/>
                <a:gd name="T10" fmla="*/ 1 w 15"/>
                <a:gd name="T11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7">
                  <a:moveTo>
                    <a:pt x="1" y="1"/>
                  </a:moveTo>
                  <a:cubicBezTo>
                    <a:pt x="0" y="2"/>
                    <a:pt x="1" y="3"/>
                    <a:pt x="3" y="4"/>
                  </a:cubicBezTo>
                  <a:cubicBezTo>
                    <a:pt x="5" y="5"/>
                    <a:pt x="9" y="8"/>
                    <a:pt x="10" y="10"/>
                  </a:cubicBezTo>
                  <a:cubicBezTo>
                    <a:pt x="12" y="13"/>
                    <a:pt x="15" y="17"/>
                    <a:pt x="14" y="14"/>
                  </a:cubicBezTo>
                  <a:cubicBezTo>
                    <a:pt x="13" y="11"/>
                    <a:pt x="11" y="7"/>
                    <a:pt x="8" y="5"/>
                  </a:cubicBezTo>
                  <a:cubicBezTo>
                    <a:pt x="5" y="3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164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92">
              <a:extLst>
                <a:ext uri="{FF2B5EF4-FFF2-40B4-BE49-F238E27FC236}">
                  <a16:creationId xmlns:a16="http://schemas.microsoft.com/office/drawing/2014/main" id="{AF76E004-D540-4179-968A-61F87109EE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1" y="1397"/>
              <a:ext cx="38" cy="33"/>
            </a:xfrm>
            <a:custGeom>
              <a:avLst/>
              <a:gdLst>
                <a:gd name="T0" fmla="*/ 3 w 16"/>
                <a:gd name="T1" fmla="*/ 2 h 14"/>
                <a:gd name="T2" fmla="*/ 7 w 16"/>
                <a:gd name="T3" fmla="*/ 9 h 14"/>
                <a:gd name="T4" fmla="*/ 13 w 16"/>
                <a:gd name="T5" fmla="*/ 13 h 14"/>
                <a:gd name="T6" fmla="*/ 13 w 16"/>
                <a:gd name="T7" fmla="*/ 12 h 14"/>
                <a:gd name="T8" fmla="*/ 8 w 16"/>
                <a:gd name="T9" fmla="*/ 4 h 14"/>
                <a:gd name="T10" fmla="*/ 4 w 16"/>
                <a:gd name="T11" fmla="*/ 1 h 14"/>
                <a:gd name="T12" fmla="*/ 3 w 16"/>
                <a:gd name="T13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4">
                  <a:moveTo>
                    <a:pt x="3" y="2"/>
                  </a:moveTo>
                  <a:cubicBezTo>
                    <a:pt x="5" y="3"/>
                    <a:pt x="5" y="6"/>
                    <a:pt x="7" y="9"/>
                  </a:cubicBezTo>
                  <a:cubicBezTo>
                    <a:pt x="8" y="12"/>
                    <a:pt x="9" y="12"/>
                    <a:pt x="13" y="13"/>
                  </a:cubicBezTo>
                  <a:cubicBezTo>
                    <a:pt x="16" y="14"/>
                    <a:pt x="16" y="13"/>
                    <a:pt x="13" y="12"/>
                  </a:cubicBezTo>
                  <a:cubicBezTo>
                    <a:pt x="11" y="10"/>
                    <a:pt x="8" y="7"/>
                    <a:pt x="8" y="4"/>
                  </a:cubicBezTo>
                  <a:cubicBezTo>
                    <a:pt x="8" y="2"/>
                    <a:pt x="7" y="1"/>
                    <a:pt x="4" y="1"/>
                  </a:cubicBezTo>
                  <a:cubicBezTo>
                    <a:pt x="2" y="0"/>
                    <a:pt x="0" y="1"/>
                    <a:pt x="3" y="2"/>
                  </a:cubicBezTo>
                  <a:close/>
                </a:path>
              </a:pathLst>
            </a:custGeom>
            <a:solidFill>
              <a:srgbClr val="164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93">
              <a:extLst>
                <a:ext uri="{FF2B5EF4-FFF2-40B4-BE49-F238E27FC236}">
                  <a16:creationId xmlns:a16="http://schemas.microsoft.com/office/drawing/2014/main" id="{71F93D48-CFE5-4F83-BE8D-7838F1807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6" y="1409"/>
              <a:ext cx="19" cy="36"/>
            </a:xfrm>
            <a:custGeom>
              <a:avLst/>
              <a:gdLst>
                <a:gd name="T0" fmla="*/ 2 w 8"/>
                <a:gd name="T1" fmla="*/ 3 h 15"/>
                <a:gd name="T2" fmla="*/ 0 w 8"/>
                <a:gd name="T3" fmla="*/ 13 h 15"/>
                <a:gd name="T4" fmla="*/ 3 w 8"/>
                <a:gd name="T5" fmla="*/ 15 h 15"/>
                <a:gd name="T6" fmla="*/ 6 w 8"/>
                <a:gd name="T7" fmla="*/ 13 h 15"/>
                <a:gd name="T8" fmla="*/ 4 w 8"/>
                <a:gd name="T9" fmla="*/ 8 h 15"/>
                <a:gd name="T10" fmla="*/ 2 w 8"/>
                <a:gd name="T11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5">
                  <a:moveTo>
                    <a:pt x="2" y="3"/>
                  </a:moveTo>
                  <a:cubicBezTo>
                    <a:pt x="2" y="6"/>
                    <a:pt x="0" y="11"/>
                    <a:pt x="0" y="13"/>
                  </a:cubicBezTo>
                  <a:cubicBezTo>
                    <a:pt x="0" y="15"/>
                    <a:pt x="1" y="15"/>
                    <a:pt x="3" y="15"/>
                  </a:cubicBezTo>
                  <a:cubicBezTo>
                    <a:pt x="6" y="15"/>
                    <a:pt x="8" y="15"/>
                    <a:pt x="6" y="13"/>
                  </a:cubicBezTo>
                  <a:cubicBezTo>
                    <a:pt x="3" y="10"/>
                    <a:pt x="3" y="10"/>
                    <a:pt x="4" y="8"/>
                  </a:cubicBezTo>
                  <a:cubicBezTo>
                    <a:pt x="6" y="6"/>
                    <a:pt x="4" y="0"/>
                    <a:pt x="2" y="3"/>
                  </a:cubicBezTo>
                  <a:close/>
                </a:path>
              </a:pathLst>
            </a:custGeom>
            <a:solidFill>
              <a:srgbClr val="164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94">
              <a:extLst>
                <a:ext uri="{FF2B5EF4-FFF2-40B4-BE49-F238E27FC236}">
                  <a16:creationId xmlns:a16="http://schemas.microsoft.com/office/drawing/2014/main" id="{9CD32DFA-46D3-4D28-8876-DF5F0B330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0" y="829"/>
              <a:ext cx="53" cy="163"/>
            </a:xfrm>
            <a:custGeom>
              <a:avLst/>
              <a:gdLst>
                <a:gd name="T0" fmla="*/ 7 w 22"/>
                <a:gd name="T1" fmla="*/ 0 h 68"/>
                <a:gd name="T2" fmla="*/ 2 w 22"/>
                <a:gd name="T3" fmla="*/ 10 h 68"/>
                <a:gd name="T4" fmla="*/ 7 w 22"/>
                <a:gd name="T5" fmla="*/ 12 h 68"/>
                <a:gd name="T6" fmla="*/ 0 w 22"/>
                <a:gd name="T7" fmla="*/ 13 h 68"/>
                <a:gd name="T8" fmla="*/ 21 w 22"/>
                <a:gd name="T9" fmla="*/ 66 h 68"/>
                <a:gd name="T10" fmla="*/ 7 w 22"/>
                <a:gd name="T1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68">
                  <a:moveTo>
                    <a:pt x="7" y="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1" y="66"/>
                    <a:pt x="21" y="66"/>
                    <a:pt x="21" y="66"/>
                  </a:cubicBezTo>
                  <a:cubicBezTo>
                    <a:pt x="22" y="68"/>
                    <a:pt x="14" y="17"/>
                    <a:pt x="7" y="0"/>
                  </a:cubicBezTo>
                  <a:close/>
                </a:path>
              </a:pathLst>
            </a:custGeom>
            <a:solidFill>
              <a:srgbClr val="164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95">
              <a:extLst>
                <a:ext uri="{FF2B5EF4-FFF2-40B4-BE49-F238E27FC236}">
                  <a16:creationId xmlns:a16="http://schemas.microsoft.com/office/drawing/2014/main" id="{877196E6-6AFE-4BF9-88B0-555D35CE3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0" y="821"/>
              <a:ext cx="28" cy="157"/>
            </a:xfrm>
            <a:custGeom>
              <a:avLst/>
              <a:gdLst>
                <a:gd name="T0" fmla="*/ 0 w 12"/>
                <a:gd name="T1" fmla="*/ 0 h 65"/>
                <a:gd name="T2" fmla="*/ 10 w 12"/>
                <a:gd name="T3" fmla="*/ 11 h 65"/>
                <a:gd name="T4" fmla="*/ 8 w 12"/>
                <a:gd name="T5" fmla="*/ 13 h 65"/>
                <a:gd name="T6" fmla="*/ 12 w 12"/>
                <a:gd name="T7" fmla="*/ 14 h 65"/>
                <a:gd name="T8" fmla="*/ 9 w 12"/>
                <a:gd name="T9" fmla="*/ 65 h 65"/>
                <a:gd name="T10" fmla="*/ 0 w 12"/>
                <a:gd name="T11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65">
                  <a:moveTo>
                    <a:pt x="0" y="0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9" y="65"/>
                    <a:pt x="8" y="16"/>
                    <a:pt x="0" y="0"/>
                  </a:cubicBezTo>
                  <a:close/>
                </a:path>
              </a:pathLst>
            </a:custGeom>
            <a:solidFill>
              <a:srgbClr val="164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96">
              <a:extLst>
                <a:ext uri="{FF2B5EF4-FFF2-40B4-BE49-F238E27FC236}">
                  <a16:creationId xmlns:a16="http://schemas.microsoft.com/office/drawing/2014/main" id="{E41FA6CC-512C-4500-AD50-4DE0B7709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3" y="1132"/>
              <a:ext cx="94" cy="127"/>
            </a:xfrm>
            <a:custGeom>
              <a:avLst/>
              <a:gdLst>
                <a:gd name="T0" fmla="*/ 39 w 39"/>
                <a:gd name="T1" fmla="*/ 13 h 53"/>
                <a:gd name="T2" fmla="*/ 9 w 39"/>
                <a:gd name="T3" fmla="*/ 0 h 53"/>
                <a:gd name="T4" fmla="*/ 1 w 39"/>
                <a:gd name="T5" fmla="*/ 10 h 53"/>
                <a:gd name="T6" fmla="*/ 0 w 39"/>
                <a:gd name="T7" fmla="*/ 39 h 53"/>
                <a:gd name="T8" fmla="*/ 30 w 39"/>
                <a:gd name="T9" fmla="*/ 53 h 53"/>
                <a:gd name="T10" fmla="*/ 39 w 39"/>
                <a:gd name="T11" fmla="*/ 1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53">
                  <a:moveTo>
                    <a:pt x="39" y="13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30" y="53"/>
                    <a:pt x="36" y="35"/>
                    <a:pt x="39" y="13"/>
                  </a:cubicBezTo>
                  <a:close/>
                </a:path>
              </a:pathLst>
            </a:custGeom>
            <a:solidFill>
              <a:srgbClr val="F28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97">
              <a:extLst>
                <a:ext uri="{FF2B5EF4-FFF2-40B4-BE49-F238E27FC236}">
                  <a16:creationId xmlns:a16="http://schemas.microsoft.com/office/drawing/2014/main" id="{E1225B6C-BBD5-41D1-9CB8-02EA3AAB20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1" y="1163"/>
              <a:ext cx="28" cy="99"/>
            </a:xfrm>
            <a:custGeom>
              <a:avLst/>
              <a:gdLst>
                <a:gd name="T0" fmla="*/ 10 w 12"/>
                <a:gd name="T1" fmla="*/ 0 h 41"/>
                <a:gd name="T2" fmla="*/ 3 w 12"/>
                <a:gd name="T3" fmla="*/ 0 h 41"/>
                <a:gd name="T4" fmla="*/ 0 w 12"/>
                <a:gd name="T5" fmla="*/ 3 h 41"/>
                <a:gd name="T6" fmla="*/ 0 w 12"/>
                <a:gd name="T7" fmla="*/ 38 h 41"/>
                <a:gd name="T8" fmla="*/ 3 w 12"/>
                <a:gd name="T9" fmla="*/ 41 h 41"/>
                <a:gd name="T10" fmla="*/ 10 w 12"/>
                <a:gd name="T11" fmla="*/ 41 h 41"/>
                <a:gd name="T12" fmla="*/ 12 w 12"/>
                <a:gd name="T13" fmla="*/ 38 h 41"/>
                <a:gd name="T14" fmla="*/ 12 w 12"/>
                <a:gd name="T15" fmla="*/ 3 h 41"/>
                <a:gd name="T16" fmla="*/ 10 w 12"/>
                <a:gd name="T1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41">
                  <a:moveTo>
                    <a:pt x="1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0"/>
                    <a:pt x="1" y="41"/>
                    <a:pt x="3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1" y="41"/>
                    <a:pt x="12" y="40"/>
                    <a:pt x="12" y="38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1"/>
                    <a:pt x="11" y="0"/>
                    <a:pt x="10" y="0"/>
                  </a:cubicBezTo>
                  <a:close/>
                </a:path>
              </a:pathLst>
            </a:custGeom>
            <a:solidFill>
              <a:srgbClr val="F28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98">
              <a:extLst>
                <a:ext uri="{FF2B5EF4-FFF2-40B4-BE49-F238E27FC236}">
                  <a16:creationId xmlns:a16="http://schemas.microsoft.com/office/drawing/2014/main" id="{FC4281DD-455F-4590-9D87-095837C7F5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5" y="1168"/>
              <a:ext cx="22" cy="89"/>
            </a:xfrm>
            <a:custGeom>
              <a:avLst/>
              <a:gdLst>
                <a:gd name="T0" fmla="*/ 8 w 9"/>
                <a:gd name="T1" fmla="*/ 0 h 37"/>
                <a:gd name="T2" fmla="*/ 1 w 9"/>
                <a:gd name="T3" fmla="*/ 0 h 37"/>
                <a:gd name="T4" fmla="*/ 0 w 9"/>
                <a:gd name="T5" fmla="*/ 1 h 37"/>
                <a:gd name="T6" fmla="*/ 0 w 9"/>
                <a:gd name="T7" fmla="*/ 36 h 37"/>
                <a:gd name="T8" fmla="*/ 1 w 9"/>
                <a:gd name="T9" fmla="*/ 37 h 37"/>
                <a:gd name="T10" fmla="*/ 8 w 9"/>
                <a:gd name="T11" fmla="*/ 37 h 37"/>
                <a:gd name="T12" fmla="*/ 9 w 9"/>
                <a:gd name="T13" fmla="*/ 36 h 37"/>
                <a:gd name="T14" fmla="*/ 9 w 9"/>
                <a:gd name="T15" fmla="*/ 1 h 37"/>
                <a:gd name="T16" fmla="*/ 8 w 9"/>
                <a:gd name="T1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37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1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9" y="37"/>
                    <a:pt x="9" y="36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8" y="0"/>
                    <a:pt x="8" y="0"/>
                  </a:cubicBezTo>
                  <a:close/>
                </a:path>
              </a:pathLst>
            </a:custGeom>
            <a:solidFill>
              <a:srgbClr val="9A5B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99">
              <a:extLst>
                <a:ext uri="{FF2B5EF4-FFF2-40B4-BE49-F238E27FC236}">
                  <a16:creationId xmlns:a16="http://schemas.microsoft.com/office/drawing/2014/main" id="{A23AF488-7479-4612-93EE-56E225065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7" y="1125"/>
              <a:ext cx="29" cy="16"/>
            </a:xfrm>
            <a:custGeom>
              <a:avLst/>
              <a:gdLst>
                <a:gd name="T0" fmla="*/ 0 w 12"/>
                <a:gd name="T1" fmla="*/ 5 h 7"/>
                <a:gd name="T2" fmla="*/ 2 w 12"/>
                <a:gd name="T3" fmla="*/ 7 h 7"/>
                <a:gd name="T4" fmla="*/ 3 w 12"/>
                <a:gd name="T5" fmla="*/ 5 h 7"/>
                <a:gd name="T6" fmla="*/ 3 w 12"/>
                <a:gd name="T7" fmla="*/ 4 h 7"/>
                <a:gd name="T8" fmla="*/ 10 w 12"/>
                <a:gd name="T9" fmla="*/ 7 h 7"/>
                <a:gd name="T10" fmla="*/ 12 w 12"/>
                <a:gd name="T11" fmla="*/ 6 h 7"/>
                <a:gd name="T12" fmla="*/ 11 w 12"/>
                <a:gd name="T13" fmla="*/ 4 h 7"/>
                <a:gd name="T14" fmla="*/ 4 w 12"/>
                <a:gd name="T15" fmla="*/ 1 h 7"/>
                <a:gd name="T16" fmla="*/ 4 w 12"/>
                <a:gd name="T17" fmla="*/ 1 h 7"/>
                <a:gd name="T18" fmla="*/ 2 w 12"/>
                <a:gd name="T19" fmla="*/ 0 h 7"/>
                <a:gd name="T20" fmla="*/ 0 w 12"/>
                <a:gd name="T21" fmla="*/ 3 h 7"/>
                <a:gd name="T22" fmla="*/ 0 w 12"/>
                <a:gd name="T2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7">
                  <a:moveTo>
                    <a:pt x="0" y="5"/>
                  </a:moveTo>
                  <a:cubicBezTo>
                    <a:pt x="0" y="6"/>
                    <a:pt x="1" y="7"/>
                    <a:pt x="2" y="7"/>
                  </a:cubicBezTo>
                  <a:cubicBezTo>
                    <a:pt x="3" y="7"/>
                    <a:pt x="3" y="6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7"/>
                    <a:pt x="12" y="7"/>
                    <a:pt x="12" y="6"/>
                  </a:cubicBezTo>
                  <a:cubicBezTo>
                    <a:pt x="12" y="5"/>
                    <a:pt x="12" y="4"/>
                    <a:pt x="11" y="4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0"/>
                    <a:pt x="0" y="1"/>
                    <a:pt x="0" y="3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9A5B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00">
              <a:extLst>
                <a:ext uri="{FF2B5EF4-FFF2-40B4-BE49-F238E27FC236}">
                  <a16:creationId xmlns:a16="http://schemas.microsoft.com/office/drawing/2014/main" id="{B7561616-5D25-4E7B-B96F-531809D66B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" y="1132"/>
              <a:ext cx="22" cy="24"/>
            </a:xfrm>
            <a:custGeom>
              <a:avLst/>
              <a:gdLst>
                <a:gd name="T0" fmla="*/ 6 w 9"/>
                <a:gd name="T1" fmla="*/ 8 h 10"/>
                <a:gd name="T2" fmla="*/ 8 w 9"/>
                <a:gd name="T3" fmla="*/ 10 h 10"/>
                <a:gd name="T4" fmla="*/ 9 w 9"/>
                <a:gd name="T5" fmla="*/ 8 h 10"/>
                <a:gd name="T6" fmla="*/ 9 w 9"/>
                <a:gd name="T7" fmla="*/ 6 h 10"/>
                <a:gd name="T8" fmla="*/ 6 w 9"/>
                <a:gd name="T9" fmla="*/ 2 h 10"/>
                <a:gd name="T10" fmla="*/ 2 w 9"/>
                <a:gd name="T11" fmla="*/ 0 h 10"/>
                <a:gd name="T12" fmla="*/ 0 w 9"/>
                <a:gd name="T13" fmla="*/ 1 h 10"/>
                <a:gd name="T14" fmla="*/ 1 w 9"/>
                <a:gd name="T15" fmla="*/ 3 h 10"/>
                <a:gd name="T16" fmla="*/ 5 w 9"/>
                <a:gd name="T17" fmla="*/ 5 h 10"/>
                <a:gd name="T18" fmla="*/ 6 w 9"/>
                <a:gd name="T19" fmla="*/ 6 h 10"/>
                <a:gd name="T20" fmla="*/ 6 w 9"/>
                <a:gd name="T21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10">
                  <a:moveTo>
                    <a:pt x="6" y="8"/>
                  </a:moveTo>
                  <a:cubicBezTo>
                    <a:pt x="6" y="9"/>
                    <a:pt x="7" y="10"/>
                    <a:pt x="8" y="10"/>
                  </a:cubicBezTo>
                  <a:cubicBezTo>
                    <a:pt x="9" y="10"/>
                    <a:pt x="9" y="9"/>
                    <a:pt x="9" y="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3"/>
                    <a:pt x="8" y="3"/>
                    <a:pt x="6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5"/>
                    <a:pt x="6" y="5"/>
                    <a:pt x="6" y="6"/>
                  </a:cubicBezTo>
                  <a:lnTo>
                    <a:pt x="6" y="8"/>
                  </a:lnTo>
                  <a:close/>
                </a:path>
              </a:pathLst>
            </a:custGeom>
            <a:solidFill>
              <a:srgbClr val="9A5B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01">
              <a:extLst>
                <a:ext uri="{FF2B5EF4-FFF2-40B4-BE49-F238E27FC236}">
                  <a16:creationId xmlns:a16="http://schemas.microsoft.com/office/drawing/2014/main" id="{80185BEE-7CB3-4A8F-BCFB-4B345EF455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3" y="1139"/>
              <a:ext cx="72" cy="99"/>
            </a:xfrm>
            <a:custGeom>
              <a:avLst/>
              <a:gdLst>
                <a:gd name="T0" fmla="*/ 27 w 30"/>
                <a:gd name="T1" fmla="*/ 12 h 41"/>
                <a:gd name="T2" fmla="*/ 3 w 30"/>
                <a:gd name="T3" fmla="*/ 1 h 41"/>
                <a:gd name="T4" fmla="*/ 0 w 30"/>
                <a:gd name="T5" fmla="*/ 3 h 41"/>
                <a:gd name="T6" fmla="*/ 0 w 30"/>
                <a:gd name="T7" fmla="*/ 24 h 41"/>
                <a:gd name="T8" fmla="*/ 3 w 30"/>
                <a:gd name="T9" fmla="*/ 29 h 41"/>
                <a:gd name="T10" fmla="*/ 27 w 30"/>
                <a:gd name="T11" fmla="*/ 41 h 41"/>
                <a:gd name="T12" fmla="*/ 30 w 30"/>
                <a:gd name="T13" fmla="*/ 38 h 41"/>
                <a:gd name="T14" fmla="*/ 30 w 30"/>
                <a:gd name="T15" fmla="*/ 18 h 41"/>
                <a:gd name="T16" fmla="*/ 27 w 30"/>
                <a:gd name="T17" fmla="*/ 1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1">
                  <a:moveTo>
                    <a:pt x="27" y="12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6"/>
                    <a:pt x="1" y="28"/>
                    <a:pt x="3" y="29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8" y="41"/>
                    <a:pt x="30" y="40"/>
                    <a:pt x="30" y="38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28" y="13"/>
                    <a:pt x="27" y="12"/>
                  </a:cubicBezTo>
                  <a:close/>
                </a:path>
              </a:pathLst>
            </a:custGeom>
            <a:solidFill>
              <a:srgbClr val="9A5B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02">
              <a:extLst>
                <a:ext uri="{FF2B5EF4-FFF2-40B4-BE49-F238E27FC236}">
                  <a16:creationId xmlns:a16="http://schemas.microsoft.com/office/drawing/2014/main" id="{337628C3-1B2A-41F1-8601-B82C61E57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8" y="1139"/>
              <a:ext cx="77" cy="94"/>
            </a:xfrm>
            <a:custGeom>
              <a:avLst/>
              <a:gdLst>
                <a:gd name="T0" fmla="*/ 28 w 32"/>
                <a:gd name="T1" fmla="*/ 12 h 39"/>
                <a:gd name="T2" fmla="*/ 5 w 32"/>
                <a:gd name="T3" fmla="*/ 1 h 39"/>
                <a:gd name="T4" fmla="*/ 2 w 32"/>
                <a:gd name="T5" fmla="*/ 3 h 39"/>
                <a:gd name="T6" fmla="*/ 0 w 32"/>
                <a:gd name="T7" fmla="*/ 21 h 39"/>
                <a:gd name="T8" fmla="*/ 3 w 32"/>
                <a:gd name="T9" fmla="*/ 26 h 39"/>
                <a:gd name="T10" fmla="*/ 27 w 32"/>
                <a:gd name="T11" fmla="*/ 38 h 39"/>
                <a:gd name="T12" fmla="*/ 30 w 32"/>
                <a:gd name="T13" fmla="*/ 35 h 39"/>
                <a:gd name="T14" fmla="*/ 32 w 32"/>
                <a:gd name="T15" fmla="*/ 18 h 39"/>
                <a:gd name="T16" fmla="*/ 28 w 32"/>
                <a:gd name="T17" fmla="*/ 1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9">
                  <a:moveTo>
                    <a:pt x="28" y="12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3" y="0"/>
                    <a:pt x="2" y="1"/>
                    <a:pt x="2" y="3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3"/>
                    <a:pt x="2" y="26"/>
                    <a:pt x="3" y="26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9"/>
                    <a:pt x="30" y="38"/>
                    <a:pt x="30" y="35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2" y="16"/>
                    <a:pt x="30" y="13"/>
                    <a:pt x="28" y="12"/>
                  </a:cubicBezTo>
                  <a:close/>
                </a:path>
              </a:pathLst>
            </a:custGeom>
            <a:solidFill>
              <a:srgbClr val="F28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03">
              <a:extLst>
                <a:ext uri="{FF2B5EF4-FFF2-40B4-BE49-F238E27FC236}">
                  <a16:creationId xmlns:a16="http://schemas.microsoft.com/office/drawing/2014/main" id="{A5F86CAC-311B-4306-B12C-E7F6C1346A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5" y="1084"/>
              <a:ext cx="34" cy="65"/>
            </a:xfrm>
            <a:custGeom>
              <a:avLst/>
              <a:gdLst>
                <a:gd name="T0" fmla="*/ 10 w 14"/>
                <a:gd name="T1" fmla="*/ 5 h 27"/>
                <a:gd name="T2" fmla="*/ 11 w 14"/>
                <a:gd name="T3" fmla="*/ 11 h 27"/>
                <a:gd name="T4" fmla="*/ 12 w 14"/>
                <a:gd name="T5" fmla="*/ 18 h 27"/>
                <a:gd name="T6" fmla="*/ 11 w 14"/>
                <a:gd name="T7" fmla="*/ 22 h 27"/>
                <a:gd name="T8" fmla="*/ 8 w 14"/>
                <a:gd name="T9" fmla="*/ 17 h 27"/>
                <a:gd name="T10" fmla="*/ 6 w 14"/>
                <a:gd name="T11" fmla="*/ 13 h 27"/>
                <a:gd name="T12" fmla="*/ 7 w 14"/>
                <a:gd name="T13" fmla="*/ 19 h 27"/>
                <a:gd name="T14" fmla="*/ 9 w 14"/>
                <a:gd name="T15" fmla="*/ 23 h 27"/>
                <a:gd name="T16" fmla="*/ 14 w 14"/>
                <a:gd name="T17" fmla="*/ 26 h 27"/>
                <a:gd name="T18" fmla="*/ 9 w 14"/>
                <a:gd name="T19" fmla="*/ 26 h 27"/>
                <a:gd name="T20" fmla="*/ 4 w 14"/>
                <a:gd name="T21" fmla="*/ 22 h 27"/>
                <a:gd name="T22" fmla="*/ 1 w 14"/>
                <a:gd name="T23" fmla="*/ 14 h 27"/>
                <a:gd name="T24" fmla="*/ 1 w 14"/>
                <a:gd name="T25" fmla="*/ 3 h 27"/>
                <a:gd name="T26" fmla="*/ 10 w 14"/>
                <a:gd name="T27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27">
                  <a:moveTo>
                    <a:pt x="10" y="5"/>
                  </a:moveTo>
                  <a:cubicBezTo>
                    <a:pt x="11" y="6"/>
                    <a:pt x="11" y="10"/>
                    <a:pt x="11" y="11"/>
                  </a:cubicBezTo>
                  <a:cubicBezTo>
                    <a:pt x="11" y="12"/>
                    <a:pt x="11" y="16"/>
                    <a:pt x="12" y="18"/>
                  </a:cubicBezTo>
                  <a:cubicBezTo>
                    <a:pt x="12" y="20"/>
                    <a:pt x="12" y="22"/>
                    <a:pt x="11" y="22"/>
                  </a:cubicBezTo>
                  <a:cubicBezTo>
                    <a:pt x="9" y="22"/>
                    <a:pt x="8" y="21"/>
                    <a:pt x="8" y="17"/>
                  </a:cubicBezTo>
                  <a:cubicBezTo>
                    <a:pt x="7" y="13"/>
                    <a:pt x="7" y="12"/>
                    <a:pt x="6" y="13"/>
                  </a:cubicBezTo>
                  <a:cubicBezTo>
                    <a:pt x="6" y="14"/>
                    <a:pt x="6" y="17"/>
                    <a:pt x="7" y="19"/>
                  </a:cubicBezTo>
                  <a:cubicBezTo>
                    <a:pt x="7" y="20"/>
                    <a:pt x="8" y="22"/>
                    <a:pt x="9" y="23"/>
                  </a:cubicBezTo>
                  <a:cubicBezTo>
                    <a:pt x="10" y="24"/>
                    <a:pt x="14" y="25"/>
                    <a:pt x="14" y="26"/>
                  </a:cubicBezTo>
                  <a:cubicBezTo>
                    <a:pt x="14" y="27"/>
                    <a:pt x="11" y="27"/>
                    <a:pt x="9" y="26"/>
                  </a:cubicBezTo>
                  <a:cubicBezTo>
                    <a:pt x="7" y="25"/>
                    <a:pt x="6" y="25"/>
                    <a:pt x="4" y="22"/>
                  </a:cubicBezTo>
                  <a:cubicBezTo>
                    <a:pt x="2" y="19"/>
                    <a:pt x="0" y="16"/>
                    <a:pt x="1" y="14"/>
                  </a:cubicBezTo>
                  <a:cubicBezTo>
                    <a:pt x="1" y="13"/>
                    <a:pt x="2" y="6"/>
                    <a:pt x="1" y="3"/>
                  </a:cubicBezTo>
                  <a:cubicBezTo>
                    <a:pt x="0" y="0"/>
                    <a:pt x="9" y="1"/>
                    <a:pt x="10" y="5"/>
                  </a:cubicBezTo>
                  <a:close/>
                </a:path>
              </a:pathLst>
            </a:custGeom>
            <a:solidFill>
              <a:srgbClr val="F6C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04">
              <a:extLst>
                <a:ext uri="{FF2B5EF4-FFF2-40B4-BE49-F238E27FC236}">
                  <a16:creationId xmlns:a16="http://schemas.microsoft.com/office/drawing/2014/main" id="{5BE9F147-3643-455C-96DD-F68E3943B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5" y="1081"/>
              <a:ext cx="26" cy="17"/>
            </a:xfrm>
            <a:custGeom>
              <a:avLst/>
              <a:gdLst>
                <a:gd name="T0" fmla="*/ 0 w 11"/>
                <a:gd name="T1" fmla="*/ 3 h 7"/>
                <a:gd name="T2" fmla="*/ 0 w 11"/>
                <a:gd name="T3" fmla="*/ 6 h 7"/>
                <a:gd name="T4" fmla="*/ 5 w 11"/>
                <a:gd name="T5" fmla="*/ 5 h 7"/>
                <a:gd name="T6" fmla="*/ 11 w 11"/>
                <a:gd name="T7" fmla="*/ 7 h 7"/>
                <a:gd name="T8" fmla="*/ 11 w 11"/>
                <a:gd name="T9" fmla="*/ 2 h 7"/>
                <a:gd name="T10" fmla="*/ 0 w 11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7">
                  <a:moveTo>
                    <a:pt x="0" y="3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3" y="5"/>
                    <a:pt x="5" y="5"/>
                  </a:cubicBezTo>
                  <a:cubicBezTo>
                    <a:pt x="7" y="5"/>
                    <a:pt x="11" y="7"/>
                    <a:pt x="11" y="7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2" y="0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05">
              <a:extLst>
                <a:ext uri="{FF2B5EF4-FFF2-40B4-BE49-F238E27FC236}">
                  <a16:creationId xmlns:a16="http://schemas.microsoft.com/office/drawing/2014/main" id="{30F06F19-D3B9-4E53-872E-928000BFAF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2" y="858"/>
              <a:ext cx="65" cy="238"/>
            </a:xfrm>
            <a:custGeom>
              <a:avLst/>
              <a:gdLst>
                <a:gd name="T0" fmla="*/ 18 w 27"/>
                <a:gd name="T1" fmla="*/ 0 h 99"/>
                <a:gd name="T2" fmla="*/ 10 w 27"/>
                <a:gd name="T3" fmla="*/ 13 h 99"/>
                <a:gd name="T4" fmla="*/ 6 w 27"/>
                <a:gd name="T5" fmla="*/ 45 h 99"/>
                <a:gd name="T6" fmla="*/ 2 w 27"/>
                <a:gd name="T7" fmla="*/ 61 h 99"/>
                <a:gd name="T8" fmla="*/ 2 w 27"/>
                <a:gd name="T9" fmla="*/ 79 h 99"/>
                <a:gd name="T10" fmla="*/ 1 w 27"/>
                <a:gd name="T11" fmla="*/ 92 h 99"/>
                <a:gd name="T12" fmla="*/ 2 w 27"/>
                <a:gd name="T13" fmla="*/ 96 h 99"/>
                <a:gd name="T14" fmla="*/ 7 w 27"/>
                <a:gd name="T15" fmla="*/ 96 h 99"/>
                <a:gd name="T16" fmla="*/ 12 w 27"/>
                <a:gd name="T17" fmla="*/ 98 h 99"/>
                <a:gd name="T18" fmla="*/ 13 w 27"/>
                <a:gd name="T19" fmla="*/ 94 h 99"/>
                <a:gd name="T20" fmla="*/ 14 w 27"/>
                <a:gd name="T21" fmla="*/ 83 h 99"/>
                <a:gd name="T22" fmla="*/ 17 w 27"/>
                <a:gd name="T23" fmla="*/ 73 h 99"/>
                <a:gd name="T24" fmla="*/ 19 w 27"/>
                <a:gd name="T25" fmla="*/ 64 h 99"/>
                <a:gd name="T26" fmla="*/ 21 w 27"/>
                <a:gd name="T27" fmla="*/ 45 h 99"/>
                <a:gd name="T28" fmla="*/ 18 w 27"/>
                <a:gd name="T2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99">
                  <a:moveTo>
                    <a:pt x="18" y="0"/>
                  </a:moveTo>
                  <a:cubicBezTo>
                    <a:pt x="14" y="1"/>
                    <a:pt x="12" y="1"/>
                    <a:pt x="10" y="13"/>
                  </a:cubicBezTo>
                  <a:cubicBezTo>
                    <a:pt x="9" y="25"/>
                    <a:pt x="6" y="41"/>
                    <a:pt x="6" y="45"/>
                  </a:cubicBezTo>
                  <a:cubicBezTo>
                    <a:pt x="6" y="50"/>
                    <a:pt x="2" y="55"/>
                    <a:pt x="2" y="61"/>
                  </a:cubicBezTo>
                  <a:cubicBezTo>
                    <a:pt x="3" y="68"/>
                    <a:pt x="1" y="75"/>
                    <a:pt x="2" y="79"/>
                  </a:cubicBezTo>
                  <a:cubicBezTo>
                    <a:pt x="2" y="82"/>
                    <a:pt x="2" y="87"/>
                    <a:pt x="1" y="92"/>
                  </a:cubicBezTo>
                  <a:cubicBezTo>
                    <a:pt x="1" y="97"/>
                    <a:pt x="0" y="97"/>
                    <a:pt x="2" y="96"/>
                  </a:cubicBezTo>
                  <a:cubicBezTo>
                    <a:pt x="3" y="96"/>
                    <a:pt x="5" y="96"/>
                    <a:pt x="7" y="96"/>
                  </a:cubicBezTo>
                  <a:cubicBezTo>
                    <a:pt x="9" y="97"/>
                    <a:pt x="11" y="97"/>
                    <a:pt x="12" y="98"/>
                  </a:cubicBezTo>
                  <a:cubicBezTo>
                    <a:pt x="12" y="99"/>
                    <a:pt x="13" y="99"/>
                    <a:pt x="13" y="94"/>
                  </a:cubicBezTo>
                  <a:cubicBezTo>
                    <a:pt x="12" y="89"/>
                    <a:pt x="13" y="85"/>
                    <a:pt x="14" y="83"/>
                  </a:cubicBezTo>
                  <a:cubicBezTo>
                    <a:pt x="16" y="80"/>
                    <a:pt x="17" y="77"/>
                    <a:pt x="17" y="73"/>
                  </a:cubicBezTo>
                  <a:cubicBezTo>
                    <a:pt x="16" y="70"/>
                    <a:pt x="16" y="70"/>
                    <a:pt x="19" y="64"/>
                  </a:cubicBezTo>
                  <a:cubicBezTo>
                    <a:pt x="21" y="58"/>
                    <a:pt x="19" y="54"/>
                    <a:pt x="21" y="45"/>
                  </a:cubicBezTo>
                  <a:cubicBezTo>
                    <a:pt x="24" y="36"/>
                    <a:pt x="27" y="0"/>
                    <a:pt x="18" y="0"/>
                  </a:cubicBezTo>
                  <a:close/>
                </a:path>
              </a:pathLst>
            </a:custGeom>
            <a:solidFill>
              <a:srgbClr val="164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06">
              <a:extLst>
                <a:ext uri="{FF2B5EF4-FFF2-40B4-BE49-F238E27FC236}">
                  <a16:creationId xmlns:a16="http://schemas.microsoft.com/office/drawing/2014/main" id="{A414975B-117D-45D8-9E78-FE762703B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2" y="968"/>
              <a:ext cx="41" cy="89"/>
            </a:xfrm>
            <a:custGeom>
              <a:avLst/>
              <a:gdLst>
                <a:gd name="T0" fmla="*/ 11 w 17"/>
                <a:gd name="T1" fmla="*/ 36 h 37"/>
                <a:gd name="T2" fmla="*/ 13 w 17"/>
                <a:gd name="T3" fmla="*/ 27 h 37"/>
                <a:gd name="T4" fmla="*/ 15 w 17"/>
                <a:gd name="T5" fmla="*/ 18 h 37"/>
                <a:gd name="T6" fmla="*/ 17 w 17"/>
                <a:gd name="T7" fmla="*/ 0 h 37"/>
                <a:gd name="T8" fmla="*/ 17 w 17"/>
                <a:gd name="T9" fmla="*/ 0 h 37"/>
                <a:gd name="T10" fmla="*/ 7 w 17"/>
                <a:gd name="T11" fmla="*/ 9 h 37"/>
                <a:gd name="T12" fmla="*/ 11 w 17"/>
                <a:gd name="T13" fmla="*/ 12 h 37"/>
                <a:gd name="T14" fmla="*/ 13 w 17"/>
                <a:gd name="T15" fmla="*/ 15 h 37"/>
                <a:gd name="T16" fmla="*/ 11 w 17"/>
                <a:gd name="T17" fmla="*/ 18 h 37"/>
                <a:gd name="T18" fmla="*/ 10 w 17"/>
                <a:gd name="T19" fmla="*/ 29 h 37"/>
                <a:gd name="T20" fmla="*/ 4 w 17"/>
                <a:gd name="T21" fmla="*/ 36 h 37"/>
                <a:gd name="T22" fmla="*/ 11 w 17"/>
                <a:gd name="T23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37">
                  <a:moveTo>
                    <a:pt x="11" y="36"/>
                  </a:moveTo>
                  <a:cubicBezTo>
                    <a:pt x="12" y="34"/>
                    <a:pt x="13" y="30"/>
                    <a:pt x="13" y="27"/>
                  </a:cubicBezTo>
                  <a:cubicBezTo>
                    <a:pt x="12" y="24"/>
                    <a:pt x="12" y="24"/>
                    <a:pt x="15" y="18"/>
                  </a:cubicBezTo>
                  <a:cubicBezTo>
                    <a:pt x="17" y="12"/>
                    <a:pt x="15" y="8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4" y="6"/>
                    <a:pt x="9" y="9"/>
                    <a:pt x="7" y="9"/>
                  </a:cubicBezTo>
                  <a:cubicBezTo>
                    <a:pt x="4" y="10"/>
                    <a:pt x="6" y="13"/>
                    <a:pt x="11" y="12"/>
                  </a:cubicBezTo>
                  <a:cubicBezTo>
                    <a:pt x="15" y="12"/>
                    <a:pt x="15" y="15"/>
                    <a:pt x="13" y="15"/>
                  </a:cubicBezTo>
                  <a:cubicBezTo>
                    <a:pt x="10" y="15"/>
                    <a:pt x="8" y="18"/>
                    <a:pt x="11" y="18"/>
                  </a:cubicBezTo>
                  <a:cubicBezTo>
                    <a:pt x="13" y="19"/>
                    <a:pt x="14" y="25"/>
                    <a:pt x="10" y="29"/>
                  </a:cubicBezTo>
                  <a:cubicBezTo>
                    <a:pt x="5" y="33"/>
                    <a:pt x="0" y="37"/>
                    <a:pt x="4" y="36"/>
                  </a:cubicBezTo>
                  <a:cubicBezTo>
                    <a:pt x="7" y="35"/>
                    <a:pt x="9" y="35"/>
                    <a:pt x="11" y="36"/>
                  </a:cubicBezTo>
                  <a:close/>
                </a:path>
              </a:pathLst>
            </a:custGeom>
            <a:solidFill>
              <a:srgbClr val="1F34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07">
              <a:extLst>
                <a:ext uri="{FF2B5EF4-FFF2-40B4-BE49-F238E27FC236}">
                  <a16:creationId xmlns:a16="http://schemas.microsoft.com/office/drawing/2014/main" id="{4DFBD77C-6345-43D4-8A1C-2A995402F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9" y="872"/>
              <a:ext cx="26" cy="96"/>
            </a:xfrm>
            <a:custGeom>
              <a:avLst/>
              <a:gdLst>
                <a:gd name="T0" fmla="*/ 11 w 11"/>
                <a:gd name="T1" fmla="*/ 40 h 40"/>
                <a:gd name="T2" fmla="*/ 3 w 11"/>
                <a:gd name="T3" fmla="*/ 8 h 40"/>
                <a:gd name="T4" fmla="*/ 5 w 11"/>
                <a:gd name="T5" fmla="*/ 9 h 40"/>
                <a:gd name="T6" fmla="*/ 11 w 11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40">
                  <a:moveTo>
                    <a:pt x="11" y="40"/>
                  </a:moveTo>
                  <a:cubicBezTo>
                    <a:pt x="9" y="32"/>
                    <a:pt x="5" y="14"/>
                    <a:pt x="3" y="8"/>
                  </a:cubicBezTo>
                  <a:cubicBezTo>
                    <a:pt x="0" y="2"/>
                    <a:pt x="3" y="0"/>
                    <a:pt x="5" y="9"/>
                  </a:cubicBezTo>
                  <a:cubicBezTo>
                    <a:pt x="7" y="18"/>
                    <a:pt x="11" y="25"/>
                    <a:pt x="11" y="40"/>
                  </a:cubicBezTo>
                  <a:close/>
                </a:path>
              </a:pathLst>
            </a:custGeom>
            <a:solidFill>
              <a:srgbClr val="1F34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08">
              <a:extLst>
                <a:ext uri="{FF2B5EF4-FFF2-40B4-BE49-F238E27FC236}">
                  <a16:creationId xmlns:a16="http://schemas.microsoft.com/office/drawing/2014/main" id="{F03D8AB1-EC29-4E2A-9190-24CD963BC5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0" y="872"/>
              <a:ext cx="12" cy="84"/>
            </a:xfrm>
            <a:custGeom>
              <a:avLst/>
              <a:gdLst>
                <a:gd name="T0" fmla="*/ 2 w 5"/>
                <a:gd name="T1" fmla="*/ 35 h 35"/>
                <a:gd name="T2" fmla="*/ 4 w 5"/>
                <a:gd name="T3" fmla="*/ 7 h 35"/>
                <a:gd name="T4" fmla="*/ 2 w 5"/>
                <a:gd name="T5" fmla="*/ 8 h 35"/>
                <a:gd name="T6" fmla="*/ 2 w 5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5">
                  <a:moveTo>
                    <a:pt x="2" y="35"/>
                  </a:moveTo>
                  <a:cubicBezTo>
                    <a:pt x="2" y="29"/>
                    <a:pt x="3" y="13"/>
                    <a:pt x="4" y="7"/>
                  </a:cubicBezTo>
                  <a:cubicBezTo>
                    <a:pt x="5" y="1"/>
                    <a:pt x="2" y="0"/>
                    <a:pt x="2" y="8"/>
                  </a:cubicBezTo>
                  <a:cubicBezTo>
                    <a:pt x="2" y="16"/>
                    <a:pt x="0" y="23"/>
                    <a:pt x="2" y="35"/>
                  </a:cubicBezTo>
                  <a:close/>
                </a:path>
              </a:pathLst>
            </a:custGeom>
            <a:solidFill>
              <a:srgbClr val="1F34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09">
              <a:extLst>
                <a:ext uri="{FF2B5EF4-FFF2-40B4-BE49-F238E27FC236}">
                  <a16:creationId xmlns:a16="http://schemas.microsoft.com/office/drawing/2014/main" id="{DAD35B42-1971-4D37-A865-907BFB6A2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3" y="711"/>
              <a:ext cx="50" cy="67"/>
            </a:xfrm>
            <a:custGeom>
              <a:avLst/>
              <a:gdLst>
                <a:gd name="T0" fmla="*/ 21 w 21"/>
                <a:gd name="T1" fmla="*/ 15 h 28"/>
                <a:gd name="T2" fmla="*/ 7 w 21"/>
                <a:gd name="T3" fmla="*/ 28 h 28"/>
                <a:gd name="T4" fmla="*/ 21 w 21"/>
                <a:gd name="T5" fmla="*/ 1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28">
                  <a:moveTo>
                    <a:pt x="21" y="15"/>
                  </a:moveTo>
                  <a:cubicBezTo>
                    <a:pt x="11" y="16"/>
                    <a:pt x="7" y="21"/>
                    <a:pt x="7" y="28"/>
                  </a:cubicBezTo>
                  <a:cubicBezTo>
                    <a:pt x="0" y="20"/>
                    <a:pt x="4" y="0"/>
                    <a:pt x="21" y="15"/>
                  </a:cubicBezTo>
                  <a:close/>
                </a:path>
              </a:pathLst>
            </a:custGeom>
            <a:solidFill>
              <a:srgbClr val="AA7A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10">
              <a:extLst>
                <a:ext uri="{FF2B5EF4-FFF2-40B4-BE49-F238E27FC236}">
                  <a16:creationId xmlns:a16="http://schemas.microsoft.com/office/drawing/2014/main" id="{88F2D798-A0A5-4246-8D5D-45FEC6011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" y="1129"/>
              <a:ext cx="12" cy="10"/>
            </a:xfrm>
            <a:custGeom>
              <a:avLst/>
              <a:gdLst>
                <a:gd name="T0" fmla="*/ 5 w 5"/>
                <a:gd name="T1" fmla="*/ 4 h 4"/>
                <a:gd name="T2" fmla="*/ 5 w 5"/>
                <a:gd name="T3" fmla="*/ 4 h 4"/>
                <a:gd name="T4" fmla="*/ 4 w 5"/>
                <a:gd name="T5" fmla="*/ 2 h 4"/>
                <a:gd name="T6" fmla="*/ 0 w 5"/>
                <a:gd name="T7" fmla="*/ 0 h 4"/>
                <a:gd name="T8" fmla="*/ 0 w 5"/>
                <a:gd name="T9" fmla="*/ 2 h 4"/>
                <a:gd name="T10" fmla="*/ 5 w 5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4">
                  <a:moveTo>
                    <a:pt x="5" y="4"/>
                  </a:move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2"/>
                    <a:pt x="4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5" y="4"/>
                  </a:lnTo>
                  <a:close/>
                </a:path>
              </a:pathLst>
            </a:custGeom>
            <a:solidFill>
              <a:srgbClr val="4A50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11">
              <a:extLst>
                <a:ext uri="{FF2B5EF4-FFF2-40B4-BE49-F238E27FC236}">
                  <a16:creationId xmlns:a16="http://schemas.microsoft.com/office/drawing/2014/main" id="{8EBF3C0A-0E10-4611-AEFF-B084C2E2F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" y="1132"/>
              <a:ext cx="15" cy="9"/>
            </a:xfrm>
            <a:custGeom>
              <a:avLst/>
              <a:gdLst>
                <a:gd name="T0" fmla="*/ 6 w 6"/>
                <a:gd name="T1" fmla="*/ 2 h 4"/>
                <a:gd name="T2" fmla="*/ 2 w 6"/>
                <a:gd name="T3" fmla="*/ 0 h 4"/>
                <a:gd name="T4" fmla="*/ 0 w 6"/>
                <a:gd name="T5" fmla="*/ 0 h 4"/>
                <a:gd name="T6" fmla="*/ 0 w 6"/>
                <a:gd name="T7" fmla="*/ 1 h 4"/>
                <a:gd name="T8" fmla="*/ 6 w 6"/>
                <a:gd name="T9" fmla="*/ 4 h 4"/>
                <a:gd name="T10" fmla="*/ 6 w 6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6" y="2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6" y="4"/>
                    <a:pt x="6" y="4"/>
                    <a:pt x="6" y="4"/>
                  </a:cubicBezTo>
                  <a:lnTo>
                    <a:pt x="6" y="2"/>
                  </a:lnTo>
                  <a:close/>
                </a:path>
              </a:pathLst>
            </a:custGeom>
            <a:solidFill>
              <a:srgbClr val="9A5B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12">
              <a:extLst>
                <a:ext uri="{FF2B5EF4-FFF2-40B4-BE49-F238E27FC236}">
                  <a16:creationId xmlns:a16="http://schemas.microsoft.com/office/drawing/2014/main" id="{40D21996-06F7-4FD4-92D5-258F436E79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4" y="807"/>
              <a:ext cx="45" cy="77"/>
            </a:xfrm>
            <a:custGeom>
              <a:avLst/>
              <a:gdLst>
                <a:gd name="T0" fmla="*/ 19 w 19"/>
                <a:gd name="T1" fmla="*/ 10 h 32"/>
                <a:gd name="T2" fmla="*/ 18 w 19"/>
                <a:gd name="T3" fmla="*/ 26 h 32"/>
                <a:gd name="T4" fmla="*/ 1 w 19"/>
                <a:gd name="T5" fmla="*/ 25 h 32"/>
                <a:gd name="T6" fmla="*/ 0 w 19"/>
                <a:gd name="T7" fmla="*/ 6 h 32"/>
                <a:gd name="T8" fmla="*/ 19 w 19"/>
                <a:gd name="T9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32">
                  <a:moveTo>
                    <a:pt x="19" y="10"/>
                  </a:moveTo>
                  <a:cubicBezTo>
                    <a:pt x="18" y="14"/>
                    <a:pt x="17" y="22"/>
                    <a:pt x="18" y="26"/>
                  </a:cubicBezTo>
                  <a:cubicBezTo>
                    <a:pt x="18" y="29"/>
                    <a:pt x="0" y="32"/>
                    <a:pt x="1" y="25"/>
                  </a:cubicBezTo>
                  <a:cubicBezTo>
                    <a:pt x="1" y="17"/>
                    <a:pt x="1" y="12"/>
                    <a:pt x="0" y="6"/>
                  </a:cubicBezTo>
                  <a:cubicBezTo>
                    <a:pt x="0" y="0"/>
                    <a:pt x="18" y="2"/>
                    <a:pt x="19" y="10"/>
                  </a:cubicBezTo>
                  <a:close/>
                </a:path>
              </a:pathLst>
            </a:custGeom>
            <a:solidFill>
              <a:srgbClr val="F6C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13">
              <a:extLst>
                <a:ext uri="{FF2B5EF4-FFF2-40B4-BE49-F238E27FC236}">
                  <a16:creationId xmlns:a16="http://schemas.microsoft.com/office/drawing/2014/main" id="{E99F3044-04B3-4FC9-8E24-B6532759B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2" y="1007"/>
              <a:ext cx="34" cy="96"/>
            </a:xfrm>
            <a:custGeom>
              <a:avLst/>
              <a:gdLst>
                <a:gd name="T0" fmla="*/ 13 w 14"/>
                <a:gd name="T1" fmla="*/ 16 h 40"/>
                <a:gd name="T2" fmla="*/ 11 w 14"/>
                <a:gd name="T3" fmla="*/ 29 h 40"/>
                <a:gd name="T4" fmla="*/ 9 w 14"/>
                <a:gd name="T5" fmla="*/ 31 h 40"/>
                <a:gd name="T6" fmla="*/ 5 w 14"/>
                <a:gd name="T7" fmla="*/ 31 h 40"/>
                <a:gd name="T8" fmla="*/ 8 w 14"/>
                <a:gd name="T9" fmla="*/ 36 h 40"/>
                <a:gd name="T10" fmla="*/ 7 w 14"/>
                <a:gd name="T11" fmla="*/ 38 h 40"/>
                <a:gd name="T12" fmla="*/ 1 w 14"/>
                <a:gd name="T13" fmla="*/ 33 h 40"/>
                <a:gd name="T14" fmla="*/ 5 w 14"/>
                <a:gd name="T15" fmla="*/ 12 h 40"/>
                <a:gd name="T16" fmla="*/ 13 w 14"/>
                <a:gd name="T17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13" y="16"/>
                  </a:moveTo>
                  <a:cubicBezTo>
                    <a:pt x="11" y="20"/>
                    <a:pt x="10" y="25"/>
                    <a:pt x="11" y="29"/>
                  </a:cubicBezTo>
                  <a:cubicBezTo>
                    <a:pt x="12" y="33"/>
                    <a:pt x="10" y="33"/>
                    <a:pt x="9" y="31"/>
                  </a:cubicBezTo>
                  <a:cubicBezTo>
                    <a:pt x="8" y="28"/>
                    <a:pt x="5" y="29"/>
                    <a:pt x="5" y="31"/>
                  </a:cubicBezTo>
                  <a:cubicBezTo>
                    <a:pt x="4" y="33"/>
                    <a:pt x="6" y="35"/>
                    <a:pt x="8" y="36"/>
                  </a:cubicBezTo>
                  <a:cubicBezTo>
                    <a:pt x="10" y="37"/>
                    <a:pt x="10" y="40"/>
                    <a:pt x="7" y="38"/>
                  </a:cubicBezTo>
                  <a:cubicBezTo>
                    <a:pt x="3" y="37"/>
                    <a:pt x="2" y="38"/>
                    <a:pt x="1" y="33"/>
                  </a:cubicBezTo>
                  <a:cubicBezTo>
                    <a:pt x="0" y="28"/>
                    <a:pt x="4" y="23"/>
                    <a:pt x="5" y="12"/>
                  </a:cubicBezTo>
                  <a:cubicBezTo>
                    <a:pt x="6" y="0"/>
                    <a:pt x="14" y="11"/>
                    <a:pt x="13" y="16"/>
                  </a:cubicBezTo>
                  <a:close/>
                </a:path>
              </a:pathLst>
            </a:custGeom>
            <a:solidFill>
              <a:srgbClr val="F6C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14">
              <a:extLst>
                <a:ext uri="{FF2B5EF4-FFF2-40B4-BE49-F238E27FC236}">
                  <a16:creationId xmlns:a16="http://schemas.microsoft.com/office/drawing/2014/main" id="{2C4EFB2D-E017-4363-9CC2-B0C170F7A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6" y="1079"/>
              <a:ext cx="31" cy="96"/>
            </a:xfrm>
            <a:custGeom>
              <a:avLst/>
              <a:gdLst>
                <a:gd name="T0" fmla="*/ 2 w 13"/>
                <a:gd name="T1" fmla="*/ 0 h 40"/>
                <a:gd name="T2" fmla="*/ 9 w 13"/>
                <a:gd name="T3" fmla="*/ 0 h 40"/>
                <a:gd name="T4" fmla="*/ 12 w 13"/>
                <a:gd name="T5" fmla="*/ 3 h 40"/>
                <a:gd name="T6" fmla="*/ 13 w 13"/>
                <a:gd name="T7" fmla="*/ 37 h 40"/>
                <a:gd name="T8" fmla="*/ 11 w 13"/>
                <a:gd name="T9" fmla="*/ 40 h 40"/>
                <a:gd name="T10" fmla="*/ 4 w 13"/>
                <a:gd name="T11" fmla="*/ 40 h 40"/>
                <a:gd name="T12" fmla="*/ 1 w 13"/>
                <a:gd name="T13" fmla="*/ 37 h 40"/>
                <a:gd name="T14" fmla="*/ 0 w 13"/>
                <a:gd name="T15" fmla="*/ 3 h 40"/>
                <a:gd name="T16" fmla="*/ 2 w 13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40">
                  <a:moveTo>
                    <a:pt x="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2" y="1"/>
                    <a:pt x="12" y="3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8"/>
                    <a:pt x="12" y="40"/>
                    <a:pt x="11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3" y="40"/>
                    <a:pt x="1" y="39"/>
                    <a:pt x="1" y="3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15">
              <a:extLst>
                <a:ext uri="{FF2B5EF4-FFF2-40B4-BE49-F238E27FC236}">
                  <a16:creationId xmlns:a16="http://schemas.microsoft.com/office/drawing/2014/main" id="{84352227-9AF0-4359-A012-3AB38164C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1" y="1079"/>
              <a:ext cx="96" cy="130"/>
            </a:xfrm>
            <a:custGeom>
              <a:avLst/>
              <a:gdLst>
                <a:gd name="T0" fmla="*/ 0 w 40"/>
                <a:gd name="T1" fmla="*/ 15 h 54"/>
                <a:gd name="T2" fmla="*/ 29 w 40"/>
                <a:gd name="T3" fmla="*/ 0 h 54"/>
                <a:gd name="T4" fmla="*/ 38 w 40"/>
                <a:gd name="T5" fmla="*/ 9 h 54"/>
                <a:gd name="T6" fmla="*/ 40 w 40"/>
                <a:gd name="T7" fmla="*/ 39 h 54"/>
                <a:gd name="T8" fmla="*/ 11 w 40"/>
                <a:gd name="T9" fmla="*/ 54 h 54"/>
                <a:gd name="T10" fmla="*/ 0 w 40"/>
                <a:gd name="T11" fmla="*/ 1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54">
                  <a:moveTo>
                    <a:pt x="0" y="15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1" y="54"/>
                    <a:pt x="4" y="36"/>
                    <a:pt x="0" y="15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16">
              <a:extLst>
                <a:ext uri="{FF2B5EF4-FFF2-40B4-BE49-F238E27FC236}">
                  <a16:creationId xmlns:a16="http://schemas.microsoft.com/office/drawing/2014/main" id="{E5F96B47-536F-4A5E-A021-E4ADCF695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8" y="1113"/>
              <a:ext cx="34" cy="98"/>
            </a:xfrm>
            <a:custGeom>
              <a:avLst/>
              <a:gdLst>
                <a:gd name="T0" fmla="*/ 2 w 14"/>
                <a:gd name="T1" fmla="*/ 0 h 41"/>
                <a:gd name="T2" fmla="*/ 9 w 14"/>
                <a:gd name="T3" fmla="*/ 0 h 41"/>
                <a:gd name="T4" fmla="*/ 12 w 14"/>
                <a:gd name="T5" fmla="*/ 2 h 41"/>
                <a:gd name="T6" fmla="*/ 14 w 14"/>
                <a:gd name="T7" fmla="*/ 38 h 41"/>
                <a:gd name="T8" fmla="*/ 11 w 14"/>
                <a:gd name="T9" fmla="*/ 41 h 41"/>
                <a:gd name="T10" fmla="*/ 4 w 14"/>
                <a:gd name="T11" fmla="*/ 41 h 41"/>
                <a:gd name="T12" fmla="*/ 1 w 14"/>
                <a:gd name="T13" fmla="*/ 38 h 41"/>
                <a:gd name="T14" fmla="*/ 0 w 14"/>
                <a:gd name="T15" fmla="*/ 3 h 41"/>
                <a:gd name="T16" fmla="*/ 2 w 14"/>
                <a:gd name="T1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2" y="1"/>
                    <a:pt x="12" y="2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3" y="41"/>
                    <a:pt x="11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3" y="41"/>
                    <a:pt x="1" y="40"/>
                    <a:pt x="1" y="3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17">
              <a:extLst>
                <a:ext uri="{FF2B5EF4-FFF2-40B4-BE49-F238E27FC236}">
                  <a16:creationId xmlns:a16="http://schemas.microsoft.com/office/drawing/2014/main" id="{A527CADE-C6D9-4718-9E41-E06901A3B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1" y="1115"/>
              <a:ext cx="26" cy="94"/>
            </a:xfrm>
            <a:custGeom>
              <a:avLst/>
              <a:gdLst>
                <a:gd name="T0" fmla="*/ 2 w 11"/>
                <a:gd name="T1" fmla="*/ 1 h 39"/>
                <a:gd name="T2" fmla="*/ 8 w 11"/>
                <a:gd name="T3" fmla="*/ 0 h 39"/>
                <a:gd name="T4" fmla="*/ 9 w 11"/>
                <a:gd name="T5" fmla="*/ 2 h 39"/>
                <a:gd name="T6" fmla="*/ 11 w 11"/>
                <a:gd name="T7" fmla="*/ 37 h 39"/>
                <a:gd name="T8" fmla="*/ 10 w 11"/>
                <a:gd name="T9" fmla="*/ 38 h 39"/>
                <a:gd name="T10" fmla="*/ 3 w 11"/>
                <a:gd name="T11" fmla="*/ 39 h 39"/>
                <a:gd name="T12" fmla="*/ 2 w 11"/>
                <a:gd name="T13" fmla="*/ 37 h 39"/>
                <a:gd name="T14" fmla="*/ 0 w 11"/>
                <a:gd name="T15" fmla="*/ 2 h 39"/>
                <a:gd name="T16" fmla="*/ 2 w 11"/>
                <a:gd name="T17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39">
                  <a:moveTo>
                    <a:pt x="2" y="1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9" y="1"/>
                    <a:pt x="9" y="2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1" y="38"/>
                    <a:pt x="11" y="38"/>
                    <a:pt x="10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2" y="38"/>
                    <a:pt x="2" y="3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18">
              <a:extLst>
                <a:ext uri="{FF2B5EF4-FFF2-40B4-BE49-F238E27FC236}">
                  <a16:creationId xmlns:a16="http://schemas.microsoft.com/office/drawing/2014/main" id="{95DFC531-3529-42D2-9FBB-CAC2B1717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9" y="1072"/>
              <a:ext cx="29" cy="19"/>
            </a:xfrm>
            <a:custGeom>
              <a:avLst/>
              <a:gdLst>
                <a:gd name="T0" fmla="*/ 9 w 12"/>
                <a:gd name="T1" fmla="*/ 6 h 8"/>
                <a:gd name="T2" fmla="*/ 11 w 12"/>
                <a:gd name="T3" fmla="*/ 7 h 8"/>
                <a:gd name="T4" fmla="*/ 12 w 12"/>
                <a:gd name="T5" fmla="*/ 5 h 8"/>
                <a:gd name="T6" fmla="*/ 12 w 12"/>
                <a:gd name="T7" fmla="*/ 3 h 8"/>
                <a:gd name="T8" fmla="*/ 10 w 12"/>
                <a:gd name="T9" fmla="*/ 0 h 8"/>
                <a:gd name="T10" fmla="*/ 8 w 12"/>
                <a:gd name="T11" fmla="*/ 1 h 8"/>
                <a:gd name="T12" fmla="*/ 8 w 12"/>
                <a:gd name="T13" fmla="*/ 1 h 8"/>
                <a:gd name="T14" fmla="*/ 1 w 12"/>
                <a:gd name="T15" fmla="*/ 4 h 8"/>
                <a:gd name="T16" fmla="*/ 1 w 12"/>
                <a:gd name="T17" fmla="*/ 7 h 8"/>
                <a:gd name="T18" fmla="*/ 3 w 12"/>
                <a:gd name="T19" fmla="*/ 7 h 8"/>
                <a:gd name="T20" fmla="*/ 9 w 12"/>
                <a:gd name="T21" fmla="*/ 4 h 8"/>
                <a:gd name="T22" fmla="*/ 9 w 12"/>
                <a:gd name="T2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8">
                  <a:moveTo>
                    <a:pt x="9" y="6"/>
                  </a:moveTo>
                  <a:cubicBezTo>
                    <a:pt x="9" y="6"/>
                    <a:pt x="10" y="7"/>
                    <a:pt x="11" y="7"/>
                  </a:cubicBezTo>
                  <a:cubicBezTo>
                    <a:pt x="12" y="7"/>
                    <a:pt x="12" y="6"/>
                    <a:pt x="12" y="5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9" y="0"/>
                    <a:pt x="9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0" y="6"/>
                    <a:pt x="1" y="7"/>
                  </a:cubicBezTo>
                  <a:cubicBezTo>
                    <a:pt x="1" y="7"/>
                    <a:pt x="2" y="8"/>
                    <a:pt x="3" y="7"/>
                  </a:cubicBezTo>
                  <a:cubicBezTo>
                    <a:pt x="9" y="4"/>
                    <a:pt x="9" y="4"/>
                    <a:pt x="9" y="4"/>
                  </a:cubicBezTo>
                  <a:lnTo>
                    <a:pt x="9" y="6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19">
              <a:extLst>
                <a:ext uri="{FF2B5EF4-FFF2-40B4-BE49-F238E27FC236}">
                  <a16:creationId xmlns:a16="http://schemas.microsoft.com/office/drawing/2014/main" id="{0F8DAD52-800C-4367-B211-FF72F5CAF9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" y="1079"/>
              <a:ext cx="24" cy="26"/>
            </a:xfrm>
            <a:custGeom>
              <a:avLst/>
              <a:gdLst>
                <a:gd name="T0" fmla="*/ 1 w 10"/>
                <a:gd name="T1" fmla="*/ 9 h 11"/>
                <a:gd name="T2" fmla="*/ 2 w 10"/>
                <a:gd name="T3" fmla="*/ 11 h 11"/>
                <a:gd name="T4" fmla="*/ 4 w 10"/>
                <a:gd name="T5" fmla="*/ 9 h 11"/>
                <a:gd name="T6" fmla="*/ 4 w 10"/>
                <a:gd name="T7" fmla="*/ 7 h 11"/>
                <a:gd name="T8" fmla="*/ 5 w 10"/>
                <a:gd name="T9" fmla="*/ 5 h 11"/>
                <a:gd name="T10" fmla="*/ 9 w 10"/>
                <a:gd name="T11" fmla="*/ 3 h 11"/>
                <a:gd name="T12" fmla="*/ 10 w 10"/>
                <a:gd name="T13" fmla="*/ 1 h 11"/>
                <a:gd name="T14" fmla="*/ 8 w 10"/>
                <a:gd name="T15" fmla="*/ 0 h 11"/>
                <a:gd name="T16" fmla="*/ 3 w 10"/>
                <a:gd name="T17" fmla="*/ 3 h 11"/>
                <a:gd name="T18" fmla="*/ 3 w 10"/>
                <a:gd name="T19" fmla="*/ 3 h 11"/>
                <a:gd name="T20" fmla="*/ 1 w 10"/>
                <a:gd name="T21" fmla="*/ 7 h 11"/>
                <a:gd name="T22" fmla="*/ 1 w 10"/>
                <a:gd name="T23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11">
                  <a:moveTo>
                    <a:pt x="1" y="9"/>
                  </a:moveTo>
                  <a:cubicBezTo>
                    <a:pt x="1" y="10"/>
                    <a:pt x="1" y="11"/>
                    <a:pt x="2" y="11"/>
                  </a:cubicBezTo>
                  <a:cubicBezTo>
                    <a:pt x="3" y="11"/>
                    <a:pt x="4" y="10"/>
                    <a:pt x="4" y="9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6"/>
                    <a:pt x="4" y="6"/>
                    <a:pt x="5" y="5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3"/>
                    <a:pt x="10" y="2"/>
                    <a:pt x="10" y="1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0" y="4"/>
                    <a:pt x="1" y="7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20">
              <a:extLst>
                <a:ext uri="{FF2B5EF4-FFF2-40B4-BE49-F238E27FC236}">
                  <a16:creationId xmlns:a16="http://schemas.microsoft.com/office/drawing/2014/main" id="{9277DD9F-F5A1-4284-BDC7-49C9FD5EC1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" y="1320"/>
              <a:ext cx="79" cy="77"/>
            </a:xfrm>
            <a:custGeom>
              <a:avLst/>
              <a:gdLst>
                <a:gd name="T0" fmla="*/ 31 w 33"/>
                <a:gd name="T1" fmla="*/ 17 h 32"/>
                <a:gd name="T2" fmla="*/ 28 w 33"/>
                <a:gd name="T3" fmla="*/ 27 h 32"/>
                <a:gd name="T4" fmla="*/ 24 w 33"/>
                <a:gd name="T5" fmla="*/ 31 h 32"/>
                <a:gd name="T6" fmla="*/ 20 w 33"/>
                <a:gd name="T7" fmla="*/ 29 h 32"/>
                <a:gd name="T8" fmla="*/ 11 w 33"/>
                <a:gd name="T9" fmla="*/ 27 h 32"/>
                <a:gd name="T10" fmla="*/ 1 w 33"/>
                <a:gd name="T11" fmla="*/ 19 h 32"/>
                <a:gd name="T12" fmla="*/ 23 w 33"/>
                <a:gd name="T13" fmla="*/ 11 h 32"/>
                <a:gd name="T14" fmla="*/ 31 w 33"/>
                <a:gd name="T15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32">
                  <a:moveTo>
                    <a:pt x="31" y="17"/>
                  </a:moveTo>
                  <a:cubicBezTo>
                    <a:pt x="31" y="22"/>
                    <a:pt x="30" y="25"/>
                    <a:pt x="28" y="27"/>
                  </a:cubicBezTo>
                  <a:cubicBezTo>
                    <a:pt x="27" y="30"/>
                    <a:pt x="25" y="32"/>
                    <a:pt x="24" y="31"/>
                  </a:cubicBezTo>
                  <a:cubicBezTo>
                    <a:pt x="22" y="31"/>
                    <a:pt x="20" y="29"/>
                    <a:pt x="20" y="29"/>
                  </a:cubicBezTo>
                  <a:cubicBezTo>
                    <a:pt x="20" y="29"/>
                    <a:pt x="16" y="29"/>
                    <a:pt x="11" y="27"/>
                  </a:cubicBezTo>
                  <a:cubicBezTo>
                    <a:pt x="7" y="25"/>
                    <a:pt x="0" y="22"/>
                    <a:pt x="1" y="19"/>
                  </a:cubicBezTo>
                  <a:cubicBezTo>
                    <a:pt x="2" y="14"/>
                    <a:pt x="16" y="21"/>
                    <a:pt x="23" y="11"/>
                  </a:cubicBezTo>
                  <a:cubicBezTo>
                    <a:pt x="31" y="0"/>
                    <a:pt x="33" y="8"/>
                    <a:pt x="31" y="17"/>
                  </a:cubicBezTo>
                  <a:close/>
                </a:path>
              </a:pathLst>
            </a:custGeom>
            <a:solidFill>
              <a:srgbClr val="1F34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21">
              <a:extLst>
                <a:ext uri="{FF2B5EF4-FFF2-40B4-BE49-F238E27FC236}">
                  <a16:creationId xmlns:a16="http://schemas.microsoft.com/office/drawing/2014/main" id="{C37815FA-611A-48DD-B9A9-FC2C56D1D9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5" y="1324"/>
              <a:ext cx="84" cy="56"/>
            </a:xfrm>
            <a:custGeom>
              <a:avLst/>
              <a:gdLst>
                <a:gd name="T0" fmla="*/ 33 w 35"/>
                <a:gd name="T1" fmla="*/ 5 h 23"/>
                <a:gd name="T2" fmla="*/ 35 w 35"/>
                <a:gd name="T3" fmla="*/ 14 h 23"/>
                <a:gd name="T4" fmla="*/ 28 w 35"/>
                <a:gd name="T5" fmla="*/ 16 h 23"/>
                <a:gd name="T6" fmla="*/ 23 w 35"/>
                <a:gd name="T7" fmla="*/ 16 h 23"/>
                <a:gd name="T8" fmla="*/ 12 w 35"/>
                <a:gd name="T9" fmla="*/ 21 h 23"/>
                <a:gd name="T10" fmla="*/ 0 w 35"/>
                <a:gd name="T11" fmla="*/ 20 h 23"/>
                <a:gd name="T12" fmla="*/ 11 w 35"/>
                <a:gd name="T13" fmla="*/ 13 h 23"/>
                <a:gd name="T14" fmla="*/ 15 w 35"/>
                <a:gd name="T15" fmla="*/ 4 h 23"/>
                <a:gd name="T16" fmla="*/ 33 w 35"/>
                <a:gd name="T17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23">
                  <a:moveTo>
                    <a:pt x="33" y="5"/>
                  </a:moveTo>
                  <a:cubicBezTo>
                    <a:pt x="34" y="8"/>
                    <a:pt x="35" y="12"/>
                    <a:pt x="35" y="14"/>
                  </a:cubicBezTo>
                  <a:cubicBezTo>
                    <a:pt x="34" y="15"/>
                    <a:pt x="31" y="16"/>
                    <a:pt x="28" y="16"/>
                  </a:cubicBezTo>
                  <a:cubicBezTo>
                    <a:pt x="26" y="16"/>
                    <a:pt x="26" y="13"/>
                    <a:pt x="23" y="16"/>
                  </a:cubicBezTo>
                  <a:cubicBezTo>
                    <a:pt x="21" y="19"/>
                    <a:pt x="17" y="21"/>
                    <a:pt x="12" y="21"/>
                  </a:cubicBezTo>
                  <a:cubicBezTo>
                    <a:pt x="7" y="22"/>
                    <a:pt x="0" y="23"/>
                    <a:pt x="0" y="20"/>
                  </a:cubicBezTo>
                  <a:cubicBezTo>
                    <a:pt x="0" y="15"/>
                    <a:pt x="7" y="15"/>
                    <a:pt x="11" y="13"/>
                  </a:cubicBezTo>
                  <a:cubicBezTo>
                    <a:pt x="15" y="10"/>
                    <a:pt x="15" y="7"/>
                    <a:pt x="15" y="4"/>
                  </a:cubicBezTo>
                  <a:cubicBezTo>
                    <a:pt x="16" y="0"/>
                    <a:pt x="30" y="2"/>
                    <a:pt x="33" y="5"/>
                  </a:cubicBezTo>
                  <a:close/>
                </a:path>
              </a:pathLst>
            </a:custGeom>
            <a:solidFill>
              <a:srgbClr val="1F34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22">
              <a:extLst>
                <a:ext uri="{FF2B5EF4-FFF2-40B4-BE49-F238E27FC236}">
                  <a16:creationId xmlns:a16="http://schemas.microsoft.com/office/drawing/2014/main" id="{5A9F1184-F755-46F1-8205-F6354AA399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0" y="855"/>
              <a:ext cx="96" cy="197"/>
            </a:xfrm>
            <a:custGeom>
              <a:avLst/>
              <a:gdLst>
                <a:gd name="T0" fmla="*/ 39 w 40"/>
                <a:gd name="T1" fmla="*/ 1 h 82"/>
                <a:gd name="T2" fmla="*/ 40 w 40"/>
                <a:gd name="T3" fmla="*/ 77 h 82"/>
                <a:gd name="T4" fmla="*/ 2 w 40"/>
                <a:gd name="T5" fmla="*/ 82 h 82"/>
                <a:gd name="T6" fmla="*/ 0 w 40"/>
                <a:gd name="T7" fmla="*/ 8 h 82"/>
                <a:gd name="T8" fmla="*/ 16 w 40"/>
                <a:gd name="T9" fmla="*/ 0 h 82"/>
                <a:gd name="T10" fmla="*/ 39 w 40"/>
                <a:gd name="T11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82">
                  <a:moveTo>
                    <a:pt x="39" y="1"/>
                  </a:moveTo>
                  <a:cubicBezTo>
                    <a:pt x="40" y="77"/>
                    <a:pt x="40" y="77"/>
                    <a:pt x="40" y="77"/>
                  </a:cubicBezTo>
                  <a:cubicBezTo>
                    <a:pt x="40" y="77"/>
                    <a:pt x="1" y="82"/>
                    <a:pt x="2" y="82"/>
                  </a:cubicBezTo>
                  <a:cubicBezTo>
                    <a:pt x="2" y="81"/>
                    <a:pt x="4" y="18"/>
                    <a:pt x="0" y="8"/>
                  </a:cubicBezTo>
                  <a:cubicBezTo>
                    <a:pt x="5" y="6"/>
                    <a:pt x="12" y="5"/>
                    <a:pt x="16" y="0"/>
                  </a:cubicBezTo>
                  <a:cubicBezTo>
                    <a:pt x="24" y="5"/>
                    <a:pt x="31" y="3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23">
              <a:extLst>
                <a:ext uri="{FF2B5EF4-FFF2-40B4-BE49-F238E27FC236}">
                  <a16:creationId xmlns:a16="http://schemas.microsoft.com/office/drawing/2014/main" id="{627A4052-E09D-4CEA-9EF1-68FA8408BA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8" y="1028"/>
              <a:ext cx="161" cy="337"/>
            </a:xfrm>
            <a:custGeom>
              <a:avLst/>
              <a:gdLst>
                <a:gd name="T0" fmla="*/ 11 w 67"/>
                <a:gd name="T1" fmla="*/ 4 h 140"/>
                <a:gd name="T2" fmla="*/ 40 w 67"/>
                <a:gd name="T3" fmla="*/ 0 h 140"/>
                <a:gd name="T4" fmla="*/ 53 w 67"/>
                <a:gd name="T5" fmla="*/ 20 h 140"/>
                <a:gd name="T6" fmla="*/ 40 w 67"/>
                <a:gd name="T7" fmla="*/ 57 h 140"/>
                <a:gd name="T8" fmla="*/ 56 w 67"/>
                <a:gd name="T9" fmla="*/ 99 h 140"/>
                <a:gd name="T10" fmla="*/ 63 w 67"/>
                <a:gd name="T11" fmla="*/ 121 h 140"/>
                <a:gd name="T12" fmla="*/ 67 w 67"/>
                <a:gd name="T13" fmla="*/ 130 h 140"/>
                <a:gd name="T14" fmla="*/ 55 w 67"/>
                <a:gd name="T15" fmla="*/ 130 h 140"/>
                <a:gd name="T16" fmla="*/ 45 w 67"/>
                <a:gd name="T17" fmla="*/ 131 h 140"/>
                <a:gd name="T18" fmla="*/ 43 w 67"/>
                <a:gd name="T19" fmla="*/ 112 h 140"/>
                <a:gd name="T20" fmla="*/ 32 w 67"/>
                <a:gd name="T21" fmla="*/ 88 h 140"/>
                <a:gd name="T22" fmla="*/ 21 w 67"/>
                <a:gd name="T23" fmla="*/ 132 h 140"/>
                <a:gd name="T24" fmla="*/ 18 w 67"/>
                <a:gd name="T25" fmla="*/ 140 h 140"/>
                <a:gd name="T26" fmla="*/ 9 w 67"/>
                <a:gd name="T27" fmla="*/ 136 h 140"/>
                <a:gd name="T28" fmla="*/ 0 w 67"/>
                <a:gd name="T29" fmla="*/ 132 h 140"/>
                <a:gd name="T30" fmla="*/ 6 w 67"/>
                <a:gd name="T31" fmla="*/ 120 h 140"/>
                <a:gd name="T32" fmla="*/ 12 w 67"/>
                <a:gd name="T33" fmla="*/ 100 h 140"/>
                <a:gd name="T34" fmla="*/ 14 w 67"/>
                <a:gd name="T35" fmla="*/ 63 h 140"/>
                <a:gd name="T36" fmla="*/ 15 w 67"/>
                <a:gd name="T37" fmla="*/ 52 h 140"/>
                <a:gd name="T38" fmla="*/ 11 w 67"/>
                <a:gd name="T39" fmla="*/ 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" h="140">
                  <a:moveTo>
                    <a:pt x="11" y="4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40" y="0"/>
                    <a:pt x="55" y="14"/>
                    <a:pt x="53" y="20"/>
                  </a:cubicBezTo>
                  <a:cubicBezTo>
                    <a:pt x="51" y="27"/>
                    <a:pt x="37" y="47"/>
                    <a:pt x="40" y="57"/>
                  </a:cubicBezTo>
                  <a:cubicBezTo>
                    <a:pt x="42" y="67"/>
                    <a:pt x="54" y="89"/>
                    <a:pt x="56" y="99"/>
                  </a:cubicBezTo>
                  <a:cubicBezTo>
                    <a:pt x="58" y="108"/>
                    <a:pt x="61" y="116"/>
                    <a:pt x="63" y="121"/>
                  </a:cubicBezTo>
                  <a:cubicBezTo>
                    <a:pt x="65" y="126"/>
                    <a:pt x="67" y="130"/>
                    <a:pt x="67" y="130"/>
                  </a:cubicBezTo>
                  <a:cubicBezTo>
                    <a:pt x="67" y="130"/>
                    <a:pt x="61" y="130"/>
                    <a:pt x="55" y="130"/>
                  </a:cubicBezTo>
                  <a:cubicBezTo>
                    <a:pt x="50" y="131"/>
                    <a:pt x="44" y="133"/>
                    <a:pt x="45" y="131"/>
                  </a:cubicBezTo>
                  <a:cubicBezTo>
                    <a:pt x="45" y="130"/>
                    <a:pt x="48" y="122"/>
                    <a:pt x="43" y="112"/>
                  </a:cubicBezTo>
                  <a:cubicBezTo>
                    <a:pt x="39" y="102"/>
                    <a:pt x="32" y="88"/>
                    <a:pt x="32" y="88"/>
                  </a:cubicBezTo>
                  <a:cubicBezTo>
                    <a:pt x="32" y="88"/>
                    <a:pt x="23" y="125"/>
                    <a:pt x="21" y="132"/>
                  </a:cubicBezTo>
                  <a:cubicBezTo>
                    <a:pt x="19" y="139"/>
                    <a:pt x="18" y="140"/>
                    <a:pt x="18" y="140"/>
                  </a:cubicBezTo>
                  <a:cubicBezTo>
                    <a:pt x="18" y="140"/>
                    <a:pt x="16" y="139"/>
                    <a:pt x="9" y="136"/>
                  </a:cubicBezTo>
                  <a:cubicBezTo>
                    <a:pt x="3" y="133"/>
                    <a:pt x="0" y="132"/>
                    <a:pt x="0" y="132"/>
                  </a:cubicBezTo>
                  <a:cubicBezTo>
                    <a:pt x="0" y="132"/>
                    <a:pt x="4" y="125"/>
                    <a:pt x="6" y="120"/>
                  </a:cubicBezTo>
                  <a:cubicBezTo>
                    <a:pt x="9" y="115"/>
                    <a:pt x="12" y="110"/>
                    <a:pt x="12" y="100"/>
                  </a:cubicBezTo>
                  <a:cubicBezTo>
                    <a:pt x="13" y="89"/>
                    <a:pt x="13" y="72"/>
                    <a:pt x="14" y="63"/>
                  </a:cubicBezTo>
                  <a:cubicBezTo>
                    <a:pt x="16" y="55"/>
                    <a:pt x="15" y="53"/>
                    <a:pt x="15" y="52"/>
                  </a:cubicBezTo>
                  <a:cubicBezTo>
                    <a:pt x="15" y="52"/>
                    <a:pt x="3" y="22"/>
                    <a:pt x="11" y="4"/>
                  </a:cubicBezTo>
                  <a:close/>
                </a:path>
              </a:pathLst>
            </a:custGeom>
            <a:solidFill>
              <a:srgbClr val="4A50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24">
              <a:extLst>
                <a:ext uri="{FF2B5EF4-FFF2-40B4-BE49-F238E27FC236}">
                  <a16:creationId xmlns:a16="http://schemas.microsoft.com/office/drawing/2014/main" id="{4F7520FC-FB74-4C2A-A9C0-2C810ED5E7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45" y="1033"/>
              <a:ext cx="65" cy="149"/>
            </a:xfrm>
            <a:custGeom>
              <a:avLst/>
              <a:gdLst>
                <a:gd name="T0" fmla="*/ 8 w 27"/>
                <a:gd name="T1" fmla="*/ 2 h 62"/>
                <a:gd name="T2" fmla="*/ 27 w 27"/>
                <a:gd name="T3" fmla="*/ 0 h 62"/>
                <a:gd name="T4" fmla="*/ 13 w 27"/>
                <a:gd name="T5" fmla="*/ 5 h 62"/>
                <a:gd name="T6" fmla="*/ 9 w 27"/>
                <a:gd name="T7" fmla="*/ 19 h 62"/>
                <a:gd name="T8" fmla="*/ 9 w 27"/>
                <a:gd name="T9" fmla="*/ 34 h 62"/>
                <a:gd name="T10" fmla="*/ 13 w 27"/>
                <a:gd name="T11" fmla="*/ 40 h 62"/>
                <a:gd name="T12" fmla="*/ 16 w 27"/>
                <a:gd name="T13" fmla="*/ 22 h 62"/>
                <a:gd name="T14" fmla="*/ 20 w 27"/>
                <a:gd name="T15" fmla="*/ 13 h 62"/>
                <a:gd name="T16" fmla="*/ 23 w 27"/>
                <a:gd name="T17" fmla="*/ 15 h 62"/>
                <a:gd name="T18" fmla="*/ 17 w 27"/>
                <a:gd name="T19" fmla="*/ 25 h 62"/>
                <a:gd name="T20" fmla="*/ 12 w 27"/>
                <a:gd name="T21" fmla="*/ 51 h 62"/>
                <a:gd name="T22" fmla="*/ 8 w 27"/>
                <a:gd name="T23" fmla="*/ 2 h 62"/>
                <a:gd name="T24" fmla="*/ 11 w 27"/>
                <a:gd name="T25" fmla="*/ 62 h 62"/>
                <a:gd name="T26" fmla="*/ 11 w 27"/>
                <a:gd name="T27" fmla="*/ 62 h 62"/>
                <a:gd name="T28" fmla="*/ 11 w 27"/>
                <a:gd name="T29" fmla="*/ 59 h 62"/>
                <a:gd name="T30" fmla="*/ 11 w 27"/>
                <a:gd name="T31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62">
                  <a:moveTo>
                    <a:pt x="8" y="2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1" y="1"/>
                    <a:pt x="15" y="2"/>
                    <a:pt x="13" y="5"/>
                  </a:cubicBezTo>
                  <a:cubicBezTo>
                    <a:pt x="11" y="9"/>
                    <a:pt x="9" y="15"/>
                    <a:pt x="9" y="19"/>
                  </a:cubicBezTo>
                  <a:cubicBezTo>
                    <a:pt x="8" y="24"/>
                    <a:pt x="9" y="30"/>
                    <a:pt x="9" y="34"/>
                  </a:cubicBezTo>
                  <a:cubicBezTo>
                    <a:pt x="9" y="37"/>
                    <a:pt x="12" y="46"/>
                    <a:pt x="13" y="40"/>
                  </a:cubicBezTo>
                  <a:cubicBezTo>
                    <a:pt x="14" y="33"/>
                    <a:pt x="15" y="28"/>
                    <a:pt x="16" y="22"/>
                  </a:cubicBezTo>
                  <a:cubicBezTo>
                    <a:pt x="18" y="15"/>
                    <a:pt x="21" y="10"/>
                    <a:pt x="20" y="13"/>
                  </a:cubicBezTo>
                  <a:cubicBezTo>
                    <a:pt x="20" y="15"/>
                    <a:pt x="27" y="12"/>
                    <a:pt x="23" y="15"/>
                  </a:cubicBezTo>
                  <a:cubicBezTo>
                    <a:pt x="20" y="17"/>
                    <a:pt x="20" y="16"/>
                    <a:pt x="17" y="25"/>
                  </a:cubicBezTo>
                  <a:cubicBezTo>
                    <a:pt x="15" y="34"/>
                    <a:pt x="12" y="46"/>
                    <a:pt x="12" y="51"/>
                  </a:cubicBezTo>
                  <a:cubicBezTo>
                    <a:pt x="11" y="49"/>
                    <a:pt x="0" y="22"/>
                    <a:pt x="8" y="2"/>
                  </a:cubicBezTo>
                  <a:close/>
                  <a:moveTo>
                    <a:pt x="11" y="62"/>
                  </a:moveTo>
                  <a:cubicBezTo>
                    <a:pt x="11" y="62"/>
                    <a:pt x="11" y="62"/>
                    <a:pt x="11" y="62"/>
                  </a:cubicBezTo>
                  <a:cubicBezTo>
                    <a:pt x="11" y="61"/>
                    <a:pt x="11" y="60"/>
                    <a:pt x="11" y="59"/>
                  </a:cubicBezTo>
                  <a:cubicBezTo>
                    <a:pt x="11" y="60"/>
                    <a:pt x="11" y="61"/>
                    <a:pt x="11" y="62"/>
                  </a:cubicBezTo>
                  <a:close/>
                </a:path>
              </a:pathLst>
            </a:custGeom>
            <a:solidFill>
              <a:srgbClr val="3D39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25">
              <a:extLst>
                <a:ext uri="{FF2B5EF4-FFF2-40B4-BE49-F238E27FC236}">
                  <a16:creationId xmlns:a16="http://schemas.microsoft.com/office/drawing/2014/main" id="{6F075C12-E5C0-4C67-BC3C-0209941AC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6" y="759"/>
              <a:ext cx="72" cy="79"/>
            </a:xfrm>
            <a:custGeom>
              <a:avLst/>
              <a:gdLst>
                <a:gd name="T0" fmla="*/ 26 w 30"/>
                <a:gd name="T1" fmla="*/ 18 h 33"/>
                <a:gd name="T2" fmla="*/ 26 w 30"/>
                <a:gd name="T3" fmla="*/ 5 h 33"/>
                <a:gd name="T4" fmla="*/ 14 w 30"/>
                <a:gd name="T5" fmla="*/ 0 h 33"/>
                <a:gd name="T6" fmla="*/ 2 w 30"/>
                <a:gd name="T7" fmla="*/ 5 h 33"/>
                <a:gd name="T8" fmla="*/ 4 w 30"/>
                <a:gd name="T9" fmla="*/ 25 h 33"/>
                <a:gd name="T10" fmla="*/ 26 w 30"/>
                <a:gd name="T11" fmla="*/ 1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3">
                  <a:moveTo>
                    <a:pt x="26" y="18"/>
                  </a:moveTo>
                  <a:cubicBezTo>
                    <a:pt x="28" y="12"/>
                    <a:pt x="30" y="8"/>
                    <a:pt x="26" y="5"/>
                  </a:cubicBezTo>
                  <a:cubicBezTo>
                    <a:pt x="22" y="2"/>
                    <a:pt x="18" y="0"/>
                    <a:pt x="14" y="0"/>
                  </a:cubicBezTo>
                  <a:cubicBezTo>
                    <a:pt x="9" y="0"/>
                    <a:pt x="3" y="1"/>
                    <a:pt x="2" y="5"/>
                  </a:cubicBezTo>
                  <a:cubicBezTo>
                    <a:pt x="1" y="8"/>
                    <a:pt x="0" y="18"/>
                    <a:pt x="4" y="25"/>
                  </a:cubicBezTo>
                  <a:cubicBezTo>
                    <a:pt x="9" y="33"/>
                    <a:pt x="23" y="29"/>
                    <a:pt x="26" y="18"/>
                  </a:cubicBezTo>
                  <a:close/>
                </a:path>
              </a:pathLst>
            </a:custGeom>
            <a:solidFill>
              <a:srgbClr val="4B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26">
              <a:extLst>
                <a:ext uri="{FF2B5EF4-FFF2-40B4-BE49-F238E27FC236}">
                  <a16:creationId xmlns:a16="http://schemas.microsoft.com/office/drawing/2014/main" id="{9DC66E79-26F8-466B-A04C-9D9EC6869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4" y="802"/>
              <a:ext cx="45" cy="53"/>
            </a:xfrm>
            <a:custGeom>
              <a:avLst/>
              <a:gdLst>
                <a:gd name="T0" fmla="*/ 19 w 19"/>
                <a:gd name="T1" fmla="*/ 12 h 22"/>
                <a:gd name="T2" fmla="*/ 10 w 19"/>
                <a:gd name="T3" fmla="*/ 20 h 22"/>
                <a:gd name="T4" fmla="*/ 1 w 19"/>
                <a:gd name="T5" fmla="*/ 7 h 22"/>
                <a:gd name="T6" fmla="*/ 19 w 19"/>
                <a:gd name="T7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2">
                  <a:moveTo>
                    <a:pt x="19" y="12"/>
                  </a:moveTo>
                  <a:cubicBezTo>
                    <a:pt x="18" y="16"/>
                    <a:pt x="15" y="22"/>
                    <a:pt x="10" y="20"/>
                  </a:cubicBezTo>
                  <a:cubicBezTo>
                    <a:pt x="4" y="19"/>
                    <a:pt x="1" y="14"/>
                    <a:pt x="1" y="7"/>
                  </a:cubicBezTo>
                  <a:cubicBezTo>
                    <a:pt x="0" y="0"/>
                    <a:pt x="18" y="3"/>
                    <a:pt x="19" y="12"/>
                  </a:cubicBezTo>
                  <a:close/>
                </a:path>
              </a:pathLst>
            </a:custGeom>
            <a:solidFill>
              <a:srgbClr val="D6A0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27">
              <a:extLst>
                <a:ext uri="{FF2B5EF4-FFF2-40B4-BE49-F238E27FC236}">
                  <a16:creationId xmlns:a16="http://schemas.microsoft.com/office/drawing/2014/main" id="{FB56C906-1D8D-487B-AE1D-3FCD8F5A1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1" y="778"/>
              <a:ext cx="60" cy="75"/>
            </a:xfrm>
            <a:custGeom>
              <a:avLst/>
              <a:gdLst>
                <a:gd name="T0" fmla="*/ 24 w 25"/>
                <a:gd name="T1" fmla="*/ 8 h 31"/>
                <a:gd name="T2" fmla="*/ 21 w 25"/>
                <a:gd name="T3" fmla="*/ 20 h 31"/>
                <a:gd name="T4" fmla="*/ 12 w 25"/>
                <a:gd name="T5" fmla="*/ 30 h 31"/>
                <a:gd name="T6" fmla="*/ 2 w 25"/>
                <a:gd name="T7" fmla="*/ 18 h 31"/>
                <a:gd name="T8" fmla="*/ 1 w 25"/>
                <a:gd name="T9" fmla="*/ 10 h 31"/>
                <a:gd name="T10" fmla="*/ 5 w 25"/>
                <a:gd name="T11" fmla="*/ 10 h 31"/>
                <a:gd name="T12" fmla="*/ 8 w 25"/>
                <a:gd name="T13" fmla="*/ 0 h 31"/>
                <a:gd name="T14" fmla="*/ 16 w 25"/>
                <a:gd name="T15" fmla="*/ 2 h 31"/>
                <a:gd name="T16" fmla="*/ 22 w 25"/>
                <a:gd name="T17" fmla="*/ 2 h 31"/>
                <a:gd name="T18" fmla="*/ 24 w 25"/>
                <a:gd name="T19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31">
                  <a:moveTo>
                    <a:pt x="24" y="8"/>
                  </a:moveTo>
                  <a:cubicBezTo>
                    <a:pt x="24" y="11"/>
                    <a:pt x="23" y="17"/>
                    <a:pt x="21" y="20"/>
                  </a:cubicBezTo>
                  <a:cubicBezTo>
                    <a:pt x="20" y="23"/>
                    <a:pt x="17" y="31"/>
                    <a:pt x="12" y="30"/>
                  </a:cubicBezTo>
                  <a:cubicBezTo>
                    <a:pt x="6" y="29"/>
                    <a:pt x="3" y="23"/>
                    <a:pt x="2" y="18"/>
                  </a:cubicBezTo>
                  <a:cubicBezTo>
                    <a:pt x="1" y="12"/>
                    <a:pt x="0" y="8"/>
                    <a:pt x="1" y="10"/>
                  </a:cubicBezTo>
                  <a:cubicBezTo>
                    <a:pt x="3" y="13"/>
                    <a:pt x="5" y="15"/>
                    <a:pt x="5" y="10"/>
                  </a:cubicBezTo>
                  <a:cubicBezTo>
                    <a:pt x="5" y="5"/>
                    <a:pt x="5" y="0"/>
                    <a:pt x="8" y="0"/>
                  </a:cubicBezTo>
                  <a:cubicBezTo>
                    <a:pt x="11" y="0"/>
                    <a:pt x="13" y="2"/>
                    <a:pt x="16" y="2"/>
                  </a:cubicBezTo>
                  <a:cubicBezTo>
                    <a:pt x="19" y="2"/>
                    <a:pt x="20" y="1"/>
                    <a:pt x="22" y="2"/>
                  </a:cubicBezTo>
                  <a:cubicBezTo>
                    <a:pt x="25" y="2"/>
                    <a:pt x="25" y="5"/>
                    <a:pt x="24" y="8"/>
                  </a:cubicBezTo>
                  <a:close/>
                </a:path>
              </a:pathLst>
            </a:custGeom>
            <a:solidFill>
              <a:srgbClr val="F6C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28">
              <a:extLst>
                <a:ext uri="{FF2B5EF4-FFF2-40B4-BE49-F238E27FC236}">
                  <a16:creationId xmlns:a16="http://schemas.microsoft.com/office/drawing/2014/main" id="{3CD703C8-7B3D-4068-A079-872067138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9" y="800"/>
              <a:ext cx="9" cy="17"/>
            </a:xfrm>
            <a:custGeom>
              <a:avLst/>
              <a:gdLst>
                <a:gd name="T0" fmla="*/ 1 w 4"/>
                <a:gd name="T1" fmla="*/ 1 h 7"/>
                <a:gd name="T2" fmla="*/ 0 w 4"/>
                <a:gd name="T3" fmla="*/ 4 h 7"/>
                <a:gd name="T4" fmla="*/ 3 w 4"/>
                <a:gd name="T5" fmla="*/ 6 h 7"/>
                <a:gd name="T6" fmla="*/ 4 w 4"/>
                <a:gd name="T7" fmla="*/ 3 h 7"/>
                <a:gd name="T8" fmla="*/ 1 w 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7">
                  <a:moveTo>
                    <a:pt x="1" y="1"/>
                  </a:moveTo>
                  <a:cubicBezTo>
                    <a:pt x="0" y="1"/>
                    <a:pt x="0" y="2"/>
                    <a:pt x="0" y="4"/>
                  </a:cubicBezTo>
                  <a:cubicBezTo>
                    <a:pt x="1" y="6"/>
                    <a:pt x="2" y="7"/>
                    <a:pt x="3" y="6"/>
                  </a:cubicBezTo>
                  <a:cubicBezTo>
                    <a:pt x="4" y="6"/>
                    <a:pt x="4" y="5"/>
                    <a:pt x="4" y="3"/>
                  </a:cubicBezTo>
                  <a:cubicBezTo>
                    <a:pt x="4" y="1"/>
                    <a:pt x="2" y="0"/>
                    <a:pt x="1" y="1"/>
                  </a:cubicBezTo>
                  <a:close/>
                </a:path>
              </a:pathLst>
            </a:custGeom>
            <a:solidFill>
              <a:srgbClr val="F6C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29">
              <a:extLst>
                <a:ext uri="{FF2B5EF4-FFF2-40B4-BE49-F238E27FC236}">
                  <a16:creationId xmlns:a16="http://schemas.microsoft.com/office/drawing/2014/main" id="{417C3318-45D3-41BC-830F-7A191CEE2B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" y="860"/>
              <a:ext cx="51" cy="176"/>
            </a:xfrm>
            <a:custGeom>
              <a:avLst/>
              <a:gdLst>
                <a:gd name="T0" fmla="*/ 21 w 21"/>
                <a:gd name="T1" fmla="*/ 3 h 73"/>
                <a:gd name="T2" fmla="*/ 17 w 21"/>
                <a:gd name="T3" fmla="*/ 7 h 73"/>
                <a:gd name="T4" fmla="*/ 16 w 21"/>
                <a:gd name="T5" fmla="*/ 9 h 73"/>
                <a:gd name="T6" fmla="*/ 13 w 21"/>
                <a:gd name="T7" fmla="*/ 43 h 73"/>
                <a:gd name="T8" fmla="*/ 11 w 21"/>
                <a:gd name="T9" fmla="*/ 66 h 73"/>
                <a:gd name="T10" fmla="*/ 5 w 21"/>
                <a:gd name="T11" fmla="*/ 73 h 73"/>
                <a:gd name="T12" fmla="*/ 0 w 21"/>
                <a:gd name="T13" fmla="*/ 68 h 73"/>
                <a:gd name="T14" fmla="*/ 3 w 21"/>
                <a:gd name="T15" fmla="*/ 43 h 73"/>
                <a:gd name="T16" fmla="*/ 12 w 21"/>
                <a:gd name="T17" fmla="*/ 9 h 73"/>
                <a:gd name="T18" fmla="*/ 12 w 21"/>
                <a:gd name="T19" fmla="*/ 6 h 73"/>
                <a:gd name="T20" fmla="*/ 10 w 21"/>
                <a:gd name="T21" fmla="*/ 2 h 73"/>
                <a:gd name="T22" fmla="*/ 16 w 21"/>
                <a:gd name="T23" fmla="*/ 0 h 73"/>
                <a:gd name="T24" fmla="*/ 21 w 21"/>
                <a:gd name="T25" fmla="*/ 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73">
                  <a:moveTo>
                    <a:pt x="21" y="3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4" y="33"/>
                    <a:pt x="13" y="43"/>
                  </a:cubicBezTo>
                  <a:cubicBezTo>
                    <a:pt x="12" y="53"/>
                    <a:pt x="11" y="66"/>
                    <a:pt x="11" y="66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5" y="73"/>
                    <a:pt x="0" y="70"/>
                    <a:pt x="0" y="68"/>
                  </a:cubicBezTo>
                  <a:cubicBezTo>
                    <a:pt x="0" y="66"/>
                    <a:pt x="2" y="55"/>
                    <a:pt x="3" y="43"/>
                  </a:cubicBezTo>
                  <a:cubicBezTo>
                    <a:pt x="5" y="30"/>
                    <a:pt x="12" y="9"/>
                    <a:pt x="12" y="9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9" y="1"/>
                    <a:pt x="21" y="3"/>
                  </a:cubicBezTo>
                  <a:close/>
                </a:path>
              </a:pathLst>
            </a:custGeom>
            <a:solidFill>
              <a:srgbClr val="CF1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30">
              <a:extLst>
                <a:ext uri="{FF2B5EF4-FFF2-40B4-BE49-F238E27FC236}">
                  <a16:creationId xmlns:a16="http://schemas.microsoft.com/office/drawing/2014/main" id="{41C82F1A-1AB0-4FE5-A314-F538F4C05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9" y="843"/>
              <a:ext cx="53" cy="31"/>
            </a:xfrm>
            <a:custGeom>
              <a:avLst/>
              <a:gdLst>
                <a:gd name="T0" fmla="*/ 48 w 53"/>
                <a:gd name="T1" fmla="*/ 0 h 31"/>
                <a:gd name="T2" fmla="*/ 53 w 53"/>
                <a:gd name="T3" fmla="*/ 7 h 31"/>
                <a:gd name="T4" fmla="*/ 36 w 53"/>
                <a:gd name="T5" fmla="*/ 31 h 31"/>
                <a:gd name="T6" fmla="*/ 19 w 53"/>
                <a:gd name="T7" fmla="*/ 17 h 31"/>
                <a:gd name="T8" fmla="*/ 2 w 53"/>
                <a:gd name="T9" fmla="*/ 29 h 31"/>
                <a:gd name="T10" fmla="*/ 0 w 53"/>
                <a:gd name="T11" fmla="*/ 12 h 31"/>
                <a:gd name="T12" fmla="*/ 7 w 53"/>
                <a:gd name="T13" fmla="*/ 5 h 31"/>
                <a:gd name="T14" fmla="*/ 19 w 53"/>
                <a:gd name="T15" fmla="*/ 17 h 31"/>
                <a:gd name="T16" fmla="*/ 48 w 53"/>
                <a:gd name="T1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31">
                  <a:moveTo>
                    <a:pt x="48" y="0"/>
                  </a:moveTo>
                  <a:lnTo>
                    <a:pt x="53" y="7"/>
                  </a:lnTo>
                  <a:lnTo>
                    <a:pt x="36" y="31"/>
                  </a:lnTo>
                  <a:lnTo>
                    <a:pt x="19" y="17"/>
                  </a:lnTo>
                  <a:lnTo>
                    <a:pt x="2" y="29"/>
                  </a:lnTo>
                  <a:lnTo>
                    <a:pt x="0" y="12"/>
                  </a:lnTo>
                  <a:lnTo>
                    <a:pt x="7" y="5"/>
                  </a:lnTo>
                  <a:lnTo>
                    <a:pt x="19" y="17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31">
              <a:extLst>
                <a:ext uri="{FF2B5EF4-FFF2-40B4-BE49-F238E27FC236}">
                  <a16:creationId xmlns:a16="http://schemas.microsoft.com/office/drawing/2014/main" id="{39A2AC68-488F-4B9A-8403-FDECCDB11B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5" y="1028"/>
              <a:ext cx="53" cy="56"/>
            </a:xfrm>
            <a:custGeom>
              <a:avLst/>
              <a:gdLst>
                <a:gd name="T0" fmla="*/ 1 w 22"/>
                <a:gd name="T1" fmla="*/ 1 h 23"/>
                <a:gd name="T2" fmla="*/ 13 w 22"/>
                <a:gd name="T3" fmla="*/ 19 h 23"/>
                <a:gd name="T4" fmla="*/ 1 w 22"/>
                <a:gd name="T5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3">
                  <a:moveTo>
                    <a:pt x="1" y="1"/>
                  </a:moveTo>
                  <a:cubicBezTo>
                    <a:pt x="0" y="3"/>
                    <a:pt x="4" y="15"/>
                    <a:pt x="13" y="19"/>
                  </a:cubicBezTo>
                  <a:cubicBezTo>
                    <a:pt x="22" y="23"/>
                    <a:pt x="18" y="0"/>
                    <a:pt x="1" y="1"/>
                  </a:cubicBezTo>
                  <a:close/>
                </a:path>
              </a:pathLst>
            </a:custGeom>
            <a:solidFill>
              <a:srgbClr val="3D39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32">
              <a:extLst>
                <a:ext uri="{FF2B5EF4-FFF2-40B4-BE49-F238E27FC236}">
                  <a16:creationId xmlns:a16="http://schemas.microsoft.com/office/drawing/2014/main" id="{5C014E63-107F-49FC-8756-6970753CF2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6" y="850"/>
              <a:ext cx="93" cy="234"/>
            </a:xfrm>
            <a:custGeom>
              <a:avLst/>
              <a:gdLst>
                <a:gd name="T0" fmla="*/ 15 w 39"/>
                <a:gd name="T1" fmla="*/ 0 h 97"/>
                <a:gd name="T2" fmla="*/ 0 w 39"/>
                <a:gd name="T3" fmla="*/ 46 h 97"/>
                <a:gd name="T4" fmla="*/ 9 w 39"/>
                <a:gd name="T5" fmla="*/ 76 h 97"/>
                <a:gd name="T6" fmla="*/ 20 w 39"/>
                <a:gd name="T7" fmla="*/ 97 h 97"/>
                <a:gd name="T8" fmla="*/ 29 w 39"/>
                <a:gd name="T9" fmla="*/ 97 h 97"/>
                <a:gd name="T10" fmla="*/ 27 w 39"/>
                <a:gd name="T11" fmla="*/ 65 h 97"/>
                <a:gd name="T12" fmla="*/ 32 w 39"/>
                <a:gd name="T13" fmla="*/ 44 h 97"/>
                <a:gd name="T14" fmla="*/ 38 w 39"/>
                <a:gd name="T15" fmla="*/ 14 h 97"/>
                <a:gd name="T16" fmla="*/ 15 w 39"/>
                <a:gd name="T1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97">
                  <a:moveTo>
                    <a:pt x="15" y="0"/>
                  </a:moveTo>
                  <a:cubicBezTo>
                    <a:pt x="15" y="0"/>
                    <a:pt x="1" y="34"/>
                    <a:pt x="0" y="46"/>
                  </a:cubicBezTo>
                  <a:cubicBezTo>
                    <a:pt x="0" y="58"/>
                    <a:pt x="5" y="72"/>
                    <a:pt x="9" y="76"/>
                  </a:cubicBezTo>
                  <a:cubicBezTo>
                    <a:pt x="14" y="80"/>
                    <a:pt x="20" y="97"/>
                    <a:pt x="20" y="97"/>
                  </a:cubicBezTo>
                  <a:cubicBezTo>
                    <a:pt x="29" y="97"/>
                    <a:pt x="29" y="97"/>
                    <a:pt x="29" y="97"/>
                  </a:cubicBezTo>
                  <a:cubicBezTo>
                    <a:pt x="29" y="97"/>
                    <a:pt x="29" y="80"/>
                    <a:pt x="27" y="65"/>
                  </a:cubicBezTo>
                  <a:cubicBezTo>
                    <a:pt x="25" y="50"/>
                    <a:pt x="32" y="45"/>
                    <a:pt x="32" y="44"/>
                  </a:cubicBezTo>
                  <a:cubicBezTo>
                    <a:pt x="31" y="43"/>
                    <a:pt x="39" y="18"/>
                    <a:pt x="38" y="14"/>
                  </a:cubicBezTo>
                  <a:cubicBezTo>
                    <a:pt x="37" y="9"/>
                    <a:pt x="22" y="6"/>
                    <a:pt x="15" y="0"/>
                  </a:cubicBezTo>
                  <a:close/>
                </a:path>
              </a:pathLst>
            </a:custGeom>
            <a:solidFill>
              <a:srgbClr val="4A50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33">
              <a:extLst>
                <a:ext uri="{FF2B5EF4-FFF2-40B4-BE49-F238E27FC236}">
                  <a16:creationId xmlns:a16="http://schemas.microsoft.com/office/drawing/2014/main" id="{501A3F2E-8AD6-44F9-9845-86B973BFE9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2" y="1052"/>
              <a:ext cx="33" cy="32"/>
            </a:xfrm>
            <a:custGeom>
              <a:avLst/>
              <a:gdLst>
                <a:gd name="T0" fmla="*/ 0 w 14"/>
                <a:gd name="T1" fmla="*/ 1 h 13"/>
                <a:gd name="T2" fmla="*/ 6 w 14"/>
                <a:gd name="T3" fmla="*/ 13 h 13"/>
                <a:gd name="T4" fmla="*/ 14 w 14"/>
                <a:gd name="T5" fmla="*/ 13 h 13"/>
                <a:gd name="T6" fmla="*/ 14 w 14"/>
                <a:gd name="T7" fmla="*/ 2 h 13"/>
                <a:gd name="T8" fmla="*/ 0 w 14"/>
                <a:gd name="T9" fmla="*/ 0 h 13"/>
                <a:gd name="T10" fmla="*/ 0 w 14"/>
                <a:gd name="T11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3">
                  <a:moveTo>
                    <a:pt x="0" y="1"/>
                  </a:moveTo>
                  <a:cubicBezTo>
                    <a:pt x="3" y="7"/>
                    <a:pt x="6" y="13"/>
                    <a:pt x="6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9"/>
                    <a:pt x="14" y="2"/>
                  </a:cubicBezTo>
                  <a:cubicBezTo>
                    <a:pt x="7" y="1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3D39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34">
              <a:extLst>
                <a:ext uri="{FF2B5EF4-FFF2-40B4-BE49-F238E27FC236}">
                  <a16:creationId xmlns:a16="http://schemas.microsoft.com/office/drawing/2014/main" id="{BE7636DC-C0EB-46EB-90F8-9BE057C32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9" y="879"/>
              <a:ext cx="46" cy="178"/>
            </a:xfrm>
            <a:custGeom>
              <a:avLst/>
              <a:gdLst>
                <a:gd name="T0" fmla="*/ 10 w 19"/>
                <a:gd name="T1" fmla="*/ 60 h 74"/>
                <a:gd name="T2" fmla="*/ 9 w 19"/>
                <a:gd name="T3" fmla="*/ 53 h 74"/>
                <a:gd name="T4" fmla="*/ 14 w 19"/>
                <a:gd name="T5" fmla="*/ 32 h 74"/>
                <a:gd name="T6" fmla="*/ 17 w 19"/>
                <a:gd name="T7" fmla="*/ 20 h 74"/>
                <a:gd name="T8" fmla="*/ 15 w 19"/>
                <a:gd name="T9" fmla="*/ 22 h 74"/>
                <a:gd name="T10" fmla="*/ 16 w 19"/>
                <a:gd name="T11" fmla="*/ 11 h 74"/>
                <a:gd name="T12" fmla="*/ 17 w 19"/>
                <a:gd name="T13" fmla="*/ 4 h 74"/>
                <a:gd name="T14" fmla="*/ 14 w 19"/>
                <a:gd name="T15" fmla="*/ 18 h 74"/>
                <a:gd name="T16" fmla="*/ 11 w 19"/>
                <a:gd name="T17" fmla="*/ 20 h 74"/>
                <a:gd name="T18" fmla="*/ 9 w 19"/>
                <a:gd name="T19" fmla="*/ 26 h 74"/>
                <a:gd name="T20" fmla="*/ 8 w 19"/>
                <a:gd name="T21" fmla="*/ 40 h 74"/>
                <a:gd name="T22" fmla="*/ 6 w 19"/>
                <a:gd name="T23" fmla="*/ 56 h 74"/>
                <a:gd name="T24" fmla="*/ 0 w 19"/>
                <a:gd name="T25" fmla="*/ 67 h 74"/>
                <a:gd name="T26" fmla="*/ 8 w 19"/>
                <a:gd name="T27" fmla="*/ 71 h 74"/>
                <a:gd name="T28" fmla="*/ 8 w 19"/>
                <a:gd name="T29" fmla="*/ 62 h 74"/>
                <a:gd name="T30" fmla="*/ 10 w 19"/>
                <a:gd name="T31" fmla="*/ 6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74">
                  <a:moveTo>
                    <a:pt x="10" y="60"/>
                  </a:moveTo>
                  <a:cubicBezTo>
                    <a:pt x="9" y="58"/>
                    <a:pt x="9" y="55"/>
                    <a:pt x="9" y="53"/>
                  </a:cubicBezTo>
                  <a:cubicBezTo>
                    <a:pt x="7" y="38"/>
                    <a:pt x="14" y="33"/>
                    <a:pt x="14" y="32"/>
                  </a:cubicBezTo>
                  <a:cubicBezTo>
                    <a:pt x="13" y="31"/>
                    <a:pt x="15" y="26"/>
                    <a:pt x="17" y="20"/>
                  </a:cubicBezTo>
                  <a:cubicBezTo>
                    <a:pt x="16" y="21"/>
                    <a:pt x="16" y="22"/>
                    <a:pt x="15" y="22"/>
                  </a:cubicBezTo>
                  <a:cubicBezTo>
                    <a:pt x="13" y="26"/>
                    <a:pt x="16" y="18"/>
                    <a:pt x="16" y="11"/>
                  </a:cubicBezTo>
                  <a:cubicBezTo>
                    <a:pt x="17" y="5"/>
                    <a:pt x="19" y="0"/>
                    <a:pt x="17" y="4"/>
                  </a:cubicBezTo>
                  <a:cubicBezTo>
                    <a:pt x="15" y="7"/>
                    <a:pt x="14" y="12"/>
                    <a:pt x="14" y="18"/>
                  </a:cubicBezTo>
                  <a:cubicBezTo>
                    <a:pt x="13" y="24"/>
                    <a:pt x="13" y="24"/>
                    <a:pt x="11" y="20"/>
                  </a:cubicBezTo>
                  <a:cubicBezTo>
                    <a:pt x="10" y="16"/>
                    <a:pt x="8" y="21"/>
                    <a:pt x="9" y="26"/>
                  </a:cubicBezTo>
                  <a:cubicBezTo>
                    <a:pt x="10" y="30"/>
                    <a:pt x="10" y="35"/>
                    <a:pt x="8" y="40"/>
                  </a:cubicBezTo>
                  <a:cubicBezTo>
                    <a:pt x="6" y="45"/>
                    <a:pt x="6" y="52"/>
                    <a:pt x="6" y="56"/>
                  </a:cubicBezTo>
                  <a:cubicBezTo>
                    <a:pt x="6" y="60"/>
                    <a:pt x="3" y="63"/>
                    <a:pt x="0" y="67"/>
                  </a:cubicBezTo>
                  <a:cubicBezTo>
                    <a:pt x="4" y="68"/>
                    <a:pt x="10" y="74"/>
                    <a:pt x="8" y="71"/>
                  </a:cubicBezTo>
                  <a:cubicBezTo>
                    <a:pt x="6" y="68"/>
                    <a:pt x="5" y="65"/>
                    <a:pt x="8" y="62"/>
                  </a:cubicBezTo>
                  <a:cubicBezTo>
                    <a:pt x="9" y="61"/>
                    <a:pt x="9" y="61"/>
                    <a:pt x="10" y="60"/>
                  </a:cubicBezTo>
                  <a:close/>
                </a:path>
              </a:pathLst>
            </a:custGeom>
            <a:solidFill>
              <a:srgbClr val="3D39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135">
              <a:extLst>
                <a:ext uri="{FF2B5EF4-FFF2-40B4-BE49-F238E27FC236}">
                  <a16:creationId xmlns:a16="http://schemas.microsoft.com/office/drawing/2014/main" id="{8C3A9882-8BE1-4129-86F6-CF69D85555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" y="855"/>
              <a:ext cx="46" cy="226"/>
            </a:xfrm>
            <a:custGeom>
              <a:avLst/>
              <a:gdLst>
                <a:gd name="T0" fmla="*/ 19 w 19"/>
                <a:gd name="T1" fmla="*/ 0 h 94"/>
                <a:gd name="T2" fmla="*/ 15 w 19"/>
                <a:gd name="T3" fmla="*/ 42 h 94"/>
                <a:gd name="T4" fmla="*/ 10 w 19"/>
                <a:gd name="T5" fmla="*/ 83 h 94"/>
                <a:gd name="T6" fmla="*/ 7 w 19"/>
                <a:gd name="T7" fmla="*/ 94 h 94"/>
                <a:gd name="T8" fmla="*/ 1 w 19"/>
                <a:gd name="T9" fmla="*/ 91 h 94"/>
                <a:gd name="T10" fmla="*/ 4 w 19"/>
                <a:gd name="T11" fmla="*/ 53 h 94"/>
                <a:gd name="T12" fmla="*/ 1 w 19"/>
                <a:gd name="T13" fmla="*/ 10 h 94"/>
                <a:gd name="T14" fmla="*/ 19 w 19"/>
                <a:gd name="T1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94">
                  <a:moveTo>
                    <a:pt x="19" y="0"/>
                  </a:moveTo>
                  <a:cubicBezTo>
                    <a:pt x="19" y="0"/>
                    <a:pt x="15" y="30"/>
                    <a:pt x="15" y="42"/>
                  </a:cubicBezTo>
                  <a:cubicBezTo>
                    <a:pt x="15" y="55"/>
                    <a:pt x="12" y="76"/>
                    <a:pt x="10" y="83"/>
                  </a:cubicBezTo>
                  <a:cubicBezTo>
                    <a:pt x="8" y="90"/>
                    <a:pt x="7" y="94"/>
                    <a:pt x="7" y="94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5" y="67"/>
                    <a:pt x="4" y="53"/>
                  </a:cubicBezTo>
                  <a:cubicBezTo>
                    <a:pt x="3" y="39"/>
                    <a:pt x="2" y="15"/>
                    <a:pt x="1" y="10"/>
                  </a:cubicBezTo>
                  <a:cubicBezTo>
                    <a:pt x="0" y="6"/>
                    <a:pt x="10" y="3"/>
                    <a:pt x="19" y="0"/>
                  </a:cubicBezTo>
                  <a:close/>
                </a:path>
              </a:pathLst>
            </a:custGeom>
            <a:solidFill>
              <a:srgbClr val="4A50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36">
              <a:extLst>
                <a:ext uri="{FF2B5EF4-FFF2-40B4-BE49-F238E27FC236}">
                  <a16:creationId xmlns:a16="http://schemas.microsoft.com/office/drawing/2014/main" id="{83C7C260-133E-4CE9-B513-A16016079C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0" y="862"/>
              <a:ext cx="22" cy="135"/>
            </a:xfrm>
            <a:custGeom>
              <a:avLst/>
              <a:gdLst>
                <a:gd name="T0" fmla="*/ 7 w 9"/>
                <a:gd name="T1" fmla="*/ 56 h 56"/>
                <a:gd name="T2" fmla="*/ 3 w 9"/>
                <a:gd name="T3" fmla="*/ 14 h 56"/>
                <a:gd name="T4" fmla="*/ 7 w 9"/>
                <a:gd name="T5" fmla="*/ 7 h 56"/>
                <a:gd name="T6" fmla="*/ 5 w 9"/>
                <a:gd name="T7" fmla="*/ 3 h 56"/>
                <a:gd name="T8" fmla="*/ 6 w 9"/>
                <a:gd name="T9" fmla="*/ 0 h 56"/>
                <a:gd name="T10" fmla="*/ 3 w 9"/>
                <a:gd name="T11" fmla="*/ 3 h 56"/>
                <a:gd name="T12" fmla="*/ 5 w 9"/>
                <a:gd name="T13" fmla="*/ 7 h 56"/>
                <a:gd name="T14" fmla="*/ 0 w 9"/>
                <a:gd name="T15" fmla="*/ 15 h 56"/>
                <a:gd name="T16" fmla="*/ 7 w 9"/>
                <a:gd name="T1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56">
                  <a:moveTo>
                    <a:pt x="7" y="56"/>
                  </a:moveTo>
                  <a:cubicBezTo>
                    <a:pt x="9" y="39"/>
                    <a:pt x="3" y="14"/>
                    <a:pt x="3" y="14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9" y="39"/>
                    <a:pt x="7" y="56"/>
                  </a:cubicBezTo>
                  <a:close/>
                </a:path>
              </a:pathLst>
            </a:custGeom>
            <a:solidFill>
              <a:srgbClr val="3D39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137">
              <a:extLst>
                <a:ext uri="{FF2B5EF4-FFF2-40B4-BE49-F238E27FC236}">
                  <a16:creationId xmlns:a16="http://schemas.microsoft.com/office/drawing/2014/main" id="{F501DC91-8082-483E-AD44-B5E57CDC6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6" y="1040"/>
              <a:ext cx="79" cy="46"/>
            </a:xfrm>
            <a:custGeom>
              <a:avLst/>
              <a:gdLst>
                <a:gd name="T0" fmla="*/ 31 w 33"/>
                <a:gd name="T1" fmla="*/ 7 h 19"/>
                <a:gd name="T2" fmla="*/ 18 w 33"/>
                <a:gd name="T3" fmla="*/ 18 h 19"/>
                <a:gd name="T4" fmla="*/ 16 w 33"/>
                <a:gd name="T5" fmla="*/ 18 h 19"/>
                <a:gd name="T6" fmla="*/ 13 w 33"/>
                <a:gd name="T7" fmla="*/ 9 h 19"/>
                <a:gd name="T8" fmla="*/ 6 w 33"/>
                <a:gd name="T9" fmla="*/ 3 h 19"/>
                <a:gd name="T10" fmla="*/ 4 w 33"/>
                <a:gd name="T11" fmla="*/ 1 h 19"/>
                <a:gd name="T12" fmla="*/ 20 w 33"/>
                <a:gd name="T13" fmla="*/ 2 h 19"/>
                <a:gd name="T14" fmla="*/ 31 w 33"/>
                <a:gd name="T15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19">
                  <a:moveTo>
                    <a:pt x="31" y="7"/>
                  </a:moveTo>
                  <a:cubicBezTo>
                    <a:pt x="27" y="10"/>
                    <a:pt x="21" y="17"/>
                    <a:pt x="18" y="18"/>
                  </a:cubicBezTo>
                  <a:cubicBezTo>
                    <a:pt x="15" y="19"/>
                    <a:pt x="16" y="18"/>
                    <a:pt x="16" y="18"/>
                  </a:cubicBezTo>
                  <a:cubicBezTo>
                    <a:pt x="16" y="18"/>
                    <a:pt x="16" y="14"/>
                    <a:pt x="13" y="9"/>
                  </a:cubicBezTo>
                  <a:cubicBezTo>
                    <a:pt x="11" y="5"/>
                    <a:pt x="9" y="3"/>
                    <a:pt x="6" y="3"/>
                  </a:cubicBezTo>
                  <a:cubicBezTo>
                    <a:pt x="2" y="4"/>
                    <a:pt x="0" y="2"/>
                    <a:pt x="4" y="1"/>
                  </a:cubicBezTo>
                  <a:cubicBezTo>
                    <a:pt x="7" y="0"/>
                    <a:pt x="13" y="1"/>
                    <a:pt x="20" y="2"/>
                  </a:cubicBezTo>
                  <a:cubicBezTo>
                    <a:pt x="27" y="2"/>
                    <a:pt x="33" y="3"/>
                    <a:pt x="31" y="7"/>
                  </a:cubicBezTo>
                  <a:close/>
                </a:path>
              </a:pathLst>
            </a:custGeom>
            <a:solidFill>
              <a:srgbClr val="F6C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38">
              <a:extLst>
                <a:ext uri="{FF2B5EF4-FFF2-40B4-BE49-F238E27FC236}">
                  <a16:creationId xmlns:a16="http://schemas.microsoft.com/office/drawing/2014/main" id="{B913BC32-E2BC-4301-8A22-D17B7F0FD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9" y="1038"/>
              <a:ext cx="33" cy="29"/>
            </a:xfrm>
            <a:custGeom>
              <a:avLst/>
              <a:gdLst>
                <a:gd name="T0" fmla="*/ 14 w 14"/>
                <a:gd name="T1" fmla="*/ 8 h 12"/>
                <a:gd name="T2" fmla="*/ 10 w 14"/>
                <a:gd name="T3" fmla="*/ 12 h 12"/>
                <a:gd name="T4" fmla="*/ 0 w 14"/>
                <a:gd name="T5" fmla="*/ 1 h 12"/>
                <a:gd name="T6" fmla="*/ 4 w 14"/>
                <a:gd name="T7" fmla="*/ 0 h 12"/>
                <a:gd name="T8" fmla="*/ 14 w 14"/>
                <a:gd name="T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14" y="8"/>
                  </a:moveTo>
                  <a:cubicBezTo>
                    <a:pt x="10" y="12"/>
                    <a:pt x="10" y="12"/>
                    <a:pt x="10" y="1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14" y="3"/>
                    <a:pt x="14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39">
              <a:extLst>
                <a:ext uri="{FF2B5EF4-FFF2-40B4-BE49-F238E27FC236}">
                  <a16:creationId xmlns:a16="http://schemas.microsoft.com/office/drawing/2014/main" id="{9C536687-0FB2-4ECA-8E09-A892B2982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1" y="872"/>
              <a:ext cx="75" cy="195"/>
            </a:xfrm>
            <a:custGeom>
              <a:avLst/>
              <a:gdLst>
                <a:gd name="T0" fmla="*/ 19 w 31"/>
                <a:gd name="T1" fmla="*/ 4 h 81"/>
                <a:gd name="T2" fmla="*/ 30 w 31"/>
                <a:gd name="T3" fmla="*/ 44 h 81"/>
                <a:gd name="T4" fmla="*/ 24 w 31"/>
                <a:gd name="T5" fmla="*/ 63 h 81"/>
                <a:gd name="T6" fmla="*/ 12 w 31"/>
                <a:gd name="T7" fmla="*/ 81 h 81"/>
                <a:gd name="T8" fmla="*/ 0 w 31"/>
                <a:gd name="T9" fmla="*/ 70 h 81"/>
                <a:gd name="T10" fmla="*/ 12 w 31"/>
                <a:gd name="T11" fmla="*/ 56 h 81"/>
                <a:gd name="T12" fmla="*/ 14 w 31"/>
                <a:gd name="T13" fmla="*/ 37 h 81"/>
                <a:gd name="T14" fmla="*/ 19 w 31"/>
                <a:gd name="T15" fmla="*/ 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81">
                  <a:moveTo>
                    <a:pt x="19" y="4"/>
                  </a:moveTo>
                  <a:cubicBezTo>
                    <a:pt x="20" y="11"/>
                    <a:pt x="29" y="37"/>
                    <a:pt x="30" y="44"/>
                  </a:cubicBezTo>
                  <a:cubicBezTo>
                    <a:pt x="31" y="50"/>
                    <a:pt x="31" y="52"/>
                    <a:pt x="24" y="63"/>
                  </a:cubicBezTo>
                  <a:cubicBezTo>
                    <a:pt x="17" y="74"/>
                    <a:pt x="12" y="81"/>
                    <a:pt x="12" y="81"/>
                  </a:cubicBezTo>
                  <a:cubicBezTo>
                    <a:pt x="9" y="78"/>
                    <a:pt x="5" y="73"/>
                    <a:pt x="0" y="70"/>
                  </a:cubicBezTo>
                  <a:cubicBezTo>
                    <a:pt x="0" y="70"/>
                    <a:pt x="8" y="64"/>
                    <a:pt x="12" y="56"/>
                  </a:cubicBezTo>
                  <a:cubicBezTo>
                    <a:pt x="16" y="49"/>
                    <a:pt x="17" y="46"/>
                    <a:pt x="14" y="37"/>
                  </a:cubicBezTo>
                  <a:cubicBezTo>
                    <a:pt x="11" y="28"/>
                    <a:pt x="16" y="0"/>
                    <a:pt x="19" y="4"/>
                  </a:cubicBezTo>
                  <a:close/>
                </a:path>
              </a:pathLst>
            </a:custGeom>
            <a:solidFill>
              <a:srgbClr val="4A50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140">
              <a:extLst>
                <a:ext uri="{FF2B5EF4-FFF2-40B4-BE49-F238E27FC236}">
                  <a16:creationId xmlns:a16="http://schemas.microsoft.com/office/drawing/2014/main" id="{0B84EDA2-6FBC-471B-970B-A9E4F271D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9" y="1033"/>
              <a:ext cx="27" cy="22"/>
            </a:xfrm>
            <a:custGeom>
              <a:avLst/>
              <a:gdLst>
                <a:gd name="T0" fmla="*/ 11 w 11"/>
                <a:gd name="T1" fmla="*/ 5 h 9"/>
                <a:gd name="T2" fmla="*/ 9 w 11"/>
                <a:gd name="T3" fmla="*/ 9 h 9"/>
                <a:gd name="T4" fmla="*/ 5 w 11"/>
                <a:gd name="T5" fmla="*/ 6 h 9"/>
                <a:gd name="T6" fmla="*/ 0 w 11"/>
                <a:gd name="T7" fmla="*/ 5 h 9"/>
                <a:gd name="T8" fmla="*/ 2 w 11"/>
                <a:gd name="T9" fmla="*/ 0 h 9"/>
                <a:gd name="T10" fmla="*/ 11 w 11"/>
                <a:gd name="T11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9">
                  <a:moveTo>
                    <a:pt x="11" y="5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8" y="7"/>
                    <a:pt x="5" y="6"/>
                  </a:cubicBezTo>
                  <a:cubicBezTo>
                    <a:pt x="3" y="5"/>
                    <a:pt x="0" y="5"/>
                    <a:pt x="0" y="5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0" y="1"/>
                    <a:pt x="1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41">
              <a:extLst>
                <a:ext uri="{FF2B5EF4-FFF2-40B4-BE49-F238E27FC236}">
                  <a16:creationId xmlns:a16="http://schemas.microsoft.com/office/drawing/2014/main" id="{E1956C7C-7086-49B5-8E83-3BB61A4C0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9" y="874"/>
              <a:ext cx="51" cy="176"/>
            </a:xfrm>
            <a:custGeom>
              <a:avLst/>
              <a:gdLst>
                <a:gd name="T0" fmla="*/ 16 w 21"/>
                <a:gd name="T1" fmla="*/ 0 h 73"/>
                <a:gd name="T2" fmla="*/ 9 w 21"/>
                <a:gd name="T3" fmla="*/ 36 h 73"/>
                <a:gd name="T4" fmla="*/ 2 w 21"/>
                <a:gd name="T5" fmla="*/ 61 h 73"/>
                <a:gd name="T6" fmla="*/ 0 w 21"/>
                <a:gd name="T7" fmla="*/ 70 h 73"/>
                <a:gd name="T8" fmla="*/ 6 w 21"/>
                <a:gd name="T9" fmla="*/ 69 h 73"/>
                <a:gd name="T10" fmla="*/ 10 w 21"/>
                <a:gd name="T11" fmla="*/ 73 h 73"/>
                <a:gd name="T12" fmla="*/ 18 w 21"/>
                <a:gd name="T13" fmla="*/ 54 h 73"/>
                <a:gd name="T14" fmla="*/ 16 w 21"/>
                <a:gd name="T15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73">
                  <a:moveTo>
                    <a:pt x="16" y="0"/>
                  </a:moveTo>
                  <a:cubicBezTo>
                    <a:pt x="14" y="6"/>
                    <a:pt x="11" y="29"/>
                    <a:pt x="9" y="36"/>
                  </a:cubicBezTo>
                  <a:cubicBezTo>
                    <a:pt x="7" y="43"/>
                    <a:pt x="3" y="58"/>
                    <a:pt x="2" y="61"/>
                  </a:cubicBezTo>
                  <a:cubicBezTo>
                    <a:pt x="1" y="65"/>
                    <a:pt x="0" y="70"/>
                    <a:pt x="0" y="70"/>
                  </a:cubicBezTo>
                  <a:cubicBezTo>
                    <a:pt x="0" y="70"/>
                    <a:pt x="3" y="67"/>
                    <a:pt x="6" y="69"/>
                  </a:cubicBezTo>
                  <a:cubicBezTo>
                    <a:pt x="8" y="71"/>
                    <a:pt x="10" y="73"/>
                    <a:pt x="10" y="73"/>
                  </a:cubicBezTo>
                  <a:cubicBezTo>
                    <a:pt x="10" y="73"/>
                    <a:pt x="16" y="60"/>
                    <a:pt x="18" y="54"/>
                  </a:cubicBezTo>
                  <a:cubicBezTo>
                    <a:pt x="20" y="47"/>
                    <a:pt x="21" y="2"/>
                    <a:pt x="16" y="0"/>
                  </a:cubicBezTo>
                  <a:close/>
                </a:path>
              </a:pathLst>
            </a:custGeom>
            <a:solidFill>
              <a:srgbClr val="4A50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142">
              <a:extLst>
                <a:ext uri="{FF2B5EF4-FFF2-40B4-BE49-F238E27FC236}">
                  <a16:creationId xmlns:a16="http://schemas.microsoft.com/office/drawing/2014/main" id="{A8F4ACC9-4A1F-487A-813A-9640C0A5F9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51" y="882"/>
              <a:ext cx="75" cy="170"/>
            </a:xfrm>
            <a:custGeom>
              <a:avLst/>
              <a:gdLst>
                <a:gd name="T0" fmla="*/ 15 w 31"/>
                <a:gd name="T1" fmla="*/ 43 h 71"/>
                <a:gd name="T2" fmla="*/ 15 w 31"/>
                <a:gd name="T3" fmla="*/ 38 h 71"/>
                <a:gd name="T4" fmla="*/ 15 w 31"/>
                <a:gd name="T5" fmla="*/ 34 h 71"/>
                <a:gd name="T6" fmla="*/ 22 w 31"/>
                <a:gd name="T7" fmla="*/ 38 h 71"/>
                <a:gd name="T8" fmla="*/ 25 w 31"/>
                <a:gd name="T9" fmla="*/ 42 h 71"/>
                <a:gd name="T10" fmla="*/ 18 w 31"/>
                <a:gd name="T11" fmla="*/ 45 h 71"/>
                <a:gd name="T12" fmla="*/ 19 w 31"/>
                <a:gd name="T13" fmla="*/ 50 h 71"/>
                <a:gd name="T14" fmla="*/ 15 w 31"/>
                <a:gd name="T15" fmla="*/ 51 h 71"/>
                <a:gd name="T16" fmla="*/ 15 w 31"/>
                <a:gd name="T17" fmla="*/ 43 h 71"/>
                <a:gd name="T18" fmla="*/ 15 w 31"/>
                <a:gd name="T19" fmla="*/ 54 h 71"/>
                <a:gd name="T20" fmla="*/ 15 w 31"/>
                <a:gd name="T21" fmla="*/ 54 h 71"/>
                <a:gd name="T22" fmla="*/ 15 w 31"/>
                <a:gd name="T23" fmla="*/ 57 h 71"/>
                <a:gd name="T24" fmla="*/ 15 w 31"/>
                <a:gd name="T25" fmla="*/ 54 h 71"/>
                <a:gd name="T26" fmla="*/ 15 w 31"/>
                <a:gd name="T27" fmla="*/ 23 h 71"/>
                <a:gd name="T28" fmla="*/ 15 w 31"/>
                <a:gd name="T29" fmla="*/ 20 h 71"/>
                <a:gd name="T30" fmla="*/ 18 w 31"/>
                <a:gd name="T31" fmla="*/ 19 h 71"/>
                <a:gd name="T32" fmla="*/ 15 w 31"/>
                <a:gd name="T33" fmla="*/ 23 h 71"/>
                <a:gd name="T34" fmla="*/ 15 w 31"/>
                <a:gd name="T35" fmla="*/ 10 h 71"/>
                <a:gd name="T36" fmla="*/ 15 w 31"/>
                <a:gd name="T37" fmla="*/ 7 h 71"/>
                <a:gd name="T38" fmla="*/ 16 w 31"/>
                <a:gd name="T39" fmla="*/ 2 h 71"/>
                <a:gd name="T40" fmla="*/ 15 w 31"/>
                <a:gd name="T41" fmla="*/ 10 h 71"/>
                <a:gd name="T42" fmla="*/ 6 w 31"/>
                <a:gd name="T43" fmla="*/ 71 h 71"/>
                <a:gd name="T44" fmla="*/ 0 w 31"/>
                <a:gd name="T45" fmla="*/ 66 h 71"/>
                <a:gd name="T46" fmla="*/ 12 w 31"/>
                <a:gd name="T47" fmla="*/ 52 h 71"/>
                <a:gd name="T48" fmla="*/ 15 w 31"/>
                <a:gd name="T49" fmla="*/ 43 h 71"/>
                <a:gd name="T50" fmla="*/ 15 w 31"/>
                <a:gd name="T51" fmla="*/ 51 h 71"/>
                <a:gd name="T52" fmla="*/ 15 w 31"/>
                <a:gd name="T53" fmla="*/ 54 h 71"/>
                <a:gd name="T54" fmla="*/ 15 w 31"/>
                <a:gd name="T55" fmla="*/ 57 h 71"/>
                <a:gd name="T56" fmla="*/ 15 w 31"/>
                <a:gd name="T57" fmla="*/ 57 h 71"/>
                <a:gd name="T58" fmla="*/ 7 w 31"/>
                <a:gd name="T59" fmla="*/ 61 h 71"/>
                <a:gd name="T60" fmla="*/ 6 w 31"/>
                <a:gd name="T61" fmla="*/ 71 h 71"/>
                <a:gd name="T62" fmla="*/ 15 w 31"/>
                <a:gd name="T63" fmla="*/ 38 h 71"/>
                <a:gd name="T64" fmla="*/ 14 w 31"/>
                <a:gd name="T65" fmla="*/ 33 h 71"/>
                <a:gd name="T66" fmla="*/ 14 w 31"/>
                <a:gd name="T67" fmla="*/ 31 h 71"/>
                <a:gd name="T68" fmla="*/ 15 w 31"/>
                <a:gd name="T69" fmla="*/ 34 h 71"/>
                <a:gd name="T70" fmla="*/ 15 w 31"/>
                <a:gd name="T71" fmla="*/ 38 h 71"/>
                <a:gd name="T72" fmla="*/ 15 w 31"/>
                <a:gd name="T73" fmla="*/ 7 h 71"/>
                <a:gd name="T74" fmla="*/ 15 w 31"/>
                <a:gd name="T75" fmla="*/ 10 h 71"/>
                <a:gd name="T76" fmla="*/ 13 w 31"/>
                <a:gd name="T77" fmla="*/ 20 h 71"/>
                <a:gd name="T78" fmla="*/ 15 w 31"/>
                <a:gd name="T79" fmla="*/ 7 h 71"/>
                <a:gd name="T80" fmla="*/ 15 w 31"/>
                <a:gd name="T81" fmla="*/ 20 h 71"/>
                <a:gd name="T82" fmla="*/ 14 w 31"/>
                <a:gd name="T83" fmla="*/ 21 h 71"/>
                <a:gd name="T84" fmla="*/ 13 w 31"/>
                <a:gd name="T85" fmla="*/ 22 h 71"/>
                <a:gd name="T86" fmla="*/ 13 w 31"/>
                <a:gd name="T87" fmla="*/ 28 h 71"/>
                <a:gd name="T88" fmla="*/ 15 w 31"/>
                <a:gd name="T89" fmla="*/ 23 h 71"/>
                <a:gd name="T90" fmla="*/ 15 w 31"/>
                <a:gd name="T91" fmla="*/ 2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" h="71">
                  <a:moveTo>
                    <a:pt x="15" y="43"/>
                  </a:moveTo>
                  <a:cubicBezTo>
                    <a:pt x="16" y="42"/>
                    <a:pt x="16" y="40"/>
                    <a:pt x="15" y="38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7" y="36"/>
                    <a:pt x="20" y="38"/>
                    <a:pt x="22" y="38"/>
                  </a:cubicBezTo>
                  <a:cubicBezTo>
                    <a:pt x="26" y="39"/>
                    <a:pt x="31" y="42"/>
                    <a:pt x="25" y="42"/>
                  </a:cubicBezTo>
                  <a:cubicBezTo>
                    <a:pt x="19" y="42"/>
                    <a:pt x="15" y="44"/>
                    <a:pt x="18" y="45"/>
                  </a:cubicBezTo>
                  <a:cubicBezTo>
                    <a:pt x="21" y="47"/>
                    <a:pt x="23" y="50"/>
                    <a:pt x="19" y="50"/>
                  </a:cubicBezTo>
                  <a:cubicBezTo>
                    <a:pt x="17" y="49"/>
                    <a:pt x="16" y="50"/>
                    <a:pt x="15" y="51"/>
                  </a:cubicBezTo>
                  <a:cubicBezTo>
                    <a:pt x="15" y="43"/>
                    <a:pt x="15" y="43"/>
                    <a:pt x="15" y="43"/>
                  </a:cubicBezTo>
                  <a:close/>
                  <a:moveTo>
                    <a:pt x="15" y="54"/>
                  </a:moveTo>
                  <a:cubicBezTo>
                    <a:pt x="15" y="54"/>
                    <a:pt x="15" y="54"/>
                    <a:pt x="15" y="54"/>
                  </a:cubicBezTo>
                  <a:cubicBezTo>
                    <a:pt x="17" y="56"/>
                    <a:pt x="17" y="57"/>
                    <a:pt x="15" y="57"/>
                  </a:cubicBezTo>
                  <a:cubicBezTo>
                    <a:pt x="15" y="54"/>
                    <a:pt x="15" y="54"/>
                    <a:pt x="15" y="54"/>
                  </a:cubicBezTo>
                  <a:close/>
                  <a:moveTo>
                    <a:pt x="15" y="23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8" y="17"/>
                    <a:pt x="21" y="15"/>
                    <a:pt x="18" y="19"/>
                  </a:cubicBezTo>
                  <a:cubicBezTo>
                    <a:pt x="17" y="20"/>
                    <a:pt x="16" y="21"/>
                    <a:pt x="15" y="23"/>
                  </a:cubicBezTo>
                  <a:close/>
                  <a:moveTo>
                    <a:pt x="15" y="10"/>
                  </a:moveTo>
                  <a:cubicBezTo>
                    <a:pt x="15" y="7"/>
                    <a:pt x="15" y="7"/>
                    <a:pt x="15" y="7"/>
                  </a:cubicBezTo>
                  <a:cubicBezTo>
                    <a:pt x="16" y="5"/>
                    <a:pt x="16" y="4"/>
                    <a:pt x="16" y="2"/>
                  </a:cubicBezTo>
                  <a:cubicBezTo>
                    <a:pt x="18" y="0"/>
                    <a:pt x="16" y="4"/>
                    <a:pt x="15" y="10"/>
                  </a:cubicBezTo>
                  <a:close/>
                  <a:moveTo>
                    <a:pt x="6" y="71"/>
                  </a:moveTo>
                  <a:cubicBezTo>
                    <a:pt x="4" y="69"/>
                    <a:pt x="0" y="66"/>
                    <a:pt x="0" y="66"/>
                  </a:cubicBezTo>
                  <a:cubicBezTo>
                    <a:pt x="0" y="66"/>
                    <a:pt x="8" y="60"/>
                    <a:pt x="12" y="52"/>
                  </a:cubicBezTo>
                  <a:cubicBezTo>
                    <a:pt x="14" y="49"/>
                    <a:pt x="15" y="46"/>
                    <a:pt x="15" y="43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2"/>
                    <a:pt x="15" y="53"/>
                    <a:pt x="15" y="54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2" y="56"/>
                    <a:pt x="10" y="58"/>
                    <a:pt x="7" y="61"/>
                  </a:cubicBezTo>
                  <a:cubicBezTo>
                    <a:pt x="4" y="65"/>
                    <a:pt x="5" y="69"/>
                    <a:pt x="6" y="71"/>
                  </a:cubicBezTo>
                  <a:close/>
                  <a:moveTo>
                    <a:pt x="15" y="38"/>
                  </a:moveTo>
                  <a:cubicBezTo>
                    <a:pt x="15" y="37"/>
                    <a:pt x="15" y="35"/>
                    <a:pt x="14" y="33"/>
                  </a:cubicBezTo>
                  <a:cubicBezTo>
                    <a:pt x="14" y="32"/>
                    <a:pt x="14" y="32"/>
                    <a:pt x="14" y="31"/>
                  </a:cubicBezTo>
                  <a:cubicBezTo>
                    <a:pt x="14" y="32"/>
                    <a:pt x="15" y="33"/>
                    <a:pt x="15" y="34"/>
                  </a:cubicBezTo>
                  <a:cubicBezTo>
                    <a:pt x="15" y="38"/>
                    <a:pt x="15" y="38"/>
                    <a:pt x="15" y="38"/>
                  </a:cubicBezTo>
                  <a:close/>
                  <a:moveTo>
                    <a:pt x="15" y="7"/>
                  </a:moveTo>
                  <a:cubicBezTo>
                    <a:pt x="15" y="10"/>
                    <a:pt x="15" y="10"/>
                    <a:pt x="15" y="10"/>
                  </a:cubicBezTo>
                  <a:cubicBezTo>
                    <a:pt x="15" y="14"/>
                    <a:pt x="14" y="18"/>
                    <a:pt x="13" y="20"/>
                  </a:cubicBezTo>
                  <a:cubicBezTo>
                    <a:pt x="14" y="16"/>
                    <a:pt x="14" y="11"/>
                    <a:pt x="15" y="7"/>
                  </a:cubicBezTo>
                  <a:close/>
                  <a:moveTo>
                    <a:pt x="15" y="20"/>
                  </a:moveTo>
                  <a:cubicBezTo>
                    <a:pt x="15" y="20"/>
                    <a:pt x="14" y="21"/>
                    <a:pt x="14" y="21"/>
                  </a:cubicBezTo>
                  <a:cubicBezTo>
                    <a:pt x="14" y="22"/>
                    <a:pt x="13" y="22"/>
                    <a:pt x="13" y="22"/>
                  </a:cubicBezTo>
                  <a:cubicBezTo>
                    <a:pt x="13" y="25"/>
                    <a:pt x="13" y="27"/>
                    <a:pt x="13" y="28"/>
                  </a:cubicBezTo>
                  <a:cubicBezTo>
                    <a:pt x="14" y="27"/>
                    <a:pt x="14" y="25"/>
                    <a:pt x="15" y="23"/>
                  </a:cubicBezTo>
                  <a:lnTo>
                    <a:pt x="15" y="20"/>
                  </a:lnTo>
                  <a:close/>
                </a:path>
              </a:pathLst>
            </a:custGeom>
            <a:solidFill>
              <a:srgbClr val="3D39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143">
              <a:extLst>
                <a:ext uri="{FF2B5EF4-FFF2-40B4-BE49-F238E27FC236}">
                  <a16:creationId xmlns:a16="http://schemas.microsoft.com/office/drawing/2014/main" id="{97D303DD-09EC-42DA-BA17-D352F4DCC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" y="879"/>
              <a:ext cx="36" cy="171"/>
            </a:xfrm>
            <a:custGeom>
              <a:avLst/>
              <a:gdLst>
                <a:gd name="T0" fmla="*/ 0 w 15"/>
                <a:gd name="T1" fmla="*/ 66 h 71"/>
                <a:gd name="T2" fmla="*/ 1 w 15"/>
                <a:gd name="T3" fmla="*/ 67 h 71"/>
                <a:gd name="T4" fmla="*/ 5 w 15"/>
                <a:gd name="T5" fmla="*/ 71 h 71"/>
                <a:gd name="T6" fmla="*/ 13 w 15"/>
                <a:gd name="T7" fmla="*/ 52 h 71"/>
                <a:gd name="T8" fmla="*/ 11 w 15"/>
                <a:gd name="T9" fmla="*/ 0 h 71"/>
                <a:gd name="T10" fmla="*/ 11 w 15"/>
                <a:gd name="T11" fmla="*/ 0 h 71"/>
                <a:gd name="T12" fmla="*/ 13 w 15"/>
                <a:gd name="T13" fmla="*/ 30 h 71"/>
                <a:gd name="T14" fmla="*/ 12 w 15"/>
                <a:gd name="T15" fmla="*/ 45 h 71"/>
                <a:gd name="T16" fmla="*/ 8 w 15"/>
                <a:gd name="T17" fmla="*/ 45 h 71"/>
                <a:gd name="T18" fmla="*/ 9 w 15"/>
                <a:gd name="T19" fmla="*/ 55 h 71"/>
                <a:gd name="T20" fmla="*/ 7 w 15"/>
                <a:gd name="T21" fmla="*/ 60 h 71"/>
                <a:gd name="T22" fmla="*/ 4 w 15"/>
                <a:gd name="T23" fmla="*/ 67 h 71"/>
                <a:gd name="T24" fmla="*/ 0 w 15"/>
                <a:gd name="T25" fmla="*/ 6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71">
                  <a:moveTo>
                    <a:pt x="0" y="66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3" y="69"/>
                    <a:pt x="5" y="71"/>
                    <a:pt x="5" y="71"/>
                  </a:cubicBezTo>
                  <a:cubicBezTo>
                    <a:pt x="5" y="71"/>
                    <a:pt x="11" y="58"/>
                    <a:pt x="13" y="52"/>
                  </a:cubicBezTo>
                  <a:cubicBezTo>
                    <a:pt x="15" y="46"/>
                    <a:pt x="15" y="12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7"/>
                    <a:pt x="13" y="24"/>
                    <a:pt x="13" y="30"/>
                  </a:cubicBezTo>
                  <a:cubicBezTo>
                    <a:pt x="13" y="36"/>
                    <a:pt x="13" y="48"/>
                    <a:pt x="12" y="45"/>
                  </a:cubicBezTo>
                  <a:cubicBezTo>
                    <a:pt x="10" y="42"/>
                    <a:pt x="6" y="40"/>
                    <a:pt x="8" y="45"/>
                  </a:cubicBezTo>
                  <a:cubicBezTo>
                    <a:pt x="11" y="51"/>
                    <a:pt x="11" y="58"/>
                    <a:pt x="9" y="55"/>
                  </a:cubicBezTo>
                  <a:cubicBezTo>
                    <a:pt x="7" y="53"/>
                    <a:pt x="7" y="55"/>
                    <a:pt x="7" y="60"/>
                  </a:cubicBezTo>
                  <a:cubicBezTo>
                    <a:pt x="7" y="65"/>
                    <a:pt x="7" y="68"/>
                    <a:pt x="4" y="67"/>
                  </a:cubicBezTo>
                  <a:cubicBezTo>
                    <a:pt x="1" y="66"/>
                    <a:pt x="0" y="66"/>
                    <a:pt x="0" y="66"/>
                  </a:cubicBezTo>
                  <a:close/>
                </a:path>
              </a:pathLst>
            </a:custGeom>
            <a:solidFill>
              <a:srgbClr val="3D39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144">
              <a:extLst>
                <a:ext uri="{FF2B5EF4-FFF2-40B4-BE49-F238E27FC236}">
                  <a16:creationId xmlns:a16="http://schemas.microsoft.com/office/drawing/2014/main" id="{9D8A0879-651C-4AA8-B081-C672B9EF0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8" y="1351"/>
              <a:ext cx="45" cy="24"/>
            </a:xfrm>
            <a:custGeom>
              <a:avLst/>
              <a:gdLst>
                <a:gd name="T0" fmla="*/ 17 w 19"/>
                <a:gd name="T1" fmla="*/ 3 h 10"/>
                <a:gd name="T2" fmla="*/ 6 w 19"/>
                <a:gd name="T3" fmla="*/ 9 h 10"/>
                <a:gd name="T4" fmla="*/ 5 w 19"/>
                <a:gd name="T5" fmla="*/ 8 h 10"/>
                <a:gd name="T6" fmla="*/ 14 w 19"/>
                <a:gd name="T7" fmla="*/ 3 h 10"/>
                <a:gd name="T8" fmla="*/ 17 w 19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7" y="3"/>
                  </a:moveTo>
                  <a:cubicBezTo>
                    <a:pt x="14" y="6"/>
                    <a:pt x="10" y="9"/>
                    <a:pt x="6" y="9"/>
                  </a:cubicBezTo>
                  <a:cubicBezTo>
                    <a:pt x="1" y="10"/>
                    <a:pt x="0" y="9"/>
                    <a:pt x="5" y="8"/>
                  </a:cubicBezTo>
                  <a:cubicBezTo>
                    <a:pt x="9" y="7"/>
                    <a:pt x="12" y="5"/>
                    <a:pt x="14" y="3"/>
                  </a:cubicBezTo>
                  <a:cubicBezTo>
                    <a:pt x="15" y="0"/>
                    <a:pt x="19" y="0"/>
                    <a:pt x="17" y="3"/>
                  </a:cubicBezTo>
                  <a:close/>
                </a:path>
              </a:pathLst>
            </a:custGeom>
            <a:solidFill>
              <a:srgbClr val="164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45">
              <a:extLst>
                <a:ext uri="{FF2B5EF4-FFF2-40B4-BE49-F238E27FC236}">
                  <a16:creationId xmlns:a16="http://schemas.microsoft.com/office/drawing/2014/main" id="{E69FDC64-8B8F-4919-8C00-4D96769540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5" y="1149"/>
              <a:ext cx="70" cy="199"/>
            </a:xfrm>
            <a:custGeom>
              <a:avLst/>
              <a:gdLst>
                <a:gd name="T0" fmla="*/ 8 w 29"/>
                <a:gd name="T1" fmla="*/ 0 h 83"/>
                <a:gd name="T2" fmla="*/ 7 w 29"/>
                <a:gd name="T3" fmla="*/ 3 h 83"/>
                <a:gd name="T4" fmla="*/ 3 w 29"/>
                <a:gd name="T5" fmla="*/ 28 h 83"/>
                <a:gd name="T6" fmla="*/ 7 w 29"/>
                <a:gd name="T7" fmla="*/ 39 h 83"/>
                <a:gd name="T8" fmla="*/ 9 w 29"/>
                <a:gd name="T9" fmla="*/ 42 h 83"/>
                <a:gd name="T10" fmla="*/ 12 w 29"/>
                <a:gd name="T11" fmla="*/ 57 h 83"/>
                <a:gd name="T12" fmla="*/ 21 w 29"/>
                <a:gd name="T13" fmla="*/ 74 h 83"/>
                <a:gd name="T14" fmla="*/ 18 w 29"/>
                <a:gd name="T15" fmla="*/ 78 h 83"/>
                <a:gd name="T16" fmla="*/ 29 w 29"/>
                <a:gd name="T17" fmla="*/ 80 h 83"/>
                <a:gd name="T18" fmla="*/ 23 w 29"/>
                <a:gd name="T19" fmla="*/ 80 h 83"/>
                <a:gd name="T20" fmla="*/ 13 w 29"/>
                <a:gd name="T21" fmla="*/ 81 h 83"/>
                <a:gd name="T22" fmla="*/ 11 w 29"/>
                <a:gd name="T23" fmla="*/ 62 h 83"/>
                <a:gd name="T24" fmla="*/ 0 w 29"/>
                <a:gd name="T25" fmla="*/ 39 h 83"/>
                <a:gd name="T26" fmla="*/ 0 w 29"/>
                <a:gd name="T27" fmla="*/ 39 h 83"/>
                <a:gd name="T28" fmla="*/ 0 w 29"/>
                <a:gd name="T29" fmla="*/ 38 h 83"/>
                <a:gd name="T30" fmla="*/ 8 w 29"/>
                <a:gd name="T3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83">
                  <a:moveTo>
                    <a:pt x="8" y="0"/>
                  </a:moveTo>
                  <a:cubicBezTo>
                    <a:pt x="8" y="1"/>
                    <a:pt x="7" y="2"/>
                    <a:pt x="7" y="3"/>
                  </a:cubicBezTo>
                  <a:cubicBezTo>
                    <a:pt x="6" y="10"/>
                    <a:pt x="4" y="22"/>
                    <a:pt x="3" y="28"/>
                  </a:cubicBezTo>
                  <a:cubicBezTo>
                    <a:pt x="3" y="35"/>
                    <a:pt x="4" y="41"/>
                    <a:pt x="7" y="39"/>
                  </a:cubicBezTo>
                  <a:cubicBezTo>
                    <a:pt x="9" y="37"/>
                    <a:pt x="12" y="35"/>
                    <a:pt x="9" y="42"/>
                  </a:cubicBezTo>
                  <a:cubicBezTo>
                    <a:pt x="6" y="48"/>
                    <a:pt x="11" y="48"/>
                    <a:pt x="12" y="57"/>
                  </a:cubicBezTo>
                  <a:cubicBezTo>
                    <a:pt x="12" y="66"/>
                    <a:pt x="16" y="74"/>
                    <a:pt x="21" y="74"/>
                  </a:cubicBezTo>
                  <a:cubicBezTo>
                    <a:pt x="26" y="73"/>
                    <a:pt x="17" y="74"/>
                    <a:pt x="18" y="78"/>
                  </a:cubicBezTo>
                  <a:cubicBezTo>
                    <a:pt x="19" y="81"/>
                    <a:pt x="27" y="78"/>
                    <a:pt x="29" y="80"/>
                  </a:cubicBezTo>
                  <a:cubicBezTo>
                    <a:pt x="27" y="80"/>
                    <a:pt x="25" y="80"/>
                    <a:pt x="23" y="80"/>
                  </a:cubicBezTo>
                  <a:cubicBezTo>
                    <a:pt x="18" y="81"/>
                    <a:pt x="12" y="83"/>
                    <a:pt x="13" y="81"/>
                  </a:cubicBezTo>
                  <a:cubicBezTo>
                    <a:pt x="13" y="80"/>
                    <a:pt x="15" y="72"/>
                    <a:pt x="11" y="62"/>
                  </a:cubicBezTo>
                  <a:cubicBezTo>
                    <a:pt x="7" y="52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0"/>
                    <a:pt x="2" y="19"/>
                    <a:pt x="8" y="0"/>
                  </a:cubicBezTo>
                  <a:close/>
                </a:path>
              </a:pathLst>
            </a:custGeom>
            <a:solidFill>
              <a:srgbClr val="3D39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146">
              <a:extLst>
                <a:ext uri="{FF2B5EF4-FFF2-40B4-BE49-F238E27FC236}">
                  <a16:creationId xmlns:a16="http://schemas.microsoft.com/office/drawing/2014/main" id="{3F42D893-DAB2-4E47-AF13-BC596576C1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4" y="1365"/>
              <a:ext cx="48" cy="24"/>
            </a:xfrm>
            <a:custGeom>
              <a:avLst/>
              <a:gdLst>
                <a:gd name="T0" fmla="*/ 18 w 20"/>
                <a:gd name="T1" fmla="*/ 2 h 10"/>
                <a:gd name="T2" fmla="*/ 6 w 20"/>
                <a:gd name="T3" fmla="*/ 8 h 10"/>
                <a:gd name="T4" fmla="*/ 6 w 20"/>
                <a:gd name="T5" fmla="*/ 7 h 10"/>
                <a:gd name="T6" fmla="*/ 16 w 20"/>
                <a:gd name="T7" fmla="*/ 2 h 10"/>
                <a:gd name="T8" fmla="*/ 18 w 20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0">
                  <a:moveTo>
                    <a:pt x="18" y="2"/>
                  </a:moveTo>
                  <a:cubicBezTo>
                    <a:pt x="18" y="5"/>
                    <a:pt x="12" y="10"/>
                    <a:pt x="6" y="8"/>
                  </a:cubicBezTo>
                  <a:cubicBezTo>
                    <a:pt x="0" y="7"/>
                    <a:pt x="0" y="7"/>
                    <a:pt x="6" y="7"/>
                  </a:cubicBezTo>
                  <a:cubicBezTo>
                    <a:pt x="12" y="7"/>
                    <a:pt x="14" y="3"/>
                    <a:pt x="16" y="2"/>
                  </a:cubicBezTo>
                  <a:cubicBezTo>
                    <a:pt x="17" y="0"/>
                    <a:pt x="20" y="0"/>
                    <a:pt x="18" y="2"/>
                  </a:cubicBezTo>
                  <a:close/>
                </a:path>
              </a:pathLst>
            </a:custGeom>
            <a:solidFill>
              <a:srgbClr val="164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147">
              <a:extLst>
                <a:ext uri="{FF2B5EF4-FFF2-40B4-BE49-F238E27FC236}">
                  <a16:creationId xmlns:a16="http://schemas.microsoft.com/office/drawing/2014/main" id="{DB56AAC3-56C2-4DF0-9F4D-2E07E74BB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1" y="855"/>
              <a:ext cx="60" cy="149"/>
            </a:xfrm>
            <a:custGeom>
              <a:avLst/>
              <a:gdLst>
                <a:gd name="T0" fmla="*/ 5 w 25"/>
                <a:gd name="T1" fmla="*/ 62 h 62"/>
                <a:gd name="T2" fmla="*/ 20 w 25"/>
                <a:gd name="T3" fmla="*/ 17 h 62"/>
                <a:gd name="T4" fmla="*/ 20 w 25"/>
                <a:gd name="T5" fmla="*/ 10 h 62"/>
                <a:gd name="T6" fmla="*/ 25 w 25"/>
                <a:gd name="T7" fmla="*/ 6 h 62"/>
                <a:gd name="T8" fmla="*/ 19 w 25"/>
                <a:gd name="T9" fmla="*/ 0 h 62"/>
                <a:gd name="T10" fmla="*/ 23 w 25"/>
                <a:gd name="T11" fmla="*/ 6 h 62"/>
                <a:gd name="T12" fmla="*/ 18 w 25"/>
                <a:gd name="T13" fmla="*/ 8 h 62"/>
                <a:gd name="T14" fmla="*/ 19 w 25"/>
                <a:gd name="T15" fmla="*/ 15 h 62"/>
                <a:gd name="T16" fmla="*/ 5 w 25"/>
                <a:gd name="T17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62">
                  <a:moveTo>
                    <a:pt x="5" y="62"/>
                  </a:moveTo>
                  <a:cubicBezTo>
                    <a:pt x="0" y="47"/>
                    <a:pt x="11" y="28"/>
                    <a:pt x="20" y="17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6"/>
                    <a:pt x="22" y="2"/>
                    <a:pt x="19" y="0"/>
                  </a:cubicBezTo>
                  <a:cubicBezTo>
                    <a:pt x="21" y="1"/>
                    <a:pt x="23" y="6"/>
                    <a:pt x="23" y="6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9" y="25"/>
                    <a:pt x="0" y="47"/>
                    <a:pt x="5" y="62"/>
                  </a:cubicBezTo>
                  <a:close/>
                </a:path>
              </a:pathLst>
            </a:custGeom>
            <a:solidFill>
              <a:srgbClr val="3D39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148">
              <a:extLst>
                <a:ext uri="{FF2B5EF4-FFF2-40B4-BE49-F238E27FC236}">
                  <a16:creationId xmlns:a16="http://schemas.microsoft.com/office/drawing/2014/main" id="{55E7A290-5579-4BFE-9053-3A339EF39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" y="1031"/>
              <a:ext cx="58" cy="17"/>
            </a:xfrm>
            <a:custGeom>
              <a:avLst/>
              <a:gdLst>
                <a:gd name="T0" fmla="*/ 24 w 24"/>
                <a:gd name="T1" fmla="*/ 3 h 7"/>
                <a:gd name="T2" fmla="*/ 0 w 24"/>
                <a:gd name="T3" fmla="*/ 6 h 7"/>
                <a:gd name="T4" fmla="*/ 0 w 24"/>
                <a:gd name="T5" fmla="*/ 3 h 7"/>
                <a:gd name="T6" fmla="*/ 23 w 24"/>
                <a:gd name="T7" fmla="*/ 0 h 7"/>
                <a:gd name="T8" fmla="*/ 24 w 24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7">
                  <a:moveTo>
                    <a:pt x="24" y="3"/>
                  </a:moveTo>
                  <a:cubicBezTo>
                    <a:pt x="24" y="3"/>
                    <a:pt x="0" y="7"/>
                    <a:pt x="0" y="6"/>
                  </a:cubicBezTo>
                  <a:cubicBezTo>
                    <a:pt x="0" y="5"/>
                    <a:pt x="0" y="3"/>
                    <a:pt x="0" y="3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24" y="3"/>
                  </a:lnTo>
                  <a:close/>
                </a:path>
              </a:pathLst>
            </a:custGeom>
            <a:solidFill>
              <a:srgbClr val="3D39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49">
              <a:extLst>
                <a:ext uri="{FF2B5EF4-FFF2-40B4-BE49-F238E27FC236}">
                  <a16:creationId xmlns:a16="http://schemas.microsoft.com/office/drawing/2014/main" id="{20875A9D-3508-48E5-A769-0AAED6F45F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09" y="1072"/>
              <a:ext cx="22" cy="26"/>
            </a:xfrm>
            <a:custGeom>
              <a:avLst/>
              <a:gdLst>
                <a:gd name="T0" fmla="*/ 8 w 9"/>
                <a:gd name="T1" fmla="*/ 0 h 11"/>
                <a:gd name="T2" fmla="*/ 8 w 9"/>
                <a:gd name="T3" fmla="*/ 2 h 11"/>
                <a:gd name="T4" fmla="*/ 6 w 9"/>
                <a:gd name="T5" fmla="*/ 4 h 11"/>
                <a:gd name="T6" fmla="*/ 4 w 9"/>
                <a:gd name="T7" fmla="*/ 2 h 11"/>
                <a:gd name="T8" fmla="*/ 8 w 9"/>
                <a:gd name="T9" fmla="*/ 0 h 11"/>
                <a:gd name="T10" fmla="*/ 3 w 9"/>
                <a:gd name="T11" fmla="*/ 7 h 11"/>
                <a:gd name="T12" fmla="*/ 6 w 9"/>
                <a:gd name="T13" fmla="*/ 10 h 11"/>
                <a:gd name="T14" fmla="*/ 0 w 9"/>
                <a:gd name="T15" fmla="*/ 10 h 11"/>
                <a:gd name="T16" fmla="*/ 2 w 9"/>
                <a:gd name="T17" fmla="*/ 9 h 11"/>
                <a:gd name="T18" fmla="*/ 3 w 9"/>
                <a:gd name="T19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1">
                  <a:moveTo>
                    <a:pt x="8" y="0"/>
                  </a:moveTo>
                  <a:cubicBezTo>
                    <a:pt x="8" y="1"/>
                    <a:pt x="8" y="1"/>
                    <a:pt x="8" y="2"/>
                  </a:cubicBezTo>
                  <a:cubicBezTo>
                    <a:pt x="9" y="6"/>
                    <a:pt x="7" y="6"/>
                    <a:pt x="6" y="4"/>
                  </a:cubicBezTo>
                  <a:cubicBezTo>
                    <a:pt x="6" y="3"/>
                    <a:pt x="5" y="2"/>
                    <a:pt x="4" y="2"/>
                  </a:cubicBezTo>
                  <a:cubicBezTo>
                    <a:pt x="8" y="0"/>
                    <a:pt x="8" y="0"/>
                    <a:pt x="8" y="0"/>
                  </a:cubicBezTo>
                  <a:close/>
                  <a:moveTo>
                    <a:pt x="3" y="7"/>
                  </a:moveTo>
                  <a:cubicBezTo>
                    <a:pt x="4" y="7"/>
                    <a:pt x="9" y="7"/>
                    <a:pt x="6" y="10"/>
                  </a:cubicBezTo>
                  <a:cubicBezTo>
                    <a:pt x="5" y="10"/>
                    <a:pt x="2" y="11"/>
                    <a:pt x="0" y="10"/>
                  </a:cubicBezTo>
                  <a:cubicBezTo>
                    <a:pt x="2" y="9"/>
                    <a:pt x="2" y="9"/>
                    <a:pt x="2" y="9"/>
                  </a:cubicBezTo>
                  <a:lnTo>
                    <a:pt x="3" y="7"/>
                  </a:lnTo>
                  <a:close/>
                </a:path>
              </a:pathLst>
            </a:custGeom>
            <a:solidFill>
              <a:srgbClr val="F6C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150">
              <a:extLst>
                <a:ext uri="{FF2B5EF4-FFF2-40B4-BE49-F238E27FC236}">
                  <a16:creationId xmlns:a16="http://schemas.microsoft.com/office/drawing/2014/main" id="{8B66530D-A61A-487B-8209-29997EC03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9" y="843"/>
              <a:ext cx="53" cy="29"/>
            </a:xfrm>
            <a:custGeom>
              <a:avLst/>
              <a:gdLst>
                <a:gd name="T0" fmla="*/ 48 w 53"/>
                <a:gd name="T1" fmla="*/ 0 h 29"/>
                <a:gd name="T2" fmla="*/ 53 w 53"/>
                <a:gd name="T3" fmla="*/ 7 h 29"/>
                <a:gd name="T4" fmla="*/ 36 w 53"/>
                <a:gd name="T5" fmla="*/ 29 h 29"/>
                <a:gd name="T6" fmla="*/ 19 w 53"/>
                <a:gd name="T7" fmla="*/ 17 h 29"/>
                <a:gd name="T8" fmla="*/ 5 w 53"/>
                <a:gd name="T9" fmla="*/ 24 h 29"/>
                <a:gd name="T10" fmla="*/ 0 w 53"/>
                <a:gd name="T11" fmla="*/ 12 h 29"/>
                <a:gd name="T12" fmla="*/ 7 w 53"/>
                <a:gd name="T13" fmla="*/ 5 h 29"/>
                <a:gd name="T14" fmla="*/ 19 w 53"/>
                <a:gd name="T15" fmla="*/ 17 h 29"/>
                <a:gd name="T16" fmla="*/ 48 w 53"/>
                <a:gd name="T1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29">
                  <a:moveTo>
                    <a:pt x="48" y="0"/>
                  </a:moveTo>
                  <a:lnTo>
                    <a:pt x="53" y="7"/>
                  </a:lnTo>
                  <a:lnTo>
                    <a:pt x="36" y="29"/>
                  </a:lnTo>
                  <a:lnTo>
                    <a:pt x="19" y="17"/>
                  </a:lnTo>
                  <a:lnTo>
                    <a:pt x="5" y="24"/>
                  </a:lnTo>
                  <a:lnTo>
                    <a:pt x="0" y="12"/>
                  </a:lnTo>
                  <a:lnTo>
                    <a:pt x="7" y="5"/>
                  </a:lnTo>
                  <a:lnTo>
                    <a:pt x="19" y="17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4" name="TextBox 173">
            <a:extLst>
              <a:ext uri="{FF2B5EF4-FFF2-40B4-BE49-F238E27FC236}">
                <a16:creationId xmlns:a16="http://schemas.microsoft.com/office/drawing/2014/main" id="{03519E4A-5E0F-4E16-8BDD-15CAF364C20B}"/>
              </a:ext>
            </a:extLst>
          </p:cNvPr>
          <p:cNvSpPr txBox="1"/>
          <p:nvPr/>
        </p:nvSpPr>
        <p:spPr>
          <a:xfrm>
            <a:off x="441831" y="4632196"/>
            <a:ext cx="11306944" cy="1641604"/>
          </a:xfrm>
          <a:prstGeom prst="roundRect">
            <a:avLst>
              <a:gd name="adj" fmla="val 11091"/>
            </a:avLst>
          </a:prstGeom>
          <a:ln>
            <a:solidFill>
              <a:srgbClr val="1BD7D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44000" tIns="360000" rIns="180000" bIns="72000" numCol="1" spcCol="72000" rtlCol="0" anchor="t">
            <a:noAutofit/>
          </a:bodyPr>
          <a:lstStyle/>
          <a:p>
            <a:pPr marL="285750" indent="-285750">
              <a:spcAft>
                <a:spcPts val="12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600" dirty="0" err="1">
                <a:solidFill>
                  <a:schemeClr val="tx2"/>
                </a:solidFill>
              </a:rPr>
              <a:t>Ишга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қабул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қилинганда</a:t>
            </a:r>
            <a:endParaRPr lang="ru-RU" sz="1600" dirty="0">
              <a:solidFill>
                <a:schemeClr val="tx2"/>
              </a:solidFill>
            </a:endParaRPr>
          </a:p>
          <a:p>
            <a:pPr marL="285750" indent="-285750">
              <a:spcAft>
                <a:spcPts val="12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600" dirty="0">
                <a:solidFill>
                  <a:schemeClr val="tx2"/>
                </a:solidFill>
              </a:rPr>
              <a:t>Ходим </a:t>
            </a:r>
            <a:r>
              <a:rPr lang="ru-RU" sz="1600" dirty="0" err="1">
                <a:solidFill>
                  <a:schemeClr val="tx2"/>
                </a:solidFill>
              </a:rPr>
              <a:t>давлат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ташкилотининг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исталган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бўлинмасига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кўчирилганда</a:t>
            </a:r>
            <a:endParaRPr lang="ru-RU" sz="1600" dirty="0">
              <a:solidFill>
                <a:schemeClr val="tx2"/>
              </a:solidFill>
            </a:endParaRPr>
          </a:p>
          <a:p>
            <a:pPr marL="285750" indent="-285750">
              <a:spcAft>
                <a:spcPts val="12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600" dirty="0" err="1">
                <a:solidFill>
                  <a:schemeClr val="tx2"/>
                </a:solidFill>
              </a:rPr>
              <a:t>Тегишли</a:t>
            </a:r>
            <a:r>
              <a:rPr lang="ru-RU" sz="1600" dirty="0">
                <a:solidFill>
                  <a:schemeClr val="tx2"/>
                </a:solidFill>
              </a:rPr>
              <a:t> ҳужжатлар </a:t>
            </a:r>
            <a:r>
              <a:rPr lang="ru-RU" sz="1600" dirty="0" err="1">
                <a:solidFill>
                  <a:schemeClr val="tx2"/>
                </a:solidFill>
              </a:rPr>
              <a:t>ўзгарганда</a:t>
            </a:r>
            <a:endParaRPr lang="ru-RU" sz="1600" dirty="0">
              <a:solidFill>
                <a:schemeClr val="tx2"/>
              </a:solidFill>
            </a:endParaRPr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5FEACF9E-B474-49C5-83FA-ECCAE6934360}"/>
              </a:ext>
            </a:extLst>
          </p:cNvPr>
          <p:cNvGrpSpPr/>
          <p:nvPr/>
        </p:nvGrpSpPr>
        <p:grpSpPr>
          <a:xfrm>
            <a:off x="431998" y="4510477"/>
            <a:ext cx="11317090" cy="460375"/>
            <a:chOff x="431998" y="1497505"/>
            <a:chExt cx="7042690" cy="630869"/>
          </a:xfrm>
        </p:grpSpPr>
        <p:sp>
          <p:nvSpPr>
            <p:cNvPr id="176" name="Rectangle: Rounded Corners 175">
              <a:extLst>
                <a:ext uri="{FF2B5EF4-FFF2-40B4-BE49-F238E27FC236}">
                  <a16:creationId xmlns:a16="http://schemas.microsoft.com/office/drawing/2014/main" id="{4F12F37C-83B8-404B-8073-C257348C47F9}"/>
                </a:ext>
              </a:extLst>
            </p:cNvPr>
            <p:cNvSpPr/>
            <p:nvPr/>
          </p:nvSpPr>
          <p:spPr>
            <a:xfrm>
              <a:off x="552610" y="160681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77" name="Rectangle: Rounded Corners 176">
              <a:extLst>
                <a:ext uri="{FF2B5EF4-FFF2-40B4-BE49-F238E27FC236}">
                  <a16:creationId xmlns:a16="http://schemas.microsoft.com/office/drawing/2014/main" id="{B12793B6-E8F2-4949-9D57-47339C44A525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Таништириш таништириш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журналига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ходим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ўз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имзосини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қўйган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ҳолда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тасдиқланади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0002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FDFC5950-7275-4B48-B97C-8728808FE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884" y="257394"/>
            <a:ext cx="4737789" cy="628856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B5CF1C92-2A76-43D1-B5ED-300671954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49" y="438150"/>
            <a:ext cx="4240537" cy="844550"/>
          </a:xfrm>
        </p:spPr>
        <p:txBody>
          <a:bodyPr/>
          <a:lstStyle/>
          <a:p>
            <a:r>
              <a:rPr lang="ru-RU" dirty="0"/>
              <a:t>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асосий</a:t>
            </a:r>
            <a:r>
              <a:rPr lang="ru-RU" dirty="0"/>
              <a:t> ҳужжатлар </a:t>
            </a:r>
            <a:r>
              <a:rPr lang="ru-RU" dirty="0" err="1"/>
              <a:t>билан</a:t>
            </a:r>
            <a:r>
              <a:rPr lang="ru-RU" dirty="0"/>
              <a:t> таништириш</a:t>
            </a:r>
            <a:br>
              <a:rPr lang="ru-RU" dirty="0"/>
            </a:br>
            <a:r>
              <a:rPr lang="ru-RU" dirty="0"/>
              <a:t>(2/2)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82FE6D-AEF0-4D42-B317-ABF431B6F0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2. 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асосий</a:t>
            </a:r>
            <a:r>
              <a:rPr lang="ru-RU" dirty="0"/>
              <a:t> ҳужжатлар </a:t>
            </a:r>
            <a:r>
              <a:rPr lang="ru-RU" dirty="0" err="1"/>
              <a:t>билан</a:t>
            </a:r>
            <a:r>
              <a:rPr lang="ru-RU" dirty="0"/>
              <a:t> таништириш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E897A93-1CD8-4A82-8D92-571B52B7AAC2}"/>
              </a:ext>
            </a:extLst>
          </p:cNvPr>
          <p:cNvGrpSpPr/>
          <p:nvPr/>
        </p:nvGrpSpPr>
        <p:grpSpPr>
          <a:xfrm>
            <a:off x="-2" y="1904762"/>
            <a:ext cx="4991102" cy="1600438"/>
            <a:chOff x="-3" y="1282700"/>
            <a:chExt cx="9575803" cy="129220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64F6F43-8862-4305-AA60-BF42128D910A}"/>
                </a:ext>
              </a:extLst>
            </p:cNvPr>
            <p:cNvGrpSpPr/>
            <p:nvPr/>
          </p:nvGrpSpPr>
          <p:grpSpPr>
            <a:xfrm>
              <a:off x="-3" y="1282700"/>
              <a:ext cx="9575803" cy="1292200"/>
              <a:chOff x="-3" y="1138806"/>
              <a:chExt cx="9575803" cy="146304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421A37F-ABAD-41ED-B445-9FCBBD5FA514}"/>
                  </a:ext>
                </a:extLst>
              </p:cNvPr>
              <p:cNvSpPr/>
              <p:nvPr/>
            </p:nvSpPr>
            <p:spPr>
              <a:xfrm>
                <a:off x="-3" y="1138806"/>
                <a:ext cx="1486322" cy="1463040"/>
              </a:xfrm>
              <a:prstGeom prst="rect">
                <a:avLst/>
              </a:prstGeom>
              <a:solidFill>
                <a:srgbClr val="CDF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/>
              <a:lstStyle/>
              <a:p>
                <a:pPr algn="ctr"/>
                <a:endParaRPr lang="en-US" sz="900" dirty="0" err="1">
                  <a:solidFill>
                    <a:schemeClr val="bg1"/>
                  </a:solidFill>
                </a:endParaRPr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A530724-B443-4E66-AAAB-E9B8921FBA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Blur radius="3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" t="25090" r="277" b="26127"/>
              <a:stretch/>
            </p:blipFill>
            <p:spPr>
              <a:xfrm>
                <a:off x="0" y="1138806"/>
                <a:ext cx="9575800" cy="1458253"/>
              </a:xfrm>
              <a:prstGeom prst="roundRect">
                <a:avLst>
                  <a:gd name="adj" fmla="val 50000"/>
                </a:avLst>
              </a:prstGeom>
            </p:spPr>
          </p:pic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1D37AFF-0AF1-424F-A169-1A1BDD4B16CC}"/>
                </a:ext>
              </a:extLst>
            </p:cNvPr>
            <p:cNvSpPr txBox="1"/>
            <p:nvPr/>
          </p:nvSpPr>
          <p:spPr>
            <a:xfrm>
              <a:off x="802430" y="1364362"/>
              <a:ext cx="8176469" cy="1124648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ru-RU" b="1" dirty="0" err="1">
                  <a:solidFill>
                    <a:schemeClr val="bg2">
                      <a:lumMod val="25000"/>
                    </a:schemeClr>
                  </a:solidFill>
                </a:rPr>
                <a:t>Ходимнинг</a:t>
              </a:r>
              <a:r>
                <a:rPr lang="ru-RU" b="1" dirty="0">
                  <a:solidFill>
                    <a:schemeClr val="bg2">
                      <a:lumMod val="25000"/>
                    </a:schemeClr>
                  </a:solidFill>
                </a:rPr>
                <a:t> коррупцияга </a:t>
              </a:r>
              <a:r>
                <a:rPr lang="ru-RU" b="1" dirty="0" err="1">
                  <a:solidFill>
                    <a:schemeClr val="bg2">
                      <a:lumMod val="25000"/>
                    </a:schemeClr>
                  </a:solidFill>
                </a:rPr>
                <a:t>қарши</a:t>
              </a:r>
              <a:r>
                <a:rPr lang="ru-RU" b="1" dirty="0">
                  <a:solidFill>
                    <a:schemeClr val="bg2">
                      <a:lumMod val="25000"/>
                    </a:schemeClr>
                  </a:solidFill>
                </a:rPr>
                <a:t> ички ҳужжатлар </a:t>
              </a:r>
              <a:r>
                <a:rPr lang="ru-RU" b="1" dirty="0" err="1">
                  <a:solidFill>
                    <a:schemeClr val="bg2">
                      <a:lumMod val="25000"/>
                    </a:schemeClr>
                  </a:solidFill>
                </a:rPr>
                <a:t>билан</a:t>
              </a:r>
              <a:r>
                <a:rPr lang="ru-RU" b="1" dirty="0">
                  <a:solidFill>
                    <a:schemeClr val="bg2">
                      <a:lumMod val="25000"/>
                    </a:schemeClr>
                  </a:solidFill>
                </a:rPr>
                <a:t> таништириш </a:t>
              </a:r>
              <a:r>
                <a:rPr lang="ru-RU" b="1" dirty="0" err="1">
                  <a:solidFill>
                    <a:schemeClr val="bg2">
                      <a:lumMod val="25000"/>
                    </a:schemeClr>
                  </a:solidFill>
                </a:rPr>
                <a:t>журнали</a:t>
              </a:r>
              <a:r>
                <a:rPr lang="ru-RU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b="1" dirty="0" err="1">
                  <a:solidFill>
                    <a:schemeClr val="bg2">
                      <a:lumMod val="25000"/>
                    </a:schemeClr>
                  </a:solidFill>
                </a:rPr>
                <a:t>намунаси</a:t>
              </a:r>
              <a:endParaRPr lang="ru-RU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45F586B-C1CC-4CD0-BBC3-3289D5A4EC9C}"/>
              </a:ext>
            </a:extLst>
          </p:cNvPr>
          <p:cNvGrpSpPr/>
          <p:nvPr/>
        </p:nvGrpSpPr>
        <p:grpSpPr>
          <a:xfrm>
            <a:off x="3985317" y="2434048"/>
            <a:ext cx="855223" cy="536627"/>
            <a:chOff x="3846582" y="2622837"/>
            <a:chExt cx="855223" cy="37759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8AA396F-6574-4481-97BB-3A4C3ECC906B}"/>
                </a:ext>
              </a:extLst>
            </p:cNvPr>
            <p:cNvGrpSpPr/>
            <p:nvPr/>
          </p:nvGrpSpPr>
          <p:grpSpPr>
            <a:xfrm>
              <a:off x="4463762" y="2622837"/>
              <a:ext cx="238043" cy="377590"/>
              <a:chOff x="3841139" y="1940745"/>
              <a:chExt cx="238043" cy="442712"/>
            </a:xfrm>
            <a:solidFill>
              <a:srgbClr val="3A07DF"/>
            </a:solidFill>
          </p:grpSpPr>
          <p:sp>
            <p:nvSpPr>
              <p:cNvPr id="13" name="Arrow: Chevron 12">
                <a:extLst>
                  <a:ext uri="{FF2B5EF4-FFF2-40B4-BE49-F238E27FC236}">
                    <a16:creationId xmlns:a16="http://schemas.microsoft.com/office/drawing/2014/main" id="{8AF00FD4-3F8E-4412-BD09-E8CC7C0EDF05}"/>
                  </a:ext>
                </a:extLst>
              </p:cNvPr>
              <p:cNvSpPr/>
              <p:nvPr/>
            </p:nvSpPr>
            <p:spPr>
              <a:xfrm>
                <a:off x="3841139" y="1940745"/>
                <a:ext cx="169439" cy="442712"/>
              </a:xfrm>
              <a:prstGeom prst="chevron">
                <a:avLst>
                  <a:gd name="adj" fmla="val 85396"/>
                </a:avLst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C1187AA3-4179-4659-8E63-BDC0DF756420}"/>
                  </a:ext>
                </a:extLst>
              </p:cNvPr>
              <p:cNvSpPr/>
              <p:nvPr/>
            </p:nvSpPr>
            <p:spPr>
              <a:xfrm>
                <a:off x="3909743" y="1940745"/>
                <a:ext cx="169439" cy="442712"/>
              </a:xfrm>
              <a:prstGeom prst="chevron">
                <a:avLst>
                  <a:gd name="adj" fmla="val 85396"/>
                </a:avLst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10579CD-6886-4066-9D27-ABE73B10F081}"/>
                </a:ext>
              </a:extLst>
            </p:cNvPr>
            <p:cNvGrpSpPr/>
            <p:nvPr/>
          </p:nvGrpSpPr>
          <p:grpSpPr>
            <a:xfrm>
              <a:off x="4165379" y="2622837"/>
              <a:ext cx="238043" cy="377590"/>
              <a:chOff x="3841139" y="1940745"/>
              <a:chExt cx="238043" cy="442712"/>
            </a:xfrm>
            <a:solidFill>
              <a:srgbClr val="3A07DF">
                <a:alpha val="48000"/>
              </a:srgbClr>
            </a:solidFill>
          </p:grpSpPr>
          <p:sp>
            <p:nvSpPr>
              <p:cNvPr id="16" name="Arrow: Chevron 15">
                <a:extLst>
                  <a:ext uri="{FF2B5EF4-FFF2-40B4-BE49-F238E27FC236}">
                    <a16:creationId xmlns:a16="http://schemas.microsoft.com/office/drawing/2014/main" id="{A1132A99-A994-4399-BB10-7AE687D7FAB3}"/>
                  </a:ext>
                </a:extLst>
              </p:cNvPr>
              <p:cNvSpPr/>
              <p:nvPr/>
            </p:nvSpPr>
            <p:spPr>
              <a:xfrm>
                <a:off x="3841139" y="1940745"/>
                <a:ext cx="169439" cy="442712"/>
              </a:xfrm>
              <a:prstGeom prst="chevron">
                <a:avLst>
                  <a:gd name="adj" fmla="val 85396"/>
                </a:avLst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Arrow: Chevron 16">
                <a:extLst>
                  <a:ext uri="{FF2B5EF4-FFF2-40B4-BE49-F238E27FC236}">
                    <a16:creationId xmlns:a16="http://schemas.microsoft.com/office/drawing/2014/main" id="{53584535-C4F9-4AA9-8911-966C9B9CE235}"/>
                  </a:ext>
                </a:extLst>
              </p:cNvPr>
              <p:cNvSpPr/>
              <p:nvPr/>
            </p:nvSpPr>
            <p:spPr>
              <a:xfrm>
                <a:off x="3909743" y="1940745"/>
                <a:ext cx="169439" cy="442712"/>
              </a:xfrm>
              <a:prstGeom prst="chevron">
                <a:avLst>
                  <a:gd name="adj" fmla="val 85396"/>
                </a:avLst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1CB51F1-C7B7-4709-8378-5CC84832D78A}"/>
                </a:ext>
              </a:extLst>
            </p:cNvPr>
            <p:cNvGrpSpPr/>
            <p:nvPr/>
          </p:nvGrpSpPr>
          <p:grpSpPr>
            <a:xfrm>
              <a:off x="3846582" y="2622837"/>
              <a:ext cx="238043" cy="377590"/>
              <a:chOff x="3841139" y="1940745"/>
              <a:chExt cx="238043" cy="442712"/>
            </a:xfrm>
            <a:solidFill>
              <a:srgbClr val="3A07DF">
                <a:alpha val="28000"/>
              </a:srgbClr>
            </a:solidFill>
          </p:grpSpPr>
          <p:sp>
            <p:nvSpPr>
              <p:cNvPr id="19" name="Arrow: Chevron 18">
                <a:extLst>
                  <a:ext uri="{FF2B5EF4-FFF2-40B4-BE49-F238E27FC236}">
                    <a16:creationId xmlns:a16="http://schemas.microsoft.com/office/drawing/2014/main" id="{953CDB3E-7B67-4AE0-9D90-58FBF7825E07}"/>
                  </a:ext>
                </a:extLst>
              </p:cNvPr>
              <p:cNvSpPr/>
              <p:nvPr/>
            </p:nvSpPr>
            <p:spPr>
              <a:xfrm>
                <a:off x="3841139" y="1940745"/>
                <a:ext cx="169439" cy="442712"/>
              </a:xfrm>
              <a:prstGeom prst="chevron">
                <a:avLst>
                  <a:gd name="adj" fmla="val 85396"/>
                </a:avLst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Arrow: Chevron 19">
                <a:extLst>
                  <a:ext uri="{FF2B5EF4-FFF2-40B4-BE49-F238E27FC236}">
                    <a16:creationId xmlns:a16="http://schemas.microsoft.com/office/drawing/2014/main" id="{945E1FBF-6A13-48A8-92DC-5EED0C31F799}"/>
                  </a:ext>
                </a:extLst>
              </p:cNvPr>
              <p:cNvSpPr/>
              <p:nvPr/>
            </p:nvSpPr>
            <p:spPr>
              <a:xfrm>
                <a:off x="3909743" y="1940745"/>
                <a:ext cx="169439" cy="442712"/>
              </a:xfrm>
              <a:prstGeom prst="chevron">
                <a:avLst>
                  <a:gd name="adj" fmla="val 85396"/>
                </a:avLst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00" b="1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0" name="Group 148">
            <a:extLst>
              <a:ext uri="{FF2B5EF4-FFF2-40B4-BE49-F238E27FC236}">
                <a16:creationId xmlns:a16="http://schemas.microsoft.com/office/drawing/2014/main" id="{5747048D-4C02-434E-8349-334BD0D4D06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765013" y="5217389"/>
            <a:ext cx="1827345" cy="1595201"/>
            <a:chOff x="4939" y="2603"/>
            <a:chExt cx="858" cy="749"/>
          </a:xfrm>
        </p:grpSpPr>
        <p:sp>
          <p:nvSpPr>
            <p:cNvPr id="51" name="Rectangle 149">
              <a:extLst>
                <a:ext uri="{FF2B5EF4-FFF2-40B4-BE49-F238E27FC236}">
                  <a16:creationId xmlns:a16="http://schemas.microsoft.com/office/drawing/2014/main" id="{7C0EDCD6-D52F-49BD-B09B-8FB639C531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9" y="2792"/>
              <a:ext cx="38" cy="147"/>
            </a:xfrm>
            <a:prstGeom prst="rect">
              <a:avLst/>
            </a:prstGeom>
            <a:solidFill>
              <a:srgbClr val="2227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Rectangle 150">
              <a:extLst>
                <a:ext uri="{FF2B5EF4-FFF2-40B4-BE49-F238E27FC236}">
                  <a16:creationId xmlns:a16="http://schemas.microsoft.com/office/drawing/2014/main" id="{20DE83CE-3370-43FD-8227-12F3AD4CF5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9" y="2796"/>
              <a:ext cx="38" cy="112"/>
            </a:xfrm>
            <a:prstGeom prst="rect">
              <a:avLst/>
            </a:prstGeom>
            <a:solidFill>
              <a:srgbClr val="4F5B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151">
              <a:extLst>
                <a:ext uri="{FF2B5EF4-FFF2-40B4-BE49-F238E27FC236}">
                  <a16:creationId xmlns:a16="http://schemas.microsoft.com/office/drawing/2014/main" id="{E02BD0E9-EC6B-4167-92C9-AB5C2DA714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9" y="2930"/>
              <a:ext cx="38" cy="9"/>
            </a:xfrm>
            <a:prstGeom prst="rect">
              <a:avLst/>
            </a:prstGeom>
            <a:solidFill>
              <a:srgbClr val="313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52">
              <a:extLst>
                <a:ext uri="{FF2B5EF4-FFF2-40B4-BE49-F238E27FC236}">
                  <a16:creationId xmlns:a16="http://schemas.microsoft.com/office/drawing/2014/main" id="{DD027D38-7B88-41B5-9FCB-8F2DC36EE9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4" y="2799"/>
              <a:ext cx="26" cy="140"/>
            </a:xfrm>
            <a:custGeom>
              <a:avLst/>
              <a:gdLst>
                <a:gd name="T0" fmla="*/ 0 w 26"/>
                <a:gd name="T1" fmla="*/ 131 h 140"/>
                <a:gd name="T2" fmla="*/ 26 w 26"/>
                <a:gd name="T3" fmla="*/ 140 h 140"/>
                <a:gd name="T4" fmla="*/ 26 w 26"/>
                <a:gd name="T5" fmla="*/ 0 h 140"/>
                <a:gd name="T6" fmla="*/ 0 w 26"/>
                <a:gd name="T7" fmla="*/ 0 h 140"/>
                <a:gd name="T8" fmla="*/ 0 w 26"/>
                <a:gd name="T9" fmla="*/ 131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0">
                  <a:moveTo>
                    <a:pt x="0" y="131"/>
                  </a:moveTo>
                  <a:lnTo>
                    <a:pt x="26" y="140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B1C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Rectangle 153">
              <a:extLst>
                <a:ext uri="{FF2B5EF4-FFF2-40B4-BE49-F238E27FC236}">
                  <a16:creationId xmlns:a16="http://schemas.microsoft.com/office/drawing/2014/main" id="{57F34DB4-03E8-405C-9B65-B950E700D3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904"/>
              <a:ext cx="26" cy="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Rectangle 154">
              <a:extLst>
                <a:ext uri="{FF2B5EF4-FFF2-40B4-BE49-F238E27FC236}">
                  <a16:creationId xmlns:a16="http://schemas.microsoft.com/office/drawing/2014/main" id="{D85EE475-CFC4-4DD5-A672-3373309F1D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882"/>
              <a:ext cx="26" cy="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Oval 155">
              <a:extLst>
                <a:ext uri="{FF2B5EF4-FFF2-40B4-BE49-F238E27FC236}">
                  <a16:creationId xmlns:a16="http://schemas.microsoft.com/office/drawing/2014/main" id="{4AEEADF0-02FD-4082-AAC1-46B6BFD0CD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1" y="2901"/>
              <a:ext cx="14" cy="15"/>
            </a:xfrm>
            <a:prstGeom prst="ellipse">
              <a:avLst/>
            </a:prstGeom>
            <a:solidFill>
              <a:srgbClr val="080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Rectangle 156">
              <a:extLst>
                <a:ext uri="{FF2B5EF4-FFF2-40B4-BE49-F238E27FC236}">
                  <a16:creationId xmlns:a16="http://schemas.microsoft.com/office/drawing/2014/main" id="{3967D393-545F-4BE2-B830-39A37909CD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9" y="2830"/>
              <a:ext cx="19" cy="45"/>
            </a:xfrm>
            <a:prstGeom prst="rect">
              <a:avLst/>
            </a:prstGeom>
            <a:solidFill>
              <a:srgbClr val="EB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157">
              <a:extLst>
                <a:ext uri="{FF2B5EF4-FFF2-40B4-BE49-F238E27FC236}">
                  <a16:creationId xmlns:a16="http://schemas.microsoft.com/office/drawing/2014/main" id="{C0D1508D-EC6D-4E0E-90F8-67FEC7EEBA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930"/>
              <a:ext cx="26" cy="9"/>
            </a:xfrm>
            <a:prstGeom prst="rect">
              <a:avLst/>
            </a:prstGeom>
            <a:solidFill>
              <a:srgbClr val="4F5B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158">
              <a:extLst>
                <a:ext uri="{FF2B5EF4-FFF2-40B4-BE49-F238E27FC236}">
                  <a16:creationId xmlns:a16="http://schemas.microsoft.com/office/drawing/2014/main" id="{4FBF3245-D05F-41B5-A4E2-9E166E0FF0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5" y="2792"/>
              <a:ext cx="2" cy="14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159">
              <a:extLst>
                <a:ext uri="{FF2B5EF4-FFF2-40B4-BE49-F238E27FC236}">
                  <a16:creationId xmlns:a16="http://schemas.microsoft.com/office/drawing/2014/main" id="{EA7BD4FD-3086-4B42-83CA-E4610FC4E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9" y="2792"/>
              <a:ext cx="36" cy="12"/>
            </a:xfrm>
            <a:prstGeom prst="rect">
              <a:avLst/>
            </a:prstGeom>
            <a:solidFill>
              <a:srgbClr val="3E4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Rectangle 160">
              <a:extLst>
                <a:ext uri="{FF2B5EF4-FFF2-40B4-BE49-F238E27FC236}">
                  <a16:creationId xmlns:a16="http://schemas.microsoft.com/office/drawing/2014/main" id="{AEBFE0E5-5BB1-4B99-8611-F5C5133C84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3" y="2792"/>
              <a:ext cx="36" cy="147"/>
            </a:xfrm>
            <a:prstGeom prst="rect">
              <a:avLst/>
            </a:prstGeom>
            <a:solidFill>
              <a:srgbClr val="2227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Rectangle 161">
              <a:extLst>
                <a:ext uri="{FF2B5EF4-FFF2-40B4-BE49-F238E27FC236}">
                  <a16:creationId xmlns:a16="http://schemas.microsoft.com/office/drawing/2014/main" id="{1A2A3246-8D0E-46B8-A744-5F1C806AC0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3" y="2799"/>
              <a:ext cx="36" cy="109"/>
            </a:xfrm>
            <a:prstGeom prst="rect">
              <a:avLst/>
            </a:prstGeom>
            <a:solidFill>
              <a:srgbClr val="4F5B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Rectangle 162">
              <a:extLst>
                <a:ext uri="{FF2B5EF4-FFF2-40B4-BE49-F238E27FC236}">
                  <a16:creationId xmlns:a16="http://schemas.microsoft.com/office/drawing/2014/main" id="{C27A0094-7835-4F5E-98C4-AFF0E7B759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3" y="2930"/>
              <a:ext cx="36" cy="9"/>
            </a:xfrm>
            <a:prstGeom prst="rect">
              <a:avLst/>
            </a:prstGeom>
            <a:solidFill>
              <a:srgbClr val="313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63">
              <a:extLst>
                <a:ext uri="{FF2B5EF4-FFF2-40B4-BE49-F238E27FC236}">
                  <a16:creationId xmlns:a16="http://schemas.microsoft.com/office/drawing/2014/main" id="{84B86742-F8F8-4B00-B38F-BED427E274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8" y="2799"/>
              <a:ext cx="26" cy="140"/>
            </a:xfrm>
            <a:custGeom>
              <a:avLst/>
              <a:gdLst>
                <a:gd name="T0" fmla="*/ 0 w 26"/>
                <a:gd name="T1" fmla="*/ 131 h 140"/>
                <a:gd name="T2" fmla="*/ 26 w 26"/>
                <a:gd name="T3" fmla="*/ 140 h 140"/>
                <a:gd name="T4" fmla="*/ 26 w 26"/>
                <a:gd name="T5" fmla="*/ 0 h 140"/>
                <a:gd name="T6" fmla="*/ 0 w 26"/>
                <a:gd name="T7" fmla="*/ 0 h 140"/>
                <a:gd name="T8" fmla="*/ 0 w 26"/>
                <a:gd name="T9" fmla="*/ 131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0">
                  <a:moveTo>
                    <a:pt x="0" y="131"/>
                  </a:moveTo>
                  <a:lnTo>
                    <a:pt x="26" y="140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Rectangle 164">
              <a:extLst>
                <a:ext uri="{FF2B5EF4-FFF2-40B4-BE49-F238E27FC236}">
                  <a16:creationId xmlns:a16="http://schemas.microsoft.com/office/drawing/2014/main" id="{3222DD77-A752-48D8-B5AB-2B7CD5A04C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8" y="2904"/>
              <a:ext cx="26" cy="9"/>
            </a:xfrm>
            <a:prstGeom prst="rect">
              <a:avLst/>
            </a:prstGeom>
            <a:solidFill>
              <a:srgbClr val="C632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Rectangle 165">
              <a:extLst>
                <a:ext uri="{FF2B5EF4-FFF2-40B4-BE49-F238E27FC236}">
                  <a16:creationId xmlns:a16="http://schemas.microsoft.com/office/drawing/2014/main" id="{4917943B-0C15-4789-888C-FC6A9320C6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8" y="2882"/>
              <a:ext cx="26" cy="12"/>
            </a:xfrm>
            <a:prstGeom prst="rect">
              <a:avLst/>
            </a:prstGeom>
            <a:solidFill>
              <a:srgbClr val="C632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Oval 166">
              <a:extLst>
                <a:ext uri="{FF2B5EF4-FFF2-40B4-BE49-F238E27FC236}">
                  <a16:creationId xmlns:a16="http://schemas.microsoft.com/office/drawing/2014/main" id="{05F9704A-343D-455C-963D-217B8EF8D3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5" y="2901"/>
              <a:ext cx="15" cy="15"/>
            </a:xfrm>
            <a:prstGeom prst="ellipse">
              <a:avLst/>
            </a:prstGeom>
            <a:solidFill>
              <a:srgbClr val="080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Rectangle 167">
              <a:extLst>
                <a:ext uri="{FF2B5EF4-FFF2-40B4-BE49-F238E27FC236}">
                  <a16:creationId xmlns:a16="http://schemas.microsoft.com/office/drawing/2014/main" id="{4A9C83A2-D80F-4C78-BC71-1F17674AB8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3" y="2830"/>
              <a:ext cx="17" cy="45"/>
            </a:xfrm>
            <a:prstGeom prst="rect">
              <a:avLst/>
            </a:prstGeom>
            <a:solidFill>
              <a:srgbClr val="EB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168">
              <a:extLst>
                <a:ext uri="{FF2B5EF4-FFF2-40B4-BE49-F238E27FC236}">
                  <a16:creationId xmlns:a16="http://schemas.microsoft.com/office/drawing/2014/main" id="{44F78899-3A08-497F-A4E8-EFEBA99EE9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8" y="2930"/>
              <a:ext cx="26" cy="9"/>
            </a:xfrm>
            <a:prstGeom prst="rect">
              <a:avLst/>
            </a:prstGeom>
            <a:solidFill>
              <a:srgbClr val="4F5B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Rectangle 169">
              <a:extLst>
                <a:ext uri="{FF2B5EF4-FFF2-40B4-BE49-F238E27FC236}">
                  <a16:creationId xmlns:a16="http://schemas.microsoft.com/office/drawing/2014/main" id="{AB171637-0641-4D0C-8E27-2EAD17D87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7" y="2792"/>
              <a:ext cx="2" cy="14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Rectangle 170">
              <a:extLst>
                <a:ext uri="{FF2B5EF4-FFF2-40B4-BE49-F238E27FC236}">
                  <a16:creationId xmlns:a16="http://schemas.microsoft.com/office/drawing/2014/main" id="{F23EDA2E-1EBE-46A3-ACC9-93FFF77607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3" y="2792"/>
              <a:ext cx="34" cy="12"/>
            </a:xfrm>
            <a:prstGeom prst="rect">
              <a:avLst/>
            </a:prstGeom>
            <a:solidFill>
              <a:srgbClr val="3E4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Rectangle 171">
              <a:extLst>
                <a:ext uri="{FF2B5EF4-FFF2-40B4-BE49-F238E27FC236}">
                  <a16:creationId xmlns:a16="http://schemas.microsoft.com/office/drawing/2014/main" id="{BDF8A456-CDFF-497E-95C9-2D82413358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5" y="2792"/>
              <a:ext cx="38" cy="147"/>
            </a:xfrm>
            <a:prstGeom prst="rect">
              <a:avLst/>
            </a:prstGeom>
            <a:solidFill>
              <a:srgbClr val="2227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Rectangle 172">
              <a:extLst>
                <a:ext uri="{FF2B5EF4-FFF2-40B4-BE49-F238E27FC236}">
                  <a16:creationId xmlns:a16="http://schemas.microsoft.com/office/drawing/2014/main" id="{D15345C0-B007-4E9C-BA12-1C77538243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5" y="2799"/>
              <a:ext cx="38" cy="109"/>
            </a:xfrm>
            <a:prstGeom prst="rect">
              <a:avLst/>
            </a:prstGeom>
            <a:solidFill>
              <a:srgbClr val="4F5B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Rectangle 173">
              <a:extLst>
                <a:ext uri="{FF2B5EF4-FFF2-40B4-BE49-F238E27FC236}">
                  <a16:creationId xmlns:a16="http://schemas.microsoft.com/office/drawing/2014/main" id="{0F509D38-E652-4CA0-9419-0085FBBEB4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5" y="2930"/>
              <a:ext cx="38" cy="9"/>
            </a:xfrm>
            <a:prstGeom prst="rect">
              <a:avLst/>
            </a:prstGeom>
            <a:solidFill>
              <a:srgbClr val="313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74">
              <a:extLst>
                <a:ext uri="{FF2B5EF4-FFF2-40B4-BE49-F238E27FC236}">
                  <a16:creationId xmlns:a16="http://schemas.microsoft.com/office/drawing/2014/main" id="{26D0AD27-629F-4696-9894-8D4DB2782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2" y="2799"/>
              <a:ext cx="27" cy="140"/>
            </a:xfrm>
            <a:custGeom>
              <a:avLst/>
              <a:gdLst>
                <a:gd name="T0" fmla="*/ 0 w 27"/>
                <a:gd name="T1" fmla="*/ 131 h 140"/>
                <a:gd name="T2" fmla="*/ 27 w 27"/>
                <a:gd name="T3" fmla="*/ 140 h 140"/>
                <a:gd name="T4" fmla="*/ 27 w 27"/>
                <a:gd name="T5" fmla="*/ 0 h 140"/>
                <a:gd name="T6" fmla="*/ 0 w 27"/>
                <a:gd name="T7" fmla="*/ 0 h 140"/>
                <a:gd name="T8" fmla="*/ 0 w 27"/>
                <a:gd name="T9" fmla="*/ 131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40">
                  <a:moveTo>
                    <a:pt x="0" y="131"/>
                  </a:moveTo>
                  <a:lnTo>
                    <a:pt x="27" y="140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Rectangle 175">
              <a:extLst>
                <a:ext uri="{FF2B5EF4-FFF2-40B4-BE49-F238E27FC236}">
                  <a16:creationId xmlns:a16="http://schemas.microsoft.com/office/drawing/2014/main" id="{0A81C82F-CAE6-45A1-98BF-B59111D4A2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2" y="2904"/>
              <a:ext cx="27" cy="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Rectangle 176">
              <a:extLst>
                <a:ext uri="{FF2B5EF4-FFF2-40B4-BE49-F238E27FC236}">
                  <a16:creationId xmlns:a16="http://schemas.microsoft.com/office/drawing/2014/main" id="{FBB2AB1C-8C68-442C-8963-BE03B55491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2" y="2882"/>
              <a:ext cx="27" cy="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Oval 177">
              <a:extLst>
                <a:ext uri="{FF2B5EF4-FFF2-40B4-BE49-F238E27FC236}">
                  <a16:creationId xmlns:a16="http://schemas.microsoft.com/office/drawing/2014/main" id="{C73ECB9B-448E-43D6-BC39-A3922AC938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7" y="2901"/>
              <a:ext cx="14" cy="15"/>
            </a:xfrm>
            <a:prstGeom prst="ellipse">
              <a:avLst/>
            </a:prstGeom>
            <a:solidFill>
              <a:srgbClr val="080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Rectangle 178">
              <a:extLst>
                <a:ext uri="{FF2B5EF4-FFF2-40B4-BE49-F238E27FC236}">
                  <a16:creationId xmlns:a16="http://schemas.microsoft.com/office/drawing/2014/main" id="{055D1494-6D7D-4440-BCCA-28A831CD71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7" y="2830"/>
              <a:ext cx="17" cy="45"/>
            </a:xfrm>
            <a:prstGeom prst="rect">
              <a:avLst/>
            </a:prstGeom>
            <a:solidFill>
              <a:srgbClr val="EB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Rectangle 179">
              <a:extLst>
                <a:ext uri="{FF2B5EF4-FFF2-40B4-BE49-F238E27FC236}">
                  <a16:creationId xmlns:a16="http://schemas.microsoft.com/office/drawing/2014/main" id="{F0D793C7-67D2-4DEE-BC49-0DB047F373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2" y="2930"/>
              <a:ext cx="27" cy="9"/>
            </a:xfrm>
            <a:prstGeom prst="rect">
              <a:avLst/>
            </a:prstGeom>
            <a:solidFill>
              <a:srgbClr val="4F5B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Rectangle 180">
              <a:extLst>
                <a:ext uri="{FF2B5EF4-FFF2-40B4-BE49-F238E27FC236}">
                  <a16:creationId xmlns:a16="http://schemas.microsoft.com/office/drawing/2014/main" id="{EAB1188B-5464-48A3-8313-41571B59FA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1" y="2792"/>
              <a:ext cx="2" cy="14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Rectangle 181">
              <a:extLst>
                <a:ext uri="{FF2B5EF4-FFF2-40B4-BE49-F238E27FC236}">
                  <a16:creationId xmlns:a16="http://schemas.microsoft.com/office/drawing/2014/main" id="{2924F10E-71C7-4A02-9BAF-1624A33633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5" y="2792"/>
              <a:ext cx="36" cy="12"/>
            </a:xfrm>
            <a:prstGeom prst="rect">
              <a:avLst/>
            </a:prstGeom>
            <a:solidFill>
              <a:srgbClr val="3E4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Rectangle 182">
              <a:extLst>
                <a:ext uri="{FF2B5EF4-FFF2-40B4-BE49-F238E27FC236}">
                  <a16:creationId xmlns:a16="http://schemas.microsoft.com/office/drawing/2014/main" id="{1894A75E-E748-44D7-AE65-C5ED7DBFC9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5" y="2792"/>
              <a:ext cx="43" cy="147"/>
            </a:xfrm>
            <a:prstGeom prst="rect">
              <a:avLst/>
            </a:prstGeom>
            <a:solidFill>
              <a:srgbClr val="080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83">
              <a:extLst>
                <a:ext uri="{FF2B5EF4-FFF2-40B4-BE49-F238E27FC236}">
                  <a16:creationId xmlns:a16="http://schemas.microsoft.com/office/drawing/2014/main" id="{407E24C0-E1A1-476C-B4D7-D4FC31E35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8" y="3080"/>
              <a:ext cx="14" cy="222"/>
            </a:xfrm>
            <a:custGeom>
              <a:avLst/>
              <a:gdLst>
                <a:gd name="T0" fmla="*/ 3 w 6"/>
                <a:gd name="T1" fmla="*/ 0 h 93"/>
                <a:gd name="T2" fmla="*/ 0 w 6"/>
                <a:gd name="T3" fmla="*/ 4 h 93"/>
                <a:gd name="T4" fmla="*/ 0 w 6"/>
                <a:gd name="T5" fmla="*/ 89 h 93"/>
                <a:gd name="T6" fmla="*/ 3 w 6"/>
                <a:gd name="T7" fmla="*/ 93 h 93"/>
                <a:gd name="T8" fmla="*/ 6 w 6"/>
                <a:gd name="T9" fmla="*/ 89 h 93"/>
                <a:gd name="T10" fmla="*/ 6 w 6"/>
                <a:gd name="T11" fmla="*/ 4 h 93"/>
                <a:gd name="T12" fmla="*/ 3 w 6"/>
                <a:gd name="T1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93">
                  <a:moveTo>
                    <a:pt x="3" y="0"/>
                  </a:moveTo>
                  <a:cubicBezTo>
                    <a:pt x="1" y="0"/>
                    <a:pt x="0" y="2"/>
                    <a:pt x="0" y="4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1"/>
                    <a:pt x="1" y="93"/>
                    <a:pt x="3" y="93"/>
                  </a:cubicBezTo>
                  <a:cubicBezTo>
                    <a:pt x="5" y="93"/>
                    <a:pt x="6" y="91"/>
                    <a:pt x="6" y="89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5" y="0"/>
                    <a:pt x="3" y="0"/>
                  </a:cubicBezTo>
                  <a:close/>
                </a:path>
              </a:pathLst>
            </a:custGeom>
            <a:solidFill>
              <a:srgbClr val="A3AC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184">
              <a:extLst>
                <a:ext uri="{FF2B5EF4-FFF2-40B4-BE49-F238E27FC236}">
                  <a16:creationId xmlns:a16="http://schemas.microsoft.com/office/drawing/2014/main" id="{2E8CE320-D04D-46F3-BC39-F3D9CC20DA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8" y="3090"/>
              <a:ext cx="14" cy="52"/>
            </a:xfrm>
            <a:prstGeom prst="rect">
              <a:avLst/>
            </a:prstGeom>
            <a:solidFill>
              <a:srgbClr val="869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85">
              <a:extLst>
                <a:ext uri="{FF2B5EF4-FFF2-40B4-BE49-F238E27FC236}">
                  <a16:creationId xmlns:a16="http://schemas.microsoft.com/office/drawing/2014/main" id="{A6589E57-FFB1-4765-81B9-A73E24C5D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2" y="3290"/>
              <a:ext cx="167" cy="7"/>
            </a:xfrm>
            <a:custGeom>
              <a:avLst/>
              <a:gdLst>
                <a:gd name="T0" fmla="*/ 68 w 70"/>
                <a:gd name="T1" fmla="*/ 0 h 3"/>
                <a:gd name="T2" fmla="*/ 2 w 70"/>
                <a:gd name="T3" fmla="*/ 0 h 3"/>
                <a:gd name="T4" fmla="*/ 0 w 70"/>
                <a:gd name="T5" fmla="*/ 2 h 3"/>
                <a:gd name="T6" fmla="*/ 2 w 70"/>
                <a:gd name="T7" fmla="*/ 3 h 3"/>
                <a:gd name="T8" fmla="*/ 68 w 70"/>
                <a:gd name="T9" fmla="*/ 3 h 3"/>
                <a:gd name="T10" fmla="*/ 70 w 70"/>
                <a:gd name="T11" fmla="*/ 2 h 3"/>
                <a:gd name="T12" fmla="*/ 68 w 70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3">
                  <a:moveTo>
                    <a:pt x="6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9" y="3"/>
                    <a:pt x="70" y="3"/>
                    <a:pt x="70" y="2"/>
                  </a:cubicBezTo>
                  <a:cubicBezTo>
                    <a:pt x="70" y="1"/>
                    <a:pt x="69" y="0"/>
                    <a:pt x="68" y="0"/>
                  </a:cubicBezTo>
                  <a:close/>
                </a:path>
              </a:pathLst>
            </a:custGeom>
            <a:solidFill>
              <a:srgbClr val="A3AC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Rectangle 186">
              <a:extLst>
                <a:ext uri="{FF2B5EF4-FFF2-40B4-BE49-F238E27FC236}">
                  <a16:creationId xmlns:a16="http://schemas.microsoft.com/office/drawing/2014/main" id="{C16DF125-85EF-4C10-A316-1559C8D3CE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2" y="3288"/>
              <a:ext cx="24" cy="35"/>
            </a:xfrm>
            <a:prstGeom prst="rect">
              <a:avLst/>
            </a:prstGeom>
            <a:solidFill>
              <a:srgbClr val="BBC3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Oval 187">
              <a:extLst>
                <a:ext uri="{FF2B5EF4-FFF2-40B4-BE49-F238E27FC236}">
                  <a16:creationId xmlns:a16="http://schemas.microsoft.com/office/drawing/2014/main" id="{DF513F14-A8A6-4AE2-B599-5E73289236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5" y="3288"/>
              <a:ext cx="34" cy="35"/>
            </a:xfrm>
            <a:prstGeom prst="ellipse">
              <a:avLst/>
            </a:prstGeom>
            <a:solidFill>
              <a:srgbClr val="BBC3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Oval 188">
              <a:extLst>
                <a:ext uri="{FF2B5EF4-FFF2-40B4-BE49-F238E27FC236}">
                  <a16:creationId xmlns:a16="http://schemas.microsoft.com/office/drawing/2014/main" id="{DF5401DB-1DFD-49D5-8899-007F093405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9" y="3288"/>
              <a:ext cx="33" cy="35"/>
            </a:xfrm>
            <a:prstGeom prst="ellipse">
              <a:avLst/>
            </a:prstGeom>
            <a:solidFill>
              <a:srgbClr val="A3AC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Oval 189">
              <a:extLst>
                <a:ext uri="{FF2B5EF4-FFF2-40B4-BE49-F238E27FC236}">
                  <a16:creationId xmlns:a16="http://schemas.microsoft.com/office/drawing/2014/main" id="{FFD3AFCC-A0F1-47DE-BFF8-93FF0CAA7C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4" y="3295"/>
              <a:ext cx="24" cy="21"/>
            </a:xfrm>
            <a:prstGeom prst="ellipse">
              <a:avLst/>
            </a:prstGeom>
            <a:solidFill>
              <a:srgbClr val="869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Rectangle 190">
              <a:extLst>
                <a:ext uri="{FF2B5EF4-FFF2-40B4-BE49-F238E27FC236}">
                  <a16:creationId xmlns:a16="http://schemas.microsoft.com/office/drawing/2014/main" id="{2221F86C-1D0D-4957-B450-7CE77A093E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6" y="3288"/>
              <a:ext cx="23" cy="35"/>
            </a:xfrm>
            <a:prstGeom prst="rect">
              <a:avLst/>
            </a:prstGeom>
            <a:solidFill>
              <a:srgbClr val="BBC3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Oval 191">
              <a:extLst>
                <a:ext uri="{FF2B5EF4-FFF2-40B4-BE49-F238E27FC236}">
                  <a16:creationId xmlns:a16="http://schemas.microsoft.com/office/drawing/2014/main" id="{3604FDE1-915B-4EC6-A355-C310C867E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9" y="3288"/>
              <a:ext cx="36" cy="35"/>
            </a:xfrm>
            <a:prstGeom prst="ellipse">
              <a:avLst/>
            </a:prstGeom>
            <a:solidFill>
              <a:srgbClr val="BBC3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Oval 192">
              <a:extLst>
                <a:ext uri="{FF2B5EF4-FFF2-40B4-BE49-F238E27FC236}">
                  <a16:creationId xmlns:a16="http://schemas.microsoft.com/office/drawing/2014/main" id="{39DF9FD7-6F63-45E9-82F2-08F1995467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3" y="3288"/>
              <a:ext cx="33" cy="35"/>
            </a:xfrm>
            <a:prstGeom prst="ellipse">
              <a:avLst/>
            </a:prstGeom>
            <a:solidFill>
              <a:srgbClr val="A3AC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Oval 193">
              <a:extLst>
                <a:ext uri="{FF2B5EF4-FFF2-40B4-BE49-F238E27FC236}">
                  <a16:creationId xmlns:a16="http://schemas.microsoft.com/office/drawing/2014/main" id="{D79CD7AE-9F40-4012-8C16-EE0CCE2194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8" y="3295"/>
              <a:ext cx="23" cy="21"/>
            </a:xfrm>
            <a:prstGeom prst="ellipse">
              <a:avLst/>
            </a:prstGeom>
            <a:solidFill>
              <a:srgbClr val="869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Rectangle 194">
              <a:extLst>
                <a:ext uri="{FF2B5EF4-FFF2-40B4-BE49-F238E27FC236}">
                  <a16:creationId xmlns:a16="http://schemas.microsoft.com/office/drawing/2014/main" id="{D9721DBD-052E-4561-BB6D-2EF3918DD1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5" y="3288"/>
              <a:ext cx="23" cy="35"/>
            </a:xfrm>
            <a:prstGeom prst="rect">
              <a:avLst/>
            </a:prstGeom>
            <a:solidFill>
              <a:srgbClr val="BBC3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Oval 195">
              <a:extLst>
                <a:ext uri="{FF2B5EF4-FFF2-40B4-BE49-F238E27FC236}">
                  <a16:creationId xmlns:a16="http://schemas.microsoft.com/office/drawing/2014/main" id="{5210ABF3-ABB4-4BC7-9524-0153553DE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8" y="3288"/>
              <a:ext cx="33" cy="35"/>
            </a:xfrm>
            <a:prstGeom prst="ellipse">
              <a:avLst/>
            </a:prstGeom>
            <a:solidFill>
              <a:srgbClr val="BBC3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Oval 196">
              <a:extLst>
                <a:ext uri="{FF2B5EF4-FFF2-40B4-BE49-F238E27FC236}">
                  <a16:creationId xmlns:a16="http://schemas.microsoft.com/office/drawing/2014/main" id="{5B33BF74-A045-49E9-871B-41ADBB91DC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2" y="3288"/>
              <a:ext cx="33" cy="35"/>
            </a:xfrm>
            <a:prstGeom prst="ellipse">
              <a:avLst/>
            </a:prstGeom>
            <a:solidFill>
              <a:srgbClr val="A3AC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Oval 197">
              <a:extLst>
                <a:ext uri="{FF2B5EF4-FFF2-40B4-BE49-F238E27FC236}">
                  <a16:creationId xmlns:a16="http://schemas.microsoft.com/office/drawing/2014/main" id="{9B9C5A2E-3C90-4EFB-9738-1F204AE4D3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7" y="3295"/>
              <a:ext cx="23" cy="21"/>
            </a:xfrm>
            <a:prstGeom prst="ellipse">
              <a:avLst/>
            </a:prstGeom>
            <a:solidFill>
              <a:srgbClr val="869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98">
              <a:extLst>
                <a:ext uri="{FF2B5EF4-FFF2-40B4-BE49-F238E27FC236}">
                  <a16:creationId xmlns:a16="http://schemas.microsoft.com/office/drawing/2014/main" id="{867B7A43-8483-43D4-A250-4C68915906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4" y="2892"/>
              <a:ext cx="71" cy="193"/>
            </a:xfrm>
            <a:custGeom>
              <a:avLst/>
              <a:gdLst>
                <a:gd name="T0" fmla="*/ 0 w 71"/>
                <a:gd name="T1" fmla="*/ 188 h 193"/>
                <a:gd name="T2" fmla="*/ 17 w 71"/>
                <a:gd name="T3" fmla="*/ 193 h 193"/>
                <a:gd name="T4" fmla="*/ 71 w 71"/>
                <a:gd name="T5" fmla="*/ 5 h 193"/>
                <a:gd name="T6" fmla="*/ 57 w 71"/>
                <a:gd name="T7" fmla="*/ 0 h 193"/>
                <a:gd name="T8" fmla="*/ 0 w 71"/>
                <a:gd name="T9" fmla="*/ 188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193">
                  <a:moveTo>
                    <a:pt x="0" y="188"/>
                  </a:moveTo>
                  <a:lnTo>
                    <a:pt x="17" y="193"/>
                  </a:lnTo>
                  <a:lnTo>
                    <a:pt x="71" y="5"/>
                  </a:lnTo>
                  <a:lnTo>
                    <a:pt x="57" y="0"/>
                  </a:lnTo>
                  <a:lnTo>
                    <a:pt x="0" y="188"/>
                  </a:lnTo>
                  <a:close/>
                </a:path>
              </a:pathLst>
            </a:custGeom>
            <a:solidFill>
              <a:srgbClr val="869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Rectangle 199">
              <a:extLst>
                <a:ext uri="{FF2B5EF4-FFF2-40B4-BE49-F238E27FC236}">
                  <a16:creationId xmlns:a16="http://schemas.microsoft.com/office/drawing/2014/main" id="{00866DFC-B5BD-49A2-A7D9-7E29758AFF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35" y="2835"/>
              <a:ext cx="176" cy="78"/>
            </a:xfrm>
            <a:prstGeom prst="rect">
              <a:avLst/>
            </a:prstGeom>
            <a:solidFill>
              <a:srgbClr val="869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Rectangle 200">
              <a:extLst>
                <a:ext uri="{FF2B5EF4-FFF2-40B4-BE49-F238E27FC236}">
                  <a16:creationId xmlns:a16="http://schemas.microsoft.com/office/drawing/2014/main" id="{4954A09E-AEDB-4751-8BCE-192CA66AAF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5" y="2835"/>
              <a:ext cx="179" cy="78"/>
            </a:xfrm>
            <a:prstGeom prst="rect">
              <a:avLst/>
            </a:prstGeom>
            <a:solidFill>
              <a:srgbClr val="353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Rectangle 201">
              <a:extLst>
                <a:ext uri="{FF2B5EF4-FFF2-40B4-BE49-F238E27FC236}">
                  <a16:creationId xmlns:a16="http://schemas.microsoft.com/office/drawing/2014/main" id="{F329B722-503E-4CCE-9A7E-7D94F183D5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5" y="3083"/>
              <a:ext cx="315" cy="11"/>
            </a:xfrm>
            <a:prstGeom prst="rect">
              <a:avLst/>
            </a:prstGeom>
            <a:solidFill>
              <a:srgbClr val="A3AC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Rectangle 202">
              <a:extLst>
                <a:ext uri="{FF2B5EF4-FFF2-40B4-BE49-F238E27FC236}">
                  <a16:creationId xmlns:a16="http://schemas.microsoft.com/office/drawing/2014/main" id="{1DAFDCB9-4658-4295-8DA3-872AD322EC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5" y="3073"/>
              <a:ext cx="315" cy="14"/>
            </a:xfrm>
            <a:prstGeom prst="rect">
              <a:avLst/>
            </a:prstGeom>
            <a:solidFill>
              <a:srgbClr val="3A4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Rectangle 203">
              <a:extLst>
                <a:ext uri="{FF2B5EF4-FFF2-40B4-BE49-F238E27FC236}">
                  <a16:creationId xmlns:a16="http://schemas.microsoft.com/office/drawing/2014/main" id="{9269ED3F-0FEF-4B8F-A9BB-EBC9FD6A3C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32" y="3083"/>
              <a:ext cx="136" cy="11"/>
            </a:xfrm>
            <a:prstGeom prst="rect">
              <a:avLst/>
            </a:prstGeom>
            <a:solidFill>
              <a:srgbClr val="869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Rectangle 204">
              <a:extLst>
                <a:ext uri="{FF2B5EF4-FFF2-40B4-BE49-F238E27FC236}">
                  <a16:creationId xmlns:a16="http://schemas.microsoft.com/office/drawing/2014/main" id="{02A5B3A8-8BA0-49DB-BD73-BA4CC9C6F4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32" y="3073"/>
              <a:ext cx="136" cy="14"/>
            </a:xfrm>
            <a:prstGeom prst="rect">
              <a:avLst/>
            </a:prstGeom>
            <a:solidFill>
              <a:srgbClr val="3A4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Rectangle 205">
              <a:extLst>
                <a:ext uri="{FF2B5EF4-FFF2-40B4-BE49-F238E27FC236}">
                  <a16:creationId xmlns:a16="http://schemas.microsoft.com/office/drawing/2014/main" id="{0400F1D2-8F53-4271-B437-D75061888E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5" y="2951"/>
              <a:ext cx="19" cy="372"/>
            </a:xfrm>
            <a:prstGeom prst="rect">
              <a:avLst/>
            </a:prstGeom>
            <a:solidFill>
              <a:srgbClr val="753F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Rectangle 206">
              <a:extLst>
                <a:ext uri="{FF2B5EF4-FFF2-40B4-BE49-F238E27FC236}">
                  <a16:creationId xmlns:a16="http://schemas.microsoft.com/office/drawing/2014/main" id="{35E832FA-2D55-4E53-8932-60F915B5C1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6" y="2951"/>
              <a:ext cx="19" cy="372"/>
            </a:xfrm>
            <a:prstGeom prst="rect">
              <a:avLst/>
            </a:prstGeom>
            <a:solidFill>
              <a:srgbClr val="753F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Rectangle 207">
              <a:extLst>
                <a:ext uri="{FF2B5EF4-FFF2-40B4-BE49-F238E27FC236}">
                  <a16:creationId xmlns:a16="http://schemas.microsoft.com/office/drawing/2014/main" id="{B2E2B965-5621-4CF6-BC8D-1B57BCB8CD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8" y="2951"/>
              <a:ext cx="17" cy="372"/>
            </a:xfrm>
            <a:prstGeom prst="rect">
              <a:avLst/>
            </a:prstGeom>
            <a:solidFill>
              <a:srgbClr val="753F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Rectangle 208">
              <a:extLst>
                <a:ext uri="{FF2B5EF4-FFF2-40B4-BE49-F238E27FC236}">
                  <a16:creationId xmlns:a16="http://schemas.microsoft.com/office/drawing/2014/main" id="{F31D4C2D-95CA-405F-9A80-FD9182CADE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9" y="2951"/>
              <a:ext cx="19" cy="372"/>
            </a:xfrm>
            <a:prstGeom prst="rect">
              <a:avLst/>
            </a:prstGeom>
            <a:solidFill>
              <a:srgbClr val="753F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209">
              <a:extLst>
                <a:ext uri="{FF2B5EF4-FFF2-40B4-BE49-F238E27FC236}">
                  <a16:creationId xmlns:a16="http://schemas.microsoft.com/office/drawing/2014/main" id="{91BAF9E1-608F-402D-9096-129BCAC0A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7" y="2856"/>
              <a:ext cx="19" cy="48"/>
            </a:xfrm>
            <a:custGeom>
              <a:avLst/>
              <a:gdLst>
                <a:gd name="T0" fmla="*/ 8 w 8"/>
                <a:gd name="T1" fmla="*/ 7 h 20"/>
                <a:gd name="T2" fmla="*/ 6 w 8"/>
                <a:gd name="T3" fmla="*/ 2 h 20"/>
                <a:gd name="T4" fmla="*/ 5 w 8"/>
                <a:gd name="T5" fmla="*/ 0 h 20"/>
                <a:gd name="T6" fmla="*/ 3 w 8"/>
                <a:gd name="T7" fmla="*/ 1 h 20"/>
                <a:gd name="T8" fmla="*/ 2 w 8"/>
                <a:gd name="T9" fmla="*/ 2 h 20"/>
                <a:gd name="T10" fmla="*/ 1 w 8"/>
                <a:gd name="T11" fmla="*/ 4 h 20"/>
                <a:gd name="T12" fmla="*/ 1 w 8"/>
                <a:gd name="T13" fmla="*/ 5 h 20"/>
                <a:gd name="T14" fmla="*/ 0 w 8"/>
                <a:gd name="T15" fmla="*/ 7 h 20"/>
                <a:gd name="T16" fmla="*/ 0 w 8"/>
                <a:gd name="T17" fmla="*/ 9 h 20"/>
                <a:gd name="T18" fmla="*/ 1 w 8"/>
                <a:gd name="T19" fmla="*/ 11 h 20"/>
                <a:gd name="T20" fmla="*/ 2 w 8"/>
                <a:gd name="T21" fmla="*/ 16 h 20"/>
                <a:gd name="T22" fmla="*/ 3 w 8"/>
                <a:gd name="T23" fmla="*/ 17 h 20"/>
                <a:gd name="T24" fmla="*/ 3 w 8"/>
                <a:gd name="T25" fmla="*/ 18 h 20"/>
                <a:gd name="T26" fmla="*/ 4 w 8"/>
                <a:gd name="T27" fmla="*/ 18 h 20"/>
                <a:gd name="T28" fmla="*/ 4 w 8"/>
                <a:gd name="T29" fmla="*/ 19 h 20"/>
                <a:gd name="T30" fmla="*/ 5 w 8"/>
                <a:gd name="T31" fmla="*/ 19 h 20"/>
                <a:gd name="T32" fmla="*/ 6 w 8"/>
                <a:gd name="T33" fmla="*/ 20 h 20"/>
                <a:gd name="T34" fmla="*/ 6 w 8"/>
                <a:gd name="T35" fmla="*/ 20 h 20"/>
                <a:gd name="T36" fmla="*/ 7 w 8"/>
                <a:gd name="T37" fmla="*/ 20 h 20"/>
                <a:gd name="T38" fmla="*/ 8 w 8"/>
                <a:gd name="T39" fmla="*/ 20 h 20"/>
                <a:gd name="T40" fmla="*/ 8 w 8"/>
                <a:gd name="T41" fmla="*/ 19 h 20"/>
                <a:gd name="T42" fmla="*/ 8 w 8"/>
                <a:gd name="T43" fmla="*/ 18 h 20"/>
                <a:gd name="T44" fmla="*/ 8 w 8"/>
                <a:gd name="T45" fmla="*/ 18 h 20"/>
                <a:gd name="T46" fmla="*/ 8 w 8"/>
                <a:gd name="T47" fmla="*/ 18 h 20"/>
                <a:gd name="T48" fmla="*/ 8 w 8"/>
                <a:gd name="T49" fmla="*/ 17 h 20"/>
                <a:gd name="T50" fmla="*/ 8 w 8"/>
                <a:gd name="T51" fmla="*/ 16 h 20"/>
                <a:gd name="T52" fmla="*/ 8 w 8"/>
                <a:gd name="T53" fmla="*/ 16 h 20"/>
                <a:gd name="T54" fmla="*/ 8 w 8"/>
                <a:gd name="T55" fmla="*/ 15 h 20"/>
                <a:gd name="T56" fmla="*/ 8 w 8"/>
                <a:gd name="T57" fmla="*/ 14 h 20"/>
                <a:gd name="T58" fmla="*/ 8 w 8"/>
                <a:gd name="T59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" h="20">
                  <a:moveTo>
                    <a:pt x="8" y="7"/>
                  </a:moveTo>
                  <a:cubicBezTo>
                    <a:pt x="8" y="5"/>
                    <a:pt x="7" y="3"/>
                    <a:pt x="6" y="2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5" y="0"/>
                    <a:pt x="4" y="0"/>
                    <a:pt x="3" y="1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2" y="3"/>
                    <a:pt x="2" y="3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1" y="6"/>
                    <a:pt x="1" y="6"/>
                    <a:pt x="0" y="7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0" y="9"/>
                    <a:pt x="0" y="10"/>
                    <a:pt x="1" y="11"/>
                  </a:cubicBezTo>
                  <a:cubicBezTo>
                    <a:pt x="1" y="13"/>
                    <a:pt x="1" y="14"/>
                    <a:pt x="2" y="16"/>
                  </a:cubicBezTo>
                  <a:cubicBezTo>
                    <a:pt x="2" y="16"/>
                    <a:pt x="3" y="17"/>
                    <a:pt x="3" y="17"/>
                  </a:cubicBezTo>
                  <a:cubicBezTo>
                    <a:pt x="3" y="17"/>
                    <a:pt x="3" y="17"/>
                    <a:pt x="3" y="18"/>
                  </a:cubicBezTo>
                  <a:cubicBezTo>
                    <a:pt x="3" y="18"/>
                    <a:pt x="4" y="18"/>
                    <a:pt x="4" y="18"/>
                  </a:cubicBezTo>
                  <a:cubicBezTo>
                    <a:pt x="4" y="18"/>
                    <a:pt x="4" y="19"/>
                    <a:pt x="4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20"/>
                    <a:pt x="5" y="20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0"/>
                    <a:pt x="6" y="20"/>
                    <a:pt x="7" y="20"/>
                  </a:cubicBezTo>
                  <a:cubicBezTo>
                    <a:pt x="7" y="20"/>
                    <a:pt x="7" y="20"/>
                    <a:pt x="8" y="20"/>
                  </a:cubicBezTo>
                  <a:cubicBezTo>
                    <a:pt x="8" y="20"/>
                    <a:pt x="8" y="20"/>
                    <a:pt x="8" y="19"/>
                  </a:cubicBezTo>
                  <a:cubicBezTo>
                    <a:pt x="8" y="19"/>
                    <a:pt x="8" y="19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4"/>
                    <a:pt x="8" y="14"/>
                  </a:cubicBezTo>
                  <a:cubicBezTo>
                    <a:pt x="8" y="11"/>
                    <a:pt x="8" y="8"/>
                    <a:pt x="8" y="7"/>
                  </a:cubicBezTo>
                  <a:close/>
                </a:path>
              </a:pathLst>
            </a:custGeom>
            <a:solidFill>
              <a:srgbClr val="25BB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210">
              <a:extLst>
                <a:ext uri="{FF2B5EF4-FFF2-40B4-BE49-F238E27FC236}">
                  <a16:creationId xmlns:a16="http://schemas.microsoft.com/office/drawing/2014/main" id="{650D1D6B-558F-442C-A1E3-F53737E70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7" y="2868"/>
              <a:ext cx="19" cy="36"/>
            </a:xfrm>
            <a:custGeom>
              <a:avLst/>
              <a:gdLst>
                <a:gd name="T0" fmla="*/ 5 w 8"/>
                <a:gd name="T1" fmla="*/ 5 h 15"/>
                <a:gd name="T2" fmla="*/ 1 w 8"/>
                <a:gd name="T3" fmla="*/ 0 h 15"/>
                <a:gd name="T4" fmla="*/ 0 w 8"/>
                <a:gd name="T5" fmla="*/ 2 h 15"/>
                <a:gd name="T6" fmla="*/ 0 w 8"/>
                <a:gd name="T7" fmla="*/ 4 h 15"/>
                <a:gd name="T8" fmla="*/ 1 w 8"/>
                <a:gd name="T9" fmla="*/ 6 h 15"/>
                <a:gd name="T10" fmla="*/ 2 w 8"/>
                <a:gd name="T11" fmla="*/ 11 h 15"/>
                <a:gd name="T12" fmla="*/ 3 w 8"/>
                <a:gd name="T13" fmla="*/ 12 h 15"/>
                <a:gd name="T14" fmla="*/ 3 w 8"/>
                <a:gd name="T15" fmla="*/ 13 h 15"/>
                <a:gd name="T16" fmla="*/ 4 w 8"/>
                <a:gd name="T17" fmla="*/ 13 h 15"/>
                <a:gd name="T18" fmla="*/ 4 w 8"/>
                <a:gd name="T19" fmla="*/ 14 h 15"/>
                <a:gd name="T20" fmla="*/ 5 w 8"/>
                <a:gd name="T21" fmla="*/ 14 h 15"/>
                <a:gd name="T22" fmla="*/ 6 w 8"/>
                <a:gd name="T23" fmla="*/ 15 h 15"/>
                <a:gd name="T24" fmla="*/ 6 w 8"/>
                <a:gd name="T25" fmla="*/ 15 h 15"/>
                <a:gd name="T26" fmla="*/ 7 w 8"/>
                <a:gd name="T27" fmla="*/ 15 h 15"/>
                <a:gd name="T28" fmla="*/ 8 w 8"/>
                <a:gd name="T29" fmla="*/ 15 h 15"/>
                <a:gd name="T30" fmla="*/ 8 w 8"/>
                <a:gd name="T31" fmla="*/ 14 h 15"/>
                <a:gd name="T32" fmla="*/ 8 w 8"/>
                <a:gd name="T33" fmla="*/ 13 h 15"/>
                <a:gd name="T34" fmla="*/ 8 w 8"/>
                <a:gd name="T35" fmla="*/ 13 h 15"/>
                <a:gd name="T36" fmla="*/ 8 w 8"/>
                <a:gd name="T37" fmla="*/ 13 h 15"/>
                <a:gd name="T38" fmla="*/ 8 w 8"/>
                <a:gd name="T39" fmla="*/ 12 h 15"/>
                <a:gd name="T40" fmla="*/ 8 w 8"/>
                <a:gd name="T41" fmla="*/ 11 h 15"/>
                <a:gd name="T42" fmla="*/ 8 w 8"/>
                <a:gd name="T43" fmla="*/ 11 h 15"/>
                <a:gd name="T44" fmla="*/ 8 w 8"/>
                <a:gd name="T45" fmla="*/ 10 h 15"/>
                <a:gd name="T46" fmla="*/ 8 w 8"/>
                <a:gd name="T47" fmla="*/ 9 h 15"/>
                <a:gd name="T48" fmla="*/ 8 w 8"/>
                <a:gd name="T49" fmla="*/ 5 h 15"/>
                <a:gd name="T50" fmla="*/ 8 w 8"/>
                <a:gd name="T51" fmla="*/ 5 h 15"/>
                <a:gd name="T52" fmla="*/ 5 w 8"/>
                <a:gd name="T53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" h="15">
                  <a:moveTo>
                    <a:pt x="5" y="5"/>
                  </a:moveTo>
                  <a:cubicBezTo>
                    <a:pt x="3" y="4"/>
                    <a:pt x="2" y="2"/>
                    <a:pt x="1" y="0"/>
                  </a:cubicBezTo>
                  <a:cubicBezTo>
                    <a:pt x="1" y="1"/>
                    <a:pt x="1" y="1"/>
                    <a:pt x="0" y="2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0" y="4"/>
                    <a:pt x="0" y="5"/>
                    <a:pt x="1" y="6"/>
                  </a:cubicBezTo>
                  <a:cubicBezTo>
                    <a:pt x="1" y="8"/>
                    <a:pt x="1" y="9"/>
                    <a:pt x="2" y="11"/>
                  </a:cubicBezTo>
                  <a:cubicBezTo>
                    <a:pt x="2" y="11"/>
                    <a:pt x="3" y="12"/>
                    <a:pt x="3" y="12"/>
                  </a:cubicBezTo>
                  <a:cubicBezTo>
                    <a:pt x="3" y="12"/>
                    <a:pt x="3" y="12"/>
                    <a:pt x="3" y="13"/>
                  </a:cubicBezTo>
                  <a:cubicBezTo>
                    <a:pt x="3" y="13"/>
                    <a:pt x="4" y="13"/>
                    <a:pt x="4" y="13"/>
                  </a:cubicBezTo>
                  <a:cubicBezTo>
                    <a:pt x="4" y="13"/>
                    <a:pt x="4" y="14"/>
                    <a:pt x="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5"/>
                    <a:pt x="5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7" y="15"/>
                  </a:cubicBezTo>
                  <a:cubicBezTo>
                    <a:pt x="7" y="15"/>
                    <a:pt x="7" y="15"/>
                    <a:pt x="8" y="15"/>
                  </a:cubicBezTo>
                  <a:cubicBezTo>
                    <a:pt x="8" y="15"/>
                    <a:pt x="8" y="15"/>
                    <a:pt x="8" y="14"/>
                  </a:cubicBezTo>
                  <a:cubicBezTo>
                    <a:pt x="8" y="14"/>
                    <a:pt x="8" y="14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1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9"/>
                    <a:pt x="8" y="9"/>
                  </a:cubicBezTo>
                  <a:cubicBezTo>
                    <a:pt x="8" y="8"/>
                    <a:pt x="8" y="6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6" y="6"/>
                    <a:pt x="5" y="5"/>
                  </a:cubicBezTo>
                  <a:close/>
                </a:path>
              </a:pathLst>
            </a:custGeom>
            <a:solidFill>
              <a:srgbClr val="029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211">
              <a:extLst>
                <a:ext uri="{FF2B5EF4-FFF2-40B4-BE49-F238E27FC236}">
                  <a16:creationId xmlns:a16="http://schemas.microsoft.com/office/drawing/2014/main" id="{DE08FC8E-F3AC-4004-8292-5AA7DB9D93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" y="2866"/>
              <a:ext cx="29" cy="45"/>
            </a:xfrm>
            <a:custGeom>
              <a:avLst/>
              <a:gdLst>
                <a:gd name="T0" fmla="*/ 7 w 12"/>
                <a:gd name="T1" fmla="*/ 6 h 19"/>
                <a:gd name="T2" fmla="*/ 4 w 12"/>
                <a:gd name="T3" fmla="*/ 2 h 19"/>
                <a:gd name="T4" fmla="*/ 3 w 12"/>
                <a:gd name="T5" fmla="*/ 0 h 19"/>
                <a:gd name="T6" fmla="*/ 1 w 12"/>
                <a:gd name="T7" fmla="*/ 2 h 19"/>
                <a:gd name="T8" fmla="*/ 0 w 12"/>
                <a:gd name="T9" fmla="*/ 5 h 19"/>
                <a:gd name="T10" fmla="*/ 0 w 12"/>
                <a:gd name="T11" fmla="*/ 8 h 19"/>
                <a:gd name="T12" fmla="*/ 1 w 12"/>
                <a:gd name="T13" fmla="*/ 12 h 19"/>
                <a:gd name="T14" fmla="*/ 5 w 12"/>
                <a:gd name="T15" fmla="*/ 17 h 19"/>
                <a:gd name="T16" fmla="*/ 7 w 12"/>
                <a:gd name="T17" fmla="*/ 18 h 19"/>
                <a:gd name="T18" fmla="*/ 8 w 12"/>
                <a:gd name="T19" fmla="*/ 19 h 19"/>
                <a:gd name="T20" fmla="*/ 9 w 12"/>
                <a:gd name="T21" fmla="*/ 19 h 19"/>
                <a:gd name="T22" fmla="*/ 12 w 12"/>
                <a:gd name="T23" fmla="*/ 19 h 19"/>
                <a:gd name="T24" fmla="*/ 11 w 12"/>
                <a:gd name="T25" fmla="*/ 16 h 19"/>
                <a:gd name="T26" fmla="*/ 11 w 12"/>
                <a:gd name="T27" fmla="*/ 16 h 19"/>
                <a:gd name="T28" fmla="*/ 11 w 12"/>
                <a:gd name="T29" fmla="*/ 15 h 19"/>
                <a:gd name="T30" fmla="*/ 10 w 12"/>
                <a:gd name="T31" fmla="*/ 13 h 19"/>
                <a:gd name="T32" fmla="*/ 8 w 12"/>
                <a:gd name="T33" fmla="*/ 9 h 19"/>
                <a:gd name="T34" fmla="*/ 7 w 12"/>
                <a:gd name="T35" fmla="*/ 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" h="19">
                  <a:moveTo>
                    <a:pt x="7" y="6"/>
                  </a:moveTo>
                  <a:cubicBezTo>
                    <a:pt x="6" y="4"/>
                    <a:pt x="5" y="3"/>
                    <a:pt x="4" y="2"/>
                  </a:cubicBezTo>
                  <a:cubicBezTo>
                    <a:pt x="3" y="1"/>
                    <a:pt x="3" y="0"/>
                    <a:pt x="3" y="0"/>
                  </a:cubicBezTo>
                  <a:cubicBezTo>
                    <a:pt x="2" y="0"/>
                    <a:pt x="2" y="1"/>
                    <a:pt x="1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9"/>
                    <a:pt x="0" y="11"/>
                    <a:pt x="1" y="12"/>
                  </a:cubicBezTo>
                  <a:cubicBezTo>
                    <a:pt x="2" y="14"/>
                    <a:pt x="3" y="15"/>
                    <a:pt x="5" y="17"/>
                  </a:cubicBezTo>
                  <a:cubicBezTo>
                    <a:pt x="5" y="17"/>
                    <a:pt x="6" y="18"/>
                    <a:pt x="7" y="18"/>
                  </a:cubicBezTo>
                  <a:cubicBezTo>
                    <a:pt x="7" y="18"/>
                    <a:pt x="8" y="19"/>
                    <a:pt x="8" y="19"/>
                  </a:cubicBezTo>
                  <a:cubicBezTo>
                    <a:pt x="8" y="19"/>
                    <a:pt x="9" y="19"/>
                    <a:pt x="9" y="19"/>
                  </a:cubicBezTo>
                  <a:cubicBezTo>
                    <a:pt x="10" y="19"/>
                    <a:pt x="11" y="19"/>
                    <a:pt x="12" y="19"/>
                  </a:cubicBezTo>
                  <a:cubicBezTo>
                    <a:pt x="12" y="18"/>
                    <a:pt x="12" y="17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4"/>
                    <a:pt x="10" y="13"/>
                    <a:pt x="10" y="13"/>
                  </a:cubicBezTo>
                  <a:cubicBezTo>
                    <a:pt x="9" y="12"/>
                    <a:pt x="9" y="10"/>
                    <a:pt x="8" y="9"/>
                  </a:cubicBezTo>
                  <a:cubicBezTo>
                    <a:pt x="8" y="8"/>
                    <a:pt x="7" y="7"/>
                    <a:pt x="7" y="6"/>
                  </a:cubicBezTo>
                  <a:close/>
                </a:path>
              </a:pathLst>
            </a:custGeom>
            <a:solidFill>
              <a:srgbClr val="25BB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212">
              <a:extLst>
                <a:ext uri="{FF2B5EF4-FFF2-40B4-BE49-F238E27FC236}">
                  <a16:creationId xmlns:a16="http://schemas.microsoft.com/office/drawing/2014/main" id="{F813C934-178D-47C0-ABA3-D30BDE6B0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6" y="2866"/>
              <a:ext cx="27" cy="42"/>
            </a:xfrm>
            <a:custGeom>
              <a:avLst/>
              <a:gdLst>
                <a:gd name="T0" fmla="*/ 11 w 11"/>
                <a:gd name="T1" fmla="*/ 8 h 18"/>
                <a:gd name="T2" fmla="*/ 10 w 11"/>
                <a:gd name="T3" fmla="*/ 3 h 18"/>
                <a:gd name="T4" fmla="*/ 10 w 11"/>
                <a:gd name="T5" fmla="*/ 1 h 18"/>
                <a:gd name="T6" fmla="*/ 9 w 11"/>
                <a:gd name="T7" fmla="*/ 0 h 18"/>
                <a:gd name="T8" fmla="*/ 8 w 11"/>
                <a:gd name="T9" fmla="*/ 1 h 18"/>
                <a:gd name="T10" fmla="*/ 7 w 11"/>
                <a:gd name="T11" fmla="*/ 2 h 18"/>
                <a:gd name="T12" fmla="*/ 4 w 11"/>
                <a:gd name="T13" fmla="*/ 6 h 18"/>
                <a:gd name="T14" fmla="*/ 3 w 11"/>
                <a:gd name="T15" fmla="*/ 8 h 18"/>
                <a:gd name="T16" fmla="*/ 1 w 11"/>
                <a:gd name="T17" fmla="*/ 12 h 18"/>
                <a:gd name="T18" fmla="*/ 1 w 11"/>
                <a:gd name="T19" fmla="*/ 12 h 18"/>
                <a:gd name="T20" fmla="*/ 1 w 11"/>
                <a:gd name="T21" fmla="*/ 13 h 18"/>
                <a:gd name="T22" fmla="*/ 1 w 11"/>
                <a:gd name="T23" fmla="*/ 14 h 18"/>
                <a:gd name="T24" fmla="*/ 0 w 11"/>
                <a:gd name="T25" fmla="*/ 15 h 18"/>
                <a:gd name="T26" fmla="*/ 0 w 11"/>
                <a:gd name="T27" fmla="*/ 16 h 18"/>
                <a:gd name="T28" fmla="*/ 0 w 11"/>
                <a:gd name="T29" fmla="*/ 16 h 18"/>
                <a:gd name="T30" fmla="*/ 0 w 11"/>
                <a:gd name="T31" fmla="*/ 17 h 18"/>
                <a:gd name="T32" fmla="*/ 1 w 11"/>
                <a:gd name="T33" fmla="*/ 18 h 18"/>
                <a:gd name="T34" fmla="*/ 2 w 11"/>
                <a:gd name="T35" fmla="*/ 18 h 18"/>
                <a:gd name="T36" fmla="*/ 3 w 11"/>
                <a:gd name="T37" fmla="*/ 18 h 18"/>
                <a:gd name="T38" fmla="*/ 5 w 11"/>
                <a:gd name="T39" fmla="*/ 17 h 18"/>
                <a:gd name="T40" fmla="*/ 5 w 11"/>
                <a:gd name="T41" fmla="*/ 16 h 18"/>
                <a:gd name="T42" fmla="*/ 6 w 11"/>
                <a:gd name="T43" fmla="*/ 16 h 18"/>
                <a:gd name="T44" fmla="*/ 6 w 11"/>
                <a:gd name="T45" fmla="*/ 15 h 18"/>
                <a:gd name="T46" fmla="*/ 9 w 11"/>
                <a:gd name="T47" fmla="*/ 12 h 18"/>
                <a:gd name="T48" fmla="*/ 11 w 11"/>
                <a:gd name="T49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" h="18">
                  <a:moveTo>
                    <a:pt x="11" y="8"/>
                  </a:moveTo>
                  <a:cubicBezTo>
                    <a:pt x="11" y="6"/>
                    <a:pt x="11" y="4"/>
                    <a:pt x="10" y="3"/>
                  </a:cubicBezTo>
                  <a:cubicBezTo>
                    <a:pt x="10" y="2"/>
                    <a:pt x="10" y="1"/>
                    <a:pt x="10" y="1"/>
                  </a:cubicBezTo>
                  <a:cubicBezTo>
                    <a:pt x="9" y="1"/>
                    <a:pt x="9" y="0"/>
                    <a:pt x="9" y="0"/>
                  </a:cubicBezTo>
                  <a:cubicBezTo>
                    <a:pt x="9" y="0"/>
                    <a:pt x="9" y="1"/>
                    <a:pt x="8" y="1"/>
                  </a:cubicBezTo>
                  <a:cubicBezTo>
                    <a:pt x="8" y="1"/>
                    <a:pt x="8" y="2"/>
                    <a:pt x="7" y="2"/>
                  </a:cubicBezTo>
                  <a:cubicBezTo>
                    <a:pt x="6" y="3"/>
                    <a:pt x="5" y="4"/>
                    <a:pt x="4" y="6"/>
                  </a:cubicBezTo>
                  <a:cubicBezTo>
                    <a:pt x="3" y="6"/>
                    <a:pt x="3" y="7"/>
                    <a:pt x="3" y="8"/>
                  </a:cubicBezTo>
                  <a:cubicBezTo>
                    <a:pt x="2" y="9"/>
                    <a:pt x="2" y="11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3"/>
                    <a:pt x="1" y="14"/>
                  </a:cubicBezTo>
                  <a:cubicBezTo>
                    <a:pt x="1" y="14"/>
                    <a:pt x="0" y="15"/>
                    <a:pt x="0" y="15"/>
                  </a:cubicBezTo>
                  <a:cubicBezTo>
                    <a:pt x="0" y="15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1" y="18"/>
                    <a:pt x="1" y="18"/>
                  </a:cubicBezTo>
                  <a:cubicBezTo>
                    <a:pt x="1" y="18"/>
                    <a:pt x="2" y="18"/>
                    <a:pt x="2" y="18"/>
                  </a:cubicBezTo>
                  <a:cubicBezTo>
                    <a:pt x="2" y="18"/>
                    <a:pt x="2" y="18"/>
                    <a:pt x="3" y="18"/>
                  </a:cubicBezTo>
                  <a:cubicBezTo>
                    <a:pt x="3" y="18"/>
                    <a:pt x="4" y="17"/>
                    <a:pt x="5" y="17"/>
                  </a:cubicBezTo>
                  <a:cubicBezTo>
                    <a:pt x="5" y="17"/>
                    <a:pt x="5" y="16"/>
                    <a:pt x="5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5"/>
                  </a:cubicBezTo>
                  <a:cubicBezTo>
                    <a:pt x="8" y="14"/>
                    <a:pt x="9" y="13"/>
                    <a:pt x="9" y="12"/>
                  </a:cubicBezTo>
                  <a:cubicBezTo>
                    <a:pt x="10" y="10"/>
                    <a:pt x="11" y="9"/>
                    <a:pt x="11" y="8"/>
                  </a:cubicBezTo>
                  <a:close/>
                </a:path>
              </a:pathLst>
            </a:custGeom>
            <a:solidFill>
              <a:srgbClr val="029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213">
              <a:extLst>
                <a:ext uri="{FF2B5EF4-FFF2-40B4-BE49-F238E27FC236}">
                  <a16:creationId xmlns:a16="http://schemas.microsoft.com/office/drawing/2014/main" id="{9750CE24-E0C5-498E-BB12-C0BBF7BFC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1" y="2882"/>
              <a:ext cx="33" cy="34"/>
            </a:xfrm>
            <a:custGeom>
              <a:avLst/>
              <a:gdLst>
                <a:gd name="T0" fmla="*/ 7 w 14"/>
                <a:gd name="T1" fmla="*/ 3 h 14"/>
                <a:gd name="T2" fmla="*/ 5 w 14"/>
                <a:gd name="T3" fmla="*/ 2 h 14"/>
                <a:gd name="T4" fmla="*/ 4 w 14"/>
                <a:gd name="T5" fmla="*/ 2 h 14"/>
                <a:gd name="T6" fmla="*/ 3 w 14"/>
                <a:gd name="T7" fmla="*/ 1 h 14"/>
                <a:gd name="T8" fmla="*/ 2 w 14"/>
                <a:gd name="T9" fmla="*/ 0 h 14"/>
                <a:gd name="T10" fmla="*/ 2 w 14"/>
                <a:gd name="T11" fmla="*/ 0 h 14"/>
                <a:gd name="T12" fmla="*/ 1 w 14"/>
                <a:gd name="T13" fmla="*/ 0 h 14"/>
                <a:gd name="T14" fmla="*/ 0 w 14"/>
                <a:gd name="T15" fmla="*/ 0 h 14"/>
                <a:gd name="T16" fmla="*/ 0 w 14"/>
                <a:gd name="T17" fmla="*/ 0 h 14"/>
                <a:gd name="T18" fmla="*/ 0 w 14"/>
                <a:gd name="T19" fmla="*/ 1 h 14"/>
                <a:gd name="T20" fmla="*/ 0 w 14"/>
                <a:gd name="T21" fmla="*/ 2 h 14"/>
                <a:gd name="T22" fmla="*/ 0 w 14"/>
                <a:gd name="T23" fmla="*/ 3 h 14"/>
                <a:gd name="T24" fmla="*/ 0 w 14"/>
                <a:gd name="T25" fmla="*/ 4 h 14"/>
                <a:gd name="T26" fmla="*/ 1 w 14"/>
                <a:gd name="T27" fmla="*/ 6 h 14"/>
                <a:gd name="T28" fmla="*/ 1 w 14"/>
                <a:gd name="T29" fmla="*/ 7 h 14"/>
                <a:gd name="T30" fmla="*/ 4 w 14"/>
                <a:gd name="T31" fmla="*/ 10 h 14"/>
                <a:gd name="T32" fmla="*/ 8 w 14"/>
                <a:gd name="T33" fmla="*/ 13 h 14"/>
                <a:gd name="T34" fmla="*/ 12 w 14"/>
                <a:gd name="T35" fmla="*/ 14 h 14"/>
                <a:gd name="T36" fmla="*/ 13 w 14"/>
                <a:gd name="T37" fmla="*/ 13 h 14"/>
                <a:gd name="T38" fmla="*/ 14 w 14"/>
                <a:gd name="T39" fmla="*/ 13 h 14"/>
                <a:gd name="T40" fmla="*/ 14 w 14"/>
                <a:gd name="T41" fmla="*/ 12 h 14"/>
                <a:gd name="T42" fmla="*/ 13 w 14"/>
                <a:gd name="T43" fmla="*/ 11 h 14"/>
                <a:gd name="T44" fmla="*/ 11 w 14"/>
                <a:gd name="T45" fmla="*/ 8 h 14"/>
                <a:gd name="T46" fmla="*/ 7 w 14"/>
                <a:gd name="T47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" h="14">
                  <a:moveTo>
                    <a:pt x="7" y="3"/>
                  </a:moveTo>
                  <a:cubicBezTo>
                    <a:pt x="6" y="3"/>
                    <a:pt x="6" y="3"/>
                    <a:pt x="5" y="2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1" y="6"/>
                  </a:cubicBezTo>
                  <a:cubicBezTo>
                    <a:pt x="1" y="6"/>
                    <a:pt x="1" y="7"/>
                    <a:pt x="1" y="7"/>
                  </a:cubicBezTo>
                  <a:cubicBezTo>
                    <a:pt x="2" y="8"/>
                    <a:pt x="3" y="9"/>
                    <a:pt x="4" y="10"/>
                  </a:cubicBezTo>
                  <a:cubicBezTo>
                    <a:pt x="5" y="11"/>
                    <a:pt x="6" y="12"/>
                    <a:pt x="8" y="13"/>
                  </a:cubicBezTo>
                  <a:cubicBezTo>
                    <a:pt x="9" y="13"/>
                    <a:pt x="11" y="14"/>
                    <a:pt x="12" y="14"/>
                  </a:cubicBezTo>
                  <a:cubicBezTo>
                    <a:pt x="13" y="14"/>
                    <a:pt x="13" y="14"/>
                    <a:pt x="13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1"/>
                    <a:pt x="13" y="11"/>
                    <a:pt x="13" y="11"/>
                  </a:cubicBezTo>
                  <a:cubicBezTo>
                    <a:pt x="12" y="10"/>
                    <a:pt x="12" y="9"/>
                    <a:pt x="11" y="8"/>
                  </a:cubicBezTo>
                  <a:cubicBezTo>
                    <a:pt x="9" y="6"/>
                    <a:pt x="8" y="4"/>
                    <a:pt x="7" y="3"/>
                  </a:cubicBezTo>
                  <a:close/>
                </a:path>
              </a:pathLst>
            </a:custGeom>
            <a:solidFill>
              <a:srgbClr val="71D8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214">
              <a:extLst>
                <a:ext uri="{FF2B5EF4-FFF2-40B4-BE49-F238E27FC236}">
                  <a16:creationId xmlns:a16="http://schemas.microsoft.com/office/drawing/2014/main" id="{3CC56D16-B48F-4319-A67E-8D2CF3F8EA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3" y="2899"/>
              <a:ext cx="31" cy="17"/>
            </a:xfrm>
            <a:custGeom>
              <a:avLst/>
              <a:gdLst>
                <a:gd name="T0" fmla="*/ 13 w 13"/>
                <a:gd name="T1" fmla="*/ 5 h 7"/>
                <a:gd name="T2" fmla="*/ 12 w 13"/>
                <a:gd name="T3" fmla="*/ 4 h 7"/>
                <a:gd name="T4" fmla="*/ 12 w 13"/>
                <a:gd name="T5" fmla="*/ 3 h 7"/>
                <a:gd name="T6" fmla="*/ 10 w 13"/>
                <a:gd name="T7" fmla="*/ 5 h 7"/>
                <a:gd name="T8" fmla="*/ 4 w 13"/>
                <a:gd name="T9" fmla="*/ 4 h 7"/>
                <a:gd name="T10" fmla="*/ 0 w 13"/>
                <a:gd name="T11" fmla="*/ 0 h 7"/>
                <a:gd name="T12" fmla="*/ 0 w 13"/>
                <a:gd name="T13" fmla="*/ 0 h 7"/>
                <a:gd name="T14" fmla="*/ 3 w 13"/>
                <a:gd name="T15" fmla="*/ 3 h 7"/>
                <a:gd name="T16" fmla="*/ 7 w 13"/>
                <a:gd name="T17" fmla="*/ 6 h 7"/>
                <a:gd name="T18" fmla="*/ 11 w 13"/>
                <a:gd name="T19" fmla="*/ 7 h 7"/>
                <a:gd name="T20" fmla="*/ 12 w 13"/>
                <a:gd name="T21" fmla="*/ 6 h 7"/>
                <a:gd name="T22" fmla="*/ 13 w 13"/>
                <a:gd name="T23" fmla="*/ 6 h 7"/>
                <a:gd name="T24" fmla="*/ 13 w 13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7">
                  <a:moveTo>
                    <a:pt x="13" y="5"/>
                  </a:moveTo>
                  <a:cubicBezTo>
                    <a:pt x="13" y="4"/>
                    <a:pt x="12" y="4"/>
                    <a:pt x="12" y="4"/>
                  </a:cubicBezTo>
                  <a:cubicBezTo>
                    <a:pt x="12" y="4"/>
                    <a:pt x="12" y="4"/>
                    <a:pt x="12" y="3"/>
                  </a:cubicBezTo>
                  <a:cubicBezTo>
                    <a:pt x="12" y="4"/>
                    <a:pt x="11" y="5"/>
                    <a:pt x="10" y="5"/>
                  </a:cubicBezTo>
                  <a:cubicBezTo>
                    <a:pt x="8" y="6"/>
                    <a:pt x="6" y="5"/>
                    <a:pt x="4" y="4"/>
                  </a:cubicBezTo>
                  <a:cubicBezTo>
                    <a:pt x="3" y="3"/>
                    <a:pt x="1" y="2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2" y="2"/>
                    <a:pt x="3" y="3"/>
                  </a:cubicBezTo>
                  <a:cubicBezTo>
                    <a:pt x="4" y="4"/>
                    <a:pt x="5" y="5"/>
                    <a:pt x="7" y="6"/>
                  </a:cubicBezTo>
                  <a:cubicBezTo>
                    <a:pt x="8" y="6"/>
                    <a:pt x="10" y="7"/>
                    <a:pt x="11" y="7"/>
                  </a:cubicBezTo>
                  <a:cubicBezTo>
                    <a:pt x="12" y="7"/>
                    <a:pt x="12" y="7"/>
                    <a:pt x="12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5"/>
                    <a:pt x="13" y="5"/>
                    <a:pt x="13" y="5"/>
                  </a:cubicBezTo>
                  <a:close/>
                </a:path>
              </a:pathLst>
            </a:custGeom>
            <a:solidFill>
              <a:srgbClr val="029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215">
              <a:extLst>
                <a:ext uri="{FF2B5EF4-FFF2-40B4-BE49-F238E27FC236}">
                  <a16:creationId xmlns:a16="http://schemas.microsoft.com/office/drawing/2014/main" id="{68EABC8A-8C78-4A6E-9CAB-37A66735DA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1" y="2882"/>
              <a:ext cx="19" cy="24"/>
            </a:xfrm>
            <a:custGeom>
              <a:avLst/>
              <a:gdLst>
                <a:gd name="T0" fmla="*/ 6 w 8"/>
                <a:gd name="T1" fmla="*/ 4 h 10"/>
                <a:gd name="T2" fmla="*/ 6 w 8"/>
                <a:gd name="T3" fmla="*/ 3 h 10"/>
                <a:gd name="T4" fmla="*/ 5 w 8"/>
                <a:gd name="T5" fmla="*/ 3 h 10"/>
                <a:gd name="T6" fmla="*/ 4 w 8"/>
                <a:gd name="T7" fmla="*/ 2 h 10"/>
                <a:gd name="T8" fmla="*/ 3 w 8"/>
                <a:gd name="T9" fmla="*/ 1 h 10"/>
                <a:gd name="T10" fmla="*/ 1 w 8"/>
                <a:gd name="T11" fmla="*/ 1 h 10"/>
                <a:gd name="T12" fmla="*/ 0 w 8"/>
                <a:gd name="T13" fmla="*/ 0 h 10"/>
                <a:gd name="T14" fmla="*/ 0 w 8"/>
                <a:gd name="T15" fmla="*/ 1 h 10"/>
                <a:gd name="T16" fmla="*/ 0 w 8"/>
                <a:gd name="T17" fmla="*/ 3 h 10"/>
                <a:gd name="T18" fmla="*/ 1 w 8"/>
                <a:gd name="T19" fmla="*/ 5 h 10"/>
                <a:gd name="T20" fmla="*/ 1 w 8"/>
                <a:gd name="T21" fmla="*/ 6 h 10"/>
                <a:gd name="T22" fmla="*/ 2 w 8"/>
                <a:gd name="T23" fmla="*/ 6 h 10"/>
                <a:gd name="T24" fmla="*/ 2 w 8"/>
                <a:gd name="T25" fmla="*/ 7 h 10"/>
                <a:gd name="T26" fmla="*/ 5 w 8"/>
                <a:gd name="T27" fmla="*/ 10 h 10"/>
                <a:gd name="T28" fmla="*/ 7 w 8"/>
                <a:gd name="T29" fmla="*/ 10 h 10"/>
                <a:gd name="T30" fmla="*/ 8 w 8"/>
                <a:gd name="T31" fmla="*/ 10 h 10"/>
                <a:gd name="T32" fmla="*/ 8 w 8"/>
                <a:gd name="T33" fmla="*/ 8 h 10"/>
                <a:gd name="T34" fmla="*/ 8 w 8"/>
                <a:gd name="T35" fmla="*/ 7 h 10"/>
                <a:gd name="T36" fmla="*/ 6 w 8"/>
                <a:gd name="T3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" h="10">
                  <a:moveTo>
                    <a:pt x="6" y="4"/>
                  </a:moveTo>
                  <a:cubicBezTo>
                    <a:pt x="6" y="4"/>
                    <a:pt x="6" y="4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4" y="2"/>
                  </a:cubicBezTo>
                  <a:cubicBezTo>
                    <a:pt x="4" y="2"/>
                    <a:pt x="3" y="2"/>
                    <a:pt x="3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1" y="3"/>
                    <a:pt x="1" y="4"/>
                    <a:pt x="1" y="5"/>
                  </a:cubicBezTo>
                  <a:cubicBezTo>
                    <a:pt x="1" y="5"/>
                    <a:pt x="1" y="5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8"/>
                    <a:pt x="4" y="9"/>
                    <a:pt x="5" y="10"/>
                  </a:cubicBezTo>
                  <a:cubicBezTo>
                    <a:pt x="6" y="10"/>
                    <a:pt x="6" y="10"/>
                    <a:pt x="7" y="10"/>
                  </a:cubicBezTo>
                  <a:cubicBezTo>
                    <a:pt x="7" y="10"/>
                    <a:pt x="8" y="10"/>
                    <a:pt x="8" y="10"/>
                  </a:cubicBezTo>
                  <a:cubicBezTo>
                    <a:pt x="8" y="9"/>
                    <a:pt x="8" y="9"/>
                    <a:pt x="8" y="8"/>
                  </a:cubicBezTo>
                  <a:cubicBezTo>
                    <a:pt x="8" y="8"/>
                    <a:pt x="8" y="7"/>
                    <a:pt x="8" y="7"/>
                  </a:cubicBezTo>
                  <a:cubicBezTo>
                    <a:pt x="7" y="6"/>
                    <a:pt x="7" y="5"/>
                    <a:pt x="6" y="4"/>
                  </a:cubicBezTo>
                  <a:close/>
                </a:path>
              </a:pathLst>
            </a:custGeom>
            <a:solidFill>
              <a:srgbClr val="BAF6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16">
              <a:extLst>
                <a:ext uri="{FF2B5EF4-FFF2-40B4-BE49-F238E27FC236}">
                  <a16:creationId xmlns:a16="http://schemas.microsoft.com/office/drawing/2014/main" id="{32594446-663A-4FF1-B474-7854B7AE82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880"/>
              <a:ext cx="33" cy="36"/>
            </a:xfrm>
            <a:custGeom>
              <a:avLst/>
              <a:gdLst>
                <a:gd name="T0" fmla="*/ 13 w 14"/>
                <a:gd name="T1" fmla="*/ 8 h 15"/>
                <a:gd name="T2" fmla="*/ 14 w 14"/>
                <a:gd name="T3" fmla="*/ 3 h 15"/>
                <a:gd name="T4" fmla="*/ 13 w 14"/>
                <a:gd name="T5" fmla="*/ 0 h 15"/>
                <a:gd name="T6" fmla="*/ 11 w 14"/>
                <a:gd name="T7" fmla="*/ 1 h 15"/>
                <a:gd name="T8" fmla="*/ 7 w 14"/>
                <a:gd name="T9" fmla="*/ 4 h 15"/>
                <a:gd name="T10" fmla="*/ 2 w 14"/>
                <a:gd name="T11" fmla="*/ 9 h 15"/>
                <a:gd name="T12" fmla="*/ 1 w 14"/>
                <a:gd name="T13" fmla="*/ 10 h 15"/>
                <a:gd name="T14" fmla="*/ 1 w 14"/>
                <a:gd name="T15" fmla="*/ 11 h 15"/>
                <a:gd name="T16" fmla="*/ 0 w 14"/>
                <a:gd name="T17" fmla="*/ 12 h 15"/>
                <a:gd name="T18" fmla="*/ 0 w 14"/>
                <a:gd name="T19" fmla="*/ 13 h 15"/>
                <a:gd name="T20" fmla="*/ 0 w 14"/>
                <a:gd name="T21" fmla="*/ 14 h 15"/>
                <a:gd name="T22" fmla="*/ 1 w 14"/>
                <a:gd name="T23" fmla="*/ 14 h 15"/>
                <a:gd name="T24" fmla="*/ 2 w 14"/>
                <a:gd name="T25" fmla="*/ 15 h 15"/>
                <a:gd name="T26" fmla="*/ 2 w 14"/>
                <a:gd name="T27" fmla="*/ 15 h 15"/>
                <a:gd name="T28" fmla="*/ 4 w 14"/>
                <a:gd name="T29" fmla="*/ 14 h 15"/>
                <a:gd name="T30" fmla="*/ 6 w 14"/>
                <a:gd name="T31" fmla="*/ 14 h 15"/>
                <a:gd name="T32" fmla="*/ 13 w 14"/>
                <a:gd name="T33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5">
                  <a:moveTo>
                    <a:pt x="13" y="8"/>
                  </a:moveTo>
                  <a:cubicBezTo>
                    <a:pt x="14" y="6"/>
                    <a:pt x="14" y="4"/>
                    <a:pt x="14" y="3"/>
                  </a:cubicBezTo>
                  <a:cubicBezTo>
                    <a:pt x="14" y="2"/>
                    <a:pt x="13" y="1"/>
                    <a:pt x="13" y="0"/>
                  </a:cubicBezTo>
                  <a:cubicBezTo>
                    <a:pt x="13" y="1"/>
                    <a:pt x="12" y="1"/>
                    <a:pt x="11" y="1"/>
                  </a:cubicBezTo>
                  <a:cubicBezTo>
                    <a:pt x="10" y="2"/>
                    <a:pt x="8" y="2"/>
                    <a:pt x="7" y="4"/>
                  </a:cubicBezTo>
                  <a:cubicBezTo>
                    <a:pt x="6" y="4"/>
                    <a:pt x="4" y="7"/>
                    <a:pt x="2" y="9"/>
                  </a:cubicBezTo>
                  <a:cubicBezTo>
                    <a:pt x="2" y="9"/>
                    <a:pt x="2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1" y="14"/>
                  </a:cubicBezTo>
                  <a:cubicBezTo>
                    <a:pt x="1" y="14"/>
                    <a:pt x="1" y="14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5"/>
                    <a:pt x="4" y="14"/>
                    <a:pt x="4" y="14"/>
                  </a:cubicBezTo>
                  <a:cubicBezTo>
                    <a:pt x="5" y="14"/>
                    <a:pt x="6" y="14"/>
                    <a:pt x="6" y="14"/>
                  </a:cubicBezTo>
                  <a:cubicBezTo>
                    <a:pt x="9" y="12"/>
                    <a:pt x="12" y="10"/>
                    <a:pt x="13" y="8"/>
                  </a:cubicBezTo>
                  <a:close/>
                </a:path>
              </a:pathLst>
            </a:custGeom>
            <a:solidFill>
              <a:srgbClr val="71D8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217">
              <a:extLst>
                <a:ext uri="{FF2B5EF4-FFF2-40B4-BE49-F238E27FC236}">
                  <a16:creationId xmlns:a16="http://schemas.microsoft.com/office/drawing/2014/main" id="{7A42BF43-7FAB-4C26-8EB4-7C75A9CB6C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889"/>
              <a:ext cx="19" cy="27"/>
            </a:xfrm>
            <a:custGeom>
              <a:avLst/>
              <a:gdLst>
                <a:gd name="T0" fmla="*/ 6 w 8"/>
                <a:gd name="T1" fmla="*/ 1 h 11"/>
                <a:gd name="T2" fmla="*/ 6 w 8"/>
                <a:gd name="T3" fmla="*/ 0 h 11"/>
                <a:gd name="T4" fmla="*/ 2 w 8"/>
                <a:gd name="T5" fmla="*/ 5 h 11"/>
                <a:gd name="T6" fmla="*/ 1 w 8"/>
                <a:gd name="T7" fmla="*/ 6 h 11"/>
                <a:gd name="T8" fmla="*/ 1 w 8"/>
                <a:gd name="T9" fmla="*/ 7 h 11"/>
                <a:gd name="T10" fmla="*/ 0 w 8"/>
                <a:gd name="T11" fmla="*/ 8 h 11"/>
                <a:gd name="T12" fmla="*/ 0 w 8"/>
                <a:gd name="T13" fmla="*/ 9 h 11"/>
                <a:gd name="T14" fmla="*/ 0 w 8"/>
                <a:gd name="T15" fmla="*/ 10 h 11"/>
                <a:gd name="T16" fmla="*/ 1 w 8"/>
                <a:gd name="T17" fmla="*/ 10 h 11"/>
                <a:gd name="T18" fmla="*/ 2 w 8"/>
                <a:gd name="T19" fmla="*/ 11 h 11"/>
                <a:gd name="T20" fmla="*/ 2 w 8"/>
                <a:gd name="T21" fmla="*/ 11 h 11"/>
                <a:gd name="T22" fmla="*/ 4 w 8"/>
                <a:gd name="T23" fmla="*/ 10 h 11"/>
                <a:gd name="T24" fmla="*/ 6 w 8"/>
                <a:gd name="T25" fmla="*/ 10 h 11"/>
                <a:gd name="T26" fmla="*/ 8 w 8"/>
                <a:gd name="T27" fmla="*/ 9 h 11"/>
                <a:gd name="T28" fmla="*/ 6 w 8"/>
                <a:gd name="T2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" h="11">
                  <a:moveTo>
                    <a:pt x="6" y="1"/>
                  </a:moveTo>
                  <a:cubicBezTo>
                    <a:pt x="6" y="1"/>
                    <a:pt x="6" y="0"/>
                    <a:pt x="6" y="0"/>
                  </a:cubicBezTo>
                  <a:cubicBezTo>
                    <a:pt x="5" y="1"/>
                    <a:pt x="4" y="3"/>
                    <a:pt x="2" y="5"/>
                  </a:cubicBezTo>
                  <a:cubicBezTo>
                    <a:pt x="2" y="5"/>
                    <a:pt x="2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0" y="9"/>
                    <a:pt x="0" y="10"/>
                  </a:cubicBezTo>
                  <a:cubicBezTo>
                    <a:pt x="0" y="10"/>
                    <a:pt x="0" y="10"/>
                    <a:pt x="1" y="10"/>
                  </a:cubicBezTo>
                  <a:cubicBezTo>
                    <a:pt x="1" y="10"/>
                    <a:pt x="1" y="10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1"/>
                    <a:pt x="4" y="10"/>
                    <a:pt x="4" y="10"/>
                  </a:cubicBezTo>
                  <a:cubicBezTo>
                    <a:pt x="5" y="10"/>
                    <a:pt x="6" y="10"/>
                    <a:pt x="6" y="10"/>
                  </a:cubicBezTo>
                  <a:cubicBezTo>
                    <a:pt x="7" y="9"/>
                    <a:pt x="7" y="9"/>
                    <a:pt x="8" y="9"/>
                  </a:cubicBezTo>
                  <a:cubicBezTo>
                    <a:pt x="3" y="8"/>
                    <a:pt x="6" y="2"/>
                    <a:pt x="6" y="1"/>
                  </a:cubicBezTo>
                  <a:close/>
                </a:path>
              </a:pathLst>
            </a:custGeom>
            <a:solidFill>
              <a:srgbClr val="029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18">
              <a:extLst>
                <a:ext uri="{FF2B5EF4-FFF2-40B4-BE49-F238E27FC236}">
                  <a16:creationId xmlns:a16="http://schemas.microsoft.com/office/drawing/2014/main" id="{3B4F4EB6-F4DC-4ED5-A5D6-E3CA609C45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" y="2882"/>
              <a:ext cx="19" cy="24"/>
            </a:xfrm>
            <a:custGeom>
              <a:avLst/>
              <a:gdLst>
                <a:gd name="T0" fmla="*/ 7 w 8"/>
                <a:gd name="T1" fmla="*/ 7 h 10"/>
                <a:gd name="T2" fmla="*/ 8 w 8"/>
                <a:gd name="T3" fmla="*/ 3 h 10"/>
                <a:gd name="T4" fmla="*/ 8 w 8"/>
                <a:gd name="T5" fmla="*/ 2 h 10"/>
                <a:gd name="T6" fmla="*/ 8 w 8"/>
                <a:gd name="T7" fmla="*/ 1 h 10"/>
                <a:gd name="T8" fmla="*/ 8 w 8"/>
                <a:gd name="T9" fmla="*/ 1 h 10"/>
                <a:gd name="T10" fmla="*/ 8 w 8"/>
                <a:gd name="T11" fmla="*/ 0 h 10"/>
                <a:gd name="T12" fmla="*/ 7 w 8"/>
                <a:gd name="T13" fmla="*/ 0 h 10"/>
                <a:gd name="T14" fmla="*/ 7 w 8"/>
                <a:gd name="T15" fmla="*/ 1 h 10"/>
                <a:gd name="T16" fmla="*/ 6 w 8"/>
                <a:gd name="T17" fmla="*/ 1 h 10"/>
                <a:gd name="T18" fmla="*/ 6 w 8"/>
                <a:gd name="T19" fmla="*/ 1 h 10"/>
                <a:gd name="T20" fmla="*/ 2 w 8"/>
                <a:gd name="T21" fmla="*/ 3 h 10"/>
                <a:gd name="T22" fmla="*/ 1 w 8"/>
                <a:gd name="T23" fmla="*/ 6 h 10"/>
                <a:gd name="T24" fmla="*/ 1 w 8"/>
                <a:gd name="T25" fmla="*/ 9 h 10"/>
                <a:gd name="T26" fmla="*/ 4 w 8"/>
                <a:gd name="T27" fmla="*/ 9 h 10"/>
                <a:gd name="T28" fmla="*/ 7 w 8"/>
                <a:gd name="T2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" h="10">
                  <a:moveTo>
                    <a:pt x="7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7" y="0"/>
                    <a:pt x="7" y="0"/>
                    <a:pt x="7" y="1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2"/>
                    <a:pt x="3" y="2"/>
                    <a:pt x="2" y="3"/>
                  </a:cubicBezTo>
                  <a:cubicBezTo>
                    <a:pt x="2" y="4"/>
                    <a:pt x="1" y="5"/>
                    <a:pt x="1" y="6"/>
                  </a:cubicBezTo>
                  <a:cubicBezTo>
                    <a:pt x="0" y="7"/>
                    <a:pt x="0" y="8"/>
                    <a:pt x="1" y="9"/>
                  </a:cubicBezTo>
                  <a:cubicBezTo>
                    <a:pt x="1" y="10"/>
                    <a:pt x="2" y="10"/>
                    <a:pt x="4" y="9"/>
                  </a:cubicBezTo>
                  <a:cubicBezTo>
                    <a:pt x="5" y="9"/>
                    <a:pt x="6" y="8"/>
                    <a:pt x="7" y="7"/>
                  </a:cubicBezTo>
                  <a:close/>
                </a:path>
              </a:pathLst>
            </a:custGeom>
            <a:solidFill>
              <a:srgbClr val="BAF6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219">
              <a:extLst>
                <a:ext uri="{FF2B5EF4-FFF2-40B4-BE49-F238E27FC236}">
                  <a16:creationId xmlns:a16="http://schemas.microsoft.com/office/drawing/2014/main" id="{4A1EAB07-B531-4408-A488-9BE0A6CBE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2" y="2863"/>
              <a:ext cx="19" cy="53"/>
            </a:xfrm>
            <a:custGeom>
              <a:avLst/>
              <a:gdLst>
                <a:gd name="T0" fmla="*/ 8 w 8"/>
                <a:gd name="T1" fmla="*/ 8 h 22"/>
                <a:gd name="T2" fmla="*/ 6 w 8"/>
                <a:gd name="T3" fmla="*/ 2 h 22"/>
                <a:gd name="T4" fmla="*/ 5 w 8"/>
                <a:gd name="T5" fmla="*/ 0 h 22"/>
                <a:gd name="T6" fmla="*/ 3 w 8"/>
                <a:gd name="T7" fmla="*/ 2 h 22"/>
                <a:gd name="T8" fmla="*/ 0 w 8"/>
                <a:gd name="T9" fmla="*/ 7 h 22"/>
                <a:gd name="T10" fmla="*/ 0 w 8"/>
                <a:gd name="T11" fmla="*/ 15 h 22"/>
                <a:gd name="T12" fmla="*/ 0 w 8"/>
                <a:gd name="T13" fmla="*/ 18 h 22"/>
                <a:gd name="T14" fmla="*/ 0 w 8"/>
                <a:gd name="T15" fmla="*/ 19 h 22"/>
                <a:gd name="T16" fmla="*/ 0 w 8"/>
                <a:gd name="T17" fmla="*/ 20 h 22"/>
                <a:gd name="T18" fmla="*/ 0 w 8"/>
                <a:gd name="T19" fmla="*/ 20 h 22"/>
                <a:gd name="T20" fmla="*/ 0 w 8"/>
                <a:gd name="T21" fmla="*/ 21 h 22"/>
                <a:gd name="T22" fmla="*/ 1 w 8"/>
                <a:gd name="T23" fmla="*/ 22 h 22"/>
                <a:gd name="T24" fmla="*/ 1 w 8"/>
                <a:gd name="T25" fmla="*/ 22 h 22"/>
                <a:gd name="T26" fmla="*/ 2 w 8"/>
                <a:gd name="T27" fmla="*/ 22 h 22"/>
                <a:gd name="T28" fmla="*/ 2 w 8"/>
                <a:gd name="T29" fmla="*/ 22 h 22"/>
                <a:gd name="T30" fmla="*/ 3 w 8"/>
                <a:gd name="T31" fmla="*/ 21 h 22"/>
                <a:gd name="T32" fmla="*/ 3 w 8"/>
                <a:gd name="T33" fmla="*/ 21 h 22"/>
                <a:gd name="T34" fmla="*/ 5 w 8"/>
                <a:gd name="T35" fmla="*/ 19 h 22"/>
                <a:gd name="T36" fmla="*/ 6 w 8"/>
                <a:gd name="T37" fmla="*/ 17 h 22"/>
                <a:gd name="T38" fmla="*/ 8 w 8"/>
                <a:gd name="T39" fmla="*/ 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" h="22">
                  <a:moveTo>
                    <a:pt x="8" y="8"/>
                  </a:moveTo>
                  <a:cubicBezTo>
                    <a:pt x="8" y="5"/>
                    <a:pt x="7" y="3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1"/>
                    <a:pt x="3" y="2"/>
                  </a:cubicBezTo>
                  <a:cubicBezTo>
                    <a:pt x="2" y="3"/>
                    <a:pt x="1" y="5"/>
                    <a:pt x="0" y="7"/>
                  </a:cubicBezTo>
                  <a:cubicBezTo>
                    <a:pt x="0" y="9"/>
                    <a:pt x="0" y="12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1"/>
                  </a:cubicBezTo>
                  <a:cubicBezTo>
                    <a:pt x="0" y="21"/>
                    <a:pt x="0" y="21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2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3" y="22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4" y="21"/>
                    <a:pt x="4" y="20"/>
                    <a:pt x="5" y="19"/>
                  </a:cubicBezTo>
                  <a:cubicBezTo>
                    <a:pt x="5" y="19"/>
                    <a:pt x="6" y="18"/>
                    <a:pt x="6" y="17"/>
                  </a:cubicBezTo>
                  <a:cubicBezTo>
                    <a:pt x="7" y="14"/>
                    <a:pt x="8" y="10"/>
                    <a:pt x="8" y="8"/>
                  </a:cubicBezTo>
                  <a:close/>
                </a:path>
              </a:pathLst>
            </a:custGeom>
            <a:solidFill>
              <a:srgbClr val="71D8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220">
              <a:extLst>
                <a:ext uri="{FF2B5EF4-FFF2-40B4-BE49-F238E27FC236}">
                  <a16:creationId xmlns:a16="http://schemas.microsoft.com/office/drawing/2014/main" id="{E84F2820-1814-402C-9DFE-483223708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2" y="2899"/>
              <a:ext cx="9" cy="17"/>
            </a:xfrm>
            <a:custGeom>
              <a:avLst/>
              <a:gdLst>
                <a:gd name="T0" fmla="*/ 0 w 4"/>
                <a:gd name="T1" fmla="*/ 0 h 7"/>
                <a:gd name="T2" fmla="*/ 0 w 4"/>
                <a:gd name="T3" fmla="*/ 0 h 7"/>
                <a:gd name="T4" fmla="*/ 0 w 4"/>
                <a:gd name="T5" fmla="*/ 5 h 7"/>
                <a:gd name="T6" fmla="*/ 1 w 4"/>
                <a:gd name="T7" fmla="*/ 7 h 7"/>
                <a:gd name="T8" fmla="*/ 4 w 4"/>
                <a:gd name="T9" fmla="*/ 5 h 7"/>
                <a:gd name="T10" fmla="*/ 0 w 4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7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3"/>
                    <a:pt x="0" y="5"/>
                  </a:cubicBezTo>
                  <a:cubicBezTo>
                    <a:pt x="0" y="6"/>
                    <a:pt x="0" y="7"/>
                    <a:pt x="1" y="7"/>
                  </a:cubicBezTo>
                  <a:cubicBezTo>
                    <a:pt x="1" y="7"/>
                    <a:pt x="3" y="7"/>
                    <a:pt x="4" y="5"/>
                  </a:cubicBezTo>
                  <a:cubicBezTo>
                    <a:pt x="2" y="6"/>
                    <a:pt x="0" y="3"/>
                    <a:pt x="0" y="0"/>
                  </a:cubicBezTo>
                  <a:close/>
                </a:path>
              </a:pathLst>
            </a:custGeom>
            <a:solidFill>
              <a:srgbClr val="029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21">
              <a:extLst>
                <a:ext uri="{FF2B5EF4-FFF2-40B4-BE49-F238E27FC236}">
                  <a16:creationId xmlns:a16="http://schemas.microsoft.com/office/drawing/2014/main" id="{69755717-8018-482F-A2F8-CB1D5C004D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863"/>
              <a:ext cx="14" cy="36"/>
            </a:xfrm>
            <a:custGeom>
              <a:avLst/>
              <a:gdLst>
                <a:gd name="T0" fmla="*/ 6 w 6"/>
                <a:gd name="T1" fmla="*/ 8 h 15"/>
                <a:gd name="T2" fmla="*/ 5 w 6"/>
                <a:gd name="T3" fmla="*/ 3 h 15"/>
                <a:gd name="T4" fmla="*/ 4 w 6"/>
                <a:gd name="T5" fmla="*/ 0 h 15"/>
                <a:gd name="T6" fmla="*/ 2 w 6"/>
                <a:gd name="T7" fmla="*/ 3 h 15"/>
                <a:gd name="T8" fmla="*/ 0 w 6"/>
                <a:gd name="T9" fmla="*/ 7 h 15"/>
                <a:gd name="T10" fmla="*/ 1 w 6"/>
                <a:gd name="T11" fmla="*/ 12 h 15"/>
                <a:gd name="T12" fmla="*/ 2 w 6"/>
                <a:gd name="T13" fmla="*/ 14 h 15"/>
                <a:gd name="T14" fmla="*/ 5 w 6"/>
                <a:gd name="T15" fmla="*/ 12 h 15"/>
                <a:gd name="T16" fmla="*/ 6 w 6"/>
                <a:gd name="T17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5">
                  <a:moveTo>
                    <a:pt x="6" y="8"/>
                  </a:moveTo>
                  <a:cubicBezTo>
                    <a:pt x="6" y="6"/>
                    <a:pt x="6" y="4"/>
                    <a:pt x="5" y="3"/>
                  </a:cubicBezTo>
                  <a:cubicBezTo>
                    <a:pt x="4" y="2"/>
                    <a:pt x="4" y="1"/>
                    <a:pt x="4" y="0"/>
                  </a:cubicBezTo>
                  <a:cubicBezTo>
                    <a:pt x="3" y="1"/>
                    <a:pt x="3" y="2"/>
                    <a:pt x="2" y="3"/>
                  </a:cubicBezTo>
                  <a:cubicBezTo>
                    <a:pt x="1" y="4"/>
                    <a:pt x="1" y="6"/>
                    <a:pt x="0" y="7"/>
                  </a:cubicBezTo>
                  <a:cubicBezTo>
                    <a:pt x="0" y="9"/>
                    <a:pt x="0" y="10"/>
                    <a:pt x="1" y="12"/>
                  </a:cubicBezTo>
                  <a:cubicBezTo>
                    <a:pt x="1" y="13"/>
                    <a:pt x="1" y="14"/>
                    <a:pt x="2" y="14"/>
                  </a:cubicBezTo>
                  <a:cubicBezTo>
                    <a:pt x="3" y="15"/>
                    <a:pt x="4" y="14"/>
                    <a:pt x="5" y="12"/>
                  </a:cubicBezTo>
                  <a:cubicBezTo>
                    <a:pt x="6" y="11"/>
                    <a:pt x="6" y="9"/>
                    <a:pt x="6" y="8"/>
                  </a:cubicBezTo>
                  <a:close/>
                </a:path>
              </a:pathLst>
            </a:custGeom>
            <a:solidFill>
              <a:srgbClr val="BAF6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222">
              <a:extLst>
                <a:ext uri="{FF2B5EF4-FFF2-40B4-BE49-F238E27FC236}">
                  <a16:creationId xmlns:a16="http://schemas.microsoft.com/office/drawing/2014/main" id="{4B3C722B-BE8B-477E-A42B-4B2B700704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8" y="2908"/>
              <a:ext cx="52" cy="12"/>
            </a:xfrm>
            <a:custGeom>
              <a:avLst/>
              <a:gdLst>
                <a:gd name="T0" fmla="*/ 21 w 22"/>
                <a:gd name="T1" fmla="*/ 5 h 5"/>
                <a:gd name="T2" fmla="*/ 21 w 22"/>
                <a:gd name="T3" fmla="*/ 0 h 5"/>
                <a:gd name="T4" fmla="*/ 0 w 22"/>
                <a:gd name="T5" fmla="*/ 0 h 5"/>
                <a:gd name="T6" fmla="*/ 0 w 22"/>
                <a:gd name="T7" fmla="*/ 5 h 5"/>
                <a:gd name="T8" fmla="*/ 21 w 2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5">
                  <a:moveTo>
                    <a:pt x="21" y="5"/>
                  </a:moveTo>
                  <a:cubicBezTo>
                    <a:pt x="22" y="3"/>
                    <a:pt x="22" y="2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3"/>
                    <a:pt x="0" y="5"/>
                  </a:cubicBezTo>
                  <a:lnTo>
                    <a:pt x="21" y="5"/>
                  </a:lnTo>
                  <a:close/>
                </a:path>
              </a:pathLst>
            </a:custGeom>
            <a:solidFill>
              <a:srgbClr val="8C8C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223">
              <a:extLst>
                <a:ext uri="{FF2B5EF4-FFF2-40B4-BE49-F238E27FC236}">
                  <a16:creationId xmlns:a16="http://schemas.microsoft.com/office/drawing/2014/main" id="{A5D153CC-4993-4580-88D3-2FDECA8A9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8" y="2920"/>
              <a:ext cx="50" cy="19"/>
            </a:xfrm>
            <a:custGeom>
              <a:avLst/>
              <a:gdLst>
                <a:gd name="T0" fmla="*/ 0 w 21"/>
                <a:gd name="T1" fmla="*/ 0 h 8"/>
                <a:gd name="T2" fmla="*/ 3 w 21"/>
                <a:gd name="T3" fmla="*/ 8 h 8"/>
                <a:gd name="T4" fmla="*/ 18 w 21"/>
                <a:gd name="T5" fmla="*/ 8 h 8"/>
                <a:gd name="T6" fmla="*/ 21 w 21"/>
                <a:gd name="T7" fmla="*/ 0 h 8"/>
                <a:gd name="T8" fmla="*/ 0 w 21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8">
                  <a:moveTo>
                    <a:pt x="0" y="0"/>
                  </a:moveTo>
                  <a:cubicBezTo>
                    <a:pt x="0" y="3"/>
                    <a:pt x="2" y="7"/>
                    <a:pt x="3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0" y="7"/>
                    <a:pt x="21" y="3"/>
                    <a:pt x="2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D6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Rectangle 224">
              <a:extLst>
                <a:ext uri="{FF2B5EF4-FFF2-40B4-BE49-F238E27FC236}">
                  <a16:creationId xmlns:a16="http://schemas.microsoft.com/office/drawing/2014/main" id="{8AE39CDB-E294-4AF4-87A4-123DB84189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5" y="3316"/>
              <a:ext cx="19" cy="7"/>
            </a:xfrm>
            <a:prstGeom prst="rect">
              <a:avLst/>
            </a:prstGeom>
            <a:solidFill>
              <a:srgbClr val="4955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Rectangle 225">
              <a:extLst>
                <a:ext uri="{FF2B5EF4-FFF2-40B4-BE49-F238E27FC236}">
                  <a16:creationId xmlns:a16="http://schemas.microsoft.com/office/drawing/2014/main" id="{7B012B81-E7EE-4F37-95F5-A7A20AB804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6" y="3316"/>
              <a:ext cx="19" cy="7"/>
            </a:xfrm>
            <a:prstGeom prst="rect">
              <a:avLst/>
            </a:prstGeom>
            <a:solidFill>
              <a:srgbClr val="4955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Rectangle 226">
              <a:extLst>
                <a:ext uri="{FF2B5EF4-FFF2-40B4-BE49-F238E27FC236}">
                  <a16:creationId xmlns:a16="http://schemas.microsoft.com/office/drawing/2014/main" id="{84A5D892-F1BD-4CEA-9F49-DA982EE56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7" y="2951"/>
              <a:ext cx="17" cy="372"/>
            </a:xfrm>
            <a:prstGeom prst="rect">
              <a:avLst/>
            </a:prstGeom>
            <a:solidFill>
              <a:srgbClr val="753F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Rectangle 227">
              <a:extLst>
                <a:ext uri="{FF2B5EF4-FFF2-40B4-BE49-F238E27FC236}">
                  <a16:creationId xmlns:a16="http://schemas.microsoft.com/office/drawing/2014/main" id="{2BA01E3A-96D2-4E19-9743-64B8732818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7" y="3316"/>
              <a:ext cx="17" cy="7"/>
            </a:xfrm>
            <a:prstGeom prst="rect">
              <a:avLst/>
            </a:prstGeom>
            <a:solidFill>
              <a:srgbClr val="4955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Rectangle 228">
              <a:extLst>
                <a:ext uri="{FF2B5EF4-FFF2-40B4-BE49-F238E27FC236}">
                  <a16:creationId xmlns:a16="http://schemas.microsoft.com/office/drawing/2014/main" id="{AF6DBE51-5D87-4D8E-B22D-65EB727641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8" y="3316"/>
              <a:ext cx="17" cy="7"/>
            </a:xfrm>
            <a:prstGeom prst="rect">
              <a:avLst/>
            </a:prstGeom>
            <a:solidFill>
              <a:srgbClr val="4955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Rectangle 229">
              <a:extLst>
                <a:ext uri="{FF2B5EF4-FFF2-40B4-BE49-F238E27FC236}">
                  <a16:creationId xmlns:a16="http://schemas.microsoft.com/office/drawing/2014/main" id="{D4441202-15B9-4196-8DA9-F0D21A9864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9" y="3316"/>
              <a:ext cx="19" cy="7"/>
            </a:xfrm>
            <a:prstGeom prst="rect">
              <a:avLst/>
            </a:prstGeom>
            <a:solidFill>
              <a:srgbClr val="4955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Rectangle 230">
              <a:extLst>
                <a:ext uri="{FF2B5EF4-FFF2-40B4-BE49-F238E27FC236}">
                  <a16:creationId xmlns:a16="http://schemas.microsoft.com/office/drawing/2014/main" id="{1B06CEE1-049C-4147-95B3-EAABB6400A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8" y="2954"/>
              <a:ext cx="17" cy="19"/>
            </a:xfrm>
            <a:prstGeom prst="rect">
              <a:avLst/>
            </a:prstGeom>
            <a:solidFill>
              <a:srgbClr val="A3AC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Rectangle 231">
              <a:extLst>
                <a:ext uri="{FF2B5EF4-FFF2-40B4-BE49-F238E27FC236}">
                  <a16:creationId xmlns:a16="http://schemas.microsoft.com/office/drawing/2014/main" id="{BF37132D-0F28-4363-95FB-F874CFCF63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5" y="2954"/>
              <a:ext cx="133" cy="19"/>
            </a:xfrm>
            <a:prstGeom prst="rect">
              <a:avLst/>
            </a:prstGeom>
            <a:solidFill>
              <a:srgbClr val="99A3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Rectangle 232">
              <a:extLst>
                <a:ext uri="{FF2B5EF4-FFF2-40B4-BE49-F238E27FC236}">
                  <a16:creationId xmlns:a16="http://schemas.microsoft.com/office/drawing/2014/main" id="{A7483986-FA5B-413C-96A5-AEC19A144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5" y="2973"/>
              <a:ext cx="172" cy="322"/>
            </a:xfrm>
            <a:prstGeom prst="rect">
              <a:avLst/>
            </a:prstGeom>
            <a:solidFill>
              <a:srgbClr val="9B64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Rectangle 233">
              <a:extLst>
                <a:ext uri="{FF2B5EF4-FFF2-40B4-BE49-F238E27FC236}">
                  <a16:creationId xmlns:a16="http://schemas.microsoft.com/office/drawing/2014/main" id="{17E62C99-605E-4BD1-BA3E-F926834508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5" y="2973"/>
              <a:ext cx="119" cy="322"/>
            </a:xfrm>
            <a:prstGeom prst="rect">
              <a:avLst/>
            </a:prstGeom>
            <a:solidFill>
              <a:srgbClr val="753F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234">
              <a:extLst>
                <a:ext uri="{FF2B5EF4-FFF2-40B4-BE49-F238E27FC236}">
                  <a16:creationId xmlns:a16="http://schemas.microsoft.com/office/drawing/2014/main" id="{0C31C9CF-1D57-4538-ADA2-02E8A4CA8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2973"/>
              <a:ext cx="119" cy="86"/>
            </a:xfrm>
            <a:custGeom>
              <a:avLst/>
              <a:gdLst>
                <a:gd name="T0" fmla="*/ 119 w 119"/>
                <a:gd name="T1" fmla="*/ 0 h 86"/>
                <a:gd name="T2" fmla="*/ 0 w 119"/>
                <a:gd name="T3" fmla="*/ 0 h 86"/>
                <a:gd name="T4" fmla="*/ 0 w 119"/>
                <a:gd name="T5" fmla="*/ 21 h 86"/>
                <a:gd name="T6" fmla="*/ 119 w 119"/>
                <a:gd name="T7" fmla="*/ 86 h 86"/>
                <a:gd name="T8" fmla="*/ 119 w 119"/>
                <a:gd name="T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86">
                  <a:moveTo>
                    <a:pt x="119" y="0"/>
                  </a:moveTo>
                  <a:lnTo>
                    <a:pt x="0" y="0"/>
                  </a:lnTo>
                  <a:lnTo>
                    <a:pt x="0" y="21"/>
                  </a:lnTo>
                  <a:lnTo>
                    <a:pt x="119" y="86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753F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Rectangle 235">
              <a:extLst>
                <a:ext uri="{FF2B5EF4-FFF2-40B4-BE49-F238E27FC236}">
                  <a16:creationId xmlns:a16="http://schemas.microsoft.com/office/drawing/2014/main" id="{4E37688C-C6A0-4A54-AAF5-56AD1A5F12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9" y="2954"/>
              <a:ext cx="19" cy="19"/>
            </a:xfrm>
            <a:prstGeom prst="rect">
              <a:avLst/>
            </a:prstGeom>
            <a:solidFill>
              <a:srgbClr val="A3AC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Rectangle 236">
              <a:extLst>
                <a:ext uri="{FF2B5EF4-FFF2-40B4-BE49-F238E27FC236}">
                  <a16:creationId xmlns:a16="http://schemas.microsoft.com/office/drawing/2014/main" id="{B6F0E176-8A23-4BB4-933D-D1383F92C8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8" y="2837"/>
              <a:ext cx="10" cy="102"/>
            </a:xfrm>
            <a:prstGeom prst="rect">
              <a:avLst/>
            </a:prstGeom>
            <a:solidFill>
              <a:srgbClr val="3A4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Rectangle 237">
              <a:extLst>
                <a:ext uri="{FF2B5EF4-FFF2-40B4-BE49-F238E27FC236}">
                  <a16:creationId xmlns:a16="http://schemas.microsoft.com/office/drawing/2014/main" id="{3765AD69-759B-477E-AE7F-5A60505AF2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0" y="2837"/>
              <a:ext cx="9" cy="102"/>
            </a:xfrm>
            <a:prstGeom prst="rect">
              <a:avLst/>
            </a:prstGeom>
            <a:solidFill>
              <a:srgbClr val="2227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Rectangle 238">
              <a:extLst>
                <a:ext uri="{FF2B5EF4-FFF2-40B4-BE49-F238E27FC236}">
                  <a16:creationId xmlns:a16="http://schemas.microsoft.com/office/drawing/2014/main" id="{6684AB48-9892-4284-8239-7B9EDF5D26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8" y="2837"/>
              <a:ext cx="7" cy="102"/>
            </a:xfrm>
            <a:prstGeom prst="rect">
              <a:avLst/>
            </a:prstGeom>
            <a:solidFill>
              <a:srgbClr val="080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239">
              <a:extLst>
                <a:ext uri="{FF2B5EF4-FFF2-40B4-BE49-F238E27FC236}">
                  <a16:creationId xmlns:a16="http://schemas.microsoft.com/office/drawing/2014/main" id="{BA69A066-3FEE-4F1F-9F06-A745CA39A7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7" y="2773"/>
              <a:ext cx="74" cy="71"/>
            </a:xfrm>
            <a:custGeom>
              <a:avLst/>
              <a:gdLst>
                <a:gd name="T0" fmla="*/ 0 w 74"/>
                <a:gd name="T1" fmla="*/ 69 h 71"/>
                <a:gd name="T2" fmla="*/ 0 w 74"/>
                <a:gd name="T3" fmla="*/ 71 h 71"/>
                <a:gd name="T4" fmla="*/ 74 w 74"/>
                <a:gd name="T5" fmla="*/ 71 h 71"/>
                <a:gd name="T6" fmla="*/ 74 w 74"/>
                <a:gd name="T7" fmla="*/ 0 h 71"/>
                <a:gd name="T8" fmla="*/ 38 w 74"/>
                <a:gd name="T9" fmla="*/ 0 h 71"/>
                <a:gd name="T10" fmla="*/ 0 w 74"/>
                <a:gd name="T11" fmla="*/ 6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71">
                  <a:moveTo>
                    <a:pt x="0" y="69"/>
                  </a:moveTo>
                  <a:lnTo>
                    <a:pt x="0" y="71"/>
                  </a:lnTo>
                  <a:lnTo>
                    <a:pt x="74" y="71"/>
                  </a:lnTo>
                  <a:lnTo>
                    <a:pt x="74" y="0"/>
                  </a:lnTo>
                  <a:lnTo>
                    <a:pt x="38" y="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D5E3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240">
              <a:extLst>
                <a:ext uri="{FF2B5EF4-FFF2-40B4-BE49-F238E27FC236}">
                  <a16:creationId xmlns:a16="http://schemas.microsoft.com/office/drawing/2014/main" id="{740684BC-C768-44AF-9F64-4AE30A91B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3" y="2773"/>
              <a:ext cx="109" cy="71"/>
            </a:xfrm>
            <a:custGeom>
              <a:avLst/>
              <a:gdLst>
                <a:gd name="T0" fmla="*/ 102 w 109"/>
                <a:gd name="T1" fmla="*/ 0 h 71"/>
                <a:gd name="T2" fmla="*/ 0 w 109"/>
                <a:gd name="T3" fmla="*/ 0 h 71"/>
                <a:gd name="T4" fmla="*/ 0 w 109"/>
                <a:gd name="T5" fmla="*/ 71 h 71"/>
                <a:gd name="T6" fmla="*/ 102 w 109"/>
                <a:gd name="T7" fmla="*/ 71 h 71"/>
                <a:gd name="T8" fmla="*/ 102 w 109"/>
                <a:gd name="T9" fmla="*/ 45 h 71"/>
                <a:gd name="T10" fmla="*/ 85 w 109"/>
                <a:gd name="T11" fmla="*/ 38 h 71"/>
                <a:gd name="T12" fmla="*/ 109 w 109"/>
                <a:gd name="T13" fmla="*/ 31 h 71"/>
                <a:gd name="T14" fmla="*/ 102 w 109"/>
                <a:gd name="T1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" h="71">
                  <a:moveTo>
                    <a:pt x="102" y="0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102" y="71"/>
                  </a:lnTo>
                  <a:lnTo>
                    <a:pt x="102" y="45"/>
                  </a:lnTo>
                  <a:lnTo>
                    <a:pt x="85" y="38"/>
                  </a:lnTo>
                  <a:lnTo>
                    <a:pt x="109" y="31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EB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241">
              <a:extLst>
                <a:ext uri="{FF2B5EF4-FFF2-40B4-BE49-F238E27FC236}">
                  <a16:creationId xmlns:a16="http://schemas.microsoft.com/office/drawing/2014/main" id="{78098843-DDDA-47FC-B542-07389585D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8" y="2804"/>
              <a:ext cx="24" cy="7"/>
            </a:xfrm>
            <a:custGeom>
              <a:avLst/>
              <a:gdLst>
                <a:gd name="T0" fmla="*/ 24 w 24"/>
                <a:gd name="T1" fmla="*/ 7 h 7"/>
                <a:gd name="T2" fmla="*/ 24 w 24"/>
                <a:gd name="T3" fmla="*/ 0 h 7"/>
                <a:gd name="T4" fmla="*/ 0 w 24"/>
                <a:gd name="T5" fmla="*/ 7 h 7"/>
                <a:gd name="T6" fmla="*/ 24 w 24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7">
                  <a:moveTo>
                    <a:pt x="24" y="7"/>
                  </a:moveTo>
                  <a:lnTo>
                    <a:pt x="24" y="0"/>
                  </a:lnTo>
                  <a:lnTo>
                    <a:pt x="0" y="7"/>
                  </a:lnTo>
                  <a:lnTo>
                    <a:pt x="24" y="7"/>
                  </a:lnTo>
                  <a:close/>
                </a:path>
              </a:pathLst>
            </a:custGeom>
            <a:solidFill>
              <a:srgbClr val="FA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242">
              <a:extLst>
                <a:ext uri="{FF2B5EF4-FFF2-40B4-BE49-F238E27FC236}">
                  <a16:creationId xmlns:a16="http://schemas.microsoft.com/office/drawing/2014/main" id="{B540888B-58A5-4B9A-B9A0-CFEB50C449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" y="2773"/>
              <a:ext cx="21" cy="16"/>
            </a:xfrm>
            <a:custGeom>
              <a:avLst/>
              <a:gdLst>
                <a:gd name="T0" fmla="*/ 0 w 21"/>
                <a:gd name="T1" fmla="*/ 16 h 16"/>
                <a:gd name="T2" fmla="*/ 21 w 21"/>
                <a:gd name="T3" fmla="*/ 0 h 16"/>
                <a:gd name="T4" fmla="*/ 0 w 21"/>
                <a:gd name="T5" fmla="*/ 0 h 16"/>
                <a:gd name="T6" fmla="*/ 0 w 21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6">
                  <a:moveTo>
                    <a:pt x="0" y="16"/>
                  </a:moveTo>
                  <a:lnTo>
                    <a:pt x="21" y="0"/>
                  </a:lnTo>
                  <a:lnTo>
                    <a:pt x="0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D5E3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243">
              <a:extLst>
                <a:ext uri="{FF2B5EF4-FFF2-40B4-BE49-F238E27FC236}">
                  <a16:creationId xmlns:a16="http://schemas.microsoft.com/office/drawing/2014/main" id="{DEDAE594-7178-4CBF-BFD3-90D2FA6BB4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7" y="2777"/>
              <a:ext cx="58" cy="17"/>
            </a:xfrm>
            <a:custGeom>
              <a:avLst/>
              <a:gdLst>
                <a:gd name="T0" fmla="*/ 15 w 58"/>
                <a:gd name="T1" fmla="*/ 17 h 17"/>
                <a:gd name="T2" fmla="*/ 58 w 58"/>
                <a:gd name="T3" fmla="*/ 0 h 17"/>
                <a:gd name="T4" fmla="*/ 0 w 58"/>
                <a:gd name="T5" fmla="*/ 0 h 17"/>
                <a:gd name="T6" fmla="*/ 15 w 58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17">
                  <a:moveTo>
                    <a:pt x="15" y="17"/>
                  </a:moveTo>
                  <a:lnTo>
                    <a:pt x="58" y="0"/>
                  </a:lnTo>
                  <a:lnTo>
                    <a:pt x="0" y="0"/>
                  </a:lnTo>
                  <a:lnTo>
                    <a:pt x="15" y="17"/>
                  </a:lnTo>
                  <a:close/>
                </a:path>
              </a:pathLst>
            </a:custGeom>
            <a:solidFill>
              <a:srgbClr val="D5E3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244">
              <a:extLst>
                <a:ext uri="{FF2B5EF4-FFF2-40B4-BE49-F238E27FC236}">
                  <a16:creationId xmlns:a16="http://schemas.microsoft.com/office/drawing/2014/main" id="{38AB7156-F342-4C09-B97E-FF7E3DFDEB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5" y="2775"/>
              <a:ext cx="67" cy="9"/>
            </a:xfrm>
            <a:custGeom>
              <a:avLst/>
              <a:gdLst>
                <a:gd name="T0" fmla="*/ 12 w 67"/>
                <a:gd name="T1" fmla="*/ 9 h 9"/>
                <a:gd name="T2" fmla="*/ 67 w 67"/>
                <a:gd name="T3" fmla="*/ 0 h 9"/>
                <a:gd name="T4" fmla="*/ 0 w 67"/>
                <a:gd name="T5" fmla="*/ 0 h 9"/>
                <a:gd name="T6" fmla="*/ 12 w 67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9">
                  <a:moveTo>
                    <a:pt x="12" y="9"/>
                  </a:moveTo>
                  <a:lnTo>
                    <a:pt x="67" y="0"/>
                  </a:lnTo>
                  <a:lnTo>
                    <a:pt x="0" y="0"/>
                  </a:lnTo>
                  <a:lnTo>
                    <a:pt x="12" y="9"/>
                  </a:lnTo>
                  <a:close/>
                </a:path>
              </a:pathLst>
            </a:custGeom>
            <a:solidFill>
              <a:srgbClr val="FA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Rectangle 245">
              <a:extLst>
                <a:ext uri="{FF2B5EF4-FFF2-40B4-BE49-F238E27FC236}">
                  <a16:creationId xmlns:a16="http://schemas.microsoft.com/office/drawing/2014/main" id="{BDFCDED0-C112-4105-8D1E-45F000851F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7" y="2863"/>
              <a:ext cx="74" cy="67"/>
            </a:xfrm>
            <a:prstGeom prst="rect">
              <a:avLst/>
            </a:prstGeom>
            <a:solidFill>
              <a:srgbClr val="D5E3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246">
              <a:extLst>
                <a:ext uri="{FF2B5EF4-FFF2-40B4-BE49-F238E27FC236}">
                  <a16:creationId xmlns:a16="http://schemas.microsoft.com/office/drawing/2014/main" id="{009A0E9A-755B-46CA-AA69-3F3D16E1E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3" y="2863"/>
              <a:ext cx="109" cy="67"/>
            </a:xfrm>
            <a:custGeom>
              <a:avLst/>
              <a:gdLst>
                <a:gd name="T0" fmla="*/ 102 w 109"/>
                <a:gd name="T1" fmla="*/ 0 h 67"/>
                <a:gd name="T2" fmla="*/ 0 w 109"/>
                <a:gd name="T3" fmla="*/ 0 h 67"/>
                <a:gd name="T4" fmla="*/ 0 w 109"/>
                <a:gd name="T5" fmla="*/ 67 h 67"/>
                <a:gd name="T6" fmla="*/ 102 w 109"/>
                <a:gd name="T7" fmla="*/ 67 h 67"/>
                <a:gd name="T8" fmla="*/ 102 w 109"/>
                <a:gd name="T9" fmla="*/ 26 h 67"/>
                <a:gd name="T10" fmla="*/ 109 w 109"/>
                <a:gd name="T11" fmla="*/ 24 h 67"/>
                <a:gd name="T12" fmla="*/ 102 w 109"/>
                <a:gd name="T13" fmla="*/ 17 h 67"/>
                <a:gd name="T14" fmla="*/ 102 w 109"/>
                <a:gd name="T1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" h="67">
                  <a:moveTo>
                    <a:pt x="102" y="0"/>
                  </a:moveTo>
                  <a:lnTo>
                    <a:pt x="0" y="0"/>
                  </a:lnTo>
                  <a:lnTo>
                    <a:pt x="0" y="67"/>
                  </a:lnTo>
                  <a:lnTo>
                    <a:pt x="102" y="67"/>
                  </a:lnTo>
                  <a:lnTo>
                    <a:pt x="102" y="26"/>
                  </a:lnTo>
                  <a:lnTo>
                    <a:pt x="109" y="24"/>
                  </a:lnTo>
                  <a:lnTo>
                    <a:pt x="102" y="17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EB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247">
              <a:extLst>
                <a:ext uri="{FF2B5EF4-FFF2-40B4-BE49-F238E27FC236}">
                  <a16:creationId xmlns:a16="http://schemas.microsoft.com/office/drawing/2014/main" id="{0995FE3D-3F62-4D6E-BF87-E7088044EC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7" y="2887"/>
              <a:ext cx="43" cy="17"/>
            </a:xfrm>
            <a:custGeom>
              <a:avLst/>
              <a:gdLst>
                <a:gd name="T0" fmla="*/ 28 w 43"/>
                <a:gd name="T1" fmla="*/ 17 h 17"/>
                <a:gd name="T2" fmla="*/ 43 w 43"/>
                <a:gd name="T3" fmla="*/ 0 h 17"/>
                <a:gd name="T4" fmla="*/ 0 w 43"/>
                <a:gd name="T5" fmla="*/ 0 h 17"/>
                <a:gd name="T6" fmla="*/ 28 w 43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7">
                  <a:moveTo>
                    <a:pt x="28" y="17"/>
                  </a:moveTo>
                  <a:lnTo>
                    <a:pt x="43" y="0"/>
                  </a:lnTo>
                  <a:lnTo>
                    <a:pt x="0" y="0"/>
                  </a:lnTo>
                  <a:lnTo>
                    <a:pt x="28" y="17"/>
                  </a:lnTo>
                  <a:close/>
                </a:path>
              </a:pathLst>
            </a:custGeom>
            <a:solidFill>
              <a:srgbClr val="D5E3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248">
              <a:extLst>
                <a:ext uri="{FF2B5EF4-FFF2-40B4-BE49-F238E27FC236}">
                  <a16:creationId xmlns:a16="http://schemas.microsoft.com/office/drawing/2014/main" id="{F16FB775-C7EA-4F68-B58F-63D10E59A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5" y="2887"/>
              <a:ext cx="47" cy="7"/>
            </a:xfrm>
            <a:custGeom>
              <a:avLst/>
              <a:gdLst>
                <a:gd name="T0" fmla="*/ 35 w 47"/>
                <a:gd name="T1" fmla="*/ 7 h 7"/>
                <a:gd name="T2" fmla="*/ 47 w 47"/>
                <a:gd name="T3" fmla="*/ 0 h 7"/>
                <a:gd name="T4" fmla="*/ 0 w 47"/>
                <a:gd name="T5" fmla="*/ 0 h 7"/>
                <a:gd name="T6" fmla="*/ 35 w 47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7">
                  <a:moveTo>
                    <a:pt x="35" y="7"/>
                  </a:moveTo>
                  <a:lnTo>
                    <a:pt x="47" y="0"/>
                  </a:lnTo>
                  <a:lnTo>
                    <a:pt x="0" y="0"/>
                  </a:lnTo>
                  <a:lnTo>
                    <a:pt x="35" y="7"/>
                  </a:lnTo>
                  <a:close/>
                </a:path>
              </a:pathLst>
            </a:custGeom>
            <a:solidFill>
              <a:srgbClr val="FA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Rectangle 249">
              <a:extLst>
                <a:ext uri="{FF2B5EF4-FFF2-40B4-BE49-F238E27FC236}">
                  <a16:creationId xmlns:a16="http://schemas.microsoft.com/office/drawing/2014/main" id="{5AFF90A3-A48C-4662-BD85-029794E8C7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4" y="2837"/>
              <a:ext cx="10" cy="102"/>
            </a:xfrm>
            <a:prstGeom prst="rect">
              <a:avLst/>
            </a:prstGeom>
            <a:solidFill>
              <a:srgbClr val="080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Rectangle 250">
              <a:extLst>
                <a:ext uri="{FF2B5EF4-FFF2-40B4-BE49-F238E27FC236}">
                  <a16:creationId xmlns:a16="http://schemas.microsoft.com/office/drawing/2014/main" id="{8C68526B-89CD-4B27-85F5-7DABFC1BEA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9" y="2820"/>
              <a:ext cx="86" cy="29"/>
            </a:xfrm>
            <a:prstGeom prst="rect">
              <a:avLst/>
            </a:prstGeom>
            <a:solidFill>
              <a:srgbClr val="080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Rectangle 251">
              <a:extLst>
                <a:ext uri="{FF2B5EF4-FFF2-40B4-BE49-F238E27FC236}">
                  <a16:creationId xmlns:a16="http://schemas.microsoft.com/office/drawing/2014/main" id="{0F0572D2-B561-4984-AD26-88175561E9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8" y="2820"/>
              <a:ext cx="136" cy="29"/>
            </a:xfrm>
            <a:prstGeom prst="rect">
              <a:avLst/>
            </a:prstGeom>
            <a:solidFill>
              <a:srgbClr val="3A4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Rectangle 252">
              <a:extLst>
                <a:ext uri="{FF2B5EF4-FFF2-40B4-BE49-F238E27FC236}">
                  <a16:creationId xmlns:a16="http://schemas.microsoft.com/office/drawing/2014/main" id="{32CADDD1-977B-4854-B9AB-B4F662705F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8" y="2820"/>
              <a:ext cx="136" cy="10"/>
            </a:xfrm>
            <a:prstGeom prst="rect">
              <a:avLst/>
            </a:prstGeom>
            <a:solidFill>
              <a:srgbClr val="4955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Rectangle 253">
              <a:extLst>
                <a:ext uri="{FF2B5EF4-FFF2-40B4-BE49-F238E27FC236}">
                  <a16:creationId xmlns:a16="http://schemas.microsoft.com/office/drawing/2014/main" id="{9C0EB5B2-99C5-423A-864C-334251160A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9" y="2906"/>
              <a:ext cx="86" cy="31"/>
            </a:xfrm>
            <a:prstGeom prst="rect">
              <a:avLst/>
            </a:prstGeom>
            <a:solidFill>
              <a:srgbClr val="080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Rectangle 254">
              <a:extLst>
                <a:ext uri="{FF2B5EF4-FFF2-40B4-BE49-F238E27FC236}">
                  <a16:creationId xmlns:a16="http://schemas.microsoft.com/office/drawing/2014/main" id="{D03F357D-E41F-45D6-9724-ECE7BAC198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8" y="2906"/>
              <a:ext cx="136" cy="31"/>
            </a:xfrm>
            <a:prstGeom prst="rect">
              <a:avLst/>
            </a:prstGeom>
            <a:solidFill>
              <a:srgbClr val="3A4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Rectangle 255">
              <a:extLst>
                <a:ext uri="{FF2B5EF4-FFF2-40B4-BE49-F238E27FC236}">
                  <a16:creationId xmlns:a16="http://schemas.microsoft.com/office/drawing/2014/main" id="{F3E849AE-4B3E-4D9C-B985-B4DF5A494F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8" y="2906"/>
              <a:ext cx="136" cy="10"/>
            </a:xfrm>
            <a:prstGeom prst="rect">
              <a:avLst/>
            </a:prstGeom>
            <a:solidFill>
              <a:srgbClr val="4955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256">
              <a:extLst>
                <a:ext uri="{FF2B5EF4-FFF2-40B4-BE49-F238E27FC236}">
                  <a16:creationId xmlns:a16="http://schemas.microsoft.com/office/drawing/2014/main" id="{E7F5CD1B-95B6-4A18-86F8-462853DA7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6" y="2997"/>
              <a:ext cx="59" cy="78"/>
            </a:xfrm>
            <a:custGeom>
              <a:avLst/>
              <a:gdLst>
                <a:gd name="T0" fmla="*/ 0 w 59"/>
                <a:gd name="T1" fmla="*/ 14 h 78"/>
                <a:gd name="T2" fmla="*/ 54 w 59"/>
                <a:gd name="T3" fmla="*/ 0 h 78"/>
                <a:gd name="T4" fmla="*/ 59 w 59"/>
                <a:gd name="T5" fmla="*/ 78 h 78"/>
                <a:gd name="T6" fmla="*/ 35 w 59"/>
                <a:gd name="T7" fmla="*/ 78 h 78"/>
                <a:gd name="T8" fmla="*/ 0 w 59"/>
                <a:gd name="T9" fmla="*/ 1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78">
                  <a:moveTo>
                    <a:pt x="0" y="14"/>
                  </a:moveTo>
                  <a:lnTo>
                    <a:pt x="54" y="0"/>
                  </a:lnTo>
                  <a:lnTo>
                    <a:pt x="59" y="78"/>
                  </a:lnTo>
                  <a:lnTo>
                    <a:pt x="35" y="78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58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257">
              <a:extLst>
                <a:ext uri="{FF2B5EF4-FFF2-40B4-BE49-F238E27FC236}">
                  <a16:creationId xmlns:a16="http://schemas.microsoft.com/office/drawing/2014/main" id="{8D2089D9-2AF3-4196-9488-893D6F270A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" y="3290"/>
              <a:ext cx="65" cy="62"/>
            </a:xfrm>
            <a:custGeom>
              <a:avLst/>
              <a:gdLst>
                <a:gd name="T0" fmla="*/ 29 w 65"/>
                <a:gd name="T1" fmla="*/ 62 h 62"/>
                <a:gd name="T2" fmla="*/ 45 w 65"/>
                <a:gd name="T3" fmla="*/ 36 h 62"/>
                <a:gd name="T4" fmla="*/ 48 w 65"/>
                <a:gd name="T5" fmla="*/ 62 h 62"/>
                <a:gd name="T6" fmla="*/ 55 w 65"/>
                <a:gd name="T7" fmla="*/ 62 h 62"/>
                <a:gd name="T8" fmla="*/ 65 w 65"/>
                <a:gd name="T9" fmla="*/ 12 h 62"/>
                <a:gd name="T10" fmla="*/ 57 w 65"/>
                <a:gd name="T11" fmla="*/ 2 h 62"/>
                <a:gd name="T12" fmla="*/ 48 w 65"/>
                <a:gd name="T13" fmla="*/ 0 h 62"/>
                <a:gd name="T14" fmla="*/ 14 w 65"/>
                <a:gd name="T15" fmla="*/ 45 h 62"/>
                <a:gd name="T16" fmla="*/ 12 w 65"/>
                <a:gd name="T17" fmla="*/ 50 h 62"/>
                <a:gd name="T18" fmla="*/ 0 w 65"/>
                <a:gd name="T19" fmla="*/ 55 h 62"/>
                <a:gd name="T20" fmla="*/ 0 w 65"/>
                <a:gd name="T21" fmla="*/ 62 h 62"/>
                <a:gd name="T22" fmla="*/ 29 w 65"/>
                <a:gd name="T2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5" h="62">
                  <a:moveTo>
                    <a:pt x="29" y="62"/>
                  </a:moveTo>
                  <a:lnTo>
                    <a:pt x="45" y="36"/>
                  </a:lnTo>
                  <a:lnTo>
                    <a:pt x="48" y="62"/>
                  </a:lnTo>
                  <a:lnTo>
                    <a:pt x="55" y="62"/>
                  </a:lnTo>
                  <a:lnTo>
                    <a:pt x="65" y="12"/>
                  </a:lnTo>
                  <a:lnTo>
                    <a:pt x="57" y="2"/>
                  </a:lnTo>
                  <a:lnTo>
                    <a:pt x="48" y="0"/>
                  </a:lnTo>
                  <a:lnTo>
                    <a:pt x="14" y="45"/>
                  </a:lnTo>
                  <a:lnTo>
                    <a:pt x="12" y="50"/>
                  </a:lnTo>
                  <a:lnTo>
                    <a:pt x="0" y="55"/>
                  </a:lnTo>
                  <a:lnTo>
                    <a:pt x="0" y="62"/>
                  </a:lnTo>
                  <a:lnTo>
                    <a:pt x="29" y="62"/>
                  </a:lnTo>
                  <a:close/>
                </a:path>
              </a:pathLst>
            </a:custGeom>
            <a:solidFill>
              <a:srgbClr val="080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258">
              <a:extLst>
                <a:ext uri="{FF2B5EF4-FFF2-40B4-BE49-F238E27FC236}">
                  <a16:creationId xmlns:a16="http://schemas.microsoft.com/office/drawing/2014/main" id="{172AD6FA-8CC6-47B8-BC6C-940CE7B026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" y="2730"/>
              <a:ext cx="124" cy="209"/>
            </a:xfrm>
            <a:custGeom>
              <a:avLst/>
              <a:gdLst>
                <a:gd name="T0" fmla="*/ 0 w 52"/>
                <a:gd name="T1" fmla="*/ 86 h 88"/>
                <a:gd name="T2" fmla="*/ 23 w 52"/>
                <a:gd name="T3" fmla="*/ 12 h 88"/>
                <a:gd name="T4" fmla="*/ 37 w 52"/>
                <a:gd name="T5" fmla="*/ 24 h 88"/>
                <a:gd name="T6" fmla="*/ 29 w 52"/>
                <a:gd name="T7" fmla="*/ 71 h 88"/>
                <a:gd name="T8" fmla="*/ 0 w 52"/>
                <a:gd name="T9" fmla="*/ 8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88">
                  <a:moveTo>
                    <a:pt x="0" y="86"/>
                  </a:moveTo>
                  <a:cubicBezTo>
                    <a:pt x="9" y="64"/>
                    <a:pt x="18" y="13"/>
                    <a:pt x="23" y="12"/>
                  </a:cubicBezTo>
                  <a:cubicBezTo>
                    <a:pt x="52" y="0"/>
                    <a:pt x="35" y="14"/>
                    <a:pt x="37" y="24"/>
                  </a:cubicBezTo>
                  <a:cubicBezTo>
                    <a:pt x="40" y="37"/>
                    <a:pt x="36" y="55"/>
                    <a:pt x="29" y="71"/>
                  </a:cubicBezTo>
                  <a:cubicBezTo>
                    <a:pt x="24" y="73"/>
                    <a:pt x="4" y="88"/>
                    <a:pt x="0" y="86"/>
                  </a:cubicBez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259">
              <a:extLst>
                <a:ext uri="{FF2B5EF4-FFF2-40B4-BE49-F238E27FC236}">
                  <a16:creationId xmlns:a16="http://schemas.microsoft.com/office/drawing/2014/main" id="{1069E2AF-6B55-45E9-8D64-03523ED01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1" y="3049"/>
              <a:ext cx="110" cy="260"/>
            </a:xfrm>
            <a:custGeom>
              <a:avLst/>
              <a:gdLst>
                <a:gd name="T0" fmla="*/ 34 w 46"/>
                <a:gd name="T1" fmla="*/ 0 h 109"/>
                <a:gd name="T2" fmla="*/ 0 w 46"/>
                <a:gd name="T3" fmla="*/ 109 h 109"/>
                <a:gd name="T4" fmla="*/ 8 w 46"/>
                <a:gd name="T5" fmla="*/ 103 h 109"/>
                <a:gd name="T6" fmla="*/ 41 w 46"/>
                <a:gd name="T7" fmla="*/ 48 h 109"/>
                <a:gd name="T8" fmla="*/ 46 w 46"/>
                <a:gd name="T9" fmla="*/ 15 h 109"/>
                <a:gd name="T10" fmla="*/ 34 w 46"/>
                <a:gd name="T11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109">
                  <a:moveTo>
                    <a:pt x="34" y="0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8" y="103"/>
                    <a:pt x="8" y="103"/>
                    <a:pt x="8" y="103"/>
                  </a:cubicBezTo>
                  <a:cubicBezTo>
                    <a:pt x="8" y="103"/>
                    <a:pt x="40" y="52"/>
                    <a:pt x="41" y="48"/>
                  </a:cubicBezTo>
                  <a:cubicBezTo>
                    <a:pt x="43" y="43"/>
                    <a:pt x="45" y="27"/>
                    <a:pt x="46" y="15"/>
                  </a:cubicBezTo>
                  <a:cubicBezTo>
                    <a:pt x="42" y="10"/>
                    <a:pt x="38" y="5"/>
                    <a:pt x="34" y="0"/>
                  </a:cubicBezTo>
                  <a:close/>
                </a:path>
              </a:pathLst>
            </a:custGeom>
            <a:solidFill>
              <a:srgbClr val="FFB2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260">
              <a:extLst>
                <a:ext uri="{FF2B5EF4-FFF2-40B4-BE49-F238E27FC236}">
                  <a16:creationId xmlns:a16="http://schemas.microsoft.com/office/drawing/2014/main" id="{EC27DDF6-F63B-40E9-89F5-85832D0D92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6" y="2649"/>
              <a:ext cx="45" cy="50"/>
            </a:xfrm>
            <a:custGeom>
              <a:avLst/>
              <a:gdLst>
                <a:gd name="T0" fmla="*/ 14 w 19"/>
                <a:gd name="T1" fmla="*/ 17 h 21"/>
                <a:gd name="T2" fmla="*/ 3 w 19"/>
                <a:gd name="T3" fmla="*/ 18 h 21"/>
                <a:gd name="T4" fmla="*/ 4 w 19"/>
                <a:gd name="T5" fmla="*/ 4 h 21"/>
                <a:gd name="T6" fmla="*/ 15 w 19"/>
                <a:gd name="T7" fmla="*/ 3 h 21"/>
                <a:gd name="T8" fmla="*/ 14 w 19"/>
                <a:gd name="T9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1">
                  <a:moveTo>
                    <a:pt x="14" y="17"/>
                  </a:moveTo>
                  <a:cubicBezTo>
                    <a:pt x="11" y="21"/>
                    <a:pt x="7" y="21"/>
                    <a:pt x="3" y="18"/>
                  </a:cubicBezTo>
                  <a:cubicBezTo>
                    <a:pt x="0" y="15"/>
                    <a:pt x="1" y="7"/>
                    <a:pt x="4" y="4"/>
                  </a:cubicBezTo>
                  <a:cubicBezTo>
                    <a:pt x="7" y="1"/>
                    <a:pt x="12" y="0"/>
                    <a:pt x="15" y="3"/>
                  </a:cubicBezTo>
                  <a:cubicBezTo>
                    <a:pt x="19" y="6"/>
                    <a:pt x="17" y="14"/>
                    <a:pt x="14" y="17"/>
                  </a:cubicBezTo>
                  <a:close/>
                </a:path>
              </a:pathLst>
            </a:custGeom>
            <a:solidFill>
              <a:srgbClr val="080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261">
              <a:extLst>
                <a:ext uri="{FF2B5EF4-FFF2-40B4-BE49-F238E27FC236}">
                  <a16:creationId xmlns:a16="http://schemas.microsoft.com/office/drawing/2014/main" id="{4FA18561-696C-4178-8038-9D21FBDE8A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1" y="2677"/>
              <a:ext cx="46" cy="93"/>
            </a:xfrm>
            <a:custGeom>
              <a:avLst/>
              <a:gdLst>
                <a:gd name="T0" fmla="*/ 0 w 19"/>
                <a:gd name="T1" fmla="*/ 39 h 39"/>
                <a:gd name="T2" fmla="*/ 19 w 19"/>
                <a:gd name="T3" fmla="*/ 35 h 39"/>
                <a:gd name="T4" fmla="*/ 11 w 19"/>
                <a:gd name="T5" fmla="*/ 0 h 39"/>
                <a:gd name="T6" fmla="*/ 3 w 19"/>
                <a:gd name="T7" fmla="*/ 12 h 39"/>
                <a:gd name="T8" fmla="*/ 0 w 19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39">
                  <a:moveTo>
                    <a:pt x="0" y="39"/>
                  </a:moveTo>
                  <a:cubicBezTo>
                    <a:pt x="7" y="38"/>
                    <a:pt x="17" y="37"/>
                    <a:pt x="19" y="35"/>
                  </a:cubicBezTo>
                  <a:cubicBezTo>
                    <a:pt x="19" y="27"/>
                    <a:pt x="14" y="6"/>
                    <a:pt x="11" y="0"/>
                  </a:cubicBezTo>
                  <a:cubicBezTo>
                    <a:pt x="10" y="1"/>
                    <a:pt x="2" y="6"/>
                    <a:pt x="3" y="12"/>
                  </a:cubicBezTo>
                  <a:cubicBezTo>
                    <a:pt x="5" y="24"/>
                    <a:pt x="0" y="36"/>
                    <a:pt x="0" y="39"/>
                  </a:cubicBezTo>
                  <a:close/>
                </a:path>
              </a:pathLst>
            </a:custGeom>
            <a:solidFill>
              <a:srgbClr val="F58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262">
              <a:extLst>
                <a:ext uri="{FF2B5EF4-FFF2-40B4-BE49-F238E27FC236}">
                  <a16:creationId xmlns:a16="http://schemas.microsoft.com/office/drawing/2014/main" id="{D0CDE0C4-BB30-49F5-B2F5-46AB97862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8" y="2737"/>
              <a:ext cx="115" cy="233"/>
            </a:xfrm>
            <a:custGeom>
              <a:avLst/>
              <a:gdLst>
                <a:gd name="T0" fmla="*/ 48 w 48"/>
                <a:gd name="T1" fmla="*/ 4 h 98"/>
                <a:gd name="T2" fmla="*/ 12 w 48"/>
                <a:gd name="T3" fmla="*/ 6 h 98"/>
                <a:gd name="T4" fmla="*/ 5 w 48"/>
                <a:gd name="T5" fmla="*/ 34 h 98"/>
                <a:gd name="T6" fmla="*/ 2 w 48"/>
                <a:gd name="T7" fmla="*/ 93 h 98"/>
                <a:gd name="T8" fmla="*/ 2 w 48"/>
                <a:gd name="T9" fmla="*/ 97 h 98"/>
                <a:gd name="T10" fmla="*/ 41 w 48"/>
                <a:gd name="T11" fmla="*/ 84 h 98"/>
                <a:gd name="T12" fmla="*/ 29 w 48"/>
                <a:gd name="T13" fmla="*/ 52 h 98"/>
                <a:gd name="T14" fmla="*/ 48 w 48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98">
                  <a:moveTo>
                    <a:pt x="48" y="4"/>
                  </a:moveTo>
                  <a:cubicBezTo>
                    <a:pt x="38" y="0"/>
                    <a:pt x="23" y="0"/>
                    <a:pt x="12" y="6"/>
                  </a:cubicBezTo>
                  <a:cubicBezTo>
                    <a:pt x="5" y="14"/>
                    <a:pt x="0" y="21"/>
                    <a:pt x="5" y="34"/>
                  </a:cubicBezTo>
                  <a:cubicBezTo>
                    <a:pt x="5" y="37"/>
                    <a:pt x="3" y="80"/>
                    <a:pt x="2" y="93"/>
                  </a:cubicBezTo>
                  <a:cubicBezTo>
                    <a:pt x="2" y="95"/>
                    <a:pt x="2" y="97"/>
                    <a:pt x="2" y="97"/>
                  </a:cubicBezTo>
                  <a:cubicBezTo>
                    <a:pt x="14" y="98"/>
                    <a:pt x="29" y="89"/>
                    <a:pt x="41" y="84"/>
                  </a:cubicBezTo>
                  <a:cubicBezTo>
                    <a:pt x="36" y="76"/>
                    <a:pt x="28" y="58"/>
                    <a:pt x="29" y="52"/>
                  </a:cubicBezTo>
                  <a:cubicBezTo>
                    <a:pt x="30" y="34"/>
                    <a:pt x="47" y="22"/>
                    <a:pt x="48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263">
              <a:extLst>
                <a:ext uri="{FF2B5EF4-FFF2-40B4-BE49-F238E27FC236}">
                  <a16:creationId xmlns:a16="http://schemas.microsoft.com/office/drawing/2014/main" id="{C7775683-9857-4DE6-B6E7-771666F4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8" y="2751"/>
              <a:ext cx="57" cy="157"/>
            </a:xfrm>
            <a:custGeom>
              <a:avLst/>
              <a:gdLst>
                <a:gd name="T0" fmla="*/ 11 w 24"/>
                <a:gd name="T1" fmla="*/ 66 h 66"/>
                <a:gd name="T2" fmla="*/ 0 w 24"/>
                <a:gd name="T3" fmla="*/ 19 h 66"/>
                <a:gd name="T4" fmla="*/ 12 w 24"/>
                <a:gd name="T5" fmla="*/ 0 h 66"/>
                <a:gd name="T6" fmla="*/ 24 w 24"/>
                <a:gd name="T7" fmla="*/ 64 h 66"/>
                <a:gd name="T8" fmla="*/ 11 w 24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6">
                  <a:moveTo>
                    <a:pt x="11" y="66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8" y="4"/>
                    <a:pt x="12" y="0"/>
                  </a:cubicBezTo>
                  <a:cubicBezTo>
                    <a:pt x="14" y="1"/>
                    <a:pt x="24" y="64"/>
                    <a:pt x="24" y="64"/>
                  </a:cubicBezTo>
                  <a:lnTo>
                    <a:pt x="11" y="66"/>
                  </a:ln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264">
              <a:extLst>
                <a:ext uri="{FF2B5EF4-FFF2-40B4-BE49-F238E27FC236}">
                  <a16:creationId xmlns:a16="http://schemas.microsoft.com/office/drawing/2014/main" id="{2A1E0B82-C409-431A-AC4B-C667719AAC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3" y="2925"/>
              <a:ext cx="214" cy="155"/>
            </a:xfrm>
            <a:custGeom>
              <a:avLst/>
              <a:gdLst>
                <a:gd name="T0" fmla="*/ 74 w 90"/>
                <a:gd name="T1" fmla="*/ 0 h 65"/>
                <a:gd name="T2" fmla="*/ 38 w 90"/>
                <a:gd name="T3" fmla="*/ 15 h 65"/>
                <a:gd name="T4" fmla="*/ 38 w 90"/>
                <a:gd name="T5" fmla="*/ 28 h 65"/>
                <a:gd name="T6" fmla="*/ 16 w 90"/>
                <a:gd name="T7" fmla="*/ 30 h 65"/>
                <a:gd name="T8" fmla="*/ 0 w 90"/>
                <a:gd name="T9" fmla="*/ 35 h 65"/>
                <a:gd name="T10" fmla="*/ 8 w 90"/>
                <a:gd name="T11" fmla="*/ 43 h 65"/>
                <a:gd name="T12" fmla="*/ 19 w 90"/>
                <a:gd name="T13" fmla="*/ 65 h 65"/>
                <a:gd name="T14" fmla="*/ 83 w 90"/>
                <a:gd name="T15" fmla="*/ 63 h 65"/>
                <a:gd name="T16" fmla="*/ 89 w 90"/>
                <a:gd name="T17" fmla="*/ 52 h 65"/>
                <a:gd name="T18" fmla="*/ 90 w 90"/>
                <a:gd name="T19" fmla="*/ 34 h 65"/>
                <a:gd name="T20" fmla="*/ 74 w 90"/>
                <a:gd name="T21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65">
                  <a:moveTo>
                    <a:pt x="74" y="0"/>
                  </a:moveTo>
                  <a:cubicBezTo>
                    <a:pt x="38" y="15"/>
                    <a:pt x="38" y="15"/>
                    <a:pt x="38" y="15"/>
                  </a:cubicBezTo>
                  <a:cubicBezTo>
                    <a:pt x="38" y="20"/>
                    <a:pt x="38" y="28"/>
                    <a:pt x="38" y="28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83" y="63"/>
                    <a:pt x="83" y="63"/>
                    <a:pt x="83" y="63"/>
                  </a:cubicBezTo>
                  <a:cubicBezTo>
                    <a:pt x="89" y="52"/>
                    <a:pt x="89" y="52"/>
                    <a:pt x="89" y="52"/>
                  </a:cubicBezTo>
                  <a:cubicBezTo>
                    <a:pt x="90" y="34"/>
                    <a:pt x="90" y="34"/>
                    <a:pt x="90" y="34"/>
                  </a:cubicBezTo>
                  <a:cubicBezTo>
                    <a:pt x="90" y="33"/>
                    <a:pt x="76" y="2"/>
                    <a:pt x="74" y="0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265">
              <a:extLst>
                <a:ext uri="{FF2B5EF4-FFF2-40B4-BE49-F238E27FC236}">
                  <a16:creationId xmlns:a16="http://schemas.microsoft.com/office/drawing/2014/main" id="{3A6CD066-4B26-4809-B6ED-492684C1F0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6" y="2625"/>
              <a:ext cx="69" cy="90"/>
            </a:xfrm>
            <a:custGeom>
              <a:avLst/>
              <a:gdLst>
                <a:gd name="T0" fmla="*/ 28 w 29"/>
                <a:gd name="T1" fmla="*/ 15 h 38"/>
                <a:gd name="T2" fmla="*/ 21 w 29"/>
                <a:gd name="T3" fmla="*/ 2 h 38"/>
                <a:gd name="T4" fmla="*/ 12 w 29"/>
                <a:gd name="T5" fmla="*/ 5 h 38"/>
                <a:gd name="T6" fmla="*/ 7 w 29"/>
                <a:gd name="T7" fmla="*/ 8 h 38"/>
                <a:gd name="T8" fmla="*/ 0 w 29"/>
                <a:gd name="T9" fmla="*/ 13 h 38"/>
                <a:gd name="T10" fmla="*/ 4 w 29"/>
                <a:gd name="T11" fmla="*/ 25 h 38"/>
                <a:gd name="T12" fmla="*/ 14 w 29"/>
                <a:gd name="T13" fmla="*/ 38 h 38"/>
                <a:gd name="T14" fmla="*/ 21 w 29"/>
                <a:gd name="T15" fmla="*/ 38 h 38"/>
                <a:gd name="T16" fmla="*/ 28 w 29"/>
                <a:gd name="T17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38">
                  <a:moveTo>
                    <a:pt x="28" y="15"/>
                  </a:moveTo>
                  <a:cubicBezTo>
                    <a:pt x="27" y="11"/>
                    <a:pt x="25" y="4"/>
                    <a:pt x="21" y="2"/>
                  </a:cubicBezTo>
                  <a:cubicBezTo>
                    <a:pt x="18" y="0"/>
                    <a:pt x="16" y="4"/>
                    <a:pt x="12" y="5"/>
                  </a:cubicBezTo>
                  <a:cubicBezTo>
                    <a:pt x="10" y="5"/>
                    <a:pt x="8" y="6"/>
                    <a:pt x="7" y="8"/>
                  </a:cubicBezTo>
                  <a:cubicBezTo>
                    <a:pt x="4" y="10"/>
                    <a:pt x="1" y="10"/>
                    <a:pt x="0" y="13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31"/>
                    <a:pt x="14" y="38"/>
                    <a:pt x="14" y="38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5" y="28"/>
                    <a:pt x="29" y="19"/>
                    <a:pt x="28" y="15"/>
                  </a:cubicBezTo>
                  <a:close/>
                </a:path>
              </a:pathLst>
            </a:custGeom>
            <a:solidFill>
              <a:srgbClr val="FFB2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266">
              <a:extLst>
                <a:ext uri="{FF2B5EF4-FFF2-40B4-BE49-F238E27FC236}">
                  <a16:creationId xmlns:a16="http://schemas.microsoft.com/office/drawing/2014/main" id="{0C54163B-578F-4C60-98BD-FB796FA17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6" y="2603"/>
              <a:ext cx="93" cy="79"/>
            </a:xfrm>
            <a:custGeom>
              <a:avLst/>
              <a:gdLst>
                <a:gd name="T0" fmla="*/ 24 w 39"/>
                <a:gd name="T1" fmla="*/ 1 h 33"/>
                <a:gd name="T2" fmla="*/ 4 w 39"/>
                <a:gd name="T3" fmla="*/ 24 h 33"/>
                <a:gd name="T4" fmla="*/ 29 w 39"/>
                <a:gd name="T5" fmla="*/ 25 h 33"/>
                <a:gd name="T6" fmla="*/ 31 w 39"/>
                <a:gd name="T7" fmla="*/ 29 h 33"/>
                <a:gd name="T8" fmla="*/ 31 w 39"/>
                <a:gd name="T9" fmla="*/ 33 h 33"/>
                <a:gd name="T10" fmla="*/ 39 w 39"/>
                <a:gd name="T11" fmla="*/ 19 h 33"/>
                <a:gd name="T12" fmla="*/ 24 w 39"/>
                <a:gd name="T13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33">
                  <a:moveTo>
                    <a:pt x="24" y="1"/>
                  </a:moveTo>
                  <a:cubicBezTo>
                    <a:pt x="12" y="0"/>
                    <a:pt x="0" y="10"/>
                    <a:pt x="4" y="24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5" y="30"/>
                    <a:pt x="39" y="25"/>
                    <a:pt x="39" y="19"/>
                  </a:cubicBezTo>
                  <a:cubicBezTo>
                    <a:pt x="39" y="9"/>
                    <a:pt x="37" y="2"/>
                    <a:pt x="24" y="1"/>
                  </a:cubicBezTo>
                  <a:close/>
                </a:path>
              </a:pathLst>
            </a:custGeom>
            <a:solidFill>
              <a:srgbClr val="080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267">
              <a:extLst>
                <a:ext uri="{FF2B5EF4-FFF2-40B4-BE49-F238E27FC236}">
                  <a16:creationId xmlns:a16="http://schemas.microsoft.com/office/drawing/2014/main" id="{DD4E596B-1952-42D1-BB68-89AE5123CE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3" y="2649"/>
              <a:ext cx="19" cy="31"/>
            </a:xfrm>
            <a:custGeom>
              <a:avLst/>
              <a:gdLst>
                <a:gd name="T0" fmla="*/ 0 w 8"/>
                <a:gd name="T1" fmla="*/ 13 h 13"/>
                <a:gd name="T2" fmla="*/ 0 w 8"/>
                <a:gd name="T3" fmla="*/ 4 h 13"/>
                <a:gd name="T4" fmla="*/ 5 w 8"/>
                <a:gd name="T5" fmla="*/ 1 h 13"/>
                <a:gd name="T6" fmla="*/ 0 w 8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3">
                  <a:moveTo>
                    <a:pt x="0" y="13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2" y="0"/>
                    <a:pt x="5" y="1"/>
                  </a:cubicBezTo>
                  <a:cubicBezTo>
                    <a:pt x="8" y="2"/>
                    <a:pt x="6" y="13"/>
                    <a:pt x="0" y="13"/>
                  </a:cubicBezTo>
                  <a:close/>
                </a:path>
              </a:pathLst>
            </a:custGeom>
            <a:solidFill>
              <a:srgbClr val="FFB2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268">
              <a:extLst>
                <a:ext uri="{FF2B5EF4-FFF2-40B4-BE49-F238E27FC236}">
                  <a16:creationId xmlns:a16="http://schemas.microsoft.com/office/drawing/2014/main" id="{D8941768-30A5-499F-ADB2-9275DE274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4" y="2746"/>
              <a:ext cx="45" cy="220"/>
            </a:xfrm>
            <a:custGeom>
              <a:avLst/>
              <a:gdLst>
                <a:gd name="T0" fmla="*/ 45 w 45"/>
                <a:gd name="T1" fmla="*/ 0 h 220"/>
                <a:gd name="T2" fmla="*/ 9 w 45"/>
                <a:gd name="T3" fmla="*/ 41 h 220"/>
                <a:gd name="T4" fmla="*/ 14 w 45"/>
                <a:gd name="T5" fmla="*/ 134 h 220"/>
                <a:gd name="T6" fmla="*/ 14 w 45"/>
                <a:gd name="T7" fmla="*/ 193 h 220"/>
                <a:gd name="T8" fmla="*/ 9 w 45"/>
                <a:gd name="T9" fmla="*/ 220 h 220"/>
                <a:gd name="T10" fmla="*/ 0 w 45"/>
                <a:gd name="T11" fmla="*/ 213 h 220"/>
                <a:gd name="T12" fmla="*/ 4 w 45"/>
                <a:gd name="T13" fmla="*/ 38 h 220"/>
                <a:gd name="T14" fmla="*/ 21 w 45"/>
                <a:gd name="T15" fmla="*/ 7 h 220"/>
                <a:gd name="T16" fmla="*/ 45 w 45"/>
                <a:gd name="T17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220">
                  <a:moveTo>
                    <a:pt x="45" y="0"/>
                  </a:moveTo>
                  <a:lnTo>
                    <a:pt x="9" y="41"/>
                  </a:lnTo>
                  <a:lnTo>
                    <a:pt x="14" y="134"/>
                  </a:lnTo>
                  <a:lnTo>
                    <a:pt x="14" y="193"/>
                  </a:lnTo>
                  <a:lnTo>
                    <a:pt x="9" y="220"/>
                  </a:lnTo>
                  <a:lnTo>
                    <a:pt x="0" y="213"/>
                  </a:lnTo>
                  <a:lnTo>
                    <a:pt x="4" y="38"/>
                  </a:lnTo>
                  <a:lnTo>
                    <a:pt x="21" y="7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269">
              <a:extLst>
                <a:ext uri="{FF2B5EF4-FFF2-40B4-BE49-F238E27FC236}">
                  <a16:creationId xmlns:a16="http://schemas.microsoft.com/office/drawing/2014/main" id="{A7C1C953-B465-4DBC-95F3-FCD54698D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8" y="2737"/>
              <a:ext cx="79" cy="210"/>
            </a:xfrm>
            <a:custGeom>
              <a:avLst/>
              <a:gdLst>
                <a:gd name="T0" fmla="*/ 11 w 33"/>
                <a:gd name="T1" fmla="*/ 0 h 88"/>
                <a:gd name="T2" fmla="*/ 0 w 33"/>
                <a:gd name="T3" fmla="*/ 21 h 88"/>
                <a:gd name="T4" fmla="*/ 1 w 33"/>
                <a:gd name="T5" fmla="*/ 88 h 88"/>
                <a:gd name="T6" fmla="*/ 19 w 33"/>
                <a:gd name="T7" fmla="*/ 87 h 88"/>
                <a:gd name="T8" fmla="*/ 10 w 33"/>
                <a:gd name="T9" fmla="*/ 59 h 88"/>
                <a:gd name="T10" fmla="*/ 33 w 33"/>
                <a:gd name="T11" fmla="*/ 6 h 88"/>
                <a:gd name="T12" fmla="*/ 11 w 33"/>
                <a:gd name="T13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88">
                  <a:moveTo>
                    <a:pt x="11" y="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9" y="87"/>
                    <a:pt x="19" y="87"/>
                    <a:pt x="19" y="87"/>
                  </a:cubicBezTo>
                  <a:cubicBezTo>
                    <a:pt x="19" y="87"/>
                    <a:pt x="9" y="61"/>
                    <a:pt x="10" y="59"/>
                  </a:cubicBezTo>
                  <a:cubicBezTo>
                    <a:pt x="10" y="56"/>
                    <a:pt x="33" y="6"/>
                    <a:pt x="33" y="6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270">
              <a:extLst>
                <a:ext uri="{FF2B5EF4-FFF2-40B4-BE49-F238E27FC236}">
                  <a16:creationId xmlns:a16="http://schemas.microsoft.com/office/drawing/2014/main" id="{59B289F8-A545-4F54-B78A-7E98547011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4" y="3056"/>
              <a:ext cx="57" cy="146"/>
            </a:xfrm>
            <a:custGeom>
              <a:avLst/>
              <a:gdLst>
                <a:gd name="T0" fmla="*/ 11 w 24"/>
                <a:gd name="T1" fmla="*/ 0 h 61"/>
                <a:gd name="T2" fmla="*/ 0 w 24"/>
                <a:gd name="T3" fmla="*/ 34 h 61"/>
                <a:gd name="T4" fmla="*/ 7 w 24"/>
                <a:gd name="T5" fmla="*/ 51 h 61"/>
                <a:gd name="T6" fmla="*/ 10 w 24"/>
                <a:gd name="T7" fmla="*/ 61 h 61"/>
                <a:gd name="T8" fmla="*/ 19 w 24"/>
                <a:gd name="T9" fmla="*/ 45 h 61"/>
                <a:gd name="T10" fmla="*/ 24 w 24"/>
                <a:gd name="T11" fmla="*/ 18 h 61"/>
                <a:gd name="T12" fmla="*/ 11 w 24"/>
                <a:gd name="T1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61">
                  <a:moveTo>
                    <a:pt x="11" y="0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2" y="40"/>
                    <a:pt x="5" y="45"/>
                    <a:pt x="7" y="51"/>
                  </a:cubicBezTo>
                  <a:cubicBezTo>
                    <a:pt x="8" y="54"/>
                    <a:pt x="9" y="58"/>
                    <a:pt x="10" y="61"/>
                  </a:cubicBezTo>
                  <a:cubicBezTo>
                    <a:pt x="15" y="53"/>
                    <a:pt x="18" y="47"/>
                    <a:pt x="19" y="45"/>
                  </a:cubicBezTo>
                  <a:cubicBezTo>
                    <a:pt x="21" y="41"/>
                    <a:pt x="22" y="29"/>
                    <a:pt x="24" y="18"/>
                  </a:cubicBezTo>
                  <a:cubicBezTo>
                    <a:pt x="19" y="13"/>
                    <a:pt x="15" y="7"/>
                    <a:pt x="11" y="0"/>
                  </a:cubicBezTo>
                  <a:close/>
                </a:path>
              </a:pathLst>
            </a:custGeom>
            <a:solidFill>
              <a:srgbClr val="F58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271">
              <a:extLst>
                <a:ext uri="{FF2B5EF4-FFF2-40B4-BE49-F238E27FC236}">
                  <a16:creationId xmlns:a16="http://schemas.microsoft.com/office/drawing/2014/main" id="{EC2202F2-A7CB-4C74-9C0E-0C5E55874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4" y="3011"/>
              <a:ext cx="64" cy="305"/>
            </a:xfrm>
            <a:custGeom>
              <a:avLst/>
              <a:gdLst>
                <a:gd name="T0" fmla="*/ 26 w 27"/>
                <a:gd name="T1" fmla="*/ 36 h 128"/>
                <a:gd name="T2" fmla="*/ 12 w 27"/>
                <a:gd name="T3" fmla="*/ 9 h 128"/>
                <a:gd name="T4" fmla="*/ 5 w 27"/>
                <a:gd name="T5" fmla="*/ 0 h 128"/>
                <a:gd name="T6" fmla="*/ 2 w 27"/>
                <a:gd name="T7" fmla="*/ 2 h 128"/>
                <a:gd name="T8" fmla="*/ 0 w 27"/>
                <a:gd name="T9" fmla="*/ 7 h 128"/>
                <a:gd name="T10" fmla="*/ 0 w 27"/>
                <a:gd name="T11" fmla="*/ 20 h 128"/>
                <a:gd name="T12" fmla="*/ 15 w 27"/>
                <a:gd name="T13" fmla="*/ 128 h 128"/>
                <a:gd name="T14" fmla="*/ 19 w 27"/>
                <a:gd name="T15" fmla="*/ 127 h 128"/>
                <a:gd name="T16" fmla="*/ 21 w 27"/>
                <a:gd name="T17" fmla="*/ 105 h 128"/>
                <a:gd name="T18" fmla="*/ 26 w 27"/>
                <a:gd name="T19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28">
                  <a:moveTo>
                    <a:pt x="26" y="36"/>
                  </a:moveTo>
                  <a:cubicBezTo>
                    <a:pt x="26" y="26"/>
                    <a:pt x="12" y="9"/>
                    <a:pt x="12" y="9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4"/>
                    <a:pt x="18" y="95"/>
                    <a:pt x="15" y="128"/>
                  </a:cubicBezTo>
                  <a:cubicBezTo>
                    <a:pt x="19" y="127"/>
                    <a:pt x="19" y="127"/>
                    <a:pt x="19" y="127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21" y="105"/>
                    <a:pt x="27" y="43"/>
                    <a:pt x="26" y="36"/>
                  </a:cubicBezTo>
                  <a:close/>
                </a:path>
              </a:pathLst>
            </a:custGeom>
            <a:solidFill>
              <a:srgbClr val="FFB2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272">
              <a:extLst>
                <a:ext uri="{FF2B5EF4-FFF2-40B4-BE49-F238E27FC236}">
                  <a16:creationId xmlns:a16="http://schemas.microsoft.com/office/drawing/2014/main" id="{B43886A3-9D9F-4A50-AF7E-0DC95A0E0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7" y="3271"/>
              <a:ext cx="41" cy="69"/>
            </a:xfrm>
            <a:custGeom>
              <a:avLst/>
              <a:gdLst>
                <a:gd name="T0" fmla="*/ 4 w 17"/>
                <a:gd name="T1" fmla="*/ 11 h 29"/>
                <a:gd name="T2" fmla="*/ 2 w 17"/>
                <a:gd name="T3" fmla="*/ 21 h 29"/>
                <a:gd name="T4" fmla="*/ 0 w 17"/>
                <a:gd name="T5" fmla="*/ 22 h 29"/>
                <a:gd name="T6" fmla="*/ 1 w 17"/>
                <a:gd name="T7" fmla="*/ 28 h 29"/>
                <a:gd name="T8" fmla="*/ 15 w 17"/>
                <a:gd name="T9" fmla="*/ 26 h 29"/>
                <a:gd name="T10" fmla="*/ 17 w 17"/>
                <a:gd name="T11" fmla="*/ 5 h 29"/>
                <a:gd name="T12" fmla="*/ 11 w 17"/>
                <a:gd name="T13" fmla="*/ 0 h 29"/>
                <a:gd name="T14" fmla="*/ 5 w 17"/>
                <a:gd name="T15" fmla="*/ 0 h 29"/>
                <a:gd name="T16" fmla="*/ 4 w 17"/>
                <a:gd name="T17" fmla="*/ 1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29">
                  <a:moveTo>
                    <a:pt x="4" y="11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1" y="28"/>
                    <a:pt x="1" y="28"/>
                  </a:cubicBezTo>
                  <a:cubicBezTo>
                    <a:pt x="2" y="29"/>
                    <a:pt x="15" y="26"/>
                    <a:pt x="15" y="2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5" y="0"/>
                    <a:pt x="5" y="0"/>
                  </a:cubicBezTo>
                  <a:lnTo>
                    <a:pt x="4" y="11"/>
                  </a:lnTo>
                  <a:close/>
                </a:path>
              </a:pathLst>
            </a:custGeom>
            <a:solidFill>
              <a:srgbClr val="080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273">
              <a:extLst>
                <a:ext uri="{FF2B5EF4-FFF2-40B4-BE49-F238E27FC236}">
                  <a16:creationId xmlns:a16="http://schemas.microsoft.com/office/drawing/2014/main" id="{C02DC5EB-A045-4F4D-877B-723AC42539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3240"/>
              <a:ext cx="21" cy="81"/>
            </a:xfrm>
            <a:custGeom>
              <a:avLst/>
              <a:gdLst>
                <a:gd name="T0" fmla="*/ 0 w 21"/>
                <a:gd name="T1" fmla="*/ 79 h 81"/>
                <a:gd name="T2" fmla="*/ 19 w 21"/>
                <a:gd name="T3" fmla="*/ 81 h 81"/>
                <a:gd name="T4" fmla="*/ 21 w 21"/>
                <a:gd name="T5" fmla="*/ 40 h 81"/>
                <a:gd name="T6" fmla="*/ 5 w 21"/>
                <a:gd name="T7" fmla="*/ 7 h 81"/>
                <a:gd name="T8" fmla="*/ 0 w 21"/>
                <a:gd name="T9" fmla="*/ 0 h 81"/>
                <a:gd name="T10" fmla="*/ 0 w 21"/>
                <a:gd name="T11" fmla="*/ 7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81">
                  <a:moveTo>
                    <a:pt x="0" y="79"/>
                  </a:moveTo>
                  <a:lnTo>
                    <a:pt x="19" y="81"/>
                  </a:lnTo>
                  <a:lnTo>
                    <a:pt x="21" y="40"/>
                  </a:lnTo>
                  <a:lnTo>
                    <a:pt x="5" y="7"/>
                  </a:lnTo>
                  <a:lnTo>
                    <a:pt x="0" y="0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FFB2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274">
              <a:extLst>
                <a:ext uri="{FF2B5EF4-FFF2-40B4-BE49-F238E27FC236}">
                  <a16:creationId xmlns:a16="http://schemas.microsoft.com/office/drawing/2014/main" id="{646000CB-D834-4DC9-801A-BB27486393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4" y="3259"/>
              <a:ext cx="43" cy="79"/>
            </a:xfrm>
            <a:custGeom>
              <a:avLst/>
              <a:gdLst>
                <a:gd name="T0" fmla="*/ 43 w 43"/>
                <a:gd name="T1" fmla="*/ 38 h 79"/>
                <a:gd name="T2" fmla="*/ 10 w 43"/>
                <a:gd name="T3" fmla="*/ 79 h 79"/>
                <a:gd name="T4" fmla="*/ 0 w 43"/>
                <a:gd name="T5" fmla="*/ 76 h 79"/>
                <a:gd name="T6" fmla="*/ 34 w 43"/>
                <a:gd name="T7" fmla="*/ 0 h 79"/>
                <a:gd name="T8" fmla="*/ 43 w 43"/>
                <a:gd name="T9" fmla="*/ 3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79">
                  <a:moveTo>
                    <a:pt x="43" y="38"/>
                  </a:moveTo>
                  <a:lnTo>
                    <a:pt x="10" y="79"/>
                  </a:lnTo>
                  <a:lnTo>
                    <a:pt x="0" y="76"/>
                  </a:lnTo>
                  <a:lnTo>
                    <a:pt x="34" y="0"/>
                  </a:lnTo>
                  <a:lnTo>
                    <a:pt x="43" y="38"/>
                  </a:lnTo>
                  <a:close/>
                </a:path>
              </a:pathLst>
            </a:custGeom>
            <a:solidFill>
              <a:srgbClr val="FFB2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275">
              <a:extLst>
                <a:ext uri="{FF2B5EF4-FFF2-40B4-BE49-F238E27FC236}">
                  <a16:creationId xmlns:a16="http://schemas.microsoft.com/office/drawing/2014/main" id="{E4466BE6-9608-4D0C-9B6B-1C40DD5433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8" y="2820"/>
              <a:ext cx="191" cy="108"/>
            </a:xfrm>
            <a:custGeom>
              <a:avLst/>
              <a:gdLst>
                <a:gd name="T0" fmla="*/ 66 w 80"/>
                <a:gd name="T1" fmla="*/ 3 h 45"/>
                <a:gd name="T2" fmla="*/ 62 w 80"/>
                <a:gd name="T3" fmla="*/ 0 h 45"/>
                <a:gd name="T4" fmla="*/ 3 w 80"/>
                <a:gd name="T5" fmla="*/ 0 h 45"/>
                <a:gd name="T6" fmla="*/ 1 w 80"/>
                <a:gd name="T7" fmla="*/ 3 h 45"/>
                <a:gd name="T8" fmla="*/ 14 w 80"/>
                <a:gd name="T9" fmla="*/ 41 h 45"/>
                <a:gd name="T10" fmla="*/ 17 w 80"/>
                <a:gd name="T11" fmla="*/ 45 h 45"/>
                <a:gd name="T12" fmla="*/ 78 w 80"/>
                <a:gd name="T13" fmla="*/ 45 h 45"/>
                <a:gd name="T14" fmla="*/ 79 w 80"/>
                <a:gd name="T15" fmla="*/ 42 h 45"/>
                <a:gd name="T16" fmla="*/ 66 w 80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45">
                  <a:moveTo>
                    <a:pt x="66" y="3"/>
                  </a:moveTo>
                  <a:cubicBezTo>
                    <a:pt x="66" y="1"/>
                    <a:pt x="64" y="0"/>
                    <a:pt x="6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1" y="3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4" y="43"/>
                    <a:pt x="16" y="45"/>
                    <a:pt x="17" y="45"/>
                  </a:cubicBezTo>
                  <a:cubicBezTo>
                    <a:pt x="78" y="45"/>
                    <a:pt x="78" y="45"/>
                    <a:pt x="78" y="45"/>
                  </a:cubicBezTo>
                  <a:cubicBezTo>
                    <a:pt x="79" y="45"/>
                    <a:pt x="80" y="44"/>
                    <a:pt x="79" y="42"/>
                  </a:cubicBezTo>
                  <a:lnTo>
                    <a:pt x="66" y="3"/>
                  </a:lnTo>
                  <a:close/>
                </a:path>
              </a:pathLst>
            </a:custGeom>
            <a:solidFill>
              <a:srgbClr val="CED6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276">
              <a:extLst>
                <a:ext uri="{FF2B5EF4-FFF2-40B4-BE49-F238E27FC236}">
                  <a16:creationId xmlns:a16="http://schemas.microsoft.com/office/drawing/2014/main" id="{B7B742F5-F54E-4D7B-B651-9AE70D757E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9" y="2842"/>
              <a:ext cx="160" cy="86"/>
            </a:xfrm>
            <a:custGeom>
              <a:avLst/>
              <a:gdLst>
                <a:gd name="T0" fmla="*/ 55 w 67"/>
                <a:gd name="T1" fmla="*/ 0 h 36"/>
                <a:gd name="T2" fmla="*/ 0 w 67"/>
                <a:gd name="T3" fmla="*/ 32 h 36"/>
                <a:gd name="T4" fmla="*/ 1 w 67"/>
                <a:gd name="T5" fmla="*/ 32 h 36"/>
                <a:gd name="T6" fmla="*/ 4 w 67"/>
                <a:gd name="T7" fmla="*/ 36 h 36"/>
                <a:gd name="T8" fmla="*/ 65 w 67"/>
                <a:gd name="T9" fmla="*/ 36 h 36"/>
                <a:gd name="T10" fmla="*/ 66 w 67"/>
                <a:gd name="T11" fmla="*/ 33 h 36"/>
                <a:gd name="T12" fmla="*/ 55 w 6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36">
                  <a:moveTo>
                    <a:pt x="55" y="0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4"/>
                    <a:pt x="3" y="36"/>
                    <a:pt x="4" y="36"/>
                  </a:cubicBezTo>
                  <a:cubicBezTo>
                    <a:pt x="65" y="36"/>
                    <a:pt x="65" y="36"/>
                    <a:pt x="65" y="36"/>
                  </a:cubicBezTo>
                  <a:cubicBezTo>
                    <a:pt x="66" y="36"/>
                    <a:pt x="67" y="35"/>
                    <a:pt x="66" y="33"/>
                  </a:cubicBezTo>
                  <a:lnTo>
                    <a:pt x="55" y="0"/>
                  </a:lnTo>
                  <a:close/>
                </a:path>
              </a:pathLst>
            </a:custGeom>
            <a:solidFill>
              <a:srgbClr val="BBC3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277">
              <a:extLst>
                <a:ext uri="{FF2B5EF4-FFF2-40B4-BE49-F238E27FC236}">
                  <a16:creationId xmlns:a16="http://schemas.microsoft.com/office/drawing/2014/main" id="{29C9999F-C512-4CC1-B9E3-4876847F7E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4" y="2918"/>
              <a:ext cx="229" cy="21"/>
            </a:xfrm>
            <a:custGeom>
              <a:avLst/>
              <a:gdLst>
                <a:gd name="T0" fmla="*/ 91 w 96"/>
                <a:gd name="T1" fmla="*/ 1 h 9"/>
                <a:gd name="T2" fmla="*/ 4 w 96"/>
                <a:gd name="T3" fmla="*/ 0 h 9"/>
                <a:gd name="T4" fmla="*/ 0 w 96"/>
                <a:gd name="T5" fmla="*/ 5 h 9"/>
                <a:gd name="T6" fmla="*/ 3 w 96"/>
                <a:gd name="T7" fmla="*/ 9 h 9"/>
                <a:gd name="T8" fmla="*/ 94 w 96"/>
                <a:gd name="T9" fmla="*/ 9 h 9"/>
                <a:gd name="T10" fmla="*/ 95 w 96"/>
                <a:gd name="T11" fmla="*/ 6 h 9"/>
                <a:gd name="T12" fmla="*/ 91 w 96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9">
                  <a:moveTo>
                    <a:pt x="91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1" y="8"/>
                    <a:pt x="3" y="9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5" y="8"/>
                    <a:pt x="95" y="7"/>
                    <a:pt x="95" y="6"/>
                  </a:cubicBezTo>
                  <a:cubicBezTo>
                    <a:pt x="96" y="3"/>
                    <a:pt x="94" y="1"/>
                    <a:pt x="91" y="1"/>
                  </a:cubicBezTo>
                  <a:close/>
                </a:path>
              </a:pathLst>
            </a:custGeom>
            <a:solidFill>
              <a:srgbClr val="BBC3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278">
              <a:extLst>
                <a:ext uri="{FF2B5EF4-FFF2-40B4-BE49-F238E27FC236}">
                  <a16:creationId xmlns:a16="http://schemas.microsoft.com/office/drawing/2014/main" id="{FE7909CA-072C-4E86-828C-8F2980C8B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2" y="2854"/>
              <a:ext cx="22" cy="28"/>
            </a:xfrm>
            <a:custGeom>
              <a:avLst/>
              <a:gdLst>
                <a:gd name="T0" fmla="*/ 2 w 9"/>
                <a:gd name="T1" fmla="*/ 1 h 12"/>
                <a:gd name="T2" fmla="*/ 1 w 9"/>
                <a:gd name="T3" fmla="*/ 8 h 12"/>
                <a:gd name="T4" fmla="*/ 6 w 9"/>
                <a:gd name="T5" fmla="*/ 12 h 12"/>
                <a:gd name="T6" fmla="*/ 8 w 9"/>
                <a:gd name="T7" fmla="*/ 5 h 12"/>
                <a:gd name="T8" fmla="*/ 2 w 9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2" y="1"/>
                  </a:moveTo>
                  <a:cubicBezTo>
                    <a:pt x="0" y="2"/>
                    <a:pt x="0" y="5"/>
                    <a:pt x="1" y="8"/>
                  </a:cubicBezTo>
                  <a:cubicBezTo>
                    <a:pt x="2" y="11"/>
                    <a:pt x="4" y="12"/>
                    <a:pt x="6" y="12"/>
                  </a:cubicBezTo>
                  <a:cubicBezTo>
                    <a:pt x="8" y="11"/>
                    <a:pt x="9" y="8"/>
                    <a:pt x="8" y="5"/>
                  </a:cubicBezTo>
                  <a:cubicBezTo>
                    <a:pt x="7" y="2"/>
                    <a:pt x="4" y="0"/>
                    <a:pt x="2" y="1"/>
                  </a:cubicBezTo>
                  <a:close/>
                </a:path>
              </a:pathLst>
            </a:custGeom>
            <a:solidFill>
              <a:srgbClr val="FAFC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Rectangle 279">
              <a:extLst>
                <a:ext uri="{FF2B5EF4-FFF2-40B4-BE49-F238E27FC236}">
                  <a16:creationId xmlns:a16="http://schemas.microsoft.com/office/drawing/2014/main" id="{ABFC5875-24C9-4E30-950F-4E54BF1C4F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1" y="2947"/>
              <a:ext cx="696" cy="12"/>
            </a:xfrm>
            <a:prstGeom prst="rect">
              <a:avLst/>
            </a:prstGeom>
            <a:solidFill>
              <a:srgbClr val="A3AC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Rectangle 280">
              <a:extLst>
                <a:ext uri="{FF2B5EF4-FFF2-40B4-BE49-F238E27FC236}">
                  <a16:creationId xmlns:a16="http://schemas.microsoft.com/office/drawing/2014/main" id="{C2BEBEFE-D503-4AC3-966E-AC4A23EE21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1" y="2937"/>
              <a:ext cx="696" cy="14"/>
            </a:xfrm>
            <a:prstGeom prst="rect">
              <a:avLst/>
            </a:prstGeom>
            <a:solidFill>
              <a:srgbClr val="D5E3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Rectangle 281">
              <a:extLst>
                <a:ext uri="{FF2B5EF4-FFF2-40B4-BE49-F238E27FC236}">
                  <a16:creationId xmlns:a16="http://schemas.microsoft.com/office/drawing/2014/main" id="{967888AF-32F9-48A5-89B1-CCECDBAA30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9" y="2947"/>
              <a:ext cx="696" cy="12"/>
            </a:xfrm>
            <a:prstGeom prst="rect">
              <a:avLst/>
            </a:prstGeom>
            <a:solidFill>
              <a:srgbClr val="BBC3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Rectangle 282">
              <a:extLst>
                <a:ext uri="{FF2B5EF4-FFF2-40B4-BE49-F238E27FC236}">
                  <a16:creationId xmlns:a16="http://schemas.microsoft.com/office/drawing/2014/main" id="{B2601471-9840-4DED-87F5-DAE653000F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9" y="2937"/>
              <a:ext cx="696" cy="14"/>
            </a:xfrm>
            <a:prstGeom prst="rect">
              <a:avLst/>
            </a:prstGeom>
            <a:solidFill>
              <a:srgbClr val="F0F4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Rectangle 283">
              <a:extLst>
                <a:ext uri="{FF2B5EF4-FFF2-40B4-BE49-F238E27FC236}">
                  <a16:creationId xmlns:a16="http://schemas.microsoft.com/office/drawing/2014/main" id="{26395997-9B42-4978-B7BD-E6563B4A0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" y="2861"/>
              <a:ext cx="41" cy="9"/>
            </a:xfrm>
            <a:prstGeom prst="rect">
              <a:avLst/>
            </a:prstGeom>
            <a:solidFill>
              <a:srgbClr val="EB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284">
              <a:extLst>
                <a:ext uri="{FF2B5EF4-FFF2-40B4-BE49-F238E27FC236}">
                  <a16:creationId xmlns:a16="http://schemas.microsoft.com/office/drawing/2014/main" id="{B415AFB0-2588-4934-9678-E5A3CA29F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8" y="2870"/>
              <a:ext cx="41" cy="62"/>
            </a:xfrm>
            <a:custGeom>
              <a:avLst/>
              <a:gdLst>
                <a:gd name="T0" fmla="*/ 0 w 41"/>
                <a:gd name="T1" fmla="*/ 5 h 62"/>
                <a:gd name="T2" fmla="*/ 0 w 41"/>
                <a:gd name="T3" fmla="*/ 19 h 62"/>
                <a:gd name="T4" fmla="*/ 5 w 41"/>
                <a:gd name="T5" fmla="*/ 43 h 62"/>
                <a:gd name="T6" fmla="*/ 7 w 41"/>
                <a:gd name="T7" fmla="*/ 62 h 62"/>
                <a:gd name="T8" fmla="*/ 34 w 41"/>
                <a:gd name="T9" fmla="*/ 62 h 62"/>
                <a:gd name="T10" fmla="*/ 36 w 41"/>
                <a:gd name="T11" fmla="*/ 43 h 62"/>
                <a:gd name="T12" fmla="*/ 38 w 41"/>
                <a:gd name="T13" fmla="*/ 19 h 62"/>
                <a:gd name="T14" fmla="*/ 41 w 41"/>
                <a:gd name="T15" fmla="*/ 5 h 62"/>
                <a:gd name="T16" fmla="*/ 41 w 41"/>
                <a:gd name="T17" fmla="*/ 0 h 62"/>
                <a:gd name="T18" fmla="*/ 0 w 41"/>
                <a:gd name="T19" fmla="*/ 0 h 62"/>
                <a:gd name="T20" fmla="*/ 0 w 41"/>
                <a:gd name="T21" fmla="*/ 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62">
                  <a:moveTo>
                    <a:pt x="0" y="5"/>
                  </a:moveTo>
                  <a:lnTo>
                    <a:pt x="0" y="19"/>
                  </a:lnTo>
                  <a:lnTo>
                    <a:pt x="5" y="43"/>
                  </a:lnTo>
                  <a:lnTo>
                    <a:pt x="7" y="62"/>
                  </a:lnTo>
                  <a:lnTo>
                    <a:pt x="34" y="62"/>
                  </a:lnTo>
                  <a:lnTo>
                    <a:pt x="36" y="43"/>
                  </a:lnTo>
                  <a:lnTo>
                    <a:pt x="38" y="19"/>
                  </a:lnTo>
                  <a:lnTo>
                    <a:pt x="41" y="5"/>
                  </a:lnTo>
                  <a:lnTo>
                    <a:pt x="41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B56F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Rectangle 285">
              <a:extLst>
                <a:ext uri="{FF2B5EF4-FFF2-40B4-BE49-F238E27FC236}">
                  <a16:creationId xmlns:a16="http://schemas.microsoft.com/office/drawing/2014/main" id="{05437C27-D261-457E-A9DB-3E5CD6514E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3" y="2866"/>
              <a:ext cx="50" cy="9"/>
            </a:xfrm>
            <a:prstGeom prst="rect">
              <a:avLst/>
            </a:prstGeom>
            <a:solidFill>
              <a:srgbClr val="F0F4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286">
              <a:extLst>
                <a:ext uri="{FF2B5EF4-FFF2-40B4-BE49-F238E27FC236}">
                  <a16:creationId xmlns:a16="http://schemas.microsoft.com/office/drawing/2014/main" id="{C4F4F658-49C6-4032-A617-C1CEE1ED41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8" y="2889"/>
              <a:ext cx="38" cy="24"/>
            </a:xfrm>
            <a:custGeom>
              <a:avLst/>
              <a:gdLst>
                <a:gd name="T0" fmla="*/ 5 w 38"/>
                <a:gd name="T1" fmla="*/ 24 h 24"/>
                <a:gd name="T2" fmla="*/ 36 w 38"/>
                <a:gd name="T3" fmla="*/ 24 h 24"/>
                <a:gd name="T4" fmla="*/ 38 w 38"/>
                <a:gd name="T5" fmla="*/ 0 h 24"/>
                <a:gd name="T6" fmla="*/ 0 w 38"/>
                <a:gd name="T7" fmla="*/ 0 h 24"/>
                <a:gd name="T8" fmla="*/ 5 w 38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4">
                  <a:moveTo>
                    <a:pt x="5" y="24"/>
                  </a:moveTo>
                  <a:lnTo>
                    <a:pt x="36" y="24"/>
                  </a:lnTo>
                  <a:lnTo>
                    <a:pt x="38" y="0"/>
                  </a:lnTo>
                  <a:lnTo>
                    <a:pt x="0" y="0"/>
                  </a:lnTo>
                  <a:lnTo>
                    <a:pt x="5" y="24"/>
                  </a:lnTo>
                  <a:close/>
                </a:path>
              </a:pathLst>
            </a:custGeom>
            <a:solidFill>
              <a:srgbClr val="A05F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Rectangle 287">
              <a:extLst>
                <a:ext uri="{FF2B5EF4-FFF2-40B4-BE49-F238E27FC236}">
                  <a16:creationId xmlns:a16="http://schemas.microsoft.com/office/drawing/2014/main" id="{414677A9-5342-4970-8F78-DF615E9C4B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5" y="2932"/>
              <a:ext cx="27" cy="7"/>
            </a:xfrm>
            <a:prstGeom prst="rect">
              <a:avLst/>
            </a:prstGeom>
            <a:solidFill>
              <a:srgbClr val="BBC3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288">
              <a:extLst>
                <a:ext uri="{FF2B5EF4-FFF2-40B4-BE49-F238E27FC236}">
                  <a16:creationId xmlns:a16="http://schemas.microsoft.com/office/drawing/2014/main" id="{59F7632F-DE22-49A8-968E-FCB301F27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6" y="2897"/>
              <a:ext cx="72" cy="26"/>
            </a:xfrm>
            <a:custGeom>
              <a:avLst/>
              <a:gdLst>
                <a:gd name="T0" fmla="*/ 25 w 30"/>
                <a:gd name="T1" fmla="*/ 11 h 11"/>
                <a:gd name="T2" fmla="*/ 30 w 30"/>
                <a:gd name="T3" fmla="*/ 9 h 11"/>
                <a:gd name="T4" fmla="*/ 23 w 30"/>
                <a:gd name="T5" fmla="*/ 3 h 11"/>
                <a:gd name="T6" fmla="*/ 16 w 30"/>
                <a:gd name="T7" fmla="*/ 1 h 11"/>
                <a:gd name="T8" fmla="*/ 6 w 30"/>
                <a:gd name="T9" fmla="*/ 3 h 11"/>
                <a:gd name="T10" fmla="*/ 0 w 30"/>
                <a:gd name="T11" fmla="*/ 7 h 11"/>
                <a:gd name="T12" fmla="*/ 1 w 30"/>
                <a:gd name="T13" fmla="*/ 10 h 11"/>
                <a:gd name="T14" fmla="*/ 25 w 30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11">
                  <a:moveTo>
                    <a:pt x="25" y="11"/>
                  </a:moveTo>
                  <a:cubicBezTo>
                    <a:pt x="30" y="9"/>
                    <a:pt x="30" y="9"/>
                    <a:pt x="30" y="9"/>
                  </a:cubicBezTo>
                  <a:cubicBezTo>
                    <a:pt x="30" y="9"/>
                    <a:pt x="23" y="3"/>
                    <a:pt x="23" y="3"/>
                  </a:cubicBezTo>
                  <a:cubicBezTo>
                    <a:pt x="21" y="2"/>
                    <a:pt x="18" y="1"/>
                    <a:pt x="16" y="1"/>
                  </a:cubicBezTo>
                  <a:cubicBezTo>
                    <a:pt x="12" y="0"/>
                    <a:pt x="9" y="1"/>
                    <a:pt x="6" y="3"/>
                  </a:cubicBezTo>
                  <a:cubicBezTo>
                    <a:pt x="6" y="3"/>
                    <a:pt x="0" y="6"/>
                    <a:pt x="0" y="7"/>
                  </a:cubicBezTo>
                  <a:cubicBezTo>
                    <a:pt x="0" y="7"/>
                    <a:pt x="1" y="9"/>
                    <a:pt x="1" y="10"/>
                  </a:cubicBezTo>
                  <a:lnTo>
                    <a:pt x="25" y="11"/>
                  </a:lnTo>
                  <a:close/>
                </a:path>
              </a:pathLst>
            </a:custGeom>
            <a:solidFill>
              <a:srgbClr val="FFB2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289">
              <a:extLst>
                <a:ext uri="{FF2B5EF4-FFF2-40B4-BE49-F238E27FC236}">
                  <a16:creationId xmlns:a16="http://schemas.microsoft.com/office/drawing/2014/main" id="{7B13F27C-24E1-4C79-B488-818DAE6AEC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0" y="2887"/>
              <a:ext cx="105" cy="41"/>
            </a:xfrm>
            <a:custGeom>
              <a:avLst/>
              <a:gdLst>
                <a:gd name="T0" fmla="*/ 38 w 44"/>
                <a:gd name="T1" fmla="*/ 15 h 17"/>
                <a:gd name="T2" fmla="*/ 44 w 44"/>
                <a:gd name="T3" fmla="*/ 7 h 17"/>
                <a:gd name="T4" fmla="*/ 43 w 44"/>
                <a:gd name="T5" fmla="*/ 0 h 17"/>
                <a:gd name="T6" fmla="*/ 28 w 44"/>
                <a:gd name="T7" fmla="*/ 2 h 17"/>
                <a:gd name="T8" fmla="*/ 1 w 44"/>
                <a:gd name="T9" fmla="*/ 8 h 17"/>
                <a:gd name="T10" fmla="*/ 0 w 44"/>
                <a:gd name="T11" fmla="*/ 17 h 17"/>
                <a:gd name="T12" fmla="*/ 38 w 44"/>
                <a:gd name="T13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7">
                  <a:moveTo>
                    <a:pt x="38" y="15"/>
                  </a:moveTo>
                  <a:cubicBezTo>
                    <a:pt x="44" y="7"/>
                    <a:pt x="44" y="7"/>
                    <a:pt x="44" y="7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0" y="17"/>
                    <a:pt x="38" y="15"/>
                    <a:pt x="38" y="15"/>
                  </a:cubicBez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290">
              <a:extLst>
                <a:ext uri="{FF2B5EF4-FFF2-40B4-BE49-F238E27FC236}">
                  <a16:creationId xmlns:a16="http://schemas.microsoft.com/office/drawing/2014/main" id="{399F70C5-2841-44CF-8CC2-2FA98C566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6" y="2908"/>
              <a:ext cx="7" cy="20"/>
            </a:xfrm>
            <a:custGeom>
              <a:avLst/>
              <a:gdLst>
                <a:gd name="T0" fmla="*/ 2 w 7"/>
                <a:gd name="T1" fmla="*/ 0 h 20"/>
                <a:gd name="T2" fmla="*/ 0 w 7"/>
                <a:gd name="T3" fmla="*/ 17 h 20"/>
                <a:gd name="T4" fmla="*/ 7 w 7"/>
                <a:gd name="T5" fmla="*/ 20 h 20"/>
                <a:gd name="T6" fmla="*/ 7 w 7"/>
                <a:gd name="T7" fmla="*/ 0 h 20"/>
                <a:gd name="T8" fmla="*/ 2 w 7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0">
                  <a:moveTo>
                    <a:pt x="2" y="0"/>
                  </a:moveTo>
                  <a:lnTo>
                    <a:pt x="0" y="17"/>
                  </a:lnTo>
                  <a:lnTo>
                    <a:pt x="7" y="20"/>
                  </a:lnTo>
                  <a:lnTo>
                    <a:pt x="7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Rectangle 291">
              <a:extLst>
                <a:ext uri="{FF2B5EF4-FFF2-40B4-BE49-F238E27FC236}">
                  <a16:creationId xmlns:a16="http://schemas.microsoft.com/office/drawing/2014/main" id="{B27192A1-A284-4927-B9A6-0E1FD79C3C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5" y="2959"/>
              <a:ext cx="665" cy="14"/>
            </a:xfrm>
            <a:prstGeom prst="rect">
              <a:avLst/>
            </a:prstGeom>
            <a:solidFill>
              <a:srgbClr val="A3AC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9" name="Title 1">
            <a:extLst>
              <a:ext uri="{FF2B5EF4-FFF2-40B4-BE49-F238E27FC236}">
                <a16:creationId xmlns:a16="http://schemas.microsoft.com/office/drawing/2014/main" id="{49F910AB-7666-4C7C-AAD3-12945BFFC858}"/>
              </a:ext>
            </a:extLst>
          </p:cNvPr>
          <p:cNvSpPr txBox="1">
            <a:spLocks/>
          </p:cNvSpPr>
          <p:nvPr/>
        </p:nvSpPr>
        <p:spPr>
          <a:xfrm>
            <a:off x="447982" y="3643085"/>
            <a:ext cx="4496142" cy="21088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</a:pPr>
            <a:r>
              <a:rPr lang="ru-RU" sz="1400" b="1" dirty="0">
                <a:solidFill>
                  <a:srgbClr val="3306C2"/>
                </a:solidFill>
                <a:ea typeface="+mn-ea"/>
              </a:rPr>
              <a:t>Таништириш </a:t>
            </a:r>
            <a:r>
              <a:rPr lang="ru-RU" sz="1400" b="1" dirty="0" err="1">
                <a:solidFill>
                  <a:srgbClr val="3306C2"/>
                </a:solidFill>
                <a:ea typeface="+mn-ea"/>
              </a:rPr>
              <a:t>журнали</a:t>
            </a:r>
            <a:r>
              <a:rPr lang="ru-RU" sz="1400" b="1" dirty="0">
                <a:solidFill>
                  <a:srgbClr val="3306C2"/>
                </a:solidFill>
                <a:ea typeface="+mn-ea"/>
              </a:rPr>
              <a:t> </a:t>
            </a:r>
            <a:r>
              <a:rPr lang="ru-RU" sz="1400" b="1" dirty="0" err="1">
                <a:solidFill>
                  <a:srgbClr val="3306C2"/>
                </a:solidFill>
                <a:ea typeface="+mn-ea"/>
              </a:rPr>
              <a:t>танишиладиган</a:t>
            </a:r>
            <a:r>
              <a:rPr lang="ru-RU" sz="1400" b="1" dirty="0">
                <a:solidFill>
                  <a:srgbClr val="3306C2"/>
                </a:solidFill>
                <a:ea typeface="+mn-ea"/>
              </a:rPr>
              <a:t> ҳужжатлар </a:t>
            </a:r>
            <a:r>
              <a:rPr lang="ru-RU" sz="1400" b="1" dirty="0" err="1">
                <a:solidFill>
                  <a:srgbClr val="3306C2"/>
                </a:solidFill>
                <a:ea typeface="+mn-ea"/>
              </a:rPr>
              <a:t>билан</a:t>
            </a:r>
            <a:r>
              <a:rPr lang="ru-RU" sz="1400" b="1" dirty="0">
                <a:solidFill>
                  <a:srgbClr val="3306C2"/>
                </a:solidFill>
                <a:ea typeface="+mn-ea"/>
              </a:rPr>
              <a:t> </a:t>
            </a:r>
            <a:r>
              <a:rPr lang="ru-RU" sz="1400" b="1" dirty="0" err="1">
                <a:solidFill>
                  <a:srgbClr val="3306C2"/>
                </a:solidFill>
                <a:ea typeface="+mn-ea"/>
              </a:rPr>
              <a:t>бирга</a:t>
            </a:r>
            <a:r>
              <a:rPr lang="ru-RU" sz="1400" b="1" dirty="0">
                <a:solidFill>
                  <a:srgbClr val="3306C2"/>
                </a:solidFill>
                <a:ea typeface="+mn-ea"/>
              </a:rPr>
              <a:t> </a:t>
            </a:r>
            <a:r>
              <a:rPr lang="ru-RU" sz="1400" b="1" dirty="0" err="1">
                <a:solidFill>
                  <a:srgbClr val="3306C2"/>
                </a:solidFill>
                <a:ea typeface="+mn-ea"/>
              </a:rPr>
              <a:t>туриши</a:t>
            </a:r>
            <a:r>
              <a:rPr lang="ru-RU" sz="1400" b="1" dirty="0">
                <a:solidFill>
                  <a:srgbClr val="3306C2"/>
                </a:solidFill>
                <a:ea typeface="+mn-ea"/>
              </a:rPr>
              <a:t> </a:t>
            </a:r>
            <a:r>
              <a:rPr lang="ru-RU" sz="1400" b="1" dirty="0" err="1">
                <a:solidFill>
                  <a:srgbClr val="3306C2"/>
                </a:solidFill>
                <a:ea typeface="+mn-ea"/>
              </a:rPr>
              <a:t>лозим</a:t>
            </a:r>
            <a:endParaRPr lang="ru-RU" sz="1400" b="1" dirty="0">
              <a:solidFill>
                <a:srgbClr val="3306C2"/>
              </a:solidFill>
              <a:ea typeface="+mn-ea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</a:pPr>
            <a:r>
              <a:rPr lang="ru-RU" sz="1400" b="1" dirty="0" err="1">
                <a:solidFill>
                  <a:schemeClr val="tx2"/>
                </a:solidFill>
                <a:ea typeface="+mn-ea"/>
              </a:rPr>
              <a:t>Журналда</a:t>
            </a:r>
            <a:r>
              <a:rPr lang="ru-RU" sz="1400" b="1" dirty="0">
                <a:solidFill>
                  <a:schemeClr val="tx2"/>
                </a:solidFill>
                <a:ea typeface="+mn-ea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ea typeface="+mn-ea"/>
              </a:rPr>
              <a:t>қуйидагилар</a:t>
            </a:r>
            <a:r>
              <a:rPr lang="ru-RU" sz="1400" b="1" dirty="0">
                <a:solidFill>
                  <a:schemeClr val="tx2"/>
                </a:solidFill>
                <a:ea typeface="+mn-ea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ea typeface="+mn-ea"/>
              </a:rPr>
              <a:t>кўрсатилиши</a:t>
            </a:r>
            <a:r>
              <a:rPr lang="ru-RU" sz="1400" b="1" dirty="0">
                <a:solidFill>
                  <a:schemeClr val="tx2"/>
                </a:solidFill>
                <a:ea typeface="+mn-ea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ea typeface="+mn-ea"/>
              </a:rPr>
              <a:t>лозим</a:t>
            </a:r>
            <a:r>
              <a:rPr lang="en-US" sz="1400" b="1" dirty="0">
                <a:solidFill>
                  <a:schemeClr val="tx2"/>
                </a:solidFill>
                <a:ea typeface="+mn-ea"/>
              </a:rPr>
              <a:t>: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>
                <a:solidFill>
                  <a:schemeClr val="tx2"/>
                </a:solidFill>
                <a:ea typeface="+mn-ea"/>
              </a:rPr>
              <a:t>Ходим </a:t>
            </a:r>
            <a:r>
              <a:rPr lang="ru-RU" sz="1400" dirty="0" err="1">
                <a:solidFill>
                  <a:schemeClr val="tx2"/>
                </a:solidFill>
                <a:ea typeface="+mn-ea"/>
              </a:rPr>
              <a:t>танишган</a:t>
            </a:r>
            <a:r>
              <a:rPr lang="ru-RU" sz="1400" dirty="0">
                <a:solidFill>
                  <a:schemeClr val="tx2"/>
                </a:solidFill>
                <a:ea typeface="+mn-ea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+mn-ea"/>
              </a:rPr>
              <a:t>ҳужжат</a:t>
            </a:r>
            <a:r>
              <a:rPr lang="ru-RU" sz="1400" dirty="0">
                <a:solidFill>
                  <a:schemeClr val="tx2"/>
                </a:solidFill>
                <a:ea typeface="+mn-ea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+mn-ea"/>
              </a:rPr>
              <a:t>санаси</a:t>
            </a:r>
            <a:r>
              <a:rPr lang="ru-RU" sz="1400" dirty="0">
                <a:solidFill>
                  <a:schemeClr val="tx2"/>
                </a:solidFill>
                <a:ea typeface="+mn-ea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+mn-ea"/>
              </a:rPr>
              <a:t>ва</a:t>
            </a:r>
            <a:r>
              <a:rPr lang="ru-RU" sz="1400" dirty="0">
                <a:solidFill>
                  <a:schemeClr val="tx2"/>
                </a:solidFill>
                <a:ea typeface="+mn-ea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+mn-ea"/>
              </a:rPr>
              <a:t>номи</a:t>
            </a:r>
            <a:r>
              <a:rPr lang="ru-RU" sz="1400" dirty="0">
                <a:solidFill>
                  <a:schemeClr val="tx2"/>
                </a:solidFill>
                <a:ea typeface="+mn-ea"/>
              </a:rPr>
              <a:t> 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 err="1">
                <a:solidFill>
                  <a:schemeClr val="tx2"/>
                </a:solidFill>
                <a:ea typeface="+mn-ea"/>
              </a:rPr>
              <a:t>Ходимнинг</a:t>
            </a:r>
            <a:r>
              <a:rPr lang="ru-RU" sz="1400" dirty="0">
                <a:solidFill>
                  <a:schemeClr val="tx2"/>
                </a:solidFill>
                <a:ea typeface="+mn-ea"/>
              </a:rPr>
              <a:t> ФИШ, </a:t>
            </a:r>
            <a:r>
              <a:rPr lang="ru-RU" sz="1400" dirty="0" err="1">
                <a:solidFill>
                  <a:schemeClr val="tx2"/>
                </a:solidFill>
                <a:ea typeface="+mn-ea"/>
              </a:rPr>
              <a:t>унинг</a:t>
            </a:r>
            <a:r>
              <a:rPr lang="ru-RU" sz="1400" dirty="0">
                <a:solidFill>
                  <a:schemeClr val="tx2"/>
                </a:solidFill>
                <a:ea typeface="+mn-ea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+mn-ea"/>
              </a:rPr>
              <a:t>лавозими</a:t>
            </a:r>
            <a:r>
              <a:rPr lang="ru-RU" sz="1400" dirty="0">
                <a:solidFill>
                  <a:schemeClr val="tx2"/>
                </a:solidFill>
                <a:ea typeface="+mn-ea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+mn-ea"/>
              </a:rPr>
              <a:t>ва</a:t>
            </a:r>
            <a:r>
              <a:rPr lang="ru-RU" sz="1400" dirty="0">
                <a:solidFill>
                  <a:schemeClr val="tx2"/>
                </a:solidFill>
                <a:ea typeface="+mn-ea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+mn-ea"/>
              </a:rPr>
              <a:t>имзоси</a:t>
            </a:r>
            <a:endParaRPr lang="ru-RU" sz="1400" dirty="0">
              <a:solidFill>
                <a:schemeClr val="tx2"/>
              </a:solidFill>
              <a:ea typeface="+mn-ea"/>
            </a:endParaRP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>
                <a:solidFill>
                  <a:schemeClr val="tx2"/>
                </a:solidFill>
                <a:ea typeface="+mn-ea"/>
              </a:rPr>
              <a:t>Ходим </a:t>
            </a:r>
            <a:r>
              <a:rPr lang="ru-RU" sz="1400" dirty="0" err="1">
                <a:solidFill>
                  <a:schemeClr val="tx2"/>
                </a:solidFill>
                <a:ea typeface="+mn-ea"/>
              </a:rPr>
              <a:t>танишган</a:t>
            </a:r>
            <a:r>
              <a:rPr lang="ru-RU" sz="1400" dirty="0">
                <a:solidFill>
                  <a:schemeClr val="tx2"/>
                </a:solidFill>
                <a:ea typeface="+mn-ea"/>
              </a:rPr>
              <a:t> сана</a:t>
            </a:r>
          </a:p>
        </p:txBody>
      </p:sp>
    </p:spTree>
    <p:extLst>
      <p:ext uri="{BB962C8B-B14F-4D97-AF65-F5344CB8AC3E}">
        <p14:creationId xmlns:p14="http://schemas.microsoft.com/office/powerpoint/2010/main" val="644676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00D0-9750-41ED-9376-73E8004EA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Даврий </a:t>
            </a:r>
            <a:r>
              <a:rPr lang="ru-RU" dirty="0" err="1"/>
              <a:t>тарқатмалар</a:t>
            </a:r>
            <a:r>
              <a:rPr lang="ru-RU" dirty="0"/>
              <a:t>: электрон почта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мессенджерлар</a:t>
            </a:r>
            <a:r>
              <a:rPr lang="ru-RU" dirty="0"/>
              <a:t>(1/2)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1FFFAE-F572-4290-94CB-28132A37A9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3. Даврий </a:t>
            </a:r>
            <a:r>
              <a:rPr lang="ru-RU" dirty="0" err="1"/>
              <a:t>тарқатмалар</a:t>
            </a:r>
            <a:r>
              <a:rPr lang="ru-RU" dirty="0"/>
              <a:t>: электрон почта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мессенджерлар</a:t>
            </a:r>
            <a:endParaRPr lang="ru-RU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732C7D-D432-4C46-A19F-8F77937C8C4E}"/>
              </a:ext>
            </a:extLst>
          </p:cNvPr>
          <p:cNvGrpSpPr/>
          <p:nvPr/>
        </p:nvGrpSpPr>
        <p:grpSpPr>
          <a:xfrm>
            <a:off x="-1" y="943009"/>
            <a:ext cx="10185401" cy="1441111"/>
            <a:chOff x="-1" y="1282700"/>
            <a:chExt cx="9575801" cy="12922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01163DA-219B-40DF-800C-C0A8269ED3EA}"/>
                </a:ext>
              </a:extLst>
            </p:cNvPr>
            <p:cNvGrpSpPr/>
            <p:nvPr/>
          </p:nvGrpSpPr>
          <p:grpSpPr>
            <a:xfrm>
              <a:off x="-1" y="1282700"/>
              <a:ext cx="9575801" cy="1292200"/>
              <a:chOff x="-1" y="1138806"/>
              <a:chExt cx="9575801" cy="146304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CFA6742-B098-4B3F-B783-351966275467}"/>
                  </a:ext>
                </a:extLst>
              </p:cNvPr>
              <p:cNvSpPr/>
              <p:nvPr/>
            </p:nvSpPr>
            <p:spPr>
              <a:xfrm>
                <a:off x="-1" y="1138806"/>
                <a:ext cx="802433" cy="1463040"/>
              </a:xfrm>
              <a:prstGeom prst="rect">
                <a:avLst/>
              </a:prstGeom>
              <a:solidFill>
                <a:srgbClr val="CDF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/>
              <a:lstStyle/>
              <a:p>
                <a:pPr algn="ctr"/>
                <a:endParaRPr lang="en-US" sz="900" dirty="0" err="1">
                  <a:solidFill>
                    <a:schemeClr val="bg1"/>
                  </a:solidFill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681CDE7-94CE-4917-B9F1-645238799D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Blur radius="3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" t="25090" r="277" b="26127"/>
              <a:stretch/>
            </p:blipFill>
            <p:spPr>
              <a:xfrm>
                <a:off x="0" y="1138806"/>
                <a:ext cx="9575800" cy="1458253"/>
              </a:xfrm>
              <a:prstGeom prst="roundRect">
                <a:avLst>
                  <a:gd name="adj" fmla="val 50000"/>
                </a:avLst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54696E-B525-47E8-B0C1-BE33569A9D52}"/>
                </a:ext>
              </a:extLst>
            </p:cNvPr>
            <p:cNvSpPr txBox="1"/>
            <p:nvPr/>
          </p:nvSpPr>
          <p:spPr>
            <a:xfrm>
              <a:off x="416561" y="1364362"/>
              <a:ext cx="8562339" cy="1124648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Ахборот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беришнинг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фазилатлари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:</a:t>
              </a:r>
            </a:p>
            <a:p>
              <a:pPr marL="285750" indent="-285750">
                <a:spcAft>
                  <a:spcPts val="600"/>
                </a:spcAft>
                <a:buClr>
                  <a:srgbClr val="3A07DF"/>
                </a:buClr>
                <a:buFont typeface="Arial" panose="020B0604020202020204" pitchFamily="34" charset="0"/>
                <a:buChar char="►"/>
              </a:pP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Бир </a:t>
              </a:r>
              <a:r>
                <a:rPr lang="ru-RU" sz="1600" dirty="0" err="1">
                  <a:solidFill>
                    <a:schemeClr val="bg2">
                      <a:lumMod val="25000"/>
                    </a:schemeClr>
                  </a:solidFill>
                </a:rPr>
                <a:t>мавзуга</a:t>
              </a: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dirty="0" err="1">
                  <a:solidFill>
                    <a:schemeClr val="bg2">
                      <a:lumMod val="25000"/>
                    </a:schemeClr>
                  </a:solidFill>
                </a:rPr>
                <a:t>бағишланган</a:t>
              </a: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dirty="0" err="1">
                  <a:solidFill>
                    <a:schemeClr val="bg2">
                      <a:lumMod val="25000"/>
                    </a:schemeClr>
                  </a:solidFill>
                </a:rPr>
                <a:t>нуқтали</a:t>
              </a: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dirty="0" err="1">
                  <a:solidFill>
                    <a:schemeClr val="bg2">
                      <a:lumMod val="25000"/>
                    </a:schemeClr>
                  </a:solidFill>
                </a:rPr>
                <a:t>ахборот</a:t>
              </a: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dirty="0" err="1">
                  <a:solidFill>
                    <a:schemeClr val="bg2">
                      <a:lumMod val="25000"/>
                    </a:schemeClr>
                  </a:solidFill>
                </a:rPr>
                <a:t>материаллари</a:t>
              </a:r>
              <a:endParaRPr lang="ru-RU" sz="1600" dirty="0">
                <a:solidFill>
                  <a:schemeClr val="bg2">
                    <a:lumMod val="25000"/>
                  </a:schemeClr>
                </a:solidFill>
              </a:endParaRPr>
            </a:p>
            <a:p>
              <a:pPr marL="285750" indent="-285750">
                <a:spcAft>
                  <a:spcPts val="600"/>
                </a:spcAft>
                <a:buClr>
                  <a:srgbClr val="3A07DF"/>
                </a:buClr>
                <a:buFont typeface="Arial" panose="020B0604020202020204" pitchFamily="34" charset="0"/>
                <a:buChar char="►"/>
              </a:pPr>
              <a:r>
                <a:rPr lang="ru-RU" sz="1600" dirty="0" err="1">
                  <a:solidFill>
                    <a:schemeClr val="bg2">
                      <a:lumMod val="25000"/>
                    </a:schemeClr>
                  </a:solidFill>
                </a:rPr>
                <a:t>Ресурсларнинг</a:t>
              </a: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dirty="0" err="1">
                  <a:solidFill>
                    <a:schemeClr val="bg2">
                      <a:lumMod val="25000"/>
                    </a:schemeClr>
                  </a:solidFill>
                </a:rPr>
                <a:t>минимал</a:t>
              </a: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dirty="0" err="1">
                  <a:solidFill>
                    <a:schemeClr val="bg2">
                      <a:lumMod val="25000"/>
                    </a:schemeClr>
                  </a:solidFill>
                </a:rPr>
                <a:t>ҳаражати</a:t>
              </a:r>
              <a:endParaRPr lang="ru-RU" sz="1600" dirty="0">
                <a:solidFill>
                  <a:schemeClr val="bg2">
                    <a:lumMod val="25000"/>
                  </a:schemeClr>
                </a:solidFill>
              </a:endParaRPr>
            </a:p>
            <a:p>
              <a:pPr marL="285750" indent="-285750">
                <a:spcAft>
                  <a:spcPts val="600"/>
                </a:spcAft>
                <a:buClr>
                  <a:srgbClr val="3A07DF"/>
                </a:buClr>
                <a:buFont typeface="Arial" panose="020B0604020202020204" pitchFamily="34" charset="0"/>
                <a:buChar char="►"/>
              </a:pPr>
              <a:r>
                <a:rPr lang="ru-RU" sz="1600" dirty="0" err="1">
                  <a:solidFill>
                    <a:schemeClr val="bg2">
                      <a:lumMod val="25000"/>
                    </a:schemeClr>
                  </a:solidFill>
                </a:rPr>
                <a:t>Ходимларнинг</a:t>
              </a: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dirty="0" err="1">
                  <a:solidFill>
                    <a:schemeClr val="bg2">
                      <a:lumMod val="25000"/>
                    </a:schemeClr>
                  </a:solidFill>
                </a:rPr>
                <a:t>кенг</a:t>
              </a: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dirty="0" err="1">
                  <a:solidFill>
                    <a:schemeClr val="bg2">
                      <a:lumMod val="25000"/>
                    </a:schemeClr>
                  </a:solidFill>
                </a:rPr>
                <a:t>қамрови</a:t>
              </a:r>
              <a:endParaRPr lang="ru-RU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BC4C8012-2BB3-47E3-B9A9-EE39382F2FCB}"/>
              </a:ext>
            </a:extLst>
          </p:cNvPr>
          <p:cNvGrpSpPr/>
          <p:nvPr/>
        </p:nvGrpSpPr>
        <p:grpSpPr>
          <a:xfrm flipH="1">
            <a:off x="10392696" y="900494"/>
            <a:ext cx="1799304" cy="1494577"/>
            <a:chOff x="-93" y="1143199"/>
            <a:chExt cx="1549631" cy="1287189"/>
          </a:xfrm>
        </p:grpSpPr>
        <p:sp>
          <p:nvSpPr>
            <p:cNvPr id="165" name="Freeform 5">
              <a:extLst>
                <a:ext uri="{FF2B5EF4-FFF2-40B4-BE49-F238E27FC236}">
                  <a16:creationId xmlns:a16="http://schemas.microsoft.com/office/drawing/2014/main" id="{D37CAC13-ACAB-4AED-9D59-A8073ABE89B3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408377" y="1253486"/>
              <a:ext cx="1141161" cy="1176902"/>
            </a:xfrm>
            <a:custGeom>
              <a:avLst/>
              <a:gdLst>
                <a:gd name="T0" fmla="*/ 858 w 944"/>
                <a:gd name="T1" fmla="*/ 810 h 973"/>
                <a:gd name="T2" fmla="*/ 857 w 944"/>
                <a:gd name="T3" fmla="*/ 814 h 973"/>
                <a:gd name="T4" fmla="*/ 843 w 944"/>
                <a:gd name="T5" fmla="*/ 825 h 973"/>
                <a:gd name="T6" fmla="*/ 842 w 944"/>
                <a:gd name="T7" fmla="*/ 827 h 973"/>
                <a:gd name="T8" fmla="*/ 824 w 944"/>
                <a:gd name="T9" fmla="*/ 839 h 973"/>
                <a:gd name="T10" fmla="*/ 821 w 944"/>
                <a:gd name="T11" fmla="*/ 842 h 973"/>
                <a:gd name="T12" fmla="*/ 807 w 944"/>
                <a:gd name="T13" fmla="*/ 848 h 973"/>
                <a:gd name="T14" fmla="*/ 769 w 944"/>
                <a:gd name="T15" fmla="*/ 858 h 973"/>
                <a:gd name="T16" fmla="*/ 871 w 944"/>
                <a:gd name="T17" fmla="*/ 973 h 973"/>
                <a:gd name="T18" fmla="*/ 876 w 944"/>
                <a:gd name="T19" fmla="*/ 970 h 973"/>
                <a:gd name="T20" fmla="*/ 911 w 944"/>
                <a:gd name="T21" fmla="*/ 941 h 973"/>
                <a:gd name="T22" fmla="*/ 915 w 944"/>
                <a:gd name="T23" fmla="*/ 937 h 973"/>
                <a:gd name="T24" fmla="*/ 937 w 944"/>
                <a:gd name="T25" fmla="*/ 917 h 973"/>
                <a:gd name="T26" fmla="*/ 944 w 944"/>
                <a:gd name="T27" fmla="*/ 910 h 973"/>
                <a:gd name="T28" fmla="*/ 858 w 944"/>
                <a:gd name="T29" fmla="*/ 810 h 973"/>
                <a:gd name="T30" fmla="*/ 343 w 944"/>
                <a:gd name="T31" fmla="*/ 0 h 973"/>
                <a:gd name="T32" fmla="*/ 137 w 944"/>
                <a:gd name="T33" fmla="*/ 79 h 973"/>
                <a:gd name="T34" fmla="*/ 113 w 944"/>
                <a:gd name="T35" fmla="*/ 515 h 973"/>
                <a:gd name="T36" fmla="*/ 343 w 944"/>
                <a:gd name="T37" fmla="*/ 618 h 973"/>
                <a:gd name="T38" fmla="*/ 512 w 944"/>
                <a:gd name="T39" fmla="*/ 568 h 973"/>
                <a:gd name="T40" fmla="*/ 564 w 944"/>
                <a:gd name="T41" fmla="*/ 626 h 973"/>
                <a:gd name="T42" fmla="*/ 604 w 944"/>
                <a:gd name="T43" fmla="*/ 598 h 973"/>
                <a:gd name="T44" fmla="*/ 616 w 944"/>
                <a:gd name="T45" fmla="*/ 589 h 973"/>
                <a:gd name="T46" fmla="*/ 645 w 944"/>
                <a:gd name="T47" fmla="*/ 570 h 973"/>
                <a:gd name="T48" fmla="*/ 638 w 944"/>
                <a:gd name="T49" fmla="*/ 562 h 973"/>
                <a:gd name="T50" fmla="*/ 584 w 944"/>
                <a:gd name="T51" fmla="*/ 502 h 973"/>
                <a:gd name="T52" fmla="*/ 573 w 944"/>
                <a:gd name="T53" fmla="*/ 103 h 973"/>
                <a:gd name="T54" fmla="*/ 343 w 944"/>
                <a:gd name="T55" fmla="*/ 0 h 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44" h="973">
                  <a:moveTo>
                    <a:pt x="858" y="810"/>
                  </a:moveTo>
                  <a:cubicBezTo>
                    <a:pt x="858" y="811"/>
                    <a:pt x="858" y="813"/>
                    <a:pt x="857" y="814"/>
                  </a:cubicBezTo>
                  <a:cubicBezTo>
                    <a:pt x="843" y="825"/>
                    <a:pt x="843" y="825"/>
                    <a:pt x="843" y="825"/>
                  </a:cubicBezTo>
                  <a:cubicBezTo>
                    <a:pt x="842" y="826"/>
                    <a:pt x="842" y="827"/>
                    <a:pt x="842" y="827"/>
                  </a:cubicBezTo>
                  <a:cubicBezTo>
                    <a:pt x="837" y="832"/>
                    <a:pt x="831" y="836"/>
                    <a:pt x="824" y="839"/>
                  </a:cubicBezTo>
                  <a:cubicBezTo>
                    <a:pt x="821" y="842"/>
                    <a:pt x="821" y="842"/>
                    <a:pt x="821" y="842"/>
                  </a:cubicBezTo>
                  <a:cubicBezTo>
                    <a:pt x="817" y="844"/>
                    <a:pt x="812" y="846"/>
                    <a:pt x="807" y="848"/>
                  </a:cubicBezTo>
                  <a:cubicBezTo>
                    <a:pt x="795" y="852"/>
                    <a:pt x="782" y="856"/>
                    <a:pt x="769" y="858"/>
                  </a:cubicBezTo>
                  <a:cubicBezTo>
                    <a:pt x="871" y="973"/>
                    <a:pt x="871" y="973"/>
                    <a:pt x="871" y="973"/>
                  </a:cubicBezTo>
                  <a:cubicBezTo>
                    <a:pt x="872" y="972"/>
                    <a:pt x="874" y="971"/>
                    <a:pt x="876" y="970"/>
                  </a:cubicBezTo>
                  <a:cubicBezTo>
                    <a:pt x="888" y="961"/>
                    <a:pt x="899" y="951"/>
                    <a:pt x="911" y="941"/>
                  </a:cubicBezTo>
                  <a:cubicBezTo>
                    <a:pt x="912" y="940"/>
                    <a:pt x="914" y="939"/>
                    <a:pt x="915" y="937"/>
                  </a:cubicBezTo>
                  <a:cubicBezTo>
                    <a:pt x="923" y="931"/>
                    <a:pt x="930" y="924"/>
                    <a:pt x="937" y="917"/>
                  </a:cubicBezTo>
                  <a:cubicBezTo>
                    <a:pt x="939" y="915"/>
                    <a:pt x="942" y="912"/>
                    <a:pt x="944" y="910"/>
                  </a:cubicBezTo>
                  <a:cubicBezTo>
                    <a:pt x="858" y="810"/>
                    <a:pt x="858" y="810"/>
                    <a:pt x="858" y="810"/>
                  </a:cubicBezTo>
                  <a:moveTo>
                    <a:pt x="343" y="0"/>
                  </a:moveTo>
                  <a:cubicBezTo>
                    <a:pt x="270" y="0"/>
                    <a:pt x="196" y="26"/>
                    <a:pt x="137" y="79"/>
                  </a:cubicBezTo>
                  <a:cubicBezTo>
                    <a:pt x="10" y="193"/>
                    <a:pt x="0" y="388"/>
                    <a:pt x="113" y="515"/>
                  </a:cubicBezTo>
                  <a:cubicBezTo>
                    <a:pt x="174" y="583"/>
                    <a:pt x="259" y="618"/>
                    <a:pt x="343" y="618"/>
                  </a:cubicBezTo>
                  <a:cubicBezTo>
                    <a:pt x="402" y="618"/>
                    <a:pt x="461" y="601"/>
                    <a:pt x="512" y="568"/>
                  </a:cubicBezTo>
                  <a:cubicBezTo>
                    <a:pt x="564" y="626"/>
                    <a:pt x="564" y="626"/>
                    <a:pt x="564" y="626"/>
                  </a:cubicBezTo>
                  <a:cubicBezTo>
                    <a:pt x="576" y="616"/>
                    <a:pt x="592" y="606"/>
                    <a:pt x="604" y="598"/>
                  </a:cubicBezTo>
                  <a:cubicBezTo>
                    <a:pt x="609" y="594"/>
                    <a:pt x="614" y="591"/>
                    <a:pt x="616" y="589"/>
                  </a:cubicBezTo>
                  <a:cubicBezTo>
                    <a:pt x="624" y="582"/>
                    <a:pt x="634" y="576"/>
                    <a:pt x="645" y="570"/>
                  </a:cubicBezTo>
                  <a:cubicBezTo>
                    <a:pt x="638" y="562"/>
                    <a:pt x="638" y="562"/>
                    <a:pt x="638" y="562"/>
                  </a:cubicBezTo>
                  <a:cubicBezTo>
                    <a:pt x="584" y="502"/>
                    <a:pt x="584" y="502"/>
                    <a:pt x="584" y="502"/>
                  </a:cubicBezTo>
                  <a:cubicBezTo>
                    <a:pt x="677" y="387"/>
                    <a:pt x="675" y="217"/>
                    <a:pt x="573" y="103"/>
                  </a:cubicBezTo>
                  <a:cubicBezTo>
                    <a:pt x="512" y="35"/>
                    <a:pt x="428" y="0"/>
                    <a:pt x="343" y="0"/>
                  </a:cubicBezTo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6">
              <a:extLst>
                <a:ext uri="{FF2B5EF4-FFF2-40B4-BE49-F238E27FC236}">
                  <a16:creationId xmlns:a16="http://schemas.microsoft.com/office/drawing/2014/main" id="{C432D686-4BC0-4888-80FA-D814AF47798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1353" y="1878954"/>
              <a:ext cx="469229" cy="428382"/>
            </a:xfrm>
            <a:custGeom>
              <a:avLst/>
              <a:gdLst>
                <a:gd name="T0" fmla="*/ 12 w 388"/>
                <a:gd name="T1" fmla="*/ 133 h 354"/>
                <a:gd name="T2" fmla="*/ 58 w 388"/>
                <a:gd name="T3" fmla="*/ 217 h 354"/>
                <a:gd name="T4" fmla="*/ 173 w 388"/>
                <a:gd name="T5" fmla="*/ 333 h 354"/>
                <a:gd name="T6" fmla="*/ 305 w 388"/>
                <a:gd name="T7" fmla="*/ 310 h 354"/>
                <a:gd name="T8" fmla="*/ 345 w 388"/>
                <a:gd name="T9" fmla="*/ 63 h 354"/>
                <a:gd name="T10" fmla="*/ 79 w 388"/>
                <a:gd name="T11" fmla="*/ 72 h 354"/>
                <a:gd name="T12" fmla="*/ 12 w 388"/>
                <a:gd name="T13" fmla="*/ 133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8" h="354">
                  <a:moveTo>
                    <a:pt x="12" y="133"/>
                  </a:moveTo>
                  <a:cubicBezTo>
                    <a:pt x="27" y="153"/>
                    <a:pt x="43" y="197"/>
                    <a:pt x="58" y="217"/>
                  </a:cubicBezTo>
                  <a:cubicBezTo>
                    <a:pt x="65" y="226"/>
                    <a:pt x="165" y="324"/>
                    <a:pt x="173" y="333"/>
                  </a:cubicBezTo>
                  <a:cubicBezTo>
                    <a:pt x="192" y="354"/>
                    <a:pt x="270" y="341"/>
                    <a:pt x="305" y="310"/>
                  </a:cubicBezTo>
                  <a:cubicBezTo>
                    <a:pt x="307" y="308"/>
                    <a:pt x="388" y="110"/>
                    <a:pt x="345" y="63"/>
                  </a:cubicBezTo>
                  <a:cubicBezTo>
                    <a:pt x="289" y="0"/>
                    <a:pt x="132" y="25"/>
                    <a:pt x="79" y="72"/>
                  </a:cubicBezTo>
                  <a:cubicBezTo>
                    <a:pt x="66" y="84"/>
                    <a:pt x="0" y="119"/>
                    <a:pt x="12" y="133"/>
                  </a:cubicBezTo>
                </a:path>
              </a:pathLst>
            </a:custGeom>
            <a:solidFill>
              <a:srgbClr val="F1B8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7">
              <a:extLst>
                <a:ext uri="{FF2B5EF4-FFF2-40B4-BE49-F238E27FC236}">
                  <a16:creationId xmlns:a16="http://schemas.microsoft.com/office/drawing/2014/main" id="{7EF7B51B-264E-41A4-86B4-F8F3F997002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12611" y="1909079"/>
              <a:ext cx="157261" cy="33699"/>
            </a:xfrm>
            <a:custGeom>
              <a:avLst/>
              <a:gdLst>
                <a:gd name="T0" fmla="*/ 126 w 130"/>
                <a:gd name="T1" fmla="*/ 0 h 28"/>
                <a:gd name="T2" fmla="*/ 0 w 130"/>
                <a:gd name="T3" fmla="*/ 28 h 28"/>
                <a:gd name="T4" fmla="*/ 0 w 130"/>
                <a:gd name="T5" fmla="*/ 28 h 28"/>
                <a:gd name="T6" fmla="*/ 127 w 130"/>
                <a:gd name="T7" fmla="*/ 0 h 28"/>
                <a:gd name="T8" fmla="*/ 130 w 130"/>
                <a:gd name="T9" fmla="*/ 0 h 28"/>
                <a:gd name="T10" fmla="*/ 126 w 130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28">
                  <a:moveTo>
                    <a:pt x="126" y="0"/>
                  </a:moveTo>
                  <a:cubicBezTo>
                    <a:pt x="81" y="0"/>
                    <a:pt x="34" y="11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34" y="11"/>
                    <a:pt x="81" y="0"/>
                    <a:pt x="127" y="0"/>
                  </a:cubicBezTo>
                  <a:cubicBezTo>
                    <a:pt x="128" y="0"/>
                    <a:pt x="129" y="0"/>
                    <a:pt x="130" y="0"/>
                  </a:cubicBezTo>
                  <a:cubicBezTo>
                    <a:pt x="129" y="0"/>
                    <a:pt x="128" y="0"/>
                    <a:pt x="1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8">
              <a:extLst>
                <a:ext uri="{FF2B5EF4-FFF2-40B4-BE49-F238E27FC236}">
                  <a16:creationId xmlns:a16="http://schemas.microsoft.com/office/drawing/2014/main" id="{B4FD3820-E6D3-4934-BD6C-3BB79EFD553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69872" y="1942778"/>
              <a:ext cx="49527" cy="34209"/>
            </a:xfrm>
            <a:custGeom>
              <a:avLst/>
              <a:gdLst>
                <a:gd name="T0" fmla="*/ 41 w 41"/>
                <a:gd name="T1" fmla="*/ 0 h 28"/>
                <a:gd name="T2" fmla="*/ 12 w 41"/>
                <a:gd name="T3" fmla="*/ 19 h 28"/>
                <a:gd name="T4" fmla="*/ 0 w 41"/>
                <a:gd name="T5" fmla="*/ 28 h 28"/>
                <a:gd name="T6" fmla="*/ 12 w 41"/>
                <a:gd name="T7" fmla="*/ 19 h 28"/>
                <a:gd name="T8" fmla="*/ 41 w 41"/>
                <a:gd name="T9" fmla="*/ 0 h 28"/>
                <a:gd name="T10" fmla="*/ 41 w 41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8">
                  <a:moveTo>
                    <a:pt x="41" y="0"/>
                  </a:moveTo>
                  <a:cubicBezTo>
                    <a:pt x="30" y="6"/>
                    <a:pt x="20" y="12"/>
                    <a:pt x="12" y="19"/>
                  </a:cubicBezTo>
                  <a:cubicBezTo>
                    <a:pt x="10" y="21"/>
                    <a:pt x="5" y="24"/>
                    <a:pt x="0" y="28"/>
                  </a:cubicBezTo>
                  <a:cubicBezTo>
                    <a:pt x="5" y="24"/>
                    <a:pt x="10" y="21"/>
                    <a:pt x="12" y="19"/>
                  </a:cubicBezTo>
                  <a:cubicBezTo>
                    <a:pt x="20" y="12"/>
                    <a:pt x="30" y="6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D1D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9">
              <a:extLst>
                <a:ext uri="{FF2B5EF4-FFF2-40B4-BE49-F238E27FC236}">
                  <a16:creationId xmlns:a16="http://schemas.microsoft.com/office/drawing/2014/main" id="{9FE17F08-8AAB-4383-8621-2A5D645771A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1054" y="1956564"/>
              <a:ext cx="78630" cy="276738"/>
            </a:xfrm>
            <a:custGeom>
              <a:avLst/>
              <a:gdLst>
                <a:gd name="T0" fmla="*/ 32 w 65"/>
                <a:gd name="T1" fmla="*/ 0 h 229"/>
                <a:gd name="T2" fmla="*/ 0 w 65"/>
                <a:gd name="T3" fmla="*/ 222 h 229"/>
                <a:gd name="T4" fmla="*/ 6 w 65"/>
                <a:gd name="T5" fmla="*/ 229 h 229"/>
                <a:gd name="T6" fmla="*/ 32 w 65"/>
                <a:gd name="T7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229">
                  <a:moveTo>
                    <a:pt x="32" y="0"/>
                  </a:moveTo>
                  <a:cubicBezTo>
                    <a:pt x="62" y="40"/>
                    <a:pt x="20" y="167"/>
                    <a:pt x="0" y="222"/>
                  </a:cubicBezTo>
                  <a:cubicBezTo>
                    <a:pt x="6" y="229"/>
                    <a:pt x="6" y="229"/>
                    <a:pt x="6" y="229"/>
                  </a:cubicBezTo>
                  <a:cubicBezTo>
                    <a:pt x="21" y="187"/>
                    <a:pt x="65" y="43"/>
                    <a:pt x="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10">
              <a:extLst>
                <a:ext uri="{FF2B5EF4-FFF2-40B4-BE49-F238E27FC236}">
                  <a16:creationId xmlns:a16="http://schemas.microsoft.com/office/drawing/2014/main" id="{18CDBF0E-B4B2-477F-91A1-7A5BEC36EF1D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512536" y="2225132"/>
              <a:ext cx="61781" cy="54122"/>
            </a:xfrm>
            <a:custGeom>
              <a:avLst/>
              <a:gdLst>
                <a:gd name="T0" fmla="*/ 17 w 51"/>
                <a:gd name="T1" fmla="*/ 36 h 45"/>
                <a:gd name="T2" fmla="*/ 0 w 51"/>
                <a:gd name="T3" fmla="*/ 45 h 45"/>
                <a:gd name="T4" fmla="*/ 14 w 51"/>
                <a:gd name="T5" fmla="*/ 39 h 45"/>
                <a:gd name="T6" fmla="*/ 17 w 51"/>
                <a:gd name="T7" fmla="*/ 36 h 45"/>
                <a:gd name="T8" fmla="*/ 45 w 51"/>
                <a:gd name="T9" fmla="*/ 0 h 45"/>
                <a:gd name="T10" fmla="*/ 36 w 51"/>
                <a:gd name="T11" fmla="*/ 22 h 45"/>
                <a:gd name="T12" fmla="*/ 50 w 51"/>
                <a:gd name="T13" fmla="*/ 11 h 45"/>
                <a:gd name="T14" fmla="*/ 51 w 51"/>
                <a:gd name="T15" fmla="*/ 7 h 45"/>
                <a:gd name="T16" fmla="*/ 45 w 51"/>
                <a:gd name="T1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45">
                  <a:moveTo>
                    <a:pt x="17" y="36"/>
                  </a:moveTo>
                  <a:cubicBezTo>
                    <a:pt x="12" y="39"/>
                    <a:pt x="6" y="42"/>
                    <a:pt x="0" y="45"/>
                  </a:cubicBezTo>
                  <a:cubicBezTo>
                    <a:pt x="5" y="43"/>
                    <a:pt x="10" y="41"/>
                    <a:pt x="14" y="39"/>
                  </a:cubicBezTo>
                  <a:cubicBezTo>
                    <a:pt x="17" y="36"/>
                    <a:pt x="17" y="36"/>
                    <a:pt x="17" y="36"/>
                  </a:cubicBezTo>
                  <a:moveTo>
                    <a:pt x="45" y="0"/>
                  </a:moveTo>
                  <a:cubicBezTo>
                    <a:pt x="41" y="10"/>
                    <a:pt x="38" y="18"/>
                    <a:pt x="36" y="22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51" y="10"/>
                    <a:pt x="51" y="8"/>
                    <a:pt x="51" y="7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D1D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11">
              <a:extLst>
                <a:ext uri="{FF2B5EF4-FFF2-40B4-BE49-F238E27FC236}">
                  <a16:creationId xmlns:a16="http://schemas.microsoft.com/office/drawing/2014/main" id="{E044BD57-7C9F-4276-A740-CE938C386CA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27418" y="2288955"/>
              <a:ext cx="54122" cy="6127"/>
            </a:xfrm>
            <a:custGeom>
              <a:avLst/>
              <a:gdLst>
                <a:gd name="T0" fmla="*/ 0 w 45"/>
                <a:gd name="T1" fmla="*/ 0 h 5"/>
                <a:gd name="T2" fmla="*/ 25 w 45"/>
                <a:gd name="T3" fmla="*/ 5 h 5"/>
                <a:gd name="T4" fmla="*/ 45 w 45"/>
                <a:gd name="T5" fmla="*/ 3 h 5"/>
                <a:gd name="T6" fmla="*/ 27 w 45"/>
                <a:gd name="T7" fmla="*/ 4 h 5"/>
                <a:gd name="T8" fmla="*/ 0 w 4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">
                  <a:moveTo>
                    <a:pt x="0" y="0"/>
                  </a:moveTo>
                  <a:cubicBezTo>
                    <a:pt x="5" y="3"/>
                    <a:pt x="14" y="5"/>
                    <a:pt x="25" y="5"/>
                  </a:cubicBezTo>
                  <a:cubicBezTo>
                    <a:pt x="31" y="5"/>
                    <a:pt x="38" y="4"/>
                    <a:pt x="45" y="3"/>
                  </a:cubicBezTo>
                  <a:cubicBezTo>
                    <a:pt x="39" y="4"/>
                    <a:pt x="33" y="4"/>
                    <a:pt x="27" y="4"/>
                  </a:cubicBezTo>
                  <a:cubicBezTo>
                    <a:pt x="16" y="4"/>
                    <a:pt x="7" y="3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2">
              <a:extLst>
                <a:ext uri="{FF2B5EF4-FFF2-40B4-BE49-F238E27FC236}">
                  <a16:creationId xmlns:a16="http://schemas.microsoft.com/office/drawing/2014/main" id="{CA2D971D-90C0-43EF-9001-8868169A28A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4628" y="1909079"/>
              <a:ext cx="453401" cy="384982"/>
            </a:xfrm>
            <a:custGeom>
              <a:avLst/>
              <a:gdLst>
                <a:gd name="T0" fmla="*/ 233 w 375"/>
                <a:gd name="T1" fmla="*/ 0 h 318"/>
                <a:gd name="T2" fmla="*/ 106 w 375"/>
                <a:gd name="T3" fmla="*/ 28 h 318"/>
                <a:gd name="T4" fmla="*/ 77 w 375"/>
                <a:gd name="T5" fmla="*/ 47 h 318"/>
                <a:gd name="T6" fmla="*/ 65 w 375"/>
                <a:gd name="T7" fmla="*/ 56 h 318"/>
                <a:gd name="T8" fmla="*/ 10 w 375"/>
                <a:gd name="T9" fmla="*/ 108 h 318"/>
                <a:gd name="T10" fmla="*/ 56 w 375"/>
                <a:gd name="T11" fmla="*/ 192 h 318"/>
                <a:gd name="T12" fmla="*/ 174 w 375"/>
                <a:gd name="T13" fmla="*/ 310 h 318"/>
                <a:gd name="T14" fmla="*/ 179 w 375"/>
                <a:gd name="T15" fmla="*/ 314 h 318"/>
                <a:gd name="T16" fmla="*/ 206 w 375"/>
                <a:gd name="T17" fmla="*/ 318 h 318"/>
                <a:gd name="T18" fmla="*/ 224 w 375"/>
                <a:gd name="T19" fmla="*/ 317 h 318"/>
                <a:gd name="T20" fmla="*/ 268 w 375"/>
                <a:gd name="T21" fmla="*/ 306 h 318"/>
                <a:gd name="T22" fmla="*/ 285 w 375"/>
                <a:gd name="T23" fmla="*/ 297 h 318"/>
                <a:gd name="T24" fmla="*/ 304 w 375"/>
                <a:gd name="T25" fmla="*/ 283 h 318"/>
                <a:gd name="T26" fmla="*/ 313 w 375"/>
                <a:gd name="T27" fmla="*/ 261 h 318"/>
                <a:gd name="T28" fmla="*/ 345 w 375"/>
                <a:gd name="T29" fmla="*/ 39 h 318"/>
                <a:gd name="T30" fmla="*/ 343 w 375"/>
                <a:gd name="T31" fmla="*/ 38 h 318"/>
                <a:gd name="T32" fmla="*/ 236 w 375"/>
                <a:gd name="T33" fmla="*/ 0 h 318"/>
                <a:gd name="T34" fmla="*/ 233 w 375"/>
                <a:gd name="T35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5" h="318">
                  <a:moveTo>
                    <a:pt x="233" y="0"/>
                  </a:moveTo>
                  <a:cubicBezTo>
                    <a:pt x="187" y="0"/>
                    <a:pt x="140" y="11"/>
                    <a:pt x="106" y="28"/>
                  </a:cubicBezTo>
                  <a:cubicBezTo>
                    <a:pt x="95" y="34"/>
                    <a:pt x="85" y="40"/>
                    <a:pt x="77" y="47"/>
                  </a:cubicBezTo>
                  <a:cubicBezTo>
                    <a:pt x="75" y="49"/>
                    <a:pt x="70" y="52"/>
                    <a:pt x="65" y="56"/>
                  </a:cubicBezTo>
                  <a:cubicBezTo>
                    <a:pt x="42" y="72"/>
                    <a:pt x="0" y="97"/>
                    <a:pt x="10" y="108"/>
                  </a:cubicBezTo>
                  <a:cubicBezTo>
                    <a:pt x="25" y="128"/>
                    <a:pt x="41" y="172"/>
                    <a:pt x="56" y="192"/>
                  </a:cubicBezTo>
                  <a:cubicBezTo>
                    <a:pt x="63" y="201"/>
                    <a:pt x="166" y="301"/>
                    <a:pt x="174" y="310"/>
                  </a:cubicBezTo>
                  <a:cubicBezTo>
                    <a:pt x="176" y="311"/>
                    <a:pt x="177" y="313"/>
                    <a:pt x="179" y="314"/>
                  </a:cubicBezTo>
                  <a:cubicBezTo>
                    <a:pt x="186" y="317"/>
                    <a:pt x="195" y="318"/>
                    <a:pt x="206" y="318"/>
                  </a:cubicBezTo>
                  <a:cubicBezTo>
                    <a:pt x="212" y="318"/>
                    <a:pt x="218" y="318"/>
                    <a:pt x="224" y="317"/>
                  </a:cubicBezTo>
                  <a:cubicBezTo>
                    <a:pt x="238" y="315"/>
                    <a:pt x="253" y="311"/>
                    <a:pt x="268" y="306"/>
                  </a:cubicBezTo>
                  <a:cubicBezTo>
                    <a:pt x="274" y="303"/>
                    <a:pt x="280" y="300"/>
                    <a:pt x="285" y="297"/>
                  </a:cubicBezTo>
                  <a:cubicBezTo>
                    <a:pt x="304" y="283"/>
                    <a:pt x="304" y="283"/>
                    <a:pt x="304" y="283"/>
                  </a:cubicBezTo>
                  <a:cubicBezTo>
                    <a:pt x="306" y="279"/>
                    <a:pt x="309" y="271"/>
                    <a:pt x="313" y="261"/>
                  </a:cubicBezTo>
                  <a:cubicBezTo>
                    <a:pt x="333" y="206"/>
                    <a:pt x="375" y="79"/>
                    <a:pt x="345" y="39"/>
                  </a:cubicBezTo>
                  <a:cubicBezTo>
                    <a:pt x="344" y="39"/>
                    <a:pt x="344" y="38"/>
                    <a:pt x="343" y="38"/>
                  </a:cubicBezTo>
                  <a:cubicBezTo>
                    <a:pt x="320" y="12"/>
                    <a:pt x="279" y="1"/>
                    <a:pt x="236" y="0"/>
                  </a:cubicBezTo>
                  <a:cubicBezTo>
                    <a:pt x="235" y="0"/>
                    <a:pt x="234" y="0"/>
                    <a:pt x="233" y="0"/>
                  </a:cubicBezTo>
                </a:path>
              </a:pathLst>
            </a:custGeom>
            <a:solidFill>
              <a:srgbClr val="F1B8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Oval 13">
              <a:extLst>
                <a:ext uri="{FF2B5EF4-FFF2-40B4-BE49-F238E27FC236}">
                  <a16:creationId xmlns:a16="http://schemas.microsoft.com/office/drawing/2014/main" id="{4C52FAB6-3108-4DCF-AC24-9C58EC00874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76645" y="2176626"/>
              <a:ext cx="36252" cy="3727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Oval 14">
              <a:extLst>
                <a:ext uri="{FF2B5EF4-FFF2-40B4-BE49-F238E27FC236}">
                  <a16:creationId xmlns:a16="http://schemas.microsoft.com/office/drawing/2014/main" id="{31FDEC0C-5FEF-44B0-B6DE-0A08790DB53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07716" y="2176626"/>
              <a:ext cx="37783" cy="3727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5">
              <a:extLst>
                <a:ext uri="{FF2B5EF4-FFF2-40B4-BE49-F238E27FC236}">
                  <a16:creationId xmlns:a16="http://schemas.microsoft.com/office/drawing/2014/main" id="{A253C289-0A02-4D4E-B228-FDDCBF7208F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94080" y="1143199"/>
              <a:ext cx="1140651" cy="1219792"/>
            </a:xfrm>
            <a:custGeom>
              <a:avLst/>
              <a:gdLst>
                <a:gd name="T0" fmla="*/ 137 w 944"/>
                <a:gd name="T1" fmla="*/ 114 h 1008"/>
                <a:gd name="T2" fmla="*/ 573 w 944"/>
                <a:gd name="T3" fmla="*/ 138 h 1008"/>
                <a:gd name="T4" fmla="*/ 584 w 944"/>
                <a:gd name="T5" fmla="*/ 537 h 1008"/>
                <a:gd name="T6" fmla="*/ 638 w 944"/>
                <a:gd name="T7" fmla="*/ 597 h 1008"/>
                <a:gd name="T8" fmla="*/ 693 w 944"/>
                <a:gd name="T9" fmla="*/ 658 h 1008"/>
                <a:gd name="T10" fmla="*/ 808 w 944"/>
                <a:gd name="T11" fmla="*/ 787 h 1008"/>
                <a:gd name="T12" fmla="*/ 944 w 944"/>
                <a:gd name="T13" fmla="*/ 945 h 1008"/>
                <a:gd name="T14" fmla="*/ 937 w 944"/>
                <a:gd name="T15" fmla="*/ 952 h 1008"/>
                <a:gd name="T16" fmla="*/ 915 w 944"/>
                <a:gd name="T17" fmla="*/ 972 h 1008"/>
                <a:gd name="T18" fmla="*/ 911 w 944"/>
                <a:gd name="T19" fmla="*/ 976 h 1008"/>
                <a:gd name="T20" fmla="*/ 876 w 944"/>
                <a:gd name="T21" fmla="*/ 1005 h 1008"/>
                <a:gd name="T22" fmla="*/ 871 w 944"/>
                <a:gd name="T23" fmla="*/ 1008 h 1008"/>
                <a:gd name="T24" fmla="*/ 512 w 944"/>
                <a:gd name="T25" fmla="*/ 603 h 1008"/>
                <a:gd name="T26" fmla="*/ 113 w 944"/>
                <a:gd name="T27" fmla="*/ 550 h 1008"/>
                <a:gd name="T28" fmla="*/ 137 w 944"/>
                <a:gd name="T29" fmla="*/ 114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4" h="1008">
                  <a:moveTo>
                    <a:pt x="137" y="114"/>
                  </a:moveTo>
                  <a:cubicBezTo>
                    <a:pt x="264" y="0"/>
                    <a:pt x="460" y="11"/>
                    <a:pt x="573" y="138"/>
                  </a:cubicBezTo>
                  <a:cubicBezTo>
                    <a:pt x="675" y="252"/>
                    <a:pt x="677" y="422"/>
                    <a:pt x="584" y="537"/>
                  </a:cubicBezTo>
                  <a:cubicBezTo>
                    <a:pt x="638" y="597"/>
                    <a:pt x="638" y="597"/>
                    <a:pt x="638" y="597"/>
                  </a:cubicBezTo>
                  <a:cubicBezTo>
                    <a:pt x="693" y="658"/>
                    <a:pt x="693" y="658"/>
                    <a:pt x="693" y="658"/>
                  </a:cubicBezTo>
                  <a:cubicBezTo>
                    <a:pt x="808" y="787"/>
                    <a:pt x="808" y="787"/>
                    <a:pt x="808" y="787"/>
                  </a:cubicBezTo>
                  <a:cubicBezTo>
                    <a:pt x="944" y="945"/>
                    <a:pt x="944" y="945"/>
                    <a:pt x="944" y="945"/>
                  </a:cubicBezTo>
                  <a:cubicBezTo>
                    <a:pt x="942" y="947"/>
                    <a:pt x="939" y="950"/>
                    <a:pt x="937" y="952"/>
                  </a:cubicBezTo>
                  <a:cubicBezTo>
                    <a:pt x="930" y="959"/>
                    <a:pt x="923" y="966"/>
                    <a:pt x="915" y="972"/>
                  </a:cubicBezTo>
                  <a:cubicBezTo>
                    <a:pt x="914" y="974"/>
                    <a:pt x="912" y="975"/>
                    <a:pt x="911" y="976"/>
                  </a:cubicBezTo>
                  <a:cubicBezTo>
                    <a:pt x="899" y="986"/>
                    <a:pt x="888" y="996"/>
                    <a:pt x="876" y="1005"/>
                  </a:cubicBezTo>
                  <a:cubicBezTo>
                    <a:pt x="874" y="1006"/>
                    <a:pt x="872" y="1007"/>
                    <a:pt x="871" y="1008"/>
                  </a:cubicBezTo>
                  <a:cubicBezTo>
                    <a:pt x="512" y="603"/>
                    <a:pt x="512" y="603"/>
                    <a:pt x="512" y="603"/>
                  </a:cubicBezTo>
                  <a:cubicBezTo>
                    <a:pt x="387" y="685"/>
                    <a:pt x="216" y="665"/>
                    <a:pt x="113" y="550"/>
                  </a:cubicBezTo>
                  <a:cubicBezTo>
                    <a:pt x="0" y="423"/>
                    <a:pt x="10" y="228"/>
                    <a:pt x="137" y="114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6">
              <a:extLst>
                <a:ext uri="{FF2B5EF4-FFF2-40B4-BE49-F238E27FC236}">
                  <a16:creationId xmlns:a16="http://schemas.microsoft.com/office/drawing/2014/main" id="{ECA465D0-DF1F-490F-8739-1989084FB6A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33545" y="2009665"/>
              <a:ext cx="263463" cy="83226"/>
            </a:xfrm>
            <a:custGeom>
              <a:avLst/>
              <a:gdLst>
                <a:gd name="T0" fmla="*/ 179 w 218"/>
                <a:gd name="T1" fmla="*/ 14 h 69"/>
                <a:gd name="T2" fmla="*/ 176 w 218"/>
                <a:gd name="T3" fmla="*/ 62 h 69"/>
                <a:gd name="T4" fmla="*/ 41 w 218"/>
                <a:gd name="T5" fmla="*/ 69 h 69"/>
                <a:gd name="T6" fmla="*/ 2 w 218"/>
                <a:gd name="T7" fmla="*/ 37 h 69"/>
                <a:gd name="T8" fmla="*/ 39 w 218"/>
                <a:gd name="T9" fmla="*/ 0 h 69"/>
                <a:gd name="T10" fmla="*/ 179 w 218"/>
                <a:gd name="T11" fmla="*/ 1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" h="69">
                  <a:moveTo>
                    <a:pt x="179" y="14"/>
                  </a:moveTo>
                  <a:cubicBezTo>
                    <a:pt x="218" y="16"/>
                    <a:pt x="215" y="62"/>
                    <a:pt x="176" y="62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20" y="69"/>
                    <a:pt x="3" y="61"/>
                    <a:pt x="2" y="37"/>
                  </a:cubicBezTo>
                  <a:cubicBezTo>
                    <a:pt x="0" y="13"/>
                    <a:pt x="5" y="3"/>
                    <a:pt x="39" y="0"/>
                  </a:cubicBezTo>
                  <a:lnTo>
                    <a:pt x="179" y="14"/>
                  </a:lnTo>
                  <a:close/>
                </a:path>
              </a:pathLst>
            </a:custGeom>
            <a:solidFill>
              <a:srgbClr val="F6D1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7">
              <a:extLst>
                <a:ext uri="{FF2B5EF4-FFF2-40B4-BE49-F238E27FC236}">
                  <a16:creationId xmlns:a16="http://schemas.microsoft.com/office/drawing/2014/main" id="{9716E06B-544E-430E-9F41-57775916BA7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88614" y="2083189"/>
              <a:ext cx="262442" cy="97011"/>
            </a:xfrm>
            <a:custGeom>
              <a:avLst/>
              <a:gdLst>
                <a:gd name="T0" fmla="*/ 175 w 217"/>
                <a:gd name="T1" fmla="*/ 5 h 80"/>
                <a:gd name="T2" fmla="*/ 179 w 217"/>
                <a:gd name="T3" fmla="*/ 52 h 80"/>
                <a:gd name="T4" fmla="*/ 47 w 217"/>
                <a:gd name="T5" fmla="*/ 77 h 80"/>
                <a:gd name="T6" fmla="*/ 5 w 217"/>
                <a:gd name="T7" fmla="*/ 52 h 80"/>
                <a:gd name="T8" fmla="*/ 36 w 217"/>
                <a:gd name="T9" fmla="*/ 10 h 80"/>
                <a:gd name="T10" fmla="*/ 175 w 217"/>
                <a:gd name="T11" fmla="*/ 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7" h="80">
                  <a:moveTo>
                    <a:pt x="175" y="5"/>
                  </a:moveTo>
                  <a:cubicBezTo>
                    <a:pt x="214" y="0"/>
                    <a:pt x="217" y="46"/>
                    <a:pt x="179" y="52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27" y="80"/>
                    <a:pt x="10" y="75"/>
                    <a:pt x="5" y="52"/>
                  </a:cubicBezTo>
                  <a:cubicBezTo>
                    <a:pt x="0" y="28"/>
                    <a:pt x="3" y="18"/>
                    <a:pt x="36" y="10"/>
                  </a:cubicBezTo>
                  <a:lnTo>
                    <a:pt x="175" y="5"/>
                  </a:lnTo>
                  <a:close/>
                </a:path>
              </a:pathLst>
            </a:custGeom>
            <a:solidFill>
              <a:srgbClr val="F6D1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8">
              <a:extLst>
                <a:ext uri="{FF2B5EF4-FFF2-40B4-BE49-F238E27FC236}">
                  <a16:creationId xmlns:a16="http://schemas.microsoft.com/office/drawing/2014/main" id="{2AA8B15D-74B9-4F28-B86B-77640181EDE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24791" y="2132716"/>
              <a:ext cx="259378" cy="121009"/>
            </a:xfrm>
            <a:custGeom>
              <a:avLst/>
              <a:gdLst>
                <a:gd name="T0" fmla="*/ 169 w 215"/>
                <a:gd name="T1" fmla="*/ 9 h 100"/>
                <a:gd name="T2" fmla="*/ 179 w 215"/>
                <a:gd name="T3" fmla="*/ 55 h 100"/>
                <a:gd name="T4" fmla="*/ 52 w 215"/>
                <a:gd name="T5" fmla="*/ 95 h 100"/>
                <a:gd name="T6" fmla="*/ 7 w 215"/>
                <a:gd name="T7" fmla="*/ 74 h 100"/>
                <a:gd name="T8" fmla="*/ 34 w 215"/>
                <a:gd name="T9" fmla="*/ 30 h 100"/>
                <a:gd name="T10" fmla="*/ 169 w 215"/>
                <a:gd name="T11" fmla="*/ 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5" h="100">
                  <a:moveTo>
                    <a:pt x="169" y="9"/>
                  </a:moveTo>
                  <a:cubicBezTo>
                    <a:pt x="207" y="0"/>
                    <a:pt x="215" y="45"/>
                    <a:pt x="179" y="55"/>
                  </a:cubicBezTo>
                  <a:cubicBezTo>
                    <a:pt x="52" y="95"/>
                    <a:pt x="52" y="95"/>
                    <a:pt x="52" y="95"/>
                  </a:cubicBezTo>
                  <a:cubicBezTo>
                    <a:pt x="32" y="100"/>
                    <a:pt x="15" y="97"/>
                    <a:pt x="7" y="74"/>
                  </a:cubicBezTo>
                  <a:cubicBezTo>
                    <a:pt x="0" y="52"/>
                    <a:pt x="2" y="41"/>
                    <a:pt x="34" y="30"/>
                  </a:cubicBezTo>
                  <a:lnTo>
                    <a:pt x="169" y="9"/>
                  </a:lnTo>
                  <a:close/>
                </a:path>
              </a:pathLst>
            </a:custGeom>
            <a:solidFill>
              <a:srgbClr val="F6D1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9">
              <a:extLst>
                <a:ext uri="{FF2B5EF4-FFF2-40B4-BE49-F238E27FC236}">
                  <a16:creationId xmlns:a16="http://schemas.microsoft.com/office/drawing/2014/main" id="{371DD83E-9C7E-4C30-8C23-0E71AEC289E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2113" y="2178669"/>
              <a:ext cx="215978" cy="128668"/>
            </a:xfrm>
            <a:custGeom>
              <a:avLst/>
              <a:gdLst>
                <a:gd name="T0" fmla="*/ 136 w 179"/>
                <a:gd name="T1" fmla="*/ 12 h 106"/>
                <a:gd name="T2" fmla="*/ 150 w 179"/>
                <a:gd name="T3" fmla="*/ 49 h 106"/>
                <a:gd name="T4" fmla="*/ 50 w 179"/>
                <a:gd name="T5" fmla="*/ 100 h 106"/>
                <a:gd name="T6" fmla="*/ 10 w 179"/>
                <a:gd name="T7" fmla="*/ 88 h 106"/>
                <a:gd name="T8" fmla="*/ 26 w 179"/>
                <a:gd name="T9" fmla="*/ 48 h 106"/>
                <a:gd name="T10" fmla="*/ 136 w 179"/>
                <a:gd name="T11" fmla="*/ 1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9" h="106">
                  <a:moveTo>
                    <a:pt x="136" y="12"/>
                  </a:moveTo>
                  <a:cubicBezTo>
                    <a:pt x="166" y="0"/>
                    <a:pt x="179" y="36"/>
                    <a:pt x="150" y="49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34" y="106"/>
                    <a:pt x="19" y="106"/>
                    <a:pt x="10" y="88"/>
                  </a:cubicBezTo>
                  <a:cubicBezTo>
                    <a:pt x="0" y="71"/>
                    <a:pt x="1" y="61"/>
                    <a:pt x="26" y="48"/>
                  </a:cubicBezTo>
                  <a:lnTo>
                    <a:pt x="136" y="12"/>
                  </a:lnTo>
                  <a:close/>
                </a:path>
              </a:pathLst>
            </a:custGeom>
            <a:solidFill>
              <a:srgbClr val="F6D1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20">
              <a:extLst>
                <a:ext uri="{FF2B5EF4-FFF2-40B4-BE49-F238E27FC236}">
                  <a16:creationId xmlns:a16="http://schemas.microsoft.com/office/drawing/2014/main" id="{F5207217-8A85-4391-9921-CDA4D4C674B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16471" y="1822279"/>
              <a:ext cx="533052" cy="395194"/>
            </a:xfrm>
            <a:custGeom>
              <a:avLst/>
              <a:gdLst>
                <a:gd name="T0" fmla="*/ 434 w 441"/>
                <a:gd name="T1" fmla="*/ 100 h 327"/>
                <a:gd name="T2" fmla="*/ 429 w 441"/>
                <a:gd name="T3" fmla="*/ 119 h 327"/>
                <a:gd name="T4" fmla="*/ 426 w 441"/>
                <a:gd name="T5" fmla="*/ 127 h 327"/>
                <a:gd name="T6" fmla="*/ 404 w 441"/>
                <a:gd name="T7" fmla="*/ 180 h 327"/>
                <a:gd name="T8" fmla="*/ 404 w 441"/>
                <a:gd name="T9" fmla="*/ 180 h 327"/>
                <a:gd name="T10" fmla="*/ 420 w 441"/>
                <a:gd name="T11" fmla="*/ 189 h 327"/>
                <a:gd name="T12" fmla="*/ 416 w 441"/>
                <a:gd name="T13" fmla="*/ 242 h 327"/>
                <a:gd name="T14" fmla="*/ 416 w 441"/>
                <a:gd name="T15" fmla="*/ 299 h 327"/>
                <a:gd name="T16" fmla="*/ 308 w 441"/>
                <a:gd name="T17" fmla="*/ 316 h 327"/>
                <a:gd name="T18" fmla="*/ 282 w 441"/>
                <a:gd name="T19" fmla="*/ 298 h 327"/>
                <a:gd name="T20" fmla="*/ 241 w 441"/>
                <a:gd name="T21" fmla="*/ 226 h 327"/>
                <a:gd name="T22" fmla="*/ 228 w 441"/>
                <a:gd name="T23" fmla="*/ 132 h 327"/>
                <a:gd name="T24" fmla="*/ 149 w 441"/>
                <a:gd name="T25" fmla="*/ 92 h 327"/>
                <a:gd name="T26" fmla="*/ 126 w 441"/>
                <a:gd name="T27" fmla="*/ 97 h 327"/>
                <a:gd name="T28" fmla="*/ 52 w 441"/>
                <a:gd name="T29" fmla="*/ 101 h 327"/>
                <a:gd name="T30" fmla="*/ 18 w 441"/>
                <a:gd name="T31" fmla="*/ 49 h 327"/>
                <a:gd name="T32" fmla="*/ 71 w 441"/>
                <a:gd name="T33" fmla="*/ 36 h 327"/>
                <a:gd name="T34" fmla="*/ 146 w 441"/>
                <a:gd name="T35" fmla="*/ 16 h 327"/>
                <a:gd name="T36" fmla="*/ 310 w 441"/>
                <a:gd name="T37" fmla="*/ 53 h 327"/>
                <a:gd name="T38" fmla="*/ 359 w 441"/>
                <a:gd name="T39" fmla="*/ 87 h 327"/>
                <a:gd name="T40" fmla="*/ 434 w 441"/>
                <a:gd name="T41" fmla="*/ 100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1" h="327">
                  <a:moveTo>
                    <a:pt x="434" y="100"/>
                  </a:moveTo>
                  <a:cubicBezTo>
                    <a:pt x="432" y="106"/>
                    <a:pt x="430" y="113"/>
                    <a:pt x="429" y="119"/>
                  </a:cubicBezTo>
                  <a:cubicBezTo>
                    <a:pt x="428" y="122"/>
                    <a:pt x="427" y="124"/>
                    <a:pt x="426" y="127"/>
                  </a:cubicBezTo>
                  <a:cubicBezTo>
                    <a:pt x="420" y="145"/>
                    <a:pt x="413" y="163"/>
                    <a:pt x="404" y="180"/>
                  </a:cubicBezTo>
                  <a:cubicBezTo>
                    <a:pt x="404" y="180"/>
                    <a:pt x="404" y="180"/>
                    <a:pt x="404" y="180"/>
                  </a:cubicBezTo>
                  <a:cubicBezTo>
                    <a:pt x="403" y="183"/>
                    <a:pt x="421" y="187"/>
                    <a:pt x="420" y="189"/>
                  </a:cubicBezTo>
                  <a:cubicBezTo>
                    <a:pt x="403" y="224"/>
                    <a:pt x="441" y="212"/>
                    <a:pt x="416" y="242"/>
                  </a:cubicBezTo>
                  <a:cubicBezTo>
                    <a:pt x="410" y="248"/>
                    <a:pt x="421" y="292"/>
                    <a:pt x="416" y="299"/>
                  </a:cubicBezTo>
                  <a:cubicBezTo>
                    <a:pt x="412" y="303"/>
                    <a:pt x="344" y="327"/>
                    <a:pt x="308" y="316"/>
                  </a:cubicBezTo>
                  <a:cubicBezTo>
                    <a:pt x="299" y="313"/>
                    <a:pt x="290" y="307"/>
                    <a:pt x="282" y="298"/>
                  </a:cubicBezTo>
                  <a:cubicBezTo>
                    <a:pt x="267" y="280"/>
                    <a:pt x="252" y="255"/>
                    <a:pt x="241" y="226"/>
                  </a:cubicBezTo>
                  <a:cubicBezTo>
                    <a:pt x="231" y="197"/>
                    <a:pt x="225" y="164"/>
                    <a:pt x="228" y="132"/>
                  </a:cubicBezTo>
                  <a:cubicBezTo>
                    <a:pt x="228" y="132"/>
                    <a:pt x="174" y="112"/>
                    <a:pt x="149" y="92"/>
                  </a:cubicBezTo>
                  <a:cubicBezTo>
                    <a:pt x="141" y="94"/>
                    <a:pt x="133" y="96"/>
                    <a:pt x="126" y="97"/>
                  </a:cubicBezTo>
                  <a:cubicBezTo>
                    <a:pt x="95" y="104"/>
                    <a:pt x="69" y="106"/>
                    <a:pt x="52" y="101"/>
                  </a:cubicBezTo>
                  <a:cubicBezTo>
                    <a:pt x="5" y="89"/>
                    <a:pt x="0" y="53"/>
                    <a:pt x="18" y="49"/>
                  </a:cubicBezTo>
                  <a:cubicBezTo>
                    <a:pt x="35" y="45"/>
                    <a:pt x="53" y="40"/>
                    <a:pt x="71" y="36"/>
                  </a:cubicBezTo>
                  <a:cubicBezTo>
                    <a:pt x="99" y="28"/>
                    <a:pt x="126" y="21"/>
                    <a:pt x="146" y="16"/>
                  </a:cubicBezTo>
                  <a:cubicBezTo>
                    <a:pt x="212" y="0"/>
                    <a:pt x="190" y="9"/>
                    <a:pt x="310" y="53"/>
                  </a:cubicBezTo>
                  <a:cubicBezTo>
                    <a:pt x="325" y="59"/>
                    <a:pt x="342" y="71"/>
                    <a:pt x="359" y="87"/>
                  </a:cubicBezTo>
                  <a:cubicBezTo>
                    <a:pt x="380" y="87"/>
                    <a:pt x="411" y="96"/>
                    <a:pt x="434" y="100"/>
                  </a:cubicBezTo>
                  <a:close/>
                </a:path>
              </a:pathLst>
            </a:custGeom>
            <a:solidFill>
              <a:srgbClr val="F6D1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Rectangle 22">
              <a:extLst>
                <a:ext uri="{FF2B5EF4-FFF2-40B4-BE49-F238E27FC236}">
                  <a16:creationId xmlns:a16="http://schemas.microsoft.com/office/drawing/2014/main" id="{943E00BC-C4FE-4C2A-ACFD-272109232E2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26097" y="1898357"/>
              <a:ext cx="166962" cy="319117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Rectangle 23">
              <a:extLst>
                <a:ext uri="{FF2B5EF4-FFF2-40B4-BE49-F238E27FC236}">
                  <a16:creationId xmlns:a16="http://schemas.microsoft.com/office/drawing/2014/main" id="{7B6F5196-E5EE-487F-824B-43509905FD1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26097" y="2158245"/>
              <a:ext cx="166962" cy="59228"/>
            </a:xfrm>
            <a:prstGeom prst="rect">
              <a:avLst/>
            </a:prstGeom>
            <a:solidFill>
              <a:srgbClr val="E7E7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Oval 24">
              <a:extLst>
                <a:ext uri="{FF2B5EF4-FFF2-40B4-BE49-F238E27FC236}">
                  <a16:creationId xmlns:a16="http://schemas.microsoft.com/office/drawing/2014/main" id="{F92F917E-F52D-41E4-A058-733852689D4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22598" y="2170499"/>
              <a:ext cx="35230" cy="33699"/>
            </a:xfrm>
            <a:prstGeom prst="ellipse">
              <a:avLst/>
            </a:prstGeom>
            <a:solidFill>
              <a:srgbClr val="2112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25">
              <a:extLst>
                <a:ext uri="{FF2B5EF4-FFF2-40B4-BE49-F238E27FC236}">
                  <a16:creationId xmlns:a16="http://schemas.microsoft.com/office/drawing/2014/main" id="{CC03F9AA-496A-413E-A6F5-58FAC8F339F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93" y="1864147"/>
              <a:ext cx="290013" cy="387535"/>
            </a:xfrm>
            <a:prstGeom prst="rect">
              <a:avLst/>
            </a:prstGeom>
            <a:solidFill>
              <a:srgbClr val="130A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Rectangle 26">
              <a:extLst>
                <a:ext uri="{FF2B5EF4-FFF2-40B4-BE49-F238E27FC236}">
                  <a16:creationId xmlns:a16="http://schemas.microsoft.com/office/drawing/2014/main" id="{95558779-9F27-4213-A521-94C638D1A38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-93" y="2158245"/>
              <a:ext cx="288992" cy="93437"/>
            </a:xfrm>
            <a:prstGeom prst="rect">
              <a:avLst/>
            </a:prstGeom>
            <a:solidFill>
              <a:srgbClr val="2112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F4B41E94-CC0A-4DB5-8DBB-E96DDD38B61A}"/>
              </a:ext>
            </a:extLst>
          </p:cNvPr>
          <p:cNvGrpSpPr/>
          <p:nvPr/>
        </p:nvGrpSpPr>
        <p:grpSpPr>
          <a:xfrm>
            <a:off x="431998" y="2558224"/>
            <a:ext cx="5592565" cy="424739"/>
            <a:chOff x="431998" y="1497505"/>
            <a:chExt cx="7042690" cy="595679"/>
          </a:xfrm>
        </p:grpSpPr>
        <p:sp>
          <p:nvSpPr>
            <p:cNvPr id="188" name="Rectangle: Rounded Corners 187">
              <a:extLst>
                <a:ext uri="{FF2B5EF4-FFF2-40B4-BE49-F238E27FC236}">
                  <a16:creationId xmlns:a16="http://schemas.microsoft.com/office/drawing/2014/main" id="{08F14289-5AC3-4998-9A67-6EB7E093C1CC}"/>
                </a:ext>
              </a:extLst>
            </p:cNvPr>
            <p:cNvSpPr/>
            <p:nvPr/>
          </p:nvSpPr>
          <p:spPr>
            <a:xfrm>
              <a:off x="552610" y="157162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6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89" name="Rectangle: Rounded Corners 188">
              <a:extLst>
                <a:ext uri="{FF2B5EF4-FFF2-40B4-BE49-F238E27FC236}">
                  <a16:creationId xmlns:a16="http://schemas.microsoft.com/office/drawing/2014/main" id="{B5D48FF7-38EB-433E-B12B-482AD530782B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Тарқатмалар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форматига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талаблар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:</a:t>
              </a: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E24E87AB-65B3-47CC-BEB1-098198C9E122}"/>
              </a:ext>
            </a:extLst>
          </p:cNvPr>
          <p:cNvGrpSpPr/>
          <p:nvPr/>
        </p:nvGrpSpPr>
        <p:grpSpPr>
          <a:xfrm>
            <a:off x="6167438" y="2558224"/>
            <a:ext cx="5592565" cy="424739"/>
            <a:chOff x="431998" y="1497505"/>
            <a:chExt cx="7042690" cy="595679"/>
          </a:xfrm>
        </p:grpSpPr>
        <p:sp>
          <p:nvSpPr>
            <p:cNvPr id="191" name="Rectangle: Rounded Corners 190">
              <a:extLst>
                <a:ext uri="{FF2B5EF4-FFF2-40B4-BE49-F238E27FC236}">
                  <a16:creationId xmlns:a16="http://schemas.microsoft.com/office/drawing/2014/main" id="{72E8B73B-0A06-4761-9AC8-5E6080AD6885}"/>
                </a:ext>
              </a:extLst>
            </p:cNvPr>
            <p:cNvSpPr/>
            <p:nvPr/>
          </p:nvSpPr>
          <p:spPr>
            <a:xfrm>
              <a:off x="552610" y="157162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6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92" name="Rectangle: Rounded Corners 191">
              <a:extLst>
                <a:ext uri="{FF2B5EF4-FFF2-40B4-BE49-F238E27FC236}">
                  <a16:creationId xmlns:a16="http://schemas.microsoft.com/office/drawing/2014/main" id="{620A04C5-AA27-40E1-9949-3200ED7C1E81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Тарқатмалар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мазмунига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тавсиялар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:</a:t>
              </a:r>
            </a:p>
          </p:txBody>
        </p:sp>
      </p:grpSp>
      <p:sp>
        <p:nvSpPr>
          <p:cNvPr id="193" name="Rectangle 192">
            <a:extLst>
              <a:ext uri="{FF2B5EF4-FFF2-40B4-BE49-F238E27FC236}">
                <a16:creationId xmlns:a16="http://schemas.microsoft.com/office/drawing/2014/main" id="{DDF82A21-77F7-4B63-AFDE-F4E3FCCD1A41}"/>
              </a:ext>
            </a:extLst>
          </p:cNvPr>
          <p:cNvSpPr/>
          <p:nvPr/>
        </p:nvSpPr>
        <p:spPr>
          <a:xfrm>
            <a:off x="441832" y="3070463"/>
            <a:ext cx="5582731" cy="3323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Тарқатма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муаллифи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ташкилоти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раҳбари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обрўли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комплаенс-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масъул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бўлиши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лозим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Тарқатма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мунтазам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бўлиши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мисол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ойлик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бирон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санага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бағишланган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лекин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жуда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кўп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бўлмалсиги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лозим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Тарқатмадаги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ахборот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ташкилоти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шериклари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фаолияти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ихтисослаштирилган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бўлиши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лозим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Тарқатмада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мурожаат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қўшимча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ахборот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сўровлари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комплаенс-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масъулнинг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алоқа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маълумотлари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ҳамда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одоб-аҳлоқ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қоидалари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коррупция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қоидалари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бузилиши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ҳақида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аризалар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ташкилотининг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ишонч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телефон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рақами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бўлиши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лозим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Тарқатма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ташқи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шериклар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очиқ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чат/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каналларда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амалга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оширилса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иложи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борича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тарқатма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материал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матнини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рус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инглиз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тилларида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такрорлаш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лозим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0F857023-BB77-49A2-A0CF-2EADDCDC3416}"/>
              </a:ext>
            </a:extLst>
          </p:cNvPr>
          <p:cNvSpPr/>
          <p:nvPr/>
        </p:nvSpPr>
        <p:spPr>
          <a:xfrm>
            <a:off x="6177272" y="2930503"/>
            <a:ext cx="5582731" cy="36163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Раҳбарнинг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коррупцияга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муросасиз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муносабатда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бўлиш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арзи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коррупцияга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сиёсат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одоб-аҳлоқ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қоидаларига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риоя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этишнинг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муҳимлиги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ҳақида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эслатмаси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одоб-аҳлоқ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қоидалари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бузилиши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масалалари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бўйича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мурожаат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этиш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мавжуд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алоқа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маълумотлари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ҳақида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эслатма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Ўзбекистон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Республикасидаги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коррупциявий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бузилишлар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ҳақида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танланган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янгиликлар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Яқинлашаётган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тўқнашуви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декларцияси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коррупцияга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ўқитиш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ҳақида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ҳабарнома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Совғалар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олиш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доирасида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коррупицияга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тартиб-таомиллар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ҳақида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оммавий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байрамларга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бағишланган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эслатмалар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ташкилоти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томонидан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этиладиган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коррупцияга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тадбирлар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янгиликлари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ҳ.к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7512C5C-772C-440D-BDCB-8928B3EB5823}"/>
              </a:ext>
            </a:extLst>
          </p:cNvPr>
          <p:cNvSpPr/>
          <p:nvPr/>
        </p:nvSpPr>
        <p:spPr>
          <a:xfrm>
            <a:off x="10541973" y="1037940"/>
            <a:ext cx="711200" cy="711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latin typeface="Arial Black" panose="020B0A04020102020204" pitchFamily="34" charset="0"/>
              </a:rPr>
              <a:t>+</a:t>
            </a:r>
            <a:endParaRPr lang="en-US" sz="4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322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7BD574-B4D9-405E-B7FF-C1EC3842F9E4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51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F9FA42-5103-46A8-BF37-09977B217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831" y="1793875"/>
            <a:ext cx="3551202" cy="43605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90E775-5218-42A2-A2A4-ED57B22E8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763" y="1767087"/>
            <a:ext cx="2441029" cy="46395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4DECF6-2FE9-4AEB-A7DE-B035D6E5D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1785" y="1767087"/>
            <a:ext cx="2559357" cy="46395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D8AD00-E73A-44EB-B02F-5C75E7981B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3829" y="1767087"/>
            <a:ext cx="3830734" cy="1909563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0CDD577-CDCD-4F3E-A02D-D14275A1C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Тарқатма </a:t>
            </a:r>
            <a:r>
              <a:rPr lang="ru-RU" dirty="0" err="1"/>
              <a:t>намуналари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546436-3D22-43BC-A70E-4A217074C9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3. Даврий </a:t>
            </a:r>
            <a:r>
              <a:rPr lang="ru-RU" dirty="0" err="1"/>
              <a:t>тарқатмалар</a:t>
            </a:r>
            <a:r>
              <a:rPr lang="ru-RU" dirty="0"/>
              <a:t>: электрон почта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мессенджерлар</a:t>
            </a:r>
            <a:endParaRPr lang="ru-RU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4F6CAF1-ED76-4395-BE77-830BF314C9D5}"/>
              </a:ext>
            </a:extLst>
          </p:cNvPr>
          <p:cNvGrpSpPr/>
          <p:nvPr/>
        </p:nvGrpSpPr>
        <p:grpSpPr>
          <a:xfrm>
            <a:off x="431998" y="1277988"/>
            <a:ext cx="5592565" cy="434975"/>
            <a:chOff x="431998" y="1497505"/>
            <a:chExt cx="7042690" cy="59567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6014B5B-F1EF-40B3-93C8-A2E80B78C139}"/>
                </a:ext>
              </a:extLst>
            </p:cNvPr>
            <p:cNvSpPr/>
            <p:nvPr/>
          </p:nvSpPr>
          <p:spPr>
            <a:xfrm>
              <a:off x="552610" y="157162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6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813B9C5-6674-4004-ADF2-327A6DB2C793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«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Ўзбек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геология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қидирув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»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АЖнинг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телеграм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канали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A0E6774-9C33-4000-BC96-1C76DE8B0C34}"/>
              </a:ext>
            </a:extLst>
          </p:cNvPr>
          <p:cNvGrpSpPr/>
          <p:nvPr/>
        </p:nvGrpSpPr>
        <p:grpSpPr>
          <a:xfrm>
            <a:off x="6167438" y="1277988"/>
            <a:ext cx="5592565" cy="434975"/>
            <a:chOff x="431998" y="1497505"/>
            <a:chExt cx="7042690" cy="59567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A2E4932-E171-4D09-AA40-5504A73C8FC9}"/>
                </a:ext>
              </a:extLst>
            </p:cNvPr>
            <p:cNvSpPr/>
            <p:nvPr/>
          </p:nvSpPr>
          <p:spPr>
            <a:xfrm>
              <a:off x="552610" y="157162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6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DA45E30-1BD1-4B59-8127-8E77F279238A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Тошкент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ш.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хокимияти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телеграм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канали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3705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FCEB0D3-8635-40A0-AD53-5032FA96B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Тарқатма </a:t>
            </a:r>
            <a:r>
              <a:rPr lang="ru-RU" dirty="0" err="1"/>
              <a:t>материаллар</a:t>
            </a:r>
            <a:r>
              <a:rPr lang="ru-RU" dirty="0"/>
              <a:t>, плакат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баннерлар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4684-13F4-4A83-91B2-2E1F288335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4. Тарқатма </a:t>
            </a:r>
            <a:r>
              <a:rPr lang="ru-RU" dirty="0" err="1"/>
              <a:t>материаллар</a:t>
            </a:r>
            <a:r>
              <a:rPr lang="ru-RU" dirty="0"/>
              <a:t>, плакат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баннерлар</a:t>
            </a:r>
            <a:endParaRPr lang="ru-RU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B2BDBA-3178-4D9C-BA4D-51470D0ED3E6}"/>
              </a:ext>
            </a:extLst>
          </p:cNvPr>
          <p:cNvGrpSpPr/>
          <p:nvPr/>
        </p:nvGrpSpPr>
        <p:grpSpPr>
          <a:xfrm>
            <a:off x="-1" y="943009"/>
            <a:ext cx="10185401" cy="1877437"/>
            <a:chOff x="-1" y="1282700"/>
            <a:chExt cx="9575801" cy="12922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1AC5D98-0262-4E27-9AA0-7490183183E0}"/>
                </a:ext>
              </a:extLst>
            </p:cNvPr>
            <p:cNvGrpSpPr/>
            <p:nvPr/>
          </p:nvGrpSpPr>
          <p:grpSpPr>
            <a:xfrm>
              <a:off x="-1" y="1282700"/>
              <a:ext cx="9575801" cy="1292200"/>
              <a:chOff x="-1" y="1138806"/>
              <a:chExt cx="9575801" cy="1463040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1AF6C28-1D89-474B-8F4C-E5ABD010467D}"/>
                  </a:ext>
                </a:extLst>
              </p:cNvPr>
              <p:cNvSpPr/>
              <p:nvPr/>
            </p:nvSpPr>
            <p:spPr>
              <a:xfrm>
                <a:off x="-1" y="1138806"/>
                <a:ext cx="802433" cy="1463040"/>
              </a:xfrm>
              <a:prstGeom prst="rect">
                <a:avLst/>
              </a:prstGeom>
              <a:solidFill>
                <a:srgbClr val="CDF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/>
              <a:lstStyle/>
              <a:p>
                <a:pPr algn="ctr"/>
                <a:endParaRPr lang="en-US" sz="900" dirty="0" err="1">
                  <a:solidFill>
                    <a:schemeClr val="bg1"/>
                  </a:solidFill>
                </a:endParaRP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6C681158-D7DD-4CD9-84FE-26CA7160CC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Blur radius="3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" t="25090" r="277" b="26127"/>
              <a:stretch/>
            </p:blipFill>
            <p:spPr>
              <a:xfrm>
                <a:off x="0" y="1138806"/>
                <a:ext cx="9575800" cy="1458253"/>
              </a:xfrm>
              <a:prstGeom prst="roundRect">
                <a:avLst>
                  <a:gd name="adj" fmla="val 50000"/>
                </a:avLst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BB475DC-88AF-47E3-8552-6D12BFA784A2}"/>
                </a:ext>
              </a:extLst>
            </p:cNvPr>
            <p:cNvSpPr txBox="1"/>
            <p:nvPr/>
          </p:nvSpPr>
          <p:spPr>
            <a:xfrm>
              <a:off x="416560" y="1364362"/>
              <a:ext cx="8917386" cy="1124648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Ахборот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беришнинг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фазилатлари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:</a:t>
              </a:r>
            </a:p>
            <a:p>
              <a:pPr marL="285750" indent="-285750">
                <a:spcAft>
                  <a:spcPts val="600"/>
                </a:spcAft>
                <a:buClr>
                  <a:srgbClr val="3A07DF"/>
                </a:buClr>
                <a:buFont typeface="Arial" panose="020B0604020202020204" pitchFamily="34" charset="0"/>
                <a:buChar char="►"/>
              </a:pPr>
              <a:r>
                <a:rPr lang="ru-RU" sz="1600" dirty="0" err="1">
                  <a:solidFill>
                    <a:schemeClr val="bg2">
                      <a:lumMod val="25000"/>
                    </a:schemeClr>
                  </a:solidFill>
                </a:rPr>
                <a:t>Босма</a:t>
              </a: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dirty="0" err="1">
                  <a:solidFill>
                    <a:schemeClr val="bg2">
                      <a:lumMod val="25000"/>
                    </a:schemeClr>
                  </a:solidFill>
                </a:rPr>
                <a:t>материаллар</a:t>
              </a: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dirty="0" err="1">
                  <a:solidFill>
                    <a:schemeClr val="bg2">
                      <a:lumMod val="25000"/>
                    </a:schemeClr>
                  </a:solidFill>
                </a:rPr>
                <a:t>давлат</a:t>
              </a: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dirty="0" err="1">
                  <a:solidFill>
                    <a:schemeClr val="bg2">
                      <a:lumMod val="25000"/>
                    </a:schemeClr>
                  </a:solidFill>
                </a:rPr>
                <a:t>ташкилотини</a:t>
              </a: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dirty="0" err="1">
                  <a:solidFill>
                    <a:schemeClr val="bg2">
                      <a:lumMod val="25000"/>
                    </a:schemeClr>
                  </a:solidFill>
                </a:rPr>
                <a:t>ахбоот</a:t>
              </a: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dirty="0" err="1">
                  <a:solidFill>
                    <a:schemeClr val="bg2">
                      <a:lumMod val="25000"/>
                    </a:schemeClr>
                  </a:solidFill>
                </a:rPr>
                <a:t>технологиялари</a:t>
              </a: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dirty="0" err="1">
                  <a:solidFill>
                    <a:schemeClr val="bg2">
                      <a:lumMod val="25000"/>
                    </a:schemeClr>
                  </a:solidFill>
                </a:rPr>
                <a:t>билан</a:t>
              </a: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dirty="0" err="1">
                  <a:solidFill>
                    <a:schemeClr val="bg2">
                      <a:lumMod val="25000"/>
                    </a:schemeClr>
                  </a:solidFill>
                </a:rPr>
                <a:t>жиҳозланишини</a:t>
              </a: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dirty="0" err="1">
                  <a:solidFill>
                    <a:schemeClr val="bg2">
                      <a:lumMod val="25000"/>
                    </a:schemeClr>
                  </a:solidFill>
                </a:rPr>
                <a:t>талаб</a:t>
              </a: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dirty="0" err="1">
                  <a:solidFill>
                    <a:schemeClr val="bg2">
                      <a:lumMod val="25000"/>
                    </a:schemeClr>
                  </a:solidFill>
                </a:rPr>
                <a:t>этмайди</a:t>
              </a:r>
              <a:endParaRPr lang="ru-RU" sz="1600" dirty="0">
                <a:solidFill>
                  <a:schemeClr val="bg2">
                    <a:lumMod val="25000"/>
                  </a:schemeClr>
                </a:solidFill>
              </a:endParaRPr>
            </a:p>
            <a:p>
              <a:pPr marL="285750" indent="-285750">
                <a:spcAft>
                  <a:spcPts val="600"/>
                </a:spcAft>
                <a:buClr>
                  <a:srgbClr val="3A07DF"/>
                </a:buClr>
                <a:buFont typeface="Arial" panose="020B0604020202020204" pitchFamily="34" charset="0"/>
                <a:buChar char="►"/>
              </a:pP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Ушбу </a:t>
              </a:r>
              <a:r>
                <a:rPr lang="ru-RU" sz="1600" dirty="0" err="1">
                  <a:solidFill>
                    <a:schemeClr val="bg2">
                      <a:lumMod val="25000"/>
                    </a:schemeClr>
                  </a:solidFill>
                </a:rPr>
                <a:t>турдаги</a:t>
              </a: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  коммуникация </a:t>
              </a:r>
              <a:r>
                <a:rPr lang="ru-RU" sz="1600" dirty="0" err="1">
                  <a:solidFill>
                    <a:schemeClr val="bg2">
                      <a:lumMod val="25000"/>
                    </a:schemeClr>
                  </a:solidFill>
                </a:rPr>
                <a:t>ходимлари</a:t>
              </a: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dirty="0" err="1">
                  <a:solidFill>
                    <a:schemeClr val="bg2">
                      <a:lumMod val="25000"/>
                    </a:schemeClr>
                  </a:solidFill>
                </a:rPr>
                <a:t>интернетга</a:t>
              </a: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dirty="0" err="1">
                  <a:solidFill>
                    <a:schemeClr val="bg2">
                      <a:lumMod val="25000"/>
                    </a:schemeClr>
                  </a:solidFill>
                </a:rPr>
                <a:t>узлуксиз</a:t>
              </a: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dirty="0" err="1">
                  <a:solidFill>
                    <a:schemeClr val="bg2">
                      <a:lumMod val="25000"/>
                    </a:schemeClr>
                  </a:solidFill>
                </a:rPr>
                <a:t>кириш</a:t>
              </a: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dirty="0" err="1">
                  <a:solidFill>
                    <a:schemeClr val="bg2">
                      <a:lumMod val="25000"/>
                    </a:schemeClr>
                  </a:solidFill>
                </a:rPr>
                <a:t>имконига</a:t>
              </a: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dirty="0" err="1">
                  <a:solidFill>
                    <a:schemeClr val="bg2">
                      <a:lumMod val="25000"/>
                    </a:schemeClr>
                  </a:solidFill>
                </a:rPr>
                <a:t>эга</a:t>
              </a: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dirty="0" err="1">
                  <a:solidFill>
                    <a:schemeClr val="bg2">
                      <a:lumMod val="25000"/>
                    </a:schemeClr>
                  </a:solidFill>
                </a:rPr>
                <a:t>бўлмайдиган</a:t>
              </a: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dirty="0" err="1">
                  <a:solidFill>
                    <a:schemeClr val="bg2">
                      <a:lumMod val="25000"/>
                    </a:schemeClr>
                  </a:solidFill>
                </a:rPr>
                <a:t>ёки</a:t>
              </a: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 смартфон </a:t>
              </a:r>
              <a:r>
                <a:rPr lang="ru-RU" sz="1600" dirty="0" err="1">
                  <a:solidFill>
                    <a:schemeClr val="bg2">
                      <a:lumMod val="25000"/>
                    </a:schemeClr>
                  </a:solidFill>
                </a:rPr>
                <a:t>ва</a:t>
              </a: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dirty="0" err="1">
                  <a:solidFill>
                    <a:schemeClr val="bg2">
                      <a:lumMod val="25000"/>
                    </a:schemeClr>
                  </a:solidFill>
                </a:rPr>
                <a:t>компютердан</a:t>
              </a: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dirty="0" err="1">
                  <a:solidFill>
                    <a:schemeClr val="bg2">
                      <a:lumMod val="25000"/>
                    </a:schemeClr>
                  </a:solidFill>
                </a:rPr>
                <a:t>фойдалана</a:t>
              </a: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dirty="0" err="1">
                  <a:solidFill>
                    <a:schemeClr val="bg2">
                      <a:lumMod val="25000"/>
                    </a:schemeClr>
                  </a:solidFill>
                </a:rPr>
                <a:t>олмайдиган</a:t>
              </a: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dirty="0" err="1">
                  <a:solidFill>
                    <a:schemeClr val="bg2">
                      <a:lumMod val="25000"/>
                    </a:schemeClr>
                  </a:solidFill>
                </a:rPr>
                <a:t>давлат</a:t>
              </a: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dirty="0" err="1">
                  <a:solidFill>
                    <a:schemeClr val="bg2">
                      <a:lumMod val="25000"/>
                    </a:schemeClr>
                  </a:solidFill>
                </a:rPr>
                <a:t>ташкилотлари</a:t>
              </a: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dirty="0" err="1">
                  <a:solidFill>
                    <a:schemeClr val="bg2">
                      <a:lumMod val="25000"/>
                    </a:schemeClr>
                  </a:solidFill>
                </a:rPr>
                <a:t>бўлинмаларида</a:t>
              </a: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dirty="0" err="1">
                  <a:solidFill>
                    <a:schemeClr val="bg2">
                      <a:lumMod val="25000"/>
                    </a:schemeClr>
                  </a:solidFill>
                </a:rPr>
                <a:t>зарур</a:t>
              </a: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5897548-AA64-4BAF-84F0-C660DC0081FE}"/>
              </a:ext>
            </a:extLst>
          </p:cNvPr>
          <p:cNvGrpSpPr/>
          <p:nvPr/>
        </p:nvGrpSpPr>
        <p:grpSpPr>
          <a:xfrm flipH="1">
            <a:off x="10392696" y="1131367"/>
            <a:ext cx="1799304" cy="1494577"/>
            <a:chOff x="-93" y="1143199"/>
            <a:chExt cx="1549631" cy="1287189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0B734B4B-02EC-4B2E-8529-379227C31BE9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408377" y="1253486"/>
              <a:ext cx="1141161" cy="1176902"/>
            </a:xfrm>
            <a:custGeom>
              <a:avLst/>
              <a:gdLst>
                <a:gd name="T0" fmla="*/ 858 w 944"/>
                <a:gd name="T1" fmla="*/ 810 h 973"/>
                <a:gd name="T2" fmla="*/ 857 w 944"/>
                <a:gd name="T3" fmla="*/ 814 h 973"/>
                <a:gd name="T4" fmla="*/ 843 w 944"/>
                <a:gd name="T5" fmla="*/ 825 h 973"/>
                <a:gd name="T6" fmla="*/ 842 w 944"/>
                <a:gd name="T7" fmla="*/ 827 h 973"/>
                <a:gd name="T8" fmla="*/ 824 w 944"/>
                <a:gd name="T9" fmla="*/ 839 h 973"/>
                <a:gd name="T10" fmla="*/ 821 w 944"/>
                <a:gd name="T11" fmla="*/ 842 h 973"/>
                <a:gd name="T12" fmla="*/ 807 w 944"/>
                <a:gd name="T13" fmla="*/ 848 h 973"/>
                <a:gd name="T14" fmla="*/ 769 w 944"/>
                <a:gd name="T15" fmla="*/ 858 h 973"/>
                <a:gd name="T16" fmla="*/ 871 w 944"/>
                <a:gd name="T17" fmla="*/ 973 h 973"/>
                <a:gd name="T18" fmla="*/ 876 w 944"/>
                <a:gd name="T19" fmla="*/ 970 h 973"/>
                <a:gd name="T20" fmla="*/ 911 w 944"/>
                <a:gd name="T21" fmla="*/ 941 h 973"/>
                <a:gd name="T22" fmla="*/ 915 w 944"/>
                <a:gd name="T23" fmla="*/ 937 h 973"/>
                <a:gd name="T24" fmla="*/ 937 w 944"/>
                <a:gd name="T25" fmla="*/ 917 h 973"/>
                <a:gd name="T26" fmla="*/ 944 w 944"/>
                <a:gd name="T27" fmla="*/ 910 h 973"/>
                <a:gd name="T28" fmla="*/ 858 w 944"/>
                <a:gd name="T29" fmla="*/ 810 h 973"/>
                <a:gd name="T30" fmla="*/ 343 w 944"/>
                <a:gd name="T31" fmla="*/ 0 h 973"/>
                <a:gd name="T32" fmla="*/ 137 w 944"/>
                <a:gd name="T33" fmla="*/ 79 h 973"/>
                <a:gd name="T34" fmla="*/ 113 w 944"/>
                <a:gd name="T35" fmla="*/ 515 h 973"/>
                <a:gd name="T36" fmla="*/ 343 w 944"/>
                <a:gd name="T37" fmla="*/ 618 h 973"/>
                <a:gd name="T38" fmla="*/ 512 w 944"/>
                <a:gd name="T39" fmla="*/ 568 h 973"/>
                <a:gd name="T40" fmla="*/ 564 w 944"/>
                <a:gd name="T41" fmla="*/ 626 h 973"/>
                <a:gd name="T42" fmla="*/ 604 w 944"/>
                <a:gd name="T43" fmla="*/ 598 h 973"/>
                <a:gd name="T44" fmla="*/ 616 w 944"/>
                <a:gd name="T45" fmla="*/ 589 h 973"/>
                <a:gd name="T46" fmla="*/ 645 w 944"/>
                <a:gd name="T47" fmla="*/ 570 h 973"/>
                <a:gd name="T48" fmla="*/ 638 w 944"/>
                <a:gd name="T49" fmla="*/ 562 h 973"/>
                <a:gd name="T50" fmla="*/ 584 w 944"/>
                <a:gd name="T51" fmla="*/ 502 h 973"/>
                <a:gd name="T52" fmla="*/ 573 w 944"/>
                <a:gd name="T53" fmla="*/ 103 h 973"/>
                <a:gd name="T54" fmla="*/ 343 w 944"/>
                <a:gd name="T55" fmla="*/ 0 h 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44" h="973">
                  <a:moveTo>
                    <a:pt x="858" y="810"/>
                  </a:moveTo>
                  <a:cubicBezTo>
                    <a:pt x="858" y="811"/>
                    <a:pt x="858" y="813"/>
                    <a:pt x="857" y="814"/>
                  </a:cubicBezTo>
                  <a:cubicBezTo>
                    <a:pt x="843" y="825"/>
                    <a:pt x="843" y="825"/>
                    <a:pt x="843" y="825"/>
                  </a:cubicBezTo>
                  <a:cubicBezTo>
                    <a:pt x="842" y="826"/>
                    <a:pt x="842" y="827"/>
                    <a:pt x="842" y="827"/>
                  </a:cubicBezTo>
                  <a:cubicBezTo>
                    <a:pt x="837" y="832"/>
                    <a:pt x="831" y="836"/>
                    <a:pt x="824" y="839"/>
                  </a:cubicBezTo>
                  <a:cubicBezTo>
                    <a:pt x="821" y="842"/>
                    <a:pt x="821" y="842"/>
                    <a:pt x="821" y="842"/>
                  </a:cubicBezTo>
                  <a:cubicBezTo>
                    <a:pt x="817" y="844"/>
                    <a:pt x="812" y="846"/>
                    <a:pt x="807" y="848"/>
                  </a:cubicBezTo>
                  <a:cubicBezTo>
                    <a:pt x="795" y="852"/>
                    <a:pt x="782" y="856"/>
                    <a:pt x="769" y="858"/>
                  </a:cubicBezTo>
                  <a:cubicBezTo>
                    <a:pt x="871" y="973"/>
                    <a:pt x="871" y="973"/>
                    <a:pt x="871" y="973"/>
                  </a:cubicBezTo>
                  <a:cubicBezTo>
                    <a:pt x="872" y="972"/>
                    <a:pt x="874" y="971"/>
                    <a:pt x="876" y="970"/>
                  </a:cubicBezTo>
                  <a:cubicBezTo>
                    <a:pt x="888" y="961"/>
                    <a:pt x="899" y="951"/>
                    <a:pt x="911" y="941"/>
                  </a:cubicBezTo>
                  <a:cubicBezTo>
                    <a:pt x="912" y="940"/>
                    <a:pt x="914" y="939"/>
                    <a:pt x="915" y="937"/>
                  </a:cubicBezTo>
                  <a:cubicBezTo>
                    <a:pt x="923" y="931"/>
                    <a:pt x="930" y="924"/>
                    <a:pt x="937" y="917"/>
                  </a:cubicBezTo>
                  <a:cubicBezTo>
                    <a:pt x="939" y="915"/>
                    <a:pt x="942" y="912"/>
                    <a:pt x="944" y="910"/>
                  </a:cubicBezTo>
                  <a:cubicBezTo>
                    <a:pt x="858" y="810"/>
                    <a:pt x="858" y="810"/>
                    <a:pt x="858" y="810"/>
                  </a:cubicBezTo>
                  <a:moveTo>
                    <a:pt x="343" y="0"/>
                  </a:moveTo>
                  <a:cubicBezTo>
                    <a:pt x="270" y="0"/>
                    <a:pt x="196" y="26"/>
                    <a:pt x="137" y="79"/>
                  </a:cubicBezTo>
                  <a:cubicBezTo>
                    <a:pt x="10" y="193"/>
                    <a:pt x="0" y="388"/>
                    <a:pt x="113" y="515"/>
                  </a:cubicBezTo>
                  <a:cubicBezTo>
                    <a:pt x="174" y="583"/>
                    <a:pt x="259" y="618"/>
                    <a:pt x="343" y="618"/>
                  </a:cubicBezTo>
                  <a:cubicBezTo>
                    <a:pt x="402" y="618"/>
                    <a:pt x="461" y="601"/>
                    <a:pt x="512" y="568"/>
                  </a:cubicBezTo>
                  <a:cubicBezTo>
                    <a:pt x="564" y="626"/>
                    <a:pt x="564" y="626"/>
                    <a:pt x="564" y="626"/>
                  </a:cubicBezTo>
                  <a:cubicBezTo>
                    <a:pt x="576" y="616"/>
                    <a:pt x="592" y="606"/>
                    <a:pt x="604" y="598"/>
                  </a:cubicBezTo>
                  <a:cubicBezTo>
                    <a:pt x="609" y="594"/>
                    <a:pt x="614" y="591"/>
                    <a:pt x="616" y="589"/>
                  </a:cubicBezTo>
                  <a:cubicBezTo>
                    <a:pt x="624" y="582"/>
                    <a:pt x="634" y="576"/>
                    <a:pt x="645" y="570"/>
                  </a:cubicBezTo>
                  <a:cubicBezTo>
                    <a:pt x="638" y="562"/>
                    <a:pt x="638" y="562"/>
                    <a:pt x="638" y="562"/>
                  </a:cubicBezTo>
                  <a:cubicBezTo>
                    <a:pt x="584" y="502"/>
                    <a:pt x="584" y="502"/>
                    <a:pt x="584" y="502"/>
                  </a:cubicBezTo>
                  <a:cubicBezTo>
                    <a:pt x="677" y="387"/>
                    <a:pt x="675" y="217"/>
                    <a:pt x="573" y="103"/>
                  </a:cubicBezTo>
                  <a:cubicBezTo>
                    <a:pt x="512" y="35"/>
                    <a:pt x="428" y="0"/>
                    <a:pt x="343" y="0"/>
                  </a:cubicBezTo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534743E0-C744-4946-B0BC-18D933AD9B1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1353" y="1878954"/>
              <a:ext cx="469229" cy="428382"/>
            </a:xfrm>
            <a:custGeom>
              <a:avLst/>
              <a:gdLst>
                <a:gd name="T0" fmla="*/ 12 w 388"/>
                <a:gd name="T1" fmla="*/ 133 h 354"/>
                <a:gd name="T2" fmla="*/ 58 w 388"/>
                <a:gd name="T3" fmla="*/ 217 h 354"/>
                <a:gd name="T4" fmla="*/ 173 w 388"/>
                <a:gd name="T5" fmla="*/ 333 h 354"/>
                <a:gd name="T6" fmla="*/ 305 w 388"/>
                <a:gd name="T7" fmla="*/ 310 h 354"/>
                <a:gd name="T8" fmla="*/ 345 w 388"/>
                <a:gd name="T9" fmla="*/ 63 h 354"/>
                <a:gd name="T10" fmla="*/ 79 w 388"/>
                <a:gd name="T11" fmla="*/ 72 h 354"/>
                <a:gd name="T12" fmla="*/ 12 w 388"/>
                <a:gd name="T13" fmla="*/ 133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8" h="354">
                  <a:moveTo>
                    <a:pt x="12" y="133"/>
                  </a:moveTo>
                  <a:cubicBezTo>
                    <a:pt x="27" y="153"/>
                    <a:pt x="43" y="197"/>
                    <a:pt x="58" y="217"/>
                  </a:cubicBezTo>
                  <a:cubicBezTo>
                    <a:pt x="65" y="226"/>
                    <a:pt x="165" y="324"/>
                    <a:pt x="173" y="333"/>
                  </a:cubicBezTo>
                  <a:cubicBezTo>
                    <a:pt x="192" y="354"/>
                    <a:pt x="270" y="341"/>
                    <a:pt x="305" y="310"/>
                  </a:cubicBezTo>
                  <a:cubicBezTo>
                    <a:pt x="307" y="308"/>
                    <a:pt x="388" y="110"/>
                    <a:pt x="345" y="63"/>
                  </a:cubicBezTo>
                  <a:cubicBezTo>
                    <a:pt x="289" y="0"/>
                    <a:pt x="132" y="25"/>
                    <a:pt x="79" y="72"/>
                  </a:cubicBezTo>
                  <a:cubicBezTo>
                    <a:pt x="66" y="84"/>
                    <a:pt x="0" y="119"/>
                    <a:pt x="12" y="133"/>
                  </a:cubicBezTo>
                </a:path>
              </a:pathLst>
            </a:custGeom>
            <a:solidFill>
              <a:srgbClr val="F1B8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7BDE0725-5447-40FA-9575-5B296EC3325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12611" y="1909079"/>
              <a:ext cx="157261" cy="33699"/>
            </a:xfrm>
            <a:custGeom>
              <a:avLst/>
              <a:gdLst>
                <a:gd name="T0" fmla="*/ 126 w 130"/>
                <a:gd name="T1" fmla="*/ 0 h 28"/>
                <a:gd name="T2" fmla="*/ 0 w 130"/>
                <a:gd name="T3" fmla="*/ 28 h 28"/>
                <a:gd name="T4" fmla="*/ 0 w 130"/>
                <a:gd name="T5" fmla="*/ 28 h 28"/>
                <a:gd name="T6" fmla="*/ 127 w 130"/>
                <a:gd name="T7" fmla="*/ 0 h 28"/>
                <a:gd name="T8" fmla="*/ 130 w 130"/>
                <a:gd name="T9" fmla="*/ 0 h 28"/>
                <a:gd name="T10" fmla="*/ 126 w 130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28">
                  <a:moveTo>
                    <a:pt x="126" y="0"/>
                  </a:moveTo>
                  <a:cubicBezTo>
                    <a:pt x="81" y="0"/>
                    <a:pt x="34" y="11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34" y="11"/>
                    <a:pt x="81" y="0"/>
                    <a:pt x="127" y="0"/>
                  </a:cubicBezTo>
                  <a:cubicBezTo>
                    <a:pt x="128" y="0"/>
                    <a:pt x="129" y="0"/>
                    <a:pt x="130" y="0"/>
                  </a:cubicBezTo>
                  <a:cubicBezTo>
                    <a:pt x="129" y="0"/>
                    <a:pt x="128" y="0"/>
                    <a:pt x="1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B14B8CF5-3BE2-420B-BF41-1D985F14C15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69872" y="1942778"/>
              <a:ext cx="49527" cy="34209"/>
            </a:xfrm>
            <a:custGeom>
              <a:avLst/>
              <a:gdLst>
                <a:gd name="T0" fmla="*/ 41 w 41"/>
                <a:gd name="T1" fmla="*/ 0 h 28"/>
                <a:gd name="T2" fmla="*/ 12 w 41"/>
                <a:gd name="T3" fmla="*/ 19 h 28"/>
                <a:gd name="T4" fmla="*/ 0 w 41"/>
                <a:gd name="T5" fmla="*/ 28 h 28"/>
                <a:gd name="T6" fmla="*/ 12 w 41"/>
                <a:gd name="T7" fmla="*/ 19 h 28"/>
                <a:gd name="T8" fmla="*/ 41 w 41"/>
                <a:gd name="T9" fmla="*/ 0 h 28"/>
                <a:gd name="T10" fmla="*/ 41 w 41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8">
                  <a:moveTo>
                    <a:pt x="41" y="0"/>
                  </a:moveTo>
                  <a:cubicBezTo>
                    <a:pt x="30" y="6"/>
                    <a:pt x="20" y="12"/>
                    <a:pt x="12" y="19"/>
                  </a:cubicBezTo>
                  <a:cubicBezTo>
                    <a:pt x="10" y="21"/>
                    <a:pt x="5" y="24"/>
                    <a:pt x="0" y="28"/>
                  </a:cubicBezTo>
                  <a:cubicBezTo>
                    <a:pt x="5" y="24"/>
                    <a:pt x="10" y="21"/>
                    <a:pt x="12" y="19"/>
                  </a:cubicBezTo>
                  <a:cubicBezTo>
                    <a:pt x="20" y="12"/>
                    <a:pt x="30" y="6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D1D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D3C37BC8-41B0-40A7-9D98-82F6E31B4F2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1054" y="1956564"/>
              <a:ext cx="78630" cy="276738"/>
            </a:xfrm>
            <a:custGeom>
              <a:avLst/>
              <a:gdLst>
                <a:gd name="T0" fmla="*/ 32 w 65"/>
                <a:gd name="T1" fmla="*/ 0 h 229"/>
                <a:gd name="T2" fmla="*/ 0 w 65"/>
                <a:gd name="T3" fmla="*/ 222 h 229"/>
                <a:gd name="T4" fmla="*/ 6 w 65"/>
                <a:gd name="T5" fmla="*/ 229 h 229"/>
                <a:gd name="T6" fmla="*/ 32 w 65"/>
                <a:gd name="T7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229">
                  <a:moveTo>
                    <a:pt x="32" y="0"/>
                  </a:moveTo>
                  <a:cubicBezTo>
                    <a:pt x="62" y="40"/>
                    <a:pt x="20" y="167"/>
                    <a:pt x="0" y="222"/>
                  </a:cubicBezTo>
                  <a:cubicBezTo>
                    <a:pt x="6" y="229"/>
                    <a:pt x="6" y="229"/>
                    <a:pt x="6" y="229"/>
                  </a:cubicBezTo>
                  <a:cubicBezTo>
                    <a:pt x="21" y="187"/>
                    <a:pt x="65" y="43"/>
                    <a:pt x="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C0D752C4-7D8E-4EE2-8F5B-2844942A07AF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512536" y="2225132"/>
              <a:ext cx="61781" cy="54122"/>
            </a:xfrm>
            <a:custGeom>
              <a:avLst/>
              <a:gdLst>
                <a:gd name="T0" fmla="*/ 17 w 51"/>
                <a:gd name="T1" fmla="*/ 36 h 45"/>
                <a:gd name="T2" fmla="*/ 0 w 51"/>
                <a:gd name="T3" fmla="*/ 45 h 45"/>
                <a:gd name="T4" fmla="*/ 14 w 51"/>
                <a:gd name="T5" fmla="*/ 39 h 45"/>
                <a:gd name="T6" fmla="*/ 17 w 51"/>
                <a:gd name="T7" fmla="*/ 36 h 45"/>
                <a:gd name="T8" fmla="*/ 45 w 51"/>
                <a:gd name="T9" fmla="*/ 0 h 45"/>
                <a:gd name="T10" fmla="*/ 36 w 51"/>
                <a:gd name="T11" fmla="*/ 22 h 45"/>
                <a:gd name="T12" fmla="*/ 50 w 51"/>
                <a:gd name="T13" fmla="*/ 11 h 45"/>
                <a:gd name="T14" fmla="*/ 51 w 51"/>
                <a:gd name="T15" fmla="*/ 7 h 45"/>
                <a:gd name="T16" fmla="*/ 45 w 51"/>
                <a:gd name="T1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45">
                  <a:moveTo>
                    <a:pt x="17" y="36"/>
                  </a:moveTo>
                  <a:cubicBezTo>
                    <a:pt x="12" y="39"/>
                    <a:pt x="6" y="42"/>
                    <a:pt x="0" y="45"/>
                  </a:cubicBezTo>
                  <a:cubicBezTo>
                    <a:pt x="5" y="43"/>
                    <a:pt x="10" y="41"/>
                    <a:pt x="14" y="39"/>
                  </a:cubicBezTo>
                  <a:cubicBezTo>
                    <a:pt x="17" y="36"/>
                    <a:pt x="17" y="36"/>
                    <a:pt x="17" y="36"/>
                  </a:cubicBezTo>
                  <a:moveTo>
                    <a:pt x="45" y="0"/>
                  </a:moveTo>
                  <a:cubicBezTo>
                    <a:pt x="41" y="10"/>
                    <a:pt x="38" y="18"/>
                    <a:pt x="36" y="22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51" y="10"/>
                    <a:pt x="51" y="8"/>
                    <a:pt x="51" y="7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D1D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B1D9D8B4-9309-49D2-8055-33B5200C550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27418" y="2288955"/>
              <a:ext cx="54122" cy="6127"/>
            </a:xfrm>
            <a:custGeom>
              <a:avLst/>
              <a:gdLst>
                <a:gd name="T0" fmla="*/ 0 w 45"/>
                <a:gd name="T1" fmla="*/ 0 h 5"/>
                <a:gd name="T2" fmla="*/ 25 w 45"/>
                <a:gd name="T3" fmla="*/ 5 h 5"/>
                <a:gd name="T4" fmla="*/ 45 w 45"/>
                <a:gd name="T5" fmla="*/ 3 h 5"/>
                <a:gd name="T6" fmla="*/ 27 w 45"/>
                <a:gd name="T7" fmla="*/ 4 h 5"/>
                <a:gd name="T8" fmla="*/ 0 w 4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">
                  <a:moveTo>
                    <a:pt x="0" y="0"/>
                  </a:moveTo>
                  <a:cubicBezTo>
                    <a:pt x="5" y="3"/>
                    <a:pt x="14" y="5"/>
                    <a:pt x="25" y="5"/>
                  </a:cubicBezTo>
                  <a:cubicBezTo>
                    <a:pt x="31" y="5"/>
                    <a:pt x="38" y="4"/>
                    <a:pt x="45" y="3"/>
                  </a:cubicBezTo>
                  <a:cubicBezTo>
                    <a:pt x="39" y="4"/>
                    <a:pt x="33" y="4"/>
                    <a:pt x="27" y="4"/>
                  </a:cubicBezTo>
                  <a:cubicBezTo>
                    <a:pt x="16" y="4"/>
                    <a:pt x="7" y="3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24AEF97A-BC6B-493C-9F23-011F9DCAE75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4628" y="1909079"/>
              <a:ext cx="453401" cy="384982"/>
            </a:xfrm>
            <a:custGeom>
              <a:avLst/>
              <a:gdLst>
                <a:gd name="T0" fmla="*/ 233 w 375"/>
                <a:gd name="T1" fmla="*/ 0 h 318"/>
                <a:gd name="T2" fmla="*/ 106 w 375"/>
                <a:gd name="T3" fmla="*/ 28 h 318"/>
                <a:gd name="T4" fmla="*/ 77 w 375"/>
                <a:gd name="T5" fmla="*/ 47 h 318"/>
                <a:gd name="T6" fmla="*/ 65 w 375"/>
                <a:gd name="T7" fmla="*/ 56 h 318"/>
                <a:gd name="T8" fmla="*/ 10 w 375"/>
                <a:gd name="T9" fmla="*/ 108 h 318"/>
                <a:gd name="T10" fmla="*/ 56 w 375"/>
                <a:gd name="T11" fmla="*/ 192 h 318"/>
                <a:gd name="T12" fmla="*/ 174 w 375"/>
                <a:gd name="T13" fmla="*/ 310 h 318"/>
                <a:gd name="T14" fmla="*/ 179 w 375"/>
                <a:gd name="T15" fmla="*/ 314 h 318"/>
                <a:gd name="T16" fmla="*/ 206 w 375"/>
                <a:gd name="T17" fmla="*/ 318 h 318"/>
                <a:gd name="T18" fmla="*/ 224 w 375"/>
                <a:gd name="T19" fmla="*/ 317 h 318"/>
                <a:gd name="T20" fmla="*/ 268 w 375"/>
                <a:gd name="T21" fmla="*/ 306 h 318"/>
                <a:gd name="T22" fmla="*/ 285 w 375"/>
                <a:gd name="T23" fmla="*/ 297 h 318"/>
                <a:gd name="T24" fmla="*/ 304 w 375"/>
                <a:gd name="T25" fmla="*/ 283 h 318"/>
                <a:gd name="T26" fmla="*/ 313 w 375"/>
                <a:gd name="T27" fmla="*/ 261 h 318"/>
                <a:gd name="T28" fmla="*/ 345 w 375"/>
                <a:gd name="T29" fmla="*/ 39 h 318"/>
                <a:gd name="T30" fmla="*/ 343 w 375"/>
                <a:gd name="T31" fmla="*/ 38 h 318"/>
                <a:gd name="T32" fmla="*/ 236 w 375"/>
                <a:gd name="T33" fmla="*/ 0 h 318"/>
                <a:gd name="T34" fmla="*/ 233 w 375"/>
                <a:gd name="T35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5" h="318">
                  <a:moveTo>
                    <a:pt x="233" y="0"/>
                  </a:moveTo>
                  <a:cubicBezTo>
                    <a:pt x="187" y="0"/>
                    <a:pt x="140" y="11"/>
                    <a:pt x="106" y="28"/>
                  </a:cubicBezTo>
                  <a:cubicBezTo>
                    <a:pt x="95" y="34"/>
                    <a:pt x="85" y="40"/>
                    <a:pt x="77" y="47"/>
                  </a:cubicBezTo>
                  <a:cubicBezTo>
                    <a:pt x="75" y="49"/>
                    <a:pt x="70" y="52"/>
                    <a:pt x="65" y="56"/>
                  </a:cubicBezTo>
                  <a:cubicBezTo>
                    <a:pt x="42" y="72"/>
                    <a:pt x="0" y="97"/>
                    <a:pt x="10" y="108"/>
                  </a:cubicBezTo>
                  <a:cubicBezTo>
                    <a:pt x="25" y="128"/>
                    <a:pt x="41" y="172"/>
                    <a:pt x="56" y="192"/>
                  </a:cubicBezTo>
                  <a:cubicBezTo>
                    <a:pt x="63" y="201"/>
                    <a:pt x="166" y="301"/>
                    <a:pt x="174" y="310"/>
                  </a:cubicBezTo>
                  <a:cubicBezTo>
                    <a:pt x="176" y="311"/>
                    <a:pt x="177" y="313"/>
                    <a:pt x="179" y="314"/>
                  </a:cubicBezTo>
                  <a:cubicBezTo>
                    <a:pt x="186" y="317"/>
                    <a:pt x="195" y="318"/>
                    <a:pt x="206" y="318"/>
                  </a:cubicBezTo>
                  <a:cubicBezTo>
                    <a:pt x="212" y="318"/>
                    <a:pt x="218" y="318"/>
                    <a:pt x="224" y="317"/>
                  </a:cubicBezTo>
                  <a:cubicBezTo>
                    <a:pt x="238" y="315"/>
                    <a:pt x="253" y="311"/>
                    <a:pt x="268" y="306"/>
                  </a:cubicBezTo>
                  <a:cubicBezTo>
                    <a:pt x="274" y="303"/>
                    <a:pt x="280" y="300"/>
                    <a:pt x="285" y="297"/>
                  </a:cubicBezTo>
                  <a:cubicBezTo>
                    <a:pt x="304" y="283"/>
                    <a:pt x="304" y="283"/>
                    <a:pt x="304" y="283"/>
                  </a:cubicBezTo>
                  <a:cubicBezTo>
                    <a:pt x="306" y="279"/>
                    <a:pt x="309" y="271"/>
                    <a:pt x="313" y="261"/>
                  </a:cubicBezTo>
                  <a:cubicBezTo>
                    <a:pt x="333" y="206"/>
                    <a:pt x="375" y="79"/>
                    <a:pt x="345" y="39"/>
                  </a:cubicBezTo>
                  <a:cubicBezTo>
                    <a:pt x="344" y="39"/>
                    <a:pt x="344" y="38"/>
                    <a:pt x="343" y="38"/>
                  </a:cubicBezTo>
                  <a:cubicBezTo>
                    <a:pt x="320" y="12"/>
                    <a:pt x="279" y="1"/>
                    <a:pt x="236" y="0"/>
                  </a:cubicBezTo>
                  <a:cubicBezTo>
                    <a:pt x="235" y="0"/>
                    <a:pt x="234" y="0"/>
                    <a:pt x="233" y="0"/>
                  </a:cubicBezTo>
                </a:path>
              </a:pathLst>
            </a:custGeom>
            <a:solidFill>
              <a:srgbClr val="F1B8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Oval 13">
              <a:extLst>
                <a:ext uri="{FF2B5EF4-FFF2-40B4-BE49-F238E27FC236}">
                  <a16:creationId xmlns:a16="http://schemas.microsoft.com/office/drawing/2014/main" id="{BABAA1BD-5A11-43A9-85F5-7096964F6E5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76645" y="2176626"/>
              <a:ext cx="36252" cy="3727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Oval 14">
              <a:extLst>
                <a:ext uri="{FF2B5EF4-FFF2-40B4-BE49-F238E27FC236}">
                  <a16:creationId xmlns:a16="http://schemas.microsoft.com/office/drawing/2014/main" id="{1FD82478-7A18-476F-9A1C-9B83846A718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07716" y="2176626"/>
              <a:ext cx="37783" cy="3727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6279448C-2688-493E-AA00-8C7459E7A1B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94080" y="1143199"/>
              <a:ext cx="1140651" cy="1219792"/>
            </a:xfrm>
            <a:custGeom>
              <a:avLst/>
              <a:gdLst>
                <a:gd name="T0" fmla="*/ 137 w 944"/>
                <a:gd name="T1" fmla="*/ 114 h 1008"/>
                <a:gd name="T2" fmla="*/ 573 w 944"/>
                <a:gd name="T3" fmla="*/ 138 h 1008"/>
                <a:gd name="T4" fmla="*/ 584 w 944"/>
                <a:gd name="T5" fmla="*/ 537 h 1008"/>
                <a:gd name="T6" fmla="*/ 638 w 944"/>
                <a:gd name="T7" fmla="*/ 597 h 1008"/>
                <a:gd name="T8" fmla="*/ 693 w 944"/>
                <a:gd name="T9" fmla="*/ 658 h 1008"/>
                <a:gd name="T10" fmla="*/ 808 w 944"/>
                <a:gd name="T11" fmla="*/ 787 h 1008"/>
                <a:gd name="T12" fmla="*/ 944 w 944"/>
                <a:gd name="T13" fmla="*/ 945 h 1008"/>
                <a:gd name="T14" fmla="*/ 937 w 944"/>
                <a:gd name="T15" fmla="*/ 952 h 1008"/>
                <a:gd name="T16" fmla="*/ 915 w 944"/>
                <a:gd name="T17" fmla="*/ 972 h 1008"/>
                <a:gd name="T18" fmla="*/ 911 w 944"/>
                <a:gd name="T19" fmla="*/ 976 h 1008"/>
                <a:gd name="T20" fmla="*/ 876 w 944"/>
                <a:gd name="T21" fmla="*/ 1005 h 1008"/>
                <a:gd name="T22" fmla="*/ 871 w 944"/>
                <a:gd name="T23" fmla="*/ 1008 h 1008"/>
                <a:gd name="T24" fmla="*/ 512 w 944"/>
                <a:gd name="T25" fmla="*/ 603 h 1008"/>
                <a:gd name="T26" fmla="*/ 113 w 944"/>
                <a:gd name="T27" fmla="*/ 550 h 1008"/>
                <a:gd name="T28" fmla="*/ 137 w 944"/>
                <a:gd name="T29" fmla="*/ 114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4" h="1008">
                  <a:moveTo>
                    <a:pt x="137" y="114"/>
                  </a:moveTo>
                  <a:cubicBezTo>
                    <a:pt x="264" y="0"/>
                    <a:pt x="460" y="11"/>
                    <a:pt x="573" y="138"/>
                  </a:cubicBezTo>
                  <a:cubicBezTo>
                    <a:pt x="675" y="252"/>
                    <a:pt x="677" y="422"/>
                    <a:pt x="584" y="537"/>
                  </a:cubicBezTo>
                  <a:cubicBezTo>
                    <a:pt x="638" y="597"/>
                    <a:pt x="638" y="597"/>
                    <a:pt x="638" y="597"/>
                  </a:cubicBezTo>
                  <a:cubicBezTo>
                    <a:pt x="693" y="658"/>
                    <a:pt x="693" y="658"/>
                    <a:pt x="693" y="658"/>
                  </a:cubicBezTo>
                  <a:cubicBezTo>
                    <a:pt x="808" y="787"/>
                    <a:pt x="808" y="787"/>
                    <a:pt x="808" y="787"/>
                  </a:cubicBezTo>
                  <a:cubicBezTo>
                    <a:pt x="944" y="945"/>
                    <a:pt x="944" y="945"/>
                    <a:pt x="944" y="945"/>
                  </a:cubicBezTo>
                  <a:cubicBezTo>
                    <a:pt x="942" y="947"/>
                    <a:pt x="939" y="950"/>
                    <a:pt x="937" y="952"/>
                  </a:cubicBezTo>
                  <a:cubicBezTo>
                    <a:pt x="930" y="959"/>
                    <a:pt x="923" y="966"/>
                    <a:pt x="915" y="972"/>
                  </a:cubicBezTo>
                  <a:cubicBezTo>
                    <a:pt x="914" y="974"/>
                    <a:pt x="912" y="975"/>
                    <a:pt x="911" y="976"/>
                  </a:cubicBezTo>
                  <a:cubicBezTo>
                    <a:pt x="899" y="986"/>
                    <a:pt x="888" y="996"/>
                    <a:pt x="876" y="1005"/>
                  </a:cubicBezTo>
                  <a:cubicBezTo>
                    <a:pt x="874" y="1006"/>
                    <a:pt x="872" y="1007"/>
                    <a:pt x="871" y="1008"/>
                  </a:cubicBezTo>
                  <a:cubicBezTo>
                    <a:pt x="512" y="603"/>
                    <a:pt x="512" y="603"/>
                    <a:pt x="512" y="603"/>
                  </a:cubicBezTo>
                  <a:cubicBezTo>
                    <a:pt x="387" y="685"/>
                    <a:pt x="216" y="665"/>
                    <a:pt x="113" y="550"/>
                  </a:cubicBezTo>
                  <a:cubicBezTo>
                    <a:pt x="0" y="423"/>
                    <a:pt x="10" y="228"/>
                    <a:pt x="137" y="114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CFD2E64A-7F33-4543-88A1-4FA328186D4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33545" y="2009665"/>
              <a:ext cx="263463" cy="83226"/>
            </a:xfrm>
            <a:custGeom>
              <a:avLst/>
              <a:gdLst>
                <a:gd name="T0" fmla="*/ 179 w 218"/>
                <a:gd name="T1" fmla="*/ 14 h 69"/>
                <a:gd name="T2" fmla="*/ 176 w 218"/>
                <a:gd name="T3" fmla="*/ 62 h 69"/>
                <a:gd name="T4" fmla="*/ 41 w 218"/>
                <a:gd name="T5" fmla="*/ 69 h 69"/>
                <a:gd name="T6" fmla="*/ 2 w 218"/>
                <a:gd name="T7" fmla="*/ 37 h 69"/>
                <a:gd name="T8" fmla="*/ 39 w 218"/>
                <a:gd name="T9" fmla="*/ 0 h 69"/>
                <a:gd name="T10" fmla="*/ 179 w 218"/>
                <a:gd name="T11" fmla="*/ 1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" h="69">
                  <a:moveTo>
                    <a:pt x="179" y="14"/>
                  </a:moveTo>
                  <a:cubicBezTo>
                    <a:pt x="218" y="16"/>
                    <a:pt x="215" y="62"/>
                    <a:pt x="176" y="62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20" y="69"/>
                    <a:pt x="3" y="61"/>
                    <a:pt x="2" y="37"/>
                  </a:cubicBezTo>
                  <a:cubicBezTo>
                    <a:pt x="0" y="13"/>
                    <a:pt x="5" y="3"/>
                    <a:pt x="39" y="0"/>
                  </a:cubicBezTo>
                  <a:lnTo>
                    <a:pt x="179" y="14"/>
                  </a:lnTo>
                  <a:close/>
                </a:path>
              </a:pathLst>
            </a:custGeom>
            <a:solidFill>
              <a:srgbClr val="F6D1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5EFEEDBE-F4F2-445F-9372-7874AABF2EE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88614" y="2083189"/>
              <a:ext cx="262442" cy="97011"/>
            </a:xfrm>
            <a:custGeom>
              <a:avLst/>
              <a:gdLst>
                <a:gd name="T0" fmla="*/ 175 w 217"/>
                <a:gd name="T1" fmla="*/ 5 h 80"/>
                <a:gd name="T2" fmla="*/ 179 w 217"/>
                <a:gd name="T3" fmla="*/ 52 h 80"/>
                <a:gd name="T4" fmla="*/ 47 w 217"/>
                <a:gd name="T5" fmla="*/ 77 h 80"/>
                <a:gd name="T6" fmla="*/ 5 w 217"/>
                <a:gd name="T7" fmla="*/ 52 h 80"/>
                <a:gd name="T8" fmla="*/ 36 w 217"/>
                <a:gd name="T9" fmla="*/ 10 h 80"/>
                <a:gd name="T10" fmla="*/ 175 w 217"/>
                <a:gd name="T11" fmla="*/ 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7" h="80">
                  <a:moveTo>
                    <a:pt x="175" y="5"/>
                  </a:moveTo>
                  <a:cubicBezTo>
                    <a:pt x="214" y="0"/>
                    <a:pt x="217" y="46"/>
                    <a:pt x="179" y="52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27" y="80"/>
                    <a:pt x="10" y="75"/>
                    <a:pt x="5" y="52"/>
                  </a:cubicBezTo>
                  <a:cubicBezTo>
                    <a:pt x="0" y="28"/>
                    <a:pt x="3" y="18"/>
                    <a:pt x="36" y="10"/>
                  </a:cubicBezTo>
                  <a:lnTo>
                    <a:pt x="175" y="5"/>
                  </a:lnTo>
                  <a:close/>
                </a:path>
              </a:pathLst>
            </a:custGeom>
            <a:solidFill>
              <a:srgbClr val="F6D1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1FA941FE-CB17-49FB-A42F-472495A5978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24791" y="2132716"/>
              <a:ext cx="259378" cy="121009"/>
            </a:xfrm>
            <a:custGeom>
              <a:avLst/>
              <a:gdLst>
                <a:gd name="T0" fmla="*/ 169 w 215"/>
                <a:gd name="T1" fmla="*/ 9 h 100"/>
                <a:gd name="T2" fmla="*/ 179 w 215"/>
                <a:gd name="T3" fmla="*/ 55 h 100"/>
                <a:gd name="T4" fmla="*/ 52 w 215"/>
                <a:gd name="T5" fmla="*/ 95 h 100"/>
                <a:gd name="T6" fmla="*/ 7 w 215"/>
                <a:gd name="T7" fmla="*/ 74 h 100"/>
                <a:gd name="T8" fmla="*/ 34 w 215"/>
                <a:gd name="T9" fmla="*/ 30 h 100"/>
                <a:gd name="T10" fmla="*/ 169 w 215"/>
                <a:gd name="T11" fmla="*/ 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5" h="100">
                  <a:moveTo>
                    <a:pt x="169" y="9"/>
                  </a:moveTo>
                  <a:cubicBezTo>
                    <a:pt x="207" y="0"/>
                    <a:pt x="215" y="45"/>
                    <a:pt x="179" y="55"/>
                  </a:cubicBezTo>
                  <a:cubicBezTo>
                    <a:pt x="52" y="95"/>
                    <a:pt x="52" y="95"/>
                    <a:pt x="52" y="95"/>
                  </a:cubicBezTo>
                  <a:cubicBezTo>
                    <a:pt x="32" y="100"/>
                    <a:pt x="15" y="97"/>
                    <a:pt x="7" y="74"/>
                  </a:cubicBezTo>
                  <a:cubicBezTo>
                    <a:pt x="0" y="52"/>
                    <a:pt x="2" y="41"/>
                    <a:pt x="34" y="30"/>
                  </a:cubicBezTo>
                  <a:lnTo>
                    <a:pt x="169" y="9"/>
                  </a:lnTo>
                  <a:close/>
                </a:path>
              </a:pathLst>
            </a:custGeom>
            <a:solidFill>
              <a:srgbClr val="F6D1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39064466-1F6C-4CA0-8D18-39DCD5B724B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2113" y="2178669"/>
              <a:ext cx="215978" cy="128668"/>
            </a:xfrm>
            <a:custGeom>
              <a:avLst/>
              <a:gdLst>
                <a:gd name="T0" fmla="*/ 136 w 179"/>
                <a:gd name="T1" fmla="*/ 12 h 106"/>
                <a:gd name="T2" fmla="*/ 150 w 179"/>
                <a:gd name="T3" fmla="*/ 49 h 106"/>
                <a:gd name="T4" fmla="*/ 50 w 179"/>
                <a:gd name="T5" fmla="*/ 100 h 106"/>
                <a:gd name="T6" fmla="*/ 10 w 179"/>
                <a:gd name="T7" fmla="*/ 88 h 106"/>
                <a:gd name="T8" fmla="*/ 26 w 179"/>
                <a:gd name="T9" fmla="*/ 48 h 106"/>
                <a:gd name="T10" fmla="*/ 136 w 179"/>
                <a:gd name="T11" fmla="*/ 1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9" h="106">
                  <a:moveTo>
                    <a:pt x="136" y="12"/>
                  </a:moveTo>
                  <a:cubicBezTo>
                    <a:pt x="166" y="0"/>
                    <a:pt x="179" y="36"/>
                    <a:pt x="150" y="49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34" y="106"/>
                    <a:pt x="19" y="106"/>
                    <a:pt x="10" y="88"/>
                  </a:cubicBezTo>
                  <a:cubicBezTo>
                    <a:pt x="0" y="71"/>
                    <a:pt x="1" y="61"/>
                    <a:pt x="26" y="48"/>
                  </a:cubicBezTo>
                  <a:lnTo>
                    <a:pt x="136" y="12"/>
                  </a:lnTo>
                  <a:close/>
                </a:path>
              </a:pathLst>
            </a:custGeom>
            <a:solidFill>
              <a:srgbClr val="F6D1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01B89E79-5178-481D-8708-3444519EAA1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16471" y="1822279"/>
              <a:ext cx="533052" cy="395194"/>
            </a:xfrm>
            <a:custGeom>
              <a:avLst/>
              <a:gdLst>
                <a:gd name="T0" fmla="*/ 434 w 441"/>
                <a:gd name="T1" fmla="*/ 100 h 327"/>
                <a:gd name="T2" fmla="*/ 429 w 441"/>
                <a:gd name="T3" fmla="*/ 119 h 327"/>
                <a:gd name="T4" fmla="*/ 426 w 441"/>
                <a:gd name="T5" fmla="*/ 127 h 327"/>
                <a:gd name="T6" fmla="*/ 404 w 441"/>
                <a:gd name="T7" fmla="*/ 180 h 327"/>
                <a:gd name="T8" fmla="*/ 404 w 441"/>
                <a:gd name="T9" fmla="*/ 180 h 327"/>
                <a:gd name="T10" fmla="*/ 420 w 441"/>
                <a:gd name="T11" fmla="*/ 189 h 327"/>
                <a:gd name="T12" fmla="*/ 416 w 441"/>
                <a:gd name="T13" fmla="*/ 242 h 327"/>
                <a:gd name="T14" fmla="*/ 416 w 441"/>
                <a:gd name="T15" fmla="*/ 299 h 327"/>
                <a:gd name="T16" fmla="*/ 308 w 441"/>
                <a:gd name="T17" fmla="*/ 316 h 327"/>
                <a:gd name="T18" fmla="*/ 282 w 441"/>
                <a:gd name="T19" fmla="*/ 298 h 327"/>
                <a:gd name="T20" fmla="*/ 241 w 441"/>
                <a:gd name="T21" fmla="*/ 226 h 327"/>
                <a:gd name="T22" fmla="*/ 228 w 441"/>
                <a:gd name="T23" fmla="*/ 132 h 327"/>
                <a:gd name="T24" fmla="*/ 149 w 441"/>
                <a:gd name="T25" fmla="*/ 92 h 327"/>
                <a:gd name="T26" fmla="*/ 126 w 441"/>
                <a:gd name="T27" fmla="*/ 97 h 327"/>
                <a:gd name="T28" fmla="*/ 52 w 441"/>
                <a:gd name="T29" fmla="*/ 101 h 327"/>
                <a:gd name="T30" fmla="*/ 18 w 441"/>
                <a:gd name="T31" fmla="*/ 49 h 327"/>
                <a:gd name="T32" fmla="*/ 71 w 441"/>
                <a:gd name="T33" fmla="*/ 36 h 327"/>
                <a:gd name="T34" fmla="*/ 146 w 441"/>
                <a:gd name="T35" fmla="*/ 16 h 327"/>
                <a:gd name="T36" fmla="*/ 310 w 441"/>
                <a:gd name="T37" fmla="*/ 53 h 327"/>
                <a:gd name="T38" fmla="*/ 359 w 441"/>
                <a:gd name="T39" fmla="*/ 87 h 327"/>
                <a:gd name="T40" fmla="*/ 434 w 441"/>
                <a:gd name="T41" fmla="*/ 100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1" h="327">
                  <a:moveTo>
                    <a:pt x="434" y="100"/>
                  </a:moveTo>
                  <a:cubicBezTo>
                    <a:pt x="432" y="106"/>
                    <a:pt x="430" y="113"/>
                    <a:pt x="429" y="119"/>
                  </a:cubicBezTo>
                  <a:cubicBezTo>
                    <a:pt x="428" y="122"/>
                    <a:pt x="427" y="124"/>
                    <a:pt x="426" y="127"/>
                  </a:cubicBezTo>
                  <a:cubicBezTo>
                    <a:pt x="420" y="145"/>
                    <a:pt x="413" y="163"/>
                    <a:pt x="404" y="180"/>
                  </a:cubicBezTo>
                  <a:cubicBezTo>
                    <a:pt x="404" y="180"/>
                    <a:pt x="404" y="180"/>
                    <a:pt x="404" y="180"/>
                  </a:cubicBezTo>
                  <a:cubicBezTo>
                    <a:pt x="403" y="183"/>
                    <a:pt x="421" y="187"/>
                    <a:pt x="420" y="189"/>
                  </a:cubicBezTo>
                  <a:cubicBezTo>
                    <a:pt x="403" y="224"/>
                    <a:pt x="441" y="212"/>
                    <a:pt x="416" y="242"/>
                  </a:cubicBezTo>
                  <a:cubicBezTo>
                    <a:pt x="410" y="248"/>
                    <a:pt x="421" y="292"/>
                    <a:pt x="416" y="299"/>
                  </a:cubicBezTo>
                  <a:cubicBezTo>
                    <a:pt x="412" y="303"/>
                    <a:pt x="344" y="327"/>
                    <a:pt x="308" y="316"/>
                  </a:cubicBezTo>
                  <a:cubicBezTo>
                    <a:pt x="299" y="313"/>
                    <a:pt x="290" y="307"/>
                    <a:pt x="282" y="298"/>
                  </a:cubicBezTo>
                  <a:cubicBezTo>
                    <a:pt x="267" y="280"/>
                    <a:pt x="252" y="255"/>
                    <a:pt x="241" y="226"/>
                  </a:cubicBezTo>
                  <a:cubicBezTo>
                    <a:pt x="231" y="197"/>
                    <a:pt x="225" y="164"/>
                    <a:pt x="228" y="132"/>
                  </a:cubicBezTo>
                  <a:cubicBezTo>
                    <a:pt x="228" y="132"/>
                    <a:pt x="174" y="112"/>
                    <a:pt x="149" y="92"/>
                  </a:cubicBezTo>
                  <a:cubicBezTo>
                    <a:pt x="141" y="94"/>
                    <a:pt x="133" y="96"/>
                    <a:pt x="126" y="97"/>
                  </a:cubicBezTo>
                  <a:cubicBezTo>
                    <a:pt x="95" y="104"/>
                    <a:pt x="69" y="106"/>
                    <a:pt x="52" y="101"/>
                  </a:cubicBezTo>
                  <a:cubicBezTo>
                    <a:pt x="5" y="89"/>
                    <a:pt x="0" y="53"/>
                    <a:pt x="18" y="49"/>
                  </a:cubicBezTo>
                  <a:cubicBezTo>
                    <a:pt x="35" y="45"/>
                    <a:pt x="53" y="40"/>
                    <a:pt x="71" y="36"/>
                  </a:cubicBezTo>
                  <a:cubicBezTo>
                    <a:pt x="99" y="28"/>
                    <a:pt x="126" y="21"/>
                    <a:pt x="146" y="16"/>
                  </a:cubicBezTo>
                  <a:cubicBezTo>
                    <a:pt x="212" y="0"/>
                    <a:pt x="190" y="9"/>
                    <a:pt x="310" y="53"/>
                  </a:cubicBezTo>
                  <a:cubicBezTo>
                    <a:pt x="325" y="59"/>
                    <a:pt x="342" y="71"/>
                    <a:pt x="359" y="87"/>
                  </a:cubicBezTo>
                  <a:cubicBezTo>
                    <a:pt x="380" y="87"/>
                    <a:pt x="411" y="96"/>
                    <a:pt x="434" y="100"/>
                  </a:cubicBezTo>
                  <a:close/>
                </a:path>
              </a:pathLst>
            </a:custGeom>
            <a:solidFill>
              <a:srgbClr val="F6D1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22">
              <a:extLst>
                <a:ext uri="{FF2B5EF4-FFF2-40B4-BE49-F238E27FC236}">
                  <a16:creationId xmlns:a16="http://schemas.microsoft.com/office/drawing/2014/main" id="{FEB97471-B9F9-4119-B0DB-DBDBDCB2186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26097" y="1898357"/>
              <a:ext cx="166962" cy="319117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491B00F8-0288-486E-BFD5-CD6B91724B6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26097" y="2158245"/>
              <a:ext cx="166962" cy="59228"/>
            </a:xfrm>
            <a:prstGeom prst="rect">
              <a:avLst/>
            </a:prstGeom>
            <a:solidFill>
              <a:srgbClr val="E7E7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Oval 24">
              <a:extLst>
                <a:ext uri="{FF2B5EF4-FFF2-40B4-BE49-F238E27FC236}">
                  <a16:creationId xmlns:a16="http://schemas.microsoft.com/office/drawing/2014/main" id="{D9B21C84-5F36-44B2-B5CF-B0B70CCDF75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22598" y="2170499"/>
              <a:ext cx="35230" cy="33699"/>
            </a:xfrm>
            <a:prstGeom prst="ellipse">
              <a:avLst/>
            </a:prstGeom>
            <a:solidFill>
              <a:srgbClr val="2112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F1443312-7CF3-440F-BAAA-E41342D75C2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93" y="1864147"/>
              <a:ext cx="290013" cy="387535"/>
            </a:xfrm>
            <a:prstGeom prst="rect">
              <a:avLst/>
            </a:prstGeom>
            <a:solidFill>
              <a:srgbClr val="130A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Rectangle 26">
              <a:extLst>
                <a:ext uri="{FF2B5EF4-FFF2-40B4-BE49-F238E27FC236}">
                  <a16:creationId xmlns:a16="http://schemas.microsoft.com/office/drawing/2014/main" id="{B44818F3-0B13-4329-B64F-66E328A36C4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-93" y="2158245"/>
              <a:ext cx="288992" cy="93437"/>
            </a:xfrm>
            <a:prstGeom prst="rect">
              <a:avLst/>
            </a:prstGeom>
            <a:solidFill>
              <a:srgbClr val="2112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51ED8CD-C6C6-4D7D-9D2A-0522D7870F4E}"/>
              </a:ext>
            </a:extLst>
          </p:cNvPr>
          <p:cNvGrpSpPr/>
          <p:nvPr/>
        </p:nvGrpSpPr>
        <p:grpSpPr>
          <a:xfrm>
            <a:off x="431998" y="3043641"/>
            <a:ext cx="5592565" cy="424739"/>
            <a:chOff x="431998" y="1497505"/>
            <a:chExt cx="7042690" cy="595679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6C51BC1-2C73-45E8-90D4-ECEDC1772679}"/>
                </a:ext>
              </a:extLst>
            </p:cNvPr>
            <p:cNvSpPr/>
            <p:nvPr/>
          </p:nvSpPr>
          <p:spPr>
            <a:xfrm>
              <a:off x="552610" y="157162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5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63434749-7FA0-44D7-8A25-30618ACBF73F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5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Мақсад</a:t>
              </a:r>
              <a:r>
                <a:rPr lang="ru-RU" sz="15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5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5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5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тўлдиришлар</a:t>
              </a:r>
              <a:r>
                <a:rPr lang="ru-RU" sz="15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: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B56360B-F5AB-4A7F-A93D-73FF653CCEE7}"/>
              </a:ext>
            </a:extLst>
          </p:cNvPr>
          <p:cNvGrpSpPr/>
          <p:nvPr/>
        </p:nvGrpSpPr>
        <p:grpSpPr>
          <a:xfrm>
            <a:off x="6167438" y="3043641"/>
            <a:ext cx="5592565" cy="424739"/>
            <a:chOff x="431998" y="1497505"/>
            <a:chExt cx="7042690" cy="595679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22DF044-26CA-4AC9-BBEA-8C8F0866BF50}"/>
                </a:ext>
              </a:extLst>
            </p:cNvPr>
            <p:cNvSpPr/>
            <p:nvPr/>
          </p:nvSpPr>
          <p:spPr>
            <a:xfrm>
              <a:off x="552610" y="157162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5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8E10E724-EC91-4405-AE03-C42C0C6157FF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5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Босма</a:t>
              </a:r>
              <a:r>
                <a:rPr lang="ru-RU" sz="15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5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материаллар</a:t>
              </a:r>
              <a:r>
                <a:rPr lang="ru-RU" sz="15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5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формати</a:t>
              </a:r>
              <a:r>
                <a:rPr lang="ru-RU" sz="15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5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5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5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талаблари</a:t>
              </a:r>
              <a:r>
                <a:rPr lang="ru-RU" sz="15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:</a:t>
              </a: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26A91CE6-4D1F-47FD-A580-6990601D2051}"/>
              </a:ext>
            </a:extLst>
          </p:cNvPr>
          <p:cNvSpPr/>
          <p:nvPr/>
        </p:nvSpPr>
        <p:spPr>
          <a:xfrm>
            <a:off x="441832" y="3555880"/>
            <a:ext cx="5582731" cy="27699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унинг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эхтимолий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юзага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келишиларига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муросасиз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муносабатда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бўлиш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ҳақида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ходимларни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хабордор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Ходимларни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одоб-аҳлоқ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қоидалари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Ходимларга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одоб-аҳлоқ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тамойиллари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ҳамда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амалдаги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ҳужжатлар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ЎзР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қонунчилиги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ҳақида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ахборот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бериш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Одоб-ахлоқ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қоидалари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сиёсатининг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бузилиши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ҳолатлари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тўғрисидаги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хабарларни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қабул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ташкилотида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мавжуд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бўлган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хабар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бериш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каналлари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ахборот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бериш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23F080-BFE3-4A0F-A46A-8986FD23B152}"/>
              </a:ext>
            </a:extLst>
          </p:cNvPr>
          <p:cNvSpPr/>
          <p:nvPr/>
        </p:nvSpPr>
        <p:spPr>
          <a:xfrm>
            <a:off x="6166357" y="3484010"/>
            <a:ext cx="5582731" cy="30008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Босма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материалларга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мисол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Баннер – Плакат –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Варақа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Брошюрлар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бўлиши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мумкин</a:t>
            </a:r>
            <a:r>
              <a:rPr lang="en-US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5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Материаллар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аниқ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тузилишга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эга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бўлган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долзарб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маълумотларни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акс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эттириши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мунтазам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равишда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янгиланиб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туриши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керак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Материаллар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ташкилоти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биносининг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энг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кўп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ўтиш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мумкин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бўлган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ташриф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буюрадиган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жойларига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масалан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кириш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жойида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ошхонада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жойининг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марказидаги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йўлакда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лифт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зонасида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маълумот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тахтасида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жойлаштирилиши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керак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Материаллардаги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маълумотлар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ташкилоти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унинг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ҳамкорлари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фаолиятига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хос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бўлиши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керак</a:t>
            </a:r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AD3DF5E2-F2A0-4CE0-833F-241243EFFD64}"/>
              </a:ext>
            </a:extLst>
          </p:cNvPr>
          <p:cNvSpPr/>
          <p:nvPr/>
        </p:nvSpPr>
        <p:spPr>
          <a:xfrm>
            <a:off x="10541973" y="1037940"/>
            <a:ext cx="711200" cy="711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latin typeface="Arial Black" panose="020B0A04020102020204" pitchFamily="34" charset="0"/>
              </a:rPr>
              <a:t>+</a:t>
            </a:r>
            <a:endParaRPr lang="en-US" sz="4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830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19F694-476A-4961-947D-24F30E5640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58" t="1689" r="35611" b="69767"/>
          <a:stretch/>
        </p:blipFill>
        <p:spPr>
          <a:xfrm>
            <a:off x="431997" y="1933920"/>
            <a:ext cx="2139503" cy="19517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8777D7-1D58-4597-A2FE-BB9A965449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1" t="1957" r="2324" b="52841"/>
          <a:stretch/>
        </p:blipFill>
        <p:spPr>
          <a:xfrm>
            <a:off x="453135" y="4000501"/>
            <a:ext cx="3924300" cy="2273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3515AF-FF4F-4EBB-97DE-1F110DF6ED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5737" y="1933920"/>
            <a:ext cx="2238200" cy="19517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7C0826-FD86-4B94-984D-0E0AC48A12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" t="12029" r="13311" b="7476"/>
          <a:stretch/>
        </p:blipFill>
        <p:spPr>
          <a:xfrm>
            <a:off x="8569927" y="1886468"/>
            <a:ext cx="3179161" cy="2258604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27DA60B3-60AC-4CB6-B3C8-84B628F9E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Тарқатма </a:t>
            </a:r>
            <a:r>
              <a:rPr lang="ru-RU" dirty="0" err="1"/>
              <a:t>материаллар</a:t>
            </a:r>
            <a:r>
              <a:rPr lang="ru-RU" dirty="0"/>
              <a:t>, плакат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баннерлар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425683-05C5-4A02-8F83-61AC576A0A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4. Тарқатма </a:t>
            </a:r>
            <a:r>
              <a:rPr lang="ru-RU" dirty="0" err="1"/>
              <a:t>материаллар</a:t>
            </a:r>
            <a:r>
              <a:rPr lang="ru-RU" dirty="0"/>
              <a:t>, плакат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баннерлар</a:t>
            </a:r>
            <a:endParaRPr lang="ru-RU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8053D43-8954-45F1-8099-587A1B409B33}"/>
              </a:ext>
            </a:extLst>
          </p:cNvPr>
          <p:cNvGrpSpPr/>
          <p:nvPr/>
        </p:nvGrpSpPr>
        <p:grpSpPr>
          <a:xfrm>
            <a:off x="501445" y="1268882"/>
            <a:ext cx="4439960" cy="541146"/>
            <a:chOff x="431998" y="1497505"/>
            <a:chExt cx="7042690" cy="59567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CD02E45-C2E1-49DE-A9CB-3ECBE9DD47B3}"/>
                </a:ext>
              </a:extLst>
            </p:cNvPr>
            <p:cNvSpPr/>
            <p:nvPr/>
          </p:nvSpPr>
          <p:spPr>
            <a:xfrm>
              <a:off x="552610" y="157162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6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35B4A3A-0199-481E-B391-1C1A2C07C95A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«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Ўзбек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геология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қидирув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» АЖ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93B63D5-8033-4554-8694-6E8F84725555}"/>
              </a:ext>
            </a:extLst>
          </p:cNvPr>
          <p:cNvGrpSpPr/>
          <p:nvPr/>
        </p:nvGrpSpPr>
        <p:grpSpPr>
          <a:xfrm>
            <a:off x="8569927" y="1277988"/>
            <a:ext cx="3190075" cy="541146"/>
            <a:chOff x="431998" y="1497505"/>
            <a:chExt cx="7042690" cy="59567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6468ECE-00C7-4FCF-B8F9-C3A5BD9C365A}"/>
                </a:ext>
              </a:extLst>
            </p:cNvPr>
            <p:cNvSpPr/>
            <p:nvPr/>
          </p:nvSpPr>
          <p:spPr>
            <a:xfrm>
              <a:off x="552610" y="157162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6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7D36830-87C4-4498-A6DB-54D5A2C2DA4D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Адлия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вазирлиги</a:t>
              </a:r>
              <a:endParaRPr lang="ru-RU" sz="16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A237D926-9232-48C8-A2ED-734D384DC0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0" b="24277"/>
          <a:stretch/>
        </p:blipFill>
        <p:spPr>
          <a:xfrm>
            <a:off x="5097450" y="1912121"/>
            <a:ext cx="3215019" cy="254811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D0AA465-D96D-4AC4-96F6-DA68F2768925}"/>
              </a:ext>
            </a:extLst>
          </p:cNvPr>
          <p:cNvGrpSpPr/>
          <p:nvPr/>
        </p:nvGrpSpPr>
        <p:grpSpPr>
          <a:xfrm>
            <a:off x="5097450" y="1282700"/>
            <a:ext cx="3215019" cy="541146"/>
            <a:chOff x="483094" y="1497505"/>
            <a:chExt cx="6991594" cy="59567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9987F43-9900-4F31-B0CD-30E6071D7F8B}"/>
                </a:ext>
              </a:extLst>
            </p:cNvPr>
            <p:cNvSpPr/>
            <p:nvPr/>
          </p:nvSpPr>
          <p:spPr>
            <a:xfrm>
              <a:off x="552610" y="157162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6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0013A80-11F8-49ED-9F84-167B4BBBFEFC}"/>
                </a:ext>
              </a:extLst>
            </p:cNvPr>
            <p:cNvSpPr/>
            <p:nvPr/>
          </p:nvSpPr>
          <p:spPr>
            <a:xfrm>
              <a:off x="483094" y="1497505"/>
              <a:ext cx="6982382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Тошкент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ш.хокимияти</a:t>
              </a:r>
              <a:endParaRPr lang="ru-RU" sz="16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96449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4179B71-0D6D-406A-8205-DA86C8EE1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Маслаҳат</a:t>
            </a:r>
            <a:r>
              <a:rPr lang="ru-RU" dirty="0"/>
              <a:t> </a:t>
            </a:r>
            <a:r>
              <a:rPr lang="ru-RU" dirty="0" err="1"/>
              <a:t>бериш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BF45234-5953-4A63-B382-B73E073B90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5. Масла</a:t>
            </a:r>
            <a:r>
              <a:rPr lang="uz-Cyrl-UZ" dirty="0"/>
              <a:t>ҳат бериш</a:t>
            </a:r>
            <a:endParaRPr lang="ru-RU" dirty="0"/>
          </a:p>
        </p:txBody>
      </p:sp>
      <p:sp>
        <p:nvSpPr>
          <p:cNvPr id="164" name="Title 1">
            <a:extLst>
              <a:ext uri="{FF2B5EF4-FFF2-40B4-BE49-F238E27FC236}">
                <a16:creationId xmlns:a16="http://schemas.microsoft.com/office/drawing/2014/main" id="{F32AD763-327F-4E5D-97C7-55D1C439496B}"/>
              </a:ext>
            </a:extLst>
          </p:cNvPr>
          <p:cNvSpPr txBox="1">
            <a:spLocks/>
          </p:cNvSpPr>
          <p:nvPr/>
        </p:nvSpPr>
        <p:spPr>
          <a:xfrm>
            <a:off x="451114" y="1224950"/>
            <a:ext cx="2977885" cy="5651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br>
              <a:rPr lang="ru-RU" sz="1600" b="1" dirty="0"/>
            </a:br>
            <a:r>
              <a:rPr lang="ru-RU" sz="1600" b="1" dirty="0"/>
              <a:t>ISO37001:2016 га </a:t>
            </a:r>
            <a:r>
              <a:rPr lang="ru-RU" sz="1600" b="1" dirty="0" err="1"/>
              <a:t>мувофиқ</a:t>
            </a:r>
            <a:br>
              <a:rPr lang="ru-RU" sz="1600" b="1" dirty="0"/>
            </a:br>
            <a:r>
              <a:rPr lang="ru-RU" sz="1600" b="1" dirty="0" err="1"/>
              <a:t>ташкилотларда</a:t>
            </a:r>
            <a:r>
              <a:rPr lang="ru-RU" sz="1600" b="1" dirty="0"/>
              <a:t> </a:t>
            </a:r>
            <a:r>
              <a:rPr lang="ru-RU" sz="1600" b="1" dirty="0" err="1"/>
              <a:t>ходимларга</a:t>
            </a:r>
            <a:r>
              <a:rPr lang="ru-RU" sz="1600" b="1" dirty="0"/>
              <a:t> улар </a:t>
            </a:r>
            <a:r>
              <a:rPr lang="ru-RU" sz="1600" b="1" dirty="0" err="1"/>
              <a:t>порахўрликда</a:t>
            </a:r>
            <a:r>
              <a:rPr lang="ru-RU" sz="1600" b="1" dirty="0"/>
              <a:t> </a:t>
            </a:r>
            <a:r>
              <a:rPr lang="ru-RU" sz="1600" b="1" dirty="0" err="1"/>
              <a:t>иштирок</a:t>
            </a:r>
            <a:r>
              <a:rPr lang="ru-RU" sz="1600" b="1" dirty="0"/>
              <a:t> </a:t>
            </a:r>
            <a:r>
              <a:rPr lang="ru-RU" sz="1600" b="1" dirty="0" err="1"/>
              <a:t>этишига</a:t>
            </a:r>
            <a:r>
              <a:rPr lang="ru-RU" sz="1600" b="1" dirty="0"/>
              <a:t> </a:t>
            </a:r>
            <a:r>
              <a:rPr lang="ru-RU" sz="1600" b="1" dirty="0" err="1"/>
              <a:t>олиб</a:t>
            </a:r>
            <a:r>
              <a:rPr lang="ru-RU" sz="1600" b="1" dirty="0"/>
              <a:t> </a:t>
            </a:r>
            <a:r>
              <a:rPr lang="ru-RU" sz="1600" b="1" dirty="0" err="1"/>
              <a:t>келиши</a:t>
            </a:r>
            <a:r>
              <a:rPr lang="ru-RU" sz="1600" b="1" dirty="0"/>
              <a:t> </a:t>
            </a:r>
            <a:r>
              <a:rPr lang="ru-RU" sz="1600" b="1" dirty="0" err="1"/>
              <a:t>мумкин</a:t>
            </a:r>
            <a:r>
              <a:rPr lang="ru-RU" sz="1600" b="1" dirty="0"/>
              <a:t> </a:t>
            </a:r>
            <a:r>
              <a:rPr lang="ru-RU" sz="1600" b="1" dirty="0" err="1"/>
              <a:t>бўлган</a:t>
            </a:r>
            <a:r>
              <a:rPr lang="ru-RU" sz="1600" b="1" dirty="0"/>
              <a:t> </a:t>
            </a:r>
            <a:r>
              <a:rPr lang="ru-RU" sz="1600" b="1" dirty="0" err="1"/>
              <a:t>муаммо</a:t>
            </a:r>
            <a:r>
              <a:rPr lang="ru-RU" sz="1600" b="1" dirty="0"/>
              <a:t> </a:t>
            </a:r>
            <a:r>
              <a:rPr lang="ru-RU" sz="1600" b="1" dirty="0" err="1"/>
              <a:t>ёки</a:t>
            </a:r>
            <a:r>
              <a:rPr lang="ru-RU" sz="1600" b="1" dirty="0"/>
              <a:t> </a:t>
            </a:r>
            <a:r>
              <a:rPr lang="ru-RU" sz="1600" b="1" dirty="0" err="1"/>
              <a:t>ҳолатларга</a:t>
            </a:r>
            <a:r>
              <a:rPr lang="ru-RU" sz="1600" b="1" dirty="0"/>
              <a:t> </a:t>
            </a:r>
            <a:r>
              <a:rPr lang="ru-RU" sz="1600" b="1" dirty="0" err="1"/>
              <a:t>учраган</a:t>
            </a:r>
            <a:r>
              <a:rPr lang="ru-RU" sz="1600" b="1" dirty="0"/>
              <a:t> </a:t>
            </a:r>
            <a:r>
              <a:rPr lang="ru-RU" sz="1600" b="1" dirty="0" err="1"/>
              <a:t>тақдирда</a:t>
            </a:r>
            <a:r>
              <a:rPr lang="ru-RU" sz="1600" b="1" dirty="0"/>
              <a:t> </a:t>
            </a:r>
            <a:r>
              <a:rPr lang="ru-RU" sz="1600" b="1" dirty="0" err="1"/>
              <a:t>тегишли</a:t>
            </a:r>
            <a:r>
              <a:rPr lang="ru-RU" sz="1600" b="1" dirty="0"/>
              <a:t> </a:t>
            </a:r>
            <a:r>
              <a:rPr lang="ru-RU" sz="1600" b="1" dirty="0" err="1"/>
              <a:t>шахслардан</a:t>
            </a:r>
            <a:r>
              <a:rPr lang="ru-RU" sz="1600" b="1" dirty="0"/>
              <a:t> </a:t>
            </a:r>
            <a:r>
              <a:rPr lang="ru-RU" sz="1600" b="1" dirty="0" err="1"/>
              <a:t>маслаҳат</a:t>
            </a:r>
            <a:r>
              <a:rPr lang="ru-RU" sz="1600" b="1" dirty="0"/>
              <a:t> </a:t>
            </a:r>
            <a:r>
              <a:rPr lang="ru-RU" sz="1600" b="1" dirty="0" err="1"/>
              <a:t>олишларини</a:t>
            </a:r>
            <a:r>
              <a:rPr lang="ru-RU" sz="1600" b="1" dirty="0"/>
              <a:t> </a:t>
            </a:r>
            <a:r>
              <a:rPr lang="ru-RU" sz="1600" b="1" dirty="0" err="1"/>
              <a:t>таъминлаш</a:t>
            </a:r>
            <a:r>
              <a:rPr lang="ru-RU" sz="1600" b="1" dirty="0"/>
              <a:t> </a:t>
            </a:r>
            <a:r>
              <a:rPr lang="ru-RU" sz="1600" b="1" dirty="0" err="1"/>
              <a:t>имкониятини</a:t>
            </a:r>
            <a:r>
              <a:rPr lang="ru-RU" sz="1600" b="1" dirty="0"/>
              <a:t> </a:t>
            </a:r>
            <a:r>
              <a:rPr lang="ru-RU" sz="1600" b="1" dirty="0" err="1"/>
              <a:t>яратувчи</a:t>
            </a:r>
            <a:r>
              <a:rPr lang="ru-RU" sz="1600" b="1" dirty="0"/>
              <a:t> </a:t>
            </a:r>
            <a:r>
              <a:rPr lang="ru-RU" sz="1600" b="1" dirty="0" err="1"/>
              <a:t>тартиб-таомиллар</a:t>
            </a:r>
            <a:r>
              <a:rPr lang="ru-RU" sz="1600" b="1" dirty="0"/>
              <a:t> </a:t>
            </a:r>
            <a:r>
              <a:rPr lang="ru-RU" sz="1600" b="1" dirty="0" err="1"/>
              <a:t>жорий</a:t>
            </a:r>
            <a:r>
              <a:rPr lang="ru-RU" sz="1600" b="1" dirty="0"/>
              <a:t> </a:t>
            </a:r>
            <a:r>
              <a:rPr lang="ru-RU" sz="1600" b="1" dirty="0" err="1"/>
              <a:t>этилиши</a:t>
            </a:r>
            <a:r>
              <a:rPr lang="ru-RU" sz="1600" b="1" dirty="0"/>
              <a:t> </a:t>
            </a:r>
            <a:r>
              <a:rPr lang="ru-RU" sz="1600" b="1" dirty="0" err="1"/>
              <a:t>лозим</a:t>
            </a:r>
            <a:r>
              <a:rPr lang="ru-RU" sz="1600" b="1" dirty="0"/>
              <a:t>.</a:t>
            </a:r>
          </a:p>
          <a:p>
            <a:pPr>
              <a:lnSpc>
                <a:spcPct val="100000"/>
              </a:lnSpc>
            </a:pPr>
            <a:br>
              <a:rPr lang="ru-RU" sz="1600" b="1" dirty="0"/>
            </a:br>
            <a:r>
              <a:rPr lang="ru-RU" sz="1600" b="1" dirty="0"/>
              <a:t>	</a:t>
            </a:r>
          </a:p>
        </p:txBody>
      </p: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6BABD858-FBC2-4170-B4C3-9A66B6A2B2A8}"/>
              </a:ext>
            </a:extLst>
          </p:cNvPr>
          <p:cNvGrpSpPr/>
          <p:nvPr/>
        </p:nvGrpSpPr>
        <p:grpSpPr>
          <a:xfrm>
            <a:off x="3784798" y="1282700"/>
            <a:ext cx="7975203" cy="460375"/>
            <a:chOff x="431998" y="1497505"/>
            <a:chExt cx="7042690" cy="630869"/>
          </a:xfrm>
        </p:grpSpPr>
        <p:sp>
          <p:nvSpPr>
            <p:cNvPr id="166" name="Rectangle: Rounded Corners 165">
              <a:extLst>
                <a:ext uri="{FF2B5EF4-FFF2-40B4-BE49-F238E27FC236}">
                  <a16:creationId xmlns:a16="http://schemas.microsoft.com/office/drawing/2014/main" id="{7E66A5FC-2631-414E-80DB-2E309D2C678A}"/>
                </a:ext>
              </a:extLst>
            </p:cNvPr>
            <p:cNvSpPr/>
            <p:nvPr/>
          </p:nvSpPr>
          <p:spPr>
            <a:xfrm>
              <a:off x="552610" y="160681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67" name="Rectangle: Rounded Corners 166">
              <a:extLst>
                <a:ext uri="{FF2B5EF4-FFF2-40B4-BE49-F238E27FC236}">
                  <a16:creationId xmlns:a16="http://schemas.microsoft.com/office/drawing/2014/main" id="{C9C2EDB1-57C3-4E35-9212-F109C81A19CE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Маслаҳат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беришга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масъуллар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:</a:t>
              </a:r>
            </a:p>
          </p:txBody>
        </p:sp>
      </p:grpSp>
      <p:sp>
        <p:nvSpPr>
          <p:cNvPr id="168" name="object 20">
            <a:extLst>
              <a:ext uri="{FF2B5EF4-FFF2-40B4-BE49-F238E27FC236}">
                <a16:creationId xmlns:a16="http://schemas.microsoft.com/office/drawing/2014/main" id="{AE2CBC32-A0F1-414B-937E-8C2C187588E4}"/>
              </a:ext>
            </a:extLst>
          </p:cNvPr>
          <p:cNvSpPr txBox="1"/>
          <p:nvPr/>
        </p:nvSpPr>
        <p:spPr>
          <a:xfrm>
            <a:off x="3784798" y="1797675"/>
            <a:ext cx="7964291" cy="271108"/>
          </a:xfrm>
          <a:prstGeom prst="rect">
            <a:avLst/>
          </a:prstGeom>
        </p:spPr>
        <p:txBody>
          <a:bodyPr vert="horz" wrap="square" lIns="0" tIns="12065" rIns="0" bIns="0" numCol="2" spcCol="72000" rtlCol="0">
            <a:noAutofit/>
          </a:bodyPr>
          <a:lstStyle/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>
                <a:solidFill>
                  <a:schemeClr val="tx2"/>
                </a:solidFill>
                <a:cs typeface="Arial"/>
              </a:rPr>
              <a:t>Комплаенс-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масъул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Бевосита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раҳбар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</p:txBody>
      </p: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9A081FB9-99E1-4060-81AC-0C6222D4E51F}"/>
              </a:ext>
            </a:extLst>
          </p:cNvPr>
          <p:cNvGrpSpPr/>
          <p:nvPr/>
        </p:nvGrpSpPr>
        <p:grpSpPr>
          <a:xfrm>
            <a:off x="3784798" y="2236157"/>
            <a:ext cx="7975203" cy="460375"/>
            <a:chOff x="431998" y="1497505"/>
            <a:chExt cx="7042690" cy="630869"/>
          </a:xfrm>
        </p:grpSpPr>
        <p:sp>
          <p:nvSpPr>
            <p:cNvPr id="170" name="Rectangle: Rounded Corners 169">
              <a:extLst>
                <a:ext uri="{FF2B5EF4-FFF2-40B4-BE49-F238E27FC236}">
                  <a16:creationId xmlns:a16="http://schemas.microsoft.com/office/drawing/2014/main" id="{74C9701C-BB0B-4DAA-8297-7C2CDD1222C0}"/>
                </a:ext>
              </a:extLst>
            </p:cNvPr>
            <p:cNvSpPr/>
            <p:nvPr/>
          </p:nvSpPr>
          <p:spPr>
            <a:xfrm>
              <a:off x="552610" y="160681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71" name="Rectangle: Rounded Corners 170">
              <a:extLst>
                <a:ext uri="{FF2B5EF4-FFF2-40B4-BE49-F238E27FC236}">
                  <a16:creationId xmlns:a16="http://schemas.microsoft.com/office/drawing/2014/main" id="{88918E4B-3E8D-4246-A184-C76CD867346B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Маслаҳат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бериш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усуллари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: </a:t>
              </a:r>
            </a:p>
          </p:txBody>
        </p:sp>
      </p:grpSp>
      <p:sp>
        <p:nvSpPr>
          <p:cNvPr id="172" name="object 20">
            <a:extLst>
              <a:ext uri="{FF2B5EF4-FFF2-40B4-BE49-F238E27FC236}">
                <a16:creationId xmlns:a16="http://schemas.microsoft.com/office/drawing/2014/main" id="{20014FD9-CE08-43F8-82D0-47B4A7B5DBB8}"/>
              </a:ext>
            </a:extLst>
          </p:cNvPr>
          <p:cNvSpPr txBox="1"/>
          <p:nvPr/>
        </p:nvSpPr>
        <p:spPr>
          <a:xfrm>
            <a:off x="3784798" y="2738432"/>
            <a:ext cx="7964291" cy="827381"/>
          </a:xfrm>
          <a:prstGeom prst="rect">
            <a:avLst/>
          </a:prstGeom>
        </p:spPr>
        <p:txBody>
          <a:bodyPr vert="horz" wrap="square" lIns="0" tIns="12065" rIns="0" bIns="0" numCol="2" spcCol="72000" rtlCol="0">
            <a:noAutofit/>
          </a:bodyPr>
          <a:lstStyle/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>
                <a:solidFill>
                  <a:schemeClr val="tx2"/>
                </a:solidFill>
                <a:cs typeface="Arial"/>
              </a:rPr>
              <a:t>электрон почта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орқали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, </a:t>
            </a:r>
          </a:p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>
                <a:solidFill>
                  <a:schemeClr val="tx2"/>
                </a:solidFill>
                <a:cs typeface="Arial"/>
              </a:rPr>
              <a:t>телефон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орқали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, </a:t>
            </a:r>
          </a:p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>
                <a:solidFill>
                  <a:schemeClr val="tx2"/>
                </a:solidFill>
                <a:cs typeface="Arial"/>
              </a:rPr>
              <a:t>мессенджер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орқали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, </a:t>
            </a:r>
          </a:p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шахсан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,</a:t>
            </a:r>
          </a:p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бошқа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усуллар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</p:txBody>
      </p: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E1F2D558-8F4D-4B65-9B63-18F736EC1FAC}"/>
              </a:ext>
            </a:extLst>
          </p:cNvPr>
          <p:cNvGrpSpPr/>
          <p:nvPr/>
        </p:nvGrpSpPr>
        <p:grpSpPr>
          <a:xfrm>
            <a:off x="3084842" y="1282700"/>
            <a:ext cx="238043" cy="377590"/>
            <a:chOff x="3841139" y="1940745"/>
            <a:chExt cx="238043" cy="442712"/>
          </a:xfrm>
          <a:solidFill>
            <a:srgbClr val="3A07DF"/>
          </a:solidFill>
        </p:grpSpPr>
        <p:sp>
          <p:nvSpPr>
            <p:cNvPr id="174" name="Arrow: Chevron 173">
              <a:extLst>
                <a:ext uri="{FF2B5EF4-FFF2-40B4-BE49-F238E27FC236}">
                  <a16:creationId xmlns:a16="http://schemas.microsoft.com/office/drawing/2014/main" id="{2AE127A7-3922-4056-8405-269A41BBBF02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175" name="Arrow: Chevron 174">
              <a:extLst>
                <a:ext uri="{FF2B5EF4-FFF2-40B4-BE49-F238E27FC236}">
                  <a16:creationId xmlns:a16="http://schemas.microsoft.com/office/drawing/2014/main" id="{984706E4-5A8B-434C-9C88-0E2C15D8B343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78702022-9B54-4964-A3C1-76324FE8040A}"/>
              </a:ext>
            </a:extLst>
          </p:cNvPr>
          <p:cNvGrpSpPr/>
          <p:nvPr/>
        </p:nvGrpSpPr>
        <p:grpSpPr>
          <a:xfrm>
            <a:off x="2786459" y="1282700"/>
            <a:ext cx="238043" cy="377590"/>
            <a:chOff x="3841139" y="1940745"/>
            <a:chExt cx="238043" cy="442712"/>
          </a:xfrm>
          <a:solidFill>
            <a:srgbClr val="3A07DF">
              <a:alpha val="48000"/>
            </a:srgbClr>
          </a:solidFill>
        </p:grpSpPr>
        <p:sp>
          <p:nvSpPr>
            <p:cNvPr id="177" name="Arrow: Chevron 176">
              <a:extLst>
                <a:ext uri="{FF2B5EF4-FFF2-40B4-BE49-F238E27FC236}">
                  <a16:creationId xmlns:a16="http://schemas.microsoft.com/office/drawing/2014/main" id="{FED71F5F-AE58-4B06-8C6A-A62D94B38C4E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178" name="Arrow: Chevron 177">
              <a:extLst>
                <a:ext uri="{FF2B5EF4-FFF2-40B4-BE49-F238E27FC236}">
                  <a16:creationId xmlns:a16="http://schemas.microsoft.com/office/drawing/2014/main" id="{A1809CF3-F2F3-47C2-B77B-6EE960B5631B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1162F46A-79F1-4EF6-9B0C-989616C401CC}"/>
              </a:ext>
            </a:extLst>
          </p:cNvPr>
          <p:cNvGrpSpPr/>
          <p:nvPr/>
        </p:nvGrpSpPr>
        <p:grpSpPr>
          <a:xfrm>
            <a:off x="2467662" y="1282700"/>
            <a:ext cx="238043" cy="377590"/>
            <a:chOff x="3841139" y="1940745"/>
            <a:chExt cx="238043" cy="442712"/>
          </a:xfrm>
          <a:solidFill>
            <a:srgbClr val="3A07DF">
              <a:alpha val="28000"/>
            </a:srgbClr>
          </a:solidFill>
        </p:grpSpPr>
        <p:sp>
          <p:nvSpPr>
            <p:cNvPr id="180" name="Arrow: Chevron 179">
              <a:extLst>
                <a:ext uri="{FF2B5EF4-FFF2-40B4-BE49-F238E27FC236}">
                  <a16:creationId xmlns:a16="http://schemas.microsoft.com/office/drawing/2014/main" id="{E2D3852D-3438-4DA8-A9EF-56E974CC9BEE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181" name="Arrow: Chevron 180">
              <a:extLst>
                <a:ext uri="{FF2B5EF4-FFF2-40B4-BE49-F238E27FC236}">
                  <a16:creationId xmlns:a16="http://schemas.microsoft.com/office/drawing/2014/main" id="{D9D64205-4898-4C86-B8CD-7CF30E756405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B1DCC526-9387-4077-AAAD-5E5A1ABE2765}"/>
              </a:ext>
            </a:extLst>
          </p:cNvPr>
          <p:cNvGrpSpPr/>
          <p:nvPr/>
        </p:nvGrpSpPr>
        <p:grpSpPr>
          <a:xfrm>
            <a:off x="3784798" y="3728641"/>
            <a:ext cx="7975203" cy="700607"/>
            <a:chOff x="431998" y="1497505"/>
            <a:chExt cx="7042690" cy="588218"/>
          </a:xfrm>
        </p:grpSpPr>
        <p:sp>
          <p:nvSpPr>
            <p:cNvPr id="183" name="Rectangle: Rounded Corners 182">
              <a:extLst>
                <a:ext uri="{FF2B5EF4-FFF2-40B4-BE49-F238E27FC236}">
                  <a16:creationId xmlns:a16="http://schemas.microsoft.com/office/drawing/2014/main" id="{EBE8E7DA-67CD-4E9E-B019-6A350935A2E7}"/>
                </a:ext>
              </a:extLst>
            </p:cNvPr>
            <p:cNvSpPr/>
            <p:nvPr/>
          </p:nvSpPr>
          <p:spPr>
            <a:xfrm>
              <a:off x="552610" y="1564163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84" name="Rectangle: Rounded Corners 183">
              <a:extLst>
                <a:ext uri="{FF2B5EF4-FFF2-40B4-BE49-F238E27FC236}">
                  <a16:creationId xmlns:a16="http://schemas.microsoft.com/office/drawing/2014/main" id="{245C6FF9-4E44-4D58-9936-5C20CBB7C398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Маслаҳат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бериш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доирасида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комплаенс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масъуллар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қуйидагиларга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риоя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қилишлари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лозим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: </a:t>
              </a:r>
            </a:p>
          </p:txBody>
        </p:sp>
      </p:grpSp>
      <p:sp>
        <p:nvSpPr>
          <p:cNvPr id="185" name="object 20">
            <a:extLst>
              <a:ext uri="{FF2B5EF4-FFF2-40B4-BE49-F238E27FC236}">
                <a16:creationId xmlns:a16="http://schemas.microsoft.com/office/drawing/2014/main" id="{C5F0D21C-9D86-412A-AD89-C55B88EC851A}"/>
              </a:ext>
            </a:extLst>
          </p:cNvPr>
          <p:cNvSpPr txBox="1"/>
          <p:nvPr/>
        </p:nvSpPr>
        <p:spPr>
          <a:xfrm>
            <a:off x="3784798" y="4497613"/>
            <a:ext cx="7964291" cy="1612621"/>
          </a:xfrm>
          <a:prstGeom prst="rect">
            <a:avLst/>
          </a:prstGeom>
        </p:spPr>
        <p:txBody>
          <a:bodyPr vert="horz" wrap="square" lIns="0" tIns="12065" rIns="0" bIns="0" numCol="2" spcCol="72000" rtlCol="0">
            <a:spAutoFit/>
          </a:bodyPr>
          <a:lstStyle/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>
                <a:solidFill>
                  <a:schemeClr val="tx2"/>
                </a:solidFill>
                <a:cs typeface="Arial"/>
              </a:rPr>
              <a:t>Давлат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ташкилотида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коррупцияга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қарши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сиёсатга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одоб-аҳлоқ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қоидаларига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</a:p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Ўзбекистон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Республики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қонунчилигига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>
                <a:solidFill>
                  <a:schemeClr val="tx2"/>
                </a:solidFill>
                <a:cs typeface="Arial"/>
              </a:rPr>
              <a:t>ISO 37001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каби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халқаро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стандартларга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>
                <a:solidFill>
                  <a:schemeClr val="tx2"/>
                </a:solidFill>
                <a:cs typeface="Arial"/>
              </a:rPr>
              <a:t>БМТ,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Жаҳон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банки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ҳ.к.каби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халқаро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тан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олинган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қўлланма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ресурсларга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Ўзбекистон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Республикаси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жаҳонда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фош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қилинган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коррупцияга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қарши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актуал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ахборотларга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Релевант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шахсий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тажрибага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</p:txBody>
      </p: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443C116C-091D-44D8-9EFD-39FDC99C1BC6}"/>
              </a:ext>
            </a:extLst>
          </p:cNvPr>
          <p:cNvGrpSpPr/>
          <p:nvPr/>
        </p:nvGrpSpPr>
        <p:grpSpPr>
          <a:xfrm>
            <a:off x="438149" y="4699875"/>
            <a:ext cx="1924051" cy="1569164"/>
            <a:chOff x="2554288" y="4238625"/>
            <a:chExt cx="1755775" cy="14319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52" name="Freeform 324">
              <a:extLst>
                <a:ext uri="{FF2B5EF4-FFF2-40B4-BE49-F238E27FC236}">
                  <a16:creationId xmlns:a16="http://schemas.microsoft.com/office/drawing/2014/main" id="{E72ED4BA-F0F8-4007-8B7A-3196651A9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4288" y="4238625"/>
              <a:ext cx="1658938" cy="1431925"/>
            </a:xfrm>
            <a:custGeom>
              <a:avLst/>
              <a:gdLst>
                <a:gd name="T0" fmla="*/ 260 w 1045"/>
                <a:gd name="T1" fmla="*/ 902 h 902"/>
                <a:gd name="T2" fmla="*/ 0 w 1045"/>
                <a:gd name="T3" fmla="*/ 471 h 902"/>
                <a:gd name="T4" fmla="*/ 788 w 1045"/>
                <a:gd name="T5" fmla="*/ 0 h 902"/>
                <a:gd name="T6" fmla="*/ 1045 w 1045"/>
                <a:gd name="T7" fmla="*/ 426 h 902"/>
                <a:gd name="T8" fmla="*/ 260 w 1045"/>
                <a:gd name="T9" fmla="*/ 902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5" h="902">
                  <a:moveTo>
                    <a:pt x="260" y="902"/>
                  </a:moveTo>
                  <a:lnTo>
                    <a:pt x="0" y="471"/>
                  </a:lnTo>
                  <a:lnTo>
                    <a:pt x="788" y="0"/>
                  </a:lnTo>
                  <a:lnTo>
                    <a:pt x="1045" y="426"/>
                  </a:lnTo>
                  <a:lnTo>
                    <a:pt x="260" y="902"/>
                  </a:lnTo>
                  <a:close/>
                </a:path>
              </a:pathLst>
            </a:custGeom>
            <a:solidFill>
              <a:srgbClr val="2112AE"/>
            </a:solidFill>
            <a:ln>
              <a:noFill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253" name="Freeform 325">
              <a:extLst>
                <a:ext uri="{FF2B5EF4-FFF2-40B4-BE49-F238E27FC236}">
                  <a16:creationId xmlns:a16="http://schemas.microsoft.com/office/drawing/2014/main" id="{3DA370B6-16C0-47C0-820B-F1542861A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3338" y="4449763"/>
              <a:ext cx="1624013" cy="1179513"/>
            </a:xfrm>
            <a:custGeom>
              <a:avLst/>
              <a:gdLst>
                <a:gd name="T0" fmla="*/ 143 w 1023"/>
                <a:gd name="T1" fmla="*/ 743 h 743"/>
                <a:gd name="T2" fmla="*/ 0 w 1023"/>
                <a:gd name="T3" fmla="*/ 262 h 743"/>
                <a:gd name="T4" fmla="*/ 878 w 1023"/>
                <a:gd name="T5" fmla="*/ 0 h 743"/>
                <a:gd name="T6" fmla="*/ 1023 w 1023"/>
                <a:gd name="T7" fmla="*/ 476 h 743"/>
                <a:gd name="T8" fmla="*/ 143 w 1023"/>
                <a:gd name="T9" fmla="*/ 743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3" h="743">
                  <a:moveTo>
                    <a:pt x="143" y="743"/>
                  </a:moveTo>
                  <a:lnTo>
                    <a:pt x="0" y="262"/>
                  </a:lnTo>
                  <a:lnTo>
                    <a:pt x="878" y="0"/>
                  </a:lnTo>
                  <a:lnTo>
                    <a:pt x="1023" y="476"/>
                  </a:lnTo>
                  <a:lnTo>
                    <a:pt x="143" y="743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254" name="Freeform 326">
              <a:extLst>
                <a:ext uri="{FF2B5EF4-FFF2-40B4-BE49-F238E27FC236}">
                  <a16:creationId xmlns:a16="http://schemas.microsoft.com/office/drawing/2014/main" id="{CCA5138A-EFD1-49F1-B436-B8CAEDE2E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526" y="4741863"/>
              <a:ext cx="1457325" cy="796925"/>
            </a:xfrm>
            <a:custGeom>
              <a:avLst/>
              <a:gdLst>
                <a:gd name="T0" fmla="*/ 822 w 918"/>
                <a:gd name="T1" fmla="*/ 502 h 502"/>
                <a:gd name="T2" fmla="*/ 0 w 918"/>
                <a:gd name="T3" fmla="*/ 502 h 502"/>
                <a:gd name="T4" fmla="*/ 0 w 918"/>
                <a:gd name="T5" fmla="*/ 0 h 502"/>
                <a:gd name="T6" fmla="*/ 918 w 918"/>
                <a:gd name="T7" fmla="*/ 0 h 502"/>
                <a:gd name="T8" fmla="*/ 918 w 918"/>
                <a:gd name="T9" fmla="*/ 407 h 502"/>
                <a:gd name="T10" fmla="*/ 822 w 918"/>
                <a:gd name="T11" fmla="*/ 502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18" h="502">
                  <a:moveTo>
                    <a:pt x="822" y="502"/>
                  </a:moveTo>
                  <a:lnTo>
                    <a:pt x="0" y="502"/>
                  </a:lnTo>
                  <a:lnTo>
                    <a:pt x="0" y="0"/>
                  </a:lnTo>
                  <a:lnTo>
                    <a:pt x="918" y="0"/>
                  </a:lnTo>
                  <a:lnTo>
                    <a:pt x="918" y="407"/>
                  </a:lnTo>
                  <a:lnTo>
                    <a:pt x="822" y="5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EB0980BE-E811-4AE1-BDAD-4AF4603EBD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2576" y="5180013"/>
              <a:ext cx="914400" cy="60325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C0B6B594-F63A-41EA-9475-7CB30A9C16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2576" y="5051425"/>
              <a:ext cx="849313" cy="60325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A530AF99-A113-4FA1-93A0-2A959B136E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2576" y="5297488"/>
              <a:ext cx="649288" cy="60325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61E55505-809B-4A25-A63A-DD995A3912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6526" y="4741863"/>
              <a:ext cx="1457325" cy="203200"/>
            </a:xfrm>
            <a:prstGeom prst="rect">
              <a:avLst/>
            </a:prstGeom>
            <a:solidFill>
              <a:srgbClr val="3A07DF"/>
            </a:solidFill>
            <a:ln>
              <a:noFill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D76BA51A-DE2A-4BE3-8012-23F5566A9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6488" y="4794250"/>
              <a:ext cx="395288" cy="93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260" name="Freeform 332">
              <a:extLst>
                <a:ext uri="{FF2B5EF4-FFF2-40B4-BE49-F238E27FC236}">
                  <a16:creationId xmlns:a16="http://schemas.microsoft.com/office/drawing/2014/main" id="{B0A0EB49-D6AF-437C-AAE9-EC7089705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1451" y="5387975"/>
              <a:ext cx="152400" cy="150813"/>
            </a:xfrm>
            <a:custGeom>
              <a:avLst/>
              <a:gdLst>
                <a:gd name="T0" fmla="*/ 0 w 96"/>
                <a:gd name="T1" fmla="*/ 95 h 95"/>
                <a:gd name="T2" fmla="*/ 0 w 96"/>
                <a:gd name="T3" fmla="*/ 0 h 95"/>
                <a:gd name="T4" fmla="*/ 96 w 96"/>
                <a:gd name="T5" fmla="*/ 0 h 95"/>
                <a:gd name="T6" fmla="*/ 0 w 96"/>
                <a:gd name="T7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95">
                  <a:moveTo>
                    <a:pt x="0" y="95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261" name="Freeform 333">
              <a:extLst>
                <a:ext uri="{FF2B5EF4-FFF2-40B4-BE49-F238E27FC236}">
                  <a16:creationId xmlns:a16="http://schemas.microsoft.com/office/drawing/2014/main" id="{D768D227-BDBF-4CCD-9E11-2CF817A2F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1313" y="4411663"/>
              <a:ext cx="133350" cy="103188"/>
            </a:xfrm>
            <a:custGeom>
              <a:avLst/>
              <a:gdLst>
                <a:gd name="T0" fmla="*/ 4 w 35"/>
                <a:gd name="T1" fmla="*/ 2 h 27"/>
                <a:gd name="T2" fmla="*/ 9 w 35"/>
                <a:gd name="T3" fmla="*/ 0 h 27"/>
                <a:gd name="T4" fmla="*/ 32 w 35"/>
                <a:gd name="T5" fmla="*/ 10 h 27"/>
                <a:gd name="T6" fmla="*/ 34 w 35"/>
                <a:gd name="T7" fmla="*/ 15 h 27"/>
                <a:gd name="T8" fmla="*/ 30 w 35"/>
                <a:gd name="T9" fmla="*/ 24 h 27"/>
                <a:gd name="T10" fmla="*/ 25 w 35"/>
                <a:gd name="T11" fmla="*/ 26 h 27"/>
                <a:gd name="T12" fmla="*/ 2 w 35"/>
                <a:gd name="T13" fmla="*/ 16 h 27"/>
                <a:gd name="T14" fmla="*/ 0 w 35"/>
                <a:gd name="T15" fmla="*/ 11 h 27"/>
                <a:gd name="T16" fmla="*/ 4 w 35"/>
                <a:gd name="T17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27">
                  <a:moveTo>
                    <a:pt x="4" y="2"/>
                  </a:moveTo>
                  <a:cubicBezTo>
                    <a:pt x="5" y="0"/>
                    <a:pt x="7" y="0"/>
                    <a:pt x="9" y="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4" y="11"/>
                    <a:pt x="35" y="13"/>
                    <a:pt x="34" y="15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29" y="26"/>
                    <a:pt x="27" y="27"/>
                    <a:pt x="25" y="2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0" y="15"/>
                    <a:pt x="0" y="13"/>
                    <a:pt x="0" y="11"/>
                  </a:cubicBezTo>
                  <a:lnTo>
                    <a:pt x="4" y="2"/>
                  </a:ln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262" name="Freeform 334">
              <a:extLst>
                <a:ext uri="{FF2B5EF4-FFF2-40B4-BE49-F238E27FC236}">
                  <a16:creationId xmlns:a16="http://schemas.microsoft.com/office/drawing/2014/main" id="{E0228E0B-B1F4-4CD6-BB68-113395E14F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6863" y="4468813"/>
              <a:ext cx="150813" cy="139700"/>
            </a:xfrm>
            <a:custGeom>
              <a:avLst/>
              <a:gdLst>
                <a:gd name="T0" fmla="*/ 26 w 95"/>
                <a:gd name="T1" fmla="*/ 0 h 88"/>
                <a:gd name="T2" fmla="*/ 95 w 95"/>
                <a:gd name="T3" fmla="*/ 31 h 88"/>
                <a:gd name="T4" fmla="*/ 71 w 95"/>
                <a:gd name="T5" fmla="*/ 88 h 88"/>
                <a:gd name="T6" fmla="*/ 0 w 95"/>
                <a:gd name="T7" fmla="*/ 57 h 88"/>
                <a:gd name="T8" fmla="*/ 26 w 95"/>
                <a:gd name="T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88">
                  <a:moveTo>
                    <a:pt x="26" y="0"/>
                  </a:moveTo>
                  <a:lnTo>
                    <a:pt x="95" y="31"/>
                  </a:lnTo>
                  <a:lnTo>
                    <a:pt x="71" y="88"/>
                  </a:lnTo>
                  <a:lnTo>
                    <a:pt x="0" y="57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263" name="Freeform 335">
              <a:extLst>
                <a:ext uri="{FF2B5EF4-FFF2-40B4-BE49-F238E27FC236}">
                  <a16:creationId xmlns:a16="http://schemas.microsoft.com/office/drawing/2014/main" id="{65D7AEE8-19D5-4D50-9231-85EC6521D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1254" y="4549775"/>
              <a:ext cx="411163" cy="790575"/>
            </a:xfrm>
            <a:custGeom>
              <a:avLst/>
              <a:gdLst>
                <a:gd name="T0" fmla="*/ 188 w 259"/>
                <a:gd name="T1" fmla="*/ 0 h 498"/>
                <a:gd name="T2" fmla="*/ 7 w 259"/>
                <a:gd name="T3" fmla="*/ 412 h 498"/>
                <a:gd name="T4" fmla="*/ 0 w 259"/>
                <a:gd name="T5" fmla="*/ 486 h 498"/>
                <a:gd name="T6" fmla="*/ 29 w 259"/>
                <a:gd name="T7" fmla="*/ 498 h 498"/>
                <a:gd name="T8" fmla="*/ 79 w 259"/>
                <a:gd name="T9" fmla="*/ 443 h 498"/>
                <a:gd name="T10" fmla="*/ 79 w 259"/>
                <a:gd name="T11" fmla="*/ 443 h 498"/>
                <a:gd name="T12" fmla="*/ 259 w 259"/>
                <a:gd name="T13" fmla="*/ 31 h 498"/>
                <a:gd name="T14" fmla="*/ 188 w 259"/>
                <a:gd name="T15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" h="498">
                  <a:moveTo>
                    <a:pt x="188" y="0"/>
                  </a:moveTo>
                  <a:lnTo>
                    <a:pt x="7" y="412"/>
                  </a:lnTo>
                  <a:lnTo>
                    <a:pt x="0" y="486"/>
                  </a:lnTo>
                  <a:lnTo>
                    <a:pt x="29" y="498"/>
                  </a:lnTo>
                  <a:lnTo>
                    <a:pt x="79" y="443"/>
                  </a:lnTo>
                  <a:lnTo>
                    <a:pt x="79" y="443"/>
                  </a:lnTo>
                  <a:lnTo>
                    <a:pt x="259" y="31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264" name="Freeform 336">
              <a:extLst>
                <a:ext uri="{FF2B5EF4-FFF2-40B4-BE49-F238E27FC236}">
                  <a16:creationId xmlns:a16="http://schemas.microsoft.com/office/drawing/2014/main" id="{B8432E91-B3D7-4D91-96E4-BCE1C5537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238" y="5330825"/>
              <a:ext cx="49213" cy="68263"/>
            </a:xfrm>
            <a:custGeom>
              <a:avLst/>
              <a:gdLst>
                <a:gd name="T0" fmla="*/ 2 w 31"/>
                <a:gd name="T1" fmla="*/ 0 h 43"/>
                <a:gd name="T2" fmla="*/ 31 w 31"/>
                <a:gd name="T3" fmla="*/ 12 h 43"/>
                <a:gd name="T4" fmla="*/ 0 w 31"/>
                <a:gd name="T5" fmla="*/ 43 h 43"/>
                <a:gd name="T6" fmla="*/ 2 w 31"/>
                <a:gd name="T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43">
                  <a:moveTo>
                    <a:pt x="2" y="0"/>
                  </a:moveTo>
                  <a:lnTo>
                    <a:pt x="31" y="12"/>
                  </a:lnTo>
                  <a:lnTo>
                    <a:pt x="0" y="4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265" name="Freeform 337">
              <a:extLst>
                <a:ext uri="{FF2B5EF4-FFF2-40B4-BE49-F238E27FC236}">
                  <a16:creationId xmlns:a16="http://schemas.microsoft.com/office/drawing/2014/main" id="{8FBA7010-A91F-497D-A6AD-26DB66414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4013" y="4503738"/>
              <a:ext cx="146050" cy="282575"/>
            </a:xfrm>
            <a:custGeom>
              <a:avLst/>
              <a:gdLst>
                <a:gd name="T0" fmla="*/ 0 w 92"/>
                <a:gd name="T1" fmla="*/ 171 h 178"/>
                <a:gd name="T2" fmla="*/ 16 w 92"/>
                <a:gd name="T3" fmla="*/ 178 h 178"/>
                <a:gd name="T4" fmla="*/ 92 w 92"/>
                <a:gd name="T5" fmla="*/ 7 h 178"/>
                <a:gd name="T6" fmla="*/ 76 w 92"/>
                <a:gd name="T7" fmla="*/ 0 h 178"/>
                <a:gd name="T8" fmla="*/ 0 w 92"/>
                <a:gd name="T9" fmla="*/ 17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0" y="171"/>
                  </a:moveTo>
                  <a:lnTo>
                    <a:pt x="16" y="178"/>
                  </a:lnTo>
                  <a:lnTo>
                    <a:pt x="92" y="7"/>
                  </a:lnTo>
                  <a:lnTo>
                    <a:pt x="76" y="0"/>
                  </a:lnTo>
                  <a:lnTo>
                    <a:pt x="0" y="1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266" name="Freeform 338">
              <a:extLst>
                <a:ext uri="{FF2B5EF4-FFF2-40B4-BE49-F238E27FC236}">
                  <a16:creationId xmlns:a16="http://schemas.microsoft.com/office/drawing/2014/main" id="{25D3CEF3-59D9-4B2D-BA9F-6F250A288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626" y="4510088"/>
              <a:ext cx="49213" cy="42863"/>
            </a:xfrm>
            <a:custGeom>
              <a:avLst/>
              <a:gdLst>
                <a:gd name="T0" fmla="*/ 24 w 31"/>
                <a:gd name="T1" fmla="*/ 27 h 27"/>
                <a:gd name="T2" fmla="*/ 0 w 31"/>
                <a:gd name="T3" fmla="*/ 15 h 27"/>
                <a:gd name="T4" fmla="*/ 5 w 31"/>
                <a:gd name="T5" fmla="*/ 0 h 27"/>
                <a:gd name="T6" fmla="*/ 31 w 31"/>
                <a:gd name="T7" fmla="*/ 12 h 27"/>
                <a:gd name="T8" fmla="*/ 24 w 31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7">
                  <a:moveTo>
                    <a:pt x="24" y="27"/>
                  </a:moveTo>
                  <a:lnTo>
                    <a:pt x="0" y="15"/>
                  </a:lnTo>
                  <a:lnTo>
                    <a:pt x="5" y="0"/>
                  </a:lnTo>
                  <a:lnTo>
                    <a:pt x="31" y="12"/>
                  </a:lnTo>
                  <a:lnTo>
                    <a:pt x="24" y="2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</p:grpSp>
    </p:spTree>
    <p:extLst>
      <p:ext uri="{BB962C8B-B14F-4D97-AF65-F5344CB8AC3E}">
        <p14:creationId xmlns:p14="http://schemas.microsoft.com/office/powerpoint/2010/main" val="44264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550CD9-E536-41C5-A712-9EA105A7A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</a:t>
            </a:r>
            <a:r>
              <a:rPr lang="ru-RU" dirty="0"/>
              <a:t> </a:t>
            </a:r>
            <a:r>
              <a:rPr lang="ru-RU" dirty="0" err="1"/>
              <a:t>масалалари</a:t>
            </a:r>
            <a:r>
              <a:rPr lang="ru-RU" dirty="0"/>
              <a:t> </a:t>
            </a:r>
            <a:r>
              <a:rPr lang="ru-RU" dirty="0" err="1"/>
              <a:t>бўйича</a:t>
            </a:r>
            <a:r>
              <a:rPr lang="ru-RU" dirty="0"/>
              <a:t> хабар </a:t>
            </a:r>
            <a:r>
              <a:rPr lang="ru-RU" dirty="0" err="1"/>
              <a:t>бериш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коммуникация </a:t>
            </a:r>
            <a:r>
              <a:rPr lang="ru-RU" dirty="0" err="1"/>
              <a:t>вазифалари</a:t>
            </a:r>
            <a:br>
              <a:rPr lang="ru-RU" dirty="0"/>
            </a:br>
            <a:endParaRPr lang="en-US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D70A05E-C97A-4A52-9039-BA45865F9A1F}"/>
              </a:ext>
            </a:extLst>
          </p:cNvPr>
          <p:cNvGrpSpPr/>
          <p:nvPr/>
        </p:nvGrpSpPr>
        <p:grpSpPr>
          <a:xfrm>
            <a:off x="448933" y="1191337"/>
            <a:ext cx="2632846" cy="1588083"/>
            <a:chOff x="448933" y="916722"/>
            <a:chExt cx="2084718" cy="158808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AA43C4D-82A7-4F59-BD82-6B726B7D19DB}"/>
                </a:ext>
              </a:extLst>
            </p:cNvPr>
            <p:cNvSpPr/>
            <p:nvPr/>
          </p:nvSpPr>
          <p:spPr>
            <a:xfrm>
              <a:off x="448934" y="1883592"/>
              <a:ext cx="2084716" cy="62121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44371" rIns="0" bIns="44371" rtlCol="0" anchor="t">
              <a:noAutofit/>
            </a:bodyPr>
            <a:lstStyle/>
            <a:p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Ходимларда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коррупция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табиати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,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сабаблари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,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шакл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оқибатлари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ҳамда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муайян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давлат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ташкилоти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функцияларида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юзага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келиш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ҳусусияти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англашувини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шакллантириш</a:t>
              </a:r>
              <a:r>
                <a:rPr lang="en-US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;</a:t>
              </a:r>
              <a:endPara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97A82E6-B97E-4E78-A0CA-10256ACEA5A1}"/>
                </a:ext>
              </a:extLst>
            </p:cNvPr>
            <p:cNvGrpSpPr/>
            <p:nvPr/>
          </p:nvGrpSpPr>
          <p:grpSpPr>
            <a:xfrm>
              <a:off x="448933" y="916722"/>
              <a:ext cx="2084718" cy="981502"/>
              <a:chOff x="448933" y="916722"/>
              <a:chExt cx="2084718" cy="981502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ED3DB63F-3EF8-4B7C-A67F-6FA7459D16C6}"/>
                  </a:ext>
                </a:extLst>
              </p:cNvPr>
              <p:cNvSpPr/>
              <p:nvPr/>
            </p:nvSpPr>
            <p:spPr>
              <a:xfrm>
                <a:off x="448933" y="1712800"/>
                <a:ext cx="2084718" cy="141750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D06A466-F84D-4A2F-A8DC-B59567B391D6}"/>
                  </a:ext>
                </a:extLst>
              </p:cNvPr>
              <p:cNvSpPr/>
              <p:nvPr/>
            </p:nvSpPr>
            <p:spPr>
              <a:xfrm>
                <a:off x="453588" y="916722"/>
                <a:ext cx="861633" cy="981502"/>
              </a:xfrm>
              <a:prstGeom prst="rect">
                <a:avLst/>
              </a:prstGeom>
            </p:spPr>
            <p:txBody>
              <a:bodyPr wrap="none" lIns="0" tIns="0" bIns="0" anchor="t">
                <a:noAutofit/>
              </a:bodyPr>
              <a:lstStyle/>
              <a:p>
                <a:r>
                  <a:rPr lang="ru-RU" sz="6000" spc="-244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</a:rPr>
                  <a:t>01</a:t>
                </a:r>
                <a:endParaRPr lang="en-US" sz="6000" spc="-244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1F47ACF-1AF0-4996-9483-F3C1C0B9C397}"/>
              </a:ext>
            </a:extLst>
          </p:cNvPr>
          <p:cNvGrpSpPr/>
          <p:nvPr/>
        </p:nvGrpSpPr>
        <p:grpSpPr>
          <a:xfrm>
            <a:off x="3338036" y="1191337"/>
            <a:ext cx="2632846" cy="1588083"/>
            <a:chOff x="448933" y="916722"/>
            <a:chExt cx="2084718" cy="158808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5C494DE-09CD-4390-8ADD-53B156DA10A4}"/>
                </a:ext>
              </a:extLst>
            </p:cNvPr>
            <p:cNvSpPr/>
            <p:nvPr/>
          </p:nvSpPr>
          <p:spPr>
            <a:xfrm>
              <a:off x="448934" y="1883592"/>
              <a:ext cx="2084716" cy="62121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44371" rIns="0" bIns="44371" rtlCol="0" anchor="t">
              <a:noAutofit/>
            </a:bodyPr>
            <a:lstStyle/>
            <a:p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Ходимлар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юриш-туришини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одоб-аҳлоқ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қоидалари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кодекси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, коррупцияга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қарши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сиёсат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ЎзР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қонунчилигида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белгиланган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бошқа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ички ҳужжатлар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асосида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шакллантириш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;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5D451E8-FD0C-458B-A4C9-9FA135C31956}"/>
                </a:ext>
              </a:extLst>
            </p:cNvPr>
            <p:cNvGrpSpPr/>
            <p:nvPr/>
          </p:nvGrpSpPr>
          <p:grpSpPr>
            <a:xfrm>
              <a:off x="448933" y="916722"/>
              <a:ext cx="2084718" cy="981502"/>
              <a:chOff x="448933" y="916722"/>
              <a:chExt cx="2084718" cy="981502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AA40ACE-0766-4DDB-A7C0-B82DE498CEAB}"/>
                  </a:ext>
                </a:extLst>
              </p:cNvPr>
              <p:cNvSpPr/>
              <p:nvPr/>
            </p:nvSpPr>
            <p:spPr>
              <a:xfrm>
                <a:off x="453588" y="916722"/>
                <a:ext cx="861633" cy="981502"/>
              </a:xfrm>
              <a:prstGeom prst="rect">
                <a:avLst/>
              </a:prstGeom>
            </p:spPr>
            <p:txBody>
              <a:bodyPr wrap="none" lIns="0" tIns="0" bIns="0" anchor="t">
                <a:noAutofit/>
              </a:bodyPr>
              <a:lstStyle/>
              <a:p>
                <a:r>
                  <a:rPr lang="ru-RU" sz="6000" spc="-244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</a:rPr>
                  <a:t>0</a:t>
                </a:r>
                <a:r>
                  <a:rPr lang="en-US" sz="6000" spc="-244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377FEFC0-B554-41DB-89AF-09482914DB40}"/>
                  </a:ext>
                </a:extLst>
              </p:cNvPr>
              <p:cNvSpPr/>
              <p:nvPr/>
            </p:nvSpPr>
            <p:spPr>
              <a:xfrm>
                <a:off x="448933" y="1712800"/>
                <a:ext cx="2084718" cy="141750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AB4783A-E91F-4B58-8011-1C5A9000090D}"/>
              </a:ext>
            </a:extLst>
          </p:cNvPr>
          <p:cNvGrpSpPr/>
          <p:nvPr/>
        </p:nvGrpSpPr>
        <p:grpSpPr>
          <a:xfrm>
            <a:off x="6227139" y="1191337"/>
            <a:ext cx="2632846" cy="1588083"/>
            <a:chOff x="448933" y="916722"/>
            <a:chExt cx="2084718" cy="1588083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11A4453-065F-4A5A-B68B-4EF0FCD424D5}"/>
                </a:ext>
              </a:extLst>
            </p:cNvPr>
            <p:cNvSpPr/>
            <p:nvPr/>
          </p:nvSpPr>
          <p:spPr>
            <a:xfrm>
              <a:off x="448934" y="1883592"/>
              <a:ext cx="2084716" cy="62121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44371" rIns="0" bIns="44371" rtlCol="0" anchor="t">
              <a:noAutofit/>
            </a:bodyPr>
            <a:lstStyle/>
            <a:p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Давлат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ташкилотининг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коррупцияга </a:t>
              </a:r>
              <a:r>
                <a:rPr lang="uz-Cyrl-UZ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қарши курашиш тамойиллари, талаблари ва жараёнлари билан таништириш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;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618E09E-EA1D-4099-AB1D-466C51468BFA}"/>
                </a:ext>
              </a:extLst>
            </p:cNvPr>
            <p:cNvGrpSpPr/>
            <p:nvPr/>
          </p:nvGrpSpPr>
          <p:grpSpPr>
            <a:xfrm>
              <a:off x="448933" y="916722"/>
              <a:ext cx="2084718" cy="981502"/>
              <a:chOff x="448933" y="916722"/>
              <a:chExt cx="2084718" cy="981502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78EA643-0885-4D5A-BC1B-0E197A6476CC}"/>
                  </a:ext>
                </a:extLst>
              </p:cNvPr>
              <p:cNvSpPr/>
              <p:nvPr/>
            </p:nvSpPr>
            <p:spPr>
              <a:xfrm>
                <a:off x="448933" y="1712800"/>
                <a:ext cx="2084718" cy="141750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BE32A0E-1B7D-4C4D-8612-95BE99FC8551}"/>
                  </a:ext>
                </a:extLst>
              </p:cNvPr>
              <p:cNvSpPr/>
              <p:nvPr/>
            </p:nvSpPr>
            <p:spPr>
              <a:xfrm>
                <a:off x="453588" y="916722"/>
                <a:ext cx="861633" cy="981502"/>
              </a:xfrm>
              <a:prstGeom prst="rect">
                <a:avLst/>
              </a:prstGeom>
            </p:spPr>
            <p:txBody>
              <a:bodyPr wrap="none" lIns="0" tIns="0" bIns="0" anchor="t">
                <a:noAutofit/>
              </a:bodyPr>
              <a:lstStyle/>
              <a:p>
                <a:r>
                  <a:rPr lang="ru-RU" sz="6000" spc="-244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</a:rPr>
                  <a:t>0</a:t>
                </a:r>
                <a:r>
                  <a:rPr lang="en-US" sz="6000" spc="-244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8E871D7-20F2-4955-A5F2-5647C11A76B4}"/>
              </a:ext>
            </a:extLst>
          </p:cNvPr>
          <p:cNvGrpSpPr/>
          <p:nvPr/>
        </p:nvGrpSpPr>
        <p:grpSpPr>
          <a:xfrm>
            <a:off x="9116242" y="1191337"/>
            <a:ext cx="2632846" cy="1588083"/>
            <a:chOff x="448933" y="916722"/>
            <a:chExt cx="2084718" cy="1588083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6A2A1BFE-00BF-4813-9B61-46D1BC9B49B2}"/>
                </a:ext>
              </a:extLst>
            </p:cNvPr>
            <p:cNvSpPr/>
            <p:nvPr/>
          </p:nvSpPr>
          <p:spPr>
            <a:xfrm>
              <a:off x="448934" y="1883592"/>
              <a:ext cx="2084716" cy="62121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44371" rIns="0" bIns="44371" rtlCol="0" anchor="t">
              <a:noAutofit/>
            </a:bodyPr>
            <a:lstStyle/>
            <a:p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Коррупцияни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юзага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келтирувчи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шарт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хавф</a:t>
              </a:r>
              <a:r>
                <a:rPr lang="en-US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-</a:t>
              </a:r>
              <a:r>
                <a:rPr lang="uz-Cyrl-UZ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ҳатарларни аниқлаш маҳоратига ўргатиш ва уларни олдини олиш маҳоратини шакллантириш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.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F52D707-3DC7-4B4E-9D4E-CC99B020438F}"/>
                </a:ext>
              </a:extLst>
            </p:cNvPr>
            <p:cNvGrpSpPr/>
            <p:nvPr/>
          </p:nvGrpSpPr>
          <p:grpSpPr>
            <a:xfrm>
              <a:off x="448933" y="916722"/>
              <a:ext cx="2084718" cy="981502"/>
              <a:chOff x="448933" y="916722"/>
              <a:chExt cx="2084718" cy="981502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86F4CCAA-B767-43EC-B82B-F5DC5DD6DF9E}"/>
                  </a:ext>
                </a:extLst>
              </p:cNvPr>
              <p:cNvSpPr/>
              <p:nvPr/>
            </p:nvSpPr>
            <p:spPr>
              <a:xfrm>
                <a:off x="448933" y="1712800"/>
                <a:ext cx="2084718" cy="141750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7771C67-8795-4731-B8DD-9337D49A9C6C}"/>
                  </a:ext>
                </a:extLst>
              </p:cNvPr>
              <p:cNvSpPr/>
              <p:nvPr/>
            </p:nvSpPr>
            <p:spPr>
              <a:xfrm>
                <a:off x="453588" y="916722"/>
                <a:ext cx="861633" cy="981502"/>
              </a:xfrm>
              <a:prstGeom prst="rect">
                <a:avLst/>
              </a:prstGeom>
            </p:spPr>
            <p:txBody>
              <a:bodyPr wrap="none" lIns="0" tIns="0" bIns="0" anchor="t">
                <a:noAutofit/>
              </a:bodyPr>
              <a:lstStyle/>
              <a:p>
                <a:r>
                  <a:rPr lang="ru-RU" sz="6000" spc="-244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</a:rPr>
                  <a:t>0</a:t>
                </a:r>
                <a:r>
                  <a:rPr lang="en-US" sz="6000" spc="-244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</a:rPr>
                  <a:t>4</a:t>
                </a: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7273F39-7179-4929-B0BA-A5B1C7720AE7}"/>
              </a:ext>
            </a:extLst>
          </p:cNvPr>
          <p:cNvGrpSpPr/>
          <p:nvPr/>
        </p:nvGrpSpPr>
        <p:grpSpPr>
          <a:xfrm>
            <a:off x="2374447" y="1319211"/>
            <a:ext cx="640433" cy="639162"/>
            <a:chOff x="4243388" y="5808663"/>
            <a:chExt cx="798512" cy="796926"/>
          </a:xfrm>
          <a:solidFill>
            <a:srgbClr val="B1C7F7"/>
          </a:solidFill>
        </p:grpSpPr>
        <p:sp>
          <p:nvSpPr>
            <p:cNvPr id="40" name="Freeform 175">
              <a:extLst>
                <a:ext uri="{FF2B5EF4-FFF2-40B4-BE49-F238E27FC236}">
                  <a16:creationId xmlns:a16="http://schemas.microsoft.com/office/drawing/2014/main" id="{CCE9EF3B-20AD-4DDF-94BC-F57B7D5F18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8813" y="6237288"/>
              <a:ext cx="34925" cy="31750"/>
            </a:xfrm>
            <a:custGeom>
              <a:avLst/>
              <a:gdLst>
                <a:gd name="T0" fmla="*/ 259 w 276"/>
                <a:gd name="T1" fmla="*/ 108 h 262"/>
                <a:gd name="T2" fmla="*/ 111 w 276"/>
                <a:gd name="T3" fmla="*/ 15 h 262"/>
                <a:gd name="T4" fmla="*/ 14 w 276"/>
                <a:gd name="T5" fmla="*/ 162 h 262"/>
                <a:gd name="T6" fmla="*/ 136 w 276"/>
                <a:gd name="T7" fmla="*/ 262 h 262"/>
                <a:gd name="T8" fmla="*/ 161 w 276"/>
                <a:gd name="T9" fmla="*/ 260 h 262"/>
                <a:gd name="T10" fmla="*/ 167 w 276"/>
                <a:gd name="T11" fmla="*/ 258 h 262"/>
                <a:gd name="T12" fmla="*/ 259 w 276"/>
                <a:gd name="T13" fmla="*/ 108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6" h="262">
                  <a:moveTo>
                    <a:pt x="259" y="108"/>
                  </a:moveTo>
                  <a:cubicBezTo>
                    <a:pt x="243" y="41"/>
                    <a:pt x="177" y="0"/>
                    <a:pt x="111" y="15"/>
                  </a:cubicBezTo>
                  <a:cubicBezTo>
                    <a:pt x="43" y="29"/>
                    <a:pt x="0" y="95"/>
                    <a:pt x="14" y="162"/>
                  </a:cubicBezTo>
                  <a:cubicBezTo>
                    <a:pt x="26" y="221"/>
                    <a:pt x="78" y="262"/>
                    <a:pt x="136" y="262"/>
                  </a:cubicBezTo>
                  <a:cubicBezTo>
                    <a:pt x="144" y="262"/>
                    <a:pt x="153" y="262"/>
                    <a:pt x="161" y="260"/>
                  </a:cubicBezTo>
                  <a:cubicBezTo>
                    <a:pt x="163" y="259"/>
                    <a:pt x="165" y="259"/>
                    <a:pt x="167" y="258"/>
                  </a:cubicBezTo>
                  <a:cubicBezTo>
                    <a:pt x="235" y="242"/>
                    <a:pt x="276" y="175"/>
                    <a:pt x="259" y="108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176">
              <a:extLst>
                <a:ext uri="{FF2B5EF4-FFF2-40B4-BE49-F238E27FC236}">
                  <a16:creationId xmlns:a16="http://schemas.microsoft.com/office/drawing/2014/main" id="{3979F83B-34A4-45C3-9523-CB9C59192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7563" y="5808663"/>
              <a:ext cx="30162" cy="61913"/>
            </a:xfrm>
            <a:custGeom>
              <a:avLst/>
              <a:gdLst>
                <a:gd name="T0" fmla="*/ 125 w 250"/>
                <a:gd name="T1" fmla="*/ 0 h 500"/>
                <a:gd name="T2" fmla="*/ 0 w 250"/>
                <a:gd name="T3" fmla="*/ 125 h 500"/>
                <a:gd name="T4" fmla="*/ 0 w 250"/>
                <a:gd name="T5" fmla="*/ 375 h 500"/>
                <a:gd name="T6" fmla="*/ 125 w 250"/>
                <a:gd name="T7" fmla="*/ 500 h 500"/>
                <a:gd name="T8" fmla="*/ 250 w 250"/>
                <a:gd name="T9" fmla="*/ 375 h 500"/>
                <a:gd name="T10" fmla="*/ 250 w 250"/>
                <a:gd name="T11" fmla="*/ 125 h 500"/>
                <a:gd name="T12" fmla="*/ 125 w 250"/>
                <a:gd name="T13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500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375"/>
                  </a:lnTo>
                  <a:cubicBezTo>
                    <a:pt x="0" y="444"/>
                    <a:pt x="56" y="500"/>
                    <a:pt x="125" y="500"/>
                  </a:cubicBezTo>
                  <a:cubicBezTo>
                    <a:pt x="194" y="500"/>
                    <a:pt x="250" y="444"/>
                    <a:pt x="250" y="375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177">
              <a:extLst>
                <a:ext uri="{FF2B5EF4-FFF2-40B4-BE49-F238E27FC236}">
                  <a16:creationId xmlns:a16="http://schemas.microsoft.com/office/drawing/2014/main" id="{C7D7D93D-4687-4945-9283-083D901F2F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2300" y="5857876"/>
              <a:ext cx="52387" cy="60325"/>
            </a:xfrm>
            <a:custGeom>
              <a:avLst/>
              <a:gdLst>
                <a:gd name="T0" fmla="*/ 376 w 410"/>
                <a:gd name="T1" fmla="*/ 297 h 484"/>
                <a:gd name="T2" fmla="*/ 251 w 410"/>
                <a:gd name="T3" fmla="*/ 80 h 484"/>
                <a:gd name="T4" fmla="*/ 80 w 410"/>
                <a:gd name="T5" fmla="*/ 35 h 484"/>
                <a:gd name="T6" fmla="*/ 34 w 410"/>
                <a:gd name="T7" fmla="*/ 205 h 484"/>
                <a:gd name="T8" fmla="*/ 159 w 410"/>
                <a:gd name="T9" fmla="*/ 422 h 484"/>
                <a:gd name="T10" fmla="*/ 268 w 410"/>
                <a:gd name="T11" fmla="*/ 484 h 484"/>
                <a:gd name="T12" fmla="*/ 330 w 410"/>
                <a:gd name="T13" fmla="*/ 468 h 484"/>
                <a:gd name="T14" fmla="*/ 376 w 410"/>
                <a:gd name="T15" fmla="*/ 29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0" h="484">
                  <a:moveTo>
                    <a:pt x="376" y="297"/>
                  </a:moveTo>
                  <a:lnTo>
                    <a:pt x="251" y="80"/>
                  </a:lnTo>
                  <a:cubicBezTo>
                    <a:pt x="216" y="21"/>
                    <a:pt x="140" y="0"/>
                    <a:pt x="80" y="35"/>
                  </a:cubicBezTo>
                  <a:cubicBezTo>
                    <a:pt x="20" y="69"/>
                    <a:pt x="0" y="146"/>
                    <a:pt x="34" y="205"/>
                  </a:cubicBezTo>
                  <a:lnTo>
                    <a:pt x="159" y="422"/>
                  </a:lnTo>
                  <a:cubicBezTo>
                    <a:pt x="182" y="462"/>
                    <a:pt x="224" y="484"/>
                    <a:pt x="268" y="484"/>
                  </a:cubicBezTo>
                  <a:cubicBezTo>
                    <a:pt x="289" y="484"/>
                    <a:pt x="310" y="479"/>
                    <a:pt x="330" y="468"/>
                  </a:cubicBezTo>
                  <a:cubicBezTo>
                    <a:pt x="390" y="433"/>
                    <a:pt x="410" y="357"/>
                    <a:pt x="376" y="297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178">
              <a:extLst>
                <a:ext uri="{FF2B5EF4-FFF2-40B4-BE49-F238E27FC236}">
                  <a16:creationId xmlns:a16="http://schemas.microsoft.com/office/drawing/2014/main" id="{CEB63360-CA22-4078-B35B-8B09BBBBC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2600" y="5997576"/>
              <a:ext cx="61912" cy="49213"/>
            </a:xfrm>
            <a:custGeom>
              <a:avLst/>
              <a:gdLst>
                <a:gd name="T0" fmla="*/ 422 w 502"/>
                <a:gd name="T1" fmla="*/ 159 h 393"/>
                <a:gd name="T2" fmla="*/ 205 w 502"/>
                <a:gd name="T3" fmla="*/ 34 h 393"/>
                <a:gd name="T4" fmla="*/ 35 w 502"/>
                <a:gd name="T5" fmla="*/ 80 h 393"/>
                <a:gd name="T6" fmla="*/ 80 w 502"/>
                <a:gd name="T7" fmla="*/ 251 h 393"/>
                <a:gd name="T8" fmla="*/ 297 w 502"/>
                <a:gd name="T9" fmla="*/ 376 h 393"/>
                <a:gd name="T10" fmla="*/ 359 w 502"/>
                <a:gd name="T11" fmla="*/ 393 h 393"/>
                <a:gd name="T12" fmla="*/ 468 w 502"/>
                <a:gd name="T13" fmla="*/ 330 h 393"/>
                <a:gd name="T14" fmla="*/ 422 w 502"/>
                <a:gd name="T15" fmla="*/ 159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2" h="393">
                  <a:moveTo>
                    <a:pt x="422" y="159"/>
                  </a:moveTo>
                  <a:lnTo>
                    <a:pt x="205" y="34"/>
                  </a:lnTo>
                  <a:cubicBezTo>
                    <a:pt x="146" y="0"/>
                    <a:pt x="69" y="20"/>
                    <a:pt x="35" y="80"/>
                  </a:cubicBezTo>
                  <a:cubicBezTo>
                    <a:pt x="0" y="140"/>
                    <a:pt x="21" y="216"/>
                    <a:pt x="80" y="251"/>
                  </a:cubicBezTo>
                  <a:lnTo>
                    <a:pt x="297" y="376"/>
                  </a:lnTo>
                  <a:cubicBezTo>
                    <a:pt x="317" y="387"/>
                    <a:pt x="338" y="393"/>
                    <a:pt x="359" y="393"/>
                  </a:cubicBezTo>
                  <a:cubicBezTo>
                    <a:pt x="403" y="393"/>
                    <a:pt x="445" y="370"/>
                    <a:pt x="468" y="330"/>
                  </a:cubicBezTo>
                  <a:cubicBezTo>
                    <a:pt x="502" y="270"/>
                    <a:pt x="482" y="194"/>
                    <a:pt x="422" y="159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179">
              <a:extLst>
                <a:ext uri="{FF2B5EF4-FFF2-40B4-BE49-F238E27FC236}">
                  <a16:creationId xmlns:a16="http://schemas.microsoft.com/office/drawing/2014/main" id="{20307883-EA12-49CB-A855-4CC179317D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3388" y="6191251"/>
              <a:ext cx="61912" cy="31750"/>
            </a:xfrm>
            <a:custGeom>
              <a:avLst/>
              <a:gdLst>
                <a:gd name="T0" fmla="*/ 375 w 500"/>
                <a:gd name="T1" fmla="*/ 0 h 250"/>
                <a:gd name="T2" fmla="*/ 125 w 500"/>
                <a:gd name="T3" fmla="*/ 0 h 250"/>
                <a:gd name="T4" fmla="*/ 0 w 500"/>
                <a:gd name="T5" fmla="*/ 125 h 250"/>
                <a:gd name="T6" fmla="*/ 125 w 500"/>
                <a:gd name="T7" fmla="*/ 250 h 250"/>
                <a:gd name="T8" fmla="*/ 375 w 500"/>
                <a:gd name="T9" fmla="*/ 250 h 250"/>
                <a:gd name="T10" fmla="*/ 500 w 500"/>
                <a:gd name="T11" fmla="*/ 125 h 250"/>
                <a:gd name="T12" fmla="*/ 375 w 500"/>
                <a:gd name="T13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0" h="250">
                  <a:moveTo>
                    <a:pt x="375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375" y="250"/>
                  </a:lnTo>
                  <a:cubicBezTo>
                    <a:pt x="444" y="250"/>
                    <a:pt x="500" y="194"/>
                    <a:pt x="500" y="125"/>
                  </a:cubicBezTo>
                  <a:cubicBezTo>
                    <a:pt x="500" y="56"/>
                    <a:pt x="444" y="0"/>
                    <a:pt x="375" y="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180">
              <a:extLst>
                <a:ext uri="{FF2B5EF4-FFF2-40B4-BE49-F238E27FC236}">
                  <a16:creationId xmlns:a16="http://schemas.microsoft.com/office/drawing/2014/main" id="{AEFE287E-F8A7-47D7-B7AE-B0B05FA0D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2600" y="6365876"/>
              <a:ext cx="61912" cy="47625"/>
            </a:xfrm>
            <a:custGeom>
              <a:avLst/>
              <a:gdLst>
                <a:gd name="T0" fmla="*/ 468 w 502"/>
                <a:gd name="T1" fmla="*/ 80 h 393"/>
                <a:gd name="T2" fmla="*/ 297 w 502"/>
                <a:gd name="T3" fmla="*/ 34 h 393"/>
                <a:gd name="T4" fmla="*/ 80 w 502"/>
                <a:gd name="T5" fmla="*/ 159 h 393"/>
                <a:gd name="T6" fmla="*/ 35 w 502"/>
                <a:gd name="T7" fmla="*/ 330 h 393"/>
                <a:gd name="T8" fmla="*/ 143 w 502"/>
                <a:gd name="T9" fmla="*/ 393 h 393"/>
                <a:gd name="T10" fmla="*/ 205 w 502"/>
                <a:gd name="T11" fmla="*/ 376 h 393"/>
                <a:gd name="T12" fmla="*/ 422 w 502"/>
                <a:gd name="T13" fmla="*/ 251 h 393"/>
                <a:gd name="T14" fmla="*/ 468 w 502"/>
                <a:gd name="T15" fmla="*/ 8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2" h="393">
                  <a:moveTo>
                    <a:pt x="468" y="80"/>
                  </a:moveTo>
                  <a:cubicBezTo>
                    <a:pt x="433" y="20"/>
                    <a:pt x="357" y="0"/>
                    <a:pt x="297" y="34"/>
                  </a:cubicBezTo>
                  <a:lnTo>
                    <a:pt x="80" y="159"/>
                  </a:lnTo>
                  <a:cubicBezTo>
                    <a:pt x="21" y="194"/>
                    <a:pt x="0" y="270"/>
                    <a:pt x="35" y="330"/>
                  </a:cubicBezTo>
                  <a:cubicBezTo>
                    <a:pt x="58" y="370"/>
                    <a:pt x="100" y="393"/>
                    <a:pt x="143" y="393"/>
                  </a:cubicBezTo>
                  <a:cubicBezTo>
                    <a:pt x="164" y="393"/>
                    <a:pt x="186" y="387"/>
                    <a:pt x="205" y="376"/>
                  </a:cubicBezTo>
                  <a:lnTo>
                    <a:pt x="422" y="251"/>
                  </a:lnTo>
                  <a:cubicBezTo>
                    <a:pt x="482" y="216"/>
                    <a:pt x="502" y="140"/>
                    <a:pt x="468" y="8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181">
              <a:extLst>
                <a:ext uri="{FF2B5EF4-FFF2-40B4-BE49-F238E27FC236}">
                  <a16:creationId xmlns:a16="http://schemas.microsoft.com/office/drawing/2014/main" id="{4B625832-D2F8-47FC-B83E-FCC16DCB4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2300" y="6494463"/>
              <a:ext cx="52387" cy="60325"/>
            </a:xfrm>
            <a:custGeom>
              <a:avLst/>
              <a:gdLst>
                <a:gd name="T0" fmla="*/ 330 w 410"/>
                <a:gd name="T1" fmla="*/ 34 h 484"/>
                <a:gd name="T2" fmla="*/ 159 w 410"/>
                <a:gd name="T3" fmla="*/ 80 h 484"/>
                <a:gd name="T4" fmla="*/ 34 w 410"/>
                <a:gd name="T5" fmla="*/ 297 h 484"/>
                <a:gd name="T6" fmla="*/ 80 w 410"/>
                <a:gd name="T7" fmla="*/ 467 h 484"/>
                <a:gd name="T8" fmla="*/ 142 w 410"/>
                <a:gd name="T9" fmla="*/ 484 h 484"/>
                <a:gd name="T10" fmla="*/ 251 w 410"/>
                <a:gd name="T11" fmla="*/ 422 h 484"/>
                <a:gd name="T12" fmla="*/ 376 w 410"/>
                <a:gd name="T13" fmla="*/ 205 h 484"/>
                <a:gd name="T14" fmla="*/ 330 w 410"/>
                <a:gd name="T15" fmla="*/ 34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0" h="484">
                  <a:moveTo>
                    <a:pt x="330" y="34"/>
                  </a:moveTo>
                  <a:cubicBezTo>
                    <a:pt x="270" y="0"/>
                    <a:pt x="194" y="20"/>
                    <a:pt x="159" y="80"/>
                  </a:cubicBezTo>
                  <a:lnTo>
                    <a:pt x="34" y="297"/>
                  </a:lnTo>
                  <a:cubicBezTo>
                    <a:pt x="0" y="356"/>
                    <a:pt x="20" y="433"/>
                    <a:pt x="80" y="467"/>
                  </a:cubicBezTo>
                  <a:cubicBezTo>
                    <a:pt x="100" y="479"/>
                    <a:pt x="121" y="484"/>
                    <a:pt x="142" y="484"/>
                  </a:cubicBezTo>
                  <a:cubicBezTo>
                    <a:pt x="186" y="484"/>
                    <a:pt x="228" y="462"/>
                    <a:pt x="251" y="422"/>
                  </a:cubicBezTo>
                  <a:lnTo>
                    <a:pt x="376" y="205"/>
                  </a:lnTo>
                  <a:cubicBezTo>
                    <a:pt x="410" y="145"/>
                    <a:pt x="390" y="69"/>
                    <a:pt x="330" y="34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182">
              <a:extLst>
                <a:ext uri="{FF2B5EF4-FFF2-40B4-BE49-F238E27FC236}">
                  <a16:creationId xmlns:a16="http://schemas.microsoft.com/office/drawing/2014/main" id="{7D401E04-5411-4B0B-A73C-6597BA5DF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7563" y="6543676"/>
              <a:ext cx="30162" cy="61913"/>
            </a:xfrm>
            <a:custGeom>
              <a:avLst/>
              <a:gdLst>
                <a:gd name="T0" fmla="*/ 125 w 250"/>
                <a:gd name="T1" fmla="*/ 0 h 500"/>
                <a:gd name="T2" fmla="*/ 0 w 250"/>
                <a:gd name="T3" fmla="*/ 125 h 500"/>
                <a:gd name="T4" fmla="*/ 0 w 250"/>
                <a:gd name="T5" fmla="*/ 375 h 500"/>
                <a:gd name="T6" fmla="*/ 125 w 250"/>
                <a:gd name="T7" fmla="*/ 500 h 500"/>
                <a:gd name="T8" fmla="*/ 250 w 250"/>
                <a:gd name="T9" fmla="*/ 375 h 500"/>
                <a:gd name="T10" fmla="*/ 250 w 250"/>
                <a:gd name="T11" fmla="*/ 125 h 500"/>
                <a:gd name="T12" fmla="*/ 125 w 250"/>
                <a:gd name="T13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500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375"/>
                  </a:lnTo>
                  <a:cubicBezTo>
                    <a:pt x="0" y="444"/>
                    <a:pt x="56" y="500"/>
                    <a:pt x="125" y="500"/>
                  </a:cubicBezTo>
                  <a:cubicBezTo>
                    <a:pt x="194" y="500"/>
                    <a:pt x="250" y="444"/>
                    <a:pt x="250" y="375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183">
              <a:extLst>
                <a:ext uri="{FF2B5EF4-FFF2-40B4-BE49-F238E27FC236}">
                  <a16:creationId xmlns:a16="http://schemas.microsoft.com/office/drawing/2014/main" id="{EE95D19A-E194-4646-986F-247B1102B7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0600" y="6494463"/>
              <a:ext cx="52387" cy="60325"/>
            </a:xfrm>
            <a:custGeom>
              <a:avLst/>
              <a:gdLst>
                <a:gd name="T0" fmla="*/ 376 w 410"/>
                <a:gd name="T1" fmla="*/ 297 h 484"/>
                <a:gd name="T2" fmla="*/ 251 w 410"/>
                <a:gd name="T3" fmla="*/ 80 h 484"/>
                <a:gd name="T4" fmla="*/ 80 w 410"/>
                <a:gd name="T5" fmla="*/ 34 h 484"/>
                <a:gd name="T6" fmla="*/ 34 w 410"/>
                <a:gd name="T7" fmla="*/ 205 h 484"/>
                <a:gd name="T8" fmla="*/ 159 w 410"/>
                <a:gd name="T9" fmla="*/ 422 h 484"/>
                <a:gd name="T10" fmla="*/ 268 w 410"/>
                <a:gd name="T11" fmla="*/ 484 h 484"/>
                <a:gd name="T12" fmla="*/ 330 w 410"/>
                <a:gd name="T13" fmla="*/ 467 h 484"/>
                <a:gd name="T14" fmla="*/ 376 w 410"/>
                <a:gd name="T15" fmla="*/ 29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0" h="484">
                  <a:moveTo>
                    <a:pt x="376" y="297"/>
                  </a:moveTo>
                  <a:lnTo>
                    <a:pt x="251" y="80"/>
                  </a:lnTo>
                  <a:cubicBezTo>
                    <a:pt x="216" y="20"/>
                    <a:pt x="140" y="0"/>
                    <a:pt x="80" y="34"/>
                  </a:cubicBezTo>
                  <a:cubicBezTo>
                    <a:pt x="20" y="69"/>
                    <a:pt x="0" y="145"/>
                    <a:pt x="34" y="205"/>
                  </a:cubicBezTo>
                  <a:lnTo>
                    <a:pt x="159" y="422"/>
                  </a:lnTo>
                  <a:cubicBezTo>
                    <a:pt x="182" y="462"/>
                    <a:pt x="224" y="484"/>
                    <a:pt x="268" y="484"/>
                  </a:cubicBezTo>
                  <a:cubicBezTo>
                    <a:pt x="289" y="484"/>
                    <a:pt x="310" y="479"/>
                    <a:pt x="330" y="467"/>
                  </a:cubicBezTo>
                  <a:cubicBezTo>
                    <a:pt x="390" y="433"/>
                    <a:pt x="410" y="356"/>
                    <a:pt x="376" y="297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184">
              <a:extLst>
                <a:ext uri="{FF2B5EF4-FFF2-40B4-BE49-F238E27FC236}">
                  <a16:creationId xmlns:a16="http://schemas.microsoft.com/office/drawing/2014/main" id="{885DEF42-1B00-4ED9-B232-6B2BCC61A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0775" y="6365876"/>
              <a:ext cx="61912" cy="47625"/>
            </a:xfrm>
            <a:custGeom>
              <a:avLst/>
              <a:gdLst>
                <a:gd name="T0" fmla="*/ 422 w 502"/>
                <a:gd name="T1" fmla="*/ 159 h 393"/>
                <a:gd name="T2" fmla="*/ 205 w 502"/>
                <a:gd name="T3" fmla="*/ 34 h 393"/>
                <a:gd name="T4" fmla="*/ 34 w 502"/>
                <a:gd name="T5" fmla="*/ 80 h 393"/>
                <a:gd name="T6" fmla="*/ 80 w 502"/>
                <a:gd name="T7" fmla="*/ 251 h 393"/>
                <a:gd name="T8" fmla="*/ 297 w 502"/>
                <a:gd name="T9" fmla="*/ 376 h 393"/>
                <a:gd name="T10" fmla="*/ 359 w 502"/>
                <a:gd name="T11" fmla="*/ 393 h 393"/>
                <a:gd name="T12" fmla="*/ 467 w 502"/>
                <a:gd name="T13" fmla="*/ 330 h 393"/>
                <a:gd name="T14" fmla="*/ 422 w 502"/>
                <a:gd name="T15" fmla="*/ 159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2" h="393">
                  <a:moveTo>
                    <a:pt x="422" y="159"/>
                  </a:moveTo>
                  <a:lnTo>
                    <a:pt x="205" y="34"/>
                  </a:lnTo>
                  <a:cubicBezTo>
                    <a:pt x="145" y="0"/>
                    <a:pt x="69" y="20"/>
                    <a:pt x="34" y="80"/>
                  </a:cubicBezTo>
                  <a:cubicBezTo>
                    <a:pt x="0" y="140"/>
                    <a:pt x="20" y="216"/>
                    <a:pt x="80" y="251"/>
                  </a:cubicBezTo>
                  <a:lnTo>
                    <a:pt x="297" y="376"/>
                  </a:lnTo>
                  <a:cubicBezTo>
                    <a:pt x="316" y="387"/>
                    <a:pt x="338" y="393"/>
                    <a:pt x="359" y="393"/>
                  </a:cubicBezTo>
                  <a:cubicBezTo>
                    <a:pt x="402" y="393"/>
                    <a:pt x="444" y="370"/>
                    <a:pt x="467" y="330"/>
                  </a:cubicBezTo>
                  <a:cubicBezTo>
                    <a:pt x="502" y="270"/>
                    <a:pt x="481" y="194"/>
                    <a:pt x="422" y="159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185">
              <a:extLst>
                <a:ext uri="{FF2B5EF4-FFF2-40B4-BE49-F238E27FC236}">
                  <a16:creationId xmlns:a16="http://schemas.microsoft.com/office/drawing/2014/main" id="{0A1177D7-4DB0-402B-B826-9A6B330DA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9988" y="6191251"/>
              <a:ext cx="61912" cy="31750"/>
            </a:xfrm>
            <a:custGeom>
              <a:avLst/>
              <a:gdLst>
                <a:gd name="T0" fmla="*/ 375 w 500"/>
                <a:gd name="T1" fmla="*/ 0 h 250"/>
                <a:gd name="T2" fmla="*/ 125 w 500"/>
                <a:gd name="T3" fmla="*/ 0 h 250"/>
                <a:gd name="T4" fmla="*/ 0 w 500"/>
                <a:gd name="T5" fmla="*/ 125 h 250"/>
                <a:gd name="T6" fmla="*/ 125 w 500"/>
                <a:gd name="T7" fmla="*/ 250 h 250"/>
                <a:gd name="T8" fmla="*/ 375 w 500"/>
                <a:gd name="T9" fmla="*/ 250 h 250"/>
                <a:gd name="T10" fmla="*/ 500 w 500"/>
                <a:gd name="T11" fmla="*/ 125 h 250"/>
                <a:gd name="T12" fmla="*/ 375 w 500"/>
                <a:gd name="T13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0" h="250">
                  <a:moveTo>
                    <a:pt x="375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375" y="250"/>
                  </a:lnTo>
                  <a:cubicBezTo>
                    <a:pt x="444" y="250"/>
                    <a:pt x="500" y="194"/>
                    <a:pt x="500" y="125"/>
                  </a:cubicBezTo>
                  <a:cubicBezTo>
                    <a:pt x="500" y="56"/>
                    <a:pt x="444" y="0"/>
                    <a:pt x="375" y="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186">
              <a:extLst>
                <a:ext uri="{FF2B5EF4-FFF2-40B4-BE49-F238E27FC236}">
                  <a16:creationId xmlns:a16="http://schemas.microsoft.com/office/drawing/2014/main" id="{33413BCF-EF50-4BC6-B913-9976A52D0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0775" y="5997576"/>
              <a:ext cx="61912" cy="49213"/>
            </a:xfrm>
            <a:custGeom>
              <a:avLst/>
              <a:gdLst>
                <a:gd name="T0" fmla="*/ 467 w 502"/>
                <a:gd name="T1" fmla="*/ 80 h 393"/>
                <a:gd name="T2" fmla="*/ 297 w 502"/>
                <a:gd name="T3" fmla="*/ 34 h 393"/>
                <a:gd name="T4" fmla="*/ 80 w 502"/>
                <a:gd name="T5" fmla="*/ 159 h 393"/>
                <a:gd name="T6" fmla="*/ 34 w 502"/>
                <a:gd name="T7" fmla="*/ 330 h 393"/>
                <a:gd name="T8" fmla="*/ 143 w 502"/>
                <a:gd name="T9" fmla="*/ 393 h 393"/>
                <a:gd name="T10" fmla="*/ 205 w 502"/>
                <a:gd name="T11" fmla="*/ 376 h 393"/>
                <a:gd name="T12" fmla="*/ 422 w 502"/>
                <a:gd name="T13" fmla="*/ 251 h 393"/>
                <a:gd name="T14" fmla="*/ 467 w 502"/>
                <a:gd name="T15" fmla="*/ 8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2" h="393">
                  <a:moveTo>
                    <a:pt x="467" y="80"/>
                  </a:moveTo>
                  <a:cubicBezTo>
                    <a:pt x="433" y="20"/>
                    <a:pt x="356" y="0"/>
                    <a:pt x="297" y="34"/>
                  </a:cubicBezTo>
                  <a:lnTo>
                    <a:pt x="80" y="159"/>
                  </a:lnTo>
                  <a:cubicBezTo>
                    <a:pt x="20" y="194"/>
                    <a:pt x="0" y="270"/>
                    <a:pt x="34" y="330"/>
                  </a:cubicBezTo>
                  <a:cubicBezTo>
                    <a:pt x="57" y="370"/>
                    <a:pt x="99" y="393"/>
                    <a:pt x="143" y="393"/>
                  </a:cubicBezTo>
                  <a:cubicBezTo>
                    <a:pt x="164" y="393"/>
                    <a:pt x="185" y="387"/>
                    <a:pt x="205" y="376"/>
                  </a:cubicBezTo>
                  <a:lnTo>
                    <a:pt x="422" y="251"/>
                  </a:lnTo>
                  <a:cubicBezTo>
                    <a:pt x="481" y="216"/>
                    <a:pt x="502" y="140"/>
                    <a:pt x="467" y="8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187">
              <a:extLst>
                <a:ext uri="{FF2B5EF4-FFF2-40B4-BE49-F238E27FC236}">
                  <a16:creationId xmlns:a16="http://schemas.microsoft.com/office/drawing/2014/main" id="{841C05ED-44DC-4B2A-B093-A1512DC0E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0600" y="5857876"/>
              <a:ext cx="52387" cy="60325"/>
            </a:xfrm>
            <a:custGeom>
              <a:avLst/>
              <a:gdLst>
                <a:gd name="T0" fmla="*/ 330 w 410"/>
                <a:gd name="T1" fmla="*/ 35 h 485"/>
                <a:gd name="T2" fmla="*/ 159 w 410"/>
                <a:gd name="T3" fmla="*/ 80 h 485"/>
                <a:gd name="T4" fmla="*/ 34 w 410"/>
                <a:gd name="T5" fmla="*/ 297 h 485"/>
                <a:gd name="T6" fmla="*/ 80 w 410"/>
                <a:gd name="T7" fmla="*/ 468 h 485"/>
                <a:gd name="T8" fmla="*/ 142 w 410"/>
                <a:gd name="T9" fmla="*/ 485 h 485"/>
                <a:gd name="T10" fmla="*/ 251 w 410"/>
                <a:gd name="T11" fmla="*/ 422 h 485"/>
                <a:gd name="T12" fmla="*/ 376 w 410"/>
                <a:gd name="T13" fmla="*/ 205 h 485"/>
                <a:gd name="T14" fmla="*/ 330 w 410"/>
                <a:gd name="T15" fmla="*/ 3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0" h="485">
                  <a:moveTo>
                    <a:pt x="330" y="35"/>
                  </a:moveTo>
                  <a:cubicBezTo>
                    <a:pt x="270" y="0"/>
                    <a:pt x="194" y="21"/>
                    <a:pt x="159" y="80"/>
                  </a:cubicBezTo>
                  <a:lnTo>
                    <a:pt x="34" y="297"/>
                  </a:lnTo>
                  <a:cubicBezTo>
                    <a:pt x="0" y="357"/>
                    <a:pt x="20" y="433"/>
                    <a:pt x="80" y="468"/>
                  </a:cubicBezTo>
                  <a:cubicBezTo>
                    <a:pt x="100" y="479"/>
                    <a:pt x="121" y="485"/>
                    <a:pt x="142" y="485"/>
                  </a:cubicBezTo>
                  <a:cubicBezTo>
                    <a:pt x="186" y="485"/>
                    <a:pt x="228" y="462"/>
                    <a:pt x="251" y="422"/>
                  </a:cubicBezTo>
                  <a:lnTo>
                    <a:pt x="376" y="205"/>
                  </a:lnTo>
                  <a:cubicBezTo>
                    <a:pt x="410" y="146"/>
                    <a:pt x="390" y="69"/>
                    <a:pt x="330" y="35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188">
              <a:extLst>
                <a:ext uri="{FF2B5EF4-FFF2-40B4-BE49-F238E27FC236}">
                  <a16:creationId xmlns:a16="http://schemas.microsoft.com/office/drawing/2014/main" id="{2CD62A56-C545-41E8-BFA6-11E7D5122E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46575" y="5911851"/>
              <a:ext cx="612775" cy="590550"/>
            </a:xfrm>
            <a:custGeom>
              <a:avLst/>
              <a:gdLst>
                <a:gd name="T0" fmla="*/ 4271 w 4909"/>
                <a:gd name="T1" fmla="*/ 1198 h 4750"/>
                <a:gd name="T2" fmla="*/ 3461 w 4909"/>
                <a:gd name="T3" fmla="*/ 226 h 4750"/>
                <a:gd name="T4" fmla="*/ 2375 w 4909"/>
                <a:gd name="T5" fmla="*/ 290 h 4750"/>
                <a:gd name="T6" fmla="*/ 1289 w 4909"/>
                <a:gd name="T7" fmla="*/ 226 h 4750"/>
                <a:gd name="T8" fmla="*/ 598 w 4909"/>
                <a:gd name="T9" fmla="*/ 938 h 4750"/>
                <a:gd name="T10" fmla="*/ 0 w 4909"/>
                <a:gd name="T11" fmla="*/ 2279 h 4750"/>
                <a:gd name="T12" fmla="*/ 321 w 4909"/>
                <a:gd name="T13" fmla="*/ 3691 h 4750"/>
                <a:gd name="T14" fmla="*/ 1120 w 4909"/>
                <a:gd name="T15" fmla="*/ 4170 h 4750"/>
                <a:gd name="T16" fmla="*/ 1806 w 4909"/>
                <a:gd name="T17" fmla="*/ 4750 h 4750"/>
                <a:gd name="T18" fmla="*/ 2944 w 4909"/>
                <a:gd name="T19" fmla="*/ 4750 h 4750"/>
                <a:gd name="T20" fmla="*/ 3630 w 4909"/>
                <a:gd name="T21" fmla="*/ 4170 h 4750"/>
                <a:gd name="T22" fmla="*/ 4348 w 4909"/>
                <a:gd name="T23" fmla="*/ 2944 h 4750"/>
                <a:gd name="T24" fmla="*/ 2250 w 4909"/>
                <a:gd name="T25" fmla="*/ 4073 h 4750"/>
                <a:gd name="T26" fmla="*/ 1473 w 4909"/>
                <a:gd name="T27" fmla="*/ 4354 h 4750"/>
                <a:gd name="T28" fmla="*/ 1692 w 4909"/>
                <a:gd name="T29" fmla="*/ 3754 h 4750"/>
                <a:gd name="T30" fmla="*/ 1940 w 4909"/>
                <a:gd name="T31" fmla="*/ 3428 h 4750"/>
                <a:gd name="T32" fmla="*/ 1458 w 4909"/>
                <a:gd name="T33" fmla="*/ 3665 h 4750"/>
                <a:gd name="T34" fmla="*/ 1207 w 4909"/>
                <a:gd name="T35" fmla="*/ 3901 h 4750"/>
                <a:gd name="T36" fmla="*/ 1046 w 4909"/>
                <a:gd name="T37" fmla="*/ 3923 h 4750"/>
                <a:gd name="T38" fmla="*/ 648 w 4909"/>
                <a:gd name="T39" fmla="*/ 3038 h 4750"/>
                <a:gd name="T40" fmla="*/ 611 w 4909"/>
                <a:gd name="T41" fmla="*/ 2840 h 4750"/>
                <a:gd name="T42" fmla="*/ 660 w 4909"/>
                <a:gd name="T43" fmla="*/ 1698 h 4750"/>
                <a:gd name="T44" fmla="*/ 803 w 4909"/>
                <a:gd name="T45" fmla="*/ 1082 h 4750"/>
                <a:gd name="T46" fmla="*/ 1566 w 4909"/>
                <a:gd name="T47" fmla="*/ 1053 h 4750"/>
                <a:gd name="T48" fmla="*/ 2049 w 4909"/>
                <a:gd name="T49" fmla="*/ 1181 h 4750"/>
                <a:gd name="T50" fmla="*/ 1785 w 4909"/>
                <a:gd name="T51" fmla="*/ 932 h 4750"/>
                <a:gd name="T52" fmla="*/ 1474 w 4909"/>
                <a:gd name="T53" fmla="*/ 395 h 4750"/>
                <a:gd name="T54" fmla="*/ 2250 w 4909"/>
                <a:gd name="T55" fmla="*/ 677 h 4750"/>
                <a:gd name="T56" fmla="*/ 1793 w 4909"/>
                <a:gd name="T57" fmla="*/ 2040 h 4750"/>
                <a:gd name="T58" fmla="*/ 1129 w 4909"/>
                <a:gd name="T59" fmla="*/ 1754 h 4750"/>
                <a:gd name="T60" fmla="*/ 1574 w 4909"/>
                <a:gd name="T61" fmla="*/ 2160 h 4750"/>
                <a:gd name="T62" fmla="*/ 1396 w 4909"/>
                <a:gd name="T63" fmla="*/ 2518 h 4750"/>
                <a:gd name="T64" fmla="*/ 1452 w 4909"/>
                <a:gd name="T65" fmla="*/ 2755 h 4750"/>
                <a:gd name="T66" fmla="*/ 1854 w 4909"/>
                <a:gd name="T67" fmla="*/ 2499 h 4750"/>
                <a:gd name="T68" fmla="*/ 2250 w 4909"/>
                <a:gd name="T69" fmla="*/ 4073 h 4750"/>
                <a:gd name="T70" fmla="*/ 3543 w 4909"/>
                <a:gd name="T71" fmla="*/ 3901 h 4750"/>
                <a:gd name="T72" fmla="*/ 3542 w 4909"/>
                <a:gd name="T73" fmla="*/ 3900 h 4750"/>
                <a:gd name="T74" fmla="*/ 2963 w 4909"/>
                <a:gd name="T75" fmla="*/ 3340 h 4750"/>
                <a:gd name="T76" fmla="*/ 2898 w 4909"/>
                <a:gd name="T77" fmla="*/ 3581 h 4750"/>
                <a:gd name="T78" fmla="*/ 3386 w 4909"/>
                <a:gd name="T79" fmla="*/ 4112 h 4750"/>
                <a:gd name="T80" fmla="*/ 2944 w 4909"/>
                <a:gd name="T81" fmla="*/ 4500 h 4750"/>
                <a:gd name="T82" fmla="*/ 2500 w 4909"/>
                <a:gd name="T83" fmla="*/ 3179 h 4750"/>
                <a:gd name="T84" fmla="*/ 3096 w 4909"/>
                <a:gd name="T85" fmla="*/ 2995 h 4750"/>
                <a:gd name="T86" fmla="*/ 3313 w 4909"/>
                <a:gd name="T87" fmla="*/ 2870 h 4750"/>
                <a:gd name="T88" fmla="*/ 2500 w 4909"/>
                <a:gd name="T89" fmla="*/ 2647 h 4750"/>
                <a:gd name="T90" fmla="*/ 2944 w 4909"/>
                <a:gd name="T91" fmla="*/ 250 h 4750"/>
                <a:gd name="T92" fmla="*/ 3382 w 4909"/>
                <a:gd name="T93" fmla="*/ 610 h 4750"/>
                <a:gd name="T94" fmla="*/ 2826 w 4909"/>
                <a:gd name="T95" fmla="*/ 1056 h 4750"/>
                <a:gd name="T96" fmla="*/ 2826 w 4909"/>
                <a:gd name="T97" fmla="*/ 1306 h 4750"/>
                <a:gd name="T98" fmla="*/ 3509 w 4909"/>
                <a:gd name="T99" fmla="*/ 850 h 4750"/>
                <a:gd name="T100" fmla="*/ 3972 w 4909"/>
                <a:gd name="T101" fmla="*/ 1149 h 4750"/>
                <a:gd name="T102" fmla="*/ 3972 w 4909"/>
                <a:gd name="T103" fmla="*/ 3024 h 4750"/>
                <a:gd name="T104" fmla="*/ 4102 w 4909"/>
                <a:gd name="T105" fmla="*/ 3038 h 4750"/>
                <a:gd name="T106" fmla="*/ 3972 w 4909"/>
                <a:gd name="T107" fmla="*/ 2774 h 4750"/>
                <a:gd name="T108" fmla="*/ 3972 w 4909"/>
                <a:gd name="T109" fmla="*/ 1399 h 4750"/>
                <a:gd name="T110" fmla="*/ 3972 w 4909"/>
                <a:gd name="T111" fmla="*/ 2774 h 4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909" h="4750">
                  <a:moveTo>
                    <a:pt x="4909" y="2086"/>
                  </a:moveTo>
                  <a:cubicBezTo>
                    <a:pt x="4909" y="1674"/>
                    <a:pt x="4641" y="1323"/>
                    <a:pt x="4271" y="1198"/>
                  </a:cubicBezTo>
                  <a:cubicBezTo>
                    <a:pt x="4196" y="895"/>
                    <a:pt x="3944" y="666"/>
                    <a:pt x="3634" y="612"/>
                  </a:cubicBezTo>
                  <a:cubicBezTo>
                    <a:pt x="3621" y="469"/>
                    <a:pt x="3561" y="335"/>
                    <a:pt x="3461" y="226"/>
                  </a:cubicBezTo>
                  <a:cubicBezTo>
                    <a:pt x="3330" y="82"/>
                    <a:pt x="3141" y="0"/>
                    <a:pt x="2944" y="0"/>
                  </a:cubicBezTo>
                  <a:cubicBezTo>
                    <a:pt x="2709" y="0"/>
                    <a:pt x="2501" y="115"/>
                    <a:pt x="2375" y="290"/>
                  </a:cubicBezTo>
                  <a:cubicBezTo>
                    <a:pt x="2250" y="115"/>
                    <a:pt x="2041" y="0"/>
                    <a:pt x="1806" y="0"/>
                  </a:cubicBezTo>
                  <a:cubicBezTo>
                    <a:pt x="1609" y="0"/>
                    <a:pt x="1420" y="82"/>
                    <a:pt x="1289" y="226"/>
                  </a:cubicBezTo>
                  <a:cubicBezTo>
                    <a:pt x="1189" y="335"/>
                    <a:pt x="1129" y="469"/>
                    <a:pt x="1116" y="612"/>
                  </a:cubicBezTo>
                  <a:cubicBezTo>
                    <a:pt x="906" y="648"/>
                    <a:pt x="722" y="763"/>
                    <a:pt x="598" y="938"/>
                  </a:cubicBezTo>
                  <a:cubicBezTo>
                    <a:pt x="479" y="1108"/>
                    <a:pt x="433" y="1312"/>
                    <a:pt x="469" y="1510"/>
                  </a:cubicBezTo>
                  <a:cubicBezTo>
                    <a:pt x="181" y="1662"/>
                    <a:pt x="0" y="1953"/>
                    <a:pt x="0" y="2279"/>
                  </a:cubicBezTo>
                  <a:cubicBezTo>
                    <a:pt x="0" y="2565"/>
                    <a:pt x="139" y="2826"/>
                    <a:pt x="371" y="2988"/>
                  </a:cubicBezTo>
                  <a:cubicBezTo>
                    <a:pt x="238" y="3199"/>
                    <a:pt x="218" y="3453"/>
                    <a:pt x="321" y="3691"/>
                  </a:cubicBezTo>
                  <a:cubicBezTo>
                    <a:pt x="448" y="3984"/>
                    <a:pt x="733" y="4173"/>
                    <a:pt x="1046" y="4173"/>
                  </a:cubicBezTo>
                  <a:cubicBezTo>
                    <a:pt x="1071" y="4173"/>
                    <a:pt x="1095" y="4172"/>
                    <a:pt x="1120" y="4170"/>
                  </a:cubicBezTo>
                  <a:cubicBezTo>
                    <a:pt x="1139" y="4300"/>
                    <a:pt x="1197" y="4423"/>
                    <a:pt x="1287" y="4522"/>
                  </a:cubicBezTo>
                  <a:cubicBezTo>
                    <a:pt x="1419" y="4667"/>
                    <a:pt x="1608" y="4750"/>
                    <a:pt x="1806" y="4750"/>
                  </a:cubicBezTo>
                  <a:cubicBezTo>
                    <a:pt x="2041" y="4750"/>
                    <a:pt x="2250" y="4635"/>
                    <a:pt x="2375" y="4460"/>
                  </a:cubicBezTo>
                  <a:cubicBezTo>
                    <a:pt x="2501" y="4635"/>
                    <a:pt x="2709" y="4750"/>
                    <a:pt x="2944" y="4750"/>
                  </a:cubicBezTo>
                  <a:cubicBezTo>
                    <a:pt x="3142" y="4750"/>
                    <a:pt x="3331" y="4667"/>
                    <a:pt x="3463" y="4522"/>
                  </a:cubicBezTo>
                  <a:cubicBezTo>
                    <a:pt x="3553" y="4423"/>
                    <a:pt x="3611" y="4300"/>
                    <a:pt x="3630" y="4170"/>
                  </a:cubicBezTo>
                  <a:cubicBezTo>
                    <a:pt x="3933" y="4197"/>
                    <a:pt x="4217" y="4057"/>
                    <a:pt x="4379" y="3788"/>
                  </a:cubicBezTo>
                  <a:cubicBezTo>
                    <a:pt x="4544" y="3515"/>
                    <a:pt x="4530" y="3193"/>
                    <a:pt x="4348" y="2944"/>
                  </a:cubicBezTo>
                  <a:cubicBezTo>
                    <a:pt x="4678" y="2799"/>
                    <a:pt x="4909" y="2469"/>
                    <a:pt x="4909" y="2086"/>
                  </a:cubicBezTo>
                  <a:close/>
                  <a:moveTo>
                    <a:pt x="2250" y="4073"/>
                  </a:moveTo>
                  <a:cubicBezTo>
                    <a:pt x="2250" y="4308"/>
                    <a:pt x="2051" y="4500"/>
                    <a:pt x="1806" y="4500"/>
                  </a:cubicBezTo>
                  <a:cubicBezTo>
                    <a:pt x="1678" y="4500"/>
                    <a:pt x="1557" y="4447"/>
                    <a:pt x="1473" y="4354"/>
                  </a:cubicBezTo>
                  <a:cubicBezTo>
                    <a:pt x="1410" y="4285"/>
                    <a:pt x="1373" y="4201"/>
                    <a:pt x="1365" y="4112"/>
                  </a:cubicBezTo>
                  <a:cubicBezTo>
                    <a:pt x="1590" y="4022"/>
                    <a:pt x="1648" y="3869"/>
                    <a:pt x="1692" y="3754"/>
                  </a:cubicBezTo>
                  <a:cubicBezTo>
                    <a:pt x="1729" y="3658"/>
                    <a:pt x="1747" y="3609"/>
                    <a:pt x="1852" y="3581"/>
                  </a:cubicBezTo>
                  <a:cubicBezTo>
                    <a:pt x="1918" y="3563"/>
                    <a:pt x="1958" y="3495"/>
                    <a:pt x="1940" y="3428"/>
                  </a:cubicBezTo>
                  <a:cubicBezTo>
                    <a:pt x="1922" y="3361"/>
                    <a:pt x="1854" y="3322"/>
                    <a:pt x="1787" y="3340"/>
                  </a:cubicBezTo>
                  <a:cubicBezTo>
                    <a:pt x="1559" y="3401"/>
                    <a:pt x="1501" y="3554"/>
                    <a:pt x="1458" y="3665"/>
                  </a:cubicBezTo>
                  <a:cubicBezTo>
                    <a:pt x="1415" y="3778"/>
                    <a:pt x="1387" y="3852"/>
                    <a:pt x="1208" y="3900"/>
                  </a:cubicBezTo>
                  <a:cubicBezTo>
                    <a:pt x="1208" y="3900"/>
                    <a:pt x="1207" y="3901"/>
                    <a:pt x="1207" y="3901"/>
                  </a:cubicBezTo>
                  <a:cubicBezTo>
                    <a:pt x="1207" y="3901"/>
                    <a:pt x="1207" y="3901"/>
                    <a:pt x="1207" y="3901"/>
                  </a:cubicBezTo>
                  <a:cubicBezTo>
                    <a:pt x="1153" y="3916"/>
                    <a:pt x="1099" y="3923"/>
                    <a:pt x="1046" y="3923"/>
                  </a:cubicBezTo>
                  <a:cubicBezTo>
                    <a:pt x="833" y="3923"/>
                    <a:pt x="638" y="3793"/>
                    <a:pt x="551" y="3592"/>
                  </a:cubicBezTo>
                  <a:cubicBezTo>
                    <a:pt x="467" y="3399"/>
                    <a:pt x="504" y="3192"/>
                    <a:pt x="648" y="3038"/>
                  </a:cubicBezTo>
                  <a:cubicBezTo>
                    <a:pt x="676" y="3009"/>
                    <a:pt x="687" y="2968"/>
                    <a:pt x="680" y="2929"/>
                  </a:cubicBezTo>
                  <a:cubicBezTo>
                    <a:pt x="672" y="2890"/>
                    <a:pt x="647" y="2857"/>
                    <a:pt x="611" y="2840"/>
                  </a:cubicBezTo>
                  <a:cubicBezTo>
                    <a:pt x="388" y="2733"/>
                    <a:pt x="250" y="2518"/>
                    <a:pt x="250" y="2279"/>
                  </a:cubicBezTo>
                  <a:cubicBezTo>
                    <a:pt x="250" y="2021"/>
                    <a:pt x="411" y="1792"/>
                    <a:pt x="660" y="1698"/>
                  </a:cubicBezTo>
                  <a:cubicBezTo>
                    <a:pt x="722" y="1674"/>
                    <a:pt x="755" y="1605"/>
                    <a:pt x="734" y="1541"/>
                  </a:cubicBezTo>
                  <a:cubicBezTo>
                    <a:pt x="682" y="1386"/>
                    <a:pt x="707" y="1218"/>
                    <a:pt x="803" y="1082"/>
                  </a:cubicBezTo>
                  <a:cubicBezTo>
                    <a:pt x="903" y="939"/>
                    <a:pt x="1063" y="855"/>
                    <a:pt x="1242" y="850"/>
                  </a:cubicBezTo>
                  <a:cubicBezTo>
                    <a:pt x="1454" y="851"/>
                    <a:pt x="1501" y="936"/>
                    <a:pt x="1566" y="1053"/>
                  </a:cubicBezTo>
                  <a:cubicBezTo>
                    <a:pt x="1625" y="1160"/>
                    <a:pt x="1706" y="1306"/>
                    <a:pt x="1924" y="1306"/>
                  </a:cubicBezTo>
                  <a:cubicBezTo>
                    <a:pt x="1993" y="1306"/>
                    <a:pt x="2049" y="1250"/>
                    <a:pt x="2049" y="1181"/>
                  </a:cubicBezTo>
                  <a:cubicBezTo>
                    <a:pt x="2049" y="1112"/>
                    <a:pt x="1993" y="1056"/>
                    <a:pt x="1924" y="1056"/>
                  </a:cubicBezTo>
                  <a:cubicBezTo>
                    <a:pt x="1859" y="1056"/>
                    <a:pt x="1842" y="1036"/>
                    <a:pt x="1785" y="932"/>
                  </a:cubicBezTo>
                  <a:cubicBezTo>
                    <a:pt x="1721" y="817"/>
                    <a:pt x="1629" y="651"/>
                    <a:pt x="1368" y="610"/>
                  </a:cubicBezTo>
                  <a:cubicBezTo>
                    <a:pt x="1381" y="531"/>
                    <a:pt x="1417" y="457"/>
                    <a:pt x="1474" y="395"/>
                  </a:cubicBezTo>
                  <a:cubicBezTo>
                    <a:pt x="1558" y="303"/>
                    <a:pt x="1679" y="250"/>
                    <a:pt x="1806" y="250"/>
                  </a:cubicBezTo>
                  <a:cubicBezTo>
                    <a:pt x="2051" y="250"/>
                    <a:pt x="2250" y="442"/>
                    <a:pt x="2250" y="677"/>
                  </a:cubicBezTo>
                  <a:lnTo>
                    <a:pt x="2250" y="2368"/>
                  </a:lnTo>
                  <a:cubicBezTo>
                    <a:pt x="1957" y="2339"/>
                    <a:pt x="1883" y="2205"/>
                    <a:pt x="1793" y="2040"/>
                  </a:cubicBezTo>
                  <a:cubicBezTo>
                    <a:pt x="1705" y="1879"/>
                    <a:pt x="1596" y="1678"/>
                    <a:pt x="1267" y="1643"/>
                  </a:cubicBezTo>
                  <a:cubicBezTo>
                    <a:pt x="1198" y="1635"/>
                    <a:pt x="1137" y="1685"/>
                    <a:pt x="1129" y="1754"/>
                  </a:cubicBezTo>
                  <a:cubicBezTo>
                    <a:pt x="1122" y="1823"/>
                    <a:pt x="1172" y="1884"/>
                    <a:pt x="1241" y="1891"/>
                  </a:cubicBezTo>
                  <a:cubicBezTo>
                    <a:pt x="1439" y="1912"/>
                    <a:pt x="1493" y="2011"/>
                    <a:pt x="1574" y="2160"/>
                  </a:cubicBezTo>
                  <a:cubicBezTo>
                    <a:pt x="1603" y="2214"/>
                    <a:pt x="1634" y="2271"/>
                    <a:pt x="1674" y="2326"/>
                  </a:cubicBezTo>
                  <a:cubicBezTo>
                    <a:pt x="1608" y="2393"/>
                    <a:pt x="1509" y="2462"/>
                    <a:pt x="1396" y="2518"/>
                  </a:cubicBezTo>
                  <a:cubicBezTo>
                    <a:pt x="1334" y="2549"/>
                    <a:pt x="1309" y="2624"/>
                    <a:pt x="1340" y="2686"/>
                  </a:cubicBezTo>
                  <a:cubicBezTo>
                    <a:pt x="1362" y="2730"/>
                    <a:pt x="1406" y="2755"/>
                    <a:pt x="1452" y="2755"/>
                  </a:cubicBezTo>
                  <a:cubicBezTo>
                    <a:pt x="1471" y="2755"/>
                    <a:pt x="1490" y="2751"/>
                    <a:pt x="1507" y="2742"/>
                  </a:cubicBezTo>
                  <a:cubicBezTo>
                    <a:pt x="1647" y="2673"/>
                    <a:pt x="1768" y="2588"/>
                    <a:pt x="1854" y="2499"/>
                  </a:cubicBezTo>
                  <a:cubicBezTo>
                    <a:pt x="1949" y="2560"/>
                    <a:pt x="2075" y="2604"/>
                    <a:pt x="2250" y="2618"/>
                  </a:cubicBezTo>
                  <a:lnTo>
                    <a:pt x="2250" y="4073"/>
                  </a:lnTo>
                  <a:close/>
                  <a:moveTo>
                    <a:pt x="4165" y="3659"/>
                  </a:moveTo>
                  <a:cubicBezTo>
                    <a:pt x="4066" y="3822"/>
                    <a:pt x="3844" y="3983"/>
                    <a:pt x="3543" y="3901"/>
                  </a:cubicBezTo>
                  <a:cubicBezTo>
                    <a:pt x="3543" y="3901"/>
                    <a:pt x="3543" y="3901"/>
                    <a:pt x="3543" y="3901"/>
                  </a:cubicBezTo>
                  <a:cubicBezTo>
                    <a:pt x="3543" y="3901"/>
                    <a:pt x="3542" y="3900"/>
                    <a:pt x="3542" y="3900"/>
                  </a:cubicBezTo>
                  <a:cubicBezTo>
                    <a:pt x="3363" y="3852"/>
                    <a:pt x="3335" y="3778"/>
                    <a:pt x="3292" y="3665"/>
                  </a:cubicBezTo>
                  <a:cubicBezTo>
                    <a:pt x="3249" y="3554"/>
                    <a:pt x="3191" y="3401"/>
                    <a:pt x="2963" y="3340"/>
                  </a:cubicBezTo>
                  <a:cubicBezTo>
                    <a:pt x="2896" y="3322"/>
                    <a:pt x="2828" y="3361"/>
                    <a:pt x="2810" y="3428"/>
                  </a:cubicBezTo>
                  <a:cubicBezTo>
                    <a:pt x="2792" y="3495"/>
                    <a:pt x="2832" y="3563"/>
                    <a:pt x="2898" y="3581"/>
                  </a:cubicBezTo>
                  <a:cubicBezTo>
                    <a:pt x="3003" y="3609"/>
                    <a:pt x="3022" y="3658"/>
                    <a:pt x="3058" y="3754"/>
                  </a:cubicBezTo>
                  <a:cubicBezTo>
                    <a:pt x="3102" y="3869"/>
                    <a:pt x="3160" y="4022"/>
                    <a:pt x="3386" y="4112"/>
                  </a:cubicBezTo>
                  <a:cubicBezTo>
                    <a:pt x="3377" y="4201"/>
                    <a:pt x="3340" y="4285"/>
                    <a:pt x="3278" y="4354"/>
                  </a:cubicBezTo>
                  <a:cubicBezTo>
                    <a:pt x="3193" y="4447"/>
                    <a:pt x="3072" y="4500"/>
                    <a:pt x="2944" y="4500"/>
                  </a:cubicBezTo>
                  <a:cubicBezTo>
                    <a:pt x="2699" y="4500"/>
                    <a:pt x="2500" y="4308"/>
                    <a:pt x="2500" y="4073"/>
                  </a:cubicBezTo>
                  <a:lnTo>
                    <a:pt x="2500" y="3179"/>
                  </a:lnTo>
                  <a:cubicBezTo>
                    <a:pt x="2500" y="2954"/>
                    <a:pt x="2619" y="2842"/>
                    <a:pt x="2729" y="2812"/>
                  </a:cubicBezTo>
                  <a:cubicBezTo>
                    <a:pt x="2867" y="2775"/>
                    <a:pt x="3011" y="2847"/>
                    <a:pt x="3096" y="2995"/>
                  </a:cubicBezTo>
                  <a:cubicBezTo>
                    <a:pt x="3131" y="3054"/>
                    <a:pt x="3207" y="3075"/>
                    <a:pt x="3267" y="3040"/>
                  </a:cubicBezTo>
                  <a:cubicBezTo>
                    <a:pt x="3327" y="3006"/>
                    <a:pt x="3347" y="2929"/>
                    <a:pt x="3313" y="2870"/>
                  </a:cubicBezTo>
                  <a:cubicBezTo>
                    <a:pt x="3172" y="2625"/>
                    <a:pt x="2911" y="2504"/>
                    <a:pt x="2665" y="2570"/>
                  </a:cubicBezTo>
                  <a:cubicBezTo>
                    <a:pt x="2604" y="2587"/>
                    <a:pt x="2549" y="2613"/>
                    <a:pt x="2500" y="2647"/>
                  </a:cubicBezTo>
                  <a:lnTo>
                    <a:pt x="2500" y="677"/>
                  </a:lnTo>
                  <a:cubicBezTo>
                    <a:pt x="2500" y="442"/>
                    <a:pt x="2699" y="250"/>
                    <a:pt x="2944" y="250"/>
                  </a:cubicBezTo>
                  <a:cubicBezTo>
                    <a:pt x="3071" y="250"/>
                    <a:pt x="3192" y="303"/>
                    <a:pt x="3276" y="395"/>
                  </a:cubicBezTo>
                  <a:cubicBezTo>
                    <a:pt x="3333" y="456"/>
                    <a:pt x="3369" y="531"/>
                    <a:pt x="3382" y="610"/>
                  </a:cubicBezTo>
                  <a:cubicBezTo>
                    <a:pt x="3121" y="651"/>
                    <a:pt x="3029" y="817"/>
                    <a:pt x="2965" y="932"/>
                  </a:cubicBezTo>
                  <a:cubicBezTo>
                    <a:pt x="2908" y="1036"/>
                    <a:pt x="2891" y="1056"/>
                    <a:pt x="2826" y="1056"/>
                  </a:cubicBezTo>
                  <a:cubicBezTo>
                    <a:pt x="2757" y="1056"/>
                    <a:pt x="2701" y="1112"/>
                    <a:pt x="2701" y="1181"/>
                  </a:cubicBezTo>
                  <a:cubicBezTo>
                    <a:pt x="2701" y="1250"/>
                    <a:pt x="2757" y="1306"/>
                    <a:pt x="2826" y="1306"/>
                  </a:cubicBezTo>
                  <a:cubicBezTo>
                    <a:pt x="3044" y="1306"/>
                    <a:pt x="3125" y="1160"/>
                    <a:pt x="3184" y="1053"/>
                  </a:cubicBezTo>
                  <a:cubicBezTo>
                    <a:pt x="3249" y="936"/>
                    <a:pt x="3296" y="851"/>
                    <a:pt x="3509" y="850"/>
                  </a:cubicBezTo>
                  <a:cubicBezTo>
                    <a:pt x="3717" y="856"/>
                    <a:pt x="3900" y="974"/>
                    <a:pt x="3988" y="1149"/>
                  </a:cubicBezTo>
                  <a:cubicBezTo>
                    <a:pt x="3982" y="1149"/>
                    <a:pt x="3977" y="1149"/>
                    <a:pt x="3972" y="1149"/>
                  </a:cubicBezTo>
                  <a:cubicBezTo>
                    <a:pt x="3455" y="1149"/>
                    <a:pt x="3034" y="1569"/>
                    <a:pt x="3034" y="2086"/>
                  </a:cubicBezTo>
                  <a:cubicBezTo>
                    <a:pt x="3034" y="2603"/>
                    <a:pt x="3455" y="3024"/>
                    <a:pt x="3972" y="3024"/>
                  </a:cubicBezTo>
                  <a:cubicBezTo>
                    <a:pt x="4010" y="3024"/>
                    <a:pt x="4048" y="3021"/>
                    <a:pt x="4086" y="3016"/>
                  </a:cubicBezTo>
                  <a:cubicBezTo>
                    <a:pt x="4090" y="3024"/>
                    <a:pt x="4096" y="3031"/>
                    <a:pt x="4102" y="3038"/>
                  </a:cubicBezTo>
                  <a:cubicBezTo>
                    <a:pt x="4298" y="3248"/>
                    <a:pt x="4263" y="3496"/>
                    <a:pt x="4165" y="3659"/>
                  </a:cubicBezTo>
                  <a:close/>
                  <a:moveTo>
                    <a:pt x="3972" y="2774"/>
                  </a:moveTo>
                  <a:cubicBezTo>
                    <a:pt x="3592" y="2774"/>
                    <a:pt x="3284" y="2465"/>
                    <a:pt x="3284" y="2086"/>
                  </a:cubicBezTo>
                  <a:cubicBezTo>
                    <a:pt x="3284" y="1707"/>
                    <a:pt x="3592" y="1399"/>
                    <a:pt x="3972" y="1399"/>
                  </a:cubicBezTo>
                  <a:cubicBezTo>
                    <a:pt x="4351" y="1399"/>
                    <a:pt x="4659" y="1707"/>
                    <a:pt x="4659" y="2086"/>
                  </a:cubicBezTo>
                  <a:cubicBezTo>
                    <a:pt x="4659" y="2465"/>
                    <a:pt x="4351" y="2774"/>
                    <a:pt x="3972" y="2774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189">
              <a:extLst>
                <a:ext uri="{FF2B5EF4-FFF2-40B4-BE49-F238E27FC236}">
                  <a16:creationId xmlns:a16="http://schemas.microsoft.com/office/drawing/2014/main" id="{AD824DFB-7415-4761-B942-52D6D2EF8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6000" y="6108701"/>
              <a:ext cx="66675" cy="77788"/>
            </a:xfrm>
            <a:custGeom>
              <a:avLst/>
              <a:gdLst>
                <a:gd name="T0" fmla="*/ 409 w 534"/>
                <a:gd name="T1" fmla="*/ 372 h 622"/>
                <a:gd name="T2" fmla="*/ 250 w 534"/>
                <a:gd name="T3" fmla="*/ 372 h 622"/>
                <a:gd name="T4" fmla="*/ 250 w 534"/>
                <a:gd name="T5" fmla="*/ 125 h 622"/>
                <a:gd name="T6" fmla="*/ 125 w 534"/>
                <a:gd name="T7" fmla="*/ 0 h 622"/>
                <a:gd name="T8" fmla="*/ 0 w 534"/>
                <a:gd name="T9" fmla="*/ 125 h 622"/>
                <a:gd name="T10" fmla="*/ 0 w 534"/>
                <a:gd name="T11" fmla="*/ 497 h 622"/>
                <a:gd name="T12" fmla="*/ 125 w 534"/>
                <a:gd name="T13" fmla="*/ 622 h 622"/>
                <a:gd name="T14" fmla="*/ 409 w 534"/>
                <a:gd name="T15" fmla="*/ 622 h 622"/>
                <a:gd name="T16" fmla="*/ 534 w 534"/>
                <a:gd name="T17" fmla="*/ 497 h 622"/>
                <a:gd name="T18" fmla="*/ 409 w 534"/>
                <a:gd name="T19" fmla="*/ 372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4" h="622">
                  <a:moveTo>
                    <a:pt x="409" y="372"/>
                  </a:moveTo>
                  <a:lnTo>
                    <a:pt x="250" y="372"/>
                  </a:ln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ubicBezTo>
                    <a:pt x="55" y="0"/>
                    <a:pt x="0" y="56"/>
                    <a:pt x="0" y="125"/>
                  </a:cubicBezTo>
                  <a:lnTo>
                    <a:pt x="0" y="497"/>
                  </a:lnTo>
                  <a:cubicBezTo>
                    <a:pt x="0" y="566"/>
                    <a:pt x="55" y="622"/>
                    <a:pt x="125" y="622"/>
                  </a:cubicBezTo>
                  <a:lnTo>
                    <a:pt x="409" y="622"/>
                  </a:lnTo>
                  <a:cubicBezTo>
                    <a:pt x="478" y="622"/>
                    <a:pt x="534" y="566"/>
                    <a:pt x="534" y="497"/>
                  </a:cubicBezTo>
                  <a:cubicBezTo>
                    <a:pt x="534" y="428"/>
                    <a:pt x="478" y="372"/>
                    <a:pt x="409" y="372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55" name="Group 248">
            <a:extLst>
              <a:ext uri="{FF2B5EF4-FFF2-40B4-BE49-F238E27FC236}">
                <a16:creationId xmlns:a16="http://schemas.microsoft.com/office/drawing/2014/main" id="{EC427A6F-A401-4C72-9E51-B00A6DAE8F0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242395" y="1363482"/>
            <a:ext cx="637075" cy="578011"/>
            <a:chOff x="1780" y="300"/>
            <a:chExt cx="4088" cy="3709"/>
          </a:xfrm>
          <a:solidFill>
            <a:srgbClr val="B1C7F7"/>
          </a:solidFill>
        </p:grpSpPr>
        <p:sp>
          <p:nvSpPr>
            <p:cNvPr id="56" name="Freeform 249">
              <a:extLst>
                <a:ext uri="{FF2B5EF4-FFF2-40B4-BE49-F238E27FC236}">
                  <a16:creationId xmlns:a16="http://schemas.microsoft.com/office/drawing/2014/main" id="{EC3AB181-D9FC-4BD9-9F75-36E9AA65AE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80" y="300"/>
              <a:ext cx="4088" cy="3709"/>
            </a:xfrm>
            <a:custGeom>
              <a:avLst/>
              <a:gdLst>
                <a:gd name="T0" fmla="*/ 7231 w 8517"/>
                <a:gd name="T1" fmla="*/ 2632 h 7729"/>
                <a:gd name="T2" fmla="*/ 5932 w 8517"/>
                <a:gd name="T3" fmla="*/ 1311 h 7729"/>
                <a:gd name="T4" fmla="*/ 4661 w 8517"/>
                <a:gd name="T5" fmla="*/ 0 h 7729"/>
                <a:gd name="T6" fmla="*/ 2630 w 8517"/>
                <a:gd name="T7" fmla="*/ 1317 h 7729"/>
                <a:gd name="T8" fmla="*/ 941 w 8517"/>
                <a:gd name="T9" fmla="*/ 2243 h 7729"/>
                <a:gd name="T10" fmla="*/ 480 w 8517"/>
                <a:gd name="T11" fmla="*/ 3397 h 7729"/>
                <a:gd name="T12" fmla="*/ 1042 w 8517"/>
                <a:gd name="T13" fmla="*/ 5238 h 7729"/>
                <a:gd name="T14" fmla="*/ 1532 w 8517"/>
                <a:gd name="T15" fmla="*/ 7555 h 7729"/>
                <a:gd name="T16" fmla="*/ 2332 w 8517"/>
                <a:gd name="T17" fmla="*/ 6226 h 7729"/>
                <a:gd name="T18" fmla="*/ 2776 w 8517"/>
                <a:gd name="T19" fmla="*/ 7229 h 7729"/>
                <a:gd name="T20" fmla="*/ 3633 w 8517"/>
                <a:gd name="T21" fmla="*/ 7233 h 7729"/>
                <a:gd name="T22" fmla="*/ 4081 w 8517"/>
                <a:gd name="T23" fmla="*/ 6226 h 7729"/>
                <a:gd name="T24" fmla="*/ 4546 w 8517"/>
                <a:gd name="T25" fmla="*/ 7605 h 7729"/>
                <a:gd name="T26" fmla="*/ 4747 w 8517"/>
                <a:gd name="T27" fmla="*/ 6576 h 7729"/>
                <a:gd name="T28" fmla="*/ 5191 w 8517"/>
                <a:gd name="T29" fmla="*/ 7198 h 7729"/>
                <a:gd name="T30" fmla="*/ 5661 w 8517"/>
                <a:gd name="T31" fmla="*/ 7610 h 7729"/>
                <a:gd name="T32" fmla="*/ 6076 w 8517"/>
                <a:gd name="T33" fmla="*/ 6435 h 7729"/>
                <a:gd name="T34" fmla="*/ 6658 w 8517"/>
                <a:gd name="T35" fmla="*/ 7599 h 7729"/>
                <a:gd name="T36" fmla="*/ 7540 w 8517"/>
                <a:gd name="T37" fmla="*/ 6322 h 7729"/>
                <a:gd name="T38" fmla="*/ 8029 w 8517"/>
                <a:gd name="T39" fmla="*/ 5179 h 7729"/>
                <a:gd name="T40" fmla="*/ 3016 w 8517"/>
                <a:gd name="T41" fmla="*/ 3937 h 7729"/>
                <a:gd name="T42" fmla="*/ 3475 w 8517"/>
                <a:gd name="T43" fmla="*/ 3641 h 7729"/>
                <a:gd name="T44" fmla="*/ 3784 w 8517"/>
                <a:gd name="T45" fmla="*/ 4446 h 7729"/>
                <a:gd name="T46" fmla="*/ 2750 w 8517"/>
                <a:gd name="T47" fmla="*/ 5038 h 7729"/>
                <a:gd name="T48" fmla="*/ 2972 w 8517"/>
                <a:gd name="T49" fmla="*/ 5611 h 7729"/>
                <a:gd name="T50" fmla="*/ 3491 w 8517"/>
                <a:gd name="T51" fmla="*/ 5842 h 7729"/>
                <a:gd name="T52" fmla="*/ 3403 w 8517"/>
                <a:gd name="T53" fmla="*/ 7111 h 7729"/>
                <a:gd name="T54" fmla="*/ 5141 w 8517"/>
                <a:gd name="T55" fmla="*/ 4717 h 7729"/>
                <a:gd name="T56" fmla="*/ 6031 w 8517"/>
                <a:gd name="T57" fmla="*/ 4794 h 7729"/>
                <a:gd name="T58" fmla="*/ 5944 w 8517"/>
                <a:gd name="T59" fmla="*/ 5500 h 7729"/>
                <a:gd name="T60" fmla="*/ 5141 w 8517"/>
                <a:gd name="T61" fmla="*/ 4998 h 7729"/>
                <a:gd name="T62" fmla="*/ 5586 w 8517"/>
                <a:gd name="T63" fmla="*/ 5937 h 7729"/>
                <a:gd name="T64" fmla="*/ 5577 w 8517"/>
                <a:gd name="T65" fmla="*/ 7340 h 7729"/>
                <a:gd name="T66" fmla="*/ 8268 w 8517"/>
                <a:gd name="T67" fmla="*/ 4661 h 7729"/>
                <a:gd name="T68" fmla="*/ 7017 w 8517"/>
                <a:gd name="T69" fmla="*/ 6095 h 7729"/>
                <a:gd name="T70" fmla="*/ 6368 w 8517"/>
                <a:gd name="T71" fmla="*/ 6270 h 7729"/>
                <a:gd name="T72" fmla="*/ 6011 w 8517"/>
                <a:gd name="T73" fmla="*/ 6049 h 7729"/>
                <a:gd name="T74" fmla="*/ 6281 w 8517"/>
                <a:gd name="T75" fmla="*/ 4967 h 7729"/>
                <a:gd name="T76" fmla="*/ 4891 w 8517"/>
                <a:gd name="T77" fmla="*/ 4636 h 7729"/>
                <a:gd name="T78" fmla="*/ 5169 w 8517"/>
                <a:gd name="T79" fmla="*/ 5756 h 7729"/>
                <a:gd name="T80" fmla="*/ 4635 w 8517"/>
                <a:gd name="T81" fmla="*/ 6351 h 7729"/>
                <a:gd name="T82" fmla="*/ 3690 w 8517"/>
                <a:gd name="T83" fmla="*/ 5313 h 7729"/>
                <a:gd name="T84" fmla="*/ 4033 w 8517"/>
                <a:gd name="T85" fmla="*/ 3950 h 7729"/>
                <a:gd name="T86" fmla="*/ 2380 w 8517"/>
                <a:gd name="T87" fmla="*/ 4301 h 7729"/>
                <a:gd name="T88" fmla="*/ 2625 w 8517"/>
                <a:gd name="T89" fmla="*/ 5835 h 7729"/>
                <a:gd name="T90" fmla="*/ 1181 w 8517"/>
                <a:gd name="T91" fmla="*/ 6850 h 7729"/>
                <a:gd name="T92" fmla="*/ 1021 w 8517"/>
                <a:gd name="T93" fmla="*/ 4962 h 7729"/>
                <a:gd name="T94" fmla="*/ 1010 w 8517"/>
                <a:gd name="T95" fmla="*/ 3607 h 7729"/>
                <a:gd name="T96" fmla="*/ 1140 w 8517"/>
                <a:gd name="T97" fmla="*/ 1708 h 7729"/>
                <a:gd name="T98" fmla="*/ 3399 w 8517"/>
                <a:gd name="T99" fmla="*/ 1266 h 7729"/>
                <a:gd name="T100" fmla="*/ 4930 w 8517"/>
                <a:gd name="T101" fmla="*/ 503 h 7729"/>
                <a:gd name="T102" fmla="*/ 6484 w 8517"/>
                <a:gd name="T103" fmla="*/ 1167 h 7729"/>
                <a:gd name="T104" fmla="*/ 7006 w 8517"/>
                <a:gd name="T105" fmla="*/ 2795 h 7729"/>
                <a:gd name="T106" fmla="*/ 8268 w 8517"/>
                <a:gd name="T107" fmla="*/ 4661 h 7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17" h="7729">
                  <a:moveTo>
                    <a:pt x="8037" y="3397"/>
                  </a:moveTo>
                  <a:lnTo>
                    <a:pt x="7526" y="3358"/>
                  </a:lnTo>
                  <a:cubicBezTo>
                    <a:pt x="7509" y="3357"/>
                    <a:pt x="7495" y="3346"/>
                    <a:pt x="7491" y="3330"/>
                  </a:cubicBezTo>
                  <a:cubicBezTo>
                    <a:pt x="7426" y="3105"/>
                    <a:pt x="7337" y="2885"/>
                    <a:pt x="7226" y="2677"/>
                  </a:cubicBezTo>
                  <a:cubicBezTo>
                    <a:pt x="7218" y="2663"/>
                    <a:pt x="7220" y="2645"/>
                    <a:pt x="7231" y="2632"/>
                  </a:cubicBezTo>
                  <a:lnTo>
                    <a:pt x="7576" y="2243"/>
                  </a:lnTo>
                  <a:cubicBezTo>
                    <a:pt x="7757" y="2038"/>
                    <a:pt x="7748" y="1726"/>
                    <a:pt x="7554" y="1532"/>
                  </a:cubicBezTo>
                  <a:lnTo>
                    <a:pt x="7027" y="1004"/>
                  </a:lnTo>
                  <a:cubicBezTo>
                    <a:pt x="6836" y="814"/>
                    <a:pt x="6526" y="802"/>
                    <a:pt x="6321" y="977"/>
                  </a:cubicBezTo>
                  <a:lnTo>
                    <a:pt x="5932" y="1311"/>
                  </a:lnTo>
                  <a:cubicBezTo>
                    <a:pt x="5920" y="1322"/>
                    <a:pt x="5901" y="1324"/>
                    <a:pt x="5887" y="1316"/>
                  </a:cubicBezTo>
                  <a:cubicBezTo>
                    <a:pt x="5682" y="1202"/>
                    <a:pt x="5463" y="1110"/>
                    <a:pt x="5238" y="1042"/>
                  </a:cubicBezTo>
                  <a:cubicBezTo>
                    <a:pt x="5223" y="1037"/>
                    <a:pt x="5212" y="1022"/>
                    <a:pt x="5211" y="1006"/>
                  </a:cubicBezTo>
                  <a:lnTo>
                    <a:pt x="5179" y="488"/>
                  </a:lnTo>
                  <a:cubicBezTo>
                    <a:pt x="5162" y="214"/>
                    <a:pt x="4935" y="0"/>
                    <a:pt x="4661" y="0"/>
                  </a:cubicBezTo>
                  <a:lnTo>
                    <a:pt x="3915" y="0"/>
                  </a:lnTo>
                  <a:cubicBezTo>
                    <a:pt x="3645" y="0"/>
                    <a:pt x="3418" y="211"/>
                    <a:pt x="3397" y="480"/>
                  </a:cubicBezTo>
                  <a:lnTo>
                    <a:pt x="3358" y="991"/>
                  </a:lnTo>
                  <a:cubicBezTo>
                    <a:pt x="3357" y="1008"/>
                    <a:pt x="3346" y="1022"/>
                    <a:pt x="3330" y="1026"/>
                  </a:cubicBezTo>
                  <a:cubicBezTo>
                    <a:pt x="3087" y="1096"/>
                    <a:pt x="2851" y="1194"/>
                    <a:pt x="2630" y="1317"/>
                  </a:cubicBezTo>
                  <a:cubicBezTo>
                    <a:pt x="2616" y="1324"/>
                    <a:pt x="2598" y="1322"/>
                    <a:pt x="2585" y="1311"/>
                  </a:cubicBezTo>
                  <a:lnTo>
                    <a:pt x="2196" y="977"/>
                  </a:lnTo>
                  <a:cubicBezTo>
                    <a:pt x="1991" y="802"/>
                    <a:pt x="1682" y="814"/>
                    <a:pt x="1491" y="1004"/>
                  </a:cubicBezTo>
                  <a:lnTo>
                    <a:pt x="963" y="1532"/>
                  </a:lnTo>
                  <a:cubicBezTo>
                    <a:pt x="769" y="1726"/>
                    <a:pt x="760" y="2038"/>
                    <a:pt x="941" y="2243"/>
                  </a:cubicBezTo>
                  <a:lnTo>
                    <a:pt x="1286" y="2632"/>
                  </a:lnTo>
                  <a:cubicBezTo>
                    <a:pt x="1297" y="2645"/>
                    <a:pt x="1299" y="2663"/>
                    <a:pt x="1292" y="2677"/>
                  </a:cubicBezTo>
                  <a:cubicBezTo>
                    <a:pt x="1180" y="2885"/>
                    <a:pt x="1091" y="3105"/>
                    <a:pt x="1027" y="3330"/>
                  </a:cubicBezTo>
                  <a:cubicBezTo>
                    <a:pt x="1022" y="3346"/>
                    <a:pt x="1008" y="3357"/>
                    <a:pt x="991" y="3358"/>
                  </a:cubicBezTo>
                  <a:lnTo>
                    <a:pt x="480" y="3397"/>
                  </a:lnTo>
                  <a:cubicBezTo>
                    <a:pt x="211" y="3418"/>
                    <a:pt x="0" y="3645"/>
                    <a:pt x="0" y="3915"/>
                  </a:cubicBezTo>
                  <a:lnTo>
                    <a:pt x="0" y="4661"/>
                  </a:lnTo>
                  <a:cubicBezTo>
                    <a:pt x="0" y="4935"/>
                    <a:pt x="215" y="5163"/>
                    <a:pt x="488" y="5179"/>
                  </a:cubicBezTo>
                  <a:lnTo>
                    <a:pt x="1006" y="5211"/>
                  </a:lnTo>
                  <a:cubicBezTo>
                    <a:pt x="1023" y="5212"/>
                    <a:pt x="1037" y="5223"/>
                    <a:pt x="1042" y="5238"/>
                  </a:cubicBezTo>
                  <a:cubicBezTo>
                    <a:pt x="1110" y="5463"/>
                    <a:pt x="1203" y="5682"/>
                    <a:pt x="1316" y="5887"/>
                  </a:cubicBezTo>
                  <a:cubicBezTo>
                    <a:pt x="1324" y="5902"/>
                    <a:pt x="1322" y="5920"/>
                    <a:pt x="1311" y="5932"/>
                  </a:cubicBezTo>
                  <a:lnTo>
                    <a:pt x="977" y="6322"/>
                  </a:lnTo>
                  <a:cubicBezTo>
                    <a:pt x="802" y="6526"/>
                    <a:pt x="814" y="6836"/>
                    <a:pt x="1004" y="7027"/>
                  </a:cubicBezTo>
                  <a:lnTo>
                    <a:pt x="1532" y="7555"/>
                  </a:lnTo>
                  <a:cubicBezTo>
                    <a:pt x="1579" y="7602"/>
                    <a:pt x="1634" y="7639"/>
                    <a:pt x="1695" y="7665"/>
                  </a:cubicBezTo>
                  <a:cubicBezTo>
                    <a:pt x="1758" y="7692"/>
                    <a:pt x="1831" y="7663"/>
                    <a:pt x="1858" y="7599"/>
                  </a:cubicBezTo>
                  <a:cubicBezTo>
                    <a:pt x="1868" y="7576"/>
                    <a:pt x="1871" y="7552"/>
                    <a:pt x="1867" y="7529"/>
                  </a:cubicBezTo>
                  <a:lnTo>
                    <a:pt x="1867" y="6875"/>
                  </a:lnTo>
                  <a:cubicBezTo>
                    <a:pt x="1867" y="6580"/>
                    <a:pt x="2054" y="6319"/>
                    <a:pt x="2332" y="6226"/>
                  </a:cubicBezTo>
                  <a:lnTo>
                    <a:pt x="2594" y="6137"/>
                  </a:lnTo>
                  <a:cubicBezTo>
                    <a:pt x="2645" y="6121"/>
                    <a:pt x="2692" y="6097"/>
                    <a:pt x="2735" y="6067"/>
                  </a:cubicBezTo>
                  <a:cubicBezTo>
                    <a:pt x="2830" y="6096"/>
                    <a:pt x="2928" y="6116"/>
                    <a:pt x="3027" y="6126"/>
                  </a:cubicBezTo>
                  <a:lnTo>
                    <a:pt x="2749" y="7111"/>
                  </a:lnTo>
                  <a:cubicBezTo>
                    <a:pt x="2737" y="7152"/>
                    <a:pt x="2747" y="7197"/>
                    <a:pt x="2776" y="7229"/>
                  </a:cubicBezTo>
                  <a:lnTo>
                    <a:pt x="3097" y="7586"/>
                  </a:lnTo>
                  <a:cubicBezTo>
                    <a:pt x="3120" y="7612"/>
                    <a:pt x="3152" y="7627"/>
                    <a:pt x="3186" y="7628"/>
                  </a:cubicBezTo>
                  <a:lnTo>
                    <a:pt x="3190" y="7628"/>
                  </a:lnTo>
                  <a:cubicBezTo>
                    <a:pt x="3223" y="7628"/>
                    <a:pt x="3255" y="7615"/>
                    <a:pt x="3278" y="7591"/>
                  </a:cubicBezTo>
                  <a:lnTo>
                    <a:pt x="3633" y="7233"/>
                  </a:lnTo>
                  <a:cubicBezTo>
                    <a:pt x="3666" y="7200"/>
                    <a:pt x="3677" y="7152"/>
                    <a:pt x="3664" y="7108"/>
                  </a:cubicBezTo>
                  <a:lnTo>
                    <a:pt x="3355" y="6122"/>
                  </a:lnTo>
                  <a:cubicBezTo>
                    <a:pt x="3458" y="6109"/>
                    <a:pt x="3560" y="6086"/>
                    <a:pt x="3658" y="6052"/>
                  </a:cubicBezTo>
                  <a:cubicBezTo>
                    <a:pt x="3707" y="6089"/>
                    <a:pt x="3761" y="6118"/>
                    <a:pt x="3819" y="6137"/>
                  </a:cubicBezTo>
                  <a:lnTo>
                    <a:pt x="4081" y="6226"/>
                  </a:lnTo>
                  <a:cubicBezTo>
                    <a:pt x="4259" y="6286"/>
                    <a:pt x="4406" y="6418"/>
                    <a:pt x="4484" y="6589"/>
                  </a:cubicBezTo>
                  <a:cubicBezTo>
                    <a:pt x="4524" y="6676"/>
                    <a:pt x="4545" y="6768"/>
                    <a:pt x="4546" y="6862"/>
                  </a:cubicBezTo>
                  <a:cubicBezTo>
                    <a:pt x="4546" y="6865"/>
                    <a:pt x="4546" y="6867"/>
                    <a:pt x="4546" y="6869"/>
                  </a:cubicBezTo>
                  <a:cubicBezTo>
                    <a:pt x="4546" y="6871"/>
                    <a:pt x="4546" y="6873"/>
                    <a:pt x="4546" y="6875"/>
                  </a:cubicBezTo>
                  <a:lnTo>
                    <a:pt x="4546" y="7605"/>
                  </a:lnTo>
                  <a:cubicBezTo>
                    <a:pt x="4546" y="7673"/>
                    <a:pt x="4602" y="7729"/>
                    <a:pt x="4671" y="7729"/>
                  </a:cubicBezTo>
                  <a:cubicBezTo>
                    <a:pt x="4740" y="7729"/>
                    <a:pt x="4796" y="7673"/>
                    <a:pt x="4796" y="7605"/>
                  </a:cubicBezTo>
                  <a:lnTo>
                    <a:pt x="4796" y="6875"/>
                  </a:lnTo>
                  <a:cubicBezTo>
                    <a:pt x="4796" y="6868"/>
                    <a:pt x="4796" y="6862"/>
                    <a:pt x="4796" y="6856"/>
                  </a:cubicBezTo>
                  <a:cubicBezTo>
                    <a:pt x="4794" y="6760"/>
                    <a:pt x="4777" y="6666"/>
                    <a:pt x="4747" y="6576"/>
                  </a:cubicBezTo>
                  <a:cubicBezTo>
                    <a:pt x="4788" y="6547"/>
                    <a:pt x="4834" y="6523"/>
                    <a:pt x="4883" y="6507"/>
                  </a:cubicBezTo>
                  <a:lnTo>
                    <a:pt x="5096" y="6435"/>
                  </a:lnTo>
                  <a:cubicBezTo>
                    <a:pt x="5136" y="6422"/>
                    <a:pt x="5173" y="6404"/>
                    <a:pt x="5207" y="6381"/>
                  </a:cubicBezTo>
                  <a:cubicBezTo>
                    <a:pt x="5274" y="6401"/>
                    <a:pt x="5341" y="6415"/>
                    <a:pt x="5410" y="6424"/>
                  </a:cubicBezTo>
                  <a:lnTo>
                    <a:pt x="5191" y="7198"/>
                  </a:lnTo>
                  <a:cubicBezTo>
                    <a:pt x="5180" y="7239"/>
                    <a:pt x="5190" y="7283"/>
                    <a:pt x="5218" y="7315"/>
                  </a:cubicBezTo>
                  <a:lnTo>
                    <a:pt x="5479" y="7606"/>
                  </a:lnTo>
                  <a:cubicBezTo>
                    <a:pt x="5502" y="7631"/>
                    <a:pt x="5535" y="7646"/>
                    <a:pt x="5569" y="7647"/>
                  </a:cubicBezTo>
                  <a:cubicBezTo>
                    <a:pt x="5570" y="7647"/>
                    <a:pt x="5571" y="7647"/>
                    <a:pt x="5572" y="7647"/>
                  </a:cubicBezTo>
                  <a:cubicBezTo>
                    <a:pt x="5605" y="7647"/>
                    <a:pt x="5637" y="7634"/>
                    <a:pt x="5661" y="7610"/>
                  </a:cubicBezTo>
                  <a:lnTo>
                    <a:pt x="5949" y="7319"/>
                  </a:lnTo>
                  <a:cubicBezTo>
                    <a:pt x="5982" y="7286"/>
                    <a:pt x="5993" y="7238"/>
                    <a:pt x="5979" y="7194"/>
                  </a:cubicBezTo>
                  <a:lnTo>
                    <a:pt x="5737" y="6420"/>
                  </a:lnTo>
                  <a:cubicBezTo>
                    <a:pt x="5809" y="6409"/>
                    <a:pt x="5879" y="6393"/>
                    <a:pt x="5949" y="6369"/>
                  </a:cubicBezTo>
                  <a:cubicBezTo>
                    <a:pt x="5987" y="6398"/>
                    <a:pt x="6030" y="6420"/>
                    <a:pt x="6076" y="6435"/>
                  </a:cubicBezTo>
                  <a:lnTo>
                    <a:pt x="6288" y="6507"/>
                  </a:lnTo>
                  <a:cubicBezTo>
                    <a:pt x="6505" y="6580"/>
                    <a:pt x="6651" y="6783"/>
                    <a:pt x="6651" y="7012"/>
                  </a:cubicBezTo>
                  <a:lnTo>
                    <a:pt x="6651" y="7522"/>
                  </a:lnTo>
                  <a:cubicBezTo>
                    <a:pt x="6651" y="7523"/>
                    <a:pt x="6651" y="7523"/>
                    <a:pt x="6651" y="7524"/>
                  </a:cubicBezTo>
                  <a:cubicBezTo>
                    <a:pt x="6645" y="7548"/>
                    <a:pt x="6647" y="7574"/>
                    <a:pt x="6658" y="7599"/>
                  </a:cubicBezTo>
                  <a:cubicBezTo>
                    <a:pt x="6678" y="7647"/>
                    <a:pt x="6724" y="7675"/>
                    <a:pt x="6773" y="7675"/>
                  </a:cubicBezTo>
                  <a:cubicBezTo>
                    <a:pt x="6789" y="7675"/>
                    <a:pt x="6805" y="7672"/>
                    <a:pt x="6821" y="7665"/>
                  </a:cubicBezTo>
                  <a:cubicBezTo>
                    <a:pt x="6883" y="7639"/>
                    <a:pt x="6938" y="7602"/>
                    <a:pt x="6985" y="7555"/>
                  </a:cubicBezTo>
                  <a:lnTo>
                    <a:pt x="7513" y="7027"/>
                  </a:lnTo>
                  <a:cubicBezTo>
                    <a:pt x="7704" y="6836"/>
                    <a:pt x="7716" y="6526"/>
                    <a:pt x="7540" y="6322"/>
                  </a:cubicBezTo>
                  <a:lnTo>
                    <a:pt x="7206" y="5932"/>
                  </a:lnTo>
                  <a:cubicBezTo>
                    <a:pt x="7195" y="5920"/>
                    <a:pt x="7193" y="5902"/>
                    <a:pt x="7201" y="5887"/>
                  </a:cubicBezTo>
                  <a:cubicBezTo>
                    <a:pt x="7315" y="5682"/>
                    <a:pt x="7407" y="5463"/>
                    <a:pt x="7476" y="5238"/>
                  </a:cubicBezTo>
                  <a:cubicBezTo>
                    <a:pt x="7480" y="5223"/>
                    <a:pt x="7495" y="5212"/>
                    <a:pt x="7512" y="5211"/>
                  </a:cubicBezTo>
                  <a:lnTo>
                    <a:pt x="8029" y="5179"/>
                  </a:lnTo>
                  <a:cubicBezTo>
                    <a:pt x="8303" y="5163"/>
                    <a:pt x="8517" y="4935"/>
                    <a:pt x="8517" y="4661"/>
                  </a:cubicBezTo>
                  <a:lnTo>
                    <a:pt x="8517" y="3915"/>
                  </a:lnTo>
                  <a:cubicBezTo>
                    <a:pt x="8517" y="3645"/>
                    <a:pt x="8306" y="3418"/>
                    <a:pt x="8037" y="3397"/>
                  </a:cubicBezTo>
                  <a:close/>
                  <a:moveTo>
                    <a:pt x="3784" y="4184"/>
                  </a:moveTo>
                  <a:lnTo>
                    <a:pt x="3016" y="3937"/>
                  </a:lnTo>
                  <a:cubicBezTo>
                    <a:pt x="2984" y="3927"/>
                    <a:pt x="2949" y="3930"/>
                    <a:pt x="2920" y="3945"/>
                  </a:cubicBezTo>
                  <a:lnTo>
                    <a:pt x="2629" y="4097"/>
                  </a:lnTo>
                  <a:lnTo>
                    <a:pt x="2629" y="3950"/>
                  </a:lnTo>
                  <a:cubicBezTo>
                    <a:pt x="2629" y="3780"/>
                    <a:pt x="2768" y="3641"/>
                    <a:pt x="2938" y="3641"/>
                  </a:cubicBezTo>
                  <a:lnTo>
                    <a:pt x="3475" y="3641"/>
                  </a:lnTo>
                  <a:cubicBezTo>
                    <a:pt x="3645" y="3641"/>
                    <a:pt x="3784" y="3780"/>
                    <a:pt x="3784" y="3950"/>
                  </a:cubicBezTo>
                  <a:lnTo>
                    <a:pt x="3784" y="4184"/>
                  </a:lnTo>
                  <a:close/>
                  <a:moveTo>
                    <a:pt x="2629" y="4378"/>
                  </a:moveTo>
                  <a:lnTo>
                    <a:pt x="2989" y="4190"/>
                  </a:lnTo>
                  <a:lnTo>
                    <a:pt x="3784" y="4446"/>
                  </a:lnTo>
                  <a:lnTo>
                    <a:pt x="3784" y="4822"/>
                  </a:lnTo>
                  <a:cubicBezTo>
                    <a:pt x="3784" y="4910"/>
                    <a:pt x="3737" y="4992"/>
                    <a:pt x="3663" y="5038"/>
                  </a:cubicBezTo>
                  <a:lnTo>
                    <a:pt x="3337" y="5236"/>
                  </a:lnTo>
                  <a:cubicBezTo>
                    <a:pt x="3257" y="5285"/>
                    <a:pt x="3156" y="5285"/>
                    <a:pt x="3076" y="5236"/>
                  </a:cubicBezTo>
                  <a:lnTo>
                    <a:pt x="2750" y="5038"/>
                  </a:lnTo>
                  <a:cubicBezTo>
                    <a:pt x="2676" y="4992"/>
                    <a:pt x="2629" y="4910"/>
                    <a:pt x="2629" y="4822"/>
                  </a:cubicBezTo>
                  <a:lnTo>
                    <a:pt x="2629" y="4378"/>
                  </a:lnTo>
                  <a:close/>
                  <a:moveTo>
                    <a:pt x="3201" y="5884"/>
                  </a:moveTo>
                  <a:cubicBezTo>
                    <a:pt x="3104" y="5886"/>
                    <a:pt x="3009" y="5876"/>
                    <a:pt x="2915" y="5856"/>
                  </a:cubicBezTo>
                  <a:cubicBezTo>
                    <a:pt x="2952" y="5781"/>
                    <a:pt x="2972" y="5697"/>
                    <a:pt x="2972" y="5611"/>
                  </a:cubicBezTo>
                  <a:lnTo>
                    <a:pt x="2972" y="5464"/>
                  </a:lnTo>
                  <a:cubicBezTo>
                    <a:pt x="3046" y="5503"/>
                    <a:pt x="3126" y="5523"/>
                    <a:pt x="3206" y="5523"/>
                  </a:cubicBezTo>
                  <a:cubicBezTo>
                    <a:pt x="3287" y="5523"/>
                    <a:pt x="3367" y="5503"/>
                    <a:pt x="3441" y="5464"/>
                  </a:cubicBezTo>
                  <a:lnTo>
                    <a:pt x="3441" y="5611"/>
                  </a:lnTo>
                  <a:cubicBezTo>
                    <a:pt x="3441" y="5692"/>
                    <a:pt x="3458" y="5771"/>
                    <a:pt x="3491" y="5842"/>
                  </a:cubicBezTo>
                  <a:cubicBezTo>
                    <a:pt x="3396" y="5867"/>
                    <a:pt x="3299" y="5881"/>
                    <a:pt x="3201" y="5884"/>
                  </a:cubicBezTo>
                  <a:close/>
                  <a:moveTo>
                    <a:pt x="3194" y="7321"/>
                  </a:moveTo>
                  <a:lnTo>
                    <a:pt x="3007" y="7113"/>
                  </a:lnTo>
                  <a:lnTo>
                    <a:pt x="3196" y="6448"/>
                  </a:lnTo>
                  <a:lnTo>
                    <a:pt x="3403" y="7111"/>
                  </a:lnTo>
                  <a:lnTo>
                    <a:pt x="3194" y="7321"/>
                  </a:lnTo>
                  <a:close/>
                  <a:moveTo>
                    <a:pt x="6031" y="4794"/>
                  </a:moveTo>
                  <a:lnTo>
                    <a:pt x="5438" y="4603"/>
                  </a:lnTo>
                  <a:cubicBezTo>
                    <a:pt x="5406" y="4593"/>
                    <a:pt x="5372" y="4596"/>
                    <a:pt x="5342" y="4611"/>
                  </a:cubicBezTo>
                  <a:lnTo>
                    <a:pt x="5141" y="4717"/>
                  </a:lnTo>
                  <a:lnTo>
                    <a:pt x="5141" y="4636"/>
                  </a:lnTo>
                  <a:cubicBezTo>
                    <a:pt x="5141" y="4511"/>
                    <a:pt x="5242" y="4408"/>
                    <a:pt x="5368" y="4408"/>
                  </a:cubicBezTo>
                  <a:lnTo>
                    <a:pt x="5804" y="4408"/>
                  </a:lnTo>
                  <a:cubicBezTo>
                    <a:pt x="5929" y="4408"/>
                    <a:pt x="6031" y="4511"/>
                    <a:pt x="6031" y="4636"/>
                  </a:cubicBezTo>
                  <a:lnTo>
                    <a:pt x="6031" y="4794"/>
                  </a:lnTo>
                  <a:close/>
                  <a:moveTo>
                    <a:pt x="5141" y="4998"/>
                  </a:moveTo>
                  <a:lnTo>
                    <a:pt x="5411" y="4857"/>
                  </a:lnTo>
                  <a:lnTo>
                    <a:pt x="6031" y="5056"/>
                  </a:lnTo>
                  <a:lnTo>
                    <a:pt x="6031" y="5345"/>
                  </a:lnTo>
                  <a:cubicBezTo>
                    <a:pt x="6031" y="5408"/>
                    <a:pt x="5998" y="5467"/>
                    <a:pt x="5944" y="5500"/>
                  </a:cubicBezTo>
                  <a:lnTo>
                    <a:pt x="5680" y="5661"/>
                  </a:lnTo>
                  <a:cubicBezTo>
                    <a:pt x="5622" y="5696"/>
                    <a:pt x="5550" y="5696"/>
                    <a:pt x="5492" y="5661"/>
                  </a:cubicBezTo>
                  <a:lnTo>
                    <a:pt x="5227" y="5500"/>
                  </a:lnTo>
                  <a:cubicBezTo>
                    <a:pt x="5174" y="5467"/>
                    <a:pt x="5141" y="5408"/>
                    <a:pt x="5141" y="5345"/>
                  </a:cubicBezTo>
                  <a:lnTo>
                    <a:pt x="5141" y="4998"/>
                  </a:lnTo>
                  <a:close/>
                  <a:moveTo>
                    <a:pt x="5581" y="6183"/>
                  </a:moveTo>
                  <a:cubicBezTo>
                    <a:pt x="5514" y="6185"/>
                    <a:pt x="5448" y="6179"/>
                    <a:pt x="5382" y="6167"/>
                  </a:cubicBezTo>
                  <a:cubicBezTo>
                    <a:pt x="5406" y="6110"/>
                    <a:pt x="5419" y="6048"/>
                    <a:pt x="5419" y="5985"/>
                  </a:cubicBezTo>
                  <a:lnTo>
                    <a:pt x="5419" y="5903"/>
                  </a:lnTo>
                  <a:cubicBezTo>
                    <a:pt x="5472" y="5926"/>
                    <a:pt x="5529" y="5937"/>
                    <a:pt x="5586" y="5937"/>
                  </a:cubicBezTo>
                  <a:cubicBezTo>
                    <a:pt x="5643" y="5937"/>
                    <a:pt x="5699" y="5926"/>
                    <a:pt x="5753" y="5903"/>
                  </a:cubicBezTo>
                  <a:lnTo>
                    <a:pt x="5753" y="5985"/>
                  </a:lnTo>
                  <a:cubicBezTo>
                    <a:pt x="5753" y="6045"/>
                    <a:pt x="5764" y="6103"/>
                    <a:pt x="5785" y="6157"/>
                  </a:cubicBezTo>
                  <a:cubicBezTo>
                    <a:pt x="5718" y="6173"/>
                    <a:pt x="5650" y="6182"/>
                    <a:pt x="5581" y="6183"/>
                  </a:cubicBezTo>
                  <a:close/>
                  <a:moveTo>
                    <a:pt x="5577" y="7340"/>
                  </a:moveTo>
                  <a:lnTo>
                    <a:pt x="5450" y="7199"/>
                  </a:lnTo>
                  <a:lnTo>
                    <a:pt x="5578" y="6747"/>
                  </a:lnTo>
                  <a:lnTo>
                    <a:pt x="5719" y="7197"/>
                  </a:lnTo>
                  <a:lnTo>
                    <a:pt x="5577" y="7340"/>
                  </a:lnTo>
                  <a:close/>
                  <a:moveTo>
                    <a:pt x="8268" y="4661"/>
                  </a:moveTo>
                  <a:cubicBezTo>
                    <a:pt x="8268" y="4803"/>
                    <a:pt x="8156" y="4922"/>
                    <a:pt x="8014" y="4930"/>
                  </a:cubicBezTo>
                  <a:lnTo>
                    <a:pt x="7496" y="4962"/>
                  </a:lnTo>
                  <a:cubicBezTo>
                    <a:pt x="7376" y="4969"/>
                    <a:pt x="7272" y="5051"/>
                    <a:pt x="7237" y="5166"/>
                  </a:cubicBezTo>
                  <a:cubicBezTo>
                    <a:pt x="7174" y="5374"/>
                    <a:pt x="7088" y="5576"/>
                    <a:pt x="6983" y="5766"/>
                  </a:cubicBezTo>
                  <a:cubicBezTo>
                    <a:pt x="6924" y="5871"/>
                    <a:pt x="6938" y="6003"/>
                    <a:pt x="7017" y="6095"/>
                  </a:cubicBezTo>
                  <a:lnTo>
                    <a:pt x="7351" y="6484"/>
                  </a:lnTo>
                  <a:cubicBezTo>
                    <a:pt x="7442" y="6591"/>
                    <a:pt x="7436" y="6751"/>
                    <a:pt x="7337" y="6850"/>
                  </a:cubicBezTo>
                  <a:lnTo>
                    <a:pt x="6900" y="7287"/>
                  </a:lnTo>
                  <a:lnTo>
                    <a:pt x="6900" y="7012"/>
                  </a:lnTo>
                  <a:cubicBezTo>
                    <a:pt x="6900" y="6675"/>
                    <a:pt x="6686" y="6377"/>
                    <a:pt x="6368" y="6270"/>
                  </a:cubicBezTo>
                  <a:lnTo>
                    <a:pt x="6200" y="6214"/>
                  </a:lnTo>
                  <a:cubicBezTo>
                    <a:pt x="6685" y="5731"/>
                    <a:pt x="6979" y="5080"/>
                    <a:pt x="7013" y="4402"/>
                  </a:cubicBezTo>
                  <a:cubicBezTo>
                    <a:pt x="7017" y="4333"/>
                    <a:pt x="6964" y="4275"/>
                    <a:pt x="6895" y="4271"/>
                  </a:cubicBezTo>
                  <a:cubicBezTo>
                    <a:pt x="6826" y="4268"/>
                    <a:pt x="6768" y="4321"/>
                    <a:pt x="6764" y="4390"/>
                  </a:cubicBezTo>
                  <a:cubicBezTo>
                    <a:pt x="6733" y="5012"/>
                    <a:pt x="6460" y="5609"/>
                    <a:pt x="6011" y="6049"/>
                  </a:cubicBezTo>
                  <a:cubicBezTo>
                    <a:pt x="6005" y="6029"/>
                    <a:pt x="6002" y="6007"/>
                    <a:pt x="6002" y="5985"/>
                  </a:cubicBezTo>
                  <a:lnTo>
                    <a:pt x="6002" y="5756"/>
                  </a:lnTo>
                  <a:lnTo>
                    <a:pt x="6074" y="5713"/>
                  </a:lnTo>
                  <a:cubicBezTo>
                    <a:pt x="6202" y="5635"/>
                    <a:pt x="6281" y="5494"/>
                    <a:pt x="6281" y="5345"/>
                  </a:cubicBezTo>
                  <a:lnTo>
                    <a:pt x="6281" y="4967"/>
                  </a:lnTo>
                  <a:lnTo>
                    <a:pt x="6281" y="4966"/>
                  </a:lnTo>
                  <a:lnTo>
                    <a:pt x="6281" y="4636"/>
                  </a:lnTo>
                  <a:cubicBezTo>
                    <a:pt x="6281" y="4373"/>
                    <a:pt x="6067" y="4159"/>
                    <a:pt x="5804" y="4159"/>
                  </a:cubicBezTo>
                  <a:lnTo>
                    <a:pt x="5368" y="4159"/>
                  </a:lnTo>
                  <a:cubicBezTo>
                    <a:pt x="5105" y="4159"/>
                    <a:pt x="4891" y="4373"/>
                    <a:pt x="4891" y="4636"/>
                  </a:cubicBezTo>
                  <a:lnTo>
                    <a:pt x="4891" y="4920"/>
                  </a:lnTo>
                  <a:lnTo>
                    <a:pt x="4891" y="4921"/>
                  </a:lnTo>
                  <a:lnTo>
                    <a:pt x="4891" y="5345"/>
                  </a:lnTo>
                  <a:cubicBezTo>
                    <a:pt x="4891" y="5494"/>
                    <a:pt x="4970" y="5635"/>
                    <a:pt x="5097" y="5713"/>
                  </a:cubicBezTo>
                  <a:lnTo>
                    <a:pt x="5169" y="5756"/>
                  </a:lnTo>
                  <a:lnTo>
                    <a:pt x="5169" y="5985"/>
                  </a:lnTo>
                  <a:cubicBezTo>
                    <a:pt x="5169" y="6048"/>
                    <a:pt x="5143" y="6108"/>
                    <a:pt x="5098" y="6150"/>
                  </a:cubicBezTo>
                  <a:cubicBezTo>
                    <a:pt x="5074" y="6172"/>
                    <a:pt x="5047" y="6188"/>
                    <a:pt x="5017" y="6199"/>
                  </a:cubicBezTo>
                  <a:lnTo>
                    <a:pt x="4804" y="6270"/>
                  </a:lnTo>
                  <a:cubicBezTo>
                    <a:pt x="4744" y="6291"/>
                    <a:pt x="4687" y="6318"/>
                    <a:pt x="4635" y="6351"/>
                  </a:cubicBezTo>
                  <a:cubicBezTo>
                    <a:pt x="4521" y="6183"/>
                    <a:pt x="4354" y="6054"/>
                    <a:pt x="4160" y="5989"/>
                  </a:cubicBezTo>
                  <a:lnTo>
                    <a:pt x="3898" y="5901"/>
                  </a:lnTo>
                  <a:cubicBezTo>
                    <a:pt x="3851" y="5885"/>
                    <a:pt x="3810" y="5859"/>
                    <a:pt x="3775" y="5823"/>
                  </a:cubicBezTo>
                  <a:cubicBezTo>
                    <a:pt x="3720" y="5766"/>
                    <a:pt x="3690" y="5690"/>
                    <a:pt x="3690" y="5611"/>
                  </a:cubicBezTo>
                  <a:lnTo>
                    <a:pt x="3690" y="5313"/>
                  </a:lnTo>
                  <a:lnTo>
                    <a:pt x="3793" y="5251"/>
                  </a:lnTo>
                  <a:cubicBezTo>
                    <a:pt x="3941" y="5160"/>
                    <a:pt x="4033" y="4996"/>
                    <a:pt x="4033" y="4822"/>
                  </a:cubicBezTo>
                  <a:lnTo>
                    <a:pt x="4033" y="4357"/>
                  </a:lnTo>
                  <a:lnTo>
                    <a:pt x="4033" y="4356"/>
                  </a:lnTo>
                  <a:lnTo>
                    <a:pt x="4033" y="3950"/>
                  </a:lnTo>
                  <a:cubicBezTo>
                    <a:pt x="4033" y="3642"/>
                    <a:pt x="3783" y="3391"/>
                    <a:pt x="3475" y="3391"/>
                  </a:cubicBezTo>
                  <a:lnTo>
                    <a:pt x="2938" y="3391"/>
                  </a:lnTo>
                  <a:cubicBezTo>
                    <a:pt x="2630" y="3391"/>
                    <a:pt x="2380" y="3642"/>
                    <a:pt x="2380" y="3950"/>
                  </a:cubicBezTo>
                  <a:lnTo>
                    <a:pt x="2380" y="4301"/>
                  </a:lnTo>
                  <a:lnTo>
                    <a:pt x="2380" y="4301"/>
                  </a:lnTo>
                  <a:lnTo>
                    <a:pt x="2380" y="4822"/>
                  </a:lnTo>
                  <a:cubicBezTo>
                    <a:pt x="2380" y="4996"/>
                    <a:pt x="2472" y="5160"/>
                    <a:pt x="2620" y="5251"/>
                  </a:cubicBezTo>
                  <a:lnTo>
                    <a:pt x="2723" y="5313"/>
                  </a:lnTo>
                  <a:lnTo>
                    <a:pt x="2723" y="5611"/>
                  </a:lnTo>
                  <a:cubicBezTo>
                    <a:pt x="2723" y="5696"/>
                    <a:pt x="2687" y="5778"/>
                    <a:pt x="2625" y="5835"/>
                  </a:cubicBezTo>
                  <a:cubicBezTo>
                    <a:pt x="2593" y="5865"/>
                    <a:pt x="2556" y="5887"/>
                    <a:pt x="2515" y="5901"/>
                  </a:cubicBezTo>
                  <a:lnTo>
                    <a:pt x="2253" y="5989"/>
                  </a:lnTo>
                  <a:cubicBezTo>
                    <a:pt x="1873" y="6117"/>
                    <a:pt x="1617" y="6473"/>
                    <a:pt x="1617" y="6875"/>
                  </a:cubicBezTo>
                  <a:lnTo>
                    <a:pt x="1617" y="7287"/>
                  </a:lnTo>
                  <a:lnTo>
                    <a:pt x="1181" y="6850"/>
                  </a:lnTo>
                  <a:cubicBezTo>
                    <a:pt x="1082" y="6751"/>
                    <a:pt x="1076" y="6591"/>
                    <a:pt x="1167" y="6484"/>
                  </a:cubicBezTo>
                  <a:lnTo>
                    <a:pt x="1501" y="6095"/>
                  </a:lnTo>
                  <a:cubicBezTo>
                    <a:pt x="1579" y="6003"/>
                    <a:pt x="1593" y="5871"/>
                    <a:pt x="1535" y="5766"/>
                  </a:cubicBezTo>
                  <a:cubicBezTo>
                    <a:pt x="1429" y="5576"/>
                    <a:pt x="1344" y="5374"/>
                    <a:pt x="1280" y="5166"/>
                  </a:cubicBezTo>
                  <a:cubicBezTo>
                    <a:pt x="1246" y="5051"/>
                    <a:pt x="1141" y="4969"/>
                    <a:pt x="1021" y="4962"/>
                  </a:cubicBezTo>
                  <a:lnTo>
                    <a:pt x="503" y="4930"/>
                  </a:lnTo>
                  <a:cubicBezTo>
                    <a:pt x="361" y="4922"/>
                    <a:pt x="250" y="4803"/>
                    <a:pt x="250" y="4661"/>
                  </a:cubicBezTo>
                  <a:lnTo>
                    <a:pt x="250" y="3915"/>
                  </a:lnTo>
                  <a:cubicBezTo>
                    <a:pt x="250" y="3775"/>
                    <a:pt x="359" y="3657"/>
                    <a:pt x="499" y="3646"/>
                  </a:cubicBezTo>
                  <a:lnTo>
                    <a:pt x="1010" y="3607"/>
                  </a:lnTo>
                  <a:cubicBezTo>
                    <a:pt x="1130" y="3598"/>
                    <a:pt x="1233" y="3514"/>
                    <a:pt x="1266" y="3399"/>
                  </a:cubicBezTo>
                  <a:cubicBezTo>
                    <a:pt x="1326" y="3190"/>
                    <a:pt x="1409" y="2987"/>
                    <a:pt x="1512" y="2795"/>
                  </a:cubicBezTo>
                  <a:cubicBezTo>
                    <a:pt x="1568" y="2689"/>
                    <a:pt x="1553" y="2557"/>
                    <a:pt x="1473" y="2467"/>
                  </a:cubicBezTo>
                  <a:lnTo>
                    <a:pt x="1128" y="2078"/>
                  </a:lnTo>
                  <a:cubicBezTo>
                    <a:pt x="1034" y="1971"/>
                    <a:pt x="1039" y="1809"/>
                    <a:pt x="1140" y="1708"/>
                  </a:cubicBezTo>
                  <a:lnTo>
                    <a:pt x="1667" y="1181"/>
                  </a:lnTo>
                  <a:cubicBezTo>
                    <a:pt x="1766" y="1082"/>
                    <a:pt x="1927" y="1075"/>
                    <a:pt x="2033" y="1167"/>
                  </a:cubicBezTo>
                  <a:lnTo>
                    <a:pt x="2423" y="1501"/>
                  </a:lnTo>
                  <a:cubicBezTo>
                    <a:pt x="2514" y="1579"/>
                    <a:pt x="2646" y="1593"/>
                    <a:pt x="2751" y="1535"/>
                  </a:cubicBezTo>
                  <a:cubicBezTo>
                    <a:pt x="2956" y="1421"/>
                    <a:pt x="3174" y="1331"/>
                    <a:pt x="3399" y="1266"/>
                  </a:cubicBezTo>
                  <a:cubicBezTo>
                    <a:pt x="3514" y="1233"/>
                    <a:pt x="3598" y="1130"/>
                    <a:pt x="3607" y="1010"/>
                  </a:cubicBezTo>
                  <a:lnTo>
                    <a:pt x="3646" y="499"/>
                  </a:lnTo>
                  <a:cubicBezTo>
                    <a:pt x="3657" y="359"/>
                    <a:pt x="3775" y="250"/>
                    <a:pt x="3915" y="250"/>
                  </a:cubicBezTo>
                  <a:lnTo>
                    <a:pt x="4661" y="250"/>
                  </a:lnTo>
                  <a:cubicBezTo>
                    <a:pt x="4803" y="250"/>
                    <a:pt x="4921" y="361"/>
                    <a:pt x="4930" y="503"/>
                  </a:cubicBezTo>
                  <a:lnTo>
                    <a:pt x="4962" y="1021"/>
                  </a:lnTo>
                  <a:cubicBezTo>
                    <a:pt x="4969" y="1141"/>
                    <a:pt x="5051" y="1245"/>
                    <a:pt x="5166" y="1280"/>
                  </a:cubicBezTo>
                  <a:cubicBezTo>
                    <a:pt x="5374" y="1344"/>
                    <a:pt x="5576" y="1429"/>
                    <a:pt x="5766" y="1535"/>
                  </a:cubicBezTo>
                  <a:cubicBezTo>
                    <a:pt x="5871" y="1593"/>
                    <a:pt x="6003" y="1579"/>
                    <a:pt x="6095" y="1501"/>
                  </a:cubicBezTo>
                  <a:lnTo>
                    <a:pt x="6484" y="1167"/>
                  </a:lnTo>
                  <a:cubicBezTo>
                    <a:pt x="6590" y="1076"/>
                    <a:pt x="6751" y="1082"/>
                    <a:pt x="6850" y="1181"/>
                  </a:cubicBezTo>
                  <a:lnTo>
                    <a:pt x="7378" y="1708"/>
                  </a:lnTo>
                  <a:cubicBezTo>
                    <a:pt x="7478" y="1809"/>
                    <a:pt x="7483" y="1971"/>
                    <a:pt x="7389" y="2078"/>
                  </a:cubicBezTo>
                  <a:lnTo>
                    <a:pt x="7045" y="2467"/>
                  </a:lnTo>
                  <a:cubicBezTo>
                    <a:pt x="6965" y="2557"/>
                    <a:pt x="6949" y="2689"/>
                    <a:pt x="7006" y="2795"/>
                  </a:cubicBezTo>
                  <a:cubicBezTo>
                    <a:pt x="7109" y="2987"/>
                    <a:pt x="7191" y="3190"/>
                    <a:pt x="7251" y="3399"/>
                  </a:cubicBezTo>
                  <a:cubicBezTo>
                    <a:pt x="7284" y="3514"/>
                    <a:pt x="7387" y="3598"/>
                    <a:pt x="7507" y="3607"/>
                  </a:cubicBezTo>
                  <a:lnTo>
                    <a:pt x="8018" y="3646"/>
                  </a:lnTo>
                  <a:cubicBezTo>
                    <a:pt x="8158" y="3657"/>
                    <a:pt x="8268" y="3775"/>
                    <a:pt x="8268" y="3915"/>
                  </a:cubicBezTo>
                  <a:lnTo>
                    <a:pt x="8268" y="4661"/>
                  </a:lnTo>
                  <a:close/>
                  <a:moveTo>
                    <a:pt x="8268" y="4661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50">
              <a:extLst>
                <a:ext uri="{FF2B5EF4-FFF2-40B4-BE49-F238E27FC236}">
                  <a16:creationId xmlns:a16="http://schemas.microsoft.com/office/drawing/2014/main" id="{52C9DC61-E228-49D2-8A22-560516FE3C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87" y="987"/>
              <a:ext cx="2648" cy="2103"/>
            </a:xfrm>
            <a:custGeom>
              <a:avLst/>
              <a:gdLst>
                <a:gd name="T0" fmla="*/ 2641 w 5517"/>
                <a:gd name="T1" fmla="*/ 71 h 4381"/>
                <a:gd name="T2" fmla="*/ 837 w 5517"/>
                <a:gd name="T3" fmla="*/ 877 h 4381"/>
                <a:gd name="T4" fmla="*/ 30 w 5517"/>
                <a:gd name="T5" fmla="*/ 2682 h 4381"/>
                <a:gd name="T6" fmla="*/ 468 w 5517"/>
                <a:gd name="T7" fmla="*/ 4324 h 4381"/>
                <a:gd name="T8" fmla="*/ 573 w 5517"/>
                <a:gd name="T9" fmla="*/ 4381 h 4381"/>
                <a:gd name="T10" fmla="*/ 641 w 5517"/>
                <a:gd name="T11" fmla="*/ 4361 h 4381"/>
                <a:gd name="T12" fmla="*/ 678 w 5517"/>
                <a:gd name="T13" fmla="*/ 4188 h 4381"/>
                <a:gd name="T14" fmla="*/ 279 w 5517"/>
                <a:gd name="T15" fmla="*/ 2695 h 4381"/>
                <a:gd name="T16" fmla="*/ 1013 w 5517"/>
                <a:gd name="T17" fmla="*/ 1054 h 4381"/>
                <a:gd name="T18" fmla="*/ 2654 w 5517"/>
                <a:gd name="T19" fmla="*/ 320 h 4381"/>
                <a:gd name="T20" fmla="*/ 5260 w 5517"/>
                <a:gd name="T21" fmla="*/ 2412 h 4381"/>
                <a:gd name="T22" fmla="*/ 5403 w 5517"/>
                <a:gd name="T23" fmla="*/ 2515 h 4381"/>
                <a:gd name="T24" fmla="*/ 5506 w 5517"/>
                <a:gd name="T25" fmla="*/ 2372 h 4381"/>
                <a:gd name="T26" fmla="*/ 2641 w 5517"/>
                <a:gd name="T27" fmla="*/ 71 h 4381"/>
                <a:gd name="T28" fmla="*/ 2641 w 5517"/>
                <a:gd name="T29" fmla="*/ 71 h 4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17" h="4381">
                  <a:moveTo>
                    <a:pt x="2641" y="71"/>
                  </a:moveTo>
                  <a:cubicBezTo>
                    <a:pt x="1963" y="105"/>
                    <a:pt x="1322" y="392"/>
                    <a:pt x="837" y="877"/>
                  </a:cubicBezTo>
                  <a:cubicBezTo>
                    <a:pt x="351" y="1363"/>
                    <a:pt x="64" y="2004"/>
                    <a:pt x="30" y="2682"/>
                  </a:cubicBezTo>
                  <a:cubicBezTo>
                    <a:pt x="0" y="3268"/>
                    <a:pt x="152" y="3836"/>
                    <a:pt x="468" y="4324"/>
                  </a:cubicBezTo>
                  <a:cubicBezTo>
                    <a:pt x="492" y="4361"/>
                    <a:pt x="532" y="4381"/>
                    <a:pt x="573" y="4381"/>
                  </a:cubicBezTo>
                  <a:cubicBezTo>
                    <a:pt x="596" y="4381"/>
                    <a:pt x="620" y="4374"/>
                    <a:pt x="641" y="4361"/>
                  </a:cubicBezTo>
                  <a:cubicBezTo>
                    <a:pt x="699" y="4323"/>
                    <a:pt x="715" y="4246"/>
                    <a:pt x="678" y="4188"/>
                  </a:cubicBezTo>
                  <a:cubicBezTo>
                    <a:pt x="390" y="3744"/>
                    <a:pt x="252" y="3228"/>
                    <a:pt x="279" y="2695"/>
                  </a:cubicBezTo>
                  <a:cubicBezTo>
                    <a:pt x="310" y="2079"/>
                    <a:pt x="571" y="1496"/>
                    <a:pt x="1013" y="1054"/>
                  </a:cubicBezTo>
                  <a:cubicBezTo>
                    <a:pt x="1455" y="612"/>
                    <a:pt x="2038" y="351"/>
                    <a:pt x="2654" y="320"/>
                  </a:cubicBezTo>
                  <a:cubicBezTo>
                    <a:pt x="3932" y="255"/>
                    <a:pt x="5051" y="1155"/>
                    <a:pt x="5260" y="2412"/>
                  </a:cubicBezTo>
                  <a:cubicBezTo>
                    <a:pt x="5271" y="2480"/>
                    <a:pt x="5335" y="2526"/>
                    <a:pt x="5403" y="2515"/>
                  </a:cubicBezTo>
                  <a:cubicBezTo>
                    <a:pt x="5471" y="2504"/>
                    <a:pt x="5517" y="2440"/>
                    <a:pt x="5506" y="2372"/>
                  </a:cubicBezTo>
                  <a:cubicBezTo>
                    <a:pt x="5277" y="989"/>
                    <a:pt x="4045" y="0"/>
                    <a:pt x="2641" y="71"/>
                  </a:cubicBezTo>
                  <a:close/>
                  <a:moveTo>
                    <a:pt x="2641" y="71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8" name="Group 1212">
            <a:extLst>
              <a:ext uri="{FF2B5EF4-FFF2-40B4-BE49-F238E27FC236}">
                <a16:creationId xmlns:a16="http://schemas.microsoft.com/office/drawing/2014/main" id="{B6C724BF-EE6A-4DDB-B7A9-631214D8B34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067916" y="1310392"/>
            <a:ext cx="579820" cy="583377"/>
            <a:chOff x="6233" y="2583"/>
            <a:chExt cx="163" cy="164"/>
          </a:xfrm>
          <a:solidFill>
            <a:srgbClr val="B1C7F7"/>
          </a:solidFill>
        </p:grpSpPr>
        <p:sp>
          <p:nvSpPr>
            <p:cNvPr id="59" name="Freeform 1213">
              <a:extLst>
                <a:ext uri="{FF2B5EF4-FFF2-40B4-BE49-F238E27FC236}">
                  <a16:creationId xmlns:a16="http://schemas.microsoft.com/office/drawing/2014/main" id="{5AEADDF4-20BB-4F5E-BECA-9E921E2F6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3" y="2635"/>
              <a:ext cx="106" cy="112"/>
            </a:xfrm>
            <a:custGeom>
              <a:avLst/>
              <a:gdLst>
                <a:gd name="T0" fmla="*/ 3753 w 3953"/>
                <a:gd name="T1" fmla="*/ 3972 h 4172"/>
                <a:gd name="T2" fmla="*/ 1753 w 3953"/>
                <a:gd name="T3" fmla="*/ 3972 h 4172"/>
                <a:gd name="T4" fmla="*/ 1753 w 3953"/>
                <a:gd name="T5" fmla="*/ 3472 h 4172"/>
                <a:gd name="T6" fmla="*/ 1653 w 3953"/>
                <a:gd name="T7" fmla="*/ 3372 h 4172"/>
                <a:gd name="T8" fmla="*/ 1053 w 3953"/>
                <a:gd name="T9" fmla="*/ 3372 h 4172"/>
                <a:gd name="T10" fmla="*/ 753 w 3953"/>
                <a:gd name="T11" fmla="*/ 3072 h 4172"/>
                <a:gd name="T12" fmla="*/ 753 w 3953"/>
                <a:gd name="T13" fmla="*/ 2372 h 4172"/>
                <a:gd name="T14" fmla="*/ 653 w 3953"/>
                <a:gd name="T15" fmla="*/ 2272 h 4172"/>
                <a:gd name="T16" fmla="*/ 261 w 3953"/>
                <a:gd name="T17" fmla="*/ 2272 h 4172"/>
                <a:gd name="T18" fmla="*/ 931 w 3953"/>
                <a:gd name="T19" fmla="*/ 1435 h 4172"/>
                <a:gd name="T20" fmla="*/ 953 w 3953"/>
                <a:gd name="T21" fmla="*/ 1372 h 4172"/>
                <a:gd name="T22" fmla="*/ 1477 w 3953"/>
                <a:gd name="T23" fmla="*/ 144 h 4172"/>
                <a:gd name="T24" fmla="*/ 1339 w 3953"/>
                <a:gd name="T25" fmla="*/ 0 h 4172"/>
                <a:gd name="T26" fmla="*/ 753 w 3953"/>
                <a:gd name="T27" fmla="*/ 1337 h 4172"/>
                <a:gd name="T28" fmla="*/ 105 w 3953"/>
                <a:gd name="T29" fmla="*/ 2147 h 4172"/>
                <a:gd name="T30" fmla="*/ 261 w 3953"/>
                <a:gd name="T31" fmla="*/ 2472 h 4172"/>
                <a:gd name="T32" fmla="*/ 553 w 3953"/>
                <a:gd name="T33" fmla="*/ 2472 h 4172"/>
                <a:gd name="T34" fmla="*/ 553 w 3953"/>
                <a:gd name="T35" fmla="*/ 3072 h 4172"/>
                <a:gd name="T36" fmla="*/ 1053 w 3953"/>
                <a:gd name="T37" fmla="*/ 3572 h 4172"/>
                <a:gd name="T38" fmla="*/ 1553 w 3953"/>
                <a:gd name="T39" fmla="*/ 3572 h 4172"/>
                <a:gd name="T40" fmla="*/ 1553 w 3953"/>
                <a:gd name="T41" fmla="*/ 4072 h 4172"/>
                <a:gd name="T42" fmla="*/ 1653 w 3953"/>
                <a:gd name="T43" fmla="*/ 4172 h 4172"/>
                <a:gd name="T44" fmla="*/ 3853 w 3953"/>
                <a:gd name="T45" fmla="*/ 4172 h 4172"/>
                <a:gd name="T46" fmla="*/ 3953 w 3953"/>
                <a:gd name="T47" fmla="*/ 4072 h 4172"/>
                <a:gd name="T48" fmla="*/ 3953 w 3953"/>
                <a:gd name="T49" fmla="*/ 2872 h 4172"/>
                <a:gd name="T50" fmla="*/ 3753 w 3953"/>
                <a:gd name="T51" fmla="*/ 2872 h 4172"/>
                <a:gd name="T52" fmla="*/ 3753 w 3953"/>
                <a:gd name="T53" fmla="*/ 3972 h 4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53" h="4172">
                  <a:moveTo>
                    <a:pt x="3753" y="3972"/>
                  </a:moveTo>
                  <a:lnTo>
                    <a:pt x="1753" y="3972"/>
                  </a:lnTo>
                  <a:lnTo>
                    <a:pt x="1753" y="3472"/>
                  </a:lnTo>
                  <a:cubicBezTo>
                    <a:pt x="1753" y="3417"/>
                    <a:pt x="1708" y="3372"/>
                    <a:pt x="1653" y="3372"/>
                  </a:cubicBezTo>
                  <a:lnTo>
                    <a:pt x="1053" y="3372"/>
                  </a:lnTo>
                  <a:cubicBezTo>
                    <a:pt x="887" y="3372"/>
                    <a:pt x="753" y="3238"/>
                    <a:pt x="753" y="3072"/>
                  </a:cubicBezTo>
                  <a:lnTo>
                    <a:pt x="753" y="2372"/>
                  </a:lnTo>
                  <a:cubicBezTo>
                    <a:pt x="753" y="2317"/>
                    <a:pt x="708" y="2272"/>
                    <a:pt x="653" y="2272"/>
                  </a:cubicBezTo>
                  <a:lnTo>
                    <a:pt x="261" y="2272"/>
                  </a:lnTo>
                  <a:lnTo>
                    <a:pt x="931" y="1435"/>
                  </a:lnTo>
                  <a:cubicBezTo>
                    <a:pt x="945" y="1417"/>
                    <a:pt x="953" y="1395"/>
                    <a:pt x="953" y="1372"/>
                  </a:cubicBezTo>
                  <a:cubicBezTo>
                    <a:pt x="951" y="908"/>
                    <a:pt x="1141" y="464"/>
                    <a:pt x="1477" y="144"/>
                  </a:cubicBezTo>
                  <a:lnTo>
                    <a:pt x="1339" y="0"/>
                  </a:lnTo>
                  <a:cubicBezTo>
                    <a:pt x="972" y="348"/>
                    <a:pt x="761" y="830"/>
                    <a:pt x="753" y="1337"/>
                  </a:cubicBezTo>
                  <a:lnTo>
                    <a:pt x="105" y="2147"/>
                  </a:lnTo>
                  <a:cubicBezTo>
                    <a:pt x="0" y="2278"/>
                    <a:pt x="93" y="2472"/>
                    <a:pt x="261" y="2472"/>
                  </a:cubicBezTo>
                  <a:lnTo>
                    <a:pt x="553" y="2472"/>
                  </a:lnTo>
                  <a:lnTo>
                    <a:pt x="553" y="3072"/>
                  </a:lnTo>
                  <a:cubicBezTo>
                    <a:pt x="553" y="3348"/>
                    <a:pt x="777" y="3572"/>
                    <a:pt x="1053" y="3572"/>
                  </a:cubicBezTo>
                  <a:lnTo>
                    <a:pt x="1553" y="3572"/>
                  </a:lnTo>
                  <a:lnTo>
                    <a:pt x="1553" y="4072"/>
                  </a:lnTo>
                  <a:cubicBezTo>
                    <a:pt x="1553" y="4127"/>
                    <a:pt x="1598" y="4172"/>
                    <a:pt x="1653" y="4172"/>
                  </a:cubicBezTo>
                  <a:lnTo>
                    <a:pt x="3853" y="4172"/>
                  </a:lnTo>
                  <a:cubicBezTo>
                    <a:pt x="3908" y="4172"/>
                    <a:pt x="3953" y="4127"/>
                    <a:pt x="3953" y="4072"/>
                  </a:cubicBezTo>
                  <a:lnTo>
                    <a:pt x="3953" y="2872"/>
                  </a:lnTo>
                  <a:lnTo>
                    <a:pt x="3753" y="2872"/>
                  </a:lnTo>
                  <a:lnTo>
                    <a:pt x="3753" y="397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214">
              <a:extLst>
                <a:ext uri="{FF2B5EF4-FFF2-40B4-BE49-F238E27FC236}">
                  <a16:creationId xmlns:a16="http://schemas.microsoft.com/office/drawing/2014/main" id="{4104E2CC-77D1-4FCD-9366-C5756DA4D9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94" y="2583"/>
              <a:ext cx="102" cy="126"/>
            </a:xfrm>
            <a:custGeom>
              <a:avLst/>
              <a:gdLst>
                <a:gd name="T0" fmla="*/ 3800 w 3807"/>
                <a:gd name="T1" fmla="*/ 1706 h 4685"/>
                <a:gd name="T2" fmla="*/ 1716 w 3807"/>
                <a:gd name="T3" fmla="*/ 159 h 4685"/>
                <a:gd name="T4" fmla="*/ 441 w 3807"/>
                <a:gd name="T5" fmla="*/ 1185 h 4685"/>
                <a:gd name="T6" fmla="*/ 29 w 3807"/>
                <a:gd name="T7" fmla="*/ 1056 h 4685"/>
                <a:gd name="T8" fmla="*/ 400 w 3807"/>
                <a:gd name="T9" fmla="*/ 1385 h 4685"/>
                <a:gd name="T10" fmla="*/ 605 w 3807"/>
                <a:gd name="T11" fmla="*/ 1585 h 4685"/>
                <a:gd name="T12" fmla="*/ 0 w 3807"/>
                <a:gd name="T13" fmla="*/ 1785 h 4685"/>
                <a:gd name="T14" fmla="*/ 629 w 3807"/>
                <a:gd name="T15" fmla="*/ 1985 h 4685"/>
                <a:gd name="T16" fmla="*/ 329 w 3807"/>
                <a:gd name="T17" fmla="*/ 2014 h 4685"/>
                <a:gd name="T18" fmla="*/ 171 w 3807"/>
                <a:gd name="T19" fmla="*/ 2456 h 4685"/>
                <a:gd name="T20" fmla="*/ 681 w 3807"/>
                <a:gd name="T21" fmla="*/ 2185 h 4685"/>
                <a:gd name="T22" fmla="*/ 1400 w 3807"/>
                <a:gd name="T23" fmla="*/ 3233 h 4685"/>
                <a:gd name="T24" fmla="*/ 1340 w 3807"/>
                <a:gd name="T25" fmla="*/ 3838 h 4685"/>
                <a:gd name="T26" fmla="*/ 2000 w 3807"/>
                <a:gd name="T27" fmla="*/ 4685 h 4685"/>
                <a:gd name="T28" fmla="*/ 2892 w 3807"/>
                <a:gd name="T29" fmla="*/ 4269 h 4685"/>
                <a:gd name="T30" fmla="*/ 3000 w 3807"/>
                <a:gd name="T31" fmla="*/ 3303 h 4685"/>
                <a:gd name="T32" fmla="*/ 3119 w 3807"/>
                <a:gd name="T33" fmla="*/ 2994 h 4685"/>
                <a:gd name="T34" fmla="*/ 1400 w 3807"/>
                <a:gd name="T35" fmla="*/ 1385 h 4685"/>
                <a:gd name="T36" fmla="*/ 805 w 3807"/>
                <a:gd name="T37" fmla="*/ 1585 h 4685"/>
                <a:gd name="T38" fmla="*/ 806 w 3807"/>
                <a:gd name="T39" fmla="*/ 1785 h 4685"/>
                <a:gd name="T40" fmla="*/ 1400 w 3807"/>
                <a:gd name="T41" fmla="*/ 1985 h 4685"/>
                <a:gd name="T42" fmla="*/ 806 w 3807"/>
                <a:gd name="T43" fmla="*/ 1785 h 4685"/>
                <a:gd name="T44" fmla="*/ 893 w 3807"/>
                <a:gd name="T45" fmla="*/ 2185 h 4685"/>
                <a:gd name="T46" fmla="*/ 1400 w 3807"/>
                <a:gd name="T47" fmla="*/ 2385 h 4685"/>
                <a:gd name="T48" fmla="*/ 2900 w 3807"/>
                <a:gd name="T49" fmla="*/ 2485 h 4685"/>
                <a:gd name="T50" fmla="*/ 3000 w 3807"/>
                <a:gd name="T51" fmla="*/ 2185 h 4685"/>
                <a:gd name="T52" fmla="*/ 3200 w 3807"/>
                <a:gd name="T53" fmla="*/ 1985 h 4685"/>
                <a:gd name="T54" fmla="*/ 3000 w 3807"/>
                <a:gd name="T55" fmla="*/ 1785 h 4685"/>
                <a:gd name="T56" fmla="*/ 3200 w 3807"/>
                <a:gd name="T57" fmla="*/ 1585 h 4685"/>
                <a:gd name="T58" fmla="*/ 3000 w 3807"/>
                <a:gd name="T59" fmla="*/ 1385 h 4685"/>
                <a:gd name="T60" fmla="*/ 3200 w 3807"/>
                <a:gd name="T61" fmla="*/ 1185 h 4685"/>
                <a:gd name="T62" fmla="*/ 3000 w 3807"/>
                <a:gd name="T63" fmla="*/ 985 h 4685"/>
                <a:gd name="T64" fmla="*/ 2700 w 3807"/>
                <a:gd name="T65" fmla="*/ 885 h 4685"/>
                <a:gd name="T66" fmla="*/ 2500 w 3807"/>
                <a:gd name="T67" fmla="*/ 685 h 4685"/>
                <a:gd name="T68" fmla="*/ 2300 w 3807"/>
                <a:gd name="T69" fmla="*/ 885 h 4685"/>
                <a:gd name="T70" fmla="*/ 2100 w 3807"/>
                <a:gd name="T71" fmla="*/ 685 h 4685"/>
                <a:gd name="T72" fmla="*/ 1900 w 3807"/>
                <a:gd name="T73" fmla="*/ 885 h 4685"/>
                <a:gd name="T74" fmla="*/ 1700 w 3807"/>
                <a:gd name="T75" fmla="*/ 685 h 4685"/>
                <a:gd name="T76" fmla="*/ 1500 w 3807"/>
                <a:gd name="T77" fmla="*/ 885 h 4685"/>
                <a:gd name="T78" fmla="*/ 1400 w 3807"/>
                <a:gd name="T79" fmla="*/ 1185 h 4685"/>
                <a:gd name="T80" fmla="*/ 3062 w 3807"/>
                <a:gd name="T81" fmla="*/ 579 h 4685"/>
                <a:gd name="T82" fmla="*/ 3004 w 3807"/>
                <a:gd name="T83" fmla="*/ 2831 h 4685"/>
                <a:gd name="T84" fmla="*/ 2800 w 3807"/>
                <a:gd name="T85" fmla="*/ 3285 h 4685"/>
                <a:gd name="T86" fmla="*/ 1600 w 3807"/>
                <a:gd name="T87" fmla="*/ 3233 h 4685"/>
                <a:gd name="T88" fmla="*/ 2800 w 3807"/>
                <a:gd name="T89" fmla="*/ 1085 h 4685"/>
                <a:gd name="T90" fmla="*/ 1600 w 3807"/>
                <a:gd name="T91" fmla="*/ 2285 h 4685"/>
                <a:gd name="T92" fmla="*/ 2800 w 3807"/>
                <a:gd name="T93" fmla="*/ 1085 h 4685"/>
                <a:gd name="T94" fmla="*/ 2900 w 3807"/>
                <a:gd name="T95" fmla="*/ 3485 h 4685"/>
                <a:gd name="T96" fmla="*/ 2900 w 3807"/>
                <a:gd name="T97" fmla="*/ 3685 h 4685"/>
                <a:gd name="T98" fmla="*/ 1400 w 3807"/>
                <a:gd name="T99" fmla="*/ 3585 h 4685"/>
                <a:gd name="T100" fmla="*/ 2400 w 3807"/>
                <a:gd name="T101" fmla="*/ 4485 h 4685"/>
                <a:gd name="T102" fmla="*/ 1718 w 3807"/>
                <a:gd name="T103" fmla="*/ 4285 h 4685"/>
                <a:gd name="T104" fmla="*/ 2400 w 3807"/>
                <a:gd name="T105" fmla="*/ 4485 h 4685"/>
                <a:gd name="T106" fmla="*/ 1600 w 3807"/>
                <a:gd name="T107" fmla="*/ 4085 h 4685"/>
                <a:gd name="T108" fmla="*/ 1600 w 3807"/>
                <a:gd name="T109" fmla="*/ 3885 h 4685"/>
                <a:gd name="T110" fmla="*/ 2900 w 3807"/>
                <a:gd name="T111" fmla="*/ 3985 h 4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807" h="4685">
                  <a:moveTo>
                    <a:pt x="3119" y="2994"/>
                  </a:moveTo>
                  <a:cubicBezTo>
                    <a:pt x="3540" y="2699"/>
                    <a:pt x="3793" y="2220"/>
                    <a:pt x="3800" y="1706"/>
                  </a:cubicBezTo>
                  <a:cubicBezTo>
                    <a:pt x="3807" y="1192"/>
                    <a:pt x="3566" y="706"/>
                    <a:pt x="3153" y="399"/>
                  </a:cubicBezTo>
                  <a:cubicBezTo>
                    <a:pt x="2741" y="93"/>
                    <a:pt x="2206" y="4"/>
                    <a:pt x="1716" y="159"/>
                  </a:cubicBezTo>
                  <a:cubicBezTo>
                    <a:pt x="1226" y="315"/>
                    <a:pt x="840" y="697"/>
                    <a:pt x="680" y="1185"/>
                  </a:cubicBezTo>
                  <a:lnTo>
                    <a:pt x="441" y="1185"/>
                  </a:lnTo>
                  <a:lnTo>
                    <a:pt x="171" y="914"/>
                  </a:lnTo>
                  <a:lnTo>
                    <a:pt x="29" y="1056"/>
                  </a:lnTo>
                  <a:lnTo>
                    <a:pt x="329" y="1356"/>
                  </a:lnTo>
                  <a:cubicBezTo>
                    <a:pt x="348" y="1374"/>
                    <a:pt x="373" y="1385"/>
                    <a:pt x="400" y="1385"/>
                  </a:cubicBezTo>
                  <a:lnTo>
                    <a:pt x="629" y="1385"/>
                  </a:lnTo>
                  <a:cubicBezTo>
                    <a:pt x="617" y="1451"/>
                    <a:pt x="609" y="1518"/>
                    <a:pt x="605" y="1585"/>
                  </a:cubicBezTo>
                  <a:lnTo>
                    <a:pt x="0" y="1585"/>
                  </a:lnTo>
                  <a:lnTo>
                    <a:pt x="0" y="1785"/>
                  </a:lnTo>
                  <a:lnTo>
                    <a:pt x="603" y="1785"/>
                  </a:lnTo>
                  <a:cubicBezTo>
                    <a:pt x="608" y="1852"/>
                    <a:pt x="616" y="1919"/>
                    <a:pt x="629" y="1985"/>
                  </a:cubicBezTo>
                  <a:lnTo>
                    <a:pt x="400" y="1985"/>
                  </a:lnTo>
                  <a:cubicBezTo>
                    <a:pt x="373" y="1985"/>
                    <a:pt x="348" y="1996"/>
                    <a:pt x="329" y="2014"/>
                  </a:cubicBezTo>
                  <a:lnTo>
                    <a:pt x="29" y="2314"/>
                  </a:lnTo>
                  <a:lnTo>
                    <a:pt x="171" y="2456"/>
                  </a:lnTo>
                  <a:lnTo>
                    <a:pt x="441" y="2185"/>
                  </a:lnTo>
                  <a:lnTo>
                    <a:pt x="681" y="2185"/>
                  </a:lnTo>
                  <a:cubicBezTo>
                    <a:pt x="789" y="2512"/>
                    <a:pt x="999" y="2795"/>
                    <a:pt x="1280" y="2993"/>
                  </a:cubicBezTo>
                  <a:cubicBezTo>
                    <a:pt x="1357" y="3049"/>
                    <a:pt x="1401" y="3138"/>
                    <a:pt x="1400" y="3233"/>
                  </a:cubicBezTo>
                  <a:lnTo>
                    <a:pt x="1400" y="3303"/>
                  </a:lnTo>
                  <a:cubicBezTo>
                    <a:pt x="1164" y="3385"/>
                    <a:pt x="1128" y="3705"/>
                    <a:pt x="1340" y="3838"/>
                  </a:cubicBezTo>
                  <a:cubicBezTo>
                    <a:pt x="1244" y="4002"/>
                    <a:pt x="1327" y="4213"/>
                    <a:pt x="1508" y="4269"/>
                  </a:cubicBezTo>
                  <a:cubicBezTo>
                    <a:pt x="1549" y="4509"/>
                    <a:pt x="1757" y="4684"/>
                    <a:pt x="2000" y="4685"/>
                  </a:cubicBezTo>
                  <a:lnTo>
                    <a:pt x="2400" y="4685"/>
                  </a:lnTo>
                  <a:cubicBezTo>
                    <a:pt x="2643" y="4684"/>
                    <a:pt x="2851" y="4509"/>
                    <a:pt x="2892" y="4269"/>
                  </a:cubicBezTo>
                  <a:cubicBezTo>
                    <a:pt x="3073" y="4213"/>
                    <a:pt x="3156" y="4002"/>
                    <a:pt x="3060" y="3838"/>
                  </a:cubicBezTo>
                  <a:cubicBezTo>
                    <a:pt x="3272" y="3705"/>
                    <a:pt x="3236" y="3386"/>
                    <a:pt x="3000" y="3303"/>
                  </a:cubicBezTo>
                  <a:lnTo>
                    <a:pt x="3000" y="3233"/>
                  </a:lnTo>
                  <a:cubicBezTo>
                    <a:pt x="2998" y="3139"/>
                    <a:pt x="3043" y="3050"/>
                    <a:pt x="3119" y="2994"/>
                  </a:cubicBezTo>
                  <a:close/>
                  <a:moveTo>
                    <a:pt x="833" y="1385"/>
                  </a:moveTo>
                  <a:lnTo>
                    <a:pt x="1400" y="1385"/>
                  </a:lnTo>
                  <a:lnTo>
                    <a:pt x="1400" y="1585"/>
                  </a:lnTo>
                  <a:lnTo>
                    <a:pt x="805" y="1585"/>
                  </a:lnTo>
                  <a:cubicBezTo>
                    <a:pt x="809" y="1518"/>
                    <a:pt x="819" y="1451"/>
                    <a:pt x="833" y="1385"/>
                  </a:cubicBezTo>
                  <a:close/>
                  <a:moveTo>
                    <a:pt x="806" y="1785"/>
                  </a:moveTo>
                  <a:lnTo>
                    <a:pt x="1400" y="1785"/>
                  </a:lnTo>
                  <a:lnTo>
                    <a:pt x="1400" y="1985"/>
                  </a:lnTo>
                  <a:lnTo>
                    <a:pt x="834" y="1985"/>
                  </a:lnTo>
                  <a:cubicBezTo>
                    <a:pt x="820" y="1919"/>
                    <a:pt x="811" y="1852"/>
                    <a:pt x="806" y="1785"/>
                  </a:cubicBezTo>
                  <a:close/>
                  <a:moveTo>
                    <a:pt x="1395" y="2830"/>
                  </a:moveTo>
                  <a:cubicBezTo>
                    <a:pt x="1167" y="2669"/>
                    <a:pt x="993" y="2445"/>
                    <a:pt x="893" y="2185"/>
                  </a:cubicBezTo>
                  <a:lnTo>
                    <a:pt x="1400" y="2185"/>
                  </a:lnTo>
                  <a:lnTo>
                    <a:pt x="1400" y="2385"/>
                  </a:lnTo>
                  <a:cubicBezTo>
                    <a:pt x="1400" y="2440"/>
                    <a:pt x="1445" y="2485"/>
                    <a:pt x="1500" y="2485"/>
                  </a:cubicBezTo>
                  <a:lnTo>
                    <a:pt x="2900" y="2485"/>
                  </a:lnTo>
                  <a:cubicBezTo>
                    <a:pt x="2955" y="2485"/>
                    <a:pt x="3000" y="2440"/>
                    <a:pt x="3000" y="2385"/>
                  </a:cubicBezTo>
                  <a:lnTo>
                    <a:pt x="3000" y="2185"/>
                  </a:lnTo>
                  <a:lnTo>
                    <a:pt x="3200" y="2185"/>
                  </a:lnTo>
                  <a:lnTo>
                    <a:pt x="3200" y="1985"/>
                  </a:lnTo>
                  <a:lnTo>
                    <a:pt x="3000" y="1985"/>
                  </a:lnTo>
                  <a:lnTo>
                    <a:pt x="3000" y="1785"/>
                  </a:lnTo>
                  <a:lnTo>
                    <a:pt x="3200" y="1785"/>
                  </a:lnTo>
                  <a:lnTo>
                    <a:pt x="3200" y="1585"/>
                  </a:lnTo>
                  <a:lnTo>
                    <a:pt x="3000" y="1585"/>
                  </a:lnTo>
                  <a:lnTo>
                    <a:pt x="3000" y="1385"/>
                  </a:lnTo>
                  <a:lnTo>
                    <a:pt x="3200" y="1385"/>
                  </a:lnTo>
                  <a:lnTo>
                    <a:pt x="3200" y="1185"/>
                  </a:lnTo>
                  <a:lnTo>
                    <a:pt x="3000" y="1185"/>
                  </a:lnTo>
                  <a:lnTo>
                    <a:pt x="3000" y="985"/>
                  </a:lnTo>
                  <a:cubicBezTo>
                    <a:pt x="3000" y="930"/>
                    <a:pt x="2955" y="885"/>
                    <a:pt x="2900" y="885"/>
                  </a:cubicBezTo>
                  <a:lnTo>
                    <a:pt x="2700" y="885"/>
                  </a:lnTo>
                  <a:lnTo>
                    <a:pt x="2700" y="685"/>
                  </a:lnTo>
                  <a:lnTo>
                    <a:pt x="2500" y="685"/>
                  </a:lnTo>
                  <a:lnTo>
                    <a:pt x="2500" y="885"/>
                  </a:lnTo>
                  <a:lnTo>
                    <a:pt x="2300" y="885"/>
                  </a:lnTo>
                  <a:lnTo>
                    <a:pt x="2300" y="685"/>
                  </a:lnTo>
                  <a:lnTo>
                    <a:pt x="2100" y="685"/>
                  </a:lnTo>
                  <a:lnTo>
                    <a:pt x="2100" y="885"/>
                  </a:lnTo>
                  <a:lnTo>
                    <a:pt x="1900" y="885"/>
                  </a:lnTo>
                  <a:lnTo>
                    <a:pt x="1900" y="685"/>
                  </a:lnTo>
                  <a:lnTo>
                    <a:pt x="1700" y="685"/>
                  </a:lnTo>
                  <a:lnTo>
                    <a:pt x="1700" y="885"/>
                  </a:lnTo>
                  <a:lnTo>
                    <a:pt x="1500" y="885"/>
                  </a:lnTo>
                  <a:cubicBezTo>
                    <a:pt x="1445" y="885"/>
                    <a:pt x="1400" y="930"/>
                    <a:pt x="1400" y="985"/>
                  </a:cubicBezTo>
                  <a:lnTo>
                    <a:pt x="1400" y="1185"/>
                  </a:lnTo>
                  <a:lnTo>
                    <a:pt x="893" y="1185"/>
                  </a:lnTo>
                  <a:cubicBezTo>
                    <a:pt x="1228" y="305"/>
                    <a:pt x="2319" y="0"/>
                    <a:pt x="3062" y="579"/>
                  </a:cubicBezTo>
                  <a:cubicBezTo>
                    <a:pt x="3412" y="853"/>
                    <a:pt x="3612" y="1276"/>
                    <a:pt x="3601" y="1720"/>
                  </a:cubicBezTo>
                  <a:cubicBezTo>
                    <a:pt x="3589" y="2164"/>
                    <a:pt x="3368" y="2576"/>
                    <a:pt x="3004" y="2831"/>
                  </a:cubicBezTo>
                  <a:cubicBezTo>
                    <a:pt x="2874" y="2924"/>
                    <a:pt x="2798" y="3074"/>
                    <a:pt x="2800" y="3233"/>
                  </a:cubicBezTo>
                  <a:lnTo>
                    <a:pt x="2800" y="3285"/>
                  </a:lnTo>
                  <a:lnTo>
                    <a:pt x="1600" y="3285"/>
                  </a:lnTo>
                  <a:lnTo>
                    <a:pt x="1600" y="3233"/>
                  </a:lnTo>
                  <a:cubicBezTo>
                    <a:pt x="1601" y="3073"/>
                    <a:pt x="1525" y="2923"/>
                    <a:pt x="1395" y="2830"/>
                  </a:cubicBezTo>
                  <a:close/>
                  <a:moveTo>
                    <a:pt x="2800" y="1085"/>
                  </a:moveTo>
                  <a:lnTo>
                    <a:pt x="2800" y="2285"/>
                  </a:lnTo>
                  <a:lnTo>
                    <a:pt x="1600" y="2285"/>
                  </a:lnTo>
                  <a:lnTo>
                    <a:pt x="1600" y="1085"/>
                  </a:lnTo>
                  <a:lnTo>
                    <a:pt x="2800" y="1085"/>
                  </a:lnTo>
                  <a:close/>
                  <a:moveTo>
                    <a:pt x="1500" y="3485"/>
                  </a:moveTo>
                  <a:lnTo>
                    <a:pt x="2900" y="3485"/>
                  </a:lnTo>
                  <a:cubicBezTo>
                    <a:pt x="2955" y="3485"/>
                    <a:pt x="3000" y="3530"/>
                    <a:pt x="3000" y="3585"/>
                  </a:cubicBezTo>
                  <a:cubicBezTo>
                    <a:pt x="3000" y="3640"/>
                    <a:pt x="2955" y="3685"/>
                    <a:pt x="2900" y="3685"/>
                  </a:cubicBezTo>
                  <a:lnTo>
                    <a:pt x="1500" y="3685"/>
                  </a:lnTo>
                  <a:cubicBezTo>
                    <a:pt x="1445" y="3685"/>
                    <a:pt x="1400" y="3640"/>
                    <a:pt x="1400" y="3585"/>
                  </a:cubicBezTo>
                  <a:cubicBezTo>
                    <a:pt x="1400" y="3530"/>
                    <a:pt x="1445" y="3485"/>
                    <a:pt x="1500" y="3485"/>
                  </a:cubicBezTo>
                  <a:close/>
                  <a:moveTo>
                    <a:pt x="2400" y="4485"/>
                  </a:moveTo>
                  <a:lnTo>
                    <a:pt x="2000" y="4485"/>
                  </a:lnTo>
                  <a:cubicBezTo>
                    <a:pt x="1873" y="4484"/>
                    <a:pt x="1761" y="4404"/>
                    <a:pt x="1718" y="4285"/>
                  </a:cubicBezTo>
                  <a:lnTo>
                    <a:pt x="2682" y="4285"/>
                  </a:lnTo>
                  <a:cubicBezTo>
                    <a:pt x="2639" y="4404"/>
                    <a:pt x="2527" y="4484"/>
                    <a:pt x="2400" y="4485"/>
                  </a:cubicBezTo>
                  <a:close/>
                  <a:moveTo>
                    <a:pt x="2800" y="4085"/>
                  </a:moveTo>
                  <a:lnTo>
                    <a:pt x="1600" y="4085"/>
                  </a:lnTo>
                  <a:cubicBezTo>
                    <a:pt x="1545" y="4085"/>
                    <a:pt x="1500" y="4040"/>
                    <a:pt x="1500" y="3985"/>
                  </a:cubicBezTo>
                  <a:cubicBezTo>
                    <a:pt x="1500" y="3930"/>
                    <a:pt x="1545" y="3885"/>
                    <a:pt x="1600" y="3885"/>
                  </a:cubicBezTo>
                  <a:lnTo>
                    <a:pt x="2800" y="3885"/>
                  </a:lnTo>
                  <a:cubicBezTo>
                    <a:pt x="2855" y="3885"/>
                    <a:pt x="2900" y="3930"/>
                    <a:pt x="2900" y="3985"/>
                  </a:cubicBezTo>
                  <a:cubicBezTo>
                    <a:pt x="2900" y="4040"/>
                    <a:pt x="2855" y="4085"/>
                    <a:pt x="2800" y="408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215">
              <a:extLst>
                <a:ext uri="{FF2B5EF4-FFF2-40B4-BE49-F238E27FC236}">
                  <a16:creationId xmlns:a16="http://schemas.microsoft.com/office/drawing/2014/main" id="{554AC697-37DA-4DAA-9249-3E3EBC454E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0" y="2591"/>
              <a:ext cx="19" cy="19"/>
            </a:xfrm>
            <a:custGeom>
              <a:avLst/>
              <a:gdLst>
                <a:gd name="T0" fmla="*/ 300 w 701"/>
                <a:gd name="T1" fmla="*/ 701 h 701"/>
                <a:gd name="T2" fmla="*/ 512 w 701"/>
                <a:gd name="T3" fmla="*/ 189 h 701"/>
                <a:gd name="T4" fmla="*/ 0 w 701"/>
                <a:gd name="T5" fmla="*/ 401 h 701"/>
                <a:gd name="T6" fmla="*/ 300 w 701"/>
                <a:gd name="T7" fmla="*/ 701 h 701"/>
                <a:gd name="T8" fmla="*/ 300 w 701"/>
                <a:gd name="T9" fmla="*/ 301 h 701"/>
                <a:gd name="T10" fmla="*/ 371 w 701"/>
                <a:gd name="T11" fmla="*/ 472 h 701"/>
                <a:gd name="T12" fmla="*/ 200 w 701"/>
                <a:gd name="T13" fmla="*/ 401 h 701"/>
                <a:gd name="T14" fmla="*/ 300 w 701"/>
                <a:gd name="T15" fmla="*/ 301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1" h="701">
                  <a:moveTo>
                    <a:pt x="300" y="701"/>
                  </a:moveTo>
                  <a:cubicBezTo>
                    <a:pt x="567" y="701"/>
                    <a:pt x="701" y="378"/>
                    <a:pt x="512" y="189"/>
                  </a:cubicBezTo>
                  <a:cubicBezTo>
                    <a:pt x="323" y="0"/>
                    <a:pt x="0" y="134"/>
                    <a:pt x="0" y="401"/>
                  </a:cubicBezTo>
                  <a:cubicBezTo>
                    <a:pt x="0" y="567"/>
                    <a:pt x="134" y="701"/>
                    <a:pt x="300" y="701"/>
                  </a:cubicBezTo>
                  <a:close/>
                  <a:moveTo>
                    <a:pt x="300" y="301"/>
                  </a:moveTo>
                  <a:cubicBezTo>
                    <a:pt x="389" y="301"/>
                    <a:pt x="434" y="409"/>
                    <a:pt x="371" y="472"/>
                  </a:cubicBezTo>
                  <a:cubicBezTo>
                    <a:pt x="308" y="535"/>
                    <a:pt x="200" y="490"/>
                    <a:pt x="200" y="401"/>
                  </a:cubicBezTo>
                  <a:cubicBezTo>
                    <a:pt x="200" y="346"/>
                    <a:pt x="245" y="301"/>
                    <a:pt x="300" y="30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216">
              <a:extLst>
                <a:ext uri="{FF2B5EF4-FFF2-40B4-BE49-F238E27FC236}">
                  <a16:creationId xmlns:a16="http://schemas.microsoft.com/office/drawing/2014/main" id="{2578C077-6F03-4222-BD20-6DE54684F0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72" y="2618"/>
              <a:ext cx="19" cy="19"/>
            </a:xfrm>
            <a:custGeom>
              <a:avLst/>
              <a:gdLst>
                <a:gd name="T0" fmla="*/ 300 w 701"/>
                <a:gd name="T1" fmla="*/ 701 h 701"/>
                <a:gd name="T2" fmla="*/ 512 w 701"/>
                <a:gd name="T3" fmla="*/ 189 h 701"/>
                <a:gd name="T4" fmla="*/ 0 w 701"/>
                <a:gd name="T5" fmla="*/ 401 h 701"/>
                <a:gd name="T6" fmla="*/ 300 w 701"/>
                <a:gd name="T7" fmla="*/ 701 h 701"/>
                <a:gd name="T8" fmla="*/ 300 w 701"/>
                <a:gd name="T9" fmla="*/ 301 h 701"/>
                <a:gd name="T10" fmla="*/ 371 w 701"/>
                <a:gd name="T11" fmla="*/ 472 h 701"/>
                <a:gd name="T12" fmla="*/ 200 w 701"/>
                <a:gd name="T13" fmla="*/ 401 h 701"/>
                <a:gd name="T14" fmla="*/ 300 w 701"/>
                <a:gd name="T15" fmla="*/ 301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1" h="701">
                  <a:moveTo>
                    <a:pt x="300" y="701"/>
                  </a:moveTo>
                  <a:cubicBezTo>
                    <a:pt x="567" y="701"/>
                    <a:pt x="701" y="378"/>
                    <a:pt x="512" y="189"/>
                  </a:cubicBezTo>
                  <a:cubicBezTo>
                    <a:pt x="323" y="0"/>
                    <a:pt x="0" y="134"/>
                    <a:pt x="0" y="401"/>
                  </a:cubicBezTo>
                  <a:cubicBezTo>
                    <a:pt x="0" y="567"/>
                    <a:pt x="134" y="701"/>
                    <a:pt x="300" y="701"/>
                  </a:cubicBezTo>
                  <a:close/>
                  <a:moveTo>
                    <a:pt x="300" y="301"/>
                  </a:moveTo>
                  <a:cubicBezTo>
                    <a:pt x="389" y="301"/>
                    <a:pt x="434" y="409"/>
                    <a:pt x="371" y="472"/>
                  </a:cubicBezTo>
                  <a:cubicBezTo>
                    <a:pt x="308" y="535"/>
                    <a:pt x="200" y="490"/>
                    <a:pt x="200" y="401"/>
                  </a:cubicBezTo>
                  <a:cubicBezTo>
                    <a:pt x="200" y="346"/>
                    <a:pt x="245" y="301"/>
                    <a:pt x="300" y="30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217">
              <a:extLst>
                <a:ext uri="{FF2B5EF4-FFF2-40B4-BE49-F238E27FC236}">
                  <a16:creationId xmlns:a16="http://schemas.microsoft.com/office/drawing/2014/main" id="{DC9913C8-A042-4852-BB40-382FD759D8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0" y="2647"/>
              <a:ext cx="19" cy="19"/>
            </a:xfrm>
            <a:custGeom>
              <a:avLst/>
              <a:gdLst>
                <a:gd name="T0" fmla="*/ 0 w 701"/>
                <a:gd name="T1" fmla="*/ 300 h 701"/>
                <a:gd name="T2" fmla="*/ 512 w 701"/>
                <a:gd name="T3" fmla="*/ 512 h 701"/>
                <a:gd name="T4" fmla="*/ 300 w 701"/>
                <a:gd name="T5" fmla="*/ 0 h 701"/>
                <a:gd name="T6" fmla="*/ 0 w 701"/>
                <a:gd name="T7" fmla="*/ 300 h 701"/>
                <a:gd name="T8" fmla="*/ 400 w 701"/>
                <a:gd name="T9" fmla="*/ 300 h 701"/>
                <a:gd name="T10" fmla="*/ 229 w 701"/>
                <a:gd name="T11" fmla="*/ 371 h 701"/>
                <a:gd name="T12" fmla="*/ 300 w 701"/>
                <a:gd name="T13" fmla="*/ 200 h 701"/>
                <a:gd name="T14" fmla="*/ 400 w 701"/>
                <a:gd name="T15" fmla="*/ 30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1" h="701">
                  <a:moveTo>
                    <a:pt x="0" y="300"/>
                  </a:moveTo>
                  <a:cubicBezTo>
                    <a:pt x="0" y="567"/>
                    <a:pt x="323" y="701"/>
                    <a:pt x="512" y="512"/>
                  </a:cubicBezTo>
                  <a:cubicBezTo>
                    <a:pt x="701" y="323"/>
                    <a:pt x="567" y="0"/>
                    <a:pt x="300" y="0"/>
                  </a:cubicBezTo>
                  <a:cubicBezTo>
                    <a:pt x="134" y="0"/>
                    <a:pt x="0" y="134"/>
                    <a:pt x="0" y="300"/>
                  </a:cubicBezTo>
                  <a:close/>
                  <a:moveTo>
                    <a:pt x="400" y="300"/>
                  </a:moveTo>
                  <a:cubicBezTo>
                    <a:pt x="400" y="389"/>
                    <a:pt x="292" y="434"/>
                    <a:pt x="229" y="371"/>
                  </a:cubicBezTo>
                  <a:cubicBezTo>
                    <a:pt x="166" y="308"/>
                    <a:pt x="211" y="200"/>
                    <a:pt x="300" y="200"/>
                  </a:cubicBezTo>
                  <a:cubicBezTo>
                    <a:pt x="355" y="200"/>
                    <a:pt x="400" y="245"/>
                    <a:pt x="400" y="3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218">
              <a:extLst>
                <a:ext uri="{FF2B5EF4-FFF2-40B4-BE49-F238E27FC236}">
                  <a16:creationId xmlns:a16="http://schemas.microsoft.com/office/drawing/2014/main" id="{17E76343-BC5C-4E88-9256-9A89283D72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42" y="2618"/>
              <a:ext cx="22" cy="21"/>
            </a:xfrm>
            <a:custGeom>
              <a:avLst/>
              <a:gdLst>
                <a:gd name="T0" fmla="*/ 100 w 800"/>
                <a:gd name="T1" fmla="*/ 800 h 800"/>
                <a:gd name="T2" fmla="*/ 700 w 800"/>
                <a:gd name="T3" fmla="*/ 800 h 800"/>
                <a:gd name="T4" fmla="*/ 800 w 800"/>
                <a:gd name="T5" fmla="*/ 700 h 800"/>
                <a:gd name="T6" fmla="*/ 800 w 800"/>
                <a:gd name="T7" fmla="*/ 100 h 800"/>
                <a:gd name="T8" fmla="*/ 700 w 800"/>
                <a:gd name="T9" fmla="*/ 0 h 800"/>
                <a:gd name="T10" fmla="*/ 100 w 800"/>
                <a:gd name="T11" fmla="*/ 0 h 800"/>
                <a:gd name="T12" fmla="*/ 0 w 800"/>
                <a:gd name="T13" fmla="*/ 100 h 800"/>
                <a:gd name="T14" fmla="*/ 0 w 800"/>
                <a:gd name="T15" fmla="*/ 700 h 800"/>
                <a:gd name="T16" fmla="*/ 100 w 800"/>
                <a:gd name="T17" fmla="*/ 800 h 800"/>
                <a:gd name="T18" fmla="*/ 200 w 800"/>
                <a:gd name="T19" fmla="*/ 200 h 800"/>
                <a:gd name="T20" fmla="*/ 600 w 800"/>
                <a:gd name="T21" fmla="*/ 200 h 800"/>
                <a:gd name="T22" fmla="*/ 600 w 800"/>
                <a:gd name="T23" fmla="*/ 600 h 800"/>
                <a:gd name="T24" fmla="*/ 200 w 800"/>
                <a:gd name="T25" fmla="*/ 600 h 800"/>
                <a:gd name="T26" fmla="*/ 200 w 800"/>
                <a:gd name="T27" fmla="*/ 2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0" h="800">
                  <a:moveTo>
                    <a:pt x="100" y="800"/>
                  </a:moveTo>
                  <a:lnTo>
                    <a:pt x="700" y="800"/>
                  </a:lnTo>
                  <a:cubicBezTo>
                    <a:pt x="755" y="800"/>
                    <a:pt x="800" y="755"/>
                    <a:pt x="800" y="700"/>
                  </a:cubicBezTo>
                  <a:lnTo>
                    <a:pt x="800" y="100"/>
                  </a:lnTo>
                  <a:cubicBezTo>
                    <a:pt x="800" y="45"/>
                    <a:pt x="755" y="0"/>
                    <a:pt x="700" y="0"/>
                  </a:cubicBezTo>
                  <a:lnTo>
                    <a:pt x="100" y="0"/>
                  </a:lnTo>
                  <a:cubicBezTo>
                    <a:pt x="45" y="0"/>
                    <a:pt x="0" y="45"/>
                    <a:pt x="0" y="100"/>
                  </a:cubicBezTo>
                  <a:lnTo>
                    <a:pt x="0" y="700"/>
                  </a:lnTo>
                  <a:cubicBezTo>
                    <a:pt x="0" y="755"/>
                    <a:pt x="45" y="800"/>
                    <a:pt x="100" y="800"/>
                  </a:cubicBezTo>
                  <a:close/>
                  <a:moveTo>
                    <a:pt x="200" y="200"/>
                  </a:moveTo>
                  <a:lnTo>
                    <a:pt x="600" y="200"/>
                  </a:lnTo>
                  <a:lnTo>
                    <a:pt x="600" y="600"/>
                  </a:lnTo>
                  <a:lnTo>
                    <a:pt x="200" y="600"/>
                  </a:lnTo>
                  <a:lnTo>
                    <a:pt x="200" y="2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5" name="Group 553">
            <a:extLst>
              <a:ext uri="{FF2B5EF4-FFF2-40B4-BE49-F238E27FC236}">
                <a16:creationId xmlns:a16="http://schemas.microsoft.com/office/drawing/2014/main" id="{0B2DBF52-5680-41AF-9182-585545346BB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183031" y="1388602"/>
            <a:ext cx="578880" cy="548762"/>
            <a:chOff x="7524" y="3218"/>
            <a:chExt cx="173" cy="164"/>
          </a:xfrm>
          <a:solidFill>
            <a:srgbClr val="B1C7F7"/>
          </a:solidFill>
        </p:grpSpPr>
        <p:sp>
          <p:nvSpPr>
            <p:cNvPr id="66" name="Freeform 554">
              <a:extLst>
                <a:ext uri="{FF2B5EF4-FFF2-40B4-BE49-F238E27FC236}">
                  <a16:creationId xmlns:a16="http://schemas.microsoft.com/office/drawing/2014/main" id="{4D693EC2-E709-415A-93B5-954777A1C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2" y="3360"/>
              <a:ext cx="41" cy="5"/>
            </a:xfrm>
            <a:custGeom>
              <a:avLst/>
              <a:gdLst>
                <a:gd name="T0" fmla="*/ 1439 w 1533"/>
                <a:gd name="T1" fmla="*/ 0 h 188"/>
                <a:gd name="T2" fmla="*/ 94 w 1533"/>
                <a:gd name="T3" fmla="*/ 0 h 188"/>
                <a:gd name="T4" fmla="*/ 0 w 1533"/>
                <a:gd name="T5" fmla="*/ 94 h 188"/>
                <a:gd name="T6" fmla="*/ 94 w 1533"/>
                <a:gd name="T7" fmla="*/ 188 h 188"/>
                <a:gd name="T8" fmla="*/ 1439 w 1533"/>
                <a:gd name="T9" fmla="*/ 188 h 188"/>
                <a:gd name="T10" fmla="*/ 1533 w 1533"/>
                <a:gd name="T11" fmla="*/ 94 h 188"/>
                <a:gd name="T12" fmla="*/ 1439 w 1533"/>
                <a:gd name="T13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33" h="188">
                  <a:moveTo>
                    <a:pt x="1439" y="0"/>
                  </a:moveTo>
                  <a:lnTo>
                    <a:pt x="94" y="0"/>
                  </a:lnTo>
                  <a:cubicBezTo>
                    <a:pt x="42" y="0"/>
                    <a:pt x="0" y="42"/>
                    <a:pt x="0" y="94"/>
                  </a:cubicBezTo>
                  <a:cubicBezTo>
                    <a:pt x="0" y="146"/>
                    <a:pt x="42" y="188"/>
                    <a:pt x="94" y="188"/>
                  </a:cubicBezTo>
                  <a:lnTo>
                    <a:pt x="1439" y="188"/>
                  </a:lnTo>
                  <a:cubicBezTo>
                    <a:pt x="1491" y="188"/>
                    <a:pt x="1533" y="146"/>
                    <a:pt x="1533" y="94"/>
                  </a:cubicBezTo>
                  <a:cubicBezTo>
                    <a:pt x="1533" y="42"/>
                    <a:pt x="1491" y="0"/>
                    <a:pt x="143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555">
              <a:extLst>
                <a:ext uri="{FF2B5EF4-FFF2-40B4-BE49-F238E27FC236}">
                  <a16:creationId xmlns:a16="http://schemas.microsoft.com/office/drawing/2014/main" id="{94082BF5-94D0-4EED-AE0E-F3985560F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8" y="3240"/>
              <a:ext cx="55" cy="5"/>
            </a:xfrm>
            <a:custGeom>
              <a:avLst/>
              <a:gdLst>
                <a:gd name="T0" fmla="*/ 1941 w 2035"/>
                <a:gd name="T1" fmla="*/ 0 h 187"/>
                <a:gd name="T2" fmla="*/ 93 w 2035"/>
                <a:gd name="T3" fmla="*/ 0 h 187"/>
                <a:gd name="T4" fmla="*/ 0 w 2035"/>
                <a:gd name="T5" fmla="*/ 93 h 187"/>
                <a:gd name="T6" fmla="*/ 93 w 2035"/>
                <a:gd name="T7" fmla="*/ 187 h 187"/>
                <a:gd name="T8" fmla="*/ 1941 w 2035"/>
                <a:gd name="T9" fmla="*/ 187 h 187"/>
                <a:gd name="T10" fmla="*/ 2035 w 2035"/>
                <a:gd name="T11" fmla="*/ 93 h 187"/>
                <a:gd name="T12" fmla="*/ 1941 w 2035"/>
                <a:gd name="T13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35" h="187">
                  <a:moveTo>
                    <a:pt x="1941" y="0"/>
                  </a:moveTo>
                  <a:lnTo>
                    <a:pt x="93" y="0"/>
                  </a:lnTo>
                  <a:cubicBezTo>
                    <a:pt x="42" y="0"/>
                    <a:pt x="0" y="42"/>
                    <a:pt x="0" y="93"/>
                  </a:cubicBezTo>
                  <a:cubicBezTo>
                    <a:pt x="0" y="145"/>
                    <a:pt x="42" y="187"/>
                    <a:pt x="93" y="187"/>
                  </a:cubicBezTo>
                  <a:lnTo>
                    <a:pt x="1941" y="187"/>
                  </a:lnTo>
                  <a:cubicBezTo>
                    <a:pt x="1993" y="187"/>
                    <a:pt x="2035" y="145"/>
                    <a:pt x="2035" y="93"/>
                  </a:cubicBezTo>
                  <a:cubicBezTo>
                    <a:pt x="2035" y="42"/>
                    <a:pt x="1993" y="0"/>
                    <a:pt x="19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556">
              <a:extLst>
                <a:ext uri="{FF2B5EF4-FFF2-40B4-BE49-F238E27FC236}">
                  <a16:creationId xmlns:a16="http://schemas.microsoft.com/office/drawing/2014/main" id="{B942156B-F03E-4A30-92F6-CBB0CF8BD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92" y="3279"/>
              <a:ext cx="65" cy="62"/>
            </a:xfrm>
            <a:custGeom>
              <a:avLst/>
              <a:gdLst>
                <a:gd name="T0" fmla="*/ 2067 w 2403"/>
                <a:gd name="T1" fmla="*/ 336 h 2292"/>
                <a:gd name="T2" fmla="*/ 1257 w 2403"/>
                <a:gd name="T3" fmla="*/ 0 h 2292"/>
                <a:gd name="T4" fmla="*/ 447 w 2403"/>
                <a:gd name="T5" fmla="*/ 336 h 2292"/>
                <a:gd name="T6" fmla="*/ 447 w 2403"/>
                <a:gd name="T7" fmla="*/ 1956 h 2292"/>
                <a:gd name="T8" fmla="*/ 1257 w 2403"/>
                <a:gd name="T9" fmla="*/ 2292 h 2292"/>
                <a:gd name="T10" fmla="*/ 2067 w 2403"/>
                <a:gd name="T11" fmla="*/ 1956 h 2292"/>
                <a:gd name="T12" fmla="*/ 2403 w 2403"/>
                <a:gd name="T13" fmla="*/ 1146 h 2292"/>
                <a:gd name="T14" fmla="*/ 2067 w 2403"/>
                <a:gd name="T15" fmla="*/ 336 h 2292"/>
                <a:gd name="T16" fmla="*/ 1935 w 2403"/>
                <a:gd name="T17" fmla="*/ 1824 h 2292"/>
                <a:gd name="T18" fmla="*/ 1257 w 2403"/>
                <a:gd name="T19" fmla="*/ 2105 h 2292"/>
                <a:gd name="T20" fmla="*/ 579 w 2403"/>
                <a:gd name="T21" fmla="*/ 1824 h 2292"/>
                <a:gd name="T22" fmla="*/ 579 w 2403"/>
                <a:gd name="T23" fmla="*/ 468 h 2292"/>
                <a:gd name="T24" fmla="*/ 1257 w 2403"/>
                <a:gd name="T25" fmla="*/ 188 h 2292"/>
                <a:gd name="T26" fmla="*/ 1935 w 2403"/>
                <a:gd name="T27" fmla="*/ 468 h 2292"/>
                <a:gd name="T28" fmla="*/ 2215 w 2403"/>
                <a:gd name="T29" fmla="*/ 1146 h 2292"/>
                <a:gd name="T30" fmla="*/ 1935 w 2403"/>
                <a:gd name="T31" fmla="*/ 1824 h 2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03" h="2292">
                  <a:moveTo>
                    <a:pt x="2067" y="336"/>
                  </a:moveTo>
                  <a:cubicBezTo>
                    <a:pt x="1851" y="119"/>
                    <a:pt x="1563" y="0"/>
                    <a:pt x="1257" y="0"/>
                  </a:cubicBezTo>
                  <a:cubicBezTo>
                    <a:pt x="951" y="0"/>
                    <a:pt x="663" y="119"/>
                    <a:pt x="447" y="336"/>
                  </a:cubicBezTo>
                  <a:cubicBezTo>
                    <a:pt x="0" y="783"/>
                    <a:pt x="0" y="1510"/>
                    <a:pt x="447" y="1956"/>
                  </a:cubicBezTo>
                  <a:cubicBezTo>
                    <a:pt x="663" y="2173"/>
                    <a:pt x="951" y="2292"/>
                    <a:pt x="1257" y="2292"/>
                  </a:cubicBezTo>
                  <a:cubicBezTo>
                    <a:pt x="1563" y="2292"/>
                    <a:pt x="1851" y="2173"/>
                    <a:pt x="2067" y="1956"/>
                  </a:cubicBezTo>
                  <a:cubicBezTo>
                    <a:pt x="2284" y="1740"/>
                    <a:pt x="2403" y="1452"/>
                    <a:pt x="2403" y="1146"/>
                  </a:cubicBezTo>
                  <a:cubicBezTo>
                    <a:pt x="2403" y="840"/>
                    <a:pt x="2284" y="552"/>
                    <a:pt x="2067" y="336"/>
                  </a:cubicBezTo>
                  <a:close/>
                  <a:moveTo>
                    <a:pt x="1935" y="1824"/>
                  </a:moveTo>
                  <a:cubicBezTo>
                    <a:pt x="1754" y="2005"/>
                    <a:pt x="1513" y="2105"/>
                    <a:pt x="1257" y="2105"/>
                  </a:cubicBezTo>
                  <a:cubicBezTo>
                    <a:pt x="1001" y="2105"/>
                    <a:pt x="760" y="2005"/>
                    <a:pt x="579" y="1824"/>
                  </a:cubicBezTo>
                  <a:cubicBezTo>
                    <a:pt x="206" y="1450"/>
                    <a:pt x="206" y="842"/>
                    <a:pt x="579" y="468"/>
                  </a:cubicBezTo>
                  <a:cubicBezTo>
                    <a:pt x="760" y="287"/>
                    <a:pt x="1001" y="188"/>
                    <a:pt x="1257" y="188"/>
                  </a:cubicBezTo>
                  <a:cubicBezTo>
                    <a:pt x="1513" y="188"/>
                    <a:pt x="1754" y="287"/>
                    <a:pt x="1935" y="468"/>
                  </a:cubicBezTo>
                  <a:cubicBezTo>
                    <a:pt x="2116" y="649"/>
                    <a:pt x="2215" y="890"/>
                    <a:pt x="2215" y="1146"/>
                  </a:cubicBezTo>
                  <a:cubicBezTo>
                    <a:pt x="2215" y="1402"/>
                    <a:pt x="2116" y="1643"/>
                    <a:pt x="1935" y="182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557">
              <a:extLst>
                <a:ext uri="{FF2B5EF4-FFF2-40B4-BE49-F238E27FC236}">
                  <a16:creationId xmlns:a16="http://schemas.microsoft.com/office/drawing/2014/main" id="{53FBC712-7606-4B91-B9D1-7285201C3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1" y="3317"/>
              <a:ext cx="7" cy="7"/>
            </a:xfrm>
            <a:custGeom>
              <a:avLst/>
              <a:gdLst>
                <a:gd name="T0" fmla="*/ 245 w 281"/>
                <a:gd name="T1" fmla="*/ 112 h 272"/>
                <a:gd name="T2" fmla="*/ 169 w 281"/>
                <a:gd name="T3" fmla="*/ 36 h 272"/>
                <a:gd name="T4" fmla="*/ 36 w 281"/>
                <a:gd name="T5" fmla="*/ 36 h 272"/>
                <a:gd name="T6" fmla="*/ 36 w 281"/>
                <a:gd name="T7" fmla="*/ 169 h 272"/>
                <a:gd name="T8" fmla="*/ 112 w 281"/>
                <a:gd name="T9" fmla="*/ 244 h 272"/>
                <a:gd name="T10" fmla="*/ 178 w 281"/>
                <a:gd name="T11" fmla="*/ 272 h 272"/>
                <a:gd name="T12" fmla="*/ 245 w 281"/>
                <a:gd name="T13" fmla="*/ 244 h 272"/>
                <a:gd name="T14" fmla="*/ 245 w 281"/>
                <a:gd name="T15" fmla="*/ 112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1" h="272">
                  <a:moveTo>
                    <a:pt x="245" y="112"/>
                  </a:moveTo>
                  <a:lnTo>
                    <a:pt x="169" y="36"/>
                  </a:lnTo>
                  <a:cubicBezTo>
                    <a:pt x="132" y="0"/>
                    <a:pt x="73" y="0"/>
                    <a:pt x="36" y="36"/>
                  </a:cubicBezTo>
                  <a:cubicBezTo>
                    <a:pt x="0" y="73"/>
                    <a:pt x="0" y="132"/>
                    <a:pt x="36" y="169"/>
                  </a:cubicBezTo>
                  <a:lnTo>
                    <a:pt x="112" y="244"/>
                  </a:lnTo>
                  <a:cubicBezTo>
                    <a:pt x="130" y="263"/>
                    <a:pt x="154" y="272"/>
                    <a:pt x="178" y="272"/>
                  </a:cubicBezTo>
                  <a:cubicBezTo>
                    <a:pt x="202" y="272"/>
                    <a:pt x="226" y="263"/>
                    <a:pt x="245" y="244"/>
                  </a:cubicBezTo>
                  <a:cubicBezTo>
                    <a:pt x="281" y="208"/>
                    <a:pt x="281" y="148"/>
                    <a:pt x="245" y="1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558">
              <a:extLst>
                <a:ext uri="{FF2B5EF4-FFF2-40B4-BE49-F238E27FC236}">
                  <a16:creationId xmlns:a16="http://schemas.microsoft.com/office/drawing/2014/main" id="{BEE90A75-6058-482C-BF40-96366FDF5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3" y="3294"/>
              <a:ext cx="8" cy="8"/>
            </a:xfrm>
            <a:custGeom>
              <a:avLst/>
              <a:gdLst>
                <a:gd name="T0" fmla="*/ 245 w 282"/>
                <a:gd name="T1" fmla="*/ 112 h 272"/>
                <a:gd name="T2" fmla="*/ 170 w 282"/>
                <a:gd name="T3" fmla="*/ 36 h 272"/>
                <a:gd name="T4" fmla="*/ 37 w 282"/>
                <a:gd name="T5" fmla="*/ 36 h 272"/>
                <a:gd name="T6" fmla="*/ 37 w 282"/>
                <a:gd name="T7" fmla="*/ 169 h 272"/>
                <a:gd name="T8" fmla="*/ 113 w 282"/>
                <a:gd name="T9" fmla="*/ 245 h 272"/>
                <a:gd name="T10" fmla="*/ 179 w 282"/>
                <a:gd name="T11" fmla="*/ 272 h 272"/>
                <a:gd name="T12" fmla="*/ 245 w 282"/>
                <a:gd name="T13" fmla="*/ 245 h 272"/>
                <a:gd name="T14" fmla="*/ 245 w 282"/>
                <a:gd name="T15" fmla="*/ 112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2" h="272">
                  <a:moveTo>
                    <a:pt x="245" y="112"/>
                  </a:moveTo>
                  <a:lnTo>
                    <a:pt x="170" y="36"/>
                  </a:lnTo>
                  <a:cubicBezTo>
                    <a:pt x="133" y="0"/>
                    <a:pt x="74" y="0"/>
                    <a:pt x="37" y="36"/>
                  </a:cubicBezTo>
                  <a:cubicBezTo>
                    <a:pt x="0" y="73"/>
                    <a:pt x="0" y="132"/>
                    <a:pt x="37" y="169"/>
                  </a:cubicBezTo>
                  <a:lnTo>
                    <a:pt x="113" y="245"/>
                  </a:lnTo>
                  <a:cubicBezTo>
                    <a:pt x="131" y="263"/>
                    <a:pt x="155" y="272"/>
                    <a:pt x="179" y="272"/>
                  </a:cubicBezTo>
                  <a:cubicBezTo>
                    <a:pt x="203" y="272"/>
                    <a:pt x="227" y="263"/>
                    <a:pt x="245" y="245"/>
                  </a:cubicBezTo>
                  <a:cubicBezTo>
                    <a:pt x="282" y="208"/>
                    <a:pt x="282" y="149"/>
                    <a:pt x="245" y="1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59">
              <a:extLst>
                <a:ext uri="{FF2B5EF4-FFF2-40B4-BE49-F238E27FC236}">
                  <a16:creationId xmlns:a16="http://schemas.microsoft.com/office/drawing/2014/main" id="{D02B42DB-02BD-45D0-BCEC-18446054E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1" y="3305"/>
              <a:ext cx="11" cy="10"/>
            </a:xfrm>
            <a:custGeom>
              <a:avLst/>
              <a:gdLst>
                <a:gd name="T0" fmla="*/ 397 w 403"/>
                <a:gd name="T1" fmla="*/ 91 h 398"/>
                <a:gd name="T2" fmla="*/ 297 w 403"/>
                <a:gd name="T3" fmla="*/ 4 h 398"/>
                <a:gd name="T4" fmla="*/ 210 w 403"/>
                <a:gd name="T5" fmla="*/ 104 h 398"/>
                <a:gd name="T6" fmla="*/ 180 w 403"/>
                <a:gd name="T7" fmla="*/ 180 h 398"/>
                <a:gd name="T8" fmla="*/ 103 w 403"/>
                <a:gd name="T9" fmla="*/ 210 h 398"/>
                <a:gd name="T10" fmla="*/ 4 w 403"/>
                <a:gd name="T11" fmla="*/ 297 h 398"/>
                <a:gd name="T12" fmla="*/ 91 w 403"/>
                <a:gd name="T13" fmla="*/ 397 h 398"/>
                <a:gd name="T14" fmla="*/ 109 w 403"/>
                <a:gd name="T15" fmla="*/ 398 h 398"/>
                <a:gd name="T16" fmla="*/ 312 w 403"/>
                <a:gd name="T17" fmla="*/ 312 h 398"/>
                <a:gd name="T18" fmla="*/ 397 w 403"/>
                <a:gd name="T19" fmla="*/ 91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3" h="398">
                  <a:moveTo>
                    <a:pt x="397" y="91"/>
                  </a:moveTo>
                  <a:cubicBezTo>
                    <a:pt x="394" y="39"/>
                    <a:pt x="349" y="0"/>
                    <a:pt x="297" y="4"/>
                  </a:cubicBezTo>
                  <a:cubicBezTo>
                    <a:pt x="246" y="7"/>
                    <a:pt x="207" y="52"/>
                    <a:pt x="210" y="104"/>
                  </a:cubicBezTo>
                  <a:cubicBezTo>
                    <a:pt x="212" y="131"/>
                    <a:pt x="201" y="159"/>
                    <a:pt x="180" y="180"/>
                  </a:cubicBezTo>
                  <a:cubicBezTo>
                    <a:pt x="159" y="201"/>
                    <a:pt x="131" y="212"/>
                    <a:pt x="103" y="210"/>
                  </a:cubicBezTo>
                  <a:cubicBezTo>
                    <a:pt x="52" y="207"/>
                    <a:pt x="7" y="246"/>
                    <a:pt x="4" y="297"/>
                  </a:cubicBezTo>
                  <a:cubicBezTo>
                    <a:pt x="0" y="349"/>
                    <a:pt x="39" y="394"/>
                    <a:pt x="91" y="397"/>
                  </a:cubicBezTo>
                  <a:cubicBezTo>
                    <a:pt x="97" y="398"/>
                    <a:pt x="103" y="398"/>
                    <a:pt x="109" y="398"/>
                  </a:cubicBezTo>
                  <a:cubicBezTo>
                    <a:pt x="184" y="398"/>
                    <a:pt x="257" y="367"/>
                    <a:pt x="312" y="312"/>
                  </a:cubicBezTo>
                  <a:cubicBezTo>
                    <a:pt x="372" y="253"/>
                    <a:pt x="403" y="172"/>
                    <a:pt x="397" y="9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60">
              <a:extLst>
                <a:ext uri="{FF2B5EF4-FFF2-40B4-BE49-F238E27FC236}">
                  <a16:creationId xmlns:a16="http://schemas.microsoft.com/office/drawing/2014/main" id="{E96B3A34-A1CA-4C38-BD3C-D5438FF103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4" y="3218"/>
              <a:ext cx="173" cy="164"/>
            </a:xfrm>
            <a:custGeom>
              <a:avLst/>
              <a:gdLst>
                <a:gd name="T0" fmla="*/ 6009 w 6415"/>
                <a:gd name="T1" fmla="*/ 4829 h 6118"/>
                <a:gd name="T2" fmla="*/ 5260 w 6415"/>
                <a:gd name="T3" fmla="*/ 4125 h 6118"/>
                <a:gd name="T4" fmla="*/ 4938 w 6415"/>
                <a:gd name="T5" fmla="*/ 2297 h 6118"/>
                <a:gd name="T6" fmla="*/ 4676 w 6415"/>
                <a:gd name="T7" fmla="*/ 638 h 6118"/>
                <a:gd name="T8" fmla="*/ 1524 w 6415"/>
                <a:gd name="T9" fmla="*/ 0 h 6118"/>
                <a:gd name="T10" fmla="*/ 27 w 6415"/>
                <a:gd name="T11" fmla="*/ 1458 h 6118"/>
                <a:gd name="T12" fmla="*/ 0 w 6415"/>
                <a:gd name="T13" fmla="*/ 4747 h 6118"/>
                <a:gd name="T14" fmla="*/ 188 w 6415"/>
                <a:gd name="T15" fmla="*/ 4747 h 6118"/>
                <a:gd name="T16" fmla="*/ 1167 w 6415"/>
                <a:gd name="T17" fmla="*/ 1618 h 6118"/>
                <a:gd name="T18" fmla="*/ 1617 w 6415"/>
                <a:gd name="T19" fmla="*/ 188 h 6118"/>
                <a:gd name="T20" fmla="*/ 4488 w 6415"/>
                <a:gd name="T21" fmla="*/ 638 h 6118"/>
                <a:gd name="T22" fmla="*/ 3858 w 6415"/>
                <a:gd name="T23" fmla="*/ 1825 h 6118"/>
                <a:gd name="T24" fmla="*/ 3590 w 6415"/>
                <a:gd name="T25" fmla="*/ 1929 h 6118"/>
                <a:gd name="T26" fmla="*/ 3889 w 6415"/>
                <a:gd name="T27" fmla="*/ 2014 h 6118"/>
                <a:gd name="T28" fmla="*/ 5166 w 6415"/>
                <a:gd name="T29" fmla="*/ 3839 h 6118"/>
                <a:gd name="T30" fmla="*/ 4686 w 6415"/>
                <a:gd name="T31" fmla="*/ 4554 h 6118"/>
                <a:gd name="T32" fmla="*/ 2788 w 6415"/>
                <a:gd name="T33" fmla="*/ 4447 h 6118"/>
                <a:gd name="T34" fmla="*/ 3284 w 6415"/>
                <a:gd name="T35" fmla="*/ 2107 h 6118"/>
                <a:gd name="T36" fmla="*/ 3318 w 6415"/>
                <a:gd name="T37" fmla="*/ 1954 h 6118"/>
                <a:gd name="T38" fmla="*/ 2655 w 6415"/>
                <a:gd name="T39" fmla="*/ 2297 h 6118"/>
                <a:gd name="T40" fmla="*/ 707 w 6415"/>
                <a:gd name="T41" fmla="*/ 2307 h 6118"/>
                <a:gd name="T42" fmla="*/ 707 w 6415"/>
                <a:gd name="T43" fmla="*/ 2495 h 6118"/>
                <a:gd name="T44" fmla="*/ 2253 w 6415"/>
                <a:gd name="T45" fmla="*/ 2965 h 6118"/>
                <a:gd name="T46" fmla="*/ 613 w 6415"/>
                <a:gd name="T47" fmla="*/ 3059 h 6118"/>
                <a:gd name="T48" fmla="*/ 2208 w 6415"/>
                <a:gd name="T49" fmla="*/ 3153 h 6118"/>
                <a:gd name="T50" fmla="*/ 2193 w 6415"/>
                <a:gd name="T51" fmla="*/ 3623 h 6118"/>
                <a:gd name="T52" fmla="*/ 613 w 6415"/>
                <a:gd name="T53" fmla="*/ 3717 h 6118"/>
                <a:gd name="T54" fmla="*/ 2226 w 6415"/>
                <a:gd name="T55" fmla="*/ 3810 h 6118"/>
                <a:gd name="T56" fmla="*/ 707 w 6415"/>
                <a:gd name="T57" fmla="*/ 4281 h 6118"/>
                <a:gd name="T58" fmla="*/ 707 w 6415"/>
                <a:gd name="T59" fmla="*/ 4468 h 6118"/>
                <a:gd name="T60" fmla="*/ 2655 w 6415"/>
                <a:gd name="T61" fmla="*/ 4580 h 6118"/>
                <a:gd name="T62" fmla="*/ 4484 w 6415"/>
                <a:gd name="T63" fmla="*/ 4901 h 6118"/>
                <a:gd name="T64" fmla="*/ 4488 w 6415"/>
                <a:gd name="T65" fmla="*/ 5480 h 6118"/>
                <a:gd name="T66" fmla="*/ 638 w 6415"/>
                <a:gd name="T67" fmla="*/ 5930 h 6118"/>
                <a:gd name="T68" fmla="*/ 188 w 6415"/>
                <a:gd name="T69" fmla="*/ 5122 h 6118"/>
                <a:gd name="T70" fmla="*/ 0 w 6415"/>
                <a:gd name="T71" fmla="*/ 5122 h 6118"/>
                <a:gd name="T72" fmla="*/ 638 w 6415"/>
                <a:gd name="T73" fmla="*/ 6118 h 6118"/>
                <a:gd name="T74" fmla="*/ 4676 w 6415"/>
                <a:gd name="T75" fmla="*/ 5480 h 6118"/>
                <a:gd name="T76" fmla="*/ 4751 w 6415"/>
                <a:gd name="T77" fmla="*/ 5006 h 6118"/>
                <a:gd name="T78" fmla="*/ 5226 w 6415"/>
                <a:gd name="T79" fmla="*/ 5697 h 6118"/>
                <a:gd name="T80" fmla="*/ 6216 w 6415"/>
                <a:gd name="T81" fmla="*/ 5857 h 6118"/>
                <a:gd name="T82" fmla="*/ 1430 w 6415"/>
                <a:gd name="T83" fmla="*/ 1167 h 6118"/>
                <a:gd name="T84" fmla="*/ 320 w 6415"/>
                <a:gd name="T85" fmla="*/ 1430 h 6118"/>
                <a:gd name="T86" fmla="*/ 1430 w 6415"/>
                <a:gd name="T87" fmla="*/ 1167 h 6118"/>
                <a:gd name="T88" fmla="*/ 4676 w 6415"/>
                <a:gd name="T89" fmla="*/ 4806 h 6118"/>
                <a:gd name="T90" fmla="*/ 4807 w 6415"/>
                <a:gd name="T91" fmla="*/ 4697 h 6118"/>
                <a:gd name="T92" fmla="*/ 5149 w 6415"/>
                <a:gd name="T93" fmla="*/ 4320 h 6118"/>
                <a:gd name="T94" fmla="*/ 5174 w 6415"/>
                <a:gd name="T95" fmla="*/ 4438 h 6118"/>
                <a:gd name="T96" fmla="*/ 4751 w 6415"/>
                <a:gd name="T97" fmla="*/ 4819 h 6118"/>
                <a:gd name="T98" fmla="*/ 5816 w 6415"/>
                <a:gd name="T99" fmla="*/ 5854 h 6118"/>
                <a:gd name="T100" fmla="*/ 5013 w 6415"/>
                <a:gd name="T101" fmla="*/ 4936 h 6118"/>
                <a:gd name="T102" fmla="*/ 5306 w 6415"/>
                <a:gd name="T103" fmla="*/ 4633 h 6118"/>
                <a:gd name="T104" fmla="*/ 6207 w 6415"/>
                <a:gd name="T105" fmla="*/ 5396 h 6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415" h="6118">
                  <a:moveTo>
                    <a:pt x="6391" y="5360"/>
                  </a:moveTo>
                  <a:cubicBezTo>
                    <a:pt x="6356" y="5182"/>
                    <a:pt x="6227" y="5003"/>
                    <a:pt x="6009" y="4829"/>
                  </a:cubicBezTo>
                  <a:cubicBezTo>
                    <a:pt x="5839" y="4693"/>
                    <a:pt x="5616" y="4563"/>
                    <a:pt x="5361" y="4450"/>
                  </a:cubicBezTo>
                  <a:cubicBezTo>
                    <a:pt x="5377" y="4321"/>
                    <a:pt x="5341" y="4206"/>
                    <a:pt x="5260" y="4125"/>
                  </a:cubicBezTo>
                  <a:cubicBezTo>
                    <a:pt x="5260" y="4125"/>
                    <a:pt x="5259" y="4124"/>
                    <a:pt x="5259" y="4124"/>
                  </a:cubicBezTo>
                  <a:cubicBezTo>
                    <a:pt x="5538" y="3525"/>
                    <a:pt x="5432" y="2790"/>
                    <a:pt x="4938" y="2297"/>
                  </a:cubicBezTo>
                  <a:cubicBezTo>
                    <a:pt x="4858" y="2216"/>
                    <a:pt x="4770" y="2145"/>
                    <a:pt x="4676" y="2084"/>
                  </a:cubicBezTo>
                  <a:lnTo>
                    <a:pt x="4676" y="638"/>
                  </a:lnTo>
                  <a:cubicBezTo>
                    <a:pt x="4676" y="286"/>
                    <a:pt x="4389" y="0"/>
                    <a:pt x="4038" y="0"/>
                  </a:cubicBezTo>
                  <a:lnTo>
                    <a:pt x="1524" y="0"/>
                  </a:lnTo>
                  <a:cubicBezTo>
                    <a:pt x="1499" y="0"/>
                    <a:pt x="1475" y="10"/>
                    <a:pt x="1457" y="27"/>
                  </a:cubicBezTo>
                  <a:cubicBezTo>
                    <a:pt x="1457" y="27"/>
                    <a:pt x="28" y="1457"/>
                    <a:pt x="27" y="1458"/>
                  </a:cubicBezTo>
                  <a:cubicBezTo>
                    <a:pt x="11" y="1475"/>
                    <a:pt x="0" y="1499"/>
                    <a:pt x="0" y="1524"/>
                  </a:cubicBezTo>
                  <a:lnTo>
                    <a:pt x="0" y="4747"/>
                  </a:lnTo>
                  <a:cubicBezTo>
                    <a:pt x="0" y="4799"/>
                    <a:pt x="42" y="4841"/>
                    <a:pt x="94" y="4841"/>
                  </a:cubicBezTo>
                  <a:cubicBezTo>
                    <a:pt x="146" y="4841"/>
                    <a:pt x="188" y="4799"/>
                    <a:pt x="188" y="4747"/>
                  </a:cubicBezTo>
                  <a:lnTo>
                    <a:pt x="188" y="1618"/>
                  </a:lnTo>
                  <a:lnTo>
                    <a:pt x="1167" y="1618"/>
                  </a:lnTo>
                  <a:cubicBezTo>
                    <a:pt x="1415" y="1618"/>
                    <a:pt x="1617" y="1415"/>
                    <a:pt x="1617" y="1167"/>
                  </a:cubicBezTo>
                  <a:lnTo>
                    <a:pt x="1617" y="188"/>
                  </a:lnTo>
                  <a:lnTo>
                    <a:pt x="4038" y="188"/>
                  </a:lnTo>
                  <a:cubicBezTo>
                    <a:pt x="4286" y="188"/>
                    <a:pt x="4488" y="390"/>
                    <a:pt x="4488" y="638"/>
                  </a:cubicBezTo>
                  <a:lnTo>
                    <a:pt x="4488" y="1979"/>
                  </a:lnTo>
                  <a:cubicBezTo>
                    <a:pt x="4291" y="1885"/>
                    <a:pt x="4077" y="1833"/>
                    <a:pt x="3858" y="1825"/>
                  </a:cubicBezTo>
                  <a:cubicBezTo>
                    <a:pt x="3798" y="1823"/>
                    <a:pt x="3737" y="1825"/>
                    <a:pt x="3676" y="1828"/>
                  </a:cubicBezTo>
                  <a:cubicBezTo>
                    <a:pt x="3625" y="1832"/>
                    <a:pt x="3586" y="1877"/>
                    <a:pt x="3590" y="1929"/>
                  </a:cubicBezTo>
                  <a:cubicBezTo>
                    <a:pt x="3594" y="1979"/>
                    <a:pt x="3639" y="2019"/>
                    <a:pt x="3690" y="2015"/>
                  </a:cubicBezTo>
                  <a:cubicBezTo>
                    <a:pt x="3756" y="2010"/>
                    <a:pt x="3823" y="2010"/>
                    <a:pt x="3889" y="2014"/>
                  </a:cubicBezTo>
                  <a:cubicBezTo>
                    <a:pt x="4232" y="2036"/>
                    <a:pt x="4563" y="2186"/>
                    <a:pt x="4806" y="2429"/>
                  </a:cubicBezTo>
                  <a:cubicBezTo>
                    <a:pt x="5171" y="2795"/>
                    <a:pt x="5310" y="3343"/>
                    <a:pt x="5166" y="3839"/>
                  </a:cubicBezTo>
                  <a:cubicBezTo>
                    <a:pt x="5084" y="4119"/>
                    <a:pt x="4916" y="4370"/>
                    <a:pt x="4688" y="4553"/>
                  </a:cubicBezTo>
                  <a:cubicBezTo>
                    <a:pt x="4687" y="4553"/>
                    <a:pt x="4687" y="4554"/>
                    <a:pt x="4686" y="4554"/>
                  </a:cubicBezTo>
                  <a:cubicBezTo>
                    <a:pt x="4435" y="4755"/>
                    <a:pt x="4118" y="4865"/>
                    <a:pt x="3797" y="4865"/>
                  </a:cubicBezTo>
                  <a:cubicBezTo>
                    <a:pt x="3420" y="4865"/>
                    <a:pt x="3055" y="4712"/>
                    <a:pt x="2788" y="4447"/>
                  </a:cubicBezTo>
                  <a:cubicBezTo>
                    <a:pt x="2238" y="3901"/>
                    <a:pt x="2241" y="2976"/>
                    <a:pt x="2788" y="2429"/>
                  </a:cubicBezTo>
                  <a:cubicBezTo>
                    <a:pt x="2930" y="2287"/>
                    <a:pt x="3097" y="2178"/>
                    <a:pt x="3284" y="2107"/>
                  </a:cubicBezTo>
                  <a:cubicBezTo>
                    <a:pt x="3332" y="2088"/>
                    <a:pt x="3356" y="2034"/>
                    <a:pt x="3338" y="1985"/>
                  </a:cubicBezTo>
                  <a:cubicBezTo>
                    <a:pt x="3333" y="1973"/>
                    <a:pt x="3326" y="1963"/>
                    <a:pt x="3318" y="1954"/>
                  </a:cubicBezTo>
                  <a:cubicBezTo>
                    <a:pt x="3292" y="1928"/>
                    <a:pt x="3253" y="1918"/>
                    <a:pt x="3216" y="1931"/>
                  </a:cubicBezTo>
                  <a:cubicBezTo>
                    <a:pt x="3005" y="2013"/>
                    <a:pt x="2816" y="2136"/>
                    <a:pt x="2655" y="2297"/>
                  </a:cubicBezTo>
                  <a:cubicBezTo>
                    <a:pt x="2652" y="2300"/>
                    <a:pt x="2648" y="2304"/>
                    <a:pt x="2645" y="2307"/>
                  </a:cubicBezTo>
                  <a:lnTo>
                    <a:pt x="707" y="2307"/>
                  </a:lnTo>
                  <a:cubicBezTo>
                    <a:pt x="655" y="2307"/>
                    <a:pt x="613" y="2349"/>
                    <a:pt x="613" y="2401"/>
                  </a:cubicBezTo>
                  <a:cubicBezTo>
                    <a:pt x="613" y="2453"/>
                    <a:pt x="655" y="2495"/>
                    <a:pt x="707" y="2495"/>
                  </a:cubicBezTo>
                  <a:lnTo>
                    <a:pt x="2486" y="2495"/>
                  </a:lnTo>
                  <a:cubicBezTo>
                    <a:pt x="2383" y="2639"/>
                    <a:pt x="2304" y="2797"/>
                    <a:pt x="2253" y="2965"/>
                  </a:cubicBezTo>
                  <a:lnTo>
                    <a:pt x="707" y="2965"/>
                  </a:lnTo>
                  <a:cubicBezTo>
                    <a:pt x="655" y="2965"/>
                    <a:pt x="613" y="3007"/>
                    <a:pt x="613" y="3059"/>
                  </a:cubicBezTo>
                  <a:cubicBezTo>
                    <a:pt x="613" y="3111"/>
                    <a:pt x="655" y="3153"/>
                    <a:pt x="707" y="3153"/>
                  </a:cubicBezTo>
                  <a:lnTo>
                    <a:pt x="2208" y="3153"/>
                  </a:lnTo>
                  <a:cubicBezTo>
                    <a:pt x="2191" y="3246"/>
                    <a:pt x="2183" y="3341"/>
                    <a:pt x="2183" y="3438"/>
                  </a:cubicBezTo>
                  <a:cubicBezTo>
                    <a:pt x="2183" y="3500"/>
                    <a:pt x="2186" y="3562"/>
                    <a:pt x="2193" y="3623"/>
                  </a:cubicBezTo>
                  <a:lnTo>
                    <a:pt x="707" y="3623"/>
                  </a:lnTo>
                  <a:cubicBezTo>
                    <a:pt x="655" y="3623"/>
                    <a:pt x="613" y="3665"/>
                    <a:pt x="613" y="3717"/>
                  </a:cubicBezTo>
                  <a:cubicBezTo>
                    <a:pt x="613" y="3768"/>
                    <a:pt x="655" y="3810"/>
                    <a:pt x="707" y="3810"/>
                  </a:cubicBezTo>
                  <a:lnTo>
                    <a:pt x="2226" y="3810"/>
                  </a:lnTo>
                  <a:cubicBezTo>
                    <a:pt x="2265" y="3977"/>
                    <a:pt x="2330" y="4135"/>
                    <a:pt x="2419" y="4281"/>
                  </a:cubicBezTo>
                  <a:lnTo>
                    <a:pt x="707" y="4281"/>
                  </a:lnTo>
                  <a:cubicBezTo>
                    <a:pt x="655" y="4281"/>
                    <a:pt x="613" y="4323"/>
                    <a:pt x="613" y="4374"/>
                  </a:cubicBezTo>
                  <a:cubicBezTo>
                    <a:pt x="613" y="4426"/>
                    <a:pt x="655" y="4468"/>
                    <a:pt x="707" y="4468"/>
                  </a:cubicBezTo>
                  <a:lnTo>
                    <a:pt x="2554" y="4468"/>
                  </a:lnTo>
                  <a:cubicBezTo>
                    <a:pt x="2586" y="4507"/>
                    <a:pt x="2620" y="4544"/>
                    <a:pt x="2655" y="4580"/>
                  </a:cubicBezTo>
                  <a:cubicBezTo>
                    <a:pt x="3126" y="5050"/>
                    <a:pt x="3881" y="5183"/>
                    <a:pt x="4483" y="4900"/>
                  </a:cubicBezTo>
                  <a:cubicBezTo>
                    <a:pt x="4483" y="4901"/>
                    <a:pt x="4484" y="4901"/>
                    <a:pt x="4484" y="4901"/>
                  </a:cubicBezTo>
                  <a:cubicBezTo>
                    <a:pt x="4485" y="4903"/>
                    <a:pt x="4487" y="4904"/>
                    <a:pt x="4488" y="4905"/>
                  </a:cubicBezTo>
                  <a:lnTo>
                    <a:pt x="4488" y="5480"/>
                  </a:lnTo>
                  <a:cubicBezTo>
                    <a:pt x="4488" y="5728"/>
                    <a:pt x="4286" y="5930"/>
                    <a:pt x="4038" y="5930"/>
                  </a:cubicBezTo>
                  <a:lnTo>
                    <a:pt x="638" y="5930"/>
                  </a:lnTo>
                  <a:cubicBezTo>
                    <a:pt x="390" y="5930"/>
                    <a:pt x="188" y="5728"/>
                    <a:pt x="188" y="5480"/>
                  </a:cubicBezTo>
                  <a:lnTo>
                    <a:pt x="188" y="5122"/>
                  </a:lnTo>
                  <a:cubicBezTo>
                    <a:pt x="188" y="5070"/>
                    <a:pt x="146" y="5028"/>
                    <a:pt x="94" y="5028"/>
                  </a:cubicBezTo>
                  <a:cubicBezTo>
                    <a:pt x="42" y="5028"/>
                    <a:pt x="0" y="5070"/>
                    <a:pt x="0" y="5122"/>
                  </a:cubicBezTo>
                  <a:lnTo>
                    <a:pt x="0" y="5480"/>
                  </a:lnTo>
                  <a:cubicBezTo>
                    <a:pt x="0" y="5832"/>
                    <a:pt x="286" y="6118"/>
                    <a:pt x="638" y="6118"/>
                  </a:cubicBezTo>
                  <a:lnTo>
                    <a:pt x="4038" y="6118"/>
                  </a:lnTo>
                  <a:cubicBezTo>
                    <a:pt x="4389" y="6118"/>
                    <a:pt x="4676" y="5832"/>
                    <a:pt x="4676" y="5480"/>
                  </a:cubicBezTo>
                  <a:lnTo>
                    <a:pt x="4676" y="5000"/>
                  </a:lnTo>
                  <a:cubicBezTo>
                    <a:pt x="4700" y="5004"/>
                    <a:pt x="4725" y="5006"/>
                    <a:pt x="4751" y="5006"/>
                  </a:cubicBezTo>
                  <a:cubicBezTo>
                    <a:pt x="4770" y="5006"/>
                    <a:pt x="4789" y="5005"/>
                    <a:pt x="4808" y="5003"/>
                  </a:cubicBezTo>
                  <a:cubicBezTo>
                    <a:pt x="4932" y="5282"/>
                    <a:pt x="5076" y="5521"/>
                    <a:pt x="5226" y="5697"/>
                  </a:cubicBezTo>
                  <a:cubicBezTo>
                    <a:pt x="5421" y="5925"/>
                    <a:pt x="5620" y="6041"/>
                    <a:pt x="5817" y="6041"/>
                  </a:cubicBezTo>
                  <a:cubicBezTo>
                    <a:pt x="5959" y="6041"/>
                    <a:pt x="6094" y="5979"/>
                    <a:pt x="6216" y="5857"/>
                  </a:cubicBezTo>
                  <a:cubicBezTo>
                    <a:pt x="6404" y="5669"/>
                    <a:pt x="6415" y="5483"/>
                    <a:pt x="6391" y="5360"/>
                  </a:cubicBezTo>
                  <a:close/>
                  <a:moveTo>
                    <a:pt x="1430" y="1167"/>
                  </a:moveTo>
                  <a:cubicBezTo>
                    <a:pt x="1430" y="1312"/>
                    <a:pt x="1312" y="1430"/>
                    <a:pt x="1167" y="1430"/>
                  </a:cubicBezTo>
                  <a:lnTo>
                    <a:pt x="320" y="1430"/>
                  </a:lnTo>
                  <a:lnTo>
                    <a:pt x="1430" y="320"/>
                  </a:lnTo>
                  <a:lnTo>
                    <a:pt x="1430" y="1167"/>
                  </a:lnTo>
                  <a:close/>
                  <a:moveTo>
                    <a:pt x="4751" y="4819"/>
                  </a:moveTo>
                  <a:cubicBezTo>
                    <a:pt x="4729" y="4819"/>
                    <a:pt x="4702" y="4816"/>
                    <a:pt x="4676" y="4806"/>
                  </a:cubicBezTo>
                  <a:lnTo>
                    <a:pt x="4676" y="4793"/>
                  </a:lnTo>
                  <a:cubicBezTo>
                    <a:pt x="4720" y="4764"/>
                    <a:pt x="4807" y="4698"/>
                    <a:pt x="4807" y="4697"/>
                  </a:cubicBezTo>
                  <a:cubicBezTo>
                    <a:pt x="4853" y="4660"/>
                    <a:pt x="4897" y="4621"/>
                    <a:pt x="4938" y="4580"/>
                  </a:cubicBezTo>
                  <a:cubicBezTo>
                    <a:pt x="5017" y="4501"/>
                    <a:pt x="5088" y="4414"/>
                    <a:pt x="5149" y="4320"/>
                  </a:cubicBezTo>
                  <a:cubicBezTo>
                    <a:pt x="5153" y="4315"/>
                    <a:pt x="5156" y="4310"/>
                    <a:pt x="5160" y="4304"/>
                  </a:cubicBezTo>
                  <a:cubicBezTo>
                    <a:pt x="5177" y="4341"/>
                    <a:pt x="5182" y="4387"/>
                    <a:pt x="5174" y="4438"/>
                  </a:cubicBezTo>
                  <a:cubicBezTo>
                    <a:pt x="5159" y="4531"/>
                    <a:pt x="5108" y="4617"/>
                    <a:pt x="5041" y="4683"/>
                  </a:cubicBezTo>
                  <a:cubicBezTo>
                    <a:pt x="4966" y="4758"/>
                    <a:pt x="4861" y="4819"/>
                    <a:pt x="4751" y="4819"/>
                  </a:cubicBezTo>
                  <a:close/>
                  <a:moveTo>
                    <a:pt x="6083" y="5725"/>
                  </a:moveTo>
                  <a:cubicBezTo>
                    <a:pt x="5997" y="5812"/>
                    <a:pt x="5909" y="5854"/>
                    <a:pt x="5816" y="5854"/>
                  </a:cubicBezTo>
                  <a:cubicBezTo>
                    <a:pt x="5555" y="5854"/>
                    <a:pt x="5242" y="5509"/>
                    <a:pt x="4989" y="4948"/>
                  </a:cubicBezTo>
                  <a:cubicBezTo>
                    <a:pt x="4997" y="4944"/>
                    <a:pt x="5005" y="4940"/>
                    <a:pt x="5013" y="4936"/>
                  </a:cubicBezTo>
                  <a:cubicBezTo>
                    <a:pt x="5072" y="4904"/>
                    <a:pt x="5127" y="4863"/>
                    <a:pt x="5174" y="4815"/>
                  </a:cubicBezTo>
                  <a:cubicBezTo>
                    <a:pt x="5227" y="4762"/>
                    <a:pt x="5272" y="4700"/>
                    <a:pt x="5306" y="4633"/>
                  </a:cubicBezTo>
                  <a:cubicBezTo>
                    <a:pt x="5306" y="4632"/>
                    <a:pt x="5306" y="4631"/>
                    <a:pt x="5307" y="4630"/>
                  </a:cubicBezTo>
                  <a:cubicBezTo>
                    <a:pt x="5817" y="4861"/>
                    <a:pt x="6158" y="5150"/>
                    <a:pt x="6207" y="5396"/>
                  </a:cubicBezTo>
                  <a:cubicBezTo>
                    <a:pt x="6229" y="5512"/>
                    <a:pt x="6189" y="5619"/>
                    <a:pt x="6083" y="57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7111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2">
            <a:extLst>
              <a:ext uri="{FF2B5EF4-FFF2-40B4-BE49-F238E27FC236}">
                <a16:creationId xmlns:a16="http://schemas.microsoft.com/office/drawing/2014/main" id="{297870FC-C468-4156-ACDD-B112F71457B9}"/>
              </a:ext>
            </a:extLst>
          </p:cNvPr>
          <p:cNvSpPr txBox="1">
            <a:spLocks/>
          </p:cNvSpPr>
          <p:nvPr/>
        </p:nvSpPr>
        <p:spPr>
          <a:xfrm>
            <a:off x="816680" y="1973835"/>
            <a:ext cx="5207883" cy="13086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43005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Муҳокама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учун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саволлар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Маслаҳат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бериш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3A07D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83">
            <a:extLst>
              <a:ext uri="{FF2B5EF4-FFF2-40B4-BE49-F238E27FC236}">
                <a16:creationId xmlns:a16="http://schemas.microsoft.com/office/drawing/2014/main" id="{6EF83A2E-BBA6-4ACC-B5DF-835A2EB1AD86}"/>
              </a:ext>
            </a:extLst>
          </p:cNvPr>
          <p:cNvSpPr/>
          <p:nvPr/>
        </p:nvSpPr>
        <p:spPr>
          <a:xfrm>
            <a:off x="441831" y="1819034"/>
            <a:ext cx="1211122" cy="1614182"/>
          </a:xfrm>
          <a:custGeom>
            <a:avLst/>
            <a:gdLst>
              <a:gd name="connsiteX0" fmla="*/ 0 w 1812290"/>
              <a:gd name="connsiteY0" fmla="*/ 0 h 2753894"/>
              <a:gd name="connsiteX1" fmla="*/ 1812290 w 1812290"/>
              <a:gd name="connsiteY1" fmla="*/ 0 h 2753894"/>
              <a:gd name="connsiteX2" fmla="*/ 1812290 w 1812290"/>
              <a:gd name="connsiteY2" fmla="*/ 558064 h 2753894"/>
              <a:gd name="connsiteX3" fmla="*/ 1630989 w 1812290"/>
              <a:gd name="connsiteY3" fmla="*/ 558064 h 2753894"/>
              <a:gd name="connsiteX4" fmla="*/ 1630989 w 1812290"/>
              <a:gd name="connsiteY4" fmla="*/ 181301 h 2753894"/>
              <a:gd name="connsiteX5" fmla="*/ 181301 w 1812290"/>
              <a:gd name="connsiteY5" fmla="*/ 181301 h 2753894"/>
              <a:gd name="connsiteX6" fmla="*/ 181301 w 1812290"/>
              <a:gd name="connsiteY6" fmla="*/ 2572593 h 2753894"/>
              <a:gd name="connsiteX7" fmla="*/ 1630989 w 1812290"/>
              <a:gd name="connsiteY7" fmla="*/ 2572593 h 2753894"/>
              <a:gd name="connsiteX8" fmla="*/ 1630989 w 1812290"/>
              <a:gd name="connsiteY8" fmla="*/ 2208530 h 2753894"/>
              <a:gd name="connsiteX9" fmla="*/ 1812290 w 1812290"/>
              <a:gd name="connsiteY9" fmla="*/ 2208530 h 2753894"/>
              <a:gd name="connsiteX10" fmla="*/ 1812290 w 1812290"/>
              <a:gd name="connsiteY10" fmla="*/ 2753894 h 2753894"/>
              <a:gd name="connsiteX11" fmla="*/ 0 w 1812290"/>
              <a:gd name="connsiteY11" fmla="*/ 2753894 h 2753894"/>
              <a:gd name="connsiteX12" fmla="*/ 0 w 1812290"/>
              <a:gd name="connsiteY12" fmla="*/ 0 h 27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12290" h="2753894">
                <a:moveTo>
                  <a:pt x="0" y="0"/>
                </a:moveTo>
                <a:lnTo>
                  <a:pt x="1812290" y="0"/>
                </a:lnTo>
                <a:lnTo>
                  <a:pt x="1812290" y="558064"/>
                </a:lnTo>
                <a:lnTo>
                  <a:pt x="1630989" y="558064"/>
                </a:lnTo>
                <a:lnTo>
                  <a:pt x="1630989" y="181301"/>
                </a:lnTo>
                <a:lnTo>
                  <a:pt x="181301" y="181301"/>
                </a:lnTo>
                <a:lnTo>
                  <a:pt x="181301" y="2572593"/>
                </a:lnTo>
                <a:lnTo>
                  <a:pt x="1630989" y="2572593"/>
                </a:lnTo>
                <a:lnTo>
                  <a:pt x="1630989" y="2208530"/>
                </a:lnTo>
                <a:lnTo>
                  <a:pt x="1812290" y="2208530"/>
                </a:lnTo>
                <a:lnTo>
                  <a:pt x="1812290" y="2753894"/>
                </a:lnTo>
                <a:lnTo>
                  <a:pt x="0" y="2753894"/>
                </a:lnTo>
                <a:lnTo>
                  <a:pt x="0" y="0"/>
                </a:lnTo>
                <a:close/>
              </a:path>
            </a:pathLst>
          </a:cu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 err="1">
              <a:ln>
                <a:noFill/>
              </a:ln>
              <a:solidFill>
                <a:srgbClr val="1BD7D3"/>
              </a:solidFill>
              <a:effectLst/>
              <a:uLnTx/>
              <a:uFillTx/>
              <a:latin typeface="Gotham Light" pitchFamily="50" charset="0"/>
              <a:ea typeface="+mn-ea"/>
              <a:cs typeface="+mn-cs"/>
            </a:endParaRP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EB803D71-1B94-4D12-814D-85F1A2A91878}"/>
              </a:ext>
            </a:extLst>
          </p:cNvPr>
          <p:cNvSpPr txBox="1">
            <a:spLocks/>
          </p:cNvSpPr>
          <p:nvPr/>
        </p:nvSpPr>
        <p:spPr>
          <a:xfrm>
            <a:off x="441831" y="3671933"/>
            <a:ext cx="6627563" cy="130865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marR="0" lvl="0" indent="0" defTabSz="743005" fontAlgn="auto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CAC5F9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</a:defRPr>
            </a:lvl1pPr>
            <a:lvl2pPr marL="0" indent="0" defTabSz="74300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44000" indent="-144000" defTabSz="74300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288000" indent="-144000" defTabSz="74300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584344" indent="-185751" defTabSz="74300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043266" indent="-185751" defTabSz="743005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6pPr>
            <a:lvl7pPr marL="2414770" indent="-185751" defTabSz="743005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7pPr>
            <a:lvl8pPr marL="2786271" indent="-185751" defTabSz="743005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8pPr>
            <a:lvl9pPr marL="3157775" indent="-185751" defTabSz="743005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9pPr>
          </a:lstStyle>
          <a:p>
            <a:r>
              <a:rPr lang="ru-RU" dirty="0"/>
              <a:t>Сиз </a:t>
            </a:r>
            <a:r>
              <a:rPr lang="ru-RU" dirty="0" err="1"/>
              <a:t>ўз</a:t>
            </a:r>
            <a:r>
              <a:rPr lang="ru-RU" dirty="0"/>
              <a:t> </a:t>
            </a:r>
            <a:r>
              <a:rPr lang="ru-RU" dirty="0" err="1"/>
              <a:t>ташкилотингиз</a:t>
            </a:r>
            <a:r>
              <a:rPr lang="ru-RU" dirty="0"/>
              <a:t> </a:t>
            </a:r>
            <a:r>
              <a:rPr lang="ru-RU" dirty="0" err="1"/>
              <a:t>ходимларига</a:t>
            </a:r>
            <a:r>
              <a:rPr lang="ru-RU" dirty="0"/>
              <a:t> 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масалалар</a:t>
            </a:r>
            <a:r>
              <a:rPr lang="ru-RU" dirty="0"/>
              <a:t> </a:t>
            </a:r>
            <a:r>
              <a:rPr lang="ru-RU" dirty="0" err="1"/>
              <a:t>бўйича</a:t>
            </a:r>
            <a:r>
              <a:rPr lang="ru-RU" dirty="0"/>
              <a:t> </a:t>
            </a:r>
            <a:r>
              <a:rPr lang="ru-RU" dirty="0" err="1"/>
              <a:t>маслаҳат</a:t>
            </a:r>
            <a:r>
              <a:rPr lang="ru-RU" dirty="0"/>
              <a:t> </a:t>
            </a:r>
            <a:r>
              <a:rPr lang="ru-RU" dirty="0" err="1"/>
              <a:t>берасизми</a:t>
            </a:r>
            <a:r>
              <a:rPr lang="ru-RU" dirty="0"/>
              <a:t>?</a:t>
            </a:r>
          </a:p>
          <a:p>
            <a:r>
              <a:rPr lang="ru-RU" dirty="0" err="1"/>
              <a:t>Қайси</a:t>
            </a:r>
            <a:r>
              <a:rPr lang="ru-RU" dirty="0"/>
              <a:t> </a:t>
            </a:r>
            <a:r>
              <a:rPr lang="ru-RU" dirty="0" err="1"/>
              <a:t>сабабларга</a:t>
            </a:r>
            <a:r>
              <a:rPr lang="ru-RU" dirty="0"/>
              <a:t> </a:t>
            </a:r>
            <a:r>
              <a:rPr lang="ru-RU" dirty="0" err="1"/>
              <a:t>кўра</a:t>
            </a:r>
            <a:r>
              <a:rPr lang="ru-RU" dirty="0"/>
              <a:t> </a:t>
            </a:r>
            <a:r>
              <a:rPr lang="ru-RU" dirty="0" err="1"/>
              <a:t>ҳа</a:t>
            </a:r>
            <a:r>
              <a:rPr lang="en-US" dirty="0"/>
              <a:t>/</a:t>
            </a:r>
            <a:r>
              <a:rPr lang="ru-RU" dirty="0" err="1"/>
              <a:t>йўқ</a:t>
            </a:r>
            <a:r>
              <a:rPr lang="ru-RU" dirty="0"/>
              <a:t>? </a:t>
            </a:r>
          </a:p>
          <a:p>
            <a:r>
              <a:rPr lang="ru-RU" dirty="0"/>
              <a:t>Яна </a:t>
            </a:r>
            <a:r>
              <a:rPr lang="ru-RU" dirty="0" err="1"/>
              <a:t>қандай</a:t>
            </a:r>
            <a:r>
              <a:rPr lang="ru-RU" dirty="0"/>
              <a:t> </a:t>
            </a:r>
            <a:r>
              <a:rPr lang="ru-RU" dirty="0" err="1"/>
              <a:t>бўлинмалар</a:t>
            </a:r>
            <a:r>
              <a:rPr lang="ru-RU" dirty="0"/>
              <a:t> </a:t>
            </a:r>
            <a:r>
              <a:rPr lang="ru-RU" dirty="0" err="1"/>
              <a:t>маслаҳат</a:t>
            </a:r>
            <a:r>
              <a:rPr lang="ru-RU" dirty="0"/>
              <a:t> </a:t>
            </a:r>
            <a:r>
              <a:rPr lang="ru-RU" dirty="0" err="1"/>
              <a:t>учун</a:t>
            </a:r>
            <a:r>
              <a:rPr lang="ru-RU" dirty="0"/>
              <a:t> </a:t>
            </a:r>
            <a:r>
              <a:rPr lang="ru-RU" dirty="0" err="1"/>
              <a:t>жалб</a:t>
            </a:r>
            <a:r>
              <a:rPr lang="ru-RU" dirty="0"/>
              <a:t> </a:t>
            </a:r>
            <a:r>
              <a:rPr lang="ru-RU" dirty="0" err="1"/>
              <a:t>қилинади</a:t>
            </a:r>
            <a:r>
              <a:rPr lang="ru-RU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385150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8C686-1098-428D-A6D6-8F8E203DF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Тадбирларни</a:t>
            </a:r>
            <a:r>
              <a:rPr lang="ru-RU" dirty="0"/>
              <a:t> </a:t>
            </a:r>
            <a:r>
              <a:rPr lang="ru-RU" dirty="0" err="1"/>
              <a:t>ўтказиш</a:t>
            </a:r>
            <a:r>
              <a:rPr lang="ru-RU" dirty="0"/>
              <a:t> (Одоб-аҳлоқ </a:t>
            </a:r>
            <a:r>
              <a:rPr lang="ru-RU" dirty="0" err="1"/>
              <a:t>куни</a:t>
            </a:r>
            <a:r>
              <a:rPr lang="ru-RU" dirty="0"/>
              <a:t>, 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</a:t>
            </a:r>
            <a:r>
              <a:rPr lang="ru-RU" dirty="0"/>
              <a:t> </a:t>
            </a:r>
            <a:r>
              <a:rPr lang="ru-RU" dirty="0" err="1"/>
              <a:t>куни</a:t>
            </a:r>
            <a:r>
              <a:rPr lang="ru-RU" dirty="0"/>
              <a:t>)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33E2E-D956-49FF-B1E2-D74F9581BD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5. Коррупцияга </a:t>
            </a:r>
            <a:r>
              <a:rPr lang="uz-Cyrl-UZ" dirty="0"/>
              <a:t>қарши тадбирлар</a:t>
            </a:r>
            <a:endParaRPr lang="ru-RU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AF051A9-1853-42D9-9E37-53954F3D5E8C}"/>
              </a:ext>
            </a:extLst>
          </p:cNvPr>
          <p:cNvGrpSpPr/>
          <p:nvPr/>
        </p:nvGrpSpPr>
        <p:grpSpPr>
          <a:xfrm>
            <a:off x="430634" y="1291456"/>
            <a:ext cx="10185401" cy="1198053"/>
            <a:chOff x="-1" y="1282700"/>
            <a:chExt cx="9575801" cy="129220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02AC424-EC59-4FD2-B830-C9E84C9C9D43}"/>
                </a:ext>
              </a:extLst>
            </p:cNvPr>
            <p:cNvGrpSpPr/>
            <p:nvPr/>
          </p:nvGrpSpPr>
          <p:grpSpPr>
            <a:xfrm>
              <a:off x="-1" y="1282700"/>
              <a:ext cx="9575801" cy="1292200"/>
              <a:chOff x="-1" y="1138806"/>
              <a:chExt cx="9575801" cy="146304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E4AEEE9-0F34-4F04-83FA-C7AC6B80DA35}"/>
                  </a:ext>
                </a:extLst>
              </p:cNvPr>
              <p:cNvSpPr/>
              <p:nvPr/>
            </p:nvSpPr>
            <p:spPr>
              <a:xfrm>
                <a:off x="-1" y="1138806"/>
                <a:ext cx="802433" cy="1463040"/>
              </a:xfrm>
              <a:prstGeom prst="rect">
                <a:avLst/>
              </a:prstGeom>
              <a:solidFill>
                <a:srgbClr val="CDF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/>
              <a:lstStyle/>
              <a:p>
                <a:pPr algn="ctr"/>
                <a:endParaRPr lang="en-US" sz="900" dirty="0" err="1">
                  <a:solidFill>
                    <a:schemeClr val="bg1"/>
                  </a:solidFill>
                </a:endParaRP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1AA3A66E-4283-49FB-824B-85A6116472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Blur radius="3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" t="25090" r="277" b="26127"/>
              <a:stretch/>
            </p:blipFill>
            <p:spPr>
              <a:xfrm>
                <a:off x="0" y="1138806"/>
                <a:ext cx="9575800" cy="1458253"/>
              </a:xfrm>
              <a:prstGeom prst="roundRect">
                <a:avLst>
                  <a:gd name="adj" fmla="val 50000"/>
                </a:avLst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7EFFC7A-7C57-404E-AD0A-2171A39A90A9}"/>
                </a:ext>
              </a:extLst>
            </p:cNvPr>
            <p:cNvSpPr txBox="1"/>
            <p:nvPr/>
          </p:nvSpPr>
          <p:spPr>
            <a:xfrm>
              <a:off x="85650" y="1320005"/>
              <a:ext cx="8917386" cy="1124648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Ходимларни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ўқитиш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доирасида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комплаенс-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бўлинма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махсус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ҳар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йилги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тренинг, семинар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ва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</a:rPr>
                <a:t>Одоб-аҳлоқ</a:t>
              </a:r>
              <a:r>
                <a:rPr lang="ru-RU" sz="1600" b="1" dirty="0">
                  <a:solidFill>
                    <a:srgbClr val="3A07DF"/>
                  </a:solidFill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</a:rPr>
                <a:t>куни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, </a:t>
              </a:r>
              <a:r>
                <a:rPr lang="ru-RU" sz="1600" b="1" dirty="0">
                  <a:solidFill>
                    <a:srgbClr val="3A07DF"/>
                  </a:solidFill>
                </a:rPr>
                <a:t>Коррупцияга </a:t>
              </a:r>
              <a:r>
                <a:rPr lang="ru-RU" sz="1600" b="1" dirty="0" err="1">
                  <a:solidFill>
                    <a:srgbClr val="3A07DF"/>
                  </a:solidFill>
                </a:rPr>
                <a:t>қарши</a:t>
              </a:r>
              <a:r>
                <a:rPr lang="ru-RU" sz="1600" b="1" dirty="0">
                  <a:solidFill>
                    <a:srgbClr val="3A07DF"/>
                  </a:solidFill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</a:rPr>
                <a:t>курашиш</a:t>
              </a:r>
              <a:r>
                <a:rPr lang="ru-RU" sz="1600" b="1" dirty="0">
                  <a:solidFill>
                    <a:srgbClr val="3A07DF"/>
                  </a:solidFill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</a:rPr>
                <a:t>куни</a:t>
              </a:r>
              <a:r>
                <a:rPr lang="ru-RU" sz="1600" b="1" dirty="0">
                  <a:solidFill>
                    <a:srgbClr val="3A07DF"/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каби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халқаро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тадбирлар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муносабати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билан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оммавий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чиқишлар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дастурини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кўриб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чиши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лозим</a:t>
              </a:r>
              <a:endParaRPr lang="ru-RU" sz="16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C3A17D69-71DB-4B9B-A98B-5D3561614FF0}"/>
              </a:ext>
            </a:extLst>
          </p:cNvPr>
          <p:cNvSpPr/>
          <p:nvPr/>
        </p:nvSpPr>
        <p:spPr>
          <a:xfrm>
            <a:off x="10541973" y="1037940"/>
            <a:ext cx="711200" cy="711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latin typeface="Arial Black" panose="020B0A04020102020204" pitchFamily="34" charset="0"/>
              </a:rPr>
              <a:t>+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243" name="Freeform: Shape 242">
            <a:extLst>
              <a:ext uri="{FF2B5EF4-FFF2-40B4-BE49-F238E27FC236}">
                <a16:creationId xmlns:a16="http://schemas.microsoft.com/office/drawing/2014/main" id="{56EF2D7A-AD5F-42B3-A376-D4CDE56FEA18}"/>
              </a:ext>
            </a:extLst>
          </p:cNvPr>
          <p:cNvSpPr/>
          <p:nvPr/>
        </p:nvSpPr>
        <p:spPr>
          <a:xfrm>
            <a:off x="6315743" y="4054796"/>
            <a:ext cx="1233647" cy="265872"/>
          </a:xfrm>
          <a:custGeom>
            <a:avLst/>
            <a:gdLst>
              <a:gd name="connsiteX0" fmla="*/ 0 w 1104900"/>
              <a:gd name="connsiteY0" fmla="*/ 111728 h 238125"/>
              <a:gd name="connsiteX1" fmla="*/ 108109 w 1104900"/>
              <a:gd name="connsiteY1" fmla="*/ 238125 h 238125"/>
              <a:gd name="connsiteX2" fmla="*/ 667798 w 1104900"/>
              <a:gd name="connsiteY2" fmla="*/ 88392 h 238125"/>
              <a:gd name="connsiteX3" fmla="*/ 1041559 w 1104900"/>
              <a:gd name="connsiteY3" fmla="*/ 11430 h 238125"/>
              <a:gd name="connsiteX4" fmla="*/ 1111377 w 1104900"/>
              <a:gd name="connsiteY4" fmla="*/ 14573 h 238125"/>
              <a:gd name="connsiteX5" fmla="*/ 1097280 w 1104900"/>
              <a:gd name="connsiteY5" fmla="*/ 0 h 238125"/>
              <a:gd name="connsiteX6" fmla="*/ 1036225 w 1104900"/>
              <a:gd name="connsiteY6" fmla="*/ 2000 h 238125"/>
              <a:gd name="connsiteX7" fmla="*/ 662845 w 1104900"/>
              <a:gd name="connsiteY7" fmla="*/ 82296 h 238125"/>
              <a:gd name="connsiteX8" fmla="*/ 110680 w 1104900"/>
              <a:gd name="connsiteY8" fmla="*/ 230124 h 238125"/>
              <a:gd name="connsiteX9" fmla="*/ 0 w 1104900"/>
              <a:gd name="connsiteY9" fmla="*/ 111728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04900" h="238125">
                <a:moveTo>
                  <a:pt x="0" y="111728"/>
                </a:moveTo>
                <a:lnTo>
                  <a:pt x="108109" y="238125"/>
                </a:lnTo>
                <a:lnTo>
                  <a:pt x="667798" y="88392"/>
                </a:lnTo>
                <a:lnTo>
                  <a:pt x="1041559" y="11430"/>
                </a:lnTo>
                <a:lnTo>
                  <a:pt x="1111377" y="14573"/>
                </a:lnTo>
                <a:lnTo>
                  <a:pt x="1097280" y="0"/>
                </a:lnTo>
                <a:lnTo>
                  <a:pt x="1036225" y="2000"/>
                </a:lnTo>
                <a:lnTo>
                  <a:pt x="662845" y="82296"/>
                </a:lnTo>
                <a:lnTo>
                  <a:pt x="110680" y="230124"/>
                </a:lnTo>
                <a:lnTo>
                  <a:pt x="0" y="111728"/>
                </a:lnTo>
                <a:close/>
              </a:path>
            </a:pathLst>
          </a:custGeom>
          <a:solidFill>
            <a:srgbClr val="FFFFF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99E7F4BA-6BC1-459B-8EAC-D0CE872FBDB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755190" y="975492"/>
            <a:ext cx="2006601" cy="1841500"/>
            <a:chOff x="6145" y="654"/>
            <a:chExt cx="1264" cy="1160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583B7B5D-FD98-461C-8D92-CF61BAB3850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154" y="654"/>
              <a:ext cx="1247" cy="1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" name="Group 205">
              <a:extLst>
                <a:ext uri="{FF2B5EF4-FFF2-40B4-BE49-F238E27FC236}">
                  <a16:creationId xmlns:a16="http://schemas.microsoft.com/office/drawing/2014/main" id="{E0C205E9-F858-4241-8676-48F8E5C388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45" y="654"/>
              <a:ext cx="1264" cy="1079"/>
              <a:chOff x="6145" y="654"/>
              <a:chExt cx="1264" cy="1079"/>
            </a:xfrm>
          </p:grpSpPr>
          <p:pic>
            <p:nvPicPr>
              <p:cNvPr id="2053" name="Picture 5">
                <a:extLst>
                  <a:ext uri="{FF2B5EF4-FFF2-40B4-BE49-F238E27FC236}">
                    <a16:creationId xmlns:a16="http://schemas.microsoft.com/office/drawing/2014/main" id="{63DA194D-9446-4E7F-975D-14C047F6B3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9" y="654"/>
                <a:ext cx="692" cy="7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54" name="Freeform 6">
                <a:extLst>
                  <a:ext uri="{FF2B5EF4-FFF2-40B4-BE49-F238E27FC236}">
                    <a16:creationId xmlns:a16="http://schemas.microsoft.com/office/drawing/2014/main" id="{4856C886-DBAA-4E5B-B6A7-EB3878907F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1" y="699"/>
                <a:ext cx="613" cy="398"/>
              </a:xfrm>
              <a:custGeom>
                <a:avLst/>
                <a:gdLst>
                  <a:gd name="T0" fmla="*/ 613 w 613"/>
                  <a:gd name="T1" fmla="*/ 398 h 398"/>
                  <a:gd name="T2" fmla="*/ 0 w 613"/>
                  <a:gd name="T3" fmla="*/ 234 h 398"/>
                  <a:gd name="T4" fmla="*/ 0 w 613"/>
                  <a:gd name="T5" fmla="*/ 0 h 398"/>
                  <a:gd name="T6" fmla="*/ 613 w 613"/>
                  <a:gd name="T7" fmla="*/ 164 h 398"/>
                  <a:gd name="T8" fmla="*/ 613 w 613"/>
                  <a:gd name="T9" fmla="*/ 398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3" h="398">
                    <a:moveTo>
                      <a:pt x="613" y="398"/>
                    </a:moveTo>
                    <a:lnTo>
                      <a:pt x="0" y="234"/>
                    </a:lnTo>
                    <a:lnTo>
                      <a:pt x="0" y="0"/>
                    </a:lnTo>
                    <a:lnTo>
                      <a:pt x="613" y="164"/>
                    </a:lnTo>
                    <a:lnTo>
                      <a:pt x="613" y="39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5" name="Freeform 7">
                <a:extLst>
                  <a:ext uri="{FF2B5EF4-FFF2-40B4-BE49-F238E27FC236}">
                    <a16:creationId xmlns:a16="http://schemas.microsoft.com/office/drawing/2014/main" id="{8A2F4316-5D34-4731-9628-08E8396FE8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1" y="699"/>
                <a:ext cx="613" cy="398"/>
              </a:xfrm>
              <a:custGeom>
                <a:avLst/>
                <a:gdLst>
                  <a:gd name="T0" fmla="*/ 613 w 613"/>
                  <a:gd name="T1" fmla="*/ 398 h 398"/>
                  <a:gd name="T2" fmla="*/ 0 w 613"/>
                  <a:gd name="T3" fmla="*/ 234 h 398"/>
                  <a:gd name="T4" fmla="*/ 0 w 613"/>
                  <a:gd name="T5" fmla="*/ 0 h 398"/>
                  <a:gd name="T6" fmla="*/ 613 w 613"/>
                  <a:gd name="T7" fmla="*/ 164 h 398"/>
                  <a:gd name="T8" fmla="*/ 613 w 613"/>
                  <a:gd name="T9" fmla="*/ 398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3" h="398">
                    <a:moveTo>
                      <a:pt x="613" y="398"/>
                    </a:moveTo>
                    <a:lnTo>
                      <a:pt x="0" y="234"/>
                    </a:lnTo>
                    <a:lnTo>
                      <a:pt x="0" y="0"/>
                    </a:lnTo>
                    <a:lnTo>
                      <a:pt x="613" y="164"/>
                    </a:lnTo>
                    <a:lnTo>
                      <a:pt x="613" y="3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6" name="Freeform 8">
                <a:extLst>
                  <a:ext uri="{FF2B5EF4-FFF2-40B4-BE49-F238E27FC236}">
                    <a16:creationId xmlns:a16="http://schemas.microsoft.com/office/drawing/2014/main" id="{1DA26AC4-7DA5-43FA-BBCE-E261CAF914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1" y="957"/>
                <a:ext cx="387" cy="338"/>
              </a:xfrm>
              <a:custGeom>
                <a:avLst/>
                <a:gdLst>
                  <a:gd name="T0" fmla="*/ 387 w 387"/>
                  <a:gd name="T1" fmla="*/ 338 h 338"/>
                  <a:gd name="T2" fmla="*/ 0 w 387"/>
                  <a:gd name="T3" fmla="*/ 235 h 338"/>
                  <a:gd name="T4" fmla="*/ 0 w 387"/>
                  <a:gd name="T5" fmla="*/ 0 h 338"/>
                  <a:gd name="T6" fmla="*/ 387 w 387"/>
                  <a:gd name="T7" fmla="*/ 103 h 338"/>
                  <a:gd name="T8" fmla="*/ 387 w 387"/>
                  <a:gd name="T9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7" h="338">
                    <a:moveTo>
                      <a:pt x="387" y="338"/>
                    </a:moveTo>
                    <a:lnTo>
                      <a:pt x="0" y="235"/>
                    </a:lnTo>
                    <a:lnTo>
                      <a:pt x="0" y="0"/>
                    </a:lnTo>
                    <a:lnTo>
                      <a:pt x="387" y="103"/>
                    </a:lnTo>
                    <a:lnTo>
                      <a:pt x="387" y="33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2057" name="Picture 9">
                <a:extLst>
                  <a:ext uri="{FF2B5EF4-FFF2-40B4-BE49-F238E27FC236}">
                    <a16:creationId xmlns:a16="http://schemas.microsoft.com/office/drawing/2014/main" id="{8D1C709C-693A-4B77-B11F-F52DE05688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52" y="819"/>
                <a:ext cx="392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57" name="Freeform 10">
                <a:extLst>
                  <a:ext uri="{FF2B5EF4-FFF2-40B4-BE49-F238E27FC236}">
                    <a16:creationId xmlns:a16="http://schemas.microsoft.com/office/drawing/2014/main" id="{3FAF6E03-D0EE-4FD5-AADA-65FA9E907A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4" y="851"/>
                <a:ext cx="3" cy="51"/>
              </a:xfrm>
              <a:custGeom>
                <a:avLst/>
                <a:gdLst>
                  <a:gd name="T0" fmla="*/ 4 w 8"/>
                  <a:gd name="T1" fmla="*/ 140 h 140"/>
                  <a:gd name="T2" fmla="*/ 0 w 8"/>
                  <a:gd name="T3" fmla="*/ 136 h 140"/>
                  <a:gd name="T4" fmla="*/ 0 w 8"/>
                  <a:gd name="T5" fmla="*/ 4 h 140"/>
                  <a:gd name="T6" fmla="*/ 4 w 8"/>
                  <a:gd name="T7" fmla="*/ 0 h 140"/>
                  <a:gd name="T8" fmla="*/ 8 w 8"/>
                  <a:gd name="T9" fmla="*/ 4 h 140"/>
                  <a:gd name="T10" fmla="*/ 8 w 8"/>
                  <a:gd name="T11" fmla="*/ 136 h 140"/>
                  <a:gd name="T12" fmla="*/ 4 w 8"/>
                  <a:gd name="T13" fmla="*/ 14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40">
                    <a:moveTo>
                      <a:pt x="4" y="140"/>
                    </a:moveTo>
                    <a:cubicBezTo>
                      <a:pt x="2" y="140"/>
                      <a:pt x="0" y="138"/>
                      <a:pt x="0" y="13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7" y="0"/>
                      <a:pt x="8" y="2"/>
                      <a:pt x="8" y="4"/>
                    </a:cubicBezTo>
                    <a:cubicBezTo>
                      <a:pt x="8" y="136"/>
                      <a:pt x="8" y="136"/>
                      <a:pt x="8" y="136"/>
                    </a:cubicBezTo>
                    <a:cubicBezTo>
                      <a:pt x="8" y="138"/>
                      <a:pt x="7" y="140"/>
                      <a:pt x="4" y="140"/>
                    </a:cubicBezTo>
                    <a:close/>
                  </a:path>
                </a:pathLst>
              </a:custGeom>
              <a:solidFill>
                <a:srgbClr val="C9D1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8" name="Freeform 11">
                <a:extLst>
                  <a:ext uri="{FF2B5EF4-FFF2-40B4-BE49-F238E27FC236}">
                    <a16:creationId xmlns:a16="http://schemas.microsoft.com/office/drawing/2014/main" id="{D1A0AB24-8527-4127-82C8-4BC4818CAD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" y="913"/>
                <a:ext cx="20" cy="14"/>
              </a:xfrm>
              <a:custGeom>
                <a:avLst/>
                <a:gdLst>
                  <a:gd name="T0" fmla="*/ 20 w 20"/>
                  <a:gd name="T1" fmla="*/ 5 h 14"/>
                  <a:gd name="T2" fmla="*/ 0 w 20"/>
                  <a:gd name="T3" fmla="*/ 0 h 14"/>
                  <a:gd name="T4" fmla="*/ 0 w 20"/>
                  <a:gd name="T5" fmla="*/ 9 h 14"/>
                  <a:gd name="T6" fmla="*/ 20 w 20"/>
                  <a:gd name="T7" fmla="*/ 14 h 14"/>
                  <a:gd name="T8" fmla="*/ 20 w 20"/>
                  <a:gd name="T9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4">
                    <a:moveTo>
                      <a:pt x="20" y="5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20" y="14"/>
                    </a:lnTo>
                    <a:lnTo>
                      <a:pt x="20" y="5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9" name="Freeform 12">
                <a:extLst>
                  <a:ext uri="{FF2B5EF4-FFF2-40B4-BE49-F238E27FC236}">
                    <a16:creationId xmlns:a16="http://schemas.microsoft.com/office/drawing/2014/main" id="{BD90BCE1-E193-4B87-B446-8C9C48FF5D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4" y="798"/>
                <a:ext cx="2" cy="120"/>
              </a:xfrm>
              <a:custGeom>
                <a:avLst/>
                <a:gdLst>
                  <a:gd name="T0" fmla="*/ 4 w 8"/>
                  <a:gd name="T1" fmla="*/ 330 h 330"/>
                  <a:gd name="T2" fmla="*/ 0 w 8"/>
                  <a:gd name="T3" fmla="*/ 326 h 330"/>
                  <a:gd name="T4" fmla="*/ 0 w 8"/>
                  <a:gd name="T5" fmla="*/ 4 h 330"/>
                  <a:gd name="T6" fmla="*/ 4 w 8"/>
                  <a:gd name="T7" fmla="*/ 0 h 330"/>
                  <a:gd name="T8" fmla="*/ 8 w 8"/>
                  <a:gd name="T9" fmla="*/ 4 h 330"/>
                  <a:gd name="T10" fmla="*/ 8 w 8"/>
                  <a:gd name="T11" fmla="*/ 326 h 330"/>
                  <a:gd name="T12" fmla="*/ 4 w 8"/>
                  <a:gd name="T13" fmla="*/ 33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30">
                    <a:moveTo>
                      <a:pt x="4" y="330"/>
                    </a:moveTo>
                    <a:cubicBezTo>
                      <a:pt x="2" y="330"/>
                      <a:pt x="0" y="328"/>
                      <a:pt x="0" y="32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6" y="0"/>
                      <a:pt x="8" y="1"/>
                      <a:pt x="8" y="4"/>
                    </a:cubicBezTo>
                    <a:cubicBezTo>
                      <a:pt x="8" y="326"/>
                      <a:pt x="8" y="326"/>
                      <a:pt x="8" y="326"/>
                    </a:cubicBezTo>
                    <a:cubicBezTo>
                      <a:pt x="8" y="328"/>
                      <a:pt x="6" y="330"/>
                      <a:pt x="4" y="330"/>
                    </a:cubicBezTo>
                    <a:close/>
                  </a:path>
                </a:pathLst>
              </a:custGeom>
              <a:solidFill>
                <a:srgbClr val="C9D1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0" name="Freeform 13">
                <a:extLst>
                  <a:ext uri="{FF2B5EF4-FFF2-40B4-BE49-F238E27FC236}">
                    <a16:creationId xmlns:a16="http://schemas.microsoft.com/office/drawing/2014/main" id="{52B21DA7-11EA-4F5B-9E9D-8DDC82E065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15" y="928"/>
                <a:ext cx="20" cy="15"/>
              </a:xfrm>
              <a:custGeom>
                <a:avLst/>
                <a:gdLst>
                  <a:gd name="T0" fmla="*/ 20 w 20"/>
                  <a:gd name="T1" fmla="*/ 6 h 15"/>
                  <a:gd name="T2" fmla="*/ 0 w 20"/>
                  <a:gd name="T3" fmla="*/ 0 h 15"/>
                  <a:gd name="T4" fmla="*/ 0 w 20"/>
                  <a:gd name="T5" fmla="*/ 10 h 15"/>
                  <a:gd name="T6" fmla="*/ 20 w 20"/>
                  <a:gd name="T7" fmla="*/ 15 h 15"/>
                  <a:gd name="T8" fmla="*/ 20 w 20"/>
                  <a:gd name="T9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5">
                    <a:moveTo>
                      <a:pt x="20" y="6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20" y="15"/>
                    </a:lnTo>
                    <a:lnTo>
                      <a:pt x="20" y="6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1" name="Freeform 14">
                <a:extLst>
                  <a:ext uri="{FF2B5EF4-FFF2-40B4-BE49-F238E27FC236}">
                    <a16:creationId xmlns:a16="http://schemas.microsoft.com/office/drawing/2014/main" id="{9164CF93-07F6-4F6D-B59A-F78C0DA925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3" y="883"/>
                <a:ext cx="3" cy="51"/>
              </a:xfrm>
              <a:custGeom>
                <a:avLst/>
                <a:gdLst>
                  <a:gd name="T0" fmla="*/ 4 w 8"/>
                  <a:gd name="T1" fmla="*/ 140 h 140"/>
                  <a:gd name="T2" fmla="*/ 0 w 8"/>
                  <a:gd name="T3" fmla="*/ 136 h 140"/>
                  <a:gd name="T4" fmla="*/ 0 w 8"/>
                  <a:gd name="T5" fmla="*/ 4 h 140"/>
                  <a:gd name="T6" fmla="*/ 4 w 8"/>
                  <a:gd name="T7" fmla="*/ 0 h 140"/>
                  <a:gd name="T8" fmla="*/ 8 w 8"/>
                  <a:gd name="T9" fmla="*/ 4 h 140"/>
                  <a:gd name="T10" fmla="*/ 8 w 8"/>
                  <a:gd name="T11" fmla="*/ 136 h 140"/>
                  <a:gd name="T12" fmla="*/ 4 w 8"/>
                  <a:gd name="T13" fmla="*/ 14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40">
                    <a:moveTo>
                      <a:pt x="4" y="140"/>
                    </a:moveTo>
                    <a:cubicBezTo>
                      <a:pt x="2" y="140"/>
                      <a:pt x="0" y="138"/>
                      <a:pt x="0" y="13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7" y="0"/>
                      <a:pt x="8" y="2"/>
                      <a:pt x="8" y="4"/>
                    </a:cubicBezTo>
                    <a:cubicBezTo>
                      <a:pt x="8" y="136"/>
                      <a:pt x="8" y="136"/>
                      <a:pt x="8" y="136"/>
                    </a:cubicBezTo>
                    <a:cubicBezTo>
                      <a:pt x="8" y="138"/>
                      <a:pt x="7" y="140"/>
                      <a:pt x="4" y="140"/>
                    </a:cubicBezTo>
                    <a:close/>
                  </a:path>
                </a:pathLst>
              </a:custGeom>
              <a:solidFill>
                <a:srgbClr val="C9D1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2" name="Freeform 15">
                <a:extLst>
                  <a:ext uri="{FF2B5EF4-FFF2-40B4-BE49-F238E27FC236}">
                    <a16:creationId xmlns:a16="http://schemas.microsoft.com/office/drawing/2014/main" id="{E6E43B1B-59CC-489E-AA00-91A4DC570B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75" y="944"/>
                <a:ext cx="19" cy="15"/>
              </a:xfrm>
              <a:custGeom>
                <a:avLst/>
                <a:gdLst>
                  <a:gd name="T0" fmla="*/ 19 w 19"/>
                  <a:gd name="T1" fmla="*/ 6 h 15"/>
                  <a:gd name="T2" fmla="*/ 0 w 19"/>
                  <a:gd name="T3" fmla="*/ 0 h 15"/>
                  <a:gd name="T4" fmla="*/ 0 w 19"/>
                  <a:gd name="T5" fmla="*/ 10 h 15"/>
                  <a:gd name="T6" fmla="*/ 19 w 19"/>
                  <a:gd name="T7" fmla="*/ 15 h 15"/>
                  <a:gd name="T8" fmla="*/ 19 w 19"/>
                  <a:gd name="T9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5">
                    <a:moveTo>
                      <a:pt x="19" y="6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19" y="15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3" name="Freeform 16">
                <a:extLst>
                  <a:ext uri="{FF2B5EF4-FFF2-40B4-BE49-F238E27FC236}">
                    <a16:creationId xmlns:a16="http://schemas.microsoft.com/office/drawing/2014/main" id="{034536C7-2B50-4A3A-AF05-57B540108A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3" y="830"/>
                <a:ext cx="3" cy="120"/>
              </a:xfrm>
              <a:custGeom>
                <a:avLst/>
                <a:gdLst>
                  <a:gd name="T0" fmla="*/ 4 w 8"/>
                  <a:gd name="T1" fmla="*/ 330 h 330"/>
                  <a:gd name="T2" fmla="*/ 0 w 8"/>
                  <a:gd name="T3" fmla="*/ 326 h 330"/>
                  <a:gd name="T4" fmla="*/ 0 w 8"/>
                  <a:gd name="T5" fmla="*/ 4 h 330"/>
                  <a:gd name="T6" fmla="*/ 4 w 8"/>
                  <a:gd name="T7" fmla="*/ 0 h 330"/>
                  <a:gd name="T8" fmla="*/ 8 w 8"/>
                  <a:gd name="T9" fmla="*/ 4 h 330"/>
                  <a:gd name="T10" fmla="*/ 8 w 8"/>
                  <a:gd name="T11" fmla="*/ 326 h 330"/>
                  <a:gd name="T12" fmla="*/ 4 w 8"/>
                  <a:gd name="T13" fmla="*/ 33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30">
                    <a:moveTo>
                      <a:pt x="4" y="330"/>
                    </a:moveTo>
                    <a:cubicBezTo>
                      <a:pt x="2" y="330"/>
                      <a:pt x="0" y="328"/>
                      <a:pt x="0" y="32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6" y="0"/>
                      <a:pt x="8" y="1"/>
                      <a:pt x="8" y="4"/>
                    </a:cubicBezTo>
                    <a:cubicBezTo>
                      <a:pt x="8" y="326"/>
                      <a:pt x="8" y="326"/>
                      <a:pt x="8" y="326"/>
                    </a:cubicBezTo>
                    <a:cubicBezTo>
                      <a:pt x="8" y="328"/>
                      <a:pt x="6" y="330"/>
                      <a:pt x="4" y="330"/>
                    </a:cubicBezTo>
                    <a:close/>
                  </a:path>
                </a:pathLst>
              </a:custGeom>
              <a:solidFill>
                <a:srgbClr val="C9D1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4" name="Freeform 17">
                <a:extLst>
                  <a:ext uri="{FF2B5EF4-FFF2-40B4-BE49-F238E27FC236}">
                    <a16:creationId xmlns:a16="http://schemas.microsoft.com/office/drawing/2014/main" id="{3B7E8CCF-6B2A-41DD-885F-A4C9517D70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34" y="960"/>
                <a:ext cx="20" cy="15"/>
              </a:xfrm>
              <a:custGeom>
                <a:avLst/>
                <a:gdLst>
                  <a:gd name="T0" fmla="*/ 20 w 20"/>
                  <a:gd name="T1" fmla="*/ 6 h 15"/>
                  <a:gd name="T2" fmla="*/ 0 w 20"/>
                  <a:gd name="T3" fmla="*/ 0 h 15"/>
                  <a:gd name="T4" fmla="*/ 0 w 20"/>
                  <a:gd name="T5" fmla="*/ 10 h 15"/>
                  <a:gd name="T6" fmla="*/ 20 w 20"/>
                  <a:gd name="T7" fmla="*/ 15 h 15"/>
                  <a:gd name="T8" fmla="*/ 20 w 20"/>
                  <a:gd name="T9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5">
                    <a:moveTo>
                      <a:pt x="20" y="6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20" y="15"/>
                    </a:lnTo>
                    <a:lnTo>
                      <a:pt x="20" y="6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5" name="Freeform 18">
                <a:extLst>
                  <a:ext uri="{FF2B5EF4-FFF2-40B4-BE49-F238E27FC236}">
                    <a16:creationId xmlns:a16="http://schemas.microsoft.com/office/drawing/2014/main" id="{38D79D78-5DCE-425C-9C0E-116478FEC5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02" y="915"/>
                <a:ext cx="3" cy="51"/>
              </a:xfrm>
              <a:custGeom>
                <a:avLst/>
                <a:gdLst>
                  <a:gd name="T0" fmla="*/ 4 w 8"/>
                  <a:gd name="T1" fmla="*/ 140 h 140"/>
                  <a:gd name="T2" fmla="*/ 0 w 8"/>
                  <a:gd name="T3" fmla="*/ 136 h 140"/>
                  <a:gd name="T4" fmla="*/ 0 w 8"/>
                  <a:gd name="T5" fmla="*/ 4 h 140"/>
                  <a:gd name="T6" fmla="*/ 4 w 8"/>
                  <a:gd name="T7" fmla="*/ 0 h 140"/>
                  <a:gd name="T8" fmla="*/ 8 w 8"/>
                  <a:gd name="T9" fmla="*/ 4 h 140"/>
                  <a:gd name="T10" fmla="*/ 8 w 8"/>
                  <a:gd name="T11" fmla="*/ 136 h 140"/>
                  <a:gd name="T12" fmla="*/ 4 w 8"/>
                  <a:gd name="T13" fmla="*/ 14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40">
                    <a:moveTo>
                      <a:pt x="4" y="140"/>
                    </a:moveTo>
                    <a:cubicBezTo>
                      <a:pt x="2" y="140"/>
                      <a:pt x="0" y="138"/>
                      <a:pt x="0" y="13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8" y="2"/>
                      <a:pt x="8" y="4"/>
                    </a:cubicBezTo>
                    <a:cubicBezTo>
                      <a:pt x="8" y="136"/>
                      <a:pt x="8" y="136"/>
                      <a:pt x="8" y="136"/>
                    </a:cubicBezTo>
                    <a:cubicBezTo>
                      <a:pt x="8" y="138"/>
                      <a:pt x="6" y="140"/>
                      <a:pt x="4" y="140"/>
                    </a:cubicBezTo>
                    <a:close/>
                  </a:path>
                </a:pathLst>
              </a:custGeom>
              <a:solidFill>
                <a:srgbClr val="C9D1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6" name="Freeform 19">
                <a:extLst>
                  <a:ext uri="{FF2B5EF4-FFF2-40B4-BE49-F238E27FC236}">
                    <a16:creationId xmlns:a16="http://schemas.microsoft.com/office/drawing/2014/main" id="{F0531B14-E5C0-4A2F-94D4-1AEA142F84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94" y="976"/>
                <a:ext cx="19" cy="15"/>
              </a:xfrm>
              <a:custGeom>
                <a:avLst/>
                <a:gdLst>
                  <a:gd name="T0" fmla="*/ 19 w 19"/>
                  <a:gd name="T1" fmla="*/ 6 h 15"/>
                  <a:gd name="T2" fmla="*/ 0 w 19"/>
                  <a:gd name="T3" fmla="*/ 0 h 15"/>
                  <a:gd name="T4" fmla="*/ 0 w 19"/>
                  <a:gd name="T5" fmla="*/ 10 h 15"/>
                  <a:gd name="T6" fmla="*/ 19 w 19"/>
                  <a:gd name="T7" fmla="*/ 15 h 15"/>
                  <a:gd name="T8" fmla="*/ 19 w 19"/>
                  <a:gd name="T9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5">
                    <a:moveTo>
                      <a:pt x="19" y="6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19" y="15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7" name="Freeform 20">
                <a:extLst>
                  <a:ext uri="{FF2B5EF4-FFF2-40B4-BE49-F238E27FC236}">
                    <a16:creationId xmlns:a16="http://schemas.microsoft.com/office/drawing/2014/main" id="{2C000DE9-37BE-4BD4-A563-3DF3A5F1CA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2" y="862"/>
                <a:ext cx="3" cy="120"/>
              </a:xfrm>
              <a:custGeom>
                <a:avLst/>
                <a:gdLst>
                  <a:gd name="T0" fmla="*/ 4 w 8"/>
                  <a:gd name="T1" fmla="*/ 330 h 330"/>
                  <a:gd name="T2" fmla="*/ 0 w 8"/>
                  <a:gd name="T3" fmla="*/ 326 h 330"/>
                  <a:gd name="T4" fmla="*/ 0 w 8"/>
                  <a:gd name="T5" fmla="*/ 4 h 330"/>
                  <a:gd name="T6" fmla="*/ 4 w 8"/>
                  <a:gd name="T7" fmla="*/ 0 h 330"/>
                  <a:gd name="T8" fmla="*/ 8 w 8"/>
                  <a:gd name="T9" fmla="*/ 4 h 330"/>
                  <a:gd name="T10" fmla="*/ 8 w 8"/>
                  <a:gd name="T11" fmla="*/ 326 h 330"/>
                  <a:gd name="T12" fmla="*/ 4 w 8"/>
                  <a:gd name="T13" fmla="*/ 33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30">
                    <a:moveTo>
                      <a:pt x="4" y="330"/>
                    </a:moveTo>
                    <a:cubicBezTo>
                      <a:pt x="1" y="330"/>
                      <a:pt x="0" y="328"/>
                      <a:pt x="0" y="32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4" y="0"/>
                    </a:cubicBezTo>
                    <a:cubicBezTo>
                      <a:pt x="6" y="0"/>
                      <a:pt x="8" y="2"/>
                      <a:pt x="8" y="4"/>
                    </a:cubicBezTo>
                    <a:cubicBezTo>
                      <a:pt x="8" y="326"/>
                      <a:pt x="8" y="326"/>
                      <a:pt x="8" y="326"/>
                    </a:cubicBezTo>
                    <a:cubicBezTo>
                      <a:pt x="8" y="328"/>
                      <a:pt x="6" y="330"/>
                      <a:pt x="4" y="330"/>
                    </a:cubicBezTo>
                    <a:close/>
                  </a:path>
                </a:pathLst>
              </a:custGeom>
              <a:solidFill>
                <a:srgbClr val="C9D1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" name="Freeform 21">
                <a:extLst>
                  <a:ext uri="{FF2B5EF4-FFF2-40B4-BE49-F238E27FC236}">
                    <a16:creationId xmlns:a16="http://schemas.microsoft.com/office/drawing/2014/main" id="{5D811FF7-EC7E-4CCF-B75D-945BB32760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3" y="992"/>
                <a:ext cx="20" cy="15"/>
              </a:xfrm>
              <a:custGeom>
                <a:avLst/>
                <a:gdLst>
                  <a:gd name="T0" fmla="*/ 20 w 20"/>
                  <a:gd name="T1" fmla="*/ 6 h 15"/>
                  <a:gd name="T2" fmla="*/ 0 w 20"/>
                  <a:gd name="T3" fmla="*/ 0 h 15"/>
                  <a:gd name="T4" fmla="*/ 0 w 20"/>
                  <a:gd name="T5" fmla="*/ 10 h 15"/>
                  <a:gd name="T6" fmla="*/ 20 w 20"/>
                  <a:gd name="T7" fmla="*/ 15 h 15"/>
                  <a:gd name="T8" fmla="*/ 20 w 20"/>
                  <a:gd name="T9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5">
                    <a:moveTo>
                      <a:pt x="20" y="6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20" y="15"/>
                    </a:lnTo>
                    <a:lnTo>
                      <a:pt x="20" y="6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" name="Freeform 22">
                <a:extLst>
                  <a:ext uri="{FF2B5EF4-FFF2-40B4-BE49-F238E27FC236}">
                    <a16:creationId xmlns:a16="http://schemas.microsoft.com/office/drawing/2014/main" id="{244C4461-67C9-4B1C-AF4E-7371212ECA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21" y="947"/>
                <a:ext cx="3" cy="51"/>
              </a:xfrm>
              <a:custGeom>
                <a:avLst/>
                <a:gdLst>
                  <a:gd name="T0" fmla="*/ 4 w 8"/>
                  <a:gd name="T1" fmla="*/ 140 h 140"/>
                  <a:gd name="T2" fmla="*/ 0 w 8"/>
                  <a:gd name="T3" fmla="*/ 136 h 140"/>
                  <a:gd name="T4" fmla="*/ 0 w 8"/>
                  <a:gd name="T5" fmla="*/ 4 h 140"/>
                  <a:gd name="T6" fmla="*/ 4 w 8"/>
                  <a:gd name="T7" fmla="*/ 0 h 140"/>
                  <a:gd name="T8" fmla="*/ 8 w 8"/>
                  <a:gd name="T9" fmla="*/ 4 h 140"/>
                  <a:gd name="T10" fmla="*/ 8 w 8"/>
                  <a:gd name="T11" fmla="*/ 136 h 140"/>
                  <a:gd name="T12" fmla="*/ 4 w 8"/>
                  <a:gd name="T13" fmla="*/ 14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40">
                    <a:moveTo>
                      <a:pt x="4" y="140"/>
                    </a:moveTo>
                    <a:cubicBezTo>
                      <a:pt x="2" y="140"/>
                      <a:pt x="0" y="138"/>
                      <a:pt x="0" y="13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8" y="2"/>
                      <a:pt x="8" y="4"/>
                    </a:cubicBezTo>
                    <a:cubicBezTo>
                      <a:pt x="8" y="136"/>
                      <a:pt x="8" y="136"/>
                      <a:pt x="8" y="136"/>
                    </a:cubicBezTo>
                    <a:cubicBezTo>
                      <a:pt x="8" y="138"/>
                      <a:pt x="6" y="140"/>
                      <a:pt x="4" y="140"/>
                    </a:cubicBezTo>
                    <a:close/>
                  </a:path>
                </a:pathLst>
              </a:custGeom>
              <a:solidFill>
                <a:srgbClr val="C9D1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" name="Freeform 23">
                <a:extLst>
                  <a:ext uri="{FF2B5EF4-FFF2-40B4-BE49-F238E27FC236}">
                    <a16:creationId xmlns:a16="http://schemas.microsoft.com/office/drawing/2014/main" id="{695E3A2C-1194-42F0-AD11-456C411867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3" y="1008"/>
                <a:ext cx="19" cy="15"/>
              </a:xfrm>
              <a:custGeom>
                <a:avLst/>
                <a:gdLst>
                  <a:gd name="T0" fmla="*/ 19 w 19"/>
                  <a:gd name="T1" fmla="*/ 6 h 15"/>
                  <a:gd name="T2" fmla="*/ 0 w 19"/>
                  <a:gd name="T3" fmla="*/ 0 h 15"/>
                  <a:gd name="T4" fmla="*/ 0 w 19"/>
                  <a:gd name="T5" fmla="*/ 10 h 15"/>
                  <a:gd name="T6" fmla="*/ 19 w 19"/>
                  <a:gd name="T7" fmla="*/ 15 h 15"/>
                  <a:gd name="T8" fmla="*/ 19 w 19"/>
                  <a:gd name="T9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5">
                    <a:moveTo>
                      <a:pt x="19" y="6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19" y="15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2072" name="Picture 24">
                <a:extLst>
                  <a:ext uri="{FF2B5EF4-FFF2-40B4-BE49-F238E27FC236}">
                    <a16:creationId xmlns:a16="http://schemas.microsoft.com/office/drawing/2014/main" id="{866B373E-8254-49CE-A594-99C554030C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50" y="810"/>
                <a:ext cx="397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3" name="Freeform 25">
                <a:extLst>
                  <a:ext uri="{FF2B5EF4-FFF2-40B4-BE49-F238E27FC236}">
                    <a16:creationId xmlns:a16="http://schemas.microsoft.com/office/drawing/2014/main" id="{3B40DB7F-D40D-4BAE-8FDF-CF7EE1D9AA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0" y="1066"/>
                <a:ext cx="204" cy="290"/>
              </a:xfrm>
              <a:custGeom>
                <a:avLst/>
                <a:gdLst>
                  <a:gd name="T0" fmla="*/ 204 w 204"/>
                  <a:gd name="T1" fmla="*/ 55 h 290"/>
                  <a:gd name="T2" fmla="*/ 0 w 204"/>
                  <a:gd name="T3" fmla="*/ 0 h 290"/>
                  <a:gd name="T4" fmla="*/ 0 w 204"/>
                  <a:gd name="T5" fmla="*/ 235 h 290"/>
                  <a:gd name="T6" fmla="*/ 204 w 204"/>
                  <a:gd name="T7" fmla="*/ 290 h 290"/>
                  <a:gd name="T8" fmla="*/ 204 w 204"/>
                  <a:gd name="T9" fmla="*/ 55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4" h="290">
                    <a:moveTo>
                      <a:pt x="204" y="55"/>
                    </a:moveTo>
                    <a:lnTo>
                      <a:pt x="0" y="0"/>
                    </a:lnTo>
                    <a:lnTo>
                      <a:pt x="0" y="235"/>
                    </a:lnTo>
                    <a:lnTo>
                      <a:pt x="204" y="290"/>
                    </a:lnTo>
                    <a:lnTo>
                      <a:pt x="204" y="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" name="Freeform 26">
                <a:extLst>
                  <a:ext uri="{FF2B5EF4-FFF2-40B4-BE49-F238E27FC236}">
                    <a16:creationId xmlns:a16="http://schemas.microsoft.com/office/drawing/2014/main" id="{3D68604A-8426-46C8-BE8C-6F1515FAE7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3" y="900"/>
                <a:ext cx="39" cy="16"/>
              </a:xfrm>
              <a:custGeom>
                <a:avLst/>
                <a:gdLst>
                  <a:gd name="T0" fmla="*/ 39 w 39"/>
                  <a:gd name="T1" fmla="*/ 11 h 16"/>
                  <a:gd name="T2" fmla="*/ 0 w 39"/>
                  <a:gd name="T3" fmla="*/ 0 h 16"/>
                  <a:gd name="T4" fmla="*/ 0 w 39"/>
                  <a:gd name="T5" fmla="*/ 5 h 16"/>
                  <a:gd name="T6" fmla="*/ 39 w 39"/>
                  <a:gd name="T7" fmla="*/ 16 h 16"/>
                  <a:gd name="T8" fmla="*/ 39 w 39"/>
                  <a:gd name="T9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16">
                    <a:moveTo>
                      <a:pt x="39" y="11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39" y="16"/>
                    </a:lnTo>
                    <a:lnTo>
                      <a:pt x="39" y="11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" name="Freeform 27">
                <a:extLst>
                  <a:ext uri="{FF2B5EF4-FFF2-40B4-BE49-F238E27FC236}">
                    <a16:creationId xmlns:a16="http://schemas.microsoft.com/office/drawing/2014/main" id="{E9EEF376-2B6A-4025-A8D7-1C21B4CFB3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3" y="914"/>
                <a:ext cx="39" cy="16"/>
              </a:xfrm>
              <a:custGeom>
                <a:avLst/>
                <a:gdLst>
                  <a:gd name="T0" fmla="*/ 39 w 39"/>
                  <a:gd name="T1" fmla="*/ 10 h 16"/>
                  <a:gd name="T2" fmla="*/ 0 w 39"/>
                  <a:gd name="T3" fmla="*/ 0 h 16"/>
                  <a:gd name="T4" fmla="*/ 0 w 39"/>
                  <a:gd name="T5" fmla="*/ 5 h 16"/>
                  <a:gd name="T6" fmla="*/ 39 w 39"/>
                  <a:gd name="T7" fmla="*/ 16 h 16"/>
                  <a:gd name="T8" fmla="*/ 39 w 39"/>
                  <a:gd name="T9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16">
                    <a:moveTo>
                      <a:pt x="39" y="1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39" y="16"/>
                    </a:lnTo>
                    <a:lnTo>
                      <a:pt x="39" y="10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" name="Freeform 28">
                <a:extLst>
                  <a:ext uri="{FF2B5EF4-FFF2-40B4-BE49-F238E27FC236}">
                    <a16:creationId xmlns:a16="http://schemas.microsoft.com/office/drawing/2014/main" id="{D0328655-E948-4E8D-BD25-BDF5E4F16E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3" y="886"/>
                <a:ext cx="39" cy="16"/>
              </a:xfrm>
              <a:custGeom>
                <a:avLst/>
                <a:gdLst>
                  <a:gd name="T0" fmla="*/ 39 w 39"/>
                  <a:gd name="T1" fmla="*/ 11 h 16"/>
                  <a:gd name="T2" fmla="*/ 0 w 39"/>
                  <a:gd name="T3" fmla="*/ 0 h 16"/>
                  <a:gd name="T4" fmla="*/ 0 w 39"/>
                  <a:gd name="T5" fmla="*/ 6 h 16"/>
                  <a:gd name="T6" fmla="*/ 39 w 39"/>
                  <a:gd name="T7" fmla="*/ 16 h 16"/>
                  <a:gd name="T8" fmla="*/ 39 w 39"/>
                  <a:gd name="T9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16">
                    <a:moveTo>
                      <a:pt x="39" y="11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39" y="16"/>
                    </a:lnTo>
                    <a:lnTo>
                      <a:pt x="39" y="11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" name="Freeform 29">
                <a:extLst>
                  <a:ext uri="{FF2B5EF4-FFF2-40B4-BE49-F238E27FC236}">
                    <a16:creationId xmlns:a16="http://schemas.microsoft.com/office/drawing/2014/main" id="{EDDA1944-6529-4F7B-8B19-9CFE64093F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3" y="928"/>
                <a:ext cx="14" cy="9"/>
              </a:xfrm>
              <a:custGeom>
                <a:avLst/>
                <a:gdLst>
                  <a:gd name="T0" fmla="*/ 14 w 14"/>
                  <a:gd name="T1" fmla="*/ 4 h 9"/>
                  <a:gd name="T2" fmla="*/ 0 w 14"/>
                  <a:gd name="T3" fmla="*/ 0 h 9"/>
                  <a:gd name="T4" fmla="*/ 0 w 14"/>
                  <a:gd name="T5" fmla="*/ 5 h 9"/>
                  <a:gd name="T6" fmla="*/ 14 w 14"/>
                  <a:gd name="T7" fmla="*/ 9 h 9"/>
                  <a:gd name="T8" fmla="*/ 14 w 14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9">
                    <a:moveTo>
                      <a:pt x="14" y="4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14" y="9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" name="Freeform 30">
                <a:extLst>
                  <a:ext uri="{FF2B5EF4-FFF2-40B4-BE49-F238E27FC236}">
                    <a16:creationId xmlns:a16="http://schemas.microsoft.com/office/drawing/2014/main" id="{490D6E4A-72A3-49CA-ADB7-450FC537E7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9" y="901"/>
                <a:ext cx="3" cy="49"/>
              </a:xfrm>
              <a:custGeom>
                <a:avLst/>
                <a:gdLst>
                  <a:gd name="T0" fmla="*/ 4 w 8"/>
                  <a:gd name="T1" fmla="*/ 136 h 136"/>
                  <a:gd name="T2" fmla="*/ 0 w 8"/>
                  <a:gd name="T3" fmla="*/ 132 h 136"/>
                  <a:gd name="T4" fmla="*/ 0 w 8"/>
                  <a:gd name="T5" fmla="*/ 4 h 136"/>
                  <a:gd name="T6" fmla="*/ 4 w 8"/>
                  <a:gd name="T7" fmla="*/ 0 h 136"/>
                  <a:gd name="T8" fmla="*/ 8 w 8"/>
                  <a:gd name="T9" fmla="*/ 4 h 136"/>
                  <a:gd name="T10" fmla="*/ 8 w 8"/>
                  <a:gd name="T11" fmla="*/ 132 h 136"/>
                  <a:gd name="T12" fmla="*/ 4 w 8"/>
                  <a:gd name="T13" fmla="*/ 136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36">
                    <a:moveTo>
                      <a:pt x="4" y="136"/>
                    </a:moveTo>
                    <a:cubicBezTo>
                      <a:pt x="2" y="136"/>
                      <a:pt x="0" y="135"/>
                      <a:pt x="0" y="13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6" y="0"/>
                      <a:pt x="8" y="1"/>
                      <a:pt x="8" y="4"/>
                    </a:cubicBezTo>
                    <a:cubicBezTo>
                      <a:pt x="8" y="132"/>
                      <a:pt x="8" y="132"/>
                      <a:pt x="8" y="132"/>
                    </a:cubicBezTo>
                    <a:cubicBezTo>
                      <a:pt x="8" y="135"/>
                      <a:pt x="6" y="136"/>
                      <a:pt x="4" y="136"/>
                    </a:cubicBezTo>
                    <a:close/>
                  </a:path>
                </a:pathLst>
              </a:custGeom>
              <a:solidFill>
                <a:srgbClr val="C9D1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" name="Freeform 31">
                <a:extLst>
                  <a:ext uri="{FF2B5EF4-FFF2-40B4-BE49-F238E27FC236}">
                    <a16:creationId xmlns:a16="http://schemas.microsoft.com/office/drawing/2014/main" id="{D3B795F9-9989-433A-82D8-8A31710F71F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65" y="908"/>
                <a:ext cx="40" cy="53"/>
              </a:xfrm>
              <a:custGeom>
                <a:avLst/>
                <a:gdLst>
                  <a:gd name="T0" fmla="*/ 56 w 112"/>
                  <a:gd name="T1" fmla="*/ 8 h 145"/>
                  <a:gd name="T2" fmla="*/ 0 w 112"/>
                  <a:gd name="T3" fmla="*/ 57 h 145"/>
                  <a:gd name="T4" fmla="*/ 56 w 112"/>
                  <a:gd name="T5" fmla="*/ 137 h 145"/>
                  <a:gd name="T6" fmla="*/ 112 w 112"/>
                  <a:gd name="T7" fmla="*/ 87 h 145"/>
                  <a:gd name="T8" fmla="*/ 56 w 112"/>
                  <a:gd name="T9" fmla="*/ 8 h 145"/>
                  <a:gd name="T10" fmla="*/ 56 w 112"/>
                  <a:gd name="T11" fmla="*/ 121 h 145"/>
                  <a:gd name="T12" fmla="*/ 13 w 112"/>
                  <a:gd name="T13" fmla="*/ 61 h 145"/>
                  <a:gd name="T14" fmla="*/ 56 w 112"/>
                  <a:gd name="T15" fmla="*/ 23 h 145"/>
                  <a:gd name="T16" fmla="*/ 99 w 112"/>
                  <a:gd name="T17" fmla="*/ 84 h 145"/>
                  <a:gd name="T18" fmla="*/ 56 w 112"/>
                  <a:gd name="T19" fmla="*/ 121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2" h="145">
                    <a:moveTo>
                      <a:pt x="56" y="8"/>
                    </a:moveTo>
                    <a:cubicBezTo>
                      <a:pt x="25" y="0"/>
                      <a:pt x="0" y="22"/>
                      <a:pt x="0" y="57"/>
                    </a:cubicBezTo>
                    <a:cubicBezTo>
                      <a:pt x="0" y="93"/>
                      <a:pt x="25" y="128"/>
                      <a:pt x="56" y="137"/>
                    </a:cubicBezTo>
                    <a:cubicBezTo>
                      <a:pt x="87" y="145"/>
                      <a:pt x="112" y="123"/>
                      <a:pt x="112" y="87"/>
                    </a:cubicBezTo>
                    <a:cubicBezTo>
                      <a:pt x="112" y="52"/>
                      <a:pt x="87" y="16"/>
                      <a:pt x="56" y="8"/>
                    </a:cubicBezTo>
                    <a:close/>
                    <a:moveTo>
                      <a:pt x="56" y="121"/>
                    </a:moveTo>
                    <a:cubicBezTo>
                      <a:pt x="33" y="115"/>
                      <a:pt x="13" y="88"/>
                      <a:pt x="13" y="61"/>
                    </a:cubicBezTo>
                    <a:cubicBezTo>
                      <a:pt x="13" y="34"/>
                      <a:pt x="33" y="17"/>
                      <a:pt x="56" y="23"/>
                    </a:cubicBezTo>
                    <a:cubicBezTo>
                      <a:pt x="80" y="29"/>
                      <a:pt x="99" y="56"/>
                      <a:pt x="99" y="84"/>
                    </a:cubicBezTo>
                    <a:cubicBezTo>
                      <a:pt x="99" y="111"/>
                      <a:pt x="80" y="128"/>
                      <a:pt x="56" y="121"/>
                    </a:cubicBez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" name="Freeform 32">
                <a:extLst>
                  <a:ext uri="{FF2B5EF4-FFF2-40B4-BE49-F238E27FC236}">
                    <a16:creationId xmlns:a16="http://schemas.microsoft.com/office/drawing/2014/main" id="{C981DE8D-9209-47FA-B6C2-5B1D2F0B8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2" y="949"/>
                <a:ext cx="115" cy="33"/>
              </a:xfrm>
              <a:custGeom>
                <a:avLst/>
                <a:gdLst>
                  <a:gd name="T0" fmla="*/ 313 w 317"/>
                  <a:gd name="T1" fmla="*/ 91 h 91"/>
                  <a:gd name="T2" fmla="*/ 312 w 317"/>
                  <a:gd name="T3" fmla="*/ 91 h 91"/>
                  <a:gd name="T4" fmla="*/ 3 w 317"/>
                  <a:gd name="T5" fmla="*/ 8 h 91"/>
                  <a:gd name="T6" fmla="*/ 0 w 317"/>
                  <a:gd name="T7" fmla="*/ 3 h 91"/>
                  <a:gd name="T8" fmla="*/ 5 w 317"/>
                  <a:gd name="T9" fmla="*/ 1 h 91"/>
                  <a:gd name="T10" fmla="*/ 314 w 317"/>
                  <a:gd name="T11" fmla="*/ 83 h 91"/>
                  <a:gd name="T12" fmla="*/ 317 w 317"/>
                  <a:gd name="T13" fmla="*/ 88 h 91"/>
                  <a:gd name="T14" fmla="*/ 313 w 317"/>
                  <a:gd name="T15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7" h="91">
                    <a:moveTo>
                      <a:pt x="313" y="91"/>
                    </a:moveTo>
                    <a:cubicBezTo>
                      <a:pt x="312" y="91"/>
                      <a:pt x="312" y="91"/>
                      <a:pt x="312" y="91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1" y="8"/>
                      <a:pt x="0" y="6"/>
                      <a:pt x="0" y="3"/>
                    </a:cubicBezTo>
                    <a:cubicBezTo>
                      <a:pt x="1" y="1"/>
                      <a:pt x="3" y="0"/>
                      <a:pt x="5" y="1"/>
                    </a:cubicBezTo>
                    <a:cubicBezTo>
                      <a:pt x="314" y="83"/>
                      <a:pt x="314" y="83"/>
                      <a:pt x="314" y="83"/>
                    </a:cubicBezTo>
                    <a:cubicBezTo>
                      <a:pt x="316" y="84"/>
                      <a:pt x="317" y="86"/>
                      <a:pt x="317" y="88"/>
                    </a:cubicBezTo>
                    <a:cubicBezTo>
                      <a:pt x="316" y="90"/>
                      <a:pt x="315" y="91"/>
                      <a:pt x="313" y="91"/>
                    </a:cubicBezTo>
                    <a:close/>
                  </a:path>
                </a:pathLst>
              </a:custGeom>
              <a:solidFill>
                <a:srgbClr val="C9D1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2081" name="Picture 33">
                <a:extLst>
                  <a:ext uri="{FF2B5EF4-FFF2-40B4-BE49-F238E27FC236}">
                    <a16:creationId xmlns:a16="http://schemas.microsoft.com/office/drawing/2014/main" id="{70D6BA94-9462-451F-98FC-CB91BE7CE3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83" y="909"/>
                <a:ext cx="23" cy="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2" name="Picture 34">
                <a:extLst>
                  <a:ext uri="{FF2B5EF4-FFF2-40B4-BE49-F238E27FC236}">
                    <a16:creationId xmlns:a16="http://schemas.microsoft.com/office/drawing/2014/main" id="{25D61DCE-2ED2-4037-90AD-03E0B70D33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93" y="1001"/>
                <a:ext cx="5" cy="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3" name="Picture 35">
                <a:extLst>
                  <a:ext uri="{FF2B5EF4-FFF2-40B4-BE49-F238E27FC236}">
                    <a16:creationId xmlns:a16="http://schemas.microsoft.com/office/drawing/2014/main" id="{681F7E3C-DC58-4E6B-9643-20B0C3F3EE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96" y="1002"/>
                <a:ext cx="6" cy="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4" name="Picture 36">
                <a:extLst>
                  <a:ext uri="{FF2B5EF4-FFF2-40B4-BE49-F238E27FC236}">
                    <a16:creationId xmlns:a16="http://schemas.microsoft.com/office/drawing/2014/main" id="{1AF36D54-71AB-4F38-A3F5-085E8D6313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00" y="1003"/>
                <a:ext cx="5" cy="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5" name="Picture 37">
                <a:extLst>
                  <a:ext uri="{FF2B5EF4-FFF2-40B4-BE49-F238E27FC236}">
                    <a16:creationId xmlns:a16="http://schemas.microsoft.com/office/drawing/2014/main" id="{34418F01-4853-4B25-9AC5-E24B34880F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03" y="1004"/>
                <a:ext cx="6" cy="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6" name="Picture 38">
                <a:extLst>
                  <a:ext uri="{FF2B5EF4-FFF2-40B4-BE49-F238E27FC236}">
                    <a16:creationId xmlns:a16="http://schemas.microsoft.com/office/drawing/2014/main" id="{26AD01EE-A071-4FD9-B411-1D53CBA6CC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07" y="1005"/>
                <a:ext cx="5" cy="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7" name="Picture 39">
                <a:extLst>
                  <a:ext uri="{FF2B5EF4-FFF2-40B4-BE49-F238E27FC236}">
                    <a16:creationId xmlns:a16="http://schemas.microsoft.com/office/drawing/2014/main" id="{82D454D1-807B-4272-A8BC-3A7BDDCC27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10" y="1006"/>
                <a:ext cx="6" cy="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8" name="Picture 40">
                <a:extLst>
                  <a:ext uri="{FF2B5EF4-FFF2-40B4-BE49-F238E27FC236}">
                    <a16:creationId xmlns:a16="http://schemas.microsoft.com/office/drawing/2014/main" id="{1F883709-9E38-4066-810E-B2B1323A11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14" y="1007"/>
                <a:ext cx="5" cy="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9" name="Picture 41">
                <a:extLst>
                  <a:ext uri="{FF2B5EF4-FFF2-40B4-BE49-F238E27FC236}">
                    <a16:creationId xmlns:a16="http://schemas.microsoft.com/office/drawing/2014/main" id="{1F0B5224-8C3C-4E1E-855A-8AF1937A74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17" y="1008"/>
                <a:ext cx="6" cy="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0" name="Picture 42">
                <a:extLst>
                  <a:ext uri="{FF2B5EF4-FFF2-40B4-BE49-F238E27FC236}">
                    <a16:creationId xmlns:a16="http://schemas.microsoft.com/office/drawing/2014/main" id="{78C4AC29-A480-45BE-8F87-3342AD2D35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21" y="1009"/>
                <a:ext cx="5" cy="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1" name="Picture 43">
                <a:extLst>
                  <a:ext uri="{FF2B5EF4-FFF2-40B4-BE49-F238E27FC236}">
                    <a16:creationId xmlns:a16="http://schemas.microsoft.com/office/drawing/2014/main" id="{6D02314E-8FF0-4506-B0EE-7D84A2A4EC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24" y="1010"/>
                <a:ext cx="6" cy="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2" name="Picture 44">
                <a:extLst>
                  <a:ext uri="{FF2B5EF4-FFF2-40B4-BE49-F238E27FC236}">
                    <a16:creationId xmlns:a16="http://schemas.microsoft.com/office/drawing/2014/main" id="{DEADED27-1E95-48BB-8A84-12223BD878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28" y="1010"/>
                <a:ext cx="5" cy="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3" name="Picture 45">
                <a:extLst>
                  <a:ext uri="{FF2B5EF4-FFF2-40B4-BE49-F238E27FC236}">
                    <a16:creationId xmlns:a16="http://schemas.microsoft.com/office/drawing/2014/main" id="{AF47A9EA-A75E-4D02-93C9-4B9B5F1F6C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1" y="1011"/>
                <a:ext cx="6" cy="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4" name="Picture 46">
                <a:extLst>
                  <a:ext uri="{FF2B5EF4-FFF2-40B4-BE49-F238E27FC236}">
                    <a16:creationId xmlns:a16="http://schemas.microsoft.com/office/drawing/2014/main" id="{C382B3E3-31BE-4EE5-B0CF-E47E50945B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5" y="1012"/>
                <a:ext cx="5" cy="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5" name="Picture 47">
                <a:extLst>
                  <a:ext uri="{FF2B5EF4-FFF2-40B4-BE49-F238E27FC236}">
                    <a16:creationId xmlns:a16="http://schemas.microsoft.com/office/drawing/2014/main" id="{E2EC67B9-E9D5-48C8-82AE-BF6F3AB151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8" y="1013"/>
                <a:ext cx="6" cy="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6" name="Picture 48">
                <a:extLst>
                  <a:ext uri="{FF2B5EF4-FFF2-40B4-BE49-F238E27FC236}">
                    <a16:creationId xmlns:a16="http://schemas.microsoft.com/office/drawing/2014/main" id="{16286F32-933B-4CF7-B497-FAE4A5977B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42" y="1014"/>
                <a:ext cx="5" cy="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7" name="Picture 49">
                <a:extLst>
                  <a:ext uri="{FF2B5EF4-FFF2-40B4-BE49-F238E27FC236}">
                    <a16:creationId xmlns:a16="http://schemas.microsoft.com/office/drawing/2014/main" id="{29FD914B-30B0-494B-BF18-741C293795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45" y="1015"/>
                <a:ext cx="6" cy="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8" name="Picture 50">
                <a:extLst>
                  <a:ext uri="{FF2B5EF4-FFF2-40B4-BE49-F238E27FC236}">
                    <a16:creationId xmlns:a16="http://schemas.microsoft.com/office/drawing/2014/main" id="{1839DCED-9E83-4765-BE86-AFA1452DB4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49" y="1016"/>
                <a:ext cx="5" cy="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9" name="Picture 51">
                <a:extLst>
                  <a:ext uri="{FF2B5EF4-FFF2-40B4-BE49-F238E27FC236}">
                    <a16:creationId xmlns:a16="http://schemas.microsoft.com/office/drawing/2014/main" id="{8AEF7ECC-90FE-4BCB-AA94-BD6A2C54DA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52" y="1017"/>
                <a:ext cx="6" cy="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00" name="Picture 52">
                <a:extLst>
                  <a:ext uri="{FF2B5EF4-FFF2-40B4-BE49-F238E27FC236}">
                    <a16:creationId xmlns:a16="http://schemas.microsoft.com/office/drawing/2014/main" id="{F0069648-FE33-412E-8015-45C27E9F74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56" y="1018"/>
                <a:ext cx="5" cy="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01" name="Picture 53">
                <a:extLst>
                  <a:ext uri="{FF2B5EF4-FFF2-40B4-BE49-F238E27FC236}">
                    <a16:creationId xmlns:a16="http://schemas.microsoft.com/office/drawing/2014/main" id="{31A45BBA-031D-4633-B25A-4AB5F259DE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59" y="1019"/>
                <a:ext cx="6" cy="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02" name="Picture 54">
                <a:extLst>
                  <a:ext uri="{FF2B5EF4-FFF2-40B4-BE49-F238E27FC236}">
                    <a16:creationId xmlns:a16="http://schemas.microsoft.com/office/drawing/2014/main" id="{F26B7B5B-0DC1-4219-8033-49987CE487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63" y="1020"/>
                <a:ext cx="5" cy="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03" name="Picture 55">
                <a:extLst>
                  <a:ext uri="{FF2B5EF4-FFF2-40B4-BE49-F238E27FC236}">
                    <a16:creationId xmlns:a16="http://schemas.microsoft.com/office/drawing/2014/main" id="{22F38B0B-F508-42C8-A2D5-5E9AF2359B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66" y="1021"/>
                <a:ext cx="6" cy="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04" name="Picture 56">
                <a:extLst>
                  <a:ext uri="{FF2B5EF4-FFF2-40B4-BE49-F238E27FC236}">
                    <a16:creationId xmlns:a16="http://schemas.microsoft.com/office/drawing/2014/main" id="{05142E6B-A4FB-47DD-99E8-BA328CEBAC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0" y="1022"/>
                <a:ext cx="5" cy="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05" name="Picture 57">
                <a:extLst>
                  <a:ext uri="{FF2B5EF4-FFF2-40B4-BE49-F238E27FC236}">
                    <a16:creationId xmlns:a16="http://schemas.microsoft.com/office/drawing/2014/main" id="{FAE49FD9-723E-4CA6-9D26-A9A06032EC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3" y="1023"/>
                <a:ext cx="6" cy="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1" name="Freeform 58">
                <a:extLst>
                  <a:ext uri="{FF2B5EF4-FFF2-40B4-BE49-F238E27FC236}">
                    <a16:creationId xmlns:a16="http://schemas.microsoft.com/office/drawing/2014/main" id="{3BC5BBAC-CA59-4769-AF3B-610DCDC840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78" y="1025"/>
                <a:ext cx="3" cy="14"/>
              </a:xfrm>
              <a:custGeom>
                <a:avLst/>
                <a:gdLst>
                  <a:gd name="T0" fmla="*/ 3 w 3"/>
                  <a:gd name="T1" fmla="*/ 14 h 14"/>
                  <a:gd name="T2" fmla="*/ 0 w 3"/>
                  <a:gd name="T3" fmla="*/ 13 h 14"/>
                  <a:gd name="T4" fmla="*/ 0 w 3"/>
                  <a:gd name="T5" fmla="*/ 0 h 14"/>
                  <a:gd name="T6" fmla="*/ 3 w 3"/>
                  <a:gd name="T7" fmla="*/ 1 h 14"/>
                  <a:gd name="T8" fmla="*/ 3 w 3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4">
                    <a:moveTo>
                      <a:pt x="3" y="14"/>
                    </a:moveTo>
                    <a:lnTo>
                      <a:pt x="0" y="13"/>
                    </a:lnTo>
                    <a:lnTo>
                      <a:pt x="0" y="0"/>
                    </a:lnTo>
                    <a:lnTo>
                      <a:pt x="3" y="1"/>
                    </a:lnTo>
                    <a:lnTo>
                      <a:pt x="3" y="14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" name="Rectangle 59">
                <a:extLst>
                  <a:ext uri="{FF2B5EF4-FFF2-40B4-BE49-F238E27FC236}">
                    <a16:creationId xmlns:a16="http://schemas.microsoft.com/office/drawing/2014/main" id="{194BC9D7-8066-4B43-B54E-3107E3FC35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82" y="1027"/>
                <a:ext cx="2" cy="12"/>
              </a:xfrm>
              <a:prstGeom prst="rect">
                <a:avLst/>
              </a:pr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" name="Freeform 60">
                <a:extLst>
                  <a:ext uri="{FF2B5EF4-FFF2-40B4-BE49-F238E27FC236}">
                    <a16:creationId xmlns:a16="http://schemas.microsoft.com/office/drawing/2014/main" id="{CCAF4092-5DA5-4D4A-BC03-E51E55900E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6" y="1027"/>
                <a:ext cx="1" cy="13"/>
              </a:xfrm>
              <a:custGeom>
                <a:avLst/>
                <a:gdLst>
                  <a:gd name="T0" fmla="*/ 1 w 1"/>
                  <a:gd name="T1" fmla="*/ 13 h 13"/>
                  <a:gd name="T2" fmla="*/ 0 w 1"/>
                  <a:gd name="T3" fmla="*/ 13 h 13"/>
                  <a:gd name="T4" fmla="*/ 0 w 1"/>
                  <a:gd name="T5" fmla="*/ 0 h 13"/>
                  <a:gd name="T6" fmla="*/ 1 w 1"/>
                  <a:gd name="T7" fmla="*/ 1 h 13"/>
                  <a:gd name="T8" fmla="*/ 1 w 1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1" y="13"/>
                    </a:moveTo>
                    <a:lnTo>
                      <a:pt x="0" y="13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1" y="13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" name="Freeform 61">
                <a:extLst>
                  <a:ext uri="{FF2B5EF4-FFF2-40B4-BE49-F238E27FC236}">
                    <a16:creationId xmlns:a16="http://schemas.microsoft.com/office/drawing/2014/main" id="{868C8201-E577-46B1-9C28-E167E71383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9" y="1028"/>
                <a:ext cx="2" cy="13"/>
              </a:xfrm>
              <a:custGeom>
                <a:avLst/>
                <a:gdLst>
                  <a:gd name="T0" fmla="*/ 2 w 2"/>
                  <a:gd name="T1" fmla="*/ 13 h 13"/>
                  <a:gd name="T2" fmla="*/ 0 w 2"/>
                  <a:gd name="T3" fmla="*/ 13 h 13"/>
                  <a:gd name="T4" fmla="*/ 0 w 2"/>
                  <a:gd name="T5" fmla="*/ 0 h 13"/>
                  <a:gd name="T6" fmla="*/ 2 w 2"/>
                  <a:gd name="T7" fmla="*/ 1 h 13"/>
                  <a:gd name="T8" fmla="*/ 2 w 2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3">
                    <a:moveTo>
                      <a:pt x="2" y="13"/>
                    </a:moveTo>
                    <a:lnTo>
                      <a:pt x="0" y="13"/>
                    </a:lnTo>
                    <a:lnTo>
                      <a:pt x="0" y="0"/>
                    </a:lnTo>
                    <a:lnTo>
                      <a:pt x="2" y="1"/>
                    </a:lnTo>
                    <a:lnTo>
                      <a:pt x="2" y="13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" name="Freeform 62">
                <a:extLst>
                  <a:ext uri="{FF2B5EF4-FFF2-40B4-BE49-F238E27FC236}">
                    <a16:creationId xmlns:a16="http://schemas.microsoft.com/office/drawing/2014/main" id="{70D7EBE3-8567-480F-86A8-851199639D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92" y="1029"/>
                <a:ext cx="3" cy="13"/>
              </a:xfrm>
              <a:custGeom>
                <a:avLst/>
                <a:gdLst>
                  <a:gd name="T0" fmla="*/ 3 w 3"/>
                  <a:gd name="T1" fmla="*/ 13 h 13"/>
                  <a:gd name="T2" fmla="*/ 0 w 3"/>
                  <a:gd name="T3" fmla="*/ 13 h 13"/>
                  <a:gd name="T4" fmla="*/ 0 w 3"/>
                  <a:gd name="T5" fmla="*/ 0 h 13"/>
                  <a:gd name="T6" fmla="*/ 3 w 3"/>
                  <a:gd name="T7" fmla="*/ 1 h 13"/>
                  <a:gd name="T8" fmla="*/ 3 w 3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3"/>
                    </a:moveTo>
                    <a:lnTo>
                      <a:pt x="0" y="13"/>
                    </a:lnTo>
                    <a:lnTo>
                      <a:pt x="0" y="0"/>
                    </a:lnTo>
                    <a:lnTo>
                      <a:pt x="3" y="1"/>
                    </a:lnTo>
                    <a:lnTo>
                      <a:pt x="3" y="13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" name="Freeform 63">
                <a:extLst>
                  <a:ext uri="{FF2B5EF4-FFF2-40B4-BE49-F238E27FC236}">
                    <a16:creationId xmlns:a16="http://schemas.microsoft.com/office/drawing/2014/main" id="{6697B369-0DB1-4200-B479-3E0517918C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96" y="1030"/>
                <a:ext cx="2" cy="13"/>
              </a:xfrm>
              <a:custGeom>
                <a:avLst/>
                <a:gdLst>
                  <a:gd name="T0" fmla="*/ 2 w 2"/>
                  <a:gd name="T1" fmla="*/ 13 h 13"/>
                  <a:gd name="T2" fmla="*/ 0 w 2"/>
                  <a:gd name="T3" fmla="*/ 12 h 13"/>
                  <a:gd name="T4" fmla="*/ 0 w 2"/>
                  <a:gd name="T5" fmla="*/ 0 h 13"/>
                  <a:gd name="T6" fmla="*/ 2 w 2"/>
                  <a:gd name="T7" fmla="*/ 1 h 13"/>
                  <a:gd name="T8" fmla="*/ 2 w 2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3">
                    <a:moveTo>
                      <a:pt x="2" y="13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2" y="1"/>
                    </a:lnTo>
                    <a:lnTo>
                      <a:pt x="2" y="13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" name="Freeform 64">
                <a:extLst>
                  <a:ext uri="{FF2B5EF4-FFF2-40B4-BE49-F238E27FC236}">
                    <a16:creationId xmlns:a16="http://schemas.microsoft.com/office/drawing/2014/main" id="{3BDFE143-B276-4D96-8B63-45CA12F45B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99" y="1031"/>
                <a:ext cx="3" cy="13"/>
              </a:xfrm>
              <a:custGeom>
                <a:avLst/>
                <a:gdLst>
                  <a:gd name="T0" fmla="*/ 3 w 3"/>
                  <a:gd name="T1" fmla="*/ 13 h 13"/>
                  <a:gd name="T2" fmla="*/ 0 w 3"/>
                  <a:gd name="T3" fmla="*/ 13 h 13"/>
                  <a:gd name="T4" fmla="*/ 0 w 3"/>
                  <a:gd name="T5" fmla="*/ 0 h 13"/>
                  <a:gd name="T6" fmla="*/ 3 w 3"/>
                  <a:gd name="T7" fmla="*/ 1 h 13"/>
                  <a:gd name="T8" fmla="*/ 3 w 3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3"/>
                    </a:moveTo>
                    <a:lnTo>
                      <a:pt x="0" y="13"/>
                    </a:lnTo>
                    <a:lnTo>
                      <a:pt x="0" y="0"/>
                    </a:lnTo>
                    <a:lnTo>
                      <a:pt x="3" y="1"/>
                    </a:lnTo>
                    <a:lnTo>
                      <a:pt x="3" y="13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" name="Freeform 65">
                <a:extLst>
                  <a:ext uri="{FF2B5EF4-FFF2-40B4-BE49-F238E27FC236}">
                    <a16:creationId xmlns:a16="http://schemas.microsoft.com/office/drawing/2014/main" id="{74BDA992-EF9E-4D3A-AC94-9CBE1084DA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03" y="1032"/>
                <a:ext cx="2" cy="13"/>
              </a:xfrm>
              <a:custGeom>
                <a:avLst/>
                <a:gdLst>
                  <a:gd name="T0" fmla="*/ 2 w 2"/>
                  <a:gd name="T1" fmla="*/ 13 h 13"/>
                  <a:gd name="T2" fmla="*/ 0 w 2"/>
                  <a:gd name="T3" fmla="*/ 12 h 13"/>
                  <a:gd name="T4" fmla="*/ 0 w 2"/>
                  <a:gd name="T5" fmla="*/ 0 h 13"/>
                  <a:gd name="T6" fmla="*/ 2 w 2"/>
                  <a:gd name="T7" fmla="*/ 1 h 13"/>
                  <a:gd name="T8" fmla="*/ 2 w 2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3">
                    <a:moveTo>
                      <a:pt x="2" y="13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2" y="1"/>
                    </a:lnTo>
                    <a:lnTo>
                      <a:pt x="2" y="13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" name="Freeform 66">
                <a:extLst>
                  <a:ext uri="{FF2B5EF4-FFF2-40B4-BE49-F238E27FC236}">
                    <a16:creationId xmlns:a16="http://schemas.microsoft.com/office/drawing/2014/main" id="{A2A1586A-E131-44B3-A5FC-3C3E274685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66" y="1043"/>
                <a:ext cx="20" cy="26"/>
              </a:xfrm>
              <a:custGeom>
                <a:avLst/>
                <a:gdLst>
                  <a:gd name="T0" fmla="*/ 13 w 20"/>
                  <a:gd name="T1" fmla="*/ 9 h 26"/>
                  <a:gd name="T2" fmla="*/ 10 w 20"/>
                  <a:gd name="T3" fmla="*/ 0 h 26"/>
                  <a:gd name="T4" fmla="*/ 7 w 20"/>
                  <a:gd name="T5" fmla="*/ 7 h 26"/>
                  <a:gd name="T6" fmla="*/ 0 w 20"/>
                  <a:gd name="T7" fmla="*/ 5 h 26"/>
                  <a:gd name="T8" fmla="*/ 0 w 20"/>
                  <a:gd name="T9" fmla="*/ 21 h 26"/>
                  <a:gd name="T10" fmla="*/ 20 w 20"/>
                  <a:gd name="T11" fmla="*/ 26 h 26"/>
                  <a:gd name="T12" fmla="*/ 20 w 20"/>
                  <a:gd name="T13" fmla="*/ 10 h 26"/>
                  <a:gd name="T14" fmla="*/ 13 w 20"/>
                  <a:gd name="T15" fmla="*/ 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26">
                    <a:moveTo>
                      <a:pt x="13" y="9"/>
                    </a:moveTo>
                    <a:lnTo>
                      <a:pt x="10" y="0"/>
                    </a:lnTo>
                    <a:lnTo>
                      <a:pt x="7" y="7"/>
                    </a:lnTo>
                    <a:lnTo>
                      <a:pt x="0" y="5"/>
                    </a:lnTo>
                    <a:lnTo>
                      <a:pt x="0" y="21"/>
                    </a:lnTo>
                    <a:lnTo>
                      <a:pt x="20" y="26"/>
                    </a:lnTo>
                    <a:lnTo>
                      <a:pt x="20" y="10"/>
                    </a:lnTo>
                    <a:lnTo>
                      <a:pt x="13" y="9"/>
                    </a:lnTo>
                    <a:close/>
                  </a:path>
                </a:pathLst>
              </a:custGeom>
              <a:solidFill>
                <a:srgbClr val="F934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" name="Freeform 67">
                <a:extLst>
                  <a:ext uri="{FF2B5EF4-FFF2-40B4-BE49-F238E27FC236}">
                    <a16:creationId xmlns:a16="http://schemas.microsoft.com/office/drawing/2014/main" id="{72986A1F-9F4C-493B-BFE6-117BDFE741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2" y="1035"/>
                <a:ext cx="58" cy="18"/>
              </a:xfrm>
              <a:custGeom>
                <a:avLst/>
                <a:gdLst>
                  <a:gd name="T0" fmla="*/ 156 w 161"/>
                  <a:gd name="T1" fmla="*/ 49 h 49"/>
                  <a:gd name="T2" fmla="*/ 155 w 161"/>
                  <a:gd name="T3" fmla="*/ 49 h 49"/>
                  <a:gd name="T4" fmla="*/ 3 w 161"/>
                  <a:gd name="T5" fmla="*/ 8 h 49"/>
                  <a:gd name="T6" fmla="*/ 0 w 161"/>
                  <a:gd name="T7" fmla="*/ 3 h 49"/>
                  <a:gd name="T8" fmla="*/ 5 w 161"/>
                  <a:gd name="T9" fmla="*/ 0 h 49"/>
                  <a:gd name="T10" fmla="*/ 157 w 161"/>
                  <a:gd name="T11" fmla="*/ 41 h 49"/>
                  <a:gd name="T12" fmla="*/ 160 w 161"/>
                  <a:gd name="T13" fmla="*/ 46 h 49"/>
                  <a:gd name="T14" fmla="*/ 156 w 161"/>
                  <a:gd name="T1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1" h="49">
                    <a:moveTo>
                      <a:pt x="156" y="49"/>
                    </a:moveTo>
                    <a:cubicBezTo>
                      <a:pt x="155" y="49"/>
                      <a:pt x="155" y="49"/>
                      <a:pt x="155" y="4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1" y="7"/>
                      <a:pt x="0" y="5"/>
                      <a:pt x="0" y="3"/>
                    </a:cubicBezTo>
                    <a:cubicBezTo>
                      <a:pt x="1" y="1"/>
                      <a:pt x="3" y="0"/>
                      <a:pt x="5" y="0"/>
                    </a:cubicBezTo>
                    <a:cubicBezTo>
                      <a:pt x="157" y="41"/>
                      <a:pt x="157" y="41"/>
                      <a:pt x="157" y="41"/>
                    </a:cubicBezTo>
                    <a:cubicBezTo>
                      <a:pt x="160" y="42"/>
                      <a:pt x="161" y="44"/>
                      <a:pt x="160" y="46"/>
                    </a:cubicBezTo>
                    <a:cubicBezTo>
                      <a:pt x="160" y="48"/>
                      <a:pt x="158" y="49"/>
                      <a:pt x="156" y="49"/>
                    </a:cubicBezTo>
                    <a:close/>
                  </a:path>
                </a:pathLst>
              </a:custGeom>
              <a:solidFill>
                <a:srgbClr val="C9D1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" name="Freeform 68">
                <a:extLst>
                  <a:ext uri="{FF2B5EF4-FFF2-40B4-BE49-F238E27FC236}">
                    <a16:creationId xmlns:a16="http://schemas.microsoft.com/office/drawing/2014/main" id="{2074E017-5F27-4181-8C8A-F988DC1C92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6" y="1066"/>
                <a:ext cx="124" cy="35"/>
              </a:xfrm>
              <a:custGeom>
                <a:avLst/>
                <a:gdLst>
                  <a:gd name="T0" fmla="*/ 338 w 343"/>
                  <a:gd name="T1" fmla="*/ 97 h 97"/>
                  <a:gd name="T2" fmla="*/ 337 w 343"/>
                  <a:gd name="T3" fmla="*/ 97 h 97"/>
                  <a:gd name="T4" fmla="*/ 4 w 343"/>
                  <a:gd name="T5" fmla="*/ 8 h 97"/>
                  <a:gd name="T6" fmla="*/ 1 w 343"/>
                  <a:gd name="T7" fmla="*/ 3 h 97"/>
                  <a:gd name="T8" fmla="*/ 6 w 343"/>
                  <a:gd name="T9" fmla="*/ 0 h 97"/>
                  <a:gd name="T10" fmla="*/ 339 w 343"/>
                  <a:gd name="T11" fmla="*/ 89 h 97"/>
                  <a:gd name="T12" fmla="*/ 342 w 343"/>
                  <a:gd name="T13" fmla="*/ 94 h 97"/>
                  <a:gd name="T14" fmla="*/ 338 w 343"/>
                  <a:gd name="T15" fmla="*/ 9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43" h="97">
                    <a:moveTo>
                      <a:pt x="338" y="97"/>
                    </a:moveTo>
                    <a:cubicBezTo>
                      <a:pt x="337" y="97"/>
                      <a:pt x="337" y="97"/>
                      <a:pt x="337" y="9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7"/>
                      <a:pt x="0" y="5"/>
                      <a:pt x="1" y="3"/>
                    </a:cubicBezTo>
                    <a:cubicBezTo>
                      <a:pt x="2" y="1"/>
                      <a:pt x="4" y="0"/>
                      <a:pt x="6" y="0"/>
                    </a:cubicBezTo>
                    <a:cubicBezTo>
                      <a:pt x="339" y="89"/>
                      <a:pt x="339" y="89"/>
                      <a:pt x="339" y="89"/>
                    </a:cubicBezTo>
                    <a:cubicBezTo>
                      <a:pt x="342" y="90"/>
                      <a:pt x="343" y="92"/>
                      <a:pt x="342" y="94"/>
                    </a:cubicBezTo>
                    <a:cubicBezTo>
                      <a:pt x="342" y="96"/>
                      <a:pt x="340" y="97"/>
                      <a:pt x="338" y="97"/>
                    </a:cubicBezTo>
                    <a:close/>
                  </a:path>
                </a:pathLst>
              </a:custGeom>
              <a:solidFill>
                <a:srgbClr val="C9D1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" name="Freeform 69">
                <a:extLst>
                  <a:ext uri="{FF2B5EF4-FFF2-40B4-BE49-F238E27FC236}">
                    <a16:creationId xmlns:a16="http://schemas.microsoft.com/office/drawing/2014/main" id="{58D18D6B-06FD-40B0-BF7D-1496EBE8AF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7" y="1123"/>
                <a:ext cx="93" cy="27"/>
              </a:xfrm>
              <a:custGeom>
                <a:avLst/>
                <a:gdLst>
                  <a:gd name="T0" fmla="*/ 252 w 257"/>
                  <a:gd name="T1" fmla="*/ 75 h 75"/>
                  <a:gd name="T2" fmla="*/ 251 w 257"/>
                  <a:gd name="T3" fmla="*/ 75 h 75"/>
                  <a:gd name="T4" fmla="*/ 3 w 257"/>
                  <a:gd name="T5" fmla="*/ 8 h 75"/>
                  <a:gd name="T6" fmla="*/ 0 w 257"/>
                  <a:gd name="T7" fmla="*/ 3 h 75"/>
                  <a:gd name="T8" fmla="*/ 5 w 257"/>
                  <a:gd name="T9" fmla="*/ 0 h 75"/>
                  <a:gd name="T10" fmla="*/ 253 w 257"/>
                  <a:gd name="T11" fmla="*/ 67 h 75"/>
                  <a:gd name="T12" fmla="*/ 256 w 257"/>
                  <a:gd name="T13" fmla="*/ 72 h 75"/>
                  <a:gd name="T14" fmla="*/ 252 w 257"/>
                  <a:gd name="T15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7" h="75">
                    <a:moveTo>
                      <a:pt x="252" y="75"/>
                    </a:moveTo>
                    <a:cubicBezTo>
                      <a:pt x="251" y="75"/>
                      <a:pt x="251" y="75"/>
                      <a:pt x="251" y="75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1" y="7"/>
                      <a:pt x="0" y="5"/>
                      <a:pt x="0" y="3"/>
                    </a:cubicBezTo>
                    <a:cubicBezTo>
                      <a:pt x="1" y="1"/>
                      <a:pt x="3" y="0"/>
                      <a:pt x="5" y="0"/>
                    </a:cubicBezTo>
                    <a:cubicBezTo>
                      <a:pt x="253" y="67"/>
                      <a:pt x="253" y="67"/>
                      <a:pt x="253" y="67"/>
                    </a:cubicBezTo>
                    <a:cubicBezTo>
                      <a:pt x="256" y="67"/>
                      <a:pt x="257" y="70"/>
                      <a:pt x="256" y="72"/>
                    </a:cubicBezTo>
                    <a:cubicBezTo>
                      <a:pt x="256" y="73"/>
                      <a:pt x="254" y="75"/>
                      <a:pt x="252" y="75"/>
                    </a:cubicBezTo>
                    <a:close/>
                  </a:path>
                </a:pathLst>
              </a:custGeom>
              <a:solidFill>
                <a:srgbClr val="C9D1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" name="Freeform 70">
                <a:extLst>
                  <a:ext uri="{FF2B5EF4-FFF2-40B4-BE49-F238E27FC236}">
                    <a16:creationId xmlns:a16="http://schemas.microsoft.com/office/drawing/2014/main" id="{4213A39B-6CD4-4663-91B2-20B31561E7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2" y="1181"/>
                <a:ext cx="58" cy="18"/>
              </a:xfrm>
              <a:custGeom>
                <a:avLst/>
                <a:gdLst>
                  <a:gd name="T0" fmla="*/ 156 w 161"/>
                  <a:gd name="T1" fmla="*/ 49 h 49"/>
                  <a:gd name="T2" fmla="*/ 155 w 161"/>
                  <a:gd name="T3" fmla="*/ 49 h 49"/>
                  <a:gd name="T4" fmla="*/ 3 w 161"/>
                  <a:gd name="T5" fmla="*/ 8 h 49"/>
                  <a:gd name="T6" fmla="*/ 0 w 161"/>
                  <a:gd name="T7" fmla="*/ 3 h 49"/>
                  <a:gd name="T8" fmla="*/ 5 w 161"/>
                  <a:gd name="T9" fmla="*/ 0 h 49"/>
                  <a:gd name="T10" fmla="*/ 157 w 161"/>
                  <a:gd name="T11" fmla="*/ 41 h 49"/>
                  <a:gd name="T12" fmla="*/ 160 w 161"/>
                  <a:gd name="T13" fmla="*/ 46 h 49"/>
                  <a:gd name="T14" fmla="*/ 156 w 161"/>
                  <a:gd name="T1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1" h="49">
                    <a:moveTo>
                      <a:pt x="156" y="49"/>
                    </a:moveTo>
                    <a:cubicBezTo>
                      <a:pt x="155" y="49"/>
                      <a:pt x="155" y="49"/>
                      <a:pt x="155" y="4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1" y="8"/>
                      <a:pt x="0" y="5"/>
                      <a:pt x="0" y="3"/>
                    </a:cubicBezTo>
                    <a:cubicBezTo>
                      <a:pt x="1" y="1"/>
                      <a:pt x="3" y="0"/>
                      <a:pt x="5" y="0"/>
                    </a:cubicBezTo>
                    <a:cubicBezTo>
                      <a:pt x="157" y="41"/>
                      <a:pt x="157" y="41"/>
                      <a:pt x="157" y="41"/>
                    </a:cubicBezTo>
                    <a:cubicBezTo>
                      <a:pt x="160" y="42"/>
                      <a:pt x="161" y="44"/>
                      <a:pt x="160" y="46"/>
                    </a:cubicBezTo>
                    <a:cubicBezTo>
                      <a:pt x="160" y="48"/>
                      <a:pt x="158" y="49"/>
                      <a:pt x="156" y="49"/>
                    </a:cubicBezTo>
                    <a:close/>
                  </a:path>
                </a:pathLst>
              </a:custGeom>
              <a:solidFill>
                <a:srgbClr val="C9D1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" name="Freeform 71">
                <a:extLst>
                  <a:ext uri="{FF2B5EF4-FFF2-40B4-BE49-F238E27FC236}">
                    <a16:creationId xmlns:a16="http://schemas.microsoft.com/office/drawing/2014/main" id="{A9F7CC5A-C927-4B4B-BA27-60D4CDB2BF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2" y="891"/>
                <a:ext cx="9" cy="12"/>
              </a:xfrm>
              <a:custGeom>
                <a:avLst/>
                <a:gdLst>
                  <a:gd name="T0" fmla="*/ 26 w 26"/>
                  <a:gd name="T1" fmla="*/ 21 h 35"/>
                  <a:gd name="T2" fmla="*/ 13 w 26"/>
                  <a:gd name="T3" fmla="*/ 2 h 35"/>
                  <a:gd name="T4" fmla="*/ 0 w 26"/>
                  <a:gd name="T5" fmla="*/ 14 h 35"/>
                  <a:gd name="T6" fmla="*/ 13 w 26"/>
                  <a:gd name="T7" fmla="*/ 33 h 35"/>
                  <a:gd name="T8" fmla="*/ 26 w 26"/>
                  <a:gd name="T9" fmla="*/ 2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5">
                    <a:moveTo>
                      <a:pt x="26" y="21"/>
                    </a:moveTo>
                    <a:cubicBezTo>
                      <a:pt x="26" y="13"/>
                      <a:pt x="20" y="4"/>
                      <a:pt x="13" y="2"/>
                    </a:cubicBezTo>
                    <a:cubicBezTo>
                      <a:pt x="6" y="0"/>
                      <a:pt x="0" y="6"/>
                      <a:pt x="0" y="14"/>
                    </a:cubicBezTo>
                    <a:cubicBezTo>
                      <a:pt x="0" y="22"/>
                      <a:pt x="6" y="31"/>
                      <a:pt x="13" y="33"/>
                    </a:cubicBezTo>
                    <a:cubicBezTo>
                      <a:pt x="20" y="35"/>
                      <a:pt x="26" y="29"/>
                      <a:pt x="26" y="21"/>
                    </a:cubicBez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" name="Freeform 72">
                <a:extLst>
                  <a:ext uri="{FF2B5EF4-FFF2-40B4-BE49-F238E27FC236}">
                    <a16:creationId xmlns:a16="http://schemas.microsoft.com/office/drawing/2014/main" id="{2A83AED4-75B7-479A-AF52-C4C375BDE6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2" y="832"/>
                <a:ext cx="9" cy="13"/>
              </a:xfrm>
              <a:custGeom>
                <a:avLst/>
                <a:gdLst>
                  <a:gd name="T0" fmla="*/ 26 w 26"/>
                  <a:gd name="T1" fmla="*/ 21 h 35"/>
                  <a:gd name="T2" fmla="*/ 13 w 26"/>
                  <a:gd name="T3" fmla="*/ 2 h 35"/>
                  <a:gd name="T4" fmla="*/ 0 w 26"/>
                  <a:gd name="T5" fmla="*/ 14 h 35"/>
                  <a:gd name="T6" fmla="*/ 13 w 26"/>
                  <a:gd name="T7" fmla="*/ 33 h 35"/>
                  <a:gd name="T8" fmla="*/ 26 w 26"/>
                  <a:gd name="T9" fmla="*/ 2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5">
                    <a:moveTo>
                      <a:pt x="26" y="21"/>
                    </a:moveTo>
                    <a:cubicBezTo>
                      <a:pt x="26" y="13"/>
                      <a:pt x="20" y="4"/>
                      <a:pt x="13" y="2"/>
                    </a:cubicBezTo>
                    <a:cubicBezTo>
                      <a:pt x="6" y="0"/>
                      <a:pt x="0" y="6"/>
                      <a:pt x="0" y="14"/>
                    </a:cubicBezTo>
                    <a:cubicBezTo>
                      <a:pt x="0" y="22"/>
                      <a:pt x="6" y="31"/>
                      <a:pt x="13" y="33"/>
                    </a:cubicBezTo>
                    <a:cubicBezTo>
                      <a:pt x="20" y="35"/>
                      <a:pt x="26" y="29"/>
                      <a:pt x="26" y="21"/>
                    </a:cubicBez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" name="Freeform 73">
                <a:extLst>
                  <a:ext uri="{FF2B5EF4-FFF2-40B4-BE49-F238E27FC236}">
                    <a16:creationId xmlns:a16="http://schemas.microsoft.com/office/drawing/2014/main" id="{AA75427B-F5BB-43C4-A93E-60843C1514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2" y="773"/>
                <a:ext cx="9" cy="13"/>
              </a:xfrm>
              <a:custGeom>
                <a:avLst/>
                <a:gdLst>
                  <a:gd name="T0" fmla="*/ 26 w 26"/>
                  <a:gd name="T1" fmla="*/ 21 h 34"/>
                  <a:gd name="T2" fmla="*/ 13 w 26"/>
                  <a:gd name="T3" fmla="*/ 2 h 34"/>
                  <a:gd name="T4" fmla="*/ 0 w 26"/>
                  <a:gd name="T5" fmla="*/ 14 h 34"/>
                  <a:gd name="T6" fmla="*/ 13 w 26"/>
                  <a:gd name="T7" fmla="*/ 32 h 34"/>
                  <a:gd name="T8" fmla="*/ 26 w 26"/>
                  <a:gd name="T9" fmla="*/ 2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4">
                    <a:moveTo>
                      <a:pt x="26" y="21"/>
                    </a:moveTo>
                    <a:cubicBezTo>
                      <a:pt x="26" y="12"/>
                      <a:pt x="20" y="4"/>
                      <a:pt x="13" y="2"/>
                    </a:cubicBezTo>
                    <a:cubicBezTo>
                      <a:pt x="6" y="0"/>
                      <a:pt x="0" y="5"/>
                      <a:pt x="0" y="14"/>
                    </a:cubicBezTo>
                    <a:cubicBezTo>
                      <a:pt x="0" y="22"/>
                      <a:pt x="6" y="31"/>
                      <a:pt x="13" y="32"/>
                    </a:cubicBezTo>
                    <a:cubicBezTo>
                      <a:pt x="20" y="34"/>
                      <a:pt x="26" y="29"/>
                      <a:pt x="26" y="21"/>
                    </a:cubicBez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" name="Freeform 74">
                <a:extLst>
                  <a:ext uri="{FF2B5EF4-FFF2-40B4-BE49-F238E27FC236}">
                    <a16:creationId xmlns:a16="http://schemas.microsoft.com/office/drawing/2014/main" id="{0D005B49-3147-4119-8560-37DD99DA4D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1" y="685"/>
                <a:ext cx="4" cy="60"/>
              </a:xfrm>
              <a:custGeom>
                <a:avLst/>
                <a:gdLst>
                  <a:gd name="T0" fmla="*/ 0 w 4"/>
                  <a:gd name="T1" fmla="*/ 58 h 60"/>
                  <a:gd name="T2" fmla="*/ 4 w 4"/>
                  <a:gd name="T3" fmla="*/ 60 h 60"/>
                  <a:gd name="T4" fmla="*/ 4 w 4"/>
                  <a:gd name="T5" fmla="*/ 1 h 60"/>
                  <a:gd name="T6" fmla="*/ 0 w 4"/>
                  <a:gd name="T7" fmla="*/ 0 h 60"/>
                  <a:gd name="T8" fmla="*/ 0 w 4"/>
                  <a:gd name="T9" fmla="*/ 5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0">
                    <a:moveTo>
                      <a:pt x="0" y="58"/>
                    </a:moveTo>
                    <a:lnTo>
                      <a:pt x="4" y="60"/>
                    </a:lnTo>
                    <a:lnTo>
                      <a:pt x="4" y="1"/>
                    </a:lnTo>
                    <a:lnTo>
                      <a:pt x="0" y="0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4D8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" name="Freeform 75">
                <a:extLst>
                  <a:ext uri="{FF2B5EF4-FFF2-40B4-BE49-F238E27FC236}">
                    <a16:creationId xmlns:a16="http://schemas.microsoft.com/office/drawing/2014/main" id="{80580A6C-4C88-4015-925D-F3C40BD166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2" y="715"/>
                <a:ext cx="9" cy="12"/>
              </a:xfrm>
              <a:custGeom>
                <a:avLst/>
                <a:gdLst>
                  <a:gd name="T0" fmla="*/ 26 w 26"/>
                  <a:gd name="T1" fmla="*/ 21 h 34"/>
                  <a:gd name="T2" fmla="*/ 13 w 26"/>
                  <a:gd name="T3" fmla="*/ 2 h 34"/>
                  <a:gd name="T4" fmla="*/ 0 w 26"/>
                  <a:gd name="T5" fmla="*/ 14 h 34"/>
                  <a:gd name="T6" fmla="*/ 13 w 26"/>
                  <a:gd name="T7" fmla="*/ 32 h 34"/>
                  <a:gd name="T8" fmla="*/ 26 w 26"/>
                  <a:gd name="T9" fmla="*/ 2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4">
                    <a:moveTo>
                      <a:pt x="26" y="21"/>
                    </a:moveTo>
                    <a:cubicBezTo>
                      <a:pt x="26" y="12"/>
                      <a:pt x="20" y="4"/>
                      <a:pt x="13" y="2"/>
                    </a:cubicBezTo>
                    <a:cubicBezTo>
                      <a:pt x="6" y="0"/>
                      <a:pt x="0" y="5"/>
                      <a:pt x="0" y="14"/>
                    </a:cubicBezTo>
                    <a:cubicBezTo>
                      <a:pt x="0" y="22"/>
                      <a:pt x="6" y="30"/>
                      <a:pt x="13" y="32"/>
                    </a:cubicBezTo>
                    <a:cubicBezTo>
                      <a:pt x="20" y="34"/>
                      <a:pt x="26" y="29"/>
                      <a:pt x="26" y="21"/>
                    </a:cubicBezTo>
                    <a:close/>
                  </a:path>
                </a:pathLst>
              </a:custGeom>
              <a:solidFill>
                <a:srgbClr val="4D8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" name="Freeform 76">
                <a:extLst>
                  <a:ext uri="{FF2B5EF4-FFF2-40B4-BE49-F238E27FC236}">
                    <a16:creationId xmlns:a16="http://schemas.microsoft.com/office/drawing/2014/main" id="{CEBD5BB5-FFF9-4458-885A-1F246B85AB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2" y="715"/>
                <a:ext cx="9" cy="12"/>
              </a:xfrm>
              <a:custGeom>
                <a:avLst/>
                <a:gdLst>
                  <a:gd name="T0" fmla="*/ 26 w 26"/>
                  <a:gd name="T1" fmla="*/ 21 h 34"/>
                  <a:gd name="T2" fmla="*/ 13 w 26"/>
                  <a:gd name="T3" fmla="*/ 2 h 34"/>
                  <a:gd name="T4" fmla="*/ 0 w 26"/>
                  <a:gd name="T5" fmla="*/ 14 h 34"/>
                  <a:gd name="T6" fmla="*/ 13 w 26"/>
                  <a:gd name="T7" fmla="*/ 32 h 34"/>
                  <a:gd name="T8" fmla="*/ 26 w 26"/>
                  <a:gd name="T9" fmla="*/ 2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4">
                    <a:moveTo>
                      <a:pt x="26" y="21"/>
                    </a:moveTo>
                    <a:cubicBezTo>
                      <a:pt x="26" y="12"/>
                      <a:pt x="20" y="4"/>
                      <a:pt x="13" y="2"/>
                    </a:cubicBezTo>
                    <a:cubicBezTo>
                      <a:pt x="6" y="0"/>
                      <a:pt x="0" y="5"/>
                      <a:pt x="0" y="14"/>
                    </a:cubicBezTo>
                    <a:cubicBezTo>
                      <a:pt x="0" y="22"/>
                      <a:pt x="6" y="30"/>
                      <a:pt x="13" y="32"/>
                    </a:cubicBezTo>
                    <a:cubicBezTo>
                      <a:pt x="20" y="34"/>
                      <a:pt x="26" y="29"/>
                      <a:pt x="26" y="21"/>
                    </a:cubicBezTo>
                    <a:close/>
                  </a:path>
                </a:pathLst>
              </a:custGeom>
              <a:solidFill>
                <a:srgbClr val="4D8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2125" name="Picture 77">
                <a:extLst>
                  <a:ext uri="{FF2B5EF4-FFF2-40B4-BE49-F238E27FC236}">
                    <a16:creationId xmlns:a16="http://schemas.microsoft.com/office/drawing/2014/main" id="{2B768D93-7F00-4831-9D87-7FF0F33282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50" y="1011"/>
                <a:ext cx="93" cy="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26" name="Picture 78">
                <a:extLst>
                  <a:ext uri="{FF2B5EF4-FFF2-40B4-BE49-F238E27FC236}">
                    <a16:creationId xmlns:a16="http://schemas.microsoft.com/office/drawing/2014/main" id="{BF14F85E-8777-45C3-9ACE-3DD3278812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50" y="1060"/>
                <a:ext cx="29" cy="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27" name="Picture 79">
                <a:extLst>
                  <a:ext uri="{FF2B5EF4-FFF2-40B4-BE49-F238E27FC236}">
                    <a16:creationId xmlns:a16="http://schemas.microsoft.com/office/drawing/2014/main" id="{EFF18192-F41A-4F7B-8CFD-086BD61C12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50" y="1108"/>
                <a:ext cx="59" cy="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28" name="Picture 80">
                <a:extLst>
                  <a:ext uri="{FF2B5EF4-FFF2-40B4-BE49-F238E27FC236}">
                    <a16:creationId xmlns:a16="http://schemas.microsoft.com/office/drawing/2014/main" id="{CFE3F20E-748A-4169-A1AD-FA6CD20FD2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50" y="1157"/>
                <a:ext cx="114" cy="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48" name="Freeform 81">
                <a:extLst>
                  <a:ext uri="{FF2B5EF4-FFF2-40B4-BE49-F238E27FC236}">
                    <a16:creationId xmlns:a16="http://schemas.microsoft.com/office/drawing/2014/main" id="{9957A549-5265-4064-BBB1-E06520987D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2" y="993"/>
                <a:ext cx="38" cy="19"/>
              </a:xfrm>
              <a:custGeom>
                <a:avLst/>
                <a:gdLst>
                  <a:gd name="T0" fmla="*/ 38 w 38"/>
                  <a:gd name="T1" fmla="*/ 10 h 19"/>
                  <a:gd name="T2" fmla="*/ 0 w 38"/>
                  <a:gd name="T3" fmla="*/ 0 h 19"/>
                  <a:gd name="T4" fmla="*/ 0 w 38"/>
                  <a:gd name="T5" fmla="*/ 9 h 19"/>
                  <a:gd name="T6" fmla="*/ 38 w 38"/>
                  <a:gd name="T7" fmla="*/ 19 h 19"/>
                  <a:gd name="T8" fmla="*/ 38 w 38"/>
                  <a:gd name="T9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9">
                    <a:moveTo>
                      <a:pt x="38" y="1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38" y="19"/>
                    </a:lnTo>
                    <a:lnTo>
                      <a:pt x="38" y="10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9" name="Freeform 82">
                <a:extLst>
                  <a:ext uri="{FF2B5EF4-FFF2-40B4-BE49-F238E27FC236}">
                    <a16:creationId xmlns:a16="http://schemas.microsoft.com/office/drawing/2014/main" id="{E0B4C23B-39AC-4A5D-A581-0B6DFBCA9D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4" y="969"/>
                <a:ext cx="38" cy="20"/>
              </a:xfrm>
              <a:custGeom>
                <a:avLst/>
                <a:gdLst>
                  <a:gd name="T0" fmla="*/ 38 w 38"/>
                  <a:gd name="T1" fmla="*/ 10 h 20"/>
                  <a:gd name="T2" fmla="*/ 0 w 38"/>
                  <a:gd name="T3" fmla="*/ 0 h 20"/>
                  <a:gd name="T4" fmla="*/ 0 w 38"/>
                  <a:gd name="T5" fmla="*/ 10 h 20"/>
                  <a:gd name="T6" fmla="*/ 38 w 38"/>
                  <a:gd name="T7" fmla="*/ 20 h 20"/>
                  <a:gd name="T8" fmla="*/ 38 w 38"/>
                  <a:gd name="T9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0">
                    <a:moveTo>
                      <a:pt x="38" y="10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38" y="20"/>
                    </a:lnTo>
                    <a:lnTo>
                      <a:pt x="38" y="10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0" name="Freeform 83">
                <a:extLst>
                  <a:ext uri="{FF2B5EF4-FFF2-40B4-BE49-F238E27FC236}">
                    <a16:creationId xmlns:a16="http://schemas.microsoft.com/office/drawing/2014/main" id="{7DD7CE74-B159-44F1-A36E-C6129C2625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2" y="1041"/>
                <a:ext cx="38" cy="20"/>
              </a:xfrm>
              <a:custGeom>
                <a:avLst/>
                <a:gdLst>
                  <a:gd name="T0" fmla="*/ 38 w 38"/>
                  <a:gd name="T1" fmla="*/ 11 h 20"/>
                  <a:gd name="T2" fmla="*/ 0 w 38"/>
                  <a:gd name="T3" fmla="*/ 0 h 20"/>
                  <a:gd name="T4" fmla="*/ 0 w 38"/>
                  <a:gd name="T5" fmla="*/ 10 h 20"/>
                  <a:gd name="T6" fmla="*/ 38 w 38"/>
                  <a:gd name="T7" fmla="*/ 20 h 20"/>
                  <a:gd name="T8" fmla="*/ 38 w 38"/>
                  <a:gd name="T9" fmla="*/ 1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0">
                    <a:moveTo>
                      <a:pt x="38" y="11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38" y="20"/>
                    </a:lnTo>
                    <a:lnTo>
                      <a:pt x="38" y="11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1" name="Freeform 84">
                <a:extLst>
                  <a:ext uri="{FF2B5EF4-FFF2-40B4-BE49-F238E27FC236}">
                    <a16:creationId xmlns:a16="http://schemas.microsoft.com/office/drawing/2014/main" id="{9002ABAC-7798-44C3-ACA8-C1AB3CEE4F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2" y="1090"/>
                <a:ext cx="38" cy="20"/>
              </a:xfrm>
              <a:custGeom>
                <a:avLst/>
                <a:gdLst>
                  <a:gd name="T0" fmla="*/ 38 w 38"/>
                  <a:gd name="T1" fmla="*/ 10 h 20"/>
                  <a:gd name="T2" fmla="*/ 0 w 38"/>
                  <a:gd name="T3" fmla="*/ 0 h 20"/>
                  <a:gd name="T4" fmla="*/ 0 w 38"/>
                  <a:gd name="T5" fmla="*/ 10 h 20"/>
                  <a:gd name="T6" fmla="*/ 38 w 38"/>
                  <a:gd name="T7" fmla="*/ 20 h 20"/>
                  <a:gd name="T8" fmla="*/ 38 w 38"/>
                  <a:gd name="T9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0">
                    <a:moveTo>
                      <a:pt x="38" y="10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38" y="20"/>
                    </a:lnTo>
                    <a:lnTo>
                      <a:pt x="38" y="10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2" name="Freeform 85">
                <a:extLst>
                  <a:ext uri="{FF2B5EF4-FFF2-40B4-BE49-F238E27FC236}">
                    <a16:creationId xmlns:a16="http://schemas.microsoft.com/office/drawing/2014/main" id="{FEAF0943-A0AA-4878-A08A-E890C38168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2" y="1139"/>
                <a:ext cx="38" cy="19"/>
              </a:xfrm>
              <a:custGeom>
                <a:avLst/>
                <a:gdLst>
                  <a:gd name="T0" fmla="*/ 38 w 38"/>
                  <a:gd name="T1" fmla="*/ 10 h 19"/>
                  <a:gd name="T2" fmla="*/ 0 w 38"/>
                  <a:gd name="T3" fmla="*/ 0 h 19"/>
                  <a:gd name="T4" fmla="*/ 0 w 38"/>
                  <a:gd name="T5" fmla="*/ 9 h 19"/>
                  <a:gd name="T6" fmla="*/ 38 w 38"/>
                  <a:gd name="T7" fmla="*/ 19 h 19"/>
                  <a:gd name="T8" fmla="*/ 38 w 38"/>
                  <a:gd name="T9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9">
                    <a:moveTo>
                      <a:pt x="38" y="1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38" y="19"/>
                    </a:lnTo>
                    <a:lnTo>
                      <a:pt x="38" y="10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4" name="Freeform 86">
                <a:extLst>
                  <a:ext uri="{FF2B5EF4-FFF2-40B4-BE49-F238E27FC236}">
                    <a16:creationId xmlns:a16="http://schemas.microsoft.com/office/drawing/2014/main" id="{BC340348-1B0A-459A-B81C-32731BA9CA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7" y="1036"/>
                <a:ext cx="3" cy="175"/>
              </a:xfrm>
              <a:custGeom>
                <a:avLst/>
                <a:gdLst>
                  <a:gd name="T0" fmla="*/ 4 w 8"/>
                  <a:gd name="T1" fmla="*/ 484 h 484"/>
                  <a:gd name="T2" fmla="*/ 0 w 8"/>
                  <a:gd name="T3" fmla="*/ 480 h 484"/>
                  <a:gd name="T4" fmla="*/ 0 w 8"/>
                  <a:gd name="T5" fmla="*/ 4 h 484"/>
                  <a:gd name="T6" fmla="*/ 4 w 8"/>
                  <a:gd name="T7" fmla="*/ 0 h 484"/>
                  <a:gd name="T8" fmla="*/ 8 w 8"/>
                  <a:gd name="T9" fmla="*/ 4 h 484"/>
                  <a:gd name="T10" fmla="*/ 8 w 8"/>
                  <a:gd name="T11" fmla="*/ 480 h 484"/>
                  <a:gd name="T12" fmla="*/ 4 w 8"/>
                  <a:gd name="T13" fmla="*/ 484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84">
                    <a:moveTo>
                      <a:pt x="4" y="484"/>
                    </a:moveTo>
                    <a:cubicBezTo>
                      <a:pt x="2" y="484"/>
                      <a:pt x="0" y="483"/>
                      <a:pt x="0" y="48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8" y="2"/>
                      <a:pt x="8" y="4"/>
                    </a:cubicBezTo>
                    <a:cubicBezTo>
                      <a:pt x="8" y="480"/>
                      <a:pt x="8" y="480"/>
                      <a:pt x="8" y="480"/>
                    </a:cubicBezTo>
                    <a:cubicBezTo>
                      <a:pt x="8" y="483"/>
                      <a:pt x="6" y="484"/>
                      <a:pt x="4" y="484"/>
                    </a:cubicBezTo>
                    <a:close/>
                  </a:path>
                </a:pathLst>
              </a:custGeom>
              <a:solidFill>
                <a:srgbClr val="C9D1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5" name="Freeform 87">
                <a:extLst>
                  <a:ext uri="{FF2B5EF4-FFF2-40B4-BE49-F238E27FC236}">
                    <a16:creationId xmlns:a16="http://schemas.microsoft.com/office/drawing/2014/main" id="{59592BAD-06F0-4EAD-8922-B99B310AA3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08" y="1125"/>
                <a:ext cx="8" cy="11"/>
              </a:xfrm>
              <a:custGeom>
                <a:avLst/>
                <a:gdLst>
                  <a:gd name="T0" fmla="*/ 0 w 8"/>
                  <a:gd name="T1" fmla="*/ 9 h 11"/>
                  <a:gd name="T2" fmla="*/ 8 w 8"/>
                  <a:gd name="T3" fmla="*/ 11 h 11"/>
                  <a:gd name="T4" fmla="*/ 8 w 8"/>
                  <a:gd name="T5" fmla="*/ 2 h 11"/>
                  <a:gd name="T6" fmla="*/ 0 w 8"/>
                  <a:gd name="T7" fmla="*/ 0 h 11"/>
                  <a:gd name="T8" fmla="*/ 0 w 8"/>
                  <a:gd name="T9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9"/>
                    </a:moveTo>
                    <a:lnTo>
                      <a:pt x="8" y="11"/>
                    </a:lnTo>
                    <a:lnTo>
                      <a:pt x="8" y="2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6" name="Freeform 88">
                <a:extLst>
                  <a:ext uri="{FF2B5EF4-FFF2-40B4-BE49-F238E27FC236}">
                    <a16:creationId xmlns:a16="http://schemas.microsoft.com/office/drawing/2014/main" id="{65DB9077-3B45-46CB-A8D3-01E4B79B65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9" y="1130"/>
                <a:ext cx="8" cy="12"/>
              </a:xfrm>
              <a:custGeom>
                <a:avLst/>
                <a:gdLst>
                  <a:gd name="T0" fmla="*/ 0 w 8"/>
                  <a:gd name="T1" fmla="*/ 10 h 12"/>
                  <a:gd name="T2" fmla="*/ 8 w 8"/>
                  <a:gd name="T3" fmla="*/ 12 h 12"/>
                  <a:gd name="T4" fmla="*/ 8 w 8"/>
                  <a:gd name="T5" fmla="*/ 3 h 12"/>
                  <a:gd name="T6" fmla="*/ 0 w 8"/>
                  <a:gd name="T7" fmla="*/ 0 h 12"/>
                  <a:gd name="T8" fmla="*/ 0 w 8"/>
                  <a:gd name="T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0" y="10"/>
                    </a:moveTo>
                    <a:lnTo>
                      <a:pt x="8" y="12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2137" name="Picture 89">
                <a:extLst>
                  <a:ext uri="{FF2B5EF4-FFF2-40B4-BE49-F238E27FC236}">
                    <a16:creationId xmlns:a16="http://schemas.microsoft.com/office/drawing/2014/main" id="{C7F515A6-5474-49BC-97C2-8C093180B9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49" y="1135"/>
                <a:ext cx="11" cy="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38" name="Picture 90">
                <a:extLst>
                  <a:ext uri="{FF2B5EF4-FFF2-40B4-BE49-F238E27FC236}">
                    <a16:creationId xmlns:a16="http://schemas.microsoft.com/office/drawing/2014/main" id="{DB572578-C86A-4175-9A3F-04461F785A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70" y="1141"/>
                <a:ext cx="11" cy="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58" name="Freeform 91">
                <a:extLst>
                  <a:ext uri="{FF2B5EF4-FFF2-40B4-BE49-F238E27FC236}">
                    <a16:creationId xmlns:a16="http://schemas.microsoft.com/office/drawing/2014/main" id="{453D6007-AF2F-4022-BA24-09B416507E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" y="1132"/>
                <a:ext cx="8" cy="12"/>
              </a:xfrm>
              <a:custGeom>
                <a:avLst/>
                <a:gdLst>
                  <a:gd name="T0" fmla="*/ 0 w 8"/>
                  <a:gd name="T1" fmla="*/ 9 h 12"/>
                  <a:gd name="T2" fmla="*/ 8 w 8"/>
                  <a:gd name="T3" fmla="*/ 12 h 12"/>
                  <a:gd name="T4" fmla="*/ 8 w 8"/>
                  <a:gd name="T5" fmla="*/ 2 h 12"/>
                  <a:gd name="T6" fmla="*/ 0 w 8"/>
                  <a:gd name="T7" fmla="*/ 0 h 12"/>
                  <a:gd name="T8" fmla="*/ 0 w 8"/>
                  <a:gd name="T9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0" y="9"/>
                    </a:moveTo>
                    <a:lnTo>
                      <a:pt x="8" y="12"/>
                    </a:lnTo>
                    <a:lnTo>
                      <a:pt x="8" y="2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9" name="Freeform 92">
                <a:extLst>
                  <a:ext uri="{FF2B5EF4-FFF2-40B4-BE49-F238E27FC236}">
                    <a16:creationId xmlns:a16="http://schemas.microsoft.com/office/drawing/2014/main" id="{06179462-D2A8-4C92-A15A-BEEEEC35E7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66" y="1138"/>
                <a:ext cx="8" cy="11"/>
              </a:xfrm>
              <a:custGeom>
                <a:avLst/>
                <a:gdLst>
                  <a:gd name="T0" fmla="*/ 0 w 8"/>
                  <a:gd name="T1" fmla="*/ 9 h 11"/>
                  <a:gd name="T2" fmla="*/ 8 w 8"/>
                  <a:gd name="T3" fmla="*/ 11 h 11"/>
                  <a:gd name="T4" fmla="*/ 8 w 8"/>
                  <a:gd name="T5" fmla="*/ 2 h 11"/>
                  <a:gd name="T6" fmla="*/ 0 w 8"/>
                  <a:gd name="T7" fmla="*/ 0 h 11"/>
                  <a:gd name="T8" fmla="*/ 0 w 8"/>
                  <a:gd name="T9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9"/>
                    </a:moveTo>
                    <a:lnTo>
                      <a:pt x="8" y="11"/>
                    </a:lnTo>
                    <a:lnTo>
                      <a:pt x="8" y="2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0" name="Freeform 93">
                <a:extLst>
                  <a:ext uri="{FF2B5EF4-FFF2-40B4-BE49-F238E27FC236}">
                    <a16:creationId xmlns:a16="http://schemas.microsoft.com/office/drawing/2014/main" id="{9950DB2C-FC87-4178-BA5F-ECEC4F0604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7" y="1144"/>
                <a:ext cx="8" cy="11"/>
              </a:xfrm>
              <a:custGeom>
                <a:avLst/>
                <a:gdLst>
                  <a:gd name="T0" fmla="*/ 0 w 8"/>
                  <a:gd name="T1" fmla="*/ 9 h 11"/>
                  <a:gd name="T2" fmla="*/ 8 w 8"/>
                  <a:gd name="T3" fmla="*/ 11 h 11"/>
                  <a:gd name="T4" fmla="*/ 8 w 8"/>
                  <a:gd name="T5" fmla="*/ 2 h 11"/>
                  <a:gd name="T6" fmla="*/ 0 w 8"/>
                  <a:gd name="T7" fmla="*/ 0 h 11"/>
                  <a:gd name="T8" fmla="*/ 0 w 8"/>
                  <a:gd name="T9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9"/>
                    </a:moveTo>
                    <a:lnTo>
                      <a:pt x="8" y="11"/>
                    </a:lnTo>
                    <a:lnTo>
                      <a:pt x="8" y="2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1" name="Freeform 94">
                <a:extLst>
                  <a:ext uri="{FF2B5EF4-FFF2-40B4-BE49-F238E27FC236}">
                    <a16:creationId xmlns:a16="http://schemas.microsoft.com/office/drawing/2014/main" id="{410028EC-FEB0-4581-B92F-4EC6910D93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08" y="1149"/>
                <a:ext cx="8" cy="12"/>
              </a:xfrm>
              <a:custGeom>
                <a:avLst/>
                <a:gdLst>
                  <a:gd name="T0" fmla="*/ 0 w 8"/>
                  <a:gd name="T1" fmla="*/ 9 h 12"/>
                  <a:gd name="T2" fmla="*/ 8 w 8"/>
                  <a:gd name="T3" fmla="*/ 12 h 12"/>
                  <a:gd name="T4" fmla="*/ 8 w 8"/>
                  <a:gd name="T5" fmla="*/ 2 h 12"/>
                  <a:gd name="T6" fmla="*/ 0 w 8"/>
                  <a:gd name="T7" fmla="*/ 0 h 12"/>
                  <a:gd name="T8" fmla="*/ 0 w 8"/>
                  <a:gd name="T9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0" y="9"/>
                    </a:moveTo>
                    <a:lnTo>
                      <a:pt x="8" y="12"/>
                    </a:lnTo>
                    <a:lnTo>
                      <a:pt x="8" y="2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" name="Freeform 95">
                <a:extLst>
                  <a:ext uri="{FF2B5EF4-FFF2-40B4-BE49-F238E27FC236}">
                    <a16:creationId xmlns:a16="http://schemas.microsoft.com/office/drawing/2014/main" id="{54A6A070-0FFE-4C99-B8D1-35C3FEDE45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9" y="1155"/>
                <a:ext cx="8" cy="11"/>
              </a:xfrm>
              <a:custGeom>
                <a:avLst/>
                <a:gdLst>
                  <a:gd name="T0" fmla="*/ 0 w 8"/>
                  <a:gd name="T1" fmla="*/ 9 h 11"/>
                  <a:gd name="T2" fmla="*/ 8 w 8"/>
                  <a:gd name="T3" fmla="*/ 11 h 11"/>
                  <a:gd name="T4" fmla="*/ 8 w 8"/>
                  <a:gd name="T5" fmla="*/ 2 h 11"/>
                  <a:gd name="T6" fmla="*/ 0 w 8"/>
                  <a:gd name="T7" fmla="*/ 0 h 11"/>
                  <a:gd name="T8" fmla="*/ 0 w 8"/>
                  <a:gd name="T9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9"/>
                    </a:moveTo>
                    <a:lnTo>
                      <a:pt x="8" y="11"/>
                    </a:lnTo>
                    <a:lnTo>
                      <a:pt x="8" y="2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2144" name="Picture 96">
                <a:extLst>
                  <a:ext uri="{FF2B5EF4-FFF2-40B4-BE49-F238E27FC236}">
                    <a16:creationId xmlns:a16="http://schemas.microsoft.com/office/drawing/2014/main" id="{CDE2C093-6F84-49CC-AD48-537441F1C8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49" y="1159"/>
                <a:ext cx="11" cy="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45" name="Picture 97">
                <a:extLst>
                  <a:ext uri="{FF2B5EF4-FFF2-40B4-BE49-F238E27FC236}">
                    <a16:creationId xmlns:a16="http://schemas.microsoft.com/office/drawing/2014/main" id="{03761DD9-D406-4758-BBEB-F7D1DC4995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70" y="1165"/>
                <a:ext cx="11" cy="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63" name="Freeform 98">
                <a:extLst>
                  <a:ext uri="{FF2B5EF4-FFF2-40B4-BE49-F238E27FC236}">
                    <a16:creationId xmlns:a16="http://schemas.microsoft.com/office/drawing/2014/main" id="{ABF4F9F9-07DE-462F-A57C-2C2F18D4B2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" y="1156"/>
                <a:ext cx="8" cy="12"/>
              </a:xfrm>
              <a:custGeom>
                <a:avLst/>
                <a:gdLst>
                  <a:gd name="T0" fmla="*/ 0 w 8"/>
                  <a:gd name="T1" fmla="*/ 10 h 12"/>
                  <a:gd name="T2" fmla="*/ 8 w 8"/>
                  <a:gd name="T3" fmla="*/ 12 h 12"/>
                  <a:gd name="T4" fmla="*/ 8 w 8"/>
                  <a:gd name="T5" fmla="*/ 2 h 12"/>
                  <a:gd name="T6" fmla="*/ 0 w 8"/>
                  <a:gd name="T7" fmla="*/ 0 h 12"/>
                  <a:gd name="T8" fmla="*/ 0 w 8"/>
                  <a:gd name="T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0" y="10"/>
                    </a:moveTo>
                    <a:lnTo>
                      <a:pt x="8" y="12"/>
                    </a:lnTo>
                    <a:lnTo>
                      <a:pt x="8" y="2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2147" name="Picture 99">
                <a:extLst>
                  <a:ext uri="{FF2B5EF4-FFF2-40B4-BE49-F238E27FC236}">
                    <a16:creationId xmlns:a16="http://schemas.microsoft.com/office/drawing/2014/main" id="{78515508-1BAC-4DE1-A142-B732FCD3F4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64" y="1161"/>
                <a:ext cx="11" cy="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64" name="Freeform 100">
                <a:extLst>
                  <a:ext uri="{FF2B5EF4-FFF2-40B4-BE49-F238E27FC236}">
                    <a16:creationId xmlns:a16="http://schemas.microsoft.com/office/drawing/2014/main" id="{E6AA26C5-1201-4BBD-8ED6-225111A362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7" y="1168"/>
                <a:ext cx="8" cy="11"/>
              </a:xfrm>
              <a:custGeom>
                <a:avLst/>
                <a:gdLst>
                  <a:gd name="T0" fmla="*/ 0 w 8"/>
                  <a:gd name="T1" fmla="*/ 9 h 11"/>
                  <a:gd name="T2" fmla="*/ 8 w 8"/>
                  <a:gd name="T3" fmla="*/ 11 h 11"/>
                  <a:gd name="T4" fmla="*/ 8 w 8"/>
                  <a:gd name="T5" fmla="*/ 2 h 11"/>
                  <a:gd name="T6" fmla="*/ 0 w 8"/>
                  <a:gd name="T7" fmla="*/ 0 h 11"/>
                  <a:gd name="T8" fmla="*/ 0 w 8"/>
                  <a:gd name="T9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9"/>
                    </a:moveTo>
                    <a:lnTo>
                      <a:pt x="8" y="11"/>
                    </a:lnTo>
                    <a:lnTo>
                      <a:pt x="8" y="2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5" name="Freeform 101">
                <a:extLst>
                  <a:ext uri="{FF2B5EF4-FFF2-40B4-BE49-F238E27FC236}">
                    <a16:creationId xmlns:a16="http://schemas.microsoft.com/office/drawing/2014/main" id="{8D049955-734D-44C6-B764-7D124576A1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08" y="1173"/>
                <a:ext cx="8" cy="12"/>
              </a:xfrm>
              <a:custGeom>
                <a:avLst/>
                <a:gdLst>
                  <a:gd name="T0" fmla="*/ 0 w 8"/>
                  <a:gd name="T1" fmla="*/ 10 h 12"/>
                  <a:gd name="T2" fmla="*/ 8 w 8"/>
                  <a:gd name="T3" fmla="*/ 12 h 12"/>
                  <a:gd name="T4" fmla="*/ 8 w 8"/>
                  <a:gd name="T5" fmla="*/ 2 h 12"/>
                  <a:gd name="T6" fmla="*/ 0 w 8"/>
                  <a:gd name="T7" fmla="*/ 0 h 12"/>
                  <a:gd name="T8" fmla="*/ 0 w 8"/>
                  <a:gd name="T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0" y="10"/>
                    </a:moveTo>
                    <a:lnTo>
                      <a:pt x="8" y="12"/>
                    </a:lnTo>
                    <a:lnTo>
                      <a:pt x="8" y="2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6" name="Freeform 102">
                <a:extLst>
                  <a:ext uri="{FF2B5EF4-FFF2-40B4-BE49-F238E27FC236}">
                    <a16:creationId xmlns:a16="http://schemas.microsoft.com/office/drawing/2014/main" id="{A246B605-4C73-48D7-84DE-8EBD8B6CB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9" y="1179"/>
                <a:ext cx="8" cy="12"/>
              </a:xfrm>
              <a:custGeom>
                <a:avLst/>
                <a:gdLst>
                  <a:gd name="T0" fmla="*/ 0 w 8"/>
                  <a:gd name="T1" fmla="*/ 9 h 12"/>
                  <a:gd name="T2" fmla="*/ 8 w 8"/>
                  <a:gd name="T3" fmla="*/ 12 h 12"/>
                  <a:gd name="T4" fmla="*/ 8 w 8"/>
                  <a:gd name="T5" fmla="*/ 2 h 12"/>
                  <a:gd name="T6" fmla="*/ 0 w 8"/>
                  <a:gd name="T7" fmla="*/ 0 h 12"/>
                  <a:gd name="T8" fmla="*/ 0 w 8"/>
                  <a:gd name="T9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0" y="9"/>
                    </a:moveTo>
                    <a:lnTo>
                      <a:pt x="8" y="12"/>
                    </a:lnTo>
                    <a:lnTo>
                      <a:pt x="8" y="2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2151" name="Picture 103">
                <a:extLst>
                  <a:ext uri="{FF2B5EF4-FFF2-40B4-BE49-F238E27FC236}">
                    <a16:creationId xmlns:a16="http://schemas.microsoft.com/office/drawing/2014/main" id="{C3F89386-B118-45B8-8560-32D1FDB2D6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49" y="1184"/>
                <a:ext cx="11" cy="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2" name="Picture 104">
                <a:extLst>
                  <a:ext uri="{FF2B5EF4-FFF2-40B4-BE49-F238E27FC236}">
                    <a16:creationId xmlns:a16="http://schemas.microsoft.com/office/drawing/2014/main" id="{61DD6194-C6E4-439B-B926-8A42580D93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70" y="1189"/>
                <a:ext cx="11" cy="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67" name="Freeform 105">
                <a:extLst>
                  <a:ext uri="{FF2B5EF4-FFF2-40B4-BE49-F238E27FC236}">
                    <a16:creationId xmlns:a16="http://schemas.microsoft.com/office/drawing/2014/main" id="{4BF1C971-7279-49CA-8737-C71340D18E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" y="1180"/>
                <a:ext cx="8" cy="12"/>
              </a:xfrm>
              <a:custGeom>
                <a:avLst/>
                <a:gdLst>
                  <a:gd name="T0" fmla="*/ 0 w 8"/>
                  <a:gd name="T1" fmla="*/ 10 h 12"/>
                  <a:gd name="T2" fmla="*/ 8 w 8"/>
                  <a:gd name="T3" fmla="*/ 12 h 12"/>
                  <a:gd name="T4" fmla="*/ 8 w 8"/>
                  <a:gd name="T5" fmla="*/ 3 h 12"/>
                  <a:gd name="T6" fmla="*/ 0 w 8"/>
                  <a:gd name="T7" fmla="*/ 0 h 12"/>
                  <a:gd name="T8" fmla="*/ 0 w 8"/>
                  <a:gd name="T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0" y="10"/>
                    </a:moveTo>
                    <a:lnTo>
                      <a:pt x="8" y="12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8" name="Freeform 106">
                <a:extLst>
                  <a:ext uri="{FF2B5EF4-FFF2-40B4-BE49-F238E27FC236}">
                    <a16:creationId xmlns:a16="http://schemas.microsoft.com/office/drawing/2014/main" id="{3D9EB13D-F249-496B-A160-B74795E971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66" y="1186"/>
                <a:ext cx="8" cy="12"/>
              </a:xfrm>
              <a:custGeom>
                <a:avLst/>
                <a:gdLst>
                  <a:gd name="T0" fmla="*/ 0 w 8"/>
                  <a:gd name="T1" fmla="*/ 10 h 12"/>
                  <a:gd name="T2" fmla="*/ 8 w 8"/>
                  <a:gd name="T3" fmla="*/ 12 h 12"/>
                  <a:gd name="T4" fmla="*/ 8 w 8"/>
                  <a:gd name="T5" fmla="*/ 2 h 12"/>
                  <a:gd name="T6" fmla="*/ 0 w 8"/>
                  <a:gd name="T7" fmla="*/ 0 h 12"/>
                  <a:gd name="T8" fmla="*/ 0 w 8"/>
                  <a:gd name="T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0" y="10"/>
                    </a:moveTo>
                    <a:lnTo>
                      <a:pt x="8" y="12"/>
                    </a:lnTo>
                    <a:lnTo>
                      <a:pt x="8" y="2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9" name="Freeform 107">
                <a:extLst>
                  <a:ext uri="{FF2B5EF4-FFF2-40B4-BE49-F238E27FC236}">
                    <a16:creationId xmlns:a16="http://schemas.microsoft.com/office/drawing/2014/main" id="{C586B194-949B-4230-9B79-E16BE85349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7" y="1192"/>
                <a:ext cx="8" cy="12"/>
              </a:xfrm>
              <a:custGeom>
                <a:avLst/>
                <a:gdLst>
                  <a:gd name="T0" fmla="*/ 0 w 8"/>
                  <a:gd name="T1" fmla="*/ 9 h 12"/>
                  <a:gd name="T2" fmla="*/ 8 w 8"/>
                  <a:gd name="T3" fmla="*/ 12 h 12"/>
                  <a:gd name="T4" fmla="*/ 8 w 8"/>
                  <a:gd name="T5" fmla="*/ 2 h 12"/>
                  <a:gd name="T6" fmla="*/ 0 w 8"/>
                  <a:gd name="T7" fmla="*/ 0 h 12"/>
                  <a:gd name="T8" fmla="*/ 0 w 8"/>
                  <a:gd name="T9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0" y="9"/>
                    </a:moveTo>
                    <a:lnTo>
                      <a:pt x="8" y="12"/>
                    </a:lnTo>
                    <a:lnTo>
                      <a:pt x="8" y="2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0" name="Freeform 108">
                <a:extLst>
                  <a:ext uri="{FF2B5EF4-FFF2-40B4-BE49-F238E27FC236}">
                    <a16:creationId xmlns:a16="http://schemas.microsoft.com/office/drawing/2014/main" id="{24737316-DB0B-45DD-A8E5-84D434879D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08" y="1197"/>
                <a:ext cx="8" cy="12"/>
              </a:xfrm>
              <a:custGeom>
                <a:avLst/>
                <a:gdLst>
                  <a:gd name="T0" fmla="*/ 0 w 8"/>
                  <a:gd name="T1" fmla="*/ 10 h 12"/>
                  <a:gd name="T2" fmla="*/ 8 w 8"/>
                  <a:gd name="T3" fmla="*/ 12 h 12"/>
                  <a:gd name="T4" fmla="*/ 8 w 8"/>
                  <a:gd name="T5" fmla="*/ 3 h 12"/>
                  <a:gd name="T6" fmla="*/ 0 w 8"/>
                  <a:gd name="T7" fmla="*/ 0 h 12"/>
                  <a:gd name="T8" fmla="*/ 0 w 8"/>
                  <a:gd name="T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0" y="10"/>
                    </a:moveTo>
                    <a:lnTo>
                      <a:pt x="8" y="12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1" name="Freeform 109">
                <a:extLst>
                  <a:ext uri="{FF2B5EF4-FFF2-40B4-BE49-F238E27FC236}">
                    <a16:creationId xmlns:a16="http://schemas.microsoft.com/office/drawing/2014/main" id="{79F7C8FB-1112-4DF3-89D8-C139C56AAE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9" y="1203"/>
                <a:ext cx="8" cy="12"/>
              </a:xfrm>
              <a:custGeom>
                <a:avLst/>
                <a:gdLst>
                  <a:gd name="T0" fmla="*/ 0 w 8"/>
                  <a:gd name="T1" fmla="*/ 10 h 12"/>
                  <a:gd name="T2" fmla="*/ 8 w 8"/>
                  <a:gd name="T3" fmla="*/ 12 h 12"/>
                  <a:gd name="T4" fmla="*/ 8 w 8"/>
                  <a:gd name="T5" fmla="*/ 2 h 12"/>
                  <a:gd name="T6" fmla="*/ 0 w 8"/>
                  <a:gd name="T7" fmla="*/ 0 h 12"/>
                  <a:gd name="T8" fmla="*/ 0 w 8"/>
                  <a:gd name="T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0" y="10"/>
                    </a:moveTo>
                    <a:lnTo>
                      <a:pt x="8" y="12"/>
                    </a:lnTo>
                    <a:lnTo>
                      <a:pt x="8" y="2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2158" name="Picture 110">
                <a:extLst>
                  <a:ext uri="{FF2B5EF4-FFF2-40B4-BE49-F238E27FC236}">
                    <a16:creationId xmlns:a16="http://schemas.microsoft.com/office/drawing/2014/main" id="{9C0359A9-F2A9-4A15-97E7-E9C147FC2A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49" y="1208"/>
                <a:ext cx="11" cy="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9" name="Picture 111">
                <a:extLst>
                  <a:ext uri="{FF2B5EF4-FFF2-40B4-BE49-F238E27FC236}">
                    <a16:creationId xmlns:a16="http://schemas.microsoft.com/office/drawing/2014/main" id="{22E83F5F-E04B-4A05-A006-6D1E8958B9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70" y="1213"/>
                <a:ext cx="11" cy="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73" name="Freeform 112">
                <a:extLst>
                  <a:ext uri="{FF2B5EF4-FFF2-40B4-BE49-F238E27FC236}">
                    <a16:creationId xmlns:a16="http://schemas.microsoft.com/office/drawing/2014/main" id="{29B1AC88-C935-42EC-8D83-14EFF850F8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" y="1205"/>
                <a:ext cx="8" cy="11"/>
              </a:xfrm>
              <a:custGeom>
                <a:avLst/>
                <a:gdLst>
                  <a:gd name="T0" fmla="*/ 0 w 8"/>
                  <a:gd name="T1" fmla="*/ 9 h 11"/>
                  <a:gd name="T2" fmla="*/ 8 w 8"/>
                  <a:gd name="T3" fmla="*/ 11 h 11"/>
                  <a:gd name="T4" fmla="*/ 8 w 8"/>
                  <a:gd name="T5" fmla="*/ 2 h 11"/>
                  <a:gd name="T6" fmla="*/ 0 w 8"/>
                  <a:gd name="T7" fmla="*/ 0 h 11"/>
                  <a:gd name="T8" fmla="*/ 0 w 8"/>
                  <a:gd name="T9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9"/>
                    </a:moveTo>
                    <a:lnTo>
                      <a:pt x="8" y="11"/>
                    </a:lnTo>
                    <a:lnTo>
                      <a:pt x="8" y="2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4" name="Freeform 113">
                <a:extLst>
                  <a:ext uri="{FF2B5EF4-FFF2-40B4-BE49-F238E27FC236}">
                    <a16:creationId xmlns:a16="http://schemas.microsoft.com/office/drawing/2014/main" id="{7773ABFF-63BB-4D79-8697-BE26887B85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66" y="1210"/>
                <a:ext cx="8" cy="12"/>
              </a:xfrm>
              <a:custGeom>
                <a:avLst/>
                <a:gdLst>
                  <a:gd name="T0" fmla="*/ 0 w 8"/>
                  <a:gd name="T1" fmla="*/ 10 h 12"/>
                  <a:gd name="T2" fmla="*/ 8 w 8"/>
                  <a:gd name="T3" fmla="*/ 12 h 12"/>
                  <a:gd name="T4" fmla="*/ 8 w 8"/>
                  <a:gd name="T5" fmla="*/ 3 h 12"/>
                  <a:gd name="T6" fmla="*/ 0 w 8"/>
                  <a:gd name="T7" fmla="*/ 0 h 12"/>
                  <a:gd name="T8" fmla="*/ 0 w 8"/>
                  <a:gd name="T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0" y="10"/>
                    </a:moveTo>
                    <a:lnTo>
                      <a:pt x="8" y="12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5" name="Freeform 114">
                <a:extLst>
                  <a:ext uri="{FF2B5EF4-FFF2-40B4-BE49-F238E27FC236}">
                    <a16:creationId xmlns:a16="http://schemas.microsoft.com/office/drawing/2014/main" id="{C0720409-B859-4394-8214-F8DA78CC8B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7" y="1216"/>
                <a:ext cx="8" cy="12"/>
              </a:xfrm>
              <a:custGeom>
                <a:avLst/>
                <a:gdLst>
                  <a:gd name="T0" fmla="*/ 0 w 8"/>
                  <a:gd name="T1" fmla="*/ 10 h 12"/>
                  <a:gd name="T2" fmla="*/ 8 w 8"/>
                  <a:gd name="T3" fmla="*/ 12 h 12"/>
                  <a:gd name="T4" fmla="*/ 8 w 8"/>
                  <a:gd name="T5" fmla="*/ 2 h 12"/>
                  <a:gd name="T6" fmla="*/ 0 w 8"/>
                  <a:gd name="T7" fmla="*/ 0 h 12"/>
                  <a:gd name="T8" fmla="*/ 0 w 8"/>
                  <a:gd name="T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0" y="10"/>
                    </a:moveTo>
                    <a:lnTo>
                      <a:pt x="8" y="12"/>
                    </a:lnTo>
                    <a:lnTo>
                      <a:pt x="8" y="2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6" name="Freeform 115">
                <a:extLst>
                  <a:ext uri="{FF2B5EF4-FFF2-40B4-BE49-F238E27FC236}">
                    <a16:creationId xmlns:a16="http://schemas.microsoft.com/office/drawing/2014/main" id="{818C1CFF-9269-4DA5-A6BA-CAF8F6ED6B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08" y="1222"/>
                <a:ext cx="8" cy="11"/>
              </a:xfrm>
              <a:custGeom>
                <a:avLst/>
                <a:gdLst>
                  <a:gd name="T0" fmla="*/ 0 w 8"/>
                  <a:gd name="T1" fmla="*/ 9 h 11"/>
                  <a:gd name="T2" fmla="*/ 8 w 8"/>
                  <a:gd name="T3" fmla="*/ 11 h 11"/>
                  <a:gd name="T4" fmla="*/ 8 w 8"/>
                  <a:gd name="T5" fmla="*/ 2 h 11"/>
                  <a:gd name="T6" fmla="*/ 0 w 8"/>
                  <a:gd name="T7" fmla="*/ 0 h 11"/>
                  <a:gd name="T8" fmla="*/ 0 w 8"/>
                  <a:gd name="T9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9"/>
                    </a:moveTo>
                    <a:lnTo>
                      <a:pt x="8" y="11"/>
                    </a:lnTo>
                    <a:lnTo>
                      <a:pt x="8" y="2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7" name="Freeform 116">
                <a:extLst>
                  <a:ext uri="{FF2B5EF4-FFF2-40B4-BE49-F238E27FC236}">
                    <a16:creationId xmlns:a16="http://schemas.microsoft.com/office/drawing/2014/main" id="{EDDE8226-6899-42D9-9DA1-3193880134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9" y="1227"/>
                <a:ext cx="8" cy="12"/>
              </a:xfrm>
              <a:custGeom>
                <a:avLst/>
                <a:gdLst>
                  <a:gd name="T0" fmla="*/ 0 w 8"/>
                  <a:gd name="T1" fmla="*/ 10 h 12"/>
                  <a:gd name="T2" fmla="*/ 8 w 8"/>
                  <a:gd name="T3" fmla="*/ 12 h 12"/>
                  <a:gd name="T4" fmla="*/ 8 w 8"/>
                  <a:gd name="T5" fmla="*/ 3 h 12"/>
                  <a:gd name="T6" fmla="*/ 0 w 8"/>
                  <a:gd name="T7" fmla="*/ 0 h 12"/>
                  <a:gd name="T8" fmla="*/ 0 w 8"/>
                  <a:gd name="T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0" y="10"/>
                    </a:moveTo>
                    <a:lnTo>
                      <a:pt x="8" y="12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8" name="Freeform 117">
                <a:extLst>
                  <a:ext uri="{FF2B5EF4-FFF2-40B4-BE49-F238E27FC236}">
                    <a16:creationId xmlns:a16="http://schemas.microsoft.com/office/drawing/2014/main" id="{E143A740-4880-47B0-9FD7-F0F96270FE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" y="1044"/>
                <a:ext cx="39" cy="15"/>
              </a:xfrm>
              <a:custGeom>
                <a:avLst/>
                <a:gdLst>
                  <a:gd name="T0" fmla="*/ 39 w 39"/>
                  <a:gd name="T1" fmla="*/ 10 h 15"/>
                  <a:gd name="T2" fmla="*/ 0 w 39"/>
                  <a:gd name="T3" fmla="*/ 0 h 15"/>
                  <a:gd name="T4" fmla="*/ 0 w 39"/>
                  <a:gd name="T5" fmla="*/ 5 h 15"/>
                  <a:gd name="T6" fmla="*/ 39 w 39"/>
                  <a:gd name="T7" fmla="*/ 15 h 15"/>
                  <a:gd name="T8" fmla="*/ 39 w 39"/>
                  <a:gd name="T9" fmla="*/ 1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15">
                    <a:moveTo>
                      <a:pt x="39" y="1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39" y="15"/>
                    </a:lnTo>
                    <a:lnTo>
                      <a:pt x="39" y="10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9" name="Freeform 118">
                <a:extLst>
                  <a:ext uri="{FF2B5EF4-FFF2-40B4-BE49-F238E27FC236}">
                    <a16:creationId xmlns:a16="http://schemas.microsoft.com/office/drawing/2014/main" id="{3A25B5CA-1018-4986-BA62-1736951749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" y="1057"/>
                <a:ext cx="39" cy="16"/>
              </a:xfrm>
              <a:custGeom>
                <a:avLst/>
                <a:gdLst>
                  <a:gd name="T0" fmla="*/ 39 w 39"/>
                  <a:gd name="T1" fmla="*/ 11 h 16"/>
                  <a:gd name="T2" fmla="*/ 0 w 39"/>
                  <a:gd name="T3" fmla="*/ 0 h 16"/>
                  <a:gd name="T4" fmla="*/ 0 w 39"/>
                  <a:gd name="T5" fmla="*/ 5 h 16"/>
                  <a:gd name="T6" fmla="*/ 39 w 39"/>
                  <a:gd name="T7" fmla="*/ 16 h 16"/>
                  <a:gd name="T8" fmla="*/ 39 w 39"/>
                  <a:gd name="T9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16">
                    <a:moveTo>
                      <a:pt x="39" y="11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39" y="16"/>
                    </a:lnTo>
                    <a:lnTo>
                      <a:pt x="39" y="11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0" name="Freeform 119">
                <a:extLst>
                  <a:ext uri="{FF2B5EF4-FFF2-40B4-BE49-F238E27FC236}">
                    <a16:creationId xmlns:a16="http://schemas.microsoft.com/office/drawing/2014/main" id="{E30EA18F-5D43-4BA7-8222-ECF8AEE180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" y="1071"/>
                <a:ext cx="14" cy="9"/>
              </a:xfrm>
              <a:custGeom>
                <a:avLst/>
                <a:gdLst>
                  <a:gd name="T0" fmla="*/ 14 w 14"/>
                  <a:gd name="T1" fmla="*/ 4 h 9"/>
                  <a:gd name="T2" fmla="*/ 0 w 14"/>
                  <a:gd name="T3" fmla="*/ 0 h 9"/>
                  <a:gd name="T4" fmla="*/ 0 w 14"/>
                  <a:gd name="T5" fmla="*/ 6 h 9"/>
                  <a:gd name="T6" fmla="*/ 14 w 14"/>
                  <a:gd name="T7" fmla="*/ 9 h 9"/>
                  <a:gd name="T8" fmla="*/ 14 w 14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9">
                    <a:moveTo>
                      <a:pt x="14" y="4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14" y="9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6" name="Freeform 120">
                <a:extLst>
                  <a:ext uri="{FF2B5EF4-FFF2-40B4-BE49-F238E27FC236}">
                    <a16:creationId xmlns:a16="http://schemas.microsoft.com/office/drawing/2014/main" id="{8FF835CC-6891-4F73-B89A-724C222C68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7" y="1023"/>
                <a:ext cx="5" cy="7"/>
              </a:xfrm>
              <a:custGeom>
                <a:avLst/>
                <a:gdLst>
                  <a:gd name="T0" fmla="*/ 5 w 5"/>
                  <a:gd name="T1" fmla="*/ 5 h 7"/>
                  <a:gd name="T2" fmla="*/ 3 w 5"/>
                  <a:gd name="T3" fmla="*/ 4 h 7"/>
                  <a:gd name="T4" fmla="*/ 3 w 5"/>
                  <a:gd name="T5" fmla="*/ 7 h 7"/>
                  <a:gd name="T6" fmla="*/ 2 w 5"/>
                  <a:gd name="T7" fmla="*/ 6 h 7"/>
                  <a:gd name="T8" fmla="*/ 2 w 5"/>
                  <a:gd name="T9" fmla="*/ 4 h 7"/>
                  <a:gd name="T10" fmla="*/ 0 w 5"/>
                  <a:gd name="T11" fmla="*/ 4 h 7"/>
                  <a:gd name="T12" fmla="*/ 0 w 5"/>
                  <a:gd name="T13" fmla="*/ 2 h 7"/>
                  <a:gd name="T14" fmla="*/ 2 w 5"/>
                  <a:gd name="T15" fmla="*/ 2 h 7"/>
                  <a:gd name="T16" fmla="*/ 2 w 5"/>
                  <a:gd name="T17" fmla="*/ 0 h 7"/>
                  <a:gd name="T18" fmla="*/ 3 w 5"/>
                  <a:gd name="T19" fmla="*/ 0 h 7"/>
                  <a:gd name="T20" fmla="*/ 3 w 5"/>
                  <a:gd name="T21" fmla="*/ 3 h 7"/>
                  <a:gd name="T22" fmla="*/ 5 w 5"/>
                  <a:gd name="T23" fmla="*/ 4 h 7"/>
                  <a:gd name="T24" fmla="*/ 5 w 5"/>
                  <a:gd name="T25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" h="7">
                    <a:moveTo>
                      <a:pt x="5" y="5"/>
                    </a:moveTo>
                    <a:lnTo>
                      <a:pt x="3" y="4"/>
                    </a:lnTo>
                    <a:lnTo>
                      <a:pt x="3" y="7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5" y="4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4D8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7" name="Freeform 121">
                <a:extLst>
                  <a:ext uri="{FF2B5EF4-FFF2-40B4-BE49-F238E27FC236}">
                    <a16:creationId xmlns:a16="http://schemas.microsoft.com/office/drawing/2014/main" id="{5E7A78FF-5831-4A37-A8E3-161D9C874B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64" y="1023"/>
                <a:ext cx="6" cy="10"/>
              </a:xfrm>
              <a:custGeom>
                <a:avLst/>
                <a:gdLst>
                  <a:gd name="T0" fmla="*/ 17 w 17"/>
                  <a:gd name="T1" fmla="*/ 21 h 29"/>
                  <a:gd name="T2" fmla="*/ 9 w 17"/>
                  <a:gd name="T3" fmla="*/ 27 h 29"/>
                  <a:gd name="T4" fmla="*/ 0 w 17"/>
                  <a:gd name="T5" fmla="*/ 13 h 29"/>
                  <a:gd name="T6" fmla="*/ 9 w 17"/>
                  <a:gd name="T7" fmla="*/ 2 h 29"/>
                  <a:gd name="T8" fmla="*/ 16 w 17"/>
                  <a:gd name="T9" fmla="*/ 6 h 29"/>
                  <a:gd name="T10" fmla="*/ 14 w 17"/>
                  <a:gd name="T11" fmla="*/ 10 h 29"/>
                  <a:gd name="T12" fmla="*/ 9 w 17"/>
                  <a:gd name="T13" fmla="*/ 7 h 29"/>
                  <a:gd name="T14" fmla="*/ 4 w 17"/>
                  <a:gd name="T15" fmla="*/ 12 h 29"/>
                  <a:gd name="T16" fmla="*/ 10 w 17"/>
                  <a:gd name="T17" fmla="*/ 11 h 29"/>
                  <a:gd name="T18" fmla="*/ 17 w 17"/>
                  <a:gd name="T19" fmla="*/ 21 h 29"/>
                  <a:gd name="T20" fmla="*/ 12 w 17"/>
                  <a:gd name="T21" fmla="*/ 20 h 29"/>
                  <a:gd name="T22" fmla="*/ 8 w 17"/>
                  <a:gd name="T23" fmla="*/ 15 h 29"/>
                  <a:gd name="T24" fmla="*/ 4 w 17"/>
                  <a:gd name="T25" fmla="*/ 17 h 29"/>
                  <a:gd name="T26" fmla="*/ 8 w 17"/>
                  <a:gd name="T27" fmla="*/ 23 h 29"/>
                  <a:gd name="T28" fmla="*/ 12 w 17"/>
                  <a:gd name="T29" fmla="*/ 2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29">
                    <a:moveTo>
                      <a:pt x="17" y="21"/>
                    </a:moveTo>
                    <a:cubicBezTo>
                      <a:pt x="17" y="26"/>
                      <a:pt x="13" y="29"/>
                      <a:pt x="9" y="27"/>
                    </a:cubicBezTo>
                    <a:cubicBezTo>
                      <a:pt x="2" y="26"/>
                      <a:pt x="0" y="20"/>
                      <a:pt x="0" y="13"/>
                    </a:cubicBezTo>
                    <a:cubicBezTo>
                      <a:pt x="0" y="5"/>
                      <a:pt x="3" y="0"/>
                      <a:pt x="9" y="2"/>
                    </a:cubicBezTo>
                    <a:cubicBezTo>
                      <a:pt x="12" y="3"/>
                      <a:pt x="14" y="4"/>
                      <a:pt x="16" y="6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2" y="8"/>
                      <a:pt x="11" y="7"/>
                      <a:pt x="9" y="7"/>
                    </a:cubicBezTo>
                    <a:cubicBezTo>
                      <a:pt x="7" y="6"/>
                      <a:pt x="5" y="8"/>
                      <a:pt x="4" y="12"/>
                    </a:cubicBezTo>
                    <a:cubicBezTo>
                      <a:pt x="6" y="11"/>
                      <a:pt x="8" y="11"/>
                      <a:pt x="10" y="11"/>
                    </a:cubicBezTo>
                    <a:cubicBezTo>
                      <a:pt x="14" y="12"/>
                      <a:pt x="17" y="16"/>
                      <a:pt x="17" y="21"/>
                    </a:cubicBezTo>
                    <a:close/>
                    <a:moveTo>
                      <a:pt x="12" y="20"/>
                    </a:moveTo>
                    <a:cubicBezTo>
                      <a:pt x="12" y="18"/>
                      <a:pt x="10" y="16"/>
                      <a:pt x="8" y="15"/>
                    </a:cubicBezTo>
                    <a:cubicBezTo>
                      <a:pt x="6" y="15"/>
                      <a:pt x="5" y="15"/>
                      <a:pt x="4" y="17"/>
                    </a:cubicBezTo>
                    <a:cubicBezTo>
                      <a:pt x="5" y="20"/>
                      <a:pt x="6" y="22"/>
                      <a:pt x="8" y="23"/>
                    </a:cubicBezTo>
                    <a:cubicBezTo>
                      <a:pt x="11" y="23"/>
                      <a:pt x="12" y="22"/>
                      <a:pt x="12" y="20"/>
                    </a:cubicBezTo>
                    <a:close/>
                  </a:path>
                </a:pathLst>
              </a:custGeom>
              <a:solidFill>
                <a:srgbClr val="4D8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8" name="Freeform 122">
                <a:extLst>
                  <a:ext uri="{FF2B5EF4-FFF2-40B4-BE49-F238E27FC236}">
                    <a16:creationId xmlns:a16="http://schemas.microsoft.com/office/drawing/2014/main" id="{29E43EC1-7FA9-4AEC-9717-5AB451B89F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71" y="1025"/>
                <a:ext cx="6" cy="10"/>
              </a:xfrm>
              <a:custGeom>
                <a:avLst/>
                <a:gdLst>
                  <a:gd name="T0" fmla="*/ 0 w 17"/>
                  <a:gd name="T1" fmla="*/ 22 h 29"/>
                  <a:gd name="T2" fmla="*/ 3 w 17"/>
                  <a:gd name="T3" fmla="*/ 18 h 29"/>
                  <a:gd name="T4" fmla="*/ 9 w 17"/>
                  <a:gd name="T5" fmla="*/ 23 h 29"/>
                  <a:gd name="T6" fmla="*/ 13 w 17"/>
                  <a:gd name="T7" fmla="*/ 20 h 29"/>
                  <a:gd name="T8" fmla="*/ 9 w 17"/>
                  <a:gd name="T9" fmla="*/ 16 h 29"/>
                  <a:gd name="T10" fmla="*/ 5 w 17"/>
                  <a:gd name="T11" fmla="*/ 16 h 29"/>
                  <a:gd name="T12" fmla="*/ 2 w 17"/>
                  <a:gd name="T13" fmla="*/ 14 h 29"/>
                  <a:gd name="T14" fmla="*/ 2 w 17"/>
                  <a:gd name="T15" fmla="*/ 0 h 29"/>
                  <a:gd name="T16" fmla="*/ 16 w 17"/>
                  <a:gd name="T17" fmla="*/ 4 h 29"/>
                  <a:gd name="T18" fmla="*/ 16 w 17"/>
                  <a:gd name="T19" fmla="*/ 9 h 29"/>
                  <a:gd name="T20" fmla="*/ 6 w 17"/>
                  <a:gd name="T21" fmla="*/ 6 h 29"/>
                  <a:gd name="T22" fmla="*/ 6 w 17"/>
                  <a:gd name="T23" fmla="*/ 12 h 29"/>
                  <a:gd name="T24" fmla="*/ 10 w 17"/>
                  <a:gd name="T25" fmla="*/ 11 h 29"/>
                  <a:gd name="T26" fmla="*/ 17 w 17"/>
                  <a:gd name="T27" fmla="*/ 21 h 29"/>
                  <a:gd name="T28" fmla="*/ 9 w 17"/>
                  <a:gd name="T29" fmla="*/ 28 h 29"/>
                  <a:gd name="T30" fmla="*/ 0 w 17"/>
                  <a:gd name="T31" fmla="*/ 2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" h="29">
                    <a:moveTo>
                      <a:pt x="0" y="22"/>
                    </a:moveTo>
                    <a:cubicBezTo>
                      <a:pt x="3" y="18"/>
                      <a:pt x="3" y="18"/>
                      <a:pt x="3" y="18"/>
                    </a:cubicBezTo>
                    <a:cubicBezTo>
                      <a:pt x="5" y="21"/>
                      <a:pt x="7" y="22"/>
                      <a:pt x="9" y="23"/>
                    </a:cubicBezTo>
                    <a:cubicBezTo>
                      <a:pt x="11" y="24"/>
                      <a:pt x="13" y="22"/>
                      <a:pt x="13" y="20"/>
                    </a:cubicBezTo>
                    <a:cubicBezTo>
                      <a:pt x="13" y="18"/>
                      <a:pt x="11" y="16"/>
                      <a:pt x="9" y="16"/>
                    </a:cubicBezTo>
                    <a:cubicBezTo>
                      <a:pt x="7" y="15"/>
                      <a:pt x="6" y="15"/>
                      <a:pt x="5" y="16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1"/>
                      <a:pt x="8" y="11"/>
                      <a:pt x="10" y="11"/>
                    </a:cubicBezTo>
                    <a:cubicBezTo>
                      <a:pt x="14" y="12"/>
                      <a:pt x="17" y="16"/>
                      <a:pt x="17" y="21"/>
                    </a:cubicBezTo>
                    <a:cubicBezTo>
                      <a:pt x="17" y="27"/>
                      <a:pt x="14" y="29"/>
                      <a:pt x="9" y="28"/>
                    </a:cubicBezTo>
                    <a:cubicBezTo>
                      <a:pt x="5" y="27"/>
                      <a:pt x="2" y="24"/>
                      <a:pt x="0" y="22"/>
                    </a:cubicBezTo>
                    <a:close/>
                  </a:path>
                </a:pathLst>
              </a:custGeom>
              <a:solidFill>
                <a:srgbClr val="4D8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9" name="Freeform 123">
                <a:extLst>
                  <a:ext uri="{FF2B5EF4-FFF2-40B4-BE49-F238E27FC236}">
                    <a16:creationId xmlns:a16="http://schemas.microsoft.com/office/drawing/2014/main" id="{AF1038A4-AA0C-4AE2-A547-780FC21ADB3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81" y="1028"/>
                <a:ext cx="8" cy="11"/>
              </a:xfrm>
              <a:custGeom>
                <a:avLst/>
                <a:gdLst>
                  <a:gd name="T0" fmla="*/ 0 w 24"/>
                  <a:gd name="T1" fmla="*/ 6 h 31"/>
                  <a:gd name="T2" fmla="*/ 6 w 24"/>
                  <a:gd name="T3" fmla="*/ 1 h 31"/>
                  <a:gd name="T4" fmla="*/ 11 w 24"/>
                  <a:gd name="T5" fmla="*/ 9 h 31"/>
                  <a:gd name="T6" fmla="*/ 6 w 24"/>
                  <a:gd name="T7" fmla="*/ 13 h 31"/>
                  <a:gd name="T8" fmla="*/ 0 w 24"/>
                  <a:gd name="T9" fmla="*/ 6 h 31"/>
                  <a:gd name="T10" fmla="*/ 18 w 24"/>
                  <a:gd name="T11" fmla="*/ 4 h 31"/>
                  <a:gd name="T12" fmla="*/ 22 w 24"/>
                  <a:gd name="T13" fmla="*/ 5 h 31"/>
                  <a:gd name="T14" fmla="*/ 7 w 24"/>
                  <a:gd name="T15" fmla="*/ 26 h 31"/>
                  <a:gd name="T16" fmla="*/ 3 w 24"/>
                  <a:gd name="T17" fmla="*/ 25 h 31"/>
                  <a:gd name="T18" fmla="*/ 18 w 24"/>
                  <a:gd name="T19" fmla="*/ 4 h 31"/>
                  <a:gd name="T20" fmla="*/ 8 w 24"/>
                  <a:gd name="T21" fmla="*/ 8 h 31"/>
                  <a:gd name="T22" fmla="*/ 6 w 24"/>
                  <a:gd name="T23" fmla="*/ 4 h 31"/>
                  <a:gd name="T24" fmla="*/ 4 w 24"/>
                  <a:gd name="T25" fmla="*/ 7 h 31"/>
                  <a:gd name="T26" fmla="*/ 6 w 24"/>
                  <a:gd name="T27" fmla="*/ 10 h 31"/>
                  <a:gd name="T28" fmla="*/ 8 w 24"/>
                  <a:gd name="T29" fmla="*/ 8 h 31"/>
                  <a:gd name="T30" fmla="*/ 14 w 24"/>
                  <a:gd name="T31" fmla="*/ 22 h 31"/>
                  <a:gd name="T32" fmla="*/ 19 w 24"/>
                  <a:gd name="T33" fmla="*/ 17 h 31"/>
                  <a:gd name="T34" fmla="*/ 24 w 24"/>
                  <a:gd name="T35" fmla="*/ 25 h 31"/>
                  <a:gd name="T36" fmla="*/ 19 w 24"/>
                  <a:gd name="T37" fmla="*/ 30 h 31"/>
                  <a:gd name="T38" fmla="*/ 14 w 24"/>
                  <a:gd name="T39" fmla="*/ 22 h 31"/>
                  <a:gd name="T40" fmla="*/ 21 w 24"/>
                  <a:gd name="T41" fmla="*/ 24 h 31"/>
                  <a:gd name="T42" fmla="*/ 19 w 24"/>
                  <a:gd name="T43" fmla="*/ 20 h 31"/>
                  <a:gd name="T44" fmla="*/ 17 w 24"/>
                  <a:gd name="T45" fmla="*/ 23 h 31"/>
                  <a:gd name="T46" fmla="*/ 19 w 24"/>
                  <a:gd name="T47" fmla="*/ 27 h 31"/>
                  <a:gd name="T48" fmla="*/ 21 w 24"/>
                  <a:gd name="T49" fmla="*/ 2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4" h="31">
                    <a:moveTo>
                      <a:pt x="0" y="6"/>
                    </a:moveTo>
                    <a:cubicBezTo>
                      <a:pt x="0" y="2"/>
                      <a:pt x="3" y="0"/>
                      <a:pt x="6" y="1"/>
                    </a:cubicBezTo>
                    <a:cubicBezTo>
                      <a:pt x="9" y="2"/>
                      <a:pt x="11" y="5"/>
                      <a:pt x="11" y="9"/>
                    </a:cubicBezTo>
                    <a:cubicBezTo>
                      <a:pt x="11" y="12"/>
                      <a:pt x="9" y="14"/>
                      <a:pt x="6" y="13"/>
                    </a:cubicBezTo>
                    <a:cubicBezTo>
                      <a:pt x="3" y="13"/>
                      <a:pt x="0" y="9"/>
                      <a:pt x="0" y="6"/>
                    </a:cubicBezTo>
                    <a:close/>
                    <a:moveTo>
                      <a:pt x="18" y="4"/>
                    </a:moveTo>
                    <a:cubicBezTo>
                      <a:pt x="22" y="5"/>
                      <a:pt x="22" y="5"/>
                      <a:pt x="22" y="5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3" y="25"/>
                      <a:pt x="3" y="25"/>
                      <a:pt x="3" y="25"/>
                    </a:cubicBezTo>
                    <a:lnTo>
                      <a:pt x="18" y="4"/>
                    </a:lnTo>
                    <a:close/>
                    <a:moveTo>
                      <a:pt x="8" y="8"/>
                    </a:moveTo>
                    <a:cubicBezTo>
                      <a:pt x="8" y="6"/>
                      <a:pt x="7" y="4"/>
                      <a:pt x="6" y="4"/>
                    </a:cubicBezTo>
                    <a:cubicBezTo>
                      <a:pt x="4" y="4"/>
                      <a:pt x="4" y="5"/>
                      <a:pt x="4" y="7"/>
                    </a:cubicBezTo>
                    <a:cubicBezTo>
                      <a:pt x="4" y="8"/>
                      <a:pt x="5" y="10"/>
                      <a:pt x="6" y="10"/>
                    </a:cubicBezTo>
                    <a:cubicBezTo>
                      <a:pt x="7" y="11"/>
                      <a:pt x="8" y="10"/>
                      <a:pt x="8" y="8"/>
                    </a:cubicBezTo>
                    <a:close/>
                    <a:moveTo>
                      <a:pt x="14" y="22"/>
                    </a:moveTo>
                    <a:cubicBezTo>
                      <a:pt x="14" y="18"/>
                      <a:pt x="16" y="16"/>
                      <a:pt x="19" y="17"/>
                    </a:cubicBezTo>
                    <a:cubicBezTo>
                      <a:pt x="22" y="18"/>
                      <a:pt x="24" y="21"/>
                      <a:pt x="24" y="25"/>
                    </a:cubicBezTo>
                    <a:cubicBezTo>
                      <a:pt x="24" y="28"/>
                      <a:pt x="22" y="31"/>
                      <a:pt x="19" y="30"/>
                    </a:cubicBezTo>
                    <a:cubicBezTo>
                      <a:pt x="16" y="29"/>
                      <a:pt x="14" y="25"/>
                      <a:pt x="14" y="22"/>
                    </a:cubicBezTo>
                    <a:close/>
                    <a:moveTo>
                      <a:pt x="21" y="24"/>
                    </a:moveTo>
                    <a:cubicBezTo>
                      <a:pt x="21" y="22"/>
                      <a:pt x="20" y="20"/>
                      <a:pt x="19" y="20"/>
                    </a:cubicBezTo>
                    <a:cubicBezTo>
                      <a:pt x="18" y="20"/>
                      <a:pt x="17" y="21"/>
                      <a:pt x="17" y="23"/>
                    </a:cubicBezTo>
                    <a:cubicBezTo>
                      <a:pt x="17" y="25"/>
                      <a:pt x="18" y="26"/>
                      <a:pt x="19" y="27"/>
                    </a:cubicBezTo>
                    <a:cubicBezTo>
                      <a:pt x="20" y="27"/>
                      <a:pt x="21" y="26"/>
                      <a:pt x="21" y="24"/>
                    </a:cubicBezTo>
                    <a:close/>
                  </a:path>
                </a:pathLst>
              </a:custGeom>
              <a:solidFill>
                <a:srgbClr val="4D8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0" name="Freeform 124">
                <a:extLst>
                  <a:ext uri="{FF2B5EF4-FFF2-40B4-BE49-F238E27FC236}">
                    <a16:creationId xmlns:a16="http://schemas.microsoft.com/office/drawing/2014/main" id="{63912B8C-39D8-47C6-BFDB-D2C4A30020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7" y="1072"/>
                <a:ext cx="5" cy="7"/>
              </a:xfrm>
              <a:custGeom>
                <a:avLst/>
                <a:gdLst>
                  <a:gd name="T0" fmla="*/ 5 w 5"/>
                  <a:gd name="T1" fmla="*/ 5 h 7"/>
                  <a:gd name="T2" fmla="*/ 3 w 5"/>
                  <a:gd name="T3" fmla="*/ 5 h 7"/>
                  <a:gd name="T4" fmla="*/ 3 w 5"/>
                  <a:gd name="T5" fmla="*/ 7 h 7"/>
                  <a:gd name="T6" fmla="*/ 2 w 5"/>
                  <a:gd name="T7" fmla="*/ 6 h 7"/>
                  <a:gd name="T8" fmla="*/ 2 w 5"/>
                  <a:gd name="T9" fmla="*/ 4 h 7"/>
                  <a:gd name="T10" fmla="*/ 0 w 5"/>
                  <a:gd name="T11" fmla="*/ 3 h 7"/>
                  <a:gd name="T12" fmla="*/ 0 w 5"/>
                  <a:gd name="T13" fmla="*/ 2 h 7"/>
                  <a:gd name="T14" fmla="*/ 2 w 5"/>
                  <a:gd name="T15" fmla="*/ 3 h 7"/>
                  <a:gd name="T16" fmla="*/ 2 w 5"/>
                  <a:gd name="T17" fmla="*/ 0 h 7"/>
                  <a:gd name="T18" fmla="*/ 3 w 5"/>
                  <a:gd name="T19" fmla="*/ 1 h 7"/>
                  <a:gd name="T20" fmla="*/ 3 w 5"/>
                  <a:gd name="T21" fmla="*/ 3 h 7"/>
                  <a:gd name="T22" fmla="*/ 5 w 5"/>
                  <a:gd name="T23" fmla="*/ 3 h 7"/>
                  <a:gd name="T24" fmla="*/ 5 w 5"/>
                  <a:gd name="T25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" h="7">
                    <a:moveTo>
                      <a:pt x="5" y="5"/>
                    </a:moveTo>
                    <a:lnTo>
                      <a:pt x="3" y="5"/>
                    </a:lnTo>
                    <a:lnTo>
                      <a:pt x="3" y="7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3" y="3"/>
                    </a:lnTo>
                    <a:lnTo>
                      <a:pt x="5" y="3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4D8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1" name="Freeform 125">
                <a:extLst>
                  <a:ext uri="{FF2B5EF4-FFF2-40B4-BE49-F238E27FC236}">
                    <a16:creationId xmlns:a16="http://schemas.microsoft.com/office/drawing/2014/main" id="{2470A053-056F-482B-868D-192C9A4B9E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3" y="1073"/>
                <a:ext cx="4" cy="9"/>
              </a:xfrm>
              <a:custGeom>
                <a:avLst/>
                <a:gdLst>
                  <a:gd name="T0" fmla="*/ 2 w 4"/>
                  <a:gd name="T1" fmla="*/ 2 h 9"/>
                  <a:gd name="T2" fmla="*/ 1 w 4"/>
                  <a:gd name="T3" fmla="*/ 2 h 9"/>
                  <a:gd name="T4" fmla="*/ 0 w 4"/>
                  <a:gd name="T5" fmla="*/ 1 h 9"/>
                  <a:gd name="T6" fmla="*/ 3 w 4"/>
                  <a:gd name="T7" fmla="*/ 0 h 9"/>
                  <a:gd name="T8" fmla="*/ 4 w 4"/>
                  <a:gd name="T9" fmla="*/ 0 h 9"/>
                  <a:gd name="T10" fmla="*/ 4 w 4"/>
                  <a:gd name="T11" fmla="*/ 9 h 9"/>
                  <a:gd name="T12" fmla="*/ 2 w 4"/>
                  <a:gd name="T13" fmla="*/ 8 h 9"/>
                  <a:gd name="T14" fmla="*/ 2 w 4"/>
                  <a:gd name="T15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9">
                    <a:moveTo>
                      <a:pt x="2" y="2"/>
                    </a:moveTo>
                    <a:lnTo>
                      <a:pt x="1" y="2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9"/>
                    </a:lnTo>
                    <a:lnTo>
                      <a:pt x="2" y="8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4D8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2" name="Freeform 126">
                <a:extLst>
                  <a:ext uri="{FF2B5EF4-FFF2-40B4-BE49-F238E27FC236}">
                    <a16:creationId xmlns:a16="http://schemas.microsoft.com/office/drawing/2014/main" id="{5DBE7683-E4D1-4377-9FAD-0CA20F4AA67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68" y="1073"/>
                <a:ext cx="7" cy="11"/>
              </a:xfrm>
              <a:custGeom>
                <a:avLst/>
                <a:gdLst>
                  <a:gd name="T0" fmla="*/ 17 w 17"/>
                  <a:gd name="T1" fmla="*/ 16 h 29"/>
                  <a:gd name="T2" fmla="*/ 7 w 17"/>
                  <a:gd name="T3" fmla="*/ 27 h 29"/>
                  <a:gd name="T4" fmla="*/ 0 w 17"/>
                  <a:gd name="T5" fmla="*/ 23 h 29"/>
                  <a:gd name="T6" fmla="*/ 3 w 17"/>
                  <a:gd name="T7" fmla="*/ 19 h 29"/>
                  <a:gd name="T8" fmla="*/ 7 w 17"/>
                  <a:gd name="T9" fmla="*/ 22 h 29"/>
                  <a:gd name="T10" fmla="*/ 12 w 17"/>
                  <a:gd name="T11" fmla="*/ 17 h 29"/>
                  <a:gd name="T12" fmla="*/ 7 w 17"/>
                  <a:gd name="T13" fmla="*/ 18 h 29"/>
                  <a:gd name="T14" fmla="*/ 0 w 17"/>
                  <a:gd name="T15" fmla="*/ 8 h 29"/>
                  <a:gd name="T16" fmla="*/ 8 w 17"/>
                  <a:gd name="T17" fmla="*/ 2 h 29"/>
                  <a:gd name="T18" fmla="*/ 17 w 17"/>
                  <a:gd name="T19" fmla="*/ 16 h 29"/>
                  <a:gd name="T20" fmla="*/ 12 w 17"/>
                  <a:gd name="T21" fmla="*/ 12 h 29"/>
                  <a:gd name="T22" fmla="*/ 8 w 17"/>
                  <a:gd name="T23" fmla="*/ 6 h 29"/>
                  <a:gd name="T24" fmla="*/ 4 w 17"/>
                  <a:gd name="T25" fmla="*/ 9 h 29"/>
                  <a:gd name="T26" fmla="*/ 8 w 17"/>
                  <a:gd name="T27" fmla="*/ 14 h 29"/>
                  <a:gd name="T28" fmla="*/ 12 w 17"/>
                  <a:gd name="T29" fmla="*/ 1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29">
                    <a:moveTo>
                      <a:pt x="17" y="16"/>
                    </a:moveTo>
                    <a:cubicBezTo>
                      <a:pt x="17" y="24"/>
                      <a:pt x="13" y="29"/>
                      <a:pt x="7" y="27"/>
                    </a:cubicBezTo>
                    <a:cubicBezTo>
                      <a:pt x="4" y="26"/>
                      <a:pt x="2" y="25"/>
                      <a:pt x="0" y="23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21"/>
                      <a:pt x="5" y="22"/>
                      <a:pt x="7" y="22"/>
                    </a:cubicBezTo>
                    <a:cubicBezTo>
                      <a:pt x="10" y="23"/>
                      <a:pt x="12" y="21"/>
                      <a:pt x="12" y="17"/>
                    </a:cubicBezTo>
                    <a:cubicBezTo>
                      <a:pt x="11" y="18"/>
                      <a:pt x="9" y="18"/>
                      <a:pt x="7" y="18"/>
                    </a:cubicBezTo>
                    <a:cubicBezTo>
                      <a:pt x="3" y="17"/>
                      <a:pt x="0" y="13"/>
                      <a:pt x="0" y="8"/>
                    </a:cubicBezTo>
                    <a:cubicBezTo>
                      <a:pt x="0" y="3"/>
                      <a:pt x="3" y="0"/>
                      <a:pt x="8" y="2"/>
                    </a:cubicBezTo>
                    <a:cubicBezTo>
                      <a:pt x="14" y="3"/>
                      <a:pt x="17" y="9"/>
                      <a:pt x="17" y="16"/>
                    </a:cubicBezTo>
                    <a:close/>
                    <a:moveTo>
                      <a:pt x="12" y="12"/>
                    </a:moveTo>
                    <a:cubicBezTo>
                      <a:pt x="12" y="9"/>
                      <a:pt x="10" y="7"/>
                      <a:pt x="8" y="6"/>
                    </a:cubicBezTo>
                    <a:cubicBezTo>
                      <a:pt x="6" y="6"/>
                      <a:pt x="4" y="7"/>
                      <a:pt x="4" y="9"/>
                    </a:cubicBezTo>
                    <a:cubicBezTo>
                      <a:pt x="4" y="11"/>
                      <a:pt x="6" y="13"/>
                      <a:pt x="8" y="14"/>
                    </a:cubicBezTo>
                    <a:cubicBezTo>
                      <a:pt x="10" y="14"/>
                      <a:pt x="11" y="14"/>
                      <a:pt x="12" y="12"/>
                    </a:cubicBezTo>
                    <a:close/>
                  </a:path>
                </a:pathLst>
              </a:custGeom>
              <a:solidFill>
                <a:srgbClr val="4D8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3" name="Freeform 127">
                <a:extLst>
                  <a:ext uri="{FF2B5EF4-FFF2-40B4-BE49-F238E27FC236}">
                    <a16:creationId xmlns:a16="http://schemas.microsoft.com/office/drawing/2014/main" id="{CB79473A-BCAC-4221-A697-DDECD56A338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79" y="1076"/>
                <a:ext cx="8" cy="11"/>
              </a:xfrm>
              <a:custGeom>
                <a:avLst/>
                <a:gdLst>
                  <a:gd name="T0" fmla="*/ 0 w 24"/>
                  <a:gd name="T1" fmla="*/ 6 h 30"/>
                  <a:gd name="T2" fmla="*/ 5 w 24"/>
                  <a:gd name="T3" fmla="*/ 1 h 30"/>
                  <a:gd name="T4" fmla="*/ 11 w 24"/>
                  <a:gd name="T5" fmla="*/ 8 h 30"/>
                  <a:gd name="T6" fmla="*/ 5 w 24"/>
                  <a:gd name="T7" fmla="*/ 13 h 30"/>
                  <a:gd name="T8" fmla="*/ 0 w 24"/>
                  <a:gd name="T9" fmla="*/ 6 h 30"/>
                  <a:gd name="T10" fmla="*/ 18 w 24"/>
                  <a:gd name="T11" fmla="*/ 4 h 30"/>
                  <a:gd name="T12" fmla="*/ 21 w 24"/>
                  <a:gd name="T13" fmla="*/ 5 h 30"/>
                  <a:gd name="T14" fmla="*/ 6 w 24"/>
                  <a:gd name="T15" fmla="*/ 26 h 30"/>
                  <a:gd name="T16" fmla="*/ 3 w 24"/>
                  <a:gd name="T17" fmla="*/ 25 h 30"/>
                  <a:gd name="T18" fmla="*/ 18 w 24"/>
                  <a:gd name="T19" fmla="*/ 4 h 30"/>
                  <a:gd name="T20" fmla="*/ 8 w 24"/>
                  <a:gd name="T21" fmla="*/ 8 h 30"/>
                  <a:gd name="T22" fmla="*/ 5 w 24"/>
                  <a:gd name="T23" fmla="*/ 4 h 30"/>
                  <a:gd name="T24" fmla="*/ 3 w 24"/>
                  <a:gd name="T25" fmla="*/ 6 h 30"/>
                  <a:gd name="T26" fmla="*/ 5 w 24"/>
                  <a:gd name="T27" fmla="*/ 10 h 30"/>
                  <a:gd name="T28" fmla="*/ 8 w 24"/>
                  <a:gd name="T29" fmla="*/ 8 h 30"/>
                  <a:gd name="T30" fmla="*/ 13 w 24"/>
                  <a:gd name="T31" fmla="*/ 22 h 30"/>
                  <a:gd name="T32" fmla="*/ 19 w 24"/>
                  <a:gd name="T33" fmla="*/ 17 h 30"/>
                  <a:gd name="T34" fmla="*/ 24 w 24"/>
                  <a:gd name="T35" fmla="*/ 25 h 30"/>
                  <a:gd name="T36" fmla="*/ 19 w 24"/>
                  <a:gd name="T37" fmla="*/ 30 h 30"/>
                  <a:gd name="T38" fmla="*/ 13 w 24"/>
                  <a:gd name="T39" fmla="*/ 22 h 30"/>
                  <a:gd name="T40" fmla="*/ 21 w 24"/>
                  <a:gd name="T41" fmla="*/ 24 h 30"/>
                  <a:gd name="T42" fmla="*/ 19 w 24"/>
                  <a:gd name="T43" fmla="*/ 20 h 30"/>
                  <a:gd name="T44" fmla="*/ 16 w 24"/>
                  <a:gd name="T45" fmla="*/ 23 h 30"/>
                  <a:gd name="T46" fmla="*/ 19 w 24"/>
                  <a:gd name="T47" fmla="*/ 26 h 30"/>
                  <a:gd name="T48" fmla="*/ 21 w 24"/>
                  <a:gd name="T49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4" h="30">
                    <a:moveTo>
                      <a:pt x="0" y="6"/>
                    </a:moveTo>
                    <a:cubicBezTo>
                      <a:pt x="0" y="2"/>
                      <a:pt x="2" y="0"/>
                      <a:pt x="5" y="1"/>
                    </a:cubicBezTo>
                    <a:cubicBezTo>
                      <a:pt x="9" y="2"/>
                      <a:pt x="11" y="5"/>
                      <a:pt x="11" y="8"/>
                    </a:cubicBezTo>
                    <a:cubicBezTo>
                      <a:pt x="11" y="12"/>
                      <a:pt x="9" y="14"/>
                      <a:pt x="5" y="13"/>
                    </a:cubicBezTo>
                    <a:cubicBezTo>
                      <a:pt x="2" y="13"/>
                      <a:pt x="0" y="9"/>
                      <a:pt x="0" y="6"/>
                    </a:cubicBezTo>
                    <a:close/>
                    <a:moveTo>
                      <a:pt x="18" y="4"/>
                    </a:moveTo>
                    <a:cubicBezTo>
                      <a:pt x="21" y="5"/>
                      <a:pt x="21" y="5"/>
                      <a:pt x="21" y="5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3" y="25"/>
                      <a:pt x="3" y="25"/>
                      <a:pt x="3" y="25"/>
                    </a:cubicBezTo>
                    <a:lnTo>
                      <a:pt x="18" y="4"/>
                    </a:lnTo>
                    <a:close/>
                    <a:moveTo>
                      <a:pt x="8" y="8"/>
                    </a:moveTo>
                    <a:cubicBezTo>
                      <a:pt x="8" y="6"/>
                      <a:pt x="7" y="4"/>
                      <a:pt x="5" y="4"/>
                    </a:cubicBezTo>
                    <a:cubicBezTo>
                      <a:pt x="4" y="3"/>
                      <a:pt x="3" y="4"/>
                      <a:pt x="3" y="6"/>
                    </a:cubicBezTo>
                    <a:cubicBezTo>
                      <a:pt x="3" y="8"/>
                      <a:pt x="4" y="10"/>
                      <a:pt x="5" y="10"/>
                    </a:cubicBezTo>
                    <a:cubicBezTo>
                      <a:pt x="7" y="11"/>
                      <a:pt x="8" y="10"/>
                      <a:pt x="8" y="8"/>
                    </a:cubicBezTo>
                    <a:close/>
                    <a:moveTo>
                      <a:pt x="13" y="22"/>
                    </a:moveTo>
                    <a:cubicBezTo>
                      <a:pt x="13" y="18"/>
                      <a:pt x="15" y="16"/>
                      <a:pt x="19" y="17"/>
                    </a:cubicBezTo>
                    <a:cubicBezTo>
                      <a:pt x="22" y="18"/>
                      <a:pt x="24" y="21"/>
                      <a:pt x="24" y="25"/>
                    </a:cubicBezTo>
                    <a:cubicBezTo>
                      <a:pt x="24" y="28"/>
                      <a:pt x="22" y="30"/>
                      <a:pt x="19" y="30"/>
                    </a:cubicBezTo>
                    <a:cubicBezTo>
                      <a:pt x="15" y="29"/>
                      <a:pt x="13" y="25"/>
                      <a:pt x="13" y="22"/>
                    </a:cubicBezTo>
                    <a:close/>
                    <a:moveTo>
                      <a:pt x="21" y="24"/>
                    </a:moveTo>
                    <a:cubicBezTo>
                      <a:pt x="21" y="22"/>
                      <a:pt x="20" y="20"/>
                      <a:pt x="19" y="20"/>
                    </a:cubicBezTo>
                    <a:cubicBezTo>
                      <a:pt x="17" y="20"/>
                      <a:pt x="16" y="21"/>
                      <a:pt x="16" y="23"/>
                    </a:cubicBezTo>
                    <a:cubicBezTo>
                      <a:pt x="16" y="25"/>
                      <a:pt x="17" y="26"/>
                      <a:pt x="19" y="26"/>
                    </a:cubicBezTo>
                    <a:cubicBezTo>
                      <a:pt x="20" y="27"/>
                      <a:pt x="21" y="26"/>
                      <a:pt x="21" y="24"/>
                    </a:cubicBezTo>
                    <a:close/>
                  </a:path>
                </a:pathLst>
              </a:custGeom>
              <a:solidFill>
                <a:srgbClr val="4D8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4" name="Freeform 128">
                <a:extLst>
                  <a:ext uri="{FF2B5EF4-FFF2-40B4-BE49-F238E27FC236}">
                    <a16:creationId xmlns:a16="http://schemas.microsoft.com/office/drawing/2014/main" id="{BE43E6EB-D4B5-42B2-9B6E-8F0E91921BE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79" y="930"/>
                <a:ext cx="6" cy="8"/>
              </a:xfrm>
              <a:custGeom>
                <a:avLst/>
                <a:gdLst>
                  <a:gd name="T0" fmla="*/ 0 w 6"/>
                  <a:gd name="T1" fmla="*/ 4 h 8"/>
                  <a:gd name="T2" fmla="*/ 3 w 6"/>
                  <a:gd name="T3" fmla="*/ 0 h 8"/>
                  <a:gd name="T4" fmla="*/ 5 w 6"/>
                  <a:gd name="T5" fmla="*/ 0 h 8"/>
                  <a:gd name="T6" fmla="*/ 5 w 6"/>
                  <a:gd name="T7" fmla="*/ 5 h 8"/>
                  <a:gd name="T8" fmla="*/ 6 w 6"/>
                  <a:gd name="T9" fmla="*/ 5 h 8"/>
                  <a:gd name="T10" fmla="*/ 6 w 6"/>
                  <a:gd name="T11" fmla="*/ 7 h 8"/>
                  <a:gd name="T12" fmla="*/ 5 w 6"/>
                  <a:gd name="T13" fmla="*/ 6 h 8"/>
                  <a:gd name="T14" fmla="*/ 5 w 6"/>
                  <a:gd name="T15" fmla="*/ 8 h 8"/>
                  <a:gd name="T16" fmla="*/ 3 w 6"/>
                  <a:gd name="T17" fmla="*/ 8 h 8"/>
                  <a:gd name="T18" fmla="*/ 3 w 6"/>
                  <a:gd name="T19" fmla="*/ 6 h 8"/>
                  <a:gd name="T20" fmla="*/ 0 w 6"/>
                  <a:gd name="T21" fmla="*/ 5 h 8"/>
                  <a:gd name="T22" fmla="*/ 0 w 6"/>
                  <a:gd name="T23" fmla="*/ 4 h 8"/>
                  <a:gd name="T24" fmla="*/ 3 w 6"/>
                  <a:gd name="T25" fmla="*/ 1 h 8"/>
                  <a:gd name="T26" fmla="*/ 1 w 6"/>
                  <a:gd name="T27" fmla="*/ 4 h 8"/>
                  <a:gd name="T28" fmla="*/ 3 w 6"/>
                  <a:gd name="T29" fmla="*/ 5 h 8"/>
                  <a:gd name="T30" fmla="*/ 3 w 6"/>
                  <a:gd name="T3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8">
                    <a:moveTo>
                      <a:pt x="0" y="4"/>
                    </a:moveTo>
                    <a:lnTo>
                      <a:pt x="3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6" y="5"/>
                    </a:lnTo>
                    <a:lnTo>
                      <a:pt x="6" y="7"/>
                    </a:lnTo>
                    <a:lnTo>
                      <a:pt x="5" y="6"/>
                    </a:lnTo>
                    <a:lnTo>
                      <a:pt x="5" y="8"/>
                    </a:lnTo>
                    <a:lnTo>
                      <a:pt x="3" y="8"/>
                    </a:lnTo>
                    <a:lnTo>
                      <a:pt x="3" y="6"/>
                    </a:lnTo>
                    <a:lnTo>
                      <a:pt x="0" y="5"/>
                    </a:lnTo>
                    <a:lnTo>
                      <a:pt x="0" y="4"/>
                    </a:lnTo>
                    <a:close/>
                    <a:moveTo>
                      <a:pt x="3" y="1"/>
                    </a:moveTo>
                    <a:lnTo>
                      <a:pt x="1" y="4"/>
                    </a:lnTo>
                    <a:lnTo>
                      <a:pt x="3" y="5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4D8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5" name="Freeform 129">
                <a:extLst>
                  <a:ext uri="{FF2B5EF4-FFF2-40B4-BE49-F238E27FC236}">
                    <a16:creationId xmlns:a16="http://schemas.microsoft.com/office/drawing/2014/main" id="{58FD0F97-1657-499E-8C93-9B8C37998F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6" y="931"/>
                <a:ext cx="5" cy="9"/>
              </a:xfrm>
              <a:custGeom>
                <a:avLst/>
                <a:gdLst>
                  <a:gd name="T0" fmla="*/ 3 w 15"/>
                  <a:gd name="T1" fmla="*/ 16 h 26"/>
                  <a:gd name="T2" fmla="*/ 7 w 15"/>
                  <a:gd name="T3" fmla="*/ 21 h 26"/>
                  <a:gd name="T4" fmla="*/ 11 w 15"/>
                  <a:gd name="T5" fmla="*/ 18 h 26"/>
                  <a:gd name="T6" fmla="*/ 7 w 15"/>
                  <a:gd name="T7" fmla="*/ 12 h 26"/>
                  <a:gd name="T8" fmla="*/ 4 w 15"/>
                  <a:gd name="T9" fmla="*/ 13 h 26"/>
                  <a:gd name="T10" fmla="*/ 0 w 15"/>
                  <a:gd name="T11" fmla="*/ 11 h 26"/>
                  <a:gd name="T12" fmla="*/ 3 w 15"/>
                  <a:gd name="T13" fmla="*/ 0 h 26"/>
                  <a:gd name="T14" fmla="*/ 14 w 15"/>
                  <a:gd name="T15" fmla="*/ 3 h 26"/>
                  <a:gd name="T16" fmla="*/ 14 w 15"/>
                  <a:gd name="T17" fmla="*/ 6 h 26"/>
                  <a:gd name="T18" fmla="*/ 5 w 15"/>
                  <a:gd name="T19" fmla="*/ 4 h 26"/>
                  <a:gd name="T20" fmla="*/ 4 w 15"/>
                  <a:gd name="T21" fmla="*/ 10 h 26"/>
                  <a:gd name="T22" fmla="*/ 8 w 15"/>
                  <a:gd name="T23" fmla="*/ 9 h 26"/>
                  <a:gd name="T24" fmla="*/ 15 w 15"/>
                  <a:gd name="T25" fmla="*/ 19 h 26"/>
                  <a:gd name="T26" fmla="*/ 7 w 15"/>
                  <a:gd name="T27" fmla="*/ 25 h 26"/>
                  <a:gd name="T28" fmla="*/ 0 w 15"/>
                  <a:gd name="T29" fmla="*/ 16 h 26"/>
                  <a:gd name="T30" fmla="*/ 3 w 15"/>
                  <a:gd name="T31" fmla="*/ 1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" h="26">
                    <a:moveTo>
                      <a:pt x="3" y="16"/>
                    </a:moveTo>
                    <a:cubicBezTo>
                      <a:pt x="3" y="18"/>
                      <a:pt x="5" y="20"/>
                      <a:pt x="7" y="21"/>
                    </a:cubicBezTo>
                    <a:cubicBezTo>
                      <a:pt x="9" y="22"/>
                      <a:pt x="11" y="20"/>
                      <a:pt x="11" y="18"/>
                    </a:cubicBezTo>
                    <a:cubicBezTo>
                      <a:pt x="11" y="15"/>
                      <a:pt x="9" y="13"/>
                      <a:pt x="7" y="12"/>
                    </a:cubicBezTo>
                    <a:cubicBezTo>
                      <a:pt x="6" y="12"/>
                      <a:pt x="5" y="12"/>
                      <a:pt x="4" y="1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9"/>
                      <a:pt x="7" y="9"/>
                      <a:pt x="8" y="9"/>
                    </a:cubicBezTo>
                    <a:cubicBezTo>
                      <a:pt x="12" y="10"/>
                      <a:pt x="15" y="14"/>
                      <a:pt x="15" y="19"/>
                    </a:cubicBezTo>
                    <a:cubicBezTo>
                      <a:pt x="15" y="23"/>
                      <a:pt x="12" y="26"/>
                      <a:pt x="7" y="25"/>
                    </a:cubicBezTo>
                    <a:cubicBezTo>
                      <a:pt x="3" y="24"/>
                      <a:pt x="0" y="19"/>
                      <a:pt x="0" y="16"/>
                    </a:cubicBezTo>
                    <a:lnTo>
                      <a:pt x="3" y="16"/>
                    </a:lnTo>
                    <a:close/>
                  </a:path>
                </a:pathLst>
              </a:custGeom>
              <a:solidFill>
                <a:srgbClr val="4D8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6" name="Freeform 130">
                <a:extLst>
                  <a:ext uri="{FF2B5EF4-FFF2-40B4-BE49-F238E27FC236}">
                    <a16:creationId xmlns:a16="http://schemas.microsoft.com/office/drawing/2014/main" id="{ECEF1AE1-5880-45D8-A7B6-2C94271D6E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7" y="1121"/>
                <a:ext cx="5" cy="7"/>
              </a:xfrm>
              <a:custGeom>
                <a:avLst/>
                <a:gdLst>
                  <a:gd name="T0" fmla="*/ 5 w 5"/>
                  <a:gd name="T1" fmla="*/ 5 h 7"/>
                  <a:gd name="T2" fmla="*/ 3 w 5"/>
                  <a:gd name="T3" fmla="*/ 5 h 7"/>
                  <a:gd name="T4" fmla="*/ 3 w 5"/>
                  <a:gd name="T5" fmla="*/ 7 h 7"/>
                  <a:gd name="T6" fmla="*/ 2 w 5"/>
                  <a:gd name="T7" fmla="*/ 7 h 7"/>
                  <a:gd name="T8" fmla="*/ 2 w 5"/>
                  <a:gd name="T9" fmla="*/ 4 h 7"/>
                  <a:gd name="T10" fmla="*/ 0 w 5"/>
                  <a:gd name="T11" fmla="*/ 4 h 7"/>
                  <a:gd name="T12" fmla="*/ 0 w 5"/>
                  <a:gd name="T13" fmla="*/ 2 h 7"/>
                  <a:gd name="T14" fmla="*/ 2 w 5"/>
                  <a:gd name="T15" fmla="*/ 3 h 7"/>
                  <a:gd name="T16" fmla="*/ 2 w 5"/>
                  <a:gd name="T17" fmla="*/ 0 h 7"/>
                  <a:gd name="T18" fmla="*/ 3 w 5"/>
                  <a:gd name="T19" fmla="*/ 1 h 7"/>
                  <a:gd name="T20" fmla="*/ 3 w 5"/>
                  <a:gd name="T21" fmla="*/ 3 h 7"/>
                  <a:gd name="T22" fmla="*/ 5 w 5"/>
                  <a:gd name="T23" fmla="*/ 4 h 7"/>
                  <a:gd name="T24" fmla="*/ 5 w 5"/>
                  <a:gd name="T25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" h="7">
                    <a:moveTo>
                      <a:pt x="5" y="5"/>
                    </a:moveTo>
                    <a:lnTo>
                      <a:pt x="3" y="5"/>
                    </a:lnTo>
                    <a:lnTo>
                      <a:pt x="3" y="7"/>
                    </a:lnTo>
                    <a:lnTo>
                      <a:pt x="2" y="7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3" y="3"/>
                    </a:lnTo>
                    <a:lnTo>
                      <a:pt x="5" y="4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4D8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7" name="Freeform 131">
                <a:extLst>
                  <a:ext uri="{FF2B5EF4-FFF2-40B4-BE49-F238E27FC236}">
                    <a16:creationId xmlns:a16="http://schemas.microsoft.com/office/drawing/2014/main" id="{ABC7B732-2A18-4591-A605-787033846E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3" y="1121"/>
                <a:ext cx="7" cy="11"/>
              </a:xfrm>
              <a:custGeom>
                <a:avLst/>
                <a:gdLst>
                  <a:gd name="T0" fmla="*/ 0 w 17"/>
                  <a:gd name="T1" fmla="*/ 20 h 28"/>
                  <a:gd name="T2" fmla="*/ 3 w 17"/>
                  <a:gd name="T3" fmla="*/ 17 h 28"/>
                  <a:gd name="T4" fmla="*/ 8 w 17"/>
                  <a:gd name="T5" fmla="*/ 22 h 28"/>
                  <a:gd name="T6" fmla="*/ 12 w 17"/>
                  <a:gd name="T7" fmla="*/ 20 h 28"/>
                  <a:gd name="T8" fmla="*/ 8 w 17"/>
                  <a:gd name="T9" fmla="*/ 16 h 28"/>
                  <a:gd name="T10" fmla="*/ 5 w 17"/>
                  <a:gd name="T11" fmla="*/ 15 h 28"/>
                  <a:gd name="T12" fmla="*/ 5 w 17"/>
                  <a:gd name="T13" fmla="*/ 10 h 28"/>
                  <a:gd name="T14" fmla="*/ 8 w 17"/>
                  <a:gd name="T15" fmla="*/ 11 h 28"/>
                  <a:gd name="T16" fmla="*/ 12 w 17"/>
                  <a:gd name="T17" fmla="*/ 9 h 28"/>
                  <a:gd name="T18" fmla="*/ 8 w 17"/>
                  <a:gd name="T19" fmla="*/ 5 h 28"/>
                  <a:gd name="T20" fmla="*/ 3 w 17"/>
                  <a:gd name="T21" fmla="*/ 7 h 28"/>
                  <a:gd name="T22" fmla="*/ 0 w 17"/>
                  <a:gd name="T23" fmla="*/ 3 h 28"/>
                  <a:gd name="T24" fmla="*/ 9 w 17"/>
                  <a:gd name="T25" fmla="*/ 1 h 28"/>
                  <a:gd name="T26" fmla="*/ 16 w 17"/>
                  <a:gd name="T27" fmla="*/ 10 h 28"/>
                  <a:gd name="T28" fmla="*/ 12 w 17"/>
                  <a:gd name="T29" fmla="*/ 14 h 28"/>
                  <a:gd name="T30" fmla="*/ 17 w 17"/>
                  <a:gd name="T31" fmla="*/ 21 h 28"/>
                  <a:gd name="T32" fmla="*/ 9 w 17"/>
                  <a:gd name="T33" fmla="*/ 26 h 28"/>
                  <a:gd name="T34" fmla="*/ 0 w 17"/>
                  <a:gd name="T35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28">
                    <a:moveTo>
                      <a:pt x="0" y="20"/>
                    </a:moveTo>
                    <a:cubicBezTo>
                      <a:pt x="3" y="17"/>
                      <a:pt x="3" y="17"/>
                      <a:pt x="3" y="17"/>
                    </a:cubicBezTo>
                    <a:cubicBezTo>
                      <a:pt x="4" y="19"/>
                      <a:pt x="6" y="21"/>
                      <a:pt x="8" y="22"/>
                    </a:cubicBezTo>
                    <a:cubicBezTo>
                      <a:pt x="11" y="22"/>
                      <a:pt x="12" y="21"/>
                      <a:pt x="12" y="20"/>
                    </a:cubicBezTo>
                    <a:cubicBezTo>
                      <a:pt x="12" y="18"/>
                      <a:pt x="11" y="16"/>
                      <a:pt x="8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10" y="12"/>
                      <a:pt x="12" y="11"/>
                      <a:pt x="12" y="9"/>
                    </a:cubicBezTo>
                    <a:cubicBezTo>
                      <a:pt x="12" y="7"/>
                      <a:pt x="10" y="6"/>
                      <a:pt x="8" y="5"/>
                    </a:cubicBezTo>
                    <a:cubicBezTo>
                      <a:pt x="6" y="5"/>
                      <a:pt x="4" y="6"/>
                      <a:pt x="3" y="7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1"/>
                      <a:pt x="5" y="0"/>
                      <a:pt x="9" y="1"/>
                    </a:cubicBezTo>
                    <a:cubicBezTo>
                      <a:pt x="13" y="2"/>
                      <a:pt x="16" y="6"/>
                      <a:pt x="16" y="10"/>
                    </a:cubicBezTo>
                    <a:cubicBezTo>
                      <a:pt x="16" y="12"/>
                      <a:pt x="15" y="14"/>
                      <a:pt x="12" y="14"/>
                    </a:cubicBezTo>
                    <a:cubicBezTo>
                      <a:pt x="15" y="15"/>
                      <a:pt x="17" y="18"/>
                      <a:pt x="17" y="21"/>
                    </a:cubicBezTo>
                    <a:cubicBezTo>
                      <a:pt x="17" y="26"/>
                      <a:pt x="14" y="28"/>
                      <a:pt x="9" y="26"/>
                    </a:cubicBezTo>
                    <a:cubicBezTo>
                      <a:pt x="5" y="25"/>
                      <a:pt x="2" y="23"/>
                      <a:pt x="0" y="20"/>
                    </a:cubicBezTo>
                    <a:close/>
                  </a:path>
                </a:pathLst>
              </a:custGeom>
              <a:solidFill>
                <a:srgbClr val="4D8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8" name="Freeform 132">
                <a:extLst>
                  <a:ext uri="{FF2B5EF4-FFF2-40B4-BE49-F238E27FC236}">
                    <a16:creationId xmlns:a16="http://schemas.microsoft.com/office/drawing/2014/main" id="{74B0B055-6F02-4DEA-BA76-6B47B59D87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70" y="1123"/>
                <a:ext cx="6" cy="10"/>
              </a:xfrm>
              <a:custGeom>
                <a:avLst/>
                <a:gdLst>
                  <a:gd name="T0" fmla="*/ 0 w 17"/>
                  <a:gd name="T1" fmla="*/ 17 h 28"/>
                  <a:gd name="T2" fmla="*/ 4 w 17"/>
                  <a:gd name="T3" fmla="*/ 12 h 28"/>
                  <a:gd name="T4" fmla="*/ 1 w 17"/>
                  <a:gd name="T5" fmla="*/ 5 h 28"/>
                  <a:gd name="T6" fmla="*/ 9 w 17"/>
                  <a:gd name="T7" fmla="*/ 1 h 28"/>
                  <a:gd name="T8" fmla="*/ 17 w 17"/>
                  <a:gd name="T9" fmla="*/ 10 h 28"/>
                  <a:gd name="T10" fmla="*/ 13 w 17"/>
                  <a:gd name="T11" fmla="*/ 14 h 28"/>
                  <a:gd name="T12" fmla="*/ 17 w 17"/>
                  <a:gd name="T13" fmla="*/ 22 h 28"/>
                  <a:gd name="T14" fmla="*/ 9 w 17"/>
                  <a:gd name="T15" fmla="*/ 27 h 28"/>
                  <a:gd name="T16" fmla="*/ 0 w 17"/>
                  <a:gd name="T17" fmla="*/ 17 h 28"/>
                  <a:gd name="T18" fmla="*/ 13 w 17"/>
                  <a:gd name="T19" fmla="*/ 20 h 28"/>
                  <a:gd name="T20" fmla="*/ 9 w 17"/>
                  <a:gd name="T21" fmla="*/ 16 h 28"/>
                  <a:gd name="T22" fmla="*/ 5 w 17"/>
                  <a:gd name="T23" fmla="*/ 18 h 28"/>
                  <a:gd name="T24" fmla="*/ 9 w 17"/>
                  <a:gd name="T25" fmla="*/ 22 h 28"/>
                  <a:gd name="T26" fmla="*/ 13 w 17"/>
                  <a:gd name="T27" fmla="*/ 20 h 28"/>
                  <a:gd name="T28" fmla="*/ 12 w 17"/>
                  <a:gd name="T29" fmla="*/ 9 h 28"/>
                  <a:gd name="T30" fmla="*/ 9 w 17"/>
                  <a:gd name="T31" fmla="*/ 5 h 28"/>
                  <a:gd name="T32" fmla="*/ 5 w 17"/>
                  <a:gd name="T33" fmla="*/ 7 h 28"/>
                  <a:gd name="T34" fmla="*/ 9 w 17"/>
                  <a:gd name="T35" fmla="*/ 11 h 28"/>
                  <a:gd name="T36" fmla="*/ 12 w 17"/>
                  <a:gd name="T37" fmla="*/ 9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" h="28">
                    <a:moveTo>
                      <a:pt x="0" y="17"/>
                    </a:moveTo>
                    <a:cubicBezTo>
                      <a:pt x="0" y="14"/>
                      <a:pt x="2" y="13"/>
                      <a:pt x="4" y="12"/>
                    </a:cubicBezTo>
                    <a:cubicBezTo>
                      <a:pt x="2" y="10"/>
                      <a:pt x="1" y="8"/>
                      <a:pt x="1" y="5"/>
                    </a:cubicBezTo>
                    <a:cubicBezTo>
                      <a:pt x="1" y="1"/>
                      <a:pt x="5" y="0"/>
                      <a:pt x="9" y="1"/>
                    </a:cubicBezTo>
                    <a:cubicBezTo>
                      <a:pt x="13" y="2"/>
                      <a:pt x="17" y="6"/>
                      <a:pt x="17" y="10"/>
                    </a:cubicBezTo>
                    <a:cubicBezTo>
                      <a:pt x="17" y="13"/>
                      <a:pt x="15" y="14"/>
                      <a:pt x="13" y="14"/>
                    </a:cubicBezTo>
                    <a:cubicBezTo>
                      <a:pt x="16" y="16"/>
                      <a:pt x="17" y="19"/>
                      <a:pt x="17" y="22"/>
                    </a:cubicBezTo>
                    <a:cubicBezTo>
                      <a:pt x="17" y="26"/>
                      <a:pt x="14" y="28"/>
                      <a:pt x="9" y="27"/>
                    </a:cubicBezTo>
                    <a:cubicBezTo>
                      <a:pt x="4" y="25"/>
                      <a:pt x="0" y="22"/>
                      <a:pt x="0" y="17"/>
                    </a:cubicBezTo>
                    <a:close/>
                    <a:moveTo>
                      <a:pt x="13" y="20"/>
                    </a:moveTo>
                    <a:cubicBezTo>
                      <a:pt x="13" y="18"/>
                      <a:pt x="11" y="16"/>
                      <a:pt x="9" y="16"/>
                    </a:cubicBezTo>
                    <a:cubicBezTo>
                      <a:pt x="7" y="15"/>
                      <a:pt x="5" y="16"/>
                      <a:pt x="5" y="18"/>
                    </a:cubicBezTo>
                    <a:cubicBezTo>
                      <a:pt x="5" y="20"/>
                      <a:pt x="7" y="21"/>
                      <a:pt x="9" y="22"/>
                    </a:cubicBezTo>
                    <a:cubicBezTo>
                      <a:pt x="11" y="23"/>
                      <a:pt x="13" y="22"/>
                      <a:pt x="13" y="20"/>
                    </a:cubicBezTo>
                    <a:close/>
                    <a:moveTo>
                      <a:pt x="12" y="9"/>
                    </a:moveTo>
                    <a:cubicBezTo>
                      <a:pt x="12" y="8"/>
                      <a:pt x="11" y="6"/>
                      <a:pt x="9" y="5"/>
                    </a:cubicBezTo>
                    <a:cubicBezTo>
                      <a:pt x="7" y="5"/>
                      <a:pt x="5" y="6"/>
                      <a:pt x="5" y="7"/>
                    </a:cubicBezTo>
                    <a:cubicBezTo>
                      <a:pt x="5" y="9"/>
                      <a:pt x="7" y="11"/>
                      <a:pt x="9" y="11"/>
                    </a:cubicBezTo>
                    <a:cubicBezTo>
                      <a:pt x="11" y="12"/>
                      <a:pt x="12" y="11"/>
                      <a:pt x="12" y="9"/>
                    </a:cubicBezTo>
                    <a:close/>
                  </a:path>
                </a:pathLst>
              </a:custGeom>
              <a:solidFill>
                <a:srgbClr val="4D8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9" name="Freeform 133">
                <a:extLst>
                  <a:ext uri="{FF2B5EF4-FFF2-40B4-BE49-F238E27FC236}">
                    <a16:creationId xmlns:a16="http://schemas.microsoft.com/office/drawing/2014/main" id="{92B50EB8-631E-432C-882B-CDAEAE0602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80" y="1126"/>
                <a:ext cx="9" cy="11"/>
              </a:xfrm>
              <a:custGeom>
                <a:avLst/>
                <a:gdLst>
                  <a:gd name="T0" fmla="*/ 0 w 24"/>
                  <a:gd name="T1" fmla="*/ 6 h 31"/>
                  <a:gd name="T2" fmla="*/ 6 w 24"/>
                  <a:gd name="T3" fmla="*/ 1 h 31"/>
                  <a:gd name="T4" fmla="*/ 11 w 24"/>
                  <a:gd name="T5" fmla="*/ 9 h 31"/>
                  <a:gd name="T6" fmla="*/ 6 w 24"/>
                  <a:gd name="T7" fmla="*/ 13 h 31"/>
                  <a:gd name="T8" fmla="*/ 0 w 24"/>
                  <a:gd name="T9" fmla="*/ 6 h 31"/>
                  <a:gd name="T10" fmla="*/ 18 w 24"/>
                  <a:gd name="T11" fmla="*/ 4 h 31"/>
                  <a:gd name="T12" fmla="*/ 22 w 24"/>
                  <a:gd name="T13" fmla="*/ 5 h 31"/>
                  <a:gd name="T14" fmla="*/ 7 w 24"/>
                  <a:gd name="T15" fmla="*/ 26 h 31"/>
                  <a:gd name="T16" fmla="*/ 3 w 24"/>
                  <a:gd name="T17" fmla="*/ 25 h 31"/>
                  <a:gd name="T18" fmla="*/ 18 w 24"/>
                  <a:gd name="T19" fmla="*/ 4 h 31"/>
                  <a:gd name="T20" fmla="*/ 8 w 24"/>
                  <a:gd name="T21" fmla="*/ 8 h 31"/>
                  <a:gd name="T22" fmla="*/ 6 w 24"/>
                  <a:gd name="T23" fmla="*/ 4 h 31"/>
                  <a:gd name="T24" fmla="*/ 4 w 24"/>
                  <a:gd name="T25" fmla="*/ 6 h 31"/>
                  <a:gd name="T26" fmla="*/ 6 w 24"/>
                  <a:gd name="T27" fmla="*/ 10 h 31"/>
                  <a:gd name="T28" fmla="*/ 8 w 24"/>
                  <a:gd name="T29" fmla="*/ 8 h 31"/>
                  <a:gd name="T30" fmla="*/ 14 w 24"/>
                  <a:gd name="T31" fmla="*/ 22 h 31"/>
                  <a:gd name="T32" fmla="*/ 19 w 24"/>
                  <a:gd name="T33" fmla="*/ 17 h 31"/>
                  <a:gd name="T34" fmla="*/ 24 w 24"/>
                  <a:gd name="T35" fmla="*/ 25 h 31"/>
                  <a:gd name="T36" fmla="*/ 19 w 24"/>
                  <a:gd name="T37" fmla="*/ 30 h 31"/>
                  <a:gd name="T38" fmla="*/ 14 w 24"/>
                  <a:gd name="T39" fmla="*/ 22 h 31"/>
                  <a:gd name="T40" fmla="*/ 21 w 24"/>
                  <a:gd name="T41" fmla="*/ 24 h 31"/>
                  <a:gd name="T42" fmla="*/ 19 w 24"/>
                  <a:gd name="T43" fmla="*/ 20 h 31"/>
                  <a:gd name="T44" fmla="*/ 17 w 24"/>
                  <a:gd name="T45" fmla="*/ 23 h 31"/>
                  <a:gd name="T46" fmla="*/ 19 w 24"/>
                  <a:gd name="T47" fmla="*/ 27 h 31"/>
                  <a:gd name="T48" fmla="*/ 21 w 24"/>
                  <a:gd name="T49" fmla="*/ 2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4" h="31">
                    <a:moveTo>
                      <a:pt x="0" y="6"/>
                    </a:moveTo>
                    <a:cubicBezTo>
                      <a:pt x="0" y="2"/>
                      <a:pt x="3" y="0"/>
                      <a:pt x="6" y="1"/>
                    </a:cubicBezTo>
                    <a:cubicBezTo>
                      <a:pt x="9" y="2"/>
                      <a:pt x="11" y="5"/>
                      <a:pt x="11" y="9"/>
                    </a:cubicBezTo>
                    <a:cubicBezTo>
                      <a:pt x="11" y="12"/>
                      <a:pt x="9" y="14"/>
                      <a:pt x="6" y="13"/>
                    </a:cubicBezTo>
                    <a:cubicBezTo>
                      <a:pt x="3" y="13"/>
                      <a:pt x="0" y="9"/>
                      <a:pt x="0" y="6"/>
                    </a:cubicBezTo>
                    <a:close/>
                    <a:moveTo>
                      <a:pt x="18" y="4"/>
                    </a:moveTo>
                    <a:cubicBezTo>
                      <a:pt x="22" y="5"/>
                      <a:pt x="22" y="5"/>
                      <a:pt x="22" y="5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3" y="25"/>
                      <a:pt x="3" y="25"/>
                      <a:pt x="3" y="25"/>
                    </a:cubicBezTo>
                    <a:lnTo>
                      <a:pt x="18" y="4"/>
                    </a:lnTo>
                    <a:close/>
                    <a:moveTo>
                      <a:pt x="8" y="8"/>
                    </a:moveTo>
                    <a:cubicBezTo>
                      <a:pt x="8" y="6"/>
                      <a:pt x="7" y="4"/>
                      <a:pt x="6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4" y="8"/>
                      <a:pt x="5" y="10"/>
                      <a:pt x="6" y="10"/>
                    </a:cubicBezTo>
                    <a:cubicBezTo>
                      <a:pt x="7" y="11"/>
                      <a:pt x="8" y="10"/>
                      <a:pt x="8" y="8"/>
                    </a:cubicBezTo>
                    <a:close/>
                    <a:moveTo>
                      <a:pt x="14" y="22"/>
                    </a:moveTo>
                    <a:cubicBezTo>
                      <a:pt x="14" y="18"/>
                      <a:pt x="16" y="16"/>
                      <a:pt x="19" y="17"/>
                    </a:cubicBezTo>
                    <a:cubicBezTo>
                      <a:pt x="22" y="18"/>
                      <a:pt x="24" y="21"/>
                      <a:pt x="24" y="25"/>
                    </a:cubicBezTo>
                    <a:cubicBezTo>
                      <a:pt x="24" y="28"/>
                      <a:pt x="22" y="31"/>
                      <a:pt x="19" y="30"/>
                    </a:cubicBezTo>
                    <a:cubicBezTo>
                      <a:pt x="16" y="29"/>
                      <a:pt x="14" y="25"/>
                      <a:pt x="14" y="22"/>
                    </a:cubicBezTo>
                    <a:close/>
                    <a:moveTo>
                      <a:pt x="21" y="24"/>
                    </a:moveTo>
                    <a:cubicBezTo>
                      <a:pt x="21" y="22"/>
                      <a:pt x="20" y="20"/>
                      <a:pt x="19" y="20"/>
                    </a:cubicBezTo>
                    <a:cubicBezTo>
                      <a:pt x="18" y="20"/>
                      <a:pt x="17" y="21"/>
                      <a:pt x="17" y="23"/>
                    </a:cubicBezTo>
                    <a:cubicBezTo>
                      <a:pt x="17" y="25"/>
                      <a:pt x="18" y="26"/>
                      <a:pt x="19" y="27"/>
                    </a:cubicBezTo>
                    <a:cubicBezTo>
                      <a:pt x="20" y="27"/>
                      <a:pt x="21" y="26"/>
                      <a:pt x="21" y="24"/>
                    </a:cubicBezTo>
                    <a:close/>
                  </a:path>
                </a:pathLst>
              </a:custGeom>
              <a:solidFill>
                <a:srgbClr val="4D8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0" name="Freeform 134">
                <a:extLst>
                  <a:ext uri="{FF2B5EF4-FFF2-40B4-BE49-F238E27FC236}">
                    <a16:creationId xmlns:a16="http://schemas.microsoft.com/office/drawing/2014/main" id="{0FB0EDA3-A11B-4C06-9642-EF96ADE105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7" y="1170"/>
                <a:ext cx="5" cy="7"/>
              </a:xfrm>
              <a:custGeom>
                <a:avLst/>
                <a:gdLst>
                  <a:gd name="T0" fmla="*/ 5 w 5"/>
                  <a:gd name="T1" fmla="*/ 5 h 7"/>
                  <a:gd name="T2" fmla="*/ 3 w 5"/>
                  <a:gd name="T3" fmla="*/ 5 h 7"/>
                  <a:gd name="T4" fmla="*/ 3 w 5"/>
                  <a:gd name="T5" fmla="*/ 7 h 7"/>
                  <a:gd name="T6" fmla="*/ 2 w 5"/>
                  <a:gd name="T7" fmla="*/ 7 h 7"/>
                  <a:gd name="T8" fmla="*/ 2 w 5"/>
                  <a:gd name="T9" fmla="*/ 4 h 7"/>
                  <a:gd name="T10" fmla="*/ 0 w 5"/>
                  <a:gd name="T11" fmla="*/ 4 h 7"/>
                  <a:gd name="T12" fmla="*/ 0 w 5"/>
                  <a:gd name="T13" fmla="*/ 2 h 7"/>
                  <a:gd name="T14" fmla="*/ 2 w 5"/>
                  <a:gd name="T15" fmla="*/ 3 h 7"/>
                  <a:gd name="T16" fmla="*/ 2 w 5"/>
                  <a:gd name="T17" fmla="*/ 0 h 7"/>
                  <a:gd name="T18" fmla="*/ 3 w 5"/>
                  <a:gd name="T19" fmla="*/ 1 h 7"/>
                  <a:gd name="T20" fmla="*/ 3 w 5"/>
                  <a:gd name="T21" fmla="*/ 3 h 7"/>
                  <a:gd name="T22" fmla="*/ 5 w 5"/>
                  <a:gd name="T23" fmla="*/ 4 h 7"/>
                  <a:gd name="T24" fmla="*/ 5 w 5"/>
                  <a:gd name="T25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" h="7">
                    <a:moveTo>
                      <a:pt x="5" y="5"/>
                    </a:moveTo>
                    <a:lnTo>
                      <a:pt x="3" y="5"/>
                    </a:lnTo>
                    <a:lnTo>
                      <a:pt x="3" y="7"/>
                    </a:lnTo>
                    <a:lnTo>
                      <a:pt x="2" y="7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3" y="3"/>
                    </a:lnTo>
                    <a:lnTo>
                      <a:pt x="5" y="4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4D8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1" name="Freeform 135">
                <a:extLst>
                  <a:ext uri="{FF2B5EF4-FFF2-40B4-BE49-F238E27FC236}">
                    <a16:creationId xmlns:a16="http://schemas.microsoft.com/office/drawing/2014/main" id="{97F80578-E3D3-411B-A1E1-2B04D485E15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63" y="1170"/>
                <a:ext cx="7" cy="10"/>
              </a:xfrm>
              <a:custGeom>
                <a:avLst/>
                <a:gdLst>
                  <a:gd name="T0" fmla="*/ 0 w 18"/>
                  <a:gd name="T1" fmla="*/ 18 h 28"/>
                  <a:gd name="T2" fmla="*/ 5 w 18"/>
                  <a:gd name="T3" fmla="*/ 13 h 28"/>
                  <a:gd name="T4" fmla="*/ 1 w 18"/>
                  <a:gd name="T5" fmla="*/ 6 h 28"/>
                  <a:gd name="T6" fmla="*/ 9 w 18"/>
                  <a:gd name="T7" fmla="*/ 1 h 28"/>
                  <a:gd name="T8" fmla="*/ 17 w 18"/>
                  <a:gd name="T9" fmla="*/ 10 h 28"/>
                  <a:gd name="T10" fmla="*/ 13 w 18"/>
                  <a:gd name="T11" fmla="*/ 15 h 28"/>
                  <a:gd name="T12" fmla="*/ 18 w 18"/>
                  <a:gd name="T13" fmla="*/ 22 h 28"/>
                  <a:gd name="T14" fmla="*/ 9 w 18"/>
                  <a:gd name="T15" fmla="*/ 27 h 28"/>
                  <a:gd name="T16" fmla="*/ 0 w 18"/>
                  <a:gd name="T17" fmla="*/ 18 h 28"/>
                  <a:gd name="T18" fmla="*/ 13 w 18"/>
                  <a:gd name="T19" fmla="*/ 20 h 28"/>
                  <a:gd name="T20" fmla="*/ 9 w 18"/>
                  <a:gd name="T21" fmla="*/ 16 h 28"/>
                  <a:gd name="T22" fmla="*/ 5 w 18"/>
                  <a:gd name="T23" fmla="*/ 18 h 28"/>
                  <a:gd name="T24" fmla="*/ 9 w 18"/>
                  <a:gd name="T25" fmla="*/ 23 h 28"/>
                  <a:gd name="T26" fmla="*/ 13 w 18"/>
                  <a:gd name="T27" fmla="*/ 20 h 28"/>
                  <a:gd name="T28" fmla="*/ 12 w 18"/>
                  <a:gd name="T29" fmla="*/ 10 h 28"/>
                  <a:gd name="T30" fmla="*/ 9 w 18"/>
                  <a:gd name="T31" fmla="*/ 6 h 28"/>
                  <a:gd name="T32" fmla="*/ 5 w 18"/>
                  <a:gd name="T33" fmla="*/ 8 h 28"/>
                  <a:gd name="T34" fmla="*/ 9 w 18"/>
                  <a:gd name="T35" fmla="*/ 12 h 28"/>
                  <a:gd name="T36" fmla="*/ 12 w 18"/>
                  <a:gd name="T37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8" h="28">
                    <a:moveTo>
                      <a:pt x="0" y="18"/>
                    </a:moveTo>
                    <a:cubicBezTo>
                      <a:pt x="0" y="15"/>
                      <a:pt x="2" y="13"/>
                      <a:pt x="5" y="13"/>
                    </a:cubicBezTo>
                    <a:cubicBezTo>
                      <a:pt x="2" y="11"/>
                      <a:pt x="1" y="9"/>
                      <a:pt x="1" y="6"/>
                    </a:cubicBezTo>
                    <a:cubicBezTo>
                      <a:pt x="1" y="2"/>
                      <a:pt x="5" y="0"/>
                      <a:pt x="9" y="1"/>
                    </a:cubicBezTo>
                    <a:cubicBezTo>
                      <a:pt x="13" y="3"/>
                      <a:pt x="17" y="6"/>
                      <a:pt x="17" y="10"/>
                    </a:cubicBezTo>
                    <a:cubicBezTo>
                      <a:pt x="17" y="13"/>
                      <a:pt x="15" y="14"/>
                      <a:pt x="13" y="15"/>
                    </a:cubicBezTo>
                    <a:cubicBezTo>
                      <a:pt x="16" y="17"/>
                      <a:pt x="18" y="19"/>
                      <a:pt x="18" y="22"/>
                    </a:cubicBezTo>
                    <a:cubicBezTo>
                      <a:pt x="18" y="27"/>
                      <a:pt x="14" y="28"/>
                      <a:pt x="9" y="27"/>
                    </a:cubicBezTo>
                    <a:cubicBezTo>
                      <a:pt x="4" y="26"/>
                      <a:pt x="0" y="22"/>
                      <a:pt x="0" y="18"/>
                    </a:cubicBezTo>
                    <a:close/>
                    <a:moveTo>
                      <a:pt x="13" y="20"/>
                    </a:moveTo>
                    <a:cubicBezTo>
                      <a:pt x="13" y="19"/>
                      <a:pt x="11" y="17"/>
                      <a:pt x="9" y="16"/>
                    </a:cubicBezTo>
                    <a:cubicBezTo>
                      <a:pt x="7" y="16"/>
                      <a:pt x="5" y="16"/>
                      <a:pt x="5" y="18"/>
                    </a:cubicBezTo>
                    <a:cubicBezTo>
                      <a:pt x="5" y="20"/>
                      <a:pt x="7" y="22"/>
                      <a:pt x="9" y="23"/>
                    </a:cubicBezTo>
                    <a:cubicBezTo>
                      <a:pt x="11" y="23"/>
                      <a:pt x="13" y="22"/>
                      <a:pt x="13" y="20"/>
                    </a:cubicBezTo>
                    <a:close/>
                    <a:moveTo>
                      <a:pt x="12" y="10"/>
                    </a:moveTo>
                    <a:cubicBezTo>
                      <a:pt x="12" y="8"/>
                      <a:pt x="11" y="6"/>
                      <a:pt x="9" y="6"/>
                    </a:cubicBezTo>
                    <a:cubicBezTo>
                      <a:pt x="7" y="5"/>
                      <a:pt x="5" y="6"/>
                      <a:pt x="5" y="8"/>
                    </a:cubicBezTo>
                    <a:cubicBezTo>
                      <a:pt x="5" y="10"/>
                      <a:pt x="7" y="11"/>
                      <a:pt x="9" y="12"/>
                    </a:cubicBezTo>
                    <a:cubicBezTo>
                      <a:pt x="11" y="12"/>
                      <a:pt x="12" y="12"/>
                      <a:pt x="12" y="10"/>
                    </a:cubicBezTo>
                    <a:close/>
                  </a:path>
                </a:pathLst>
              </a:custGeom>
              <a:solidFill>
                <a:srgbClr val="4D8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2" name="Freeform 136">
                <a:extLst>
                  <a:ext uri="{FF2B5EF4-FFF2-40B4-BE49-F238E27FC236}">
                    <a16:creationId xmlns:a16="http://schemas.microsoft.com/office/drawing/2014/main" id="{720B0F3E-3E50-4B2C-BE26-7FB93D0F26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71" y="1172"/>
                <a:ext cx="7" cy="11"/>
              </a:xfrm>
              <a:custGeom>
                <a:avLst/>
                <a:gdLst>
                  <a:gd name="T0" fmla="*/ 0 w 19"/>
                  <a:gd name="T1" fmla="*/ 12 h 29"/>
                  <a:gd name="T2" fmla="*/ 10 w 19"/>
                  <a:gd name="T3" fmla="*/ 2 h 29"/>
                  <a:gd name="T4" fmla="*/ 19 w 19"/>
                  <a:gd name="T5" fmla="*/ 17 h 29"/>
                  <a:gd name="T6" fmla="*/ 10 w 19"/>
                  <a:gd name="T7" fmla="*/ 28 h 29"/>
                  <a:gd name="T8" fmla="*/ 0 w 19"/>
                  <a:gd name="T9" fmla="*/ 12 h 29"/>
                  <a:gd name="T10" fmla="*/ 15 w 19"/>
                  <a:gd name="T11" fmla="*/ 16 h 29"/>
                  <a:gd name="T12" fmla="*/ 10 w 19"/>
                  <a:gd name="T13" fmla="*/ 7 h 29"/>
                  <a:gd name="T14" fmla="*/ 5 w 19"/>
                  <a:gd name="T15" fmla="*/ 13 h 29"/>
                  <a:gd name="T16" fmla="*/ 10 w 19"/>
                  <a:gd name="T17" fmla="*/ 23 h 29"/>
                  <a:gd name="T18" fmla="*/ 15 w 19"/>
                  <a:gd name="T19" fmla="*/ 1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29">
                    <a:moveTo>
                      <a:pt x="0" y="12"/>
                    </a:moveTo>
                    <a:cubicBezTo>
                      <a:pt x="0" y="5"/>
                      <a:pt x="4" y="0"/>
                      <a:pt x="10" y="2"/>
                    </a:cubicBezTo>
                    <a:cubicBezTo>
                      <a:pt x="15" y="3"/>
                      <a:pt x="19" y="10"/>
                      <a:pt x="19" y="17"/>
                    </a:cubicBezTo>
                    <a:cubicBezTo>
                      <a:pt x="19" y="25"/>
                      <a:pt x="15" y="29"/>
                      <a:pt x="10" y="28"/>
                    </a:cubicBezTo>
                    <a:cubicBezTo>
                      <a:pt x="4" y="26"/>
                      <a:pt x="0" y="20"/>
                      <a:pt x="0" y="12"/>
                    </a:cubicBezTo>
                    <a:close/>
                    <a:moveTo>
                      <a:pt x="15" y="16"/>
                    </a:moveTo>
                    <a:cubicBezTo>
                      <a:pt x="15" y="11"/>
                      <a:pt x="13" y="8"/>
                      <a:pt x="10" y="7"/>
                    </a:cubicBezTo>
                    <a:cubicBezTo>
                      <a:pt x="7" y="6"/>
                      <a:pt x="5" y="9"/>
                      <a:pt x="5" y="13"/>
                    </a:cubicBezTo>
                    <a:cubicBezTo>
                      <a:pt x="5" y="18"/>
                      <a:pt x="7" y="22"/>
                      <a:pt x="10" y="23"/>
                    </a:cubicBezTo>
                    <a:cubicBezTo>
                      <a:pt x="13" y="24"/>
                      <a:pt x="15" y="21"/>
                      <a:pt x="15" y="16"/>
                    </a:cubicBezTo>
                    <a:close/>
                  </a:path>
                </a:pathLst>
              </a:custGeom>
              <a:solidFill>
                <a:srgbClr val="4D8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3" name="Freeform 137">
                <a:extLst>
                  <a:ext uri="{FF2B5EF4-FFF2-40B4-BE49-F238E27FC236}">
                    <a16:creationId xmlns:a16="http://schemas.microsoft.com/office/drawing/2014/main" id="{8E41BF81-6DFD-46B8-A986-6A36F9BA30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82" y="1175"/>
                <a:ext cx="8" cy="11"/>
              </a:xfrm>
              <a:custGeom>
                <a:avLst/>
                <a:gdLst>
                  <a:gd name="T0" fmla="*/ 0 w 23"/>
                  <a:gd name="T1" fmla="*/ 6 h 31"/>
                  <a:gd name="T2" fmla="*/ 5 w 23"/>
                  <a:gd name="T3" fmla="*/ 1 h 31"/>
                  <a:gd name="T4" fmla="*/ 10 w 23"/>
                  <a:gd name="T5" fmla="*/ 9 h 31"/>
                  <a:gd name="T6" fmla="*/ 5 w 23"/>
                  <a:gd name="T7" fmla="*/ 14 h 31"/>
                  <a:gd name="T8" fmla="*/ 0 w 23"/>
                  <a:gd name="T9" fmla="*/ 6 h 31"/>
                  <a:gd name="T10" fmla="*/ 17 w 23"/>
                  <a:gd name="T11" fmla="*/ 5 h 31"/>
                  <a:gd name="T12" fmla="*/ 21 w 23"/>
                  <a:gd name="T13" fmla="*/ 6 h 31"/>
                  <a:gd name="T14" fmla="*/ 6 w 23"/>
                  <a:gd name="T15" fmla="*/ 26 h 31"/>
                  <a:gd name="T16" fmla="*/ 2 w 23"/>
                  <a:gd name="T17" fmla="*/ 26 h 31"/>
                  <a:gd name="T18" fmla="*/ 17 w 23"/>
                  <a:gd name="T19" fmla="*/ 5 h 31"/>
                  <a:gd name="T20" fmla="*/ 7 w 23"/>
                  <a:gd name="T21" fmla="*/ 8 h 31"/>
                  <a:gd name="T22" fmla="*/ 5 w 23"/>
                  <a:gd name="T23" fmla="*/ 4 h 31"/>
                  <a:gd name="T24" fmla="*/ 3 w 23"/>
                  <a:gd name="T25" fmla="*/ 7 h 31"/>
                  <a:gd name="T26" fmla="*/ 5 w 23"/>
                  <a:gd name="T27" fmla="*/ 11 h 31"/>
                  <a:gd name="T28" fmla="*/ 7 w 23"/>
                  <a:gd name="T29" fmla="*/ 8 h 31"/>
                  <a:gd name="T30" fmla="*/ 13 w 23"/>
                  <a:gd name="T31" fmla="*/ 22 h 31"/>
                  <a:gd name="T32" fmla="*/ 18 w 23"/>
                  <a:gd name="T33" fmla="*/ 17 h 31"/>
                  <a:gd name="T34" fmla="*/ 23 w 23"/>
                  <a:gd name="T35" fmla="*/ 25 h 31"/>
                  <a:gd name="T36" fmla="*/ 18 w 23"/>
                  <a:gd name="T37" fmla="*/ 30 h 31"/>
                  <a:gd name="T38" fmla="*/ 13 w 23"/>
                  <a:gd name="T39" fmla="*/ 22 h 31"/>
                  <a:gd name="T40" fmla="*/ 20 w 23"/>
                  <a:gd name="T41" fmla="*/ 24 h 31"/>
                  <a:gd name="T42" fmla="*/ 18 w 23"/>
                  <a:gd name="T43" fmla="*/ 21 h 31"/>
                  <a:gd name="T44" fmla="*/ 16 w 23"/>
                  <a:gd name="T45" fmla="*/ 23 h 31"/>
                  <a:gd name="T46" fmla="*/ 18 w 23"/>
                  <a:gd name="T47" fmla="*/ 27 h 31"/>
                  <a:gd name="T48" fmla="*/ 20 w 23"/>
                  <a:gd name="T49" fmla="*/ 2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3" h="31">
                    <a:moveTo>
                      <a:pt x="0" y="6"/>
                    </a:moveTo>
                    <a:cubicBezTo>
                      <a:pt x="0" y="3"/>
                      <a:pt x="2" y="0"/>
                      <a:pt x="5" y="1"/>
                    </a:cubicBezTo>
                    <a:cubicBezTo>
                      <a:pt x="8" y="2"/>
                      <a:pt x="10" y="5"/>
                      <a:pt x="10" y="9"/>
                    </a:cubicBezTo>
                    <a:cubicBezTo>
                      <a:pt x="10" y="13"/>
                      <a:pt x="8" y="15"/>
                      <a:pt x="5" y="14"/>
                    </a:cubicBezTo>
                    <a:cubicBezTo>
                      <a:pt x="2" y="13"/>
                      <a:pt x="0" y="10"/>
                      <a:pt x="0" y="6"/>
                    </a:cubicBezTo>
                    <a:close/>
                    <a:moveTo>
                      <a:pt x="17" y="5"/>
                    </a:moveTo>
                    <a:cubicBezTo>
                      <a:pt x="21" y="6"/>
                      <a:pt x="21" y="6"/>
                      <a:pt x="21" y="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2" y="26"/>
                      <a:pt x="2" y="26"/>
                      <a:pt x="2" y="26"/>
                    </a:cubicBezTo>
                    <a:lnTo>
                      <a:pt x="17" y="5"/>
                    </a:lnTo>
                    <a:close/>
                    <a:moveTo>
                      <a:pt x="7" y="8"/>
                    </a:moveTo>
                    <a:cubicBezTo>
                      <a:pt x="7" y="6"/>
                      <a:pt x="6" y="5"/>
                      <a:pt x="5" y="4"/>
                    </a:cubicBezTo>
                    <a:cubicBezTo>
                      <a:pt x="4" y="4"/>
                      <a:pt x="3" y="5"/>
                      <a:pt x="3" y="7"/>
                    </a:cubicBezTo>
                    <a:cubicBezTo>
                      <a:pt x="3" y="9"/>
                      <a:pt x="4" y="10"/>
                      <a:pt x="5" y="11"/>
                    </a:cubicBezTo>
                    <a:cubicBezTo>
                      <a:pt x="6" y="11"/>
                      <a:pt x="7" y="10"/>
                      <a:pt x="7" y="8"/>
                    </a:cubicBezTo>
                    <a:close/>
                    <a:moveTo>
                      <a:pt x="13" y="22"/>
                    </a:moveTo>
                    <a:cubicBezTo>
                      <a:pt x="13" y="19"/>
                      <a:pt x="15" y="17"/>
                      <a:pt x="18" y="17"/>
                    </a:cubicBezTo>
                    <a:cubicBezTo>
                      <a:pt x="21" y="18"/>
                      <a:pt x="23" y="22"/>
                      <a:pt x="23" y="25"/>
                    </a:cubicBezTo>
                    <a:cubicBezTo>
                      <a:pt x="23" y="29"/>
                      <a:pt x="21" y="31"/>
                      <a:pt x="18" y="30"/>
                    </a:cubicBezTo>
                    <a:cubicBezTo>
                      <a:pt x="15" y="29"/>
                      <a:pt x="13" y="26"/>
                      <a:pt x="13" y="22"/>
                    </a:cubicBezTo>
                    <a:close/>
                    <a:moveTo>
                      <a:pt x="20" y="24"/>
                    </a:moveTo>
                    <a:cubicBezTo>
                      <a:pt x="20" y="22"/>
                      <a:pt x="19" y="21"/>
                      <a:pt x="18" y="21"/>
                    </a:cubicBezTo>
                    <a:cubicBezTo>
                      <a:pt x="17" y="20"/>
                      <a:pt x="16" y="21"/>
                      <a:pt x="16" y="23"/>
                    </a:cubicBezTo>
                    <a:cubicBezTo>
                      <a:pt x="16" y="25"/>
                      <a:pt x="17" y="27"/>
                      <a:pt x="18" y="27"/>
                    </a:cubicBezTo>
                    <a:cubicBezTo>
                      <a:pt x="19" y="27"/>
                      <a:pt x="20" y="26"/>
                      <a:pt x="20" y="24"/>
                    </a:cubicBezTo>
                    <a:close/>
                  </a:path>
                </a:pathLst>
              </a:custGeom>
              <a:solidFill>
                <a:srgbClr val="4D8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4" name="Freeform 138">
                <a:extLst>
                  <a:ext uri="{FF2B5EF4-FFF2-40B4-BE49-F238E27FC236}">
                    <a16:creationId xmlns:a16="http://schemas.microsoft.com/office/drawing/2014/main" id="{627DCC7D-4ABB-4C87-A47C-A74E02031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4" y="1101"/>
                <a:ext cx="41" cy="20"/>
              </a:xfrm>
              <a:custGeom>
                <a:avLst/>
                <a:gdLst>
                  <a:gd name="T0" fmla="*/ 41 w 41"/>
                  <a:gd name="T1" fmla="*/ 11 h 20"/>
                  <a:gd name="T2" fmla="*/ 0 w 41"/>
                  <a:gd name="T3" fmla="*/ 0 h 20"/>
                  <a:gd name="T4" fmla="*/ 0 w 41"/>
                  <a:gd name="T5" fmla="*/ 9 h 20"/>
                  <a:gd name="T6" fmla="*/ 41 w 41"/>
                  <a:gd name="T7" fmla="*/ 20 h 20"/>
                  <a:gd name="T8" fmla="*/ 41 w 41"/>
                  <a:gd name="T9" fmla="*/ 1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20">
                    <a:moveTo>
                      <a:pt x="41" y="11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41" y="20"/>
                    </a:lnTo>
                    <a:lnTo>
                      <a:pt x="41" y="11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9" name="Freeform 139">
                <a:extLst>
                  <a:ext uri="{FF2B5EF4-FFF2-40B4-BE49-F238E27FC236}">
                    <a16:creationId xmlns:a16="http://schemas.microsoft.com/office/drawing/2014/main" id="{7D6F90FB-0CDA-44CB-A5C7-FB0BD51688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4" y="1141"/>
                <a:ext cx="4" cy="131"/>
              </a:xfrm>
              <a:custGeom>
                <a:avLst/>
                <a:gdLst>
                  <a:gd name="T0" fmla="*/ 4 w 4"/>
                  <a:gd name="T1" fmla="*/ 131 h 131"/>
                  <a:gd name="T2" fmla="*/ 0 w 4"/>
                  <a:gd name="T3" fmla="*/ 129 h 131"/>
                  <a:gd name="T4" fmla="*/ 0 w 4"/>
                  <a:gd name="T5" fmla="*/ 0 h 131"/>
                  <a:gd name="T6" fmla="*/ 4 w 4"/>
                  <a:gd name="T7" fmla="*/ 1 h 131"/>
                  <a:gd name="T8" fmla="*/ 4 w 4"/>
                  <a:gd name="T9" fmla="*/ 131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31">
                    <a:moveTo>
                      <a:pt x="4" y="131"/>
                    </a:moveTo>
                    <a:lnTo>
                      <a:pt x="0" y="129"/>
                    </a:lnTo>
                    <a:lnTo>
                      <a:pt x="0" y="0"/>
                    </a:lnTo>
                    <a:lnTo>
                      <a:pt x="4" y="1"/>
                    </a:lnTo>
                    <a:lnTo>
                      <a:pt x="4" y="131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0" name="Freeform 140">
                <a:extLst>
                  <a:ext uri="{FF2B5EF4-FFF2-40B4-BE49-F238E27FC236}">
                    <a16:creationId xmlns:a16="http://schemas.microsoft.com/office/drawing/2014/main" id="{D67BEBBA-E5F8-40FA-B71C-F215385136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1" y="1150"/>
                <a:ext cx="4" cy="131"/>
              </a:xfrm>
              <a:custGeom>
                <a:avLst/>
                <a:gdLst>
                  <a:gd name="T0" fmla="*/ 4 w 4"/>
                  <a:gd name="T1" fmla="*/ 131 h 131"/>
                  <a:gd name="T2" fmla="*/ 0 w 4"/>
                  <a:gd name="T3" fmla="*/ 130 h 131"/>
                  <a:gd name="T4" fmla="*/ 0 w 4"/>
                  <a:gd name="T5" fmla="*/ 0 h 131"/>
                  <a:gd name="T6" fmla="*/ 4 w 4"/>
                  <a:gd name="T7" fmla="*/ 1 h 131"/>
                  <a:gd name="T8" fmla="*/ 4 w 4"/>
                  <a:gd name="T9" fmla="*/ 131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31">
                    <a:moveTo>
                      <a:pt x="4" y="131"/>
                    </a:moveTo>
                    <a:lnTo>
                      <a:pt x="0" y="130"/>
                    </a:lnTo>
                    <a:lnTo>
                      <a:pt x="0" y="0"/>
                    </a:lnTo>
                    <a:lnTo>
                      <a:pt x="4" y="1"/>
                    </a:lnTo>
                    <a:lnTo>
                      <a:pt x="4" y="131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1" name="Freeform 141">
                <a:extLst>
                  <a:ext uri="{FF2B5EF4-FFF2-40B4-BE49-F238E27FC236}">
                    <a16:creationId xmlns:a16="http://schemas.microsoft.com/office/drawing/2014/main" id="{3E6C9C10-AE66-42F0-8A5E-BEAC858747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28" y="1160"/>
                <a:ext cx="4" cy="131"/>
              </a:xfrm>
              <a:custGeom>
                <a:avLst/>
                <a:gdLst>
                  <a:gd name="T0" fmla="*/ 4 w 4"/>
                  <a:gd name="T1" fmla="*/ 131 h 131"/>
                  <a:gd name="T2" fmla="*/ 0 w 4"/>
                  <a:gd name="T3" fmla="*/ 130 h 131"/>
                  <a:gd name="T4" fmla="*/ 0 w 4"/>
                  <a:gd name="T5" fmla="*/ 0 h 131"/>
                  <a:gd name="T6" fmla="*/ 4 w 4"/>
                  <a:gd name="T7" fmla="*/ 2 h 131"/>
                  <a:gd name="T8" fmla="*/ 4 w 4"/>
                  <a:gd name="T9" fmla="*/ 131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31">
                    <a:moveTo>
                      <a:pt x="4" y="131"/>
                    </a:moveTo>
                    <a:lnTo>
                      <a:pt x="0" y="130"/>
                    </a:lnTo>
                    <a:lnTo>
                      <a:pt x="0" y="0"/>
                    </a:lnTo>
                    <a:lnTo>
                      <a:pt x="4" y="2"/>
                    </a:lnTo>
                    <a:lnTo>
                      <a:pt x="4" y="131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2" name="Freeform 142">
                <a:extLst>
                  <a:ext uri="{FF2B5EF4-FFF2-40B4-BE49-F238E27FC236}">
                    <a16:creationId xmlns:a16="http://schemas.microsoft.com/office/drawing/2014/main" id="{44750EC1-C5B9-4503-8B12-57DDB5BA3B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65" y="1170"/>
                <a:ext cx="4" cy="131"/>
              </a:xfrm>
              <a:custGeom>
                <a:avLst/>
                <a:gdLst>
                  <a:gd name="T0" fmla="*/ 4 w 4"/>
                  <a:gd name="T1" fmla="*/ 131 h 131"/>
                  <a:gd name="T2" fmla="*/ 0 w 4"/>
                  <a:gd name="T3" fmla="*/ 130 h 131"/>
                  <a:gd name="T4" fmla="*/ 0 w 4"/>
                  <a:gd name="T5" fmla="*/ 0 h 131"/>
                  <a:gd name="T6" fmla="*/ 4 w 4"/>
                  <a:gd name="T7" fmla="*/ 1 h 131"/>
                  <a:gd name="T8" fmla="*/ 4 w 4"/>
                  <a:gd name="T9" fmla="*/ 131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31">
                    <a:moveTo>
                      <a:pt x="4" y="131"/>
                    </a:moveTo>
                    <a:lnTo>
                      <a:pt x="0" y="130"/>
                    </a:lnTo>
                    <a:lnTo>
                      <a:pt x="0" y="0"/>
                    </a:lnTo>
                    <a:lnTo>
                      <a:pt x="4" y="1"/>
                    </a:lnTo>
                    <a:lnTo>
                      <a:pt x="4" y="131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3" name="Freeform 143">
                <a:extLst>
                  <a:ext uri="{FF2B5EF4-FFF2-40B4-BE49-F238E27FC236}">
                    <a16:creationId xmlns:a16="http://schemas.microsoft.com/office/drawing/2014/main" id="{A8623822-7702-4169-91F5-D4FA3FA099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02" y="1180"/>
                <a:ext cx="4" cy="131"/>
              </a:xfrm>
              <a:custGeom>
                <a:avLst/>
                <a:gdLst>
                  <a:gd name="T0" fmla="*/ 4 w 4"/>
                  <a:gd name="T1" fmla="*/ 131 h 131"/>
                  <a:gd name="T2" fmla="*/ 0 w 4"/>
                  <a:gd name="T3" fmla="*/ 130 h 131"/>
                  <a:gd name="T4" fmla="*/ 0 w 4"/>
                  <a:gd name="T5" fmla="*/ 0 h 131"/>
                  <a:gd name="T6" fmla="*/ 4 w 4"/>
                  <a:gd name="T7" fmla="*/ 1 h 131"/>
                  <a:gd name="T8" fmla="*/ 4 w 4"/>
                  <a:gd name="T9" fmla="*/ 131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31">
                    <a:moveTo>
                      <a:pt x="4" y="131"/>
                    </a:moveTo>
                    <a:lnTo>
                      <a:pt x="0" y="130"/>
                    </a:lnTo>
                    <a:lnTo>
                      <a:pt x="0" y="0"/>
                    </a:lnTo>
                    <a:lnTo>
                      <a:pt x="4" y="1"/>
                    </a:lnTo>
                    <a:lnTo>
                      <a:pt x="4" y="131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2192" name="Picture 144">
                <a:extLst>
                  <a:ext uri="{FF2B5EF4-FFF2-40B4-BE49-F238E27FC236}">
                    <a16:creationId xmlns:a16="http://schemas.microsoft.com/office/drawing/2014/main" id="{D7188595-7920-4BAE-A110-8542C24EDD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2" y="1152"/>
                <a:ext cx="9" cy="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93" name="Picture 145">
                <a:extLst>
                  <a:ext uri="{FF2B5EF4-FFF2-40B4-BE49-F238E27FC236}">
                    <a16:creationId xmlns:a16="http://schemas.microsoft.com/office/drawing/2014/main" id="{0481736B-DF33-468B-BE4F-4A118AF2F8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89" y="1198"/>
                <a:ext cx="9" cy="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94" name="Picture 146">
                <a:extLst>
                  <a:ext uri="{FF2B5EF4-FFF2-40B4-BE49-F238E27FC236}">
                    <a16:creationId xmlns:a16="http://schemas.microsoft.com/office/drawing/2014/main" id="{D468DA14-0355-4998-98A7-4CC01CC63B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62" y="1198"/>
                <a:ext cx="10" cy="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95" name="Picture 147">
                <a:extLst>
                  <a:ext uri="{FF2B5EF4-FFF2-40B4-BE49-F238E27FC236}">
                    <a16:creationId xmlns:a16="http://schemas.microsoft.com/office/drawing/2014/main" id="{35F6638F-528B-4E6D-AB7D-B4B028635C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99" y="1226"/>
                <a:ext cx="10" cy="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96" name="Picture 148">
                <a:extLst>
                  <a:ext uri="{FF2B5EF4-FFF2-40B4-BE49-F238E27FC236}">
                    <a16:creationId xmlns:a16="http://schemas.microsoft.com/office/drawing/2014/main" id="{7F45138E-D3D0-47AC-B505-FAC1159B9C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25" y="1174"/>
                <a:ext cx="1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34" name="Freeform 149">
                <a:extLst>
                  <a:ext uri="{FF2B5EF4-FFF2-40B4-BE49-F238E27FC236}">
                    <a16:creationId xmlns:a16="http://schemas.microsoft.com/office/drawing/2014/main" id="{3D8ABFA0-826C-4ECB-9AAD-EE1226F646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34" y="785"/>
                <a:ext cx="20" cy="26"/>
              </a:xfrm>
              <a:custGeom>
                <a:avLst/>
                <a:gdLst>
                  <a:gd name="T0" fmla="*/ 7 w 20"/>
                  <a:gd name="T1" fmla="*/ 17 h 26"/>
                  <a:gd name="T2" fmla="*/ 10 w 20"/>
                  <a:gd name="T3" fmla="*/ 26 h 26"/>
                  <a:gd name="T4" fmla="*/ 13 w 20"/>
                  <a:gd name="T5" fmla="*/ 19 h 26"/>
                  <a:gd name="T6" fmla="*/ 20 w 20"/>
                  <a:gd name="T7" fmla="*/ 21 h 26"/>
                  <a:gd name="T8" fmla="*/ 20 w 20"/>
                  <a:gd name="T9" fmla="*/ 5 h 26"/>
                  <a:gd name="T10" fmla="*/ 0 w 20"/>
                  <a:gd name="T11" fmla="*/ 0 h 26"/>
                  <a:gd name="T12" fmla="*/ 0 w 20"/>
                  <a:gd name="T13" fmla="*/ 16 h 26"/>
                  <a:gd name="T14" fmla="*/ 7 w 20"/>
                  <a:gd name="T15" fmla="*/ 17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26">
                    <a:moveTo>
                      <a:pt x="7" y="17"/>
                    </a:moveTo>
                    <a:lnTo>
                      <a:pt x="10" y="26"/>
                    </a:lnTo>
                    <a:lnTo>
                      <a:pt x="13" y="19"/>
                    </a:lnTo>
                    <a:lnTo>
                      <a:pt x="20" y="21"/>
                    </a:lnTo>
                    <a:lnTo>
                      <a:pt x="20" y="5"/>
                    </a:lnTo>
                    <a:lnTo>
                      <a:pt x="0" y="0"/>
                    </a:lnTo>
                    <a:lnTo>
                      <a:pt x="0" y="16"/>
                    </a:lnTo>
                    <a:lnTo>
                      <a:pt x="7" y="17"/>
                    </a:lnTo>
                    <a:close/>
                  </a:path>
                </a:pathLst>
              </a:custGeom>
              <a:solidFill>
                <a:srgbClr val="F934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5" name="Freeform 150">
                <a:extLst>
                  <a:ext uri="{FF2B5EF4-FFF2-40B4-BE49-F238E27FC236}">
                    <a16:creationId xmlns:a16="http://schemas.microsoft.com/office/drawing/2014/main" id="{09B08F3A-7A1A-4E0B-A92E-C9BA335084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3" y="909"/>
                <a:ext cx="19" cy="26"/>
              </a:xfrm>
              <a:custGeom>
                <a:avLst/>
                <a:gdLst>
                  <a:gd name="T0" fmla="*/ 7 w 19"/>
                  <a:gd name="T1" fmla="*/ 18 h 26"/>
                  <a:gd name="T2" fmla="*/ 10 w 19"/>
                  <a:gd name="T3" fmla="*/ 26 h 26"/>
                  <a:gd name="T4" fmla="*/ 13 w 19"/>
                  <a:gd name="T5" fmla="*/ 19 h 26"/>
                  <a:gd name="T6" fmla="*/ 19 w 19"/>
                  <a:gd name="T7" fmla="*/ 21 h 26"/>
                  <a:gd name="T8" fmla="*/ 19 w 19"/>
                  <a:gd name="T9" fmla="*/ 5 h 26"/>
                  <a:gd name="T10" fmla="*/ 0 w 19"/>
                  <a:gd name="T11" fmla="*/ 0 h 26"/>
                  <a:gd name="T12" fmla="*/ 0 w 19"/>
                  <a:gd name="T13" fmla="*/ 16 h 26"/>
                  <a:gd name="T14" fmla="*/ 7 w 19"/>
                  <a:gd name="T15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26">
                    <a:moveTo>
                      <a:pt x="7" y="18"/>
                    </a:moveTo>
                    <a:lnTo>
                      <a:pt x="10" y="26"/>
                    </a:lnTo>
                    <a:lnTo>
                      <a:pt x="13" y="19"/>
                    </a:lnTo>
                    <a:lnTo>
                      <a:pt x="19" y="21"/>
                    </a:lnTo>
                    <a:lnTo>
                      <a:pt x="19" y="5"/>
                    </a:lnTo>
                    <a:lnTo>
                      <a:pt x="0" y="0"/>
                    </a:lnTo>
                    <a:lnTo>
                      <a:pt x="0" y="16"/>
                    </a:lnTo>
                    <a:lnTo>
                      <a:pt x="7" y="18"/>
                    </a:lnTo>
                    <a:close/>
                  </a:path>
                </a:pathLst>
              </a:custGeom>
              <a:solidFill>
                <a:srgbClr val="4D8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6" name="Freeform 151">
                <a:extLst>
                  <a:ext uri="{FF2B5EF4-FFF2-40B4-BE49-F238E27FC236}">
                    <a16:creationId xmlns:a16="http://schemas.microsoft.com/office/drawing/2014/main" id="{E585B4C3-3110-44D5-8516-538DCFF5B7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86" y="1615"/>
                <a:ext cx="77" cy="70"/>
              </a:xfrm>
              <a:custGeom>
                <a:avLst/>
                <a:gdLst>
                  <a:gd name="T0" fmla="*/ 182 w 212"/>
                  <a:gd name="T1" fmla="*/ 0 h 194"/>
                  <a:gd name="T2" fmla="*/ 161 w 212"/>
                  <a:gd name="T3" fmla="*/ 96 h 194"/>
                  <a:gd name="T4" fmla="*/ 10 w 212"/>
                  <a:gd name="T5" fmla="*/ 173 h 194"/>
                  <a:gd name="T6" fmla="*/ 40 w 212"/>
                  <a:gd name="T7" fmla="*/ 132 h 194"/>
                  <a:gd name="T8" fmla="*/ 94 w 212"/>
                  <a:gd name="T9" fmla="*/ 46 h 194"/>
                  <a:gd name="T10" fmla="*/ 109 w 212"/>
                  <a:gd name="T11" fmla="*/ 1 h 194"/>
                  <a:gd name="T12" fmla="*/ 182 w 212"/>
                  <a:gd name="T13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2" h="194">
                    <a:moveTo>
                      <a:pt x="182" y="0"/>
                    </a:moveTo>
                    <a:cubicBezTo>
                      <a:pt x="212" y="41"/>
                      <a:pt x="198" y="75"/>
                      <a:pt x="161" y="96"/>
                    </a:cubicBezTo>
                    <a:cubicBezTo>
                      <a:pt x="124" y="119"/>
                      <a:pt x="38" y="194"/>
                      <a:pt x="10" y="173"/>
                    </a:cubicBezTo>
                    <a:cubicBezTo>
                      <a:pt x="0" y="165"/>
                      <a:pt x="27" y="150"/>
                      <a:pt x="40" y="132"/>
                    </a:cubicBezTo>
                    <a:cubicBezTo>
                      <a:pt x="64" y="101"/>
                      <a:pt x="88" y="63"/>
                      <a:pt x="94" y="46"/>
                    </a:cubicBezTo>
                    <a:cubicBezTo>
                      <a:pt x="102" y="20"/>
                      <a:pt x="109" y="1"/>
                      <a:pt x="109" y="1"/>
                    </a:cubicBez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DAE3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9" name="Freeform 152">
                <a:extLst>
                  <a:ext uri="{FF2B5EF4-FFF2-40B4-BE49-F238E27FC236}">
                    <a16:creationId xmlns:a16="http://schemas.microsoft.com/office/drawing/2014/main" id="{F8A09B15-F375-4E44-91E4-4F698DE19F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38" y="1666"/>
                <a:ext cx="85" cy="67"/>
              </a:xfrm>
              <a:custGeom>
                <a:avLst/>
                <a:gdLst>
                  <a:gd name="T0" fmla="*/ 224 w 234"/>
                  <a:gd name="T1" fmla="*/ 0 h 186"/>
                  <a:gd name="T2" fmla="*/ 198 w 234"/>
                  <a:gd name="T3" fmla="*/ 100 h 186"/>
                  <a:gd name="T4" fmla="*/ 25 w 234"/>
                  <a:gd name="T5" fmla="*/ 144 h 186"/>
                  <a:gd name="T6" fmla="*/ 118 w 234"/>
                  <a:gd name="T7" fmla="*/ 53 h 186"/>
                  <a:gd name="T8" fmla="*/ 118 w 234"/>
                  <a:gd name="T9" fmla="*/ 4 h 186"/>
                  <a:gd name="T10" fmla="*/ 224 w 234"/>
                  <a:gd name="T11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4" h="186">
                    <a:moveTo>
                      <a:pt x="224" y="0"/>
                    </a:moveTo>
                    <a:cubicBezTo>
                      <a:pt x="231" y="41"/>
                      <a:pt x="234" y="77"/>
                      <a:pt x="198" y="100"/>
                    </a:cubicBezTo>
                    <a:cubicBezTo>
                      <a:pt x="160" y="126"/>
                      <a:pt x="66" y="186"/>
                      <a:pt x="25" y="144"/>
                    </a:cubicBezTo>
                    <a:cubicBezTo>
                      <a:pt x="0" y="119"/>
                      <a:pt x="110" y="80"/>
                      <a:pt x="118" y="53"/>
                    </a:cubicBezTo>
                    <a:cubicBezTo>
                      <a:pt x="126" y="27"/>
                      <a:pt x="118" y="4"/>
                      <a:pt x="118" y="4"/>
                    </a:cubicBezTo>
                    <a:lnTo>
                      <a:pt x="224" y="0"/>
                    </a:lnTo>
                    <a:close/>
                  </a:path>
                </a:pathLst>
              </a:custGeom>
              <a:solidFill>
                <a:srgbClr val="DAE3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0" name="Freeform 153">
                <a:extLst>
                  <a:ext uri="{FF2B5EF4-FFF2-40B4-BE49-F238E27FC236}">
                    <a16:creationId xmlns:a16="http://schemas.microsoft.com/office/drawing/2014/main" id="{A2AF767F-25D4-46CC-9E81-94FBB09B89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87" y="957"/>
                <a:ext cx="122" cy="353"/>
              </a:xfrm>
              <a:custGeom>
                <a:avLst/>
                <a:gdLst>
                  <a:gd name="T0" fmla="*/ 17 w 336"/>
                  <a:gd name="T1" fmla="*/ 101 h 974"/>
                  <a:gd name="T2" fmla="*/ 147 w 336"/>
                  <a:gd name="T3" fmla="*/ 93 h 974"/>
                  <a:gd name="T4" fmla="*/ 224 w 336"/>
                  <a:gd name="T5" fmla="*/ 195 h 974"/>
                  <a:gd name="T6" fmla="*/ 279 w 336"/>
                  <a:gd name="T7" fmla="*/ 312 h 974"/>
                  <a:gd name="T8" fmla="*/ 264 w 336"/>
                  <a:gd name="T9" fmla="*/ 410 h 974"/>
                  <a:gd name="T10" fmla="*/ 304 w 336"/>
                  <a:gd name="T11" fmla="*/ 521 h 974"/>
                  <a:gd name="T12" fmla="*/ 267 w 336"/>
                  <a:gd name="T13" fmla="*/ 607 h 974"/>
                  <a:gd name="T14" fmla="*/ 309 w 336"/>
                  <a:gd name="T15" fmla="*/ 766 h 974"/>
                  <a:gd name="T16" fmla="*/ 136 w 336"/>
                  <a:gd name="T17" fmla="*/ 866 h 974"/>
                  <a:gd name="T18" fmla="*/ 136 w 336"/>
                  <a:gd name="T19" fmla="*/ 504 h 974"/>
                  <a:gd name="T20" fmla="*/ 17 w 336"/>
                  <a:gd name="T21" fmla="*/ 101 h 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36" h="974">
                    <a:moveTo>
                      <a:pt x="17" y="101"/>
                    </a:moveTo>
                    <a:cubicBezTo>
                      <a:pt x="0" y="173"/>
                      <a:pt x="55" y="0"/>
                      <a:pt x="147" y="93"/>
                    </a:cubicBezTo>
                    <a:cubicBezTo>
                      <a:pt x="192" y="140"/>
                      <a:pt x="222" y="119"/>
                      <a:pt x="224" y="195"/>
                    </a:cubicBezTo>
                    <a:cubicBezTo>
                      <a:pt x="226" y="271"/>
                      <a:pt x="266" y="249"/>
                      <a:pt x="279" y="312"/>
                    </a:cubicBezTo>
                    <a:cubicBezTo>
                      <a:pt x="291" y="374"/>
                      <a:pt x="257" y="368"/>
                      <a:pt x="264" y="410"/>
                    </a:cubicBezTo>
                    <a:cubicBezTo>
                      <a:pt x="271" y="451"/>
                      <a:pt x="312" y="463"/>
                      <a:pt x="304" y="521"/>
                    </a:cubicBezTo>
                    <a:cubicBezTo>
                      <a:pt x="298" y="559"/>
                      <a:pt x="277" y="566"/>
                      <a:pt x="267" y="607"/>
                    </a:cubicBezTo>
                    <a:cubicBezTo>
                      <a:pt x="249" y="683"/>
                      <a:pt x="291" y="692"/>
                      <a:pt x="309" y="766"/>
                    </a:cubicBezTo>
                    <a:cubicBezTo>
                      <a:pt x="336" y="874"/>
                      <a:pt x="210" y="974"/>
                      <a:pt x="136" y="866"/>
                    </a:cubicBezTo>
                    <a:cubicBezTo>
                      <a:pt x="62" y="757"/>
                      <a:pt x="136" y="504"/>
                      <a:pt x="136" y="504"/>
                    </a:cubicBezTo>
                    <a:lnTo>
                      <a:pt x="17" y="101"/>
                    </a:lnTo>
                    <a:close/>
                  </a:path>
                </a:pathLst>
              </a:custGeom>
              <a:solidFill>
                <a:srgbClr val="603F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1" name="Freeform 154">
                <a:extLst>
                  <a:ext uri="{FF2B5EF4-FFF2-40B4-BE49-F238E27FC236}">
                    <a16:creationId xmlns:a16="http://schemas.microsoft.com/office/drawing/2014/main" id="{CC926400-BE40-4B49-A897-99DD6598DB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7" y="1226"/>
                <a:ext cx="142" cy="417"/>
              </a:xfrm>
              <a:custGeom>
                <a:avLst/>
                <a:gdLst>
                  <a:gd name="T0" fmla="*/ 8 w 392"/>
                  <a:gd name="T1" fmla="*/ 158 h 1151"/>
                  <a:gd name="T2" fmla="*/ 78 w 392"/>
                  <a:gd name="T3" fmla="*/ 717 h 1151"/>
                  <a:gd name="T4" fmla="*/ 249 w 392"/>
                  <a:gd name="T5" fmla="*/ 1151 h 1151"/>
                  <a:gd name="T6" fmla="*/ 392 w 392"/>
                  <a:gd name="T7" fmla="*/ 1075 h 1151"/>
                  <a:gd name="T8" fmla="*/ 257 w 392"/>
                  <a:gd name="T9" fmla="*/ 539 h 1151"/>
                  <a:gd name="T10" fmla="*/ 159 w 392"/>
                  <a:gd name="T11" fmla="*/ 81 h 1151"/>
                  <a:gd name="T12" fmla="*/ 13 w 392"/>
                  <a:gd name="T13" fmla="*/ 0 h 1151"/>
                  <a:gd name="T14" fmla="*/ 8 w 392"/>
                  <a:gd name="T15" fmla="*/ 158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2" h="1151">
                    <a:moveTo>
                      <a:pt x="8" y="158"/>
                    </a:moveTo>
                    <a:cubicBezTo>
                      <a:pt x="13" y="482"/>
                      <a:pt x="0" y="603"/>
                      <a:pt x="78" y="717"/>
                    </a:cubicBezTo>
                    <a:cubicBezTo>
                      <a:pt x="147" y="817"/>
                      <a:pt x="249" y="1151"/>
                      <a:pt x="249" y="1151"/>
                    </a:cubicBezTo>
                    <a:cubicBezTo>
                      <a:pt x="392" y="1075"/>
                      <a:pt x="392" y="1075"/>
                      <a:pt x="392" y="1075"/>
                    </a:cubicBezTo>
                    <a:cubicBezTo>
                      <a:pt x="392" y="1075"/>
                      <a:pt x="252" y="638"/>
                      <a:pt x="257" y="539"/>
                    </a:cubicBezTo>
                    <a:cubicBezTo>
                      <a:pt x="263" y="439"/>
                      <a:pt x="159" y="81"/>
                      <a:pt x="159" y="81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8" y="119"/>
                      <a:pt x="8" y="158"/>
                    </a:cubicBezTo>
                    <a:close/>
                  </a:path>
                </a:pathLst>
              </a:custGeom>
              <a:solidFill>
                <a:srgbClr val="3306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2" name="Freeform 155">
                <a:extLst>
                  <a:ext uri="{FF2B5EF4-FFF2-40B4-BE49-F238E27FC236}">
                    <a16:creationId xmlns:a16="http://schemas.microsoft.com/office/drawing/2014/main" id="{4CD2D2DE-4F2F-4110-8AA5-A3A86E5167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40" y="1191"/>
                <a:ext cx="112" cy="484"/>
              </a:xfrm>
              <a:custGeom>
                <a:avLst/>
                <a:gdLst>
                  <a:gd name="T0" fmla="*/ 36 w 311"/>
                  <a:gd name="T1" fmla="*/ 164 h 1336"/>
                  <a:gd name="T2" fmla="*/ 15 w 311"/>
                  <a:gd name="T3" fmla="*/ 824 h 1336"/>
                  <a:gd name="T4" fmla="*/ 81 w 311"/>
                  <a:gd name="T5" fmla="*/ 1336 h 1336"/>
                  <a:gd name="T6" fmla="*/ 244 w 311"/>
                  <a:gd name="T7" fmla="*/ 1324 h 1336"/>
                  <a:gd name="T8" fmla="*/ 219 w 311"/>
                  <a:gd name="T9" fmla="*/ 820 h 1336"/>
                  <a:gd name="T10" fmla="*/ 307 w 311"/>
                  <a:gd name="T11" fmla="*/ 406 h 1336"/>
                  <a:gd name="T12" fmla="*/ 262 w 311"/>
                  <a:gd name="T13" fmla="*/ 123 h 1336"/>
                  <a:gd name="T14" fmla="*/ 36 w 311"/>
                  <a:gd name="T15" fmla="*/ 164 h 1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1" h="1336">
                    <a:moveTo>
                      <a:pt x="36" y="164"/>
                    </a:moveTo>
                    <a:cubicBezTo>
                      <a:pt x="47" y="333"/>
                      <a:pt x="0" y="707"/>
                      <a:pt x="15" y="824"/>
                    </a:cubicBezTo>
                    <a:cubicBezTo>
                      <a:pt x="30" y="941"/>
                      <a:pt x="81" y="1336"/>
                      <a:pt x="81" y="1336"/>
                    </a:cubicBezTo>
                    <a:cubicBezTo>
                      <a:pt x="244" y="1324"/>
                      <a:pt x="244" y="1324"/>
                      <a:pt x="244" y="1324"/>
                    </a:cubicBezTo>
                    <a:cubicBezTo>
                      <a:pt x="244" y="1324"/>
                      <a:pt x="234" y="918"/>
                      <a:pt x="219" y="820"/>
                    </a:cubicBezTo>
                    <a:cubicBezTo>
                      <a:pt x="212" y="777"/>
                      <a:pt x="303" y="525"/>
                      <a:pt x="307" y="406"/>
                    </a:cubicBezTo>
                    <a:cubicBezTo>
                      <a:pt x="311" y="226"/>
                      <a:pt x="258" y="245"/>
                      <a:pt x="262" y="123"/>
                    </a:cubicBezTo>
                    <a:cubicBezTo>
                      <a:pt x="266" y="0"/>
                      <a:pt x="36" y="164"/>
                      <a:pt x="36" y="164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3" name="Freeform 156">
                <a:extLst>
                  <a:ext uri="{FF2B5EF4-FFF2-40B4-BE49-F238E27FC236}">
                    <a16:creationId xmlns:a16="http://schemas.microsoft.com/office/drawing/2014/main" id="{682BD2F8-232C-4AF9-A460-76C41A6BED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8" y="1063"/>
                <a:ext cx="86" cy="66"/>
              </a:xfrm>
              <a:custGeom>
                <a:avLst/>
                <a:gdLst>
                  <a:gd name="T0" fmla="*/ 0 w 238"/>
                  <a:gd name="T1" fmla="*/ 48 h 182"/>
                  <a:gd name="T2" fmla="*/ 78 w 238"/>
                  <a:gd name="T3" fmla="*/ 42 h 182"/>
                  <a:gd name="T4" fmla="*/ 63 w 238"/>
                  <a:gd name="T5" fmla="*/ 0 h 182"/>
                  <a:gd name="T6" fmla="*/ 168 w 238"/>
                  <a:gd name="T7" fmla="*/ 16 h 182"/>
                  <a:gd name="T8" fmla="*/ 173 w 238"/>
                  <a:gd name="T9" fmla="*/ 99 h 182"/>
                  <a:gd name="T10" fmla="*/ 238 w 238"/>
                  <a:gd name="T11" fmla="*/ 144 h 182"/>
                  <a:gd name="T12" fmla="*/ 168 w 238"/>
                  <a:gd name="T13" fmla="*/ 182 h 182"/>
                  <a:gd name="T14" fmla="*/ 2 w 238"/>
                  <a:gd name="T15" fmla="*/ 124 h 182"/>
                  <a:gd name="T16" fmla="*/ 0 w 238"/>
                  <a:gd name="T17" fmla="*/ 48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8" h="182">
                    <a:moveTo>
                      <a:pt x="0" y="48"/>
                    </a:moveTo>
                    <a:cubicBezTo>
                      <a:pt x="49" y="58"/>
                      <a:pt x="69" y="60"/>
                      <a:pt x="78" y="42"/>
                    </a:cubicBezTo>
                    <a:cubicBezTo>
                      <a:pt x="87" y="24"/>
                      <a:pt x="63" y="0"/>
                      <a:pt x="63" y="0"/>
                    </a:cubicBezTo>
                    <a:cubicBezTo>
                      <a:pt x="63" y="0"/>
                      <a:pt x="122" y="12"/>
                      <a:pt x="168" y="16"/>
                    </a:cubicBezTo>
                    <a:cubicBezTo>
                      <a:pt x="168" y="16"/>
                      <a:pt x="156" y="83"/>
                      <a:pt x="173" y="99"/>
                    </a:cubicBezTo>
                    <a:cubicBezTo>
                      <a:pt x="190" y="116"/>
                      <a:pt x="238" y="144"/>
                      <a:pt x="238" y="144"/>
                    </a:cubicBezTo>
                    <a:cubicBezTo>
                      <a:pt x="168" y="182"/>
                      <a:pt x="168" y="182"/>
                      <a:pt x="168" y="182"/>
                    </a:cubicBezTo>
                    <a:cubicBezTo>
                      <a:pt x="2" y="124"/>
                      <a:pt x="2" y="124"/>
                      <a:pt x="2" y="124"/>
                    </a:cubicBez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F9B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6" name="Freeform 157">
                <a:extLst>
                  <a:ext uri="{FF2B5EF4-FFF2-40B4-BE49-F238E27FC236}">
                    <a16:creationId xmlns:a16="http://schemas.microsoft.com/office/drawing/2014/main" id="{056F6C17-6397-4AB4-9FD7-129E1CCAF2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8" y="938"/>
                <a:ext cx="179" cy="202"/>
              </a:xfrm>
              <a:custGeom>
                <a:avLst/>
                <a:gdLst>
                  <a:gd name="T0" fmla="*/ 424 w 493"/>
                  <a:gd name="T1" fmla="*/ 558 h 558"/>
                  <a:gd name="T2" fmla="*/ 412 w 493"/>
                  <a:gd name="T3" fmla="*/ 515 h 558"/>
                  <a:gd name="T4" fmla="*/ 177 w 493"/>
                  <a:gd name="T5" fmla="*/ 446 h 558"/>
                  <a:gd name="T6" fmla="*/ 43 w 493"/>
                  <a:gd name="T7" fmla="*/ 163 h 558"/>
                  <a:gd name="T8" fmla="*/ 0 w 493"/>
                  <a:gd name="T9" fmla="*/ 101 h 558"/>
                  <a:gd name="T10" fmla="*/ 31 w 493"/>
                  <a:gd name="T11" fmla="*/ 118 h 558"/>
                  <a:gd name="T12" fmla="*/ 19 w 493"/>
                  <a:gd name="T13" fmla="*/ 70 h 558"/>
                  <a:gd name="T14" fmla="*/ 63 w 493"/>
                  <a:gd name="T15" fmla="*/ 57 h 558"/>
                  <a:gd name="T16" fmla="*/ 83 w 493"/>
                  <a:gd name="T17" fmla="*/ 141 h 558"/>
                  <a:gd name="T18" fmla="*/ 227 w 493"/>
                  <a:gd name="T19" fmla="*/ 399 h 558"/>
                  <a:gd name="T20" fmla="*/ 487 w 493"/>
                  <a:gd name="T21" fmla="*/ 385 h 558"/>
                  <a:gd name="T22" fmla="*/ 493 w 493"/>
                  <a:gd name="T23" fmla="*/ 506 h 558"/>
                  <a:gd name="T24" fmla="*/ 424 w 493"/>
                  <a:gd name="T25" fmla="*/ 558 h 5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3" h="558">
                    <a:moveTo>
                      <a:pt x="424" y="558"/>
                    </a:moveTo>
                    <a:cubicBezTo>
                      <a:pt x="425" y="520"/>
                      <a:pt x="422" y="516"/>
                      <a:pt x="412" y="515"/>
                    </a:cubicBezTo>
                    <a:cubicBezTo>
                      <a:pt x="402" y="514"/>
                      <a:pt x="193" y="474"/>
                      <a:pt x="177" y="446"/>
                    </a:cubicBezTo>
                    <a:cubicBezTo>
                      <a:pt x="160" y="417"/>
                      <a:pt x="56" y="175"/>
                      <a:pt x="43" y="163"/>
                    </a:cubicBezTo>
                    <a:cubicBezTo>
                      <a:pt x="31" y="153"/>
                      <a:pt x="0" y="114"/>
                      <a:pt x="0" y="101"/>
                    </a:cubicBezTo>
                    <a:cubicBezTo>
                      <a:pt x="1" y="86"/>
                      <a:pt x="23" y="118"/>
                      <a:pt x="31" y="118"/>
                    </a:cubicBezTo>
                    <a:cubicBezTo>
                      <a:pt x="31" y="118"/>
                      <a:pt x="23" y="89"/>
                      <a:pt x="19" y="70"/>
                    </a:cubicBezTo>
                    <a:cubicBezTo>
                      <a:pt x="12" y="35"/>
                      <a:pt x="38" y="0"/>
                      <a:pt x="63" y="57"/>
                    </a:cubicBezTo>
                    <a:cubicBezTo>
                      <a:pt x="74" y="81"/>
                      <a:pt x="82" y="93"/>
                      <a:pt x="83" y="141"/>
                    </a:cubicBezTo>
                    <a:cubicBezTo>
                      <a:pt x="83" y="171"/>
                      <a:pt x="227" y="399"/>
                      <a:pt x="227" y="399"/>
                    </a:cubicBezTo>
                    <a:cubicBezTo>
                      <a:pt x="487" y="385"/>
                      <a:pt x="487" y="385"/>
                      <a:pt x="487" y="385"/>
                    </a:cubicBezTo>
                    <a:cubicBezTo>
                      <a:pt x="493" y="506"/>
                      <a:pt x="493" y="506"/>
                      <a:pt x="493" y="506"/>
                    </a:cubicBezTo>
                    <a:lnTo>
                      <a:pt x="424" y="558"/>
                    </a:lnTo>
                    <a:close/>
                  </a:path>
                </a:pathLst>
              </a:custGeom>
              <a:solidFill>
                <a:srgbClr val="FF9B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8" name="Freeform 158">
                <a:extLst>
                  <a:ext uri="{FF2B5EF4-FFF2-40B4-BE49-F238E27FC236}">
                    <a16:creationId xmlns:a16="http://schemas.microsoft.com/office/drawing/2014/main" id="{405ED706-859C-4C00-BAAA-6A68AF6B7C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3" y="1077"/>
                <a:ext cx="166" cy="188"/>
              </a:xfrm>
              <a:custGeom>
                <a:avLst/>
                <a:gdLst>
                  <a:gd name="T0" fmla="*/ 87 w 458"/>
                  <a:gd name="T1" fmla="*/ 0 h 518"/>
                  <a:gd name="T2" fmla="*/ 18 w 458"/>
                  <a:gd name="T3" fmla="*/ 175 h 518"/>
                  <a:gd name="T4" fmla="*/ 2 w 458"/>
                  <a:gd name="T5" fmla="*/ 433 h 518"/>
                  <a:gd name="T6" fmla="*/ 136 w 458"/>
                  <a:gd name="T7" fmla="*/ 484 h 518"/>
                  <a:gd name="T8" fmla="*/ 235 w 458"/>
                  <a:gd name="T9" fmla="*/ 493 h 518"/>
                  <a:gd name="T10" fmla="*/ 336 w 458"/>
                  <a:gd name="T11" fmla="*/ 490 h 518"/>
                  <a:gd name="T12" fmla="*/ 401 w 458"/>
                  <a:gd name="T13" fmla="*/ 131 h 518"/>
                  <a:gd name="T14" fmla="*/ 362 w 458"/>
                  <a:gd name="T15" fmla="*/ 106 h 518"/>
                  <a:gd name="T16" fmla="*/ 161 w 458"/>
                  <a:gd name="T17" fmla="*/ 70 h 518"/>
                  <a:gd name="T18" fmla="*/ 124 w 458"/>
                  <a:gd name="T19" fmla="*/ 10 h 518"/>
                  <a:gd name="T20" fmla="*/ 87 w 458"/>
                  <a:gd name="T21" fmla="*/ 0 h 5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8" h="518">
                    <a:moveTo>
                      <a:pt x="87" y="0"/>
                    </a:moveTo>
                    <a:cubicBezTo>
                      <a:pt x="81" y="82"/>
                      <a:pt x="26" y="161"/>
                      <a:pt x="18" y="175"/>
                    </a:cubicBezTo>
                    <a:cubicBezTo>
                      <a:pt x="10" y="188"/>
                      <a:pt x="4" y="371"/>
                      <a:pt x="2" y="433"/>
                    </a:cubicBezTo>
                    <a:cubicBezTo>
                      <a:pt x="0" y="495"/>
                      <a:pt x="67" y="511"/>
                      <a:pt x="136" y="484"/>
                    </a:cubicBezTo>
                    <a:cubicBezTo>
                      <a:pt x="167" y="471"/>
                      <a:pt x="202" y="482"/>
                      <a:pt x="235" y="493"/>
                    </a:cubicBezTo>
                    <a:cubicBezTo>
                      <a:pt x="274" y="505"/>
                      <a:pt x="312" y="518"/>
                      <a:pt x="336" y="490"/>
                    </a:cubicBezTo>
                    <a:cubicBezTo>
                      <a:pt x="381" y="439"/>
                      <a:pt x="458" y="182"/>
                      <a:pt x="401" y="131"/>
                    </a:cubicBezTo>
                    <a:cubicBezTo>
                      <a:pt x="401" y="131"/>
                      <a:pt x="375" y="115"/>
                      <a:pt x="362" y="106"/>
                    </a:cubicBezTo>
                    <a:cubicBezTo>
                      <a:pt x="362" y="106"/>
                      <a:pt x="220" y="118"/>
                      <a:pt x="161" y="70"/>
                    </a:cubicBezTo>
                    <a:cubicBezTo>
                      <a:pt x="132" y="46"/>
                      <a:pt x="124" y="10"/>
                      <a:pt x="124" y="10"/>
                    </a:cubicBezTo>
                    <a:cubicBezTo>
                      <a:pt x="87" y="0"/>
                      <a:pt x="87" y="0"/>
                      <a:pt x="8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9" name="Freeform 159">
                <a:extLst>
                  <a:ext uri="{FF2B5EF4-FFF2-40B4-BE49-F238E27FC236}">
                    <a16:creationId xmlns:a16="http://schemas.microsoft.com/office/drawing/2014/main" id="{3562586F-4D69-4F0E-8A1A-C045B7AAE0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48" y="1210"/>
                <a:ext cx="5" cy="5"/>
              </a:xfrm>
              <a:custGeom>
                <a:avLst/>
                <a:gdLst>
                  <a:gd name="T0" fmla="*/ 7 w 14"/>
                  <a:gd name="T1" fmla="*/ 0 h 13"/>
                  <a:gd name="T2" fmla="*/ 0 w 14"/>
                  <a:gd name="T3" fmla="*/ 6 h 13"/>
                  <a:gd name="T4" fmla="*/ 6 w 14"/>
                  <a:gd name="T5" fmla="*/ 13 h 13"/>
                  <a:gd name="T6" fmla="*/ 7 w 14"/>
                  <a:gd name="T7" fmla="*/ 13 h 13"/>
                  <a:gd name="T8" fmla="*/ 13 w 14"/>
                  <a:gd name="T9" fmla="*/ 7 h 13"/>
                  <a:gd name="T10" fmla="*/ 7 w 14"/>
                  <a:gd name="T11" fmla="*/ 0 h 13"/>
                  <a:gd name="T12" fmla="*/ 7 w 14"/>
                  <a:gd name="T1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3">
                    <a:moveTo>
                      <a:pt x="7" y="0"/>
                    </a:moveTo>
                    <a:cubicBezTo>
                      <a:pt x="3" y="0"/>
                      <a:pt x="0" y="3"/>
                      <a:pt x="0" y="6"/>
                    </a:cubicBezTo>
                    <a:cubicBezTo>
                      <a:pt x="0" y="10"/>
                      <a:pt x="3" y="13"/>
                      <a:pt x="6" y="13"/>
                    </a:cubicBezTo>
                    <a:cubicBezTo>
                      <a:pt x="6" y="13"/>
                      <a:pt x="6" y="13"/>
                      <a:pt x="7" y="13"/>
                    </a:cubicBezTo>
                    <a:cubicBezTo>
                      <a:pt x="10" y="13"/>
                      <a:pt x="13" y="10"/>
                      <a:pt x="13" y="7"/>
                    </a:cubicBezTo>
                    <a:cubicBezTo>
                      <a:pt x="14" y="3"/>
                      <a:pt x="11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D1F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0" name="Freeform 160">
                <a:extLst>
                  <a:ext uri="{FF2B5EF4-FFF2-40B4-BE49-F238E27FC236}">
                    <a16:creationId xmlns:a16="http://schemas.microsoft.com/office/drawing/2014/main" id="{940D3557-E362-44B8-A2B2-100A08D5FB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93" y="1153"/>
                <a:ext cx="94" cy="132"/>
              </a:xfrm>
              <a:custGeom>
                <a:avLst/>
                <a:gdLst>
                  <a:gd name="T0" fmla="*/ 0 w 94"/>
                  <a:gd name="T1" fmla="*/ 0 h 132"/>
                  <a:gd name="T2" fmla="*/ 29 w 94"/>
                  <a:gd name="T3" fmla="*/ 106 h 132"/>
                  <a:gd name="T4" fmla="*/ 94 w 94"/>
                  <a:gd name="T5" fmla="*/ 132 h 132"/>
                  <a:gd name="T6" fmla="*/ 70 w 94"/>
                  <a:gd name="T7" fmla="*/ 31 h 132"/>
                  <a:gd name="T8" fmla="*/ 0 w 94"/>
                  <a:gd name="T9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32">
                    <a:moveTo>
                      <a:pt x="0" y="0"/>
                    </a:moveTo>
                    <a:lnTo>
                      <a:pt x="29" y="106"/>
                    </a:lnTo>
                    <a:lnTo>
                      <a:pt x="94" y="132"/>
                    </a:lnTo>
                    <a:lnTo>
                      <a:pt x="7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3" name="Freeform 161">
                <a:extLst>
                  <a:ext uri="{FF2B5EF4-FFF2-40B4-BE49-F238E27FC236}">
                    <a16:creationId xmlns:a16="http://schemas.microsoft.com/office/drawing/2014/main" id="{DE84053C-894C-4328-B2FA-B978F5A6EF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90" y="1124"/>
                <a:ext cx="185" cy="143"/>
              </a:xfrm>
              <a:custGeom>
                <a:avLst/>
                <a:gdLst>
                  <a:gd name="T0" fmla="*/ 488 w 511"/>
                  <a:gd name="T1" fmla="*/ 166 h 393"/>
                  <a:gd name="T2" fmla="*/ 496 w 511"/>
                  <a:gd name="T3" fmla="*/ 12 h 393"/>
                  <a:gd name="T4" fmla="*/ 444 w 511"/>
                  <a:gd name="T5" fmla="*/ 38 h 393"/>
                  <a:gd name="T6" fmla="*/ 392 w 511"/>
                  <a:gd name="T7" fmla="*/ 136 h 393"/>
                  <a:gd name="T8" fmla="*/ 322 w 511"/>
                  <a:gd name="T9" fmla="*/ 302 h 393"/>
                  <a:gd name="T10" fmla="*/ 98 w 511"/>
                  <a:gd name="T11" fmla="*/ 240 h 393"/>
                  <a:gd name="T12" fmla="*/ 46 w 511"/>
                  <a:gd name="T13" fmla="*/ 217 h 393"/>
                  <a:gd name="T14" fmla="*/ 36 w 511"/>
                  <a:gd name="T15" fmla="*/ 180 h 393"/>
                  <a:gd name="T16" fmla="*/ 20 w 511"/>
                  <a:gd name="T17" fmla="*/ 193 h 393"/>
                  <a:gd name="T18" fmla="*/ 64 w 511"/>
                  <a:gd name="T19" fmla="*/ 294 h 393"/>
                  <a:gd name="T20" fmla="*/ 117 w 511"/>
                  <a:gd name="T21" fmla="*/ 304 h 393"/>
                  <a:gd name="T22" fmla="*/ 360 w 511"/>
                  <a:gd name="T23" fmla="*/ 387 h 393"/>
                  <a:gd name="T24" fmla="*/ 488 w 511"/>
                  <a:gd name="T25" fmla="*/ 166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11" h="393">
                    <a:moveTo>
                      <a:pt x="488" y="166"/>
                    </a:moveTo>
                    <a:cubicBezTo>
                      <a:pt x="511" y="116"/>
                      <a:pt x="504" y="15"/>
                      <a:pt x="496" y="12"/>
                    </a:cubicBezTo>
                    <a:cubicBezTo>
                      <a:pt x="496" y="12"/>
                      <a:pt x="487" y="0"/>
                      <a:pt x="444" y="38"/>
                    </a:cubicBezTo>
                    <a:cubicBezTo>
                      <a:pt x="427" y="53"/>
                      <a:pt x="405" y="87"/>
                      <a:pt x="392" y="136"/>
                    </a:cubicBezTo>
                    <a:cubicBezTo>
                      <a:pt x="392" y="136"/>
                      <a:pt x="342" y="308"/>
                      <a:pt x="322" y="302"/>
                    </a:cubicBezTo>
                    <a:cubicBezTo>
                      <a:pt x="199" y="264"/>
                      <a:pt x="114" y="259"/>
                      <a:pt x="98" y="240"/>
                    </a:cubicBezTo>
                    <a:cubicBezTo>
                      <a:pt x="82" y="221"/>
                      <a:pt x="57" y="227"/>
                      <a:pt x="46" y="217"/>
                    </a:cubicBezTo>
                    <a:cubicBezTo>
                      <a:pt x="36" y="180"/>
                      <a:pt x="36" y="180"/>
                      <a:pt x="36" y="180"/>
                    </a:cubicBezTo>
                    <a:cubicBezTo>
                      <a:pt x="32" y="183"/>
                      <a:pt x="25" y="187"/>
                      <a:pt x="20" y="193"/>
                    </a:cubicBezTo>
                    <a:cubicBezTo>
                      <a:pt x="0" y="215"/>
                      <a:pt x="36" y="286"/>
                      <a:pt x="64" y="294"/>
                    </a:cubicBezTo>
                    <a:cubicBezTo>
                      <a:pt x="93" y="303"/>
                      <a:pt x="100" y="296"/>
                      <a:pt x="117" y="304"/>
                    </a:cubicBezTo>
                    <a:cubicBezTo>
                      <a:pt x="196" y="341"/>
                      <a:pt x="337" y="393"/>
                      <a:pt x="360" y="387"/>
                    </a:cubicBezTo>
                    <a:cubicBezTo>
                      <a:pt x="427" y="371"/>
                      <a:pt x="488" y="166"/>
                      <a:pt x="488" y="166"/>
                    </a:cubicBezTo>
                    <a:close/>
                  </a:path>
                </a:pathLst>
              </a:custGeom>
              <a:solidFill>
                <a:srgbClr val="FF9B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4" name="Freeform 162">
                <a:extLst>
                  <a:ext uri="{FF2B5EF4-FFF2-40B4-BE49-F238E27FC236}">
                    <a16:creationId xmlns:a16="http://schemas.microsoft.com/office/drawing/2014/main" id="{AA6A3F75-3828-4B63-9F02-482F13415F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08" y="1187"/>
                <a:ext cx="22" cy="29"/>
              </a:xfrm>
              <a:custGeom>
                <a:avLst/>
                <a:gdLst>
                  <a:gd name="T0" fmla="*/ 16 w 59"/>
                  <a:gd name="T1" fmla="*/ 55 h 79"/>
                  <a:gd name="T2" fmla="*/ 6 w 59"/>
                  <a:gd name="T3" fmla="*/ 7 h 79"/>
                  <a:gd name="T4" fmla="*/ 29 w 59"/>
                  <a:gd name="T5" fmla="*/ 37 h 79"/>
                  <a:gd name="T6" fmla="*/ 59 w 59"/>
                  <a:gd name="T7" fmla="*/ 79 h 79"/>
                  <a:gd name="T8" fmla="*/ 16 w 59"/>
                  <a:gd name="T9" fmla="*/ 55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79">
                    <a:moveTo>
                      <a:pt x="16" y="55"/>
                    </a:moveTo>
                    <a:cubicBezTo>
                      <a:pt x="8" y="38"/>
                      <a:pt x="0" y="14"/>
                      <a:pt x="6" y="7"/>
                    </a:cubicBezTo>
                    <a:cubicBezTo>
                      <a:pt x="12" y="0"/>
                      <a:pt x="19" y="21"/>
                      <a:pt x="29" y="37"/>
                    </a:cubicBezTo>
                    <a:cubicBezTo>
                      <a:pt x="40" y="54"/>
                      <a:pt x="59" y="79"/>
                      <a:pt x="59" y="79"/>
                    </a:cubicBezTo>
                    <a:lnTo>
                      <a:pt x="16" y="55"/>
                    </a:lnTo>
                    <a:close/>
                  </a:path>
                </a:pathLst>
              </a:custGeom>
              <a:solidFill>
                <a:srgbClr val="FF9B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5" name="Freeform 163">
                <a:extLst>
                  <a:ext uri="{FF2B5EF4-FFF2-40B4-BE49-F238E27FC236}">
                    <a16:creationId xmlns:a16="http://schemas.microsoft.com/office/drawing/2014/main" id="{74721A35-5417-4B84-AE6B-7AEE939265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71" y="1123"/>
                <a:ext cx="5" cy="5"/>
              </a:xfrm>
              <a:custGeom>
                <a:avLst/>
                <a:gdLst>
                  <a:gd name="T0" fmla="*/ 13 w 13"/>
                  <a:gd name="T1" fmla="*/ 7 h 14"/>
                  <a:gd name="T2" fmla="*/ 7 w 13"/>
                  <a:gd name="T3" fmla="*/ 0 h 14"/>
                  <a:gd name="T4" fmla="*/ 0 w 13"/>
                  <a:gd name="T5" fmla="*/ 7 h 14"/>
                  <a:gd name="T6" fmla="*/ 6 w 13"/>
                  <a:gd name="T7" fmla="*/ 14 h 14"/>
                  <a:gd name="T8" fmla="*/ 13 w 13"/>
                  <a:gd name="T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4">
                    <a:moveTo>
                      <a:pt x="13" y="7"/>
                    </a:moveTo>
                    <a:cubicBezTo>
                      <a:pt x="13" y="3"/>
                      <a:pt x="11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4"/>
                      <a:pt x="6" y="14"/>
                    </a:cubicBezTo>
                    <a:cubicBezTo>
                      <a:pt x="10" y="14"/>
                      <a:pt x="13" y="11"/>
                      <a:pt x="13" y="7"/>
                    </a:cubicBez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6" name="Freeform 164">
                <a:extLst>
                  <a:ext uri="{FF2B5EF4-FFF2-40B4-BE49-F238E27FC236}">
                    <a16:creationId xmlns:a16="http://schemas.microsoft.com/office/drawing/2014/main" id="{4C9D2DAD-6856-4B5E-9EF6-51E1761B3C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7" y="1142"/>
                <a:ext cx="5" cy="5"/>
              </a:xfrm>
              <a:custGeom>
                <a:avLst/>
                <a:gdLst>
                  <a:gd name="T0" fmla="*/ 14 w 14"/>
                  <a:gd name="T1" fmla="*/ 7 h 14"/>
                  <a:gd name="T2" fmla="*/ 7 w 14"/>
                  <a:gd name="T3" fmla="*/ 0 h 14"/>
                  <a:gd name="T4" fmla="*/ 0 w 14"/>
                  <a:gd name="T5" fmla="*/ 7 h 14"/>
                  <a:gd name="T6" fmla="*/ 7 w 14"/>
                  <a:gd name="T7" fmla="*/ 14 h 14"/>
                  <a:gd name="T8" fmla="*/ 14 w 14"/>
                  <a:gd name="T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cubicBezTo>
                      <a:pt x="14" y="3"/>
                      <a:pt x="11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0"/>
                      <a:pt x="3" y="14"/>
                      <a:pt x="7" y="14"/>
                    </a:cubicBezTo>
                    <a:cubicBezTo>
                      <a:pt x="10" y="14"/>
                      <a:pt x="14" y="11"/>
                      <a:pt x="14" y="7"/>
                    </a:cubicBez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7" name="Freeform 165">
                <a:extLst>
                  <a:ext uri="{FF2B5EF4-FFF2-40B4-BE49-F238E27FC236}">
                    <a16:creationId xmlns:a16="http://schemas.microsoft.com/office/drawing/2014/main" id="{81026718-C04D-49D8-BFFE-EA0E9DB7C0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0" y="1165"/>
                <a:ext cx="5" cy="5"/>
              </a:xfrm>
              <a:custGeom>
                <a:avLst/>
                <a:gdLst>
                  <a:gd name="T0" fmla="*/ 14 w 14"/>
                  <a:gd name="T1" fmla="*/ 7 h 14"/>
                  <a:gd name="T2" fmla="*/ 7 w 14"/>
                  <a:gd name="T3" fmla="*/ 0 h 14"/>
                  <a:gd name="T4" fmla="*/ 0 w 14"/>
                  <a:gd name="T5" fmla="*/ 7 h 14"/>
                  <a:gd name="T6" fmla="*/ 6 w 14"/>
                  <a:gd name="T7" fmla="*/ 14 h 14"/>
                  <a:gd name="T8" fmla="*/ 14 w 14"/>
                  <a:gd name="T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cubicBezTo>
                      <a:pt x="14" y="3"/>
                      <a:pt x="11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0"/>
                      <a:pt x="3" y="13"/>
                      <a:pt x="6" y="14"/>
                    </a:cubicBezTo>
                    <a:cubicBezTo>
                      <a:pt x="10" y="14"/>
                      <a:pt x="13" y="11"/>
                      <a:pt x="14" y="7"/>
                    </a:cubicBez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0" name="Freeform 166">
                <a:extLst>
                  <a:ext uri="{FF2B5EF4-FFF2-40B4-BE49-F238E27FC236}">
                    <a16:creationId xmlns:a16="http://schemas.microsoft.com/office/drawing/2014/main" id="{E3B57470-01E9-4944-81AC-179DC08F0E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77" y="975"/>
                <a:ext cx="80" cy="100"/>
              </a:xfrm>
              <a:custGeom>
                <a:avLst/>
                <a:gdLst>
                  <a:gd name="T0" fmla="*/ 28 w 221"/>
                  <a:gd name="T1" fmla="*/ 89 h 278"/>
                  <a:gd name="T2" fmla="*/ 16 w 221"/>
                  <a:gd name="T3" fmla="*/ 142 h 278"/>
                  <a:gd name="T4" fmla="*/ 12 w 221"/>
                  <a:gd name="T5" fmla="*/ 177 h 278"/>
                  <a:gd name="T6" fmla="*/ 13 w 221"/>
                  <a:gd name="T7" fmla="*/ 207 h 278"/>
                  <a:gd name="T8" fmla="*/ 33 w 221"/>
                  <a:gd name="T9" fmla="*/ 265 h 278"/>
                  <a:gd name="T10" fmla="*/ 140 w 221"/>
                  <a:gd name="T11" fmla="*/ 269 h 278"/>
                  <a:gd name="T12" fmla="*/ 208 w 221"/>
                  <a:gd name="T13" fmla="*/ 124 h 278"/>
                  <a:gd name="T14" fmla="*/ 28 w 221"/>
                  <a:gd name="T15" fmla="*/ 89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1" h="278">
                    <a:moveTo>
                      <a:pt x="28" y="89"/>
                    </a:moveTo>
                    <a:cubicBezTo>
                      <a:pt x="12" y="113"/>
                      <a:pt x="15" y="135"/>
                      <a:pt x="16" y="142"/>
                    </a:cubicBezTo>
                    <a:cubicBezTo>
                      <a:pt x="16" y="150"/>
                      <a:pt x="19" y="163"/>
                      <a:pt x="12" y="177"/>
                    </a:cubicBezTo>
                    <a:cubicBezTo>
                      <a:pt x="0" y="197"/>
                      <a:pt x="10" y="196"/>
                      <a:pt x="13" y="207"/>
                    </a:cubicBezTo>
                    <a:cubicBezTo>
                      <a:pt x="17" y="218"/>
                      <a:pt x="7" y="252"/>
                      <a:pt x="33" y="265"/>
                    </a:cubicBezTo>
                    <a:cubicBezTo>
                      <a:pt x="60" y="278"/>
                      <a:pt x="120" y="274"/>
                      <a:pt x="140" y="269"/>
                    </a:cubicBezTo>
                    <a:cubicBezTo>
                      <a:pt x="161" y="263"/>
                      <a:pt x="221" y="206"/>
                      <a:pt x="208" y="124"/>
                    </a:cubicBezTo>
                    <a:cubicBezTo>
                      <a:pt x="197" y="53"/>
                      <a:pt x="84" y="0"/>
                      <a:pt x="28" y="89"/>
                    </a:cubicBezTo>
                    <a:close/>
                  </a:path>
                </a:pathLst>
              </a:custGeom>
              <a:solidFill>
                <a:srgbClr val="FF9B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1" name="Freeform 167">
                <a:extLst>
                  <a:ext uri="{FF2B5EF4-FFF2-40B4-BE49-F238E27FC236}">
                    <a16:creationId xmlns:a16="http://schemas.microsoft.com/office/drawing/2014/main" id="{203F7A40-3DAB-46BC-8586-82530B536F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79" y="989"/>
                <a:ext cx="84" cy="83"/>
              </a:xfrm>
              <a:custGeom>
                <a:avLst/>
                <a:gdLst>
                  <a:gd name="T0" fmla="*/ 67 w 234"/>
                  <a:gd name="T1" fmla="*/ 0 h 228"/>
                  <a:gd name="T2" fmla="*/ 1 w 234"/>
                  <a:gd name="T3" fmla="*/ 66 h 228"/>
                  <a:gd name="T4" fmla="*/ 86 w 234"/>
                  <a:gd name="T5" fmla="*/ 113 h 228"/>
                  <a:gd name="T6" fmla="*/ 114 w 234"/>
                  <a:gd name="T7" fmla="*/ 147 h 228"/>
                  <a:gd name="T8" fmla="*/ 138 w 234"/>
                  <a:gd name="T9" fmla="*/ 228 h 228"/>
                  <a:gd name="T10" fmla="*/ 195 w 234"/>
                  <a:gd name="T11" fmla="*/ 224 h 228"/>
                  <a:gd name="T12" fmla="*/ 234 w 234"/>
                  <a:gd name="T13" fmla="*/ 81 h 228"/>
                  <a:gd name="T14" fmla="*/ 159 w 234"/>
                  <a:gd name="T15" fmla="*/ 4 h 228"/>
                  <a:gd name="T16" fmla="*/ 67 w 234"/>
                  <a:gd name="T17" fmla="*/ 0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4" h="228">
                    <a:moveTo>
                      <a:pt x="67" y="0"/>
                    </a:moveTo>
                    <a:cubicBezTo>
                      <a:pt x="17" y="9"/>
                      <a:pt x="2" y="27"/>
                      <a:pt x="1" y="66"/>
                    </a:cubicBezTo>
                    <a:cubicBezTo>
                      <a:pt x="0" y="105"/>
                      <a:pt x="52" y="97"/>
                      <a:pt x="86" y="113"/>
                    </a:cubicBezTo>
                    <a:cubicBezTo>
                      <a:pt x="104" y="122"/>
                      <a:pt x="104" y="140"/>
                      <a:pt x="114" y="147"/>
                    </a:cubicBezTo>
                    <a:cubicBezTo>
                      <a:pt x="136" y="165"/>
                      <a:pt x="138" y="228"/>
                      <a:pt x="138" y="228"/>
                    </a:cubicBezTo>
                    <a:cubicBezTo>
                      <a:pt x="195" y="224"/>
                      <a:pt x="195" y="224"/>
                      <a:pt x="195" y="224"/>
                    </a:cubicBezTo>
                    <a:cubicBezTo>
                      <a:pt x="234" y="81"/>
                      <a:pt x="234" y="81"/>
                      <a:pt x="234" y="81"/>
                    </a:cubicBezTo>
                    <a:cubicBezTo>
                      <a:pt x="159" y="4"/>
                      <a:pt x="159" y="4"/>
                      <a:pt x="159" y="4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603F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2" name="Freeform 168">
                <a:extLst>
                  <a:ext uri="{FF2B5EF4-FFF2-40B4-BE49-F238E27FC236}">
                    <a16:creationId xmlns:a16="http://schemas.microsoft.com/office/drawing/2014/main" id="{5E68AF9A-56FB-4F80-9F5A-2CAADC2A9C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3" y="1033"/>
                <a:ext cx="22" cy="20"/>
              </a:xfrm>
              <a:custGeom>
                <a:avLst/>
                <a:gdLst>
                  <a:gd name="T0" fmla="*/ 0 w 61"/>
                  <a:gd name="T1" fmla="*/ 26 h 55"/>
                  <a:gd name="T2" fmla="*/ 52 w 61"/>
                  <a:gd name="T3" fmla="*/ 19 h 55"/>
                  <a:gd name="T4" fmla="*/ 27 w 61"/>
                  <a:gd name="T5" fmla="*/ 55 h 55"/>
                  <a:gd name="T6" fmla="*/ 0 w 61"/>
                  <a:gd name="T7" fmla="*/ 26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" h="55">
                    <a:moveTo>
                      <a:pt x="0" y="26"/>
                    </a:moveTo>
                    <a:cubicBezTo>
                      <a:pt x="24" y="0"/>
                      <a:pt x="44" y="3"/>
                      <a:pt x="52" y="19"/>
                    </a:cubicBezTo>
                    <a:cubicBezTo>
                      <a:pt x="61" y="38"/>
                      <a:pt x="27" y="55"/>
                      <a:pt x="27" y="55"/>
                    </a:cubicBez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FF9B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3" name="Freeform 169">
                <a:extLst>
                  <a:ext uri="{FF2B5EF4-FFF2-40B4-BE49-F238E27FC236}">
                    <a16:creationId xmlns:a16="http://schemas.microsoft.com/office/drawing/2014/main" id="{34351689-4138-4917-8F1A-F5DEFB84D1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7" y="997"/>
                <a:ext cx="17" cy="14"/>
              </a:xfrm>
              <a:custGeom>
                <a:avLst/>
                <a:gdLst>
                  <a:gd name="T0" fmla="*/ 0 w 17"/>
                  <a:gd name="T1" fmla="*/ 7 h 14"/>
                  <a:gd name="T2" fmla="*/ 3 w 17"/>
                  <a:gd name="T3" fmla="*/ 14 h 14"/>
                  <a:gd name="T4" fmla="*/ 17 w 17"/>
                  <a:gd name="T5" fmla="*/ 7 h 14"/>
                  <a:gd name="T6" fmla="*/ 14 w 17"/>
                  <a:gd name="T7" fmla="*/ 0 h 14"/>
                  <a:gd name="T8" fmla="*/ 0 w 17"/>
                  <a:gd name="T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4">
                    <a:moveTo>
                      <a:pt x="0" y="7"/>
                    </a:moveTo>
                    <a:lnTo>
                      <a:pt x="3" y="14"/>
                    </a:lnTo>
                    <a:lnTo>
                      <a:pt x="17" y="7"/>
                    </a:lnTo>
                    <a:lnTo>
                      <a:pt x="14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2B0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4" name="Freeform 170">
                <a:extLst>
                  <a:ext uri="{FF2B5EF4-FFF2-40B4-BE49-F238E27FC236}">
                    <a16:creationId xmlns:a16="http://schemas.microsoft.com/office/drawing/2014/main" id="{7C366FFD-BB96-4419-AE9A-AF82489671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6" y="995"/>
                <a:ext cx="9" cy="12"/>
              </a:xfrm>
              <a:custGeom>
                <a:avLst/>
                <a:gdLst>
                  <a:gd name="T0" fmla="*/ 22 w 25"/>
                  <a:gd name="T1" fmla="*/ 13 h 33"/>
                  <a:gd name="T2" fmla="*/ 18 w 25"/>
                  <a:gd name="T3" fmla="*/ 31 h 33"/>
                  <a:gd name="T4" fmla="*/ 4 w 25"/>
                  <a:gd name="T5" fmla="*/ 20 h 33"/>
                  <a:gd name="T6" fmla="*/ 7 w 25"/>
                  <a:gd name="T7" fmla="*/ 2 h 33"/>
                  <a:gd name="T8" fmla="*/ 22 w 25"/>
                  <a:gd name="T9" fmla="*/ 1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3">
                    <a:moveTo>
                      <a:pt x="22" y="13"/>
                    </a:moveTo>
                    <a:cubicBezTo>
                      <a:pt x="25" y="21"/>
                      <a:pt x="23" y="29"/>
                      <a:pt x="18" y="31"/>
                    </a:cubicBezTo>
                    <a:cubicBezTo>
                      <a:pt x="13" y="33"/>
                      <a:pt x="7" y="28"/>
                      <a:pt x="4" y="20"/>
                    </a:cubicBezTo>
                    <a:cubicBezTo>
                      <a:pt x="0" y="12"/>
                      <a:pt x="2" y="4"/>
                      <a:pt x="7" y="2"/>
                    </a:cubicBezTo>
                    <a:cubicBezTo>
                      <a:pt x="12" y="0"/>
                      <a:pt x="19" y="5"/>
                      <a:pt x="22" y="13"/>
                    </a:cubicBezTo>
                    <a:close/>
                  </a:path>
                </a:pathLst>
              </a:custGeom>
              <a:solidFill>
                <a:srgbClr val="4D8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5" name="Freeform 171">
                <a:extLst>
                  <a:ext uri="{FF2B5EF4-FFF2-40B4-BE49-F238E27FC236}">
                    <a16:creationId xmlns:a16="http://schemas.microsoft.com/office/drawing/2014/main" id="{A91B6D22-3C7F-43BF-B787-CDF0D73EF8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7" y="1683"/>
                <a:ext cx="30" cy="22"/>
              </a:xfrm>
              <a:custGeom>
                <a:avLst/>
                <a:gdLst>
                  <a:gd name="T0" fmla="*/ 19 w 83"/>
                  <a:gd name="T1" fmla="*/ 62 h 62"/>
                  <a:gd name="T2" fmla="*/ 17 w 83"/>
                  <a:gd name="T3" fmla="*/ 61 h 62"/>
                  <a:gd name="T4" fmla="*/ 3 w 83"/>
                  <a:gd name="T5" fmla="*/ 32 h 62"/>
                  <a:gd name="T6" fmla="*/ 14 w 83"/>
                  <a:gd name="T7" fmla="*/ 27 h 62"/>
                  <a:gd name="T8" fmla="*/ 36 w 83"/>
                  <a:gd name="T9" fmla="*/ 34 h 62"/>
                  <a:gd name="T10" fmla="*/ 72 w 83"/>
                  <a:gd name="T11" fmla="*/ 45 h 62"/>
                  <a:gd name="T12" fmla="*/ 69 w 83"/>
                  <a:gd name="T13" fmla="*/ 39 h 62"/>
                  <a:gd name="T14" fmla="*/ 53 w 83"/>
                  <a:gd name="T15" fmla="*/ 4 h 62"/>
                  <a:gd name="T16" fmla="*/ 80 w 83"/>
                  <a:gd name="T17" fmla="*/ 9 h 62"/>
                  <a:gd name="T18" fmla="*/ 82 w 83"/>
                  <a:gd name="T19" fmla="*/ 14 h 62"/>
                  <a:gd name="T20" fmla="*/ 76 w 83"/>
                  <a:gd name="T21" fmla="*/ 16 h 62"/>
                  <a:gd name="T22" fmla="*/ 60 w 83"/>
                  <a:gd name="T23" fmla="*/ 10 h 62"/>
                  <a:gd name="T24" fmla="*/ 76 w 83"/>
                  <a:gd name="T25" fmla="*/ 35 h 62"/>
                  <a:gd name="T26" fmla="*/ 79 w 83"/>
                  <a:gd name="T27" fmla="*/ 50 h 62"/>
                  <a:gd name="T28" fmla="*/ 33 w 83"/>
                  <a:gd name="T29" fmla="*/ 42 h 62"/>
                  <a:gd name="T30" fmla="*/ 13 w 83"/>
                  <a:gd name="T31" fmla="*/ 35 h 62"/>
                  <a:gd name="T32" fmla="*/ 10 w 83"/>
                  <a:gd name="T33" fmla="*/ 35 h 62"/>
                  <a:gd name="T34" fmla="*/ 22 w 83"/>
                  <a:gd name="T35" fmla="*/ 55 h 62"/>
                  <a:gd name="T36" fmla="*/ 22 w 83"/>
                  <a:gd name="T37" fmla="*/ 61 h 62"/>
                  <a:gd name="T38" fmla="*/ 19 w 83"/>
                  <a:gd name="T39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" h="62">
                    <a:moveTo>
                      <a:pt x="19" y="62"/>
                    </a:moveTo>
                    <a:cubicBezTo>
                      <a:pt x="18" y="62"/>
                      <a:pt x="18" y="62"/>
                      <a:pt x="17" y="61"/>
                    </a:cubicBezTo>
                    <a:cubicBezTo>
                      <a:pt x="9" y="54"/>
                      <a:pt x="0" y="40"/>
                      <a:pt x="3" y="32"/>
                    </a:cubicBezTo>
                    <a:cubicBezTo>
                      <a:pt x="4" y="30"/>
                      <a:pt x="7" y="27"/>
                      <a:pt x="14" y="27"/>
                    </a:cubicBezTo>
                    <a:cubicBezTo>
                      <a:pt x="18" y="28"/>
                      <a:pt x="26" y="31"/>
                      <a:pt x="36" y="34"/>
                    </a:cubicBezTo>
                    <a:cubicBezTo>
                      <a:pt x="46" y="38"/>
                      <a:pt x="67" y="46"/>
                      <a:pt x="72" y="45"/>
                    </a:cubicBezTo>
                    <a:cubicBezTo>
                      <a:pt x="72" y="44"/>
                      <a:pt x="71" y="43"/>
                      <a:pt x="69" y="39"/>
                    </a:cubicBezTo>
                    <a:cubicBezTo>
                      <a:pt x="54" y="17"/>
                      <a:pt x="49" y="9"/>
                      <a:pt x="53" y="4"/>
                    </a:cubicBezTo>
                    <a:cubicBezTo>
                      <a:pt x="56" y="0"/>
                      <a:pt x="62" y="1"/>
                      <a:pt x="80" y="9"/>
                    </a:cubicBezTo>
                    <a:cubicBezTo>
                      <a:pt x="82" y="9"/>
                      <a:pt x="83" y="12"/>
                      <a:pt x="82" y="14"/>
                    </a:cubicBezTo>
                    <a:cubicBezTo>
                      <a:pt x="81" y="16"/>
                      <a:pt x="78" y="17"/>
                      <a:pt x="76" y="16"/>
                    </a:cubicBezTo>
                    <a:cubicBezTo>
                      <a:pt x="67" y="12"/>
                      <a:pt x="62" y="10"/>
                      <a:pt x="60" y="10"/>
                    </a:cubicBezTo>
                    <a:cubicBezTo>
                      <a:pt x="62" y="14"/>
                      <a:pt x="69" y="25"/>
                      <a:pt x="76" y="35"/>
                    </a:cubicBezTo>
                    <a:cubicBezTo>
                      <a:pt x="79" y="39"/>
                      <a:pt x="82" y="46"/>
                      <a:pt x="79" y="50"/>
                    </a:cubicBezTo>
                    <a:cubicBezTo>
                      <a:pt x="74" y="57"/>
                      <a:pt x="58" y="51"/>
                      <a:pt x="33" y="42"/>
                    </a:cubicBezTo>
                    <a:cubicBezTo>
                      <a:pt x="24" y="39"/>
                      <a:pt x="16" y="36"/>
                      <a:pt x="13" y="35"/>
                    </a:cubicBezTo>
                    <a:cubicBezTo>
                      <a:pt x="11" y="35"/>
                      <a:pt x="10" y="35"/>
                      <a:pt x="10" y="35"/>
                    </a:cubicBezTo>
                    <a:cubicBezTo>
                      <a:pt x="9" y="37"/>
                      <a:pt x="14" y="47"/>
                      <a:pt x="22" y="55"/>
                    </a:cubicBezTo>
                    <a:cubicBezTo>
                      <a:pt x="24" y="56"/>
                      <a:pt x="24" y="59"/>
                      <a:pt x="22" y="61"/>
                    </a:cubicBezTo>
                    <a:cubicBezTo>
                      <a:pt x="22" y="61"/>
                      <a:pt x="21" y="62"/>
                      <a:pt x="19" y="62"/>
                    </a:cubicBezTo>
                    <a:close/>
                  </a:path>
                </a:pathLst>
              </a:custGeom>
              <a:solidFill>
                <a:srgbClr val="1400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6" name="Freeform 172">
                <a:extLst>
                  <a:ext uri="{FF2B5EF4-FFF2-40B4-BE49-F238E27FC236}">
                    <a16:creationId xmlns:a16="http://schemas.microsoft.com/office/drawing/2014/main" id="{5F3464E4-6837-4E42-A40D-2B55DDC35F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93" y="1273"/>
                <a:ext cx="48" cy="39"/>
              </a:xfrm>
              <a:custGeom>
                <a:avLst/>
                <a:gdLst>
                  <a:gd name="T0" fmla="*/ 125 w 130"/>
                  <a:gd name="T1" fmla="*/ 107 h 107"/>
                  <a:gd name="T2" fmla="*/ 123 w 130"/>
                  <a:gd name="T3" fmla="*/ 106 h 107"/>
                  <a:gd name="T4" fmla="*/ 1 w 130"/>
                  <a:gd name="T5" fmla="*/ 7 h 107"/>
                  <a:gd name="T6" fmla="*/ 2 w 130"/>
                  <a:gd name="T7" fmla="*/ 1 h 107"/>
                  <a:gd name="T8" fmla="*/ 8 w 130"/>
                  <a:gd name="T9" fmla="*/ 2 h 107"/>
                  <a:gd name="T10" fmla="*/ 127 w 130"/>
                  <a:gd name="T11" fmla="*/ 100 h 107"/>
                  <a:gd name="T12" fmla="*/ 128 w 130"/>
                  <a:gd name="T13" fmla="*/ 105 h 107"/>
                  <a:gd name="T14" fmla="*/ 125 w 130"/>
                  <a:gd name="T15" fmla="*/ 10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0" h="107">
                    <a:moveTo>
                      <a:pt x="125" y="107"/>
                    </a:moveTo>
                    <a:cubicBezTo>
                      <a:pt x="124" y="107"/>
                      <a:pt x="124" y="107"/>
                      <a:pt x="123" y="106"/>
                    </a:cubicBezTo>
                    <a:cubicBezTo>
                      <a:pt x="119" y="103"/>
                      <a:pt x="22" y="37"/>
                      <a:pt x="1" y="7"/>
                    </a:cubicBezTo>
                    <a:cubicBezTo>
                      <a:pt x="0" y="5"/>
                      <a:pt x="0" y="2"/>
                      <a:pt x="2" y="1"/>
                    </a:cubicBezTo>
                    <a:cubicBezTo>
                      <a:pt x="4" y="0"/>
                      <a:pt x="7" y="0"/>
                      <a:pt x="8" y="2"/>
                    </a:cubicBezTo>
                    <a:cubicBezTo>
                      <a:pt x="28" y="31"/>
                      <a:pt x="126" y="99"/>
                      <a:pt x="127" y="100"/>
                    </a:cubicBezTo>
                    <a:cubicBezTo>
                      <a:pt x="129" y="101"/>
                      <a:pt x="130" y="103"/>
                      <a:pt x="128" y="105"/>
                    </a:cubicBezTo>
                    <a:cubicBezTo>
                      <a:pt x="128" y="106"/>
                      <a:pt x="126" y="107"/>
                      <a:pt x="125" y="107"/>
                    </a:cubicBezTo>
                    <a:close/>
                  </a:path>
                </a:pathLst>
              </a:custGeom>
              <a:solidFill>
                <a:srgbClr val="1400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7" name="Freeform 173">
                <a:extLst>
                  <a:ext uri="{FF2B5EF4-FFF2-40B4-BE49-F238E27FC236}">
                    <a16:creationId xmlns:a16="http://schemas.microsoft.com/office/drawing/2014/main" id="{81BFA069-65F1-4899-80DC-3AE04FB34F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9" y="1092"/>
                <a:ext cx="32" cy="86"/>
              </a:xfrm>
              <a:custGeom>
                <a:avLst/>
                <a:gdLst>
                  <a:gd name="T0" fmla="*/ 4 w 86"/>
                  <a:gd name="T1" fmla="*/ 237 h 237"/>
                  <a:gd name="T2" fmla="*/ 4 w 86"/>
                  <a:gd name="T3" fmla="*/ 236 h 237"/>
                  <a:gd name="T4" fmla="*/ 0 w 86"/>
                  <a:gd name="T5" fmla="*/ 232 h 237"/>
                  <a:gd name="T6" fmla="*/ 58 w 86"/>
                  <a:gd name="T7" fmla="*/ 106 h 237"/>
                  <a:gd name="T8" fmla="*/ 71 w 86"/>
                  <a:gd name="T9" fmla="*/ 90 h 237"/>
                  <a:gd name="T10" fmla="*/ 38 w 86"/>
                  <a:gd name="T11" fmla="*/ 40 h 237"/>
                  <a:gd name="T12" fmla="*/ 10 w 86"/>
                  <a:gd name="T13" fmla="*/ 7 h 237"/>
                  <a:gd name="T14" fmla="*/ 12 w 86"/>
                  <a:gd name="T15" fmla="*/ 1 h 237"/>
                  <a:gd name="T16" fmla="*/ 17 w 86"/>
                  <a:gd name="T17" fmla="*/ 3 h 237"/>
                  <a:gd name="T18" fmla="*/ 44 w 86"/>
                  <a:gd name="T19" fmla="*/ 35 h 237"/>
                  <a:gd name="T20" fmla="*/ 78 w 86"/>
                  <a:gd name="T21" fmla="*/ 94 h 237"/>
                  <a:gd name="T22" fmla="*/ 65 w 86"/>
                  <a:gd name="T23" fmla="*/ 111 h 237"/>
                  <a:gd name="T24" fmla="*/ 8 w 86"/>
                  <a:gd name="T25" fmla="*/ 233 h 237"/>
                  <a:gd name="T26" fmla="*/ 4 w 86"/>
                  <a:gd name="T27" fmla="*/ 237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6" h="237">
                    <a:moveTo>
                      <a:pt x="4" y="237"/>
                    </a:moveTo>
                    <a:cubicBezTo>
                      <a:pt x="4" y="236"/>
                      <a:pt x="4" y="236"/>
                      <a:pt x="4" y="236"/>
                    </a:cubicBezTo>
                    <a:cubicBezTo>
                      <a:pt x="1" y="236"/>
                      <a:pt x="0" y="234"/>
                      <a:pt x="0" y="232"/>
                    </a:cubicBezTo>
                    <a:cubicBezTo>
                      <a:pt x="9" y="163"/>
                      <a:pt x="40" y="128"/>
                      <a:pt x="58" y="106"/>
                    </a:cubicBezTo>
                    <a:cubicBezTo>
                      <a:pt x="64" y="99"/>
                      <a:pt x="69" y="94"/>
                      <a:pt x="71" y="90"/>
                    </a:cubicBezTo>
                    <a:cubicBezTo>
                      <a:pt x="76" y="80"/>
                      <a:pt x="55" y="58"/>
                      <a:pt x="38" y="40"/>
                    </a:cubicBezTo>
                    <a:cubicBezTo>
                      <a:pt x="26" y="28"/>
                      <a:pt x="16" y="16"/>
                      <a:pt x="10" y="7"/>
                    </a:cubicBezTo>
                    <a:cubicBezTo>
                      <a:pt x="9" y="5"/>
                      <a:pt x="10" y="2"/>
                      <a:pt x="12" y="1"/>
                    </a:cubicBezTo>
                    <a:cubicBezTo>
                      <a:pt x="14" y="0"/>
                      <a:pt x="16" y="1"/>
                      <a:pt x="17" y="3"/>
                    </a:cubicBezTo>
                    <a:cubicBezTo>
                      <a:pt x="22" y="11"/>
                      <a:pt x="33" y="23"/>
                      <a:pt x="44" y="35"/>
                    </a:cubicBezTo>
                    <a:cubicBezTo>
                      <a:pt x="65" y="57"/>
                      <a:pt x="86" y="79"/>
                      <a:pt x="78" y="94"/>
                    </a:cubicBezTo>
                    <a:cubicBezTo>
                      <a:pt x="75" y="99"/>
                      <a:pt x="71" y="104"/>
                      <a:pt x="65" y="111"/>
                    </a:cubicBezTo>
                    <a:cubicBezTo>
                      <a:pt x="46" y="132"/>
                      <a:pt x="16" y="167"/>
                      <a:pt x="8" y="233"/>
                    </a:cubicBezTo>
                    <a:cubicBezTo>
                      <a:pt x="8" y="235"/>
                      <a:pt x="6" y="237"/>
                      <a:pt x="4" y="237"/>
                    </a:cubicBezTo>
                    <a:close/>
                  </a:path>
                </a:pathLst>
              </a:custGeom>
              <a:solidFill>
                <a:srgbClr val="C9D1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8" name="Freeform 174">
                <a:extLst>
                  <a:ext uri="{FF2B5EF4-FFF2-40B4-BE49-F238E27FC236}">
                    <a16:creationId xmlns:a16="http://schemas.microsoft.com/office/drawing/2014/main" id="{17ABDBF7-1C12-4834-B471-6D0ED2E2EC5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72" y="1369"/>
                <a:ext cx="264" cy="241"/>
              </a:xfrm>
              <a:custGeom>
                <a:avLst/>
                <a:gdLst>
                  <a:gd name="T0" fmla="*/ 317 w 729"/>
                  <a:gd name="T1" fmla="*/ 666 h 666"/>
                  <a:gd name="T2" fmla="*/ 296 w 729"/>
                  <a:gd name="T3" fmla="*/ 663 h 666"/>
                  <a:gd name="T4" fmla="*/ 18 w 729"/>
                  <a:gd name="T5" fmla="*/ 588 h 666"/>
                  <a:gd name="T6" fmla="*/ 0 w 729"/>
                  <a:gd name="T7" fmla="*/ 565 h 666"/>
                  <a:gd name="T8" fmla="*/ 18 w 729"/>
                  <a:gd name="T9" fmla="*/ 541 h 666"/>
                  <a:gd name="T10" fmla="*/ 252 w 729"/>
                  <a:gd name="T11" fmla="*/ 478 h 666"/>
                  <a:gd name="T12" fmla="*/ 368 w 729"/>
                  <a:gd name="T13" fmla="*/ 478 h 666"/>
                  <a:gd name="T14" fmla="*/ 370 w 729"/>
                  <a:gd name="T15" fmla="*/ 479 h 666"/>
                  <a:gd name="T16" fmla="*/ 370 w 729"/>
                  <a:gd name="T17" fmla="*/ 326 h 666"/>
                  <a:gd name="T18" fmla="*/ 296 w 729"/>
                  <a:gd name="T19" fmla="*/ 231 h 666"/>
                  <a:gd name="T20" fmla="*/ 65 w 729"/>
                  <a:gd name="T21" fmla="*/ 169 h 666"/>
                  <a:gd name="T22" fmla="*/ 31 w 729"/>
                  <a:gd name="T23" fmla="*/ 125 h 666"/>
                  <a:gd name="T24" fmla="*/ 64 w 729"/>
                  <a:gd name="T25" fmla="*/ 80 h 666"/>
                  <a:gd name="T26" fmla="*/ 318 w 729"/>
                  <a:gd name="T27" fmla="*/ 1 h 666"/>
                  <a:gd name="T28" fmla="*/ 328 w 729"/>
                  <a:gd name="T29" fmla="*/ 1 h 666"/>
                  <a:gd name="T30" fmla="*/ 638 w 729"/>
                  <a:gd name="T31" fmla="*/ 136 h 666"/>
                  <a:gd name="T32" fmla="*/ 729 w 729"/>
                  <a:gd name="T33" fmla="*/ 259 h 666"/>
                  <a:gd name="T34" fmla="*/ 728 w 729"/>
                  <a:gd name="T35" fmla="*/ 497 h 666"/>
                  <a:gd name="T36" fmla="*/ 697 w 729"/>
                  <a:gd name="T37" fmla="*/ 561 h 666"/>
                  <a:gd name="T38" fmla="*/ 627 w 729"/>
                  <a:gd name="T39" fmla="*/ 575 h 666"/>
                  <a:gd name="T40" fmla="*/ 398 w 729"/>
                  <a:gd name="T41" fmla="*/ 515 h 666"/>
                  <a:gd name="T42" fmla="*/ 398 w 729"/>
                  <a:gd name="T43" fmla="*/ 585 h 666"/>
                  <a:gd name="T44" fmla="*/ 366 w 729"/>
                  <a:gd name="T45" fmla="*/ 649 h 666"/>
                  <a:gd name="T46" fmla="*/ 317 w 729"/>
                  <a:gd name="T47" fmla="*/ 666 h 666"/>
                  <a:gd name="T48" fmla="*/ 38 w 729"/>
                  <a:gd name="T49" fmla="*/ 565 h 666"/>
                  <a:gd name="T50" fmla="*/ 303 w 729"/>
                  <a:gd name="T51" fmla="*/ 636 h 666"/>
                  <a:gd name="T52" fmla="*/ 349 w 729"/>
                  <a:gd name="T53" fmla="*/ 627 h 666"/>
                  <a:gd name="T54" fmla="*/ 370 w 729"/>
                  <a:gd name="T55" fmla="*/ 585 h 666"/>
                  <a:gd name="T56" fmla="*/ 370 w 729"/>
                  <a:gd name="T57" fmla="*/ 507 h 666"/>
                  <a:gd name="T58" fmla="*/ 361 w 729"/>
                  <a:gd name="T59" fmla="*/ 505 h 666"/>
                  <a:gd name="T60" fmla="*/ 259 w 729"/>
                  <a:gd name="T61" fmla="*/ 506 h 666"/>
                  <a:gd name="T62" fmla="*/ 38 w 729"/>
                  <a:gd name="T63" fmla="*/ 565 h 666"/>
                  <a:gd name="T64" fmla="*/ 398 w 729"/>
                  <a:gd name="T65" fmla="*/ 486 h 666"/>
                  <a:gd name="T66" fmla="*/ 634 w 729"/>
                  <a:gd name="T67" fmla="*/ 548 h 666"/>
                  <a:gd name="T68" fmla="*/ 680 w 729"/>
                  <a:gd name="T69" fmla="*/ 539 h 666"/>
                  <a:gd name="T70" fmla="*/ 700 w 729"/>
                  <a:gd name="T71" fmla="*/ 497 h 666"/>
                  <a:gd name="T72" fmla="*/ 701 w 729"/>
                  <a:gd name="T73" fmla="*/ 258 h 666"/>
                  <a:gd name="T74" fmla="*/ 629 w 729"/>
                  <a:gd name="T75" fmla="*/ 163 h 666"/>
                  <a:gd name="T76" fmla="*/ 628 w 729"/>
                  <a:gd name="T77" fmla="*/ 162 h 666"/>
                  <a:gd name="T78" fmla="*/ 321 w 729"/>
                  <a:gd name="T79" fmla="*/ 29 h 666"/>
                  <a:gd name="T80" fmla="*/ 72 w 729"/>
                  <a:gd name="T81" fmla="*/ 107 h 666"/>
                  <a:gd name="T82" fmla="*/ 59 w 729"/>
                  <a:gd name="T83" fmla="*/ 125 h 666"/>
                  <a:gd name="T84" fmla="*/ 73 w 729"/>
                  <a:gd name="T85" fmla="*/ 142 h 666"/>
                  <a:gd name="T86" fmla="*/ 303 w 729"/>
                  <a:gd name="T87" fmla="*/ 204 h 666"/>
                  <a:gd name="T88" fmla="*/ 398 w 729"/>
                  <a:gd name="T89" fmla="*/ 326 h 666"/>
                  <a:gd name="T90" fmla="*/ 398 w 729"/>
                  <a:gd name="T91" fmla="*/ 486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729" h="666">
                    <a:moveTo>
                      <a:pt x="317" y="666"/>
                    </a:moveTo>
                    <a:cubicBezTo>
                      <a:pt x="310" y="666"/>
                      <a:pt x="303" y="665"/>
                      <a:pt x="296" y="663"/>
                    </a:cubicBezTo>
                    <a:cubicBezTo>
                      <a:pt x="18" y="588"/>
                      <a:pt x="18" y="588"/>
                      <a:pt x="18" y="588"/>
                    </a:cubicBezTo>
                    <a:cubicBezTo>
                      <a:pt x="7" y="585"/>
                      <a:pt x="0" y="576"/>
                      <a:pt x="0" y="565"/>
                    </a:cubicBezTo>
                    <a:cubicBezTo>
                      <a:pt x="0" y="554"/>
                      <a:pt x="7" y="544"/>
                      <a:pt x="18" y="541"/>
                    </a:cubicBezTo>
                    <a:cubicBezTo>
                      <a:pt x="252" y="478"/>
                      <a:pt x="252" y="478"/>
                      <a:pt x="252" y="478"/>
                    </a:cubicBezTo>
                    <a:cubicBezTo>
                      <a:pt x="290" y="468"/>
                      <a:pt x="330" y="468"/>
                      <a:pt x="368" y="478"/>
                    </a:cubicBezTo>
                    <a:cubicBezTo>
                      <a:pt x="370" y="479"/>
                      <a:pt x="370" y="479"/>
                      <a:pt x="370" y="479"/>
                    </a:cubicBezTo>
                    <a:cubicBezTo>
                      <a:pt x="370" y="326"/>
                      <a:pt x="370" y="326"/>
                      <a:pt x="370" y="326"/>
                    </a:cubicBezTo>
                    <a:cubicBezTo>
                      <a:pt x="370" y="281"/>
                      <a:pt x="339" y="242"/>
                      <a:pt x="296" y="231"/>
                    </a:cubicBezTo>
                    <a:cubicBezTo>
                      <a:pt x="65" y="169"/>
                      <a:pt x="65" y="169"/>
                      <a:pt x="65" y="169"/>
                    </a:cubicBezTo>
                    <a:cubicBezTo>
                      <a:pt x="45" y="163"/>
                      <a:pt x="32" y="146"/>
                      <a:pt x="31" y="125"/>
                    </a:cubicBezTo>
                    <a:cubicBezTo>
                      <a:pt x="31" y="104"/>
                      <a:pt x="44" y="86"/>
                      <a:pt x="64" y="80"/>
                    </a:cubicBezTo>
                    <a:cubicBezTo>
                      <a:pt x="318" y="1"/>
                      <a:pt x="318" y="1"/>
                      <a:pt x="318" y="1"/>
                    </a:cubicBezTo>
                    <a:cubicBezTo>
                      <a:pt x="321" y="0"/>
                      <a:pt x="325" y="0"/>
                      <a:pt x="328" y="1"/>
                    </a:cubicBezTo>
                    <a:cubicBezTo>
                      <a:pt x="638" y="136"/>
                      <a:pt x="638" y="136"/>
                      <a:pt x="638" y="136"/>
                    </a:cubicBezTo>
                    <a:cubicBezTo>
                      <a:pt x="692" y="152"/>
                      <a:pt x="729" y="202"/>
                      <a:pt x="729" y="259"/>
                    </a:cubicBezTo>
                    <a:cubicBezTo>
                      <a:pt x="728" y="497"/>
                      <a:pt x="728" y="497"/>
                      <a:pt x="728" y="497"/>
                    </a:cubicBezTo>
                    <a:cubicBezTo>
                      <a:pt x="728" y="522"/>
                      <a:pt x="717" y="545"/>
                      <a:pt x="697" y="561"/>
                    </a:cubicBezTo>
                    <a:cubicBezTo>
                      <a:pt x="677" y="576"/>
                      <a:pt x="652" y="581"/>
                      <a:pt x="627" y="575"/>
                    </a:cubicBezTo>
                    <a:cubicBezTo>
                      <a:pt x="398" y="515"/>
                      <a:pt x="398" y="515"/>
                      <a:pt x="398" y="515"/>
                    </a:cubicBezTo>
                    <a:cubicBezTo>
                      <a:pt x="398" y="585"/>
                      <a:pt x="398" y="585"/>
                      <a:pt x="398" y="585"/>
                    </a:cubicBezTo>
                    <a:cubicBezTo>
                      <a:pt x="398" y="610"/>
                      <a:pt x="386" y="633"/>
                      <a:pt x="366" y="649"/>
                    </a:cubicBezTo>
                    <a:cubicBezTo>
                      <a:pt x="352" y="660"/>
                      <a:pt x="335" y="666"/>
                      <a:pt x="317" y="666"/>
                    </a:cubicBezTo>
                    <a:close/>
                    <a:moveTo>
                      <a:pt x="38" y="565"/>
                    </a:moveTo>
                    <a:cubicBezTo>
                      <a:pt x="303" y="636"/>
                      <a:pt x="303" y="636"/>
                      <a:pt x="303" y="636"/>
                    </a:cubicBezTo>
                    <a:cubicBezTo>
                      <a:pt x="319" y="640"/>
                      <a:pt x="336" y="637"/>
                      <a:pt x="349" y="627"/>
                    </a:cubicBezTo>
                    <a:cubicBezTo>
                      <a:pt x="362" y="617"/>
                      <a:pt x="370" y="601"/>
                      <a:pt x="370" y="585"/>
                    </a:cubicBezTo>
                    <a:cubicBezTo>
                      <a:pt x="370" y="507"/>
                      <a:pt x="370" y="507"/>
                      <a:pt x="370" y="507"/>
                    </a:cubicBezTo>
                    <a:cubicBezTo>
                      <a:pt x="361" y="505"/>
                      <a:pt x="361" y="505"/>
                      <a:pt x="361" y="505"/>
                    </a:cubicBezTo>
                    <a:cubicBezTo>
                      <a:pt x="328" y="497"/>
                      <a:pt x="293" y="497"/>
                      <a:pt x="259" y="506"/>
                    </a:cubicBezTo>
                    <a:lnTo>
                      <a:pt x="38" y="565"/>
                    </a:lnTo>
                    <a:close/>
                    <a:moveTo>
                      <a:pt x="398" y="486"/>
                    </a:moveTo>
                    <a:cubicBezTo>
                      <a:pt x="634" y="548"/>
                      <a:pt x="634" y="548"/>
                      <a:pt x="634" y="548"/>
                    </a:cubicBezTo>
                    <a:cubicBezTo>
                      <a:pt x="650" y="552"/>
                      <a:pt x="667" y="549"/>
                      <a:pt x="680" y="539"/>
                    </a:cubicBezTo>
                    <a:cubicBezTo>
                      <a:pt x="693" y="529"/>
                      <a:pt x="700" y="513"/>
                      <a:pt x="700" y="497"/>
                    </a:cubicBezTo>
                    <a:cubicBezTo>
                      <a:pt x="701" y="258"/>
                      <a:pt x="701" y="258"/>
                      <a:pt x="701" y="258"/>
                    </a:cubicBezTo>
                    <a:cubicBezTo>
                      <a:pt x="701" y="214"/>
                      <a:pt x="672" y="175"/>
                      <a:pt x="629" y="163"/>
                    </a:cubicBezTo>
                    <a:cubicBezTo>
                      <a:pt x="629" y="163"/>
                      <a:pt x="628" y="163"/>
                      <a:pt x="628" y="162"/>
                    </a:cubicBezTo>
                    <a:cubicBezTo>
                      <a:pt x="321" y="29"/>
                      <a:pt x="321" y="29"/>
                      <a:pt x="321" y="29"/>
                    </a:cubicBezTo>
                    <a:cubicBezTo>
                      <a:pt x="72" y="107"/>
                      <a:pt x="72" y="107"/>
                      <a:pt x="72" y="107"/>
                    </a:cubicBezTo>
                    <a:cubicBezTo>
                      <a:pt x="62" y="110"/>
                      <a:pt x="59" y="118"/>
                      <a:pt x="59" y="125"/>
                    </a:cubicBezTo>
                    <a:cubicBezTo>
                      <a:pt x="59" y="131"/>
                      <a:pt x="63" y="139"/>
                      <a:pt x="73" y="142"/>
                    </a:cubicBezTo>
                    <a:cubicBezTo>
                      <a:pt x="303" y="204"/>
                      <a:pt x="303" y="204"/>
                      <a:pt x="303" y="204"/>
                    </a:cubicBezTo>
                    <a:cubicBezTo>
                      <a:pt x="359" y="218"/>
                      <a:pt x="398" y="269"/>
                      <a:pt x="398" y="326"/>
                    </a:cubicBezTo>
                    <a:lnTo>
                      <a:pt x="398" y="486"/>
                    </a:lnTo>
                    <a:close/>
                  </a:path>
                </a:pathLst>
              </a:custGeom>
              <a:solidFill>
                <a:srgbClr val="DAE3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9" name="Freeform 175">
                <a:extLst>
                  <a:ext uri="{FF2B5EF4-FFF2-40B4-BE49-F238E27FC236}">
                    <a16:creationId xmlns:a16="http://schemas.microsoft.com/office/drawing/2014/main" id="{EED19885-EE0F-48F9-9190-2EB9BE977E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1" y="1118"/>
                <a:ext cx="270" cy="318"/>
              </a:xfrm>
              <a:custGeom>
                <a:avLst/>
                <a:gdLst>
                  <a:gd name="T0" fmla="*/ 543 w 745"/>
                  <a:gd name="T1" fmla="*/ 677 h 878"/>
                  <a:gd name="T2" fmla="*/ 396 w 745"/>
                  <a:gd name="T3" fmla="*/ 539 h 878"/>
                  <a:gd name="T4" fmla="*/ 416 w 745"/>
                  <a:gd name="T5" fmla="*/ 373 h 878"/>
                  <a:gd name="T6" fmla="*/ 384 w 745"/>
                  <a:gd name="T7" fmla="*/ 67 h 878"/>
                  <a:gd name="T8" fmla="*/ 347 w 745"/>
                  <a:gd name="T9" fmla="*/ 10 h 878"/>
                  <a:gd name="T10" fmla="*/ 322 w 745"/>
                  <a:gd name="T11" fmla="*/ 0 h 878"/>
                  <a:gd name="T12" fmla="*/ 46 w 745"/>
                  <a:gd name="T13" fmla="*/ 68 h 878"/>
                  <a:gd name="T14" fmla="*/ 4 w 745"/>
                  <a:gd name="T15" fmla="*/ 110 h 878"/>
                  <a:gd name="T16" fmla="*/ 11 w 745"/>
                  <a:gd name="T17" fmla="*/ 313 h 878"/>
                  <a:gd name="T18" fmla="*/ 38 w 745"/>
                  <a:gd name="T19" fmla="*/ 511 h 878"/>
                  <a:gd name="T20" fmla="*/ 0 w 745"/>
                  <a:gd name="T21" fmla="*/ 673 h 878"/>
                  <a:gd name="T22" fmla="*/ 38 w 745"/>
                  <a:gd name="T23" fmla="*/ 785 h 878"/>
                  <a:gd name="T24" fmla="*/ 348 w 745"/>
                  <a:gd name="T25" fmla="*/ 878 h 878"/>
                  <a:gd name="T26" fmla="*/ 719 w 745"/>
                  <a:gd name="T27" fmla="*/ 776 h 878"/>
                  <a:gd name="T28" fmla="*/ 720 w 745"/>
                  <a:gd name="T29" fmla="*/ 727 h 878"/>
                  <a:gd name="T30" fmla="*/ 543 w 745"/>
                  <a:gd name="T31" fmla="*/ 677 h 8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45" h="878">
                    <a:moveTo>
                      <a:pt x="543" y="677"/>
                    </a:moveTo>
                    <a:cubicBezTo>
                      <a:pt x="460" y="655"/>
                      <a:pt x="381" y="637"/>
                      <a:pt x="396" y="539"/>
                    </a:cubicBezTo>
                    <a:cubicBezTo>
                      <a:pt x="396" y="539"/>
                      <a:pt x="413" y="414"/>
                      <a:pt x="416" y="373"/>
                    </a:cubicBezTo>
                    <a:cubicBezTo>
                      <a:pt x="420" y="296"/>
                      <a:pt x="384" y="67"/>
                      <a:pt x="384" y="67"/>
                    </a:cubicBezTo>
                    <a:cubicBezTo>
                      <a:pt x="377" y="31"/>
                      <a:pt x="362" y="20"/>
                      <a:pt x="347" y="10"/>
                    </a:cubicBezTo>
                    <a:cubicBezTo>
                      <a:pt x="322" y="0"/>
                      <a:pt x="322" y="0"/>
                      <a:pt x="322" y="0"/>
                    </a:cubicBezTo>
                    <a:cubicBezTo>
                      <a:pt x="46" y="68"/>
                      <a:pt x="46" y="68"/>
                      <a:pt x="46" y="68"/>
                    </a:cubicBezTo>
                    <a:cubicBezTo>
                      <a:pt x="4" y="110"/>
                      <a:pt x="4" y="110"/>
                      <a:pt x="4" y="110"/>
                    </a:cubicBezTo>
                    <a:cubicBezTo>
                      <a:pt x="11" y="313"/>
                      <a:pt x="11" y="313"/>
                      <a:pt x="11" y="313"/>
                    </a:cubicBezTo>
                    <a:cubicBezTo>
                      <a:pt x="38" y="511"/>
                      <a:pt x="38" y="511"/>
                      <a:pt x="38" y="511"/>
                    </a:cubicBezTo>
                    <a:cubicBezTo>
                      <a:pt x="0" y="673"/>
                      <a:pt x="0" y="673"/>
                      <a:pt x="0" y="673"/>
                    </a:cubicBezTo>
                    <a:cubicBezTo>
                      <a:pt x="38" y="785"/>
                      <a:pt x="38" y="785"/>
                      <a:pt x="38" y="785"/>
                    </a:cubicBezTo>
                    <a:cubicBezTo>
                      <a:pt x="348" y="878"/>
                      <a:pt x="348" y="878"/>
                      <a:pt x="348" y="878"/>
                    </a:cubicBezTo>
                    <a:cubicBezTo>
                      <a:pt x="719" y="776"/>
                      <a:pt x="719" y="776"/>
                      <a:pt x="719" y="776"/>
                    </a:cubicBezTo>
                    <a:cubicBezTo>
                      <a:pt x="745" y="770"/>
                      <a:pt x="745" y="734"/>
                      <a:pt x="720" y="727"/>
                    </a:cubicBezTo>
                    <a:lnTo>
                      <a:pt x="543" y="67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2224" name="Picture 176">
                <a:extLst>
                  <a:ext uri="{FF2B5EF4-FFF2-40B4-BE49-F238E27FC236}">
                    <a16:creationId xmlns:a16="http://schemas.microsoft.com/office/drawing/2014/main" id="{AFE4E9E1-A79E-4A77-919D-181C3C731F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24" y="1431"/>
                <a:ext cx="6" cy="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25" name="Picture 177">
                <a:extLst>
                  <a:ext uri="{FF2B5EF4-FFF2-40B4-BE49-F238E27FC236}">
                    <a16:creationId xmlns:a16="http://schemas.microsoft.com/office/drawing/2014/main" id="{EA342191-3E09-45B0-ACE4-18C37183A6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21" y="1396"/>
                <a:ext cx="19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70" name="Freeform 178">
                <a:extLst>
                  <a:ext uri="{FF2B5EF4-FFF2-40B4-BE49-F238E27FC236}">
                    <a16:creationId xmlns:a16="http://schemas.microsoft.com/office/drawing/2014/main" id="{54A0CFC2-510B-4345-B2A2-1EDC6DA6D6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5" y="1115"/>
                <a:ext cx="294" cy="346"/>
              </a:xfrm>
              <a:custGeom>
                <a:avLst/>
                <a:gdLst>
                  <a:gd name="T0" fmla="*/ 792 w 811"/>
                  <a:gd name="T1" fmla="*/ 786 h 956"/>
                  <a:gd name="T2" fmla="*/ 547 w 811"/>
                  <a:gd name="T3" fmla="*/ 852 h 956"/>
                  <a:gd name="T4" fmla="*/ 379 w 811"/>
                  <a:gd name="T5" fmla="*/ 852 h 956"/>
                  <a:gd name="T6" fmla="*/ 190 w 811"/>
                  <a:gd name="T7" fmla="*/ 801 h 956"/>
                  <a:gd name="T8" fmla="*/ 98 w 811"/>
                  <a:gd name="T9" fmla="*/ 649 h 956"/>
                  <a:gd name="T10" fmla="*/ 118 w 811"/>
                  <a:gd name="T11" fmla="*/ 482 h 956"/>
                  <a:gd name="T12" fmla="*/ 86 w 811"/>
                  <a:gd name="T13" fmla="*/ 176 h 956"/>
                  <a:gd name="T14" fmla="*/ 147 w 811"/>
                  <a:gd name="T15" fmla="*/ 78 h 956"/>
                  <a:gd name="T16" fmla="*/ 374 w 811"/>
                  <a:gd name="T17" fmla="*/ 17 h 956"/>
                  <a:gd name="T18" fmla="*/ 430 w 811"/>
                  <a:gd name="T19" fmla="*/ 27 h 956"/>
                  <a:gd name="T20" fmla="*/ 352 w 811"/>
                  <a:gd name="T21" fmla="*/ 8 h 956"/>
                  <a:gd name="T22" fmla="*/ 327 w 811"/>
                  <a:gd name="T23" fmla="*/ 15 h 956"/>
                  <a:gd name="T24" fmla="*/ 137 w 811"/>
                  <a:gd name="T25" fmla="*/ 66 h 956"/>
                  <a:gd name="T26" fmla="*/ 55 w 811"/>
                  <a:gd name="T27" fmla="*/ 173 h 956"/>
                  <a:gd name="T28" fmla="*/ 55 w 811"/>
                  <a:gd name="T29" fmla="*/ 173 h 956"/>
                  <a:gd name="T30" fmla="*/ 72 w 811"/>
                  <a:gd name="T31" fmla="*/ 473 h 956"/>
                  <a:gd name="T32" fmla="*/ 35 w 811"/>
                  <a:gd name="T33" fmla="*/ 624 h 956"/>
                  <a:gd name="T34" fmla="*/ 169 w 811"/>
                  <a:gd name="T35" fmla="*/ 883 h 956"/>
                  <a:gd name="T36" fmla="*/ 377 w 811"/>
                  <a:gd name="T37" fmla="*/ 940 h 956"/>
                  <a:gd name="T38" fmla="*/ 548 w 811"/>
                  <a:gd name="T39" fmla="*/ 941 h 956"/>
                  <a:gd name="T40" fmla="*/ 776 w 811"/>
                  <a:gd name="T41" fmla="*/ 880 h 956"/>
                  <a:gd name="T42" fmla="*/ 783 w 811"/>
                  <a:gd name="T43" fmla="*/ 878 h 956"/>
                  <a:gd name="T44" fmla="*/ 811 w 811"/>
                  <a:gd name="T45" fmla="*/ 841 h 956"/>
                  <a:gd name="T46" fmla="*/ 811 w 811"/>
                  <a:gd name="T47" fmla="*/ 781 h 956"/>
                  <a:gd name="T48" fmla="*/ 811 w 811"/>
                  <a:gd name="T49" fmla="*/ 760 h 956"/>
                  <a:gd name="T50" fmla="*/ 811 w 811"/>
                  <a:gd name="T51" fmla="*/ 761 h 956"/>
                  <a:gd name="T52" fmla="*/ 792 w 811"/>
                  <a:gd name="T53" fmla="*/ 786 h 9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11" h="956">
                    <a:moveTo>
                      <a:pt x="792" y="786"/>
                    </a:moveTo>
                    <a:cubicBezTo>
                      <a:pt x="547" y="852"/>
                      <a:pt x="547" y="852"/>
                      <a:pt x="547" y="852"/>
                    </a:cubicBezTo>
                    <a:cubicBezTo>
                      <a:pt x="492" y="866"/>
                      <a:pt x="434" y="866"/>
                      <a:pt x="379" y="852"/>
                    </a:cubicBezTo>
                    <a:cubicBezTo>
                      <a:pt x="190" y="801"/>
                      <a:pt x="190" y="801"/>
                      <a:pt x="190" y="801"/>
                    </a:cubicBezTo>
                    <a:cubicBezTo>
                      <a:pt x="123" y="783"/>
                      <a:pt x="85" y="717"/>
                      <a:pt x="98" y="649"/>
                    </a:cubicBezTo>
                    <a:cubicBezTo>
                      <a:pt x="105" y="608"/>
                      <a:pt x="115" y="523"/>
                      <a:pt x="118" y="482"/>
                    </a:cubicBezTo>
                    <a:cubicBezTo>
                      <a:pt x="122" y="405"/>
                      <a:pt x="86" y="176"/>
                      <a:pt x="86" y="176"/>
                    </a:cubicBezTo>
                    <a:cubicBezTo>
                      <a:pt x="77" y="132"/>
                      <a:pt x="104" y="90"/>
                      <a:pt x="147" y="78"/>
                    </a:cubicBezTo>
                    <a:cubicBezTo>
                      <a:pt x="374" y="17"/>
                      <a:pt x="374" y="17"/>
                      <a:pt x="374" y="17"/>
                    </a:cubicBezTo>
                    <a:cubicBezTo>
                      <a:pt x="394" y="11"/>
                      <a:pt x="415" y="16"/>
                      <a:pt x="430" y="27"/>
                    </a:cubicBezTo>
                    <a:cubicBezTo>
                      <a:pt x="410" y="9"/>
                      <a:pt x="381" y="0"/>
                      <a:pt x="352" y="8"/>
                    </a:cubicBezTo>
                    <a:cubicBezTo>
                      <a:pt x="327" y="15"/>
                      <a:pt x="327" y="15"/>
                      <a:pt x="327" y="15"/>
                    </a:cubicBezTo>
                    <a:cubicBezTo>
                      <a:pt x="137" y="66"/>
                      <a:pt x="137" y="66"/>
                      <a:pt x="137" y="66"/>
                    </a:cubicBezTo>
                    <a:cubicBezTo>
                      <a:pt x="92" y="78"/>
                      <a:pt x="55" y="126"/>
                      <a:pt x="55" y="173"/>
                    </a:cubicBezTo>
                    <a:cubicBezTo>
                      <a:pt x="55" y="173"/>
                      <a:pt x="55" y="173"/>
                      <a:pt x="55" y="173"/>
                    </a:cubicBezTo>
                    <a:cubicBezTo>
                      <a:pt x="55" y="173"/>
                      <a:pt x="83" y="398"/>
                      <a:pt x="72" y="473"/>
                    </a:cubicBezTo>
                    <a:cubicBezTo>
                      <a:pt x="67" y="511"/>
                      <a:pt x="47" y="587"/>
                      <a:pt x="35" y="624"/>
                    </a:cubicBezTo>
                    <a:cubicBezTo>
                      <a:pt x="0" y="734"/>
                      <a:pt x="57" y="852"/>
                      <a:pt x="169" y="883"/>
                    </a:cubicBezTo>
                    <a:cubicBezTo>
                      <a:pt x="377" y="940"/>
                      <a:pt x="377" y="940"/>
                      <a:pt x="377" y="940"/>
                    </a:cubicBezTo>
                    <a:cubicBezTo>
                      <a:pt x="433" y="955"/>
                      <a:pt x="492" y="956"/>
                      <a:pt x="548" y="941"/>
                    </a:cubicBezTo>
                    <a:cubicBezTo>
                      <a:pt x="776" y="880"/>
                      <a:pt x="776" y="880"/>
                      <a:pt x="776" y="880"/>
                    </a:cubicBezTo>
                    <a:cubicBezTo>
                      <a:pt x="783" y="878"/>
                      <a:pt x="783" y="878"/>
                      <a:pt x="783" y="878"/>
                    </a:cubicBezTo>
                    <a:cubicBezTo>
                      <a:pt x="800" y="873"/>
                      <a:pt x="811" y="858"/>
                      <a:pt x="811" y="841"/>
                    </a:cubicBezTo>
                    <a:cubicBezTo>
                      <a:pt x="811" y="781"/>
                      <a:pt x="811" y="781"/>
                      <a:pt x="811" y="781"/>
                    </a:cubicBezTo>
                    <a:cubicBezTo>
                      <a:pt x="811" y="760"/>
                      <a:pt x="811" y="760"/>
                      <a:pt x="811" y="760"/>
                    </a:cubicBezTo>
                    <a:cubicBezTo>
                      <a:pt x="811" y="761"/>
                      <a:pt x="811" y="761"/>
                      <a:pt x="811" y="761"/>
                    </a:cubicBezTo>
                    <a:cubicBezTo>
                      <a:pt x="811" y="773"/>
                      <a:pt x="804" y="783"/>
                      <a:pt x="792" y="786"/>
                    </a:cubicBezTo>
                    <a:close/>
                  </a:path>
                </a:pathLst>
              </a:custGeom>
              <a:solidFill>
                <a:srgbClr val="DAE3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1" name="Freeform 179">
                <a:extLst>
                  <a:ext uri="{FF2B5EF4-FFF2-40B4-BE49-F238E27FC236}">
                    <a16:creationId xmlns:a16="http://schemas.microsoft.com/office/drawing/2014/main" id="{E534BFCA-4DF8-4057-B3EA-8C5A3A78CE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9" y="1147"/>
                <a:ext cx="6" cy="14"/>
              </a:xfrm>
              <a:custGeom>
                <a:avLst/>
                <a:gdLst>
                  <a:gd name="T0" fmla="*/ 15 w 15"/>
                  <a:gd name="T1" fmla="*/ 10 h 38"/>
                  <a:gd name="T2" fmla="*/ 2 w 15"/>
                  <a:gd name="T3" fmla="*/ 0 h 38"/>
                  <a:gd name="T4" fmla="*/ 4 w 15"/>
                  <a:gd name="T5" fmla="*/ 19 h 38"/>
                  <a:gd name="T6" fmla="*/ 15 w 15"/>
                  <a:gd name="T7" fmla="*/ 38 h 38"/>
                  <a:gd name="T8" fmla="*/ 15 w 15"/>
                  <a:gd name="T9" fmla="*/ 1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38">
                    <a:moveTo>
                      <a:pt x="15" y="1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9"/>
                      <a:pt x="4" y="19"/>
                    </a:cubicBezTo>
                    <a:cubicBezTo>
                      <a:pt x="4" y="19"/>
                      <a:pt x="15" y="38"/>
                      <a:pt x="15" y="38"/>
                    </a:cubicBezTo>
                    <a:cubicBezTo>
                      <a:pt x="15" y="37"/>
                      <a:pt x="15" y="10"/>
                      <a:pt x="15" y="10"/>
                    </a:cubicBezTo>
                    <a:close/>
                  </a:path>
                </a:pathLst>
              </a:custGeom>
              <a:solidFill>
                <a:srgbClr val="C2DD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2" name="Freeform 180">
                <a:extLst>
                  <a:ext uri="{FF2B5EF4-FFF2-40B4-BE49-F238E27FC236}">
                    <a16:creationId xmlns:a16="http://schemas.microsoft.com/office/drawing/2014/main" id="{7BCDF288-CD1E-4924-B940-AB4D3916D8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42" y="1638"/>
                <a:ext cx="127" cy="45"/>
              </a:xfrm>
              <a:custGeom>
                <a:avLst/>
                <a:gdLst>
                  <a:gd name="T0" fmla="*/ 320 w 352"/>
                  <a:gd name="T1" fmla="*/ 96 h 124"/>
                  <a:gd name="T2" fmla="*/ 110 w 352"/>
                  <a:gd name="T3" fmla="*/ 104 h 124"/>
                  <a:gd name="T4" fmla="*/ 2 w 352"/>
                  <a:gd name="T5" fmla="*/ 62 h 124"/>
                  <a:gd name="T6" fmla="*/ 0 w 352"/>
                  <a:gd name="T7" fmla="*/ 24 h 124"/>
                  <a:gd name="T8" fmla="*/ 2 w 352"/>
                  <a:gd name="T9" fmla="*/ 0 h 124"/>
                  <a:gd name="T10" fmla="*/ 132 w 352"/>
                  <a:gd name="T11" fmla="*/ 10 h 124"/>
                  <a:gd name="T12" fmla="*/ 274 w 352"/>
                  <a:gd name="T13" fmla="*/ 46 h 124"/>
                  <a:gd name="T14" fmla="*/ 320 w 352"/>
                  <a:gd name="T15" fmla="*/ 96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2" h="124">
                    <a:moveTo>
                      <a:pt x="320" y="96"/>
                    </a:moveTo>
                    <a:cubicBezTo>
                      <a:pt x="277" y="124"/>
                      <a:pt x="110" y="104"/>
                      <a:pt x="110" y="104"/>
                    </a:cubicBezTo>
                    <a:cubicBezTo>
                      <a:pt x="22" y="103"/>
                      <a:pt x="10" y="98"/>
                      <a:pt x="2" y="62"/>
                    </a:cubicBezTo>
                    <a:cubicBezTo>
                      <a:pt x="0" y="50"/>
                      <a:pt x="0" y="36"/>
                      <a:pt x="0" y="24"/>
                    </a:cubicBezTo>
                    <a:cubicBezTo>
                      <a:pt x="1" y="10"/>
                      <a:pt x="2" y="0"/>
                      <a:pt x="2" y="0"/>
                    </a:cubicBezTo>
                    <a:cubicBezTo>
                      <a:pt x="132" y="10"/>
                      <a:pt x="132" y="10"/>
                      <a:pt x="132" y="10"/>
                    </a:cubicBezTo>
                    <a:cubicBezTo>
                      <a:pt x="132" y="10"/>
                      <a:pt x="246" y="40"/>
                      <a:pt x="274" y="46"/>
                    </a:cubicBezTo>
                    <a:cubicBezTo>
                      <a:pt x="341" y="59"/>
                      <a:pt x="352" y="75"/>
                      <a:pt x="320" y="96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3" name="Freeform 181">
                <a:extLst>
                  <a:ext uri="{FF2B5EF4-FFF2-40B4-BE49-F238E27FC236}">
                    <a16:creationId xmlns:a16="http://schemas.microsoft.com/office/drawing/2014/main" id="{6D5CFF2E-042E-49A7-9079-D5991705A3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38" y="1611"/>
                <a:ext cx="58" cy="36"/>
              </a:xfrm>
              <a:custGeom>
                <a:avLst/>
                <a:gdLst>
                  <a:gd name="T0" fmla="*/ 117 w 159"/>
                  <a:gd name="T1" fmla="*/ 63 h 98"/>
                  <a:gd name="T2" fmla="*/ 152 w 159"/>
                  <a:gd name="T3" fmla="*/ 93 h 98"/>
                  <a:gd name="T4" fmla="*/ 15 w 159"/>
                  <a:gd name="T5" fmla="*/ 66 h 98"/>
                  <a:gd name="T6" fmla="*/ 0 w 159"/>
                  <a:gd name="T7" fmla="*/ 6 h 98"/>
                  <a:gd name="T8" fmla="*/ 117 w 159"/>
                  <a:gd name="T9" fmla="*/ 6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" h="98">
                    <a:moveTo>
                      <a:pt x="117" y="63"/>
                    </a:moveTo>
                    <a:cubicBezTo>
                      <a:pt x="134" y="81"/>
                      <a:pt x="159" y="91"/>
                      <a:pt x="152" y="93"/>
                    </a:cubicBezTo>
                    <a:cubicBezTo>
                      <a:pt x="130" y="98"/>
                      <a:pt x="14" y="96"/>
                      <a:pt x="15" y="66"/>
                    </a:cubicBezTo>
                    <a:cubicBezTo>
                      <a:pt x="19" y="1"/>
                      <a:pt x="1" y="0"/>
                      <a:pt x="0" y="6"/>
                    </a:cubicBezTo>
                    <a:lnTo>
                      <a:pt x="117" y="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4" name="Freeform 182">
                <a:extLst>
                  <a:ext uri="{FF2B5EF4-FFF2-40B4-BE49-F238E27FC236}">
                    <a16:creationId xmlns:a16="http://schemas.microsoft.com/office/drawing/2014/main" id="{38428F21-0A5B-40A7-9CD3-F78879D49D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0" y="1548"/>
                <a:ext cx="137" cy="80"/>
              </a:xfrm>
              <a:custGeom>
                <a:avLst/>
                <a:gdLst>
                  <a:gd name="T0" fmla="*/ 266 w 379"/>
                  <a:gd name="T1" fmla="*/ 221 h 222"/>
                  <a:gd name="T2" fmla="*/ 21 w 379"/>
                  <a:gd name="T3" fmla="*/ 47 h 222"/>
                  <a:gd name="T4" fmla="*/ 76 w 379"/>
                  <a:gd name="T5" fmla="*/ 0 h 222"/>
                  <a:gd name="T6" fmla="*/ 161 w 379"/>
                  <a:gd name="T7" fmla="*/ 81 h 222"/>
                  <a:gd name="T8" fmla="*/ 252 w 379"/>
                  <a:gd name="T9" fmla="*/ 166 h 222"/>
                  <a:gd name="T10" fmla="*/ 266 w 379"/>
                  <a:gd name="T11" fmla="*/ 221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9" h="222">
                    <a:moveTo>
                      <a:pt x="266" y="221"/>
                    </a:moveTo>
                    <a:cubicBezTo>
                      <a:pt x="205" y="220"/>
                      <a:pt x="0" y="110"/>
                      <a:pt x="21" y="47"/>
                    </a:cubicBezTo>
                    <a:cubicBezTo>
                      <a:pt x="29" y="23"/>
                      <a:pt x="76" y="0"/>
                      <a:pt x="76" y="0"/>
                    </a:cubicBezTo>
                    <a:cubicBezTo>
                      <a:pt x="161" y="81"/>
                      <a:pt x="161" y="81"/>
                      <a:pt x="161" y="81"/>
                    </a:cubicBezTo>
                    <a:cubicBezTo>
                      <a:pt x="161" y="81"/>
                      <a:pt x="225" y="157"/>
                      <a:pt x="252" y="166"/>
                    </a:cubicBezTo>
                    <a:cubicBezTo>
                      <a:pt x="280" y="175"/>
                      <a:pt x="379" y="222"/>
                      <a:pt x="266" y="221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5" name="Freeform 183">
                <a:extLst>
                  <a:ext uri="{FF2B5EF4-FFF2-40B4-BE49-F238E27FC236}">
                    <a16:creationId xmlns:a16="http://schemas.microsoft.com/office/drawing/2014/main" id="{CB34EE5B-CEDA-4F71-9EC5-97EEE03993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9" y="1540"/>
                <a:ext cx="48" cy="47"/>
              </a:xfrm>
              <a:custGeom>
                <a:avLst/>
                <a:gdLst>
                  <a:gd name="T0" fmla="*/ 114 w 133"/>
                  <a:gd name="T1" fmla="*/ 41 h 131"/>
                  <a:gd name="T2" fmla="*/ 117 w 133"/>
                  <a:gd name="T3" fmla="*/ 111 h 131"/>
                  <a:gd name="T4" fmla="*/ 30 w 133"/>
                  <a:gd name="T5" fmla="*/ 20 h 131"/>
                  <a:gd name="T6" fmla="*/ 54 w 133"/>
                  <a:gd name="T7" fmla="*/ 0 h 131"/>
                  <a:gd name="T8" fmla="*/ 114 w 133"/>
                  <a:gd name="T9" fmla="*/ 41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3" h="131">
                    <a:moveTo>
                      <a:pt x="114" y="41"/>
                    </a:moveTo>
                    <a:cubicBezTo>
                      <a:pt x="89" y="77"/>
                      <a:pt x="113" y="106"/>
                      <a:pt x="117" y="111"/>
                    </a:cubicBezTo>
                    <a:cubicBezTo>
                      <a:pt x="133" y="131"/>
                      <a:pt x="0" y="47"/>
                      <a:pt x="30" y="20"/>
                    </a:cubicBezTo>
                    <a:cubicBezTo>
                      <a:pt x="35" y="14"/>
                      <a:pt x="54" y="0"/>
                      <a:pt x="54" y="0"/>
                    </a:cubicBezTo>
                    <a:lnTo>
                      <a:pt x="114" y="4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6" name="Freeform 184">
                <a:extLst>
                  <a:ext uri="{FF2B5EF4-FFF2-40B4-BE49-F238E27FC236}">
                    <a16:creationId xmlns:a16="http://schemas.microsoft.com/office/drawing/2014/main" id="{1E7BE030-FA1E-46E6-B190-C169902FD0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7" y="1057"/>
                <a:ext cx="75" cy="80"/>
              </a:xfrm>
              <a:custGeom>
                <a:avLst/>
                <a:gdLst>
                  <a:gd name="T0" fmla="*/ 208 w 208"/>
                  <a:gd name="T1" fmla="*/ 38 h 221"/>
                  <a:gd name="T2" fmla="*/ 196 w 208"/>
                  <a:gd name="T3" fmla="*/ 171 h 221"/>
                  <a:gd name="T4" fmla="*/ 147 w 208"/>
                  <a:gd name="T5" fmla="*/ 219 h 221"/>
                  <a:gd name="T6" fmla="*/ 56 w 208"/>
                  <a:gd name="T7" fmla="*/ 181 h 221"/>
                  <a:gd name="T8" fmla="*/ 40 w 208"/>
                  <a:gd name="T9" fmla="*/ 64 h 221"/>
                  <a:gd name="T10" fmla="*/ 197 w 208"/>
                  <a:gd name="T11" fmla="*/ 0 h 221"/>
                  <a:gd name="T12" fmla="*/ 208 w 208"/>
                  <a:gd name="T13" fmla="*/ 3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8" h="221">
                    <a:moveTo>
                      <a:pt x="208" y="38"/>
                    </a:moveTo>
                    <a:cubicBezTo>
                      <a:pt x="198" y="86"/>
                      <a:pt x="207" y="130"/>
                      <a:pt x="196" y="171"/>
                    </a:cubicBezTo>
                    <a:cubicBezTo>
                      <a:pt x="189" y="196"/>
                      <a:pt x="189" y="221"/>
                      <a:pt x="147" y="219"/>
                    </a:cubicBezTo>
                    <a:cubicBezTo>
                      <a:pt x="119" y="217"/>
                      <a:pt x="86" y="214"/>
                      <a:pt x="56" y="181"/>
                    </a:cubicBezTo>
                    <a:cubicBezTo>
                      <a:pt x="38" y="161"/>
                      <a:pt x="0" y="121"/>
                      <a:pt x="40" y="64"/>
                    </a:cubicBezTo>
                    <a:cubicBezTo>
                      <a:pt x="81" y="7"/>
                      <a:pt x="197" y="0"/>
                      <a:pt x="197" y="0"/>
                    </a:cubicBezTo>
                    <a:lnTo>
                      <a:pt x="208" y="38"/>
                    </a:lnTo>
                    <a:close/>
                  </a:path>
                </a:pathLst>
              </a:custGeom>
              <a:solidFill>
                <a:srgbClr val="FF9B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7" name="Freeform 185">
                <a:extLst>
                  <a:ext uri="{FF2B5EF4-FFF2-40B4-BE49-F238E27FC236}">
                    <a16:creationId xmlns:a16="http://schemas.microsoft.com/office/drawing/2014/main" id="{0DACF3CB-BC02-470D-A958-387636FD1C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8" y="1120"/>
                <a:ext cx="59" cy="63"/>
              </a:xfrm>
              <a:custGeom>
                <a:avLst/>
                <a:gdLst>
                  <a:gd name="T0" fmla="*/ 156 w 163"/>
                  <a:gd name="T1" fmla="*/ 31 h 175"/>
                  <a:gd name="T2" fmla="*/ 156 w 163"/>
                  <a:gd name="T3" fmla="*/ 109 h 175"/>
                  <a:gd name="T4" fmla="*/ 64 w 163"/>
                  <a:gd name="T5" fmla="*/ 154 h 175"/>
                  <a:gd name="T6" fmla="*/ 23 w 163"/>
                  <a:gd name="T7" fmla="*/ 62 h 175"/>
                  <a:gd name="T8" fmla="*/ 59 w 163"/>
                  <a:gd name="T9" fmla="*/ 0 h 175"/>
                  <a:gd name="T10" fmla="*/ 156 w 163"/>
                  <a:gd name="T11" fmla="*/ 31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3" h="175">
                    <a:moveTo>
                      <a:pt x="156" y="31"/>
                    </a:moveTo>
                    <a:cubicBezTo>
                      <a:pt x="156" y="31"/>
                      <a:pt x="147" y="84"/>
                      <a:pt x="156" y="109"/>
                    </a:cubicBezTo>
                    <a:cubicBezTo>
                      <a:pt x="163" y="127"/>
                      <a:pt x="127" y="175"/>
                      <a:pt x="64" y="154"/>
                    </a:cubicBezTo>
                    <a:cubicBezTo>
                      <a:pt x="0" y="132"/>
                      <a:pt x="23" y="62"/>
                      <a:pt x="23" y="62"/>
                    </a:cubicBezTo>
                    <a:cubicBezTo>
                      <a:pt x="59" y="0"/>
                      <a:pt x="59" y="0"/>
                      <a:pt x="59" y="0"/>
                    </a:cubicBezTo>
                    <a:lnTo>
                      <a:pt x="156" y="31"/>
                    </a:lnTo>
                    <a:close/>
                  </a:path>
                </a:pathLst>
              </a:custGeom>
              <a:solidFill>
                <a:srgbClr val="FF9B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8" name="Freeform 186">
                <a:extLst>
                  <a:ext uri="{FF2B5EF4-FFF2-40B4-BE49-F238E27FC236}">
                    <a16:creationId xmlns:a16="http://schemas.microsoft.com/office/drawing/2014/main" id="{88DCF9D5-D6A0-49A6-A02C-3058BC4FCD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69" y="1044"/>
                <a:ext cx="96" cy="93"/>
              </a:xfrm>
              <a:custGeom>
                <a:avLst/>
                <a:gdLst>
                  <a:gd name="T0" fmla="*/ 224 w 267"/>
                  <a:gd name="T1" fmla="*/ 34 h 257"/>
                  <a:gd name="T2" fmla="*/ 220 w 267"/>
                  <a:gd name="T3" fmla="*/ 93 h 257"/>
                  <a:gd name="T4" fmla="*/ 121 w 267"/>
                  <a:gd name="T5" fmla="*/ 146 h 257"/>
                  <a:gd name="T6" fmla="*/ 83 w 267"/>
                  <a:gd name="T7" fmla="*/ 223 h 257"/>
                  <a:gd name="T8" fmla="*/ 53 w 267"/>
                  <a:gd name="T9" fmla="*/ 246 h 257"/>
                  <a:gd name="T10" fmla="*/ 1 w 267"/>
                  <a:gd name="T11" fmla="*/ 120 h 257"/>
                  <a:gd name="T12" fmla="*/ 20 w 267"/>
                  <a:gd name="T13" fmla="*/ 56 h 257"/>
                  <a:gd name="T14" fmla="*/ 30 w 267"/>
                  <a:gd name="T15" fmla="*/ 49 h 257"/>
                  <a:gd name="T16" fmla="*/ 122 w 267"/>
                  <a:gd name="T17" fmla="*/ 1 h 257"/>
                  <a:gd name="T18" fmla="*/ 224 w 267"/>
                  <a:gd name="T19" fmla="*/ 34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7" h="257">
                    <a:moveTo>
                      <a:pt x="224" y="34"/>
                    </a:moveTo>
                    <a:cubicBezTo>
                      <a:pt x="267" y="34"/>
                      <a:pt x="252" y="95"/>
                      <a:pt x="220" y="93"/>
                    </a:cubicBezTo>
                    <a:cubicBezTo>
                      <a:pt x="164" y="90"/>
                      <a:pt x="163" y="137"/>
                      <a:pt x="121" y="146"/>
                    </a:cubicBezTo>
                    <a:cubicBezTo>
                      <a:pt x="75" y="155"/>
                      <a:pt x="83" y="223"/>
                      <a:pt x="83" y="223"/>
                    </a:cubicBezTo>
                    <a:cubicBezTo>
                      <a:pt x="83" y="223"/>
                      <a:pt x="64" y="257"/>
                      <a:pt x="53" y="246"/>
                    </a:cubicBezTo>
                    <a:cubicBezTo>
                      <a:pt x="42" y="235"/>
                      <a:pt x="4" y="163"/>
                      <a:pt x="1" y="120"/>
                    </a:cubicBezTo>
                    <a:cubicBezTo>
                      <a:pt x="0" y="100"/>
                      <a:pt x="7" y="77"/>
                      <a:pt x="20" y="56"/>
                    </a:cubicBezTo>
                    <a:cubicBezTo>
                      <a:pt x="24" y="49"/>
                      <a:pt x="30" y="52"/>
                      <a:pt x="30" y="49"/>
                    </a:cubicBezTo>
                    <a:cubicBezTo>
                      <a:pt x="37" y="13"/>
                      <a:pt x="74" y="2"/>
                      <a:pt x="122" y="1"/>
                    </a:cubicBezTo>
                    <a:cubicBezTo>
                      <a:pt x="184" y="0"/>
                      <a:pt x="178" y="33"/>
                      <a:pt x="224" y="34"/>
                    </a:cubicBezTo>
                    <a:close/>
                  </a:path>
                </a:pathLst>
              </a:custGeom>
              <a:solidFill>
                <a:srgbClr val="0F01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2235" name="Picture 187">
                <a:extLst>
                  <a:ext uri="{FF2B5EF4-FFF2-40B4-BE49-F238E27FC236}">
                    <a16:creationId xmlns:a16="http://schemas.microsoft.com/office/drawing/2014/main" id="{EFAA10CC-7A57-4456-97DB-CAA9860930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79" y="1294"/>
                <a:ext cx="215" cy="269"/>
              </a:xfrm>
              <a:prstGeom prst="rect">
                <a:avLst/>
              </a:prstGeom>
              <a:solidFill>
                <a:srgbClr val="211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79" name="Freeform 188">
                <a:extLst>
                  <a:ext uri="{FF2B5EF4-FFF2-40B4-BE49-F238E27FC236}">
                    <a16:creationId xmlns:a16="http://schemas.microsoft.com/office/drawing/2014/main" id="{15C8F441-AEDB-412A-8F13-ABC3C118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14" y="1337"/>
                <a:ext cx="271" cy="304"/>
              </a:xfrm>
              <a:custGeom>
                <a:avLst/>
                <a:gdLst>
                  <a:gd name="T0" fmla="*/ 237 w 749"/>
                  <a:gd name="T1" fmla="*/ 3 h 840"/>
                  <a:gd name="T2" fmla="*/ 621 w 749"/>
                  <a:gd name="T3" fmla="*/ 176 h 840"/>
                  <a:gd name="T4" fmla="*/ 749 w 749"/>
                  <a:gd name="T5" fmla="*/ 819 h 840"/>
                  <a:gd name="T6" fmla="*/ 596 w 749"/>
                  <a:gd name="T7" fmla="*/ 840 h 840"/>
                  <a:gd name="T8" fmla="*/ 455 w 749"/>
                  <a:gd name="T9" fmla="*/ 343 h 840"/>
                  <a:gd name="T10" fmla="*/ 88 w 749"/>
                  <a:gd name="T11" fmla="*/ 184 h 840"/>
                  <a:gd name="T12" fmla="*/ 0 w 749"/>
                  <a:gd name="T13" fmla="*/ 87 h 840"/>
                  <a:gd name="T14" fmla="*/ 186 w 749"/>
                  <a:gd name="T15" fmla="*/ 0 h 840"/>
                  <a:gd name="T16" fmla="*/ 237 w 749"/>
                  <a:gd name="T17" fmla="*/ 3 h 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9" h="840">
                    <a:moveTo>
                      <a:pt x="237" y="3"/>
                    </a:moveTo>
                    <a:cubicBezTo>
                      <a:pt x="237" y="3"/>
                      <a:pt x="579" y="125"/>
                      <a:pt x="621" y="176"/>
                    </a:cubicBezTo>
                    <a:cubicBezTo>
                      <a:pt x="664" y="228"/>
                      <a:pt x="749" y="819"/>
                      <a:pt x="749" y="819"/>
                    </a:cubicBezTo>
                    <a:cubicBezTo>
                      <a:pt x="596" y="840"/>
                      <a:pt x="596" y="840"/>
                      <a:pt x="596" y="840"/>
                    </a:cubicBezTo>
                    <a:cubicBezTo>
                      <a:pt x="596" y="840"/>
                      <a:pt x="464" y="381"/>
                      <a:pt x="455" y="343"/>
                    </a:cubicBezTo>
                    <a:cubicBezTo>
                      <a:pt x="436" y="257"/>
                      <a:pt x="167" y="218"/>
                      <a:pt x="88" y="184"/>
                    </a:cubicBezTo>
                    <a:cubicBezTo>
                      <a:pt x="9" y="151"/>
                      <a:pt x="0" y="87"/>
                      <a:pt x="0" y="87"/>
                    </a:cubicBezTo>
                    <a:cubicBezTo>
                      <a:pt x="186" y="0"/>
                      <a:pt x="186" y="0"/>
                      <a:pt x="186" y="0"/>
                    </a:cubicBezTo>
                    <a:lnTo>
                      <a:pt x="237" y="3"/>
                    </a:lnTo>
                    <a:close/>
                  </a:path>
                </a:pathLst>
              </a:custGeom>
              <a:solidFill>
                <a:srgbClr val="211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0" name="Freeform 189">
                <a:extLst>
                  <a:ext uri="{FF2B5EF4-FFF2-40B4-BE49-F238E27FC236}">
                    <a16:creationId xmlns:a16="http://schemas.microsoft.com/office/drawing/2014/main" id="{6EDA5ADB-0204-420B-BB12-19B704B89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9" y="1097"/>
                <a:ext cx="15" cy="22"/>
              </a:xfrm>
              <a:custGeom>
                <a:avLst/>
                <a:gdLst>
                  <a:gd name="T0" fmla="*/ 43 w 43"/>
                  <a:gd name="T1" fmla="*/ 23 h 61"/>
                  <a:gd name="T2" fmla="*/ 11 w 43"/>
                  <a:gd name="T3" fmla="*/ 14 h 61"/>
                  <a:gd name="T4" fmla="*/ 28 w 43"/>
                  <a:gd name="T5" fmla="*/ 61 h 61"/>
                  <a:gd name="T6" fmla="*/ 43 w 43"/>
                  <a:gd name="T7" fmla="*/ 23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1">
                    <a:moveTo>
                      <a:pt x="43" y="23"/>
                    </a:moveTo>
                    <a:cubicBezTo>
                      <a:pt x="34" y="2"/>
                      <a:pt x="20" y="0"/>
                      <a:pt x="11" y="14"/>
                    </a:cubicBezTo>
                    <a:cubicBezTo>
                      <a:pt x="0" y="28"/>
                      <a:pt x="28" y="61"/>
                      <a:pt x="28" y="61"/>
                    </a:cubicBezTo>
                    <a:lnTo>
                      <a:pt x="43" y="23"/>
                    </a:lnTo>
                    <a:close/>
                  </a:path>
                </a:pathLst>
              </a:custGeom>
              <a:solidFill>
                <a:srgbClr val="FF9B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1" name="Freeform 190">
                <a:extLst>
                  <a:ext uri="{FF2B5EF4-FFF2-40B4-BE49-F238E27FC236}">
                    <a16:creationId xmlns:a16="http://schemas.microsoft.com/office/drawing/2014/main" id="{5A8533A8-40ED-43C6-80A8-1566D79440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18" y="1158"/>
                <a:ext cx="147" cy="200"/>
              </a:xfrm>
              <a:custGeom>
                <a:avLst/>
                <a:gdLst>
                  <a:gd name="T0" fmla="*/ 332 w 406"/>
                  <a:gd name="T1" fmla="*/ 0 h 552"/>
                  <a:gd name="T2" fmla="*/ 352 w 406"/>
                  <a:gd name="T3" fmla="*/ 18 h 552"/>
                  <a:gd name="T4" fmla="*/ 318 w 406"/>
                  <a:gd name="T5" fmla="*/ 293 h 552"/>
                  <a:gd name="T6" fmla="*/ 333 w 406"/>
                  <a:gd name="T7" fmla="*/ 498 h 552"/>
                  <a:gd name="T8" fmla="*/ 200 w 406"/>
                  <a:gd name="T9" fmla="*/ 518 h 552"/>
                  <a:gd name="T10" fmla="*/ 57 w 406"/>
                  <a:gd name="T11" fmla="*/ 524 h 552"/>
                  <a:gd name="T12" fmla="*/ 164 w 406"/>
                  <a:gd name="T13" fmla="*/ 0 h 552"/>
                  <a:gd name="T14" fmla="*/ 258 w 406"/>
                  <a:gd name="T15" fmla="*/ 50 h 552"/>
                  <a:gd name="T16" fmla="*/ 332 w 406"/>
                  <a:gd name="T1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6" h="552">
                    <a:moveTo>
                      <a:pt x="332" y="0"/>
                    </a:moveTo>
                    <a:cubicBezTo>
                      <a:pt x="352" y="18"/>
                      <a:pt x="352" y="18"/>
                      <a:pt x="352" y="18"/>
                    </a:cubicBezTo>
                    <a:cubicBezTo>
                      <a:pt x="352" y="18"/>
                      <a:pt x="300" y="180"/>
                      <a:pt x="318" y="293"/>
                    </a:cubicBezTo>
                    <a:cubicBezTo>
                      <a:pt x="337" y="407"/>
                      <a:pt x="406" y="443"/>
                      <a:pt x="333" y="498"/>
                    </a:cubicBezTo>
                    <a:cubicBezTo>
                      <a:pt x="261" y="552"/>
                      <a:pt x="246" y="498"/>
                      <a:pt x="200" y="518"/>
                    </a:cubicBezTo>
                    <a:cubicBezTo>
                      <a:pt x="155" y="537"/>
                      <a:pt x="114" y="537"/>
                      <a:pt x="57" y="524"/>
                    </a:cubicBezTo>
                    <a:cubicBezTo>
                      <a:pt x="0" y="511"/>
                      <a:pt x="164" y="0"/>
                      <a:pt x="164" y="0"/>
                    </a:cubicBezTo>
                    <a:cubicBezTo>
                      <a:pt x="258" y="50"/>
                      <a:pt x="258" y="50"/>
                      <a:pt x="258" y="50"/>
                    </a:cubicBezTo>
                    <a:lnTo>
                      <a:pt x="33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2" name="Freeform 191">
                <a:extLst>
                  <a:ext uri="{FF2B5EF4-FFF2-40B4-BE49-F238E27FC236}">
                    <a16:creationId xmlns:a16="http://schemas.microsoft.com/office/drawing/2014/main" id="{2467C4A2-0BC1-4D41-BD0E-6CE239C53C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5" y="1171"/>
                <a:ext cx="12" cy="17"/>
              </a:xfrm>
              <a:custGeom>
                <a:avLst/>
                <a:gdLst>
                  <a:gd name="T0" fmla="*/ 0 w 32"/>
                  <a:gd name="T1" fmla="*/ 25 h 49"/>
                  <a:gd name="T2" fmla="*/ 5 w 32"/>
                  <a:gd name="T3" fmla="*/ 0 h 49"/>
                  <a:gd name="T4" fmla="*/ 32 w 32"/>
                  <a:gd name="T5" fmla="*/ 49 h 49"/>
                  <a:gd name="T6" fmla="*/ 0 w 32"/>
                  <a:gd name="T7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49">
                    <a:moveTo>
                      <a:pt x="0" y="25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2" y="49"/>
                      <a:pt x="32" y="49"/>
                      <a:pt x="32" y="49"/>
                    </a:cubicBezTo>
                    <a:cubicBezTo>
                      <a:pt x="32" y="49"/>
                      <a:pt x="13" y="34"/>
                      <a:pt x="0" y="25"/>
                    </a:cubicBezTo>
                    <a:close/>
                  </a:path>
                </a:pathLst>
              </a:custGeom>
              <a:solidFill>
                <a:srgbClr val="C2DD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3" name="Freeform 192">
                <a:extLst>
                  <a:ext uri="{FF2B5EF4-FFF2-40B4-BE49-F238E27FC236}">
                    <a16:creationId xmlns:a16="http://schemas.microsoft.com/office/drawing/2014/main" id="{84D069EF-657C-4641-A0E4-4FF7CF1D44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7" y="1170"/>
                <a:ext cx="19" cy="16"/>
              </a:xfrm>
              <a:custGeom>
                <a:avLst/>
                <a:gdLst>
                  <a:gd name="T0" fmla="*/ 19 w 19"/>
                  <a:gd name="T1" fmla="*/ 0 h 16"/>
                  <a:gd name="T2" fmla="*/ 18 w 19"/>
                  <a:gd name="T3" fmla="*/ 10 h 16"/>
                  <a:gd name="T4" fmla="*/ 0 w 19"/>
                  <a:gd name="T5" fmla="*/ 16 h 16"/>
                  <a:gd name="T6" fmla="*/ 19 w 19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6">
                    <a:moveTo>
                      <a:pt x="19" y="0"/>
                    </a:moveTo>
                    <a:lnTo>
                      <a:pt x="18" y="10"/>
                    </a:lnTo>
                    <a:lnTo>
                      <a:pt x="0" y="1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2DD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4" name="Freeform 193">
                <a:extLst>
                  <a:ext uri="{FF2B5EF4-FFF2-40B4-BE49-F238E27FC236}">
                    <a16:creationId xmlns:a16="http://schemas.microsoft.com/office/drawing/2014/main" id="{6D1ADFE7-2307-4D1C-840B-46B6A0A9C0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0" y="1171"/>
                <a:ext cx="21" cy="18"/>
              </a:xfrm>
              <a:custGeom>
                <a:avLst/>
                <a:gdLst>
                  <a:gd name="T0" fmla="*/ 54 w 58"/>
                  <a:gd name="T1" fmla="*/ 11 h 51"/>
                  <a:gd name="T2" fmla="*/ 41 w 58"/>
                  <a:gd name="T3" fmla="*/ 2 h 51"/>
                  <a:gd name="T4" fmla="*/ 7 w 58"/>
                  <a:gd name="T5" fmla="*/ 5 h 51"/>
                  <a:gd name="T6" fmla="*/ 6 w 58"/>
                  <a:gd name="T7" fmla="*/ 40 h 51"/>
                  <a:gd name="T8" fmla="*/ 9 w 58"/>
                  <a:gd name="T9" fmla="*/ 44 h 51"/>
                  <a:gd name="T10" fmla="*/ 36 w 58"/>
                  <a:gd name="T11" fmla="*/ 48 h 51"/>
                  <a:gd name="T12" fmla="*/ 54 w 58"/>
                  <a:gd name="T13" fmla="*/ 1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51">
                    <a:moveTo>
                      <a:pt x="54" y="11"/>
                    </a:moveTo>
                    <a:cubicBezTo>
                      <a:pt x="52" y="7"/>
                      <a:pt x="45" y="0"/>
                      <a:pt x="41" y="2"/>
                    </a:cubicBezTo>
                    <a:cubicBezTo>
                      <a:pt x="19" y="8"/>
                      <a:pt x="14" y="0"/>
                      <a:pt x="7" y="5"/>
                    </a:cubicBezTo>
                    <a:cubicBezTo>
                      <a:pt x="0" y="10"/>
                      <a:pt x="2" y="31"/>
                      <a:pt x="6" y="40"/>
                    </a:cubicBezTo>
                    <a:cubicBezTo>
                      <a:pt x="7" y="42"/>
                      <a:pt x="8" y="43"/>
                      <a:pt x="9" y="44"/>
                    </a:cubicBezTo>
                    <a:cubicBezTo>
                      <a:pt x="20" y="46"/>
                      <a:pt x="33" y="51"/>
                      <a:pt x="36" y="48"/>
                    </a:cubicBezTo>
                    <a:cubicBezTo>
                      <a:pt x="42" y="42"/>
                      <a:pt x="58" y="17"/>
                      <a:pt x="54" y="11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5" name="Freeform 194">
                <a:extLst>
                  <a:ext uri="{FF2B5EF4-FFF2-40B4-BE49-F238E27FC236}">
                    <a16:creationId xmlns:a16="http://schemas.microsoft.com/office/drawing/2014/main" id="{82EE4320-DB21-4125-93A1-F6C6667C7D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1" y="1136"/>
                <a:ext cx="35" cy="50"/>
              </a:xfrm>
              <a:custGeom>
                <a:avLst/>
                <a:gdLst>
                  <a:gd name="T0" fmla="*/ 97 w 97"/>
                  <a:gd name="T1" fmla="*/ 96 h 140"/>
                  <a:gd name="T2" fmla="*/ 43 w 97"/>
                  <a:gd name="T3" fmla="*/ 140 h 140"/>
                  <a:gd name="T4" fmla="*/ 17 w 97"/>
                  <a:gd name="T5" fmla="*/ 92 h 140"/>
                  <a:gd name="T6" fmla="*/ 17 w 97"/>
                  <a:gd name="T7" fmla="*/ 12 h 140"/>
                  <a:gd name="T8" fmla="*/ 45 w 97"/>
                  <a:gd name="T9" fmla="*/ 0 h 140"/>
                  <a:gd name="T10" fmla="*/ 63 w 97"/>
                  <a:gd name="T11" fmla="*/ 41 h 140"/>
                  <a:gd name="T12" fmla="*/ 97 w 97"/>
                  <a:gd name="T13" fmla="*/ 96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40">
                    <a:moveTo>
                      <a:pt x="97" y="96"/>
                    </a:moveTo>
                    <a:cubicBezTo>
                      <a:pt x="43" y="140"/>
                      <a:pt x="43" y="140"/>
                      <a:pt x="43" y="140"/>
                    </a:cubicBezTo>
                    <a:cubicBezTo>
                      <a:pt x="43" y="140"/>
                      <a:pt x="28" y="125"/>
                      <a:pt x="17" y="92"/>
                    </a:cubicBezTo>
                    <a:cubicBezTo>
                      <a:pt x="0" y="45"/>
                      <a:pt x="17" y="12"/>
                      <a:pt x="17" y="12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0"/>
                      <a:pt x="51" y="14"/>
                      <a:pt x="63" y="41"/>
                    </a:cubicBezTo>
                    <a:cubicBezTo>
                      <a:pt x="80" y="82"/>
                      <a:pt x="97" y="96"/>
                      <a:pt x="97" y="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6" name="Freeform 195">
                <a:extLst>
                  <a:ext uri="{FF2B5EF4-FFF2-40B4-BE49-F238E27FC236}">
                    <a16:creationId xmlns:a16="http://schemas.microsoft.com/office/drawing/2014/main" id="{CC51F5F5-55EF-4856-AF49-8ACCD6F395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7" y="1150"/>
                <a:ext cx="26" cy="38"/>
              </a:xfrm>
              <a:custGeom>
                <a:avLst/>
                <a:gdLst>
                  <a:gd name="T0" fmla="*/ 0 w 72"/>
                  <a:gd name="T1" fmla="*/ 56 h 105"/>
                  <a:gd name="T2" fmla="*/ 27 w 72"/>
                  <a:gd name="T3" fmla="*/ 105 h 105"/>
                  <a:gd name="T4" fmla="*/ 69 w 72"/>
                  <a:gd name="T5" fmla="*/ 24 h 105"/>
                  <a:gd name="T6" fmla="*/ 48 w 72"/>
                  <a:gd name="T7" fmla="*/ 0 h 105"/>
                  <a:gd name="T8" fmla="*/ 0 w 72"/>
                  <a:gd name="T9" fmla="*/ 56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105">
                    <a:moveTo>
                      <a:pt x="0" y="56"/>
                    </a:moveTo>
                    <a:cubicBezTo>
                      <a:pt x="27" y="105"/>
                      <a:pt x="27" y="105"/>
                      <a:pt x="27" y="105"/>
                    </a:cubicBezTo>
                    <a:cubicBezTo>
                      <a:pt x="27" y="105"/>
                      <a:pt x="72" y="51"/>
                      <a:pt x="69" y="24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52" y="23"/>
                      <a:pt x="23" y="43"/>
                      <a:pt x="0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7" name="Freeform 196">
                <a:extLst>
                  <a:ext uri="{FF2B5EF4-FFF2-40B4-BE49-F238E27FC236}">
                    <a16:creationId xmlns:a16="http://schemas.microsoft.com/office/drawing/2014/main" id="{C8030B26-A422-4FF5-87D5-BAFB679BAE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3" y="1158"/>
                <a:ext cx="83" cy="196"/>
              </a:xfrm>
              <a:custGeom>
                <a:avLst/>
                <a:gdLst>
                  <a:gd name="T0" fmla="*/ 50 w 230"/>
                  <a:gd name="T1" fmla="*/ 79 h 541"/>
                  <a:gd name="T2" fmla="*/ 18 w 230"/>
                  <a:gd name="T3" fmla="*/ 353 h 541"/>
                  <a:gd name="T4" fmla="*/ 230 w 230"/>
                  <a:gd name="T5" fmla="*/ 541 h 541"/>
                  <a:gd name="T6" fmla="*/ 154 w 230"/>
                  <a:gd name="T7" fmla="*/ 440 h 541"/>
                  <a:gd name="T8" fmla="*/ 82 w 230"/>
                  <a:gd name="T9" fmla="*/ 299 h 541"/>
                  <a:gd name="T10" fmla="*/ 129 w 230"/>
                  <a:gd name="T11" fmla="*/ 95 h 541"/>
                  <a:gd name="T12" fmla="*/ 113 w 230"/>
                  <a:gd name="T13" fmla="*/ 28 h 541"/>
                  <a:gd name="T14" fmla="*/ 80 w 230"/>
                  <a:gd name="T15" fmla="*/ 0 h 541"/>
                  <a:gd name="T16" fmla="*/ 50 w 230"/>
                  <a:gd name="T17" fmla="*/ 79 h 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541">
                    <a:moveTo>
                      <a:pt x="50" y="79"/>
                    </a:moveTo>
                    <a:cubicBezTo>
                      <a:pt x="23" y="159"/>
                      <a:pt x="0" y="269"/>
                      <a:pt x="18" y="353"/>
                    </a:cubicBezTo>
                    <a:cubicBezTo>
                      <a:pt x="36" y="439"/>
                      <a:pt x="230" y="541"/>
                      <a:pt x="230" y="541"/>
                    </a:cubicBezTo>
                    <a:cubicBezTo>
                      <a:pt x="230" y="541"/>
                      <a:pt x="184" y="461"/>
                      <a:pt x="154" y="440"/>
                    </a:cubicBezTo>
                    <a:cubicBezTo>
                      <a:pt x="131" y="425"/>
                      <a:pt x="82" y="428"/>
                      <a:pt x="82" y="299"/>
                    </a:cubicBezTo>
                    <a:cubicBezTo>
                      <a:pt x="82" y="221"/>
                      <a:pt x="129" y="95"/>
                      <a:pt x="129" y="95"/>
                    </a:cubicBezTo>
                    <a:cubicBezTo>
                      <a:pt x="113" y="28"/>
                      <a:pt x="113" y="28"/>
                      <a:pt x="113" y="28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56" y="61"/>
                      <a:pt x="50" y="79"/>
                    </a:cubicBezTo>
                    <a:close/>
                  </a:path>
                </a:pathLst>
              </a:custGeom>
              <a:solidFill>
                <a:srgbClr val="211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8" name="Freeform 197">
                <a:extLst>
                  <a:ext uri="{FF2B5EF4-FFF2-40B4-BE49-F238E27FC236}">
                    <a16:creationId xmlns:a16="http://schemas.microsoft.com/office/drawing/2014/main" id="{5EA6D870-F5A5-4DF9-8706-B7BF6F63B5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81" y="1140"/>
                <a:ext cx="102" cy="311"/>
              </a:xfrm>
              <a:custGeom>
                <a:avLst/>
                <a:gdLst>
                  <a:gd name="T0" fmla="*/ 278 w 281"/>
                  <a:gd name="T1" fmla="*/ 161 h 859"/>
                  <a:gd name="T2" fmla="*/ 203 w 281"/>
                  <a:gd name="T3" fmla="*/ 859 h 859"/>
                  <a:gd name="T4" fmla="*/ 18 w 281"/>
                  <a:gd name="T5" fmla="*/ 711 h 859"/>
                  <a:gd name="T6" fmla="*/ 131 w 281"/>
                  <a:gd name="T7" fmla="*/ 82 h 859"/>
                  <a:gd name="T8" fmla="*/ 266 w 281"/>
                  <a:gd name="T9" fmla="*/ 0 h 859"/>
                  <a:gd name="T10" fmla="*/ 278 w 281"/>
                  <a:gd name="T11" fmla="*/ 161 h 8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1" h="859">
                    <a:moveTo>
                      <a:pt x="278" y="161"/>
                    </a:moveTo>
                    <a:cubicBezTo>
                      <a:pt x="263" y="450"/>
                      <a:pt x="203" y="859"/>
                      <a:pt x="203" y="859"/>
                    </a:cubicBezTo>
                    <a:cubicBezTo>
                      <a:pt x="203" y="859"/>
                      <a:pt x="35" y="786"/>
                      <a:pt x="18" y="711"/>
                    </a:cubicBezTo>
                    <a:cubicBezTo>
                      <a:pt x="0" y="636"/>
                      <a:pt x="70" y="160"/>
                      <a:pt x="131" y="82"/>
                    </a:cubicBezTo>
                    <a:cubicBezTo>
                      <a:pt x="192" y="5"/>
                      <a:pt x="266" y="0"/>
                      <a:pt x="266" y="0"/>
                    </a:cubicBezTo>
                    <a:cubicBezTo>
                      <a:pt x="266" y="0"/>
                      <a:pt x="281" y="103"/>
                      <a:pt x="278" y="161"/>
                    </a:cubicBezTo>
                    <a:close/>
                  </a:path>
                </a:pathLst>
              </a:custGeom>
              <a:solidFill>
                <a:srgbClr val="211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9" name="Freeform 198">
                <a:extLst>
                  <a:ext uri="{FF2B5EF4-FFF2-40B4-BE49-F238E27FC236}">
                    <a16:creationId xmlns:a16="http://schemas.microsoft.com/office/drawing/2014/main" id="{201C62C6-64B5-4E01-93C2-61A8A7D65B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7" y="1185"/>
                <a:ext cx="28" cy="128"/>
              </a:xfrm>
              <a:custGeom>
                <a:avLst/>
                <a:gdLst>
                  <a:gd name="T0" fmla="*/ 47 w 77"/>
                  <a:gd name="T1" fmla="*/ 0 h 352"/>
                  <a:gd name="T2" fmla="*/ 15 w 77"/>
                  <a:gd name="T3" fmla="*/ 307 h 352"/>
                  <a:gd name="T4" fmla="*/ 55 w 77"/>
                  <a:gd name="T5" fmla="*/ 350 h 352"/>
                  <a:gd name="T6" fmla="*/ 77 w 77"/>
                  <a:gd name="T7" fmla="*/ 286 h 352"/>
                  <a:gd name="T8" fmla="*/ 72 w 77"/>
                  <a:gd name="T9" fmla="*/ 8 h 352"/>
                  <a:gd name="T10" fmla="*/ 47 w 77"/>
                  <a:gd name="T11" fmla="*/ 0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" h="352">
                    <a:moveTo>
                      <a:pt x="47" y="0"/>
                    </a:moveTo>
                    <a:cubicBezTo>
                      <a:pt x="32" y="36"/>
                      <a:pt x="0" y="184"/>
                      <a:pt x="15" y="307"/>
                    </a:cubicBezTo>
                    <a:cubicBezTo>
                      <a:pt x="15" y="307"/>
                      <a:pt x="56" y="352"/>
                      <a:pt x="55" y="350"/>
                    </a:cubicBezTo>
                    <a:cubicBezTo>
                      <a:pt x="54" y="347"/>
                      <a:pt x="77" y="286"/>
                      <a:pt x="77" y="286"/>
                    </a:cubicBezTo>
                    <a:cubicBezTo>
                      <a:pt x="77" y="286"/>
                      <a:pt x="51" y="148"/>
                      <a:pt x="72" y="8"/>
                    </a:cubicBez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0" name="Freeform 199">
                <a:extLst>
                  <a:ext uri="{FF2B5EF4-FFF2-40B4-BE49-F238E27FC236}">
                    <a16:creationId xmlns:a16="http://schemas.microsoft.com/office/drawing/2014/main" id="{009ADA96-941A-452E-9935-05A922E836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19" y="1509"/>
                <a:ext cx="197" cy="113"/>
              </a:xfrm>
              <a:custGeom>
                <a:avLst/>
                <a:gdLst>
                  <a:gd name="T0" fmla="*/ 0 w 544"/>
                  <a:gd name="T1" fmla="*/ 202 h 312"/>
                  <a:gd name="T2" fmla="*/ 177 w 544"/>
                  <a:gd name="T3" fmla="*/ 256 h 312"/>
                  <a:gd name="T4" fmla="*/ 422 w 544"/>
                  <a:gd name="T5" fmla="*/ 138 h 312"/>
                  <a:gd name="T6" fmla="*/ 544 w 544"/>
                  <a:gd name="T7" fmla="*/ 56 h 312"/>
                  <a:gd name="T8" fmla="*/ 477 w 544"/>
                  <a:gd name="T9" fmla="*/ 18 h 312"/>
                  <a:gd name="T10" fmla="*/ 320 w 544"/>
                  <a:gd name="T11" fmla="*/ 31 h 312"/>
                  <a:gd name="T12" fmla="*/ 56 w 544"/>
                  <a:gd name="T13" fmla="*/ 93 h 312"/>
                  <a:gd name="T14" fmla="*/ 0 w 544"/>
                  <a:gd name="T15" fmla="*/ 202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4" h="312">
                    <a:moveTo>
                      <a:pt x="0" y="202"/>
                    </a:moveTo>
                    <a:cubicBezTo>
                      <a:pt x="13" y="260"/>
                      <a:pt x="35" y="312"/>
                      <a:pt x="177" y="256"/>
                    </a:cubicBezTo>
                    <a:cubicBezTo>
                      <a:pt x="319" y="200"/>
                      <a:pt x="422" y="138"/>
                      <a:pt x="422" y="138"/>
                    </a:cubicBezTo>
                    <a:cubicBezTo>
                      <a:pt x="544" y="56"/>
                      <a:pt x="544" y="56"/>
                      <a:pt x="544" y="56"/>
                    </a:cubicBezTo>
                    <a:cubicBezTo>
                      <a:pt x="544" y="56"/>
                      <a:pt x="525" y="36"/>
                      <a:pt x="477" y="18"/>
                    </a:cubicBezTo>
                    <a:cubicBezTo>
                      <a:pt x="429" y="0"/>
                      <a:pt x="385" y="13"/>
                      <a:pt x="320" y="31"/>
                    </a:cubicBezTo>
                    <a:cubicBezTo>
                      <a:pt x="255" y="48"/>
                      <a:pt x="56" y="93"/>
                      <a:pt x="56" y="93"/>
                    </a:cubicBezTo>
                    <a:lnTo>
                      <a:pt x="0" y="202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1" name="Freeform 200">
                <a:extLst>
                  <a:ext uri="{FF2B5EF4-FFF2-40B4-BE49-F238E27FC236}">
                    <a16:creationId xmlns:a16="http://schemas.microsoft.com/office/drawing/2014/main" id="{36498E7C-6841-45E4-815B-5E6D867A82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6" y="1257"/>
                <a:ext cx="915" cy="253"/>
              </a:xfrm>
              <a:custGeom>
                <a:avLst/>
                <a:gdLst>
                  <a:gd name="T0" fmla="*/ 2451 w 2525"/>
                  <a:gd name="T1" fmla="*/ 403 h 698"/>
                  <a:gd name="T2" fmla="*/ 970 w 2525"/>
                  <a:gd name="T3" fmla="*/ 6 h 698"/>
                  <a:gd name="T4" fmla="*/ 898 w 2525"/>
                  <a:gd name="T5" fmla="*/ 6 h 698"/>
                  <a:gd name="T6" fmla="*/ 52 w 2525"/>
                  <a:gd name="T7" fmla="*/ 233 h 698"/>
                  <a:gd name="T8" fmla="*/ 0 w 2525"/>
                  <a:gd name="T9" fmla="*/ 216 h 698"/>
                  <a:gd name="T10" fmla="*/ 0 w 2525"/>
                  <a:gd name="T11" fmla="*/ 263 h 698"/>
                  <a:gd name="T12" fmla="*/ 16 w 2525"/>
                  <a:gd name="T13" fmla="*/ 283 h 698"/>
                  <a:gd name="T14" fmla="*/ 1541 w 2525"/>
                  <a:gd name="T15" fmla="*/ 691 h 698"/>
                  <a:gd name="T16" fmla="*/ 1614 w 2525"/>
                  <a:gd name="T17" fmla="*/ 691 h 698"/>
                  <a:gd name="T18" fmla="*/ 2513 w 2525"/>
                  <a:gd name="T19" fmla="*/ 451 h 698"/>
                  <a:gd name="T20" fmla="*/ 2525 w 2525"/>
                  <a:gd name="T21" fmla="*/ 435 h 698"/>
                  <a:gd name="T22" fmla="*/ 2525 w 2525"/>
                  <a:gd name="T23" fmla="*/ 388 h 698"/>
                  <a:gd name="T24" fmla="*/ 2451 w 2525"/>
                  <a:gd name="T25" fmla="*/ 403 h 6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25" h="698">
                    <a:moveTo>
                      <a:pt x="2451" y="403"/>
                    </a:moveTo>
                    <a:cubicBezTo>
                      <a:pt x="970" y="6"/>
                      <a:pt x="970" y="6"/>
                      <a:pt x="970" y="6"/>
                    </a:cubicBezTo>
                    <a:cubicBezTo>
                      <a:pt x="946" y="0"/>
                      <a:pt x="921" y="0"/>
                      <a:pt x="898" y="6"/>
                    </a:cubicBezTo>
                    <a:cubicBezTo>
                      <a:pt x="52" y="233"/>
                      <a:pt x="52" y="233"/>
                      <a:pt x="52" y="233"/>
                    </a:cubicBezTo>
                    <a:cubicBezTo>
                      <a:pt x="0" y="216"/>
                      <a:pt x="0" y="216"/>
                      <a:pt x="0" y="216"/>
                    </a:cubicBezTo>
                    <a:cubicBezTo>
                      <a:pt x="0" y="263"/>
                      <a:pt x="0" y="263"/>
                      <a:pt x="0" y="263"/>
                    </a:cubicBezTo>
                    <a:cubicBezTo>
                      <a:pt x="0" y="271"/>
                      <a:pt x="6" y="280"/>
                      <a:pt x="16" y="283"/>
                    </a:cubicBezTo>
                    <a:cubicBezTo>
                      <a:pt x="1541" y="691"/>
                      <a:pt x="1541" y="691"/>
                      <a:pt x="1541" y="691"/>
                    </a:cubicBezTo>
                    <a:cubicBezTo>
                      <a:pt x="1565" y="698"/>
                      <a:pt x="1590" y="698"/>
                      <a:pt x="1614" y="691"/>
                    </a:cubicBezTo>
                    <a:cubicBezTo>
                      <a:pt x="2513" y="451"/>
                      <a:pt x="2513" y="451"/>
                      <a:pt x="2513" y="451"/>
                    </a:cubicBezTo>
                    <a:cubicBezTo>
                      <a:pt x="2521" y="448"/>
                      <a:pt x="2525" y="442"/>
                      <a:pt x="2525" y="435"/>
                    </a:cubicBezTo>
                    <a:cubicBezTo>
                      <a:pt x="2525" y="388"/>
                      <a:pt x="2525" y="388"/>
                      <a:pt x="2525" y="388"/>
                    </a:cubicBezTo>
                    <a:lnTo>
                      <a:pt x="2451" y="403"/>
                    </a:lnTo>
                    <a:close/>
                  </a:path>
                </a:pathLst>
              </a:custGeom>
              <a:solidFill>
                <a:srgbClr val="DAE3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7" name="Freeform 201">
                <a:extLst>
                  <a:ext uri="{FF2B5EF4-FFF2-40B4-BE49-F238E27FC236}">
                    <a16:creationId xmlns:a16="http://schemas.microsoft.com/office/drawing/2014/main" id="{5A2AC308-3692-4A3F-80A5-C1C8CC0F16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5" y="1241"/>
                <a:ext cx="917" cy="253"/>
              </a:xfrm>
              <a:custGeom>
                <a:avLst/>
                <a:gdLst>
                  <a:gd name="T0" fmla="*/ 1546 w 2534"/>
                  <a:gd name="T1" fmla="*/ 691 h 698"/>
                  <a:gd name="T2" fmla="*/ 21 w 2534"/>
                  <a:gd name="T3" fmla="*/ 283 h 698"/>
                  <a:gd name="T4" fmla="*/ 21 w 2534"/>
                  <a:gd name="T5" fmla="*/ 242 h 698"/>
                  <a:gd name="T6" fmla="*/ 903 w 2534"/>
                  <a:gd name="T7" fmla="*/ 6 h 698"/>
                  <a:gd name="T8" fmla="*/ 975 w 2534"/>
                  <a:gd name="T9" fmla="*/ 6 h 698"/>
                  <a:gd name="T10" fmla="*/ 2518 w 2534"/>
                  <a:gd name="T11" fmla="*/ 420 h 698"/>
                  <a:gd name="T12" fmla="*/ 2518 w 2534"/>
                  <a:gd name="T13" fmla="*/ 451 h 698"/>
                  <a:gd name="T14" fmla="*/ 1619 w 2534"/>
                  <a:gd name="T15" fmla="*/ 691 h 698"/>
                  <a:gd name="T16" fmla="*/ 1546 w 2534"/>
                  <a:gd name="T17" fmla="*/ 691 h 6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34" h="698">
                    <a:moveTo>
                      <a:pt x="1546" y="691"/>
                    </a:moveTo>
                    <a:cubicBezTo>
                      <a:pt x="21" y="283"/>
                      <a:pt x="21" y="283"/>
                      <a:pt x="21" y="283"/>
                    </a:cubicBezTo>
                    <a:cubicBezTo>
                      <a:pt x="0" y="277"/>
                      <a:pt x="0" y="248"/>
                      <a:pt x="21" y="242"/>
                    </a:cubicBezTo>
                    <a:cubicBezTo>
                      <a:pt x="903" y="6"/>
                      <a:pt x="903" y="6"/>
                      <a:pt x="903" y="6"/>
                    </a:cubicBezTo>
                    <a:cubicBezTo>
                      <a:pt x="926" y="0"/>
                      <a:pt x="951" y="0"/>
                      <a:pt x="975" y="6"/>
                    </a:cubicBezTo>
                    <a:cubicBezTo>
                      <a:pt x="2518" y="420"/>
                      <a:pt x="2518" y="420"/>
                      <a:pt x="2518" y="420"/>
                    </a:cubicBezTo>
                    <a:cubicBezTo>
                      <a:pt x="2534" y="424"/>
                      <a:pt x="2534" y="446"/>
                      <a:pt x="2518" y="451"/>
                    </a:cubicBezTo>
                    <a:cubicBezTo>
                      <a:pt x="1619" y="691"/>
                      <a:pt x="1619" y="691"/>
                      <a:pt x="1619" y="691"/>
                    </a:cubicBezTo>
                    <a:cubicBezTo>
                      <a:pt x="1595" y="698"/>
                      <a:pt x="1570" y="698"/>
                      <a:pt x="1546" y="69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8" name="Freeform 202">
                <a:extLst>
                  <a:ext uri="{FF2B5EF4-FFF2-40B4-BE49-F238E27FC236}">
                    <a16:creationId xmlns:a16="http://schemas.microsoft.com/office/drawing/2014/main" id="{A11530CD-C888-4A0F-ABB9-71C82B7895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1" y="1294"/>
                <a:ext cx="219" cy="62"/>
              </a:xfrm>
              <a:custGeom>
                <a:avLst/>
                <a:gdLst>
                  <a:gd name="T0" fmla="*/ 606 w 606"/>
                  <a:gd name="T1" fmla="*/ 71 h 173"/>
                  <a:gd name="T2" fmla="*/ 606 w 606"/>
                  <a:gd name="T3" fmla="*/ 69 h 173"/>
                  <a:gd name="T4" fmla="*/ 606 w 606"/>
                  <a:gd name="T5" fmla="*/ 52 h 173"/>
                  <a:gd name="T6" fmla="*/ 591 w 606"/>
                  <a:gd name="T7" fmla="*/ 58 h 173"/>
                  <a:gd name="T8" fmla="*/ 395 w 606"/>
                  <a:gd name="T9" fmla="*/ 6 h 173"/>
                  <a:gd name="T10" fmla="*/ 332 w 606"/>
                  <a:gd name="T11" fmla="*/ 6 h 173"/>
                  <a:gd name="T12" fmla="*/ 8 w 606"/>
                  <a:gd name="T13" fmla="*/ 93 h 173"/>
                  <a:gd name="T14" fmla="*/ 7 w 606"/>
                  <a:gd name="T15" fmla="*/ 93 h 173"/>
                  <a:gd name="T16" fmla="*/ 0 w 606"/>
                  <a:gd name="T17" fmla="*/ 85 h 173"/>
                  <a:gd name="T18" fmla="*/ 0 w 606"/>
                  <a:gd name="T19" fmla="*/ 102 h 173"/>
                  <a:gd name="T20" fmla="*/ 0 w 606"/>
                  <a:gd name="T21" fmla="*/ 102 h 173"/>
                  <a:gd name="T22" fmla="*/ 8 w 606"/>
                  <a:gd name="T23" fmla="*/ 113 h 173"/>
                  <a:gd name="T24" fmla="*/ 211 w 606"/>
                  <a:gd name="T25" fmla="*/ 167 h 173"/>
                  <a:gd name="T26" fmla="*/ 274 w 606"/>
                  <a:gd name="T27" fmla="*/ 167 h 173"/>
                  <a:gd name="T28" fmla="*/ 598 w 606"/>
                  <a:gd name="T29" fmla="*/ 80 h 173"/>
                  <a:gd name="T30" fmla="*/ 606 w 606"/>
                  <a:gd name="T31" fmla="*/ 71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6" h="173">
                    <a:moveTo>
                      <a:pt x="606" y="71"/>
                    </a:moveTo>
                    <a:cubicBezTo>
                      <a:pt x="606" y="71"/>
                      <a:pt x="606" y="70"/>
                      <a:pt x="606" y="69"/>
                    </a:cubicBezTo>
                    <a:cubicBezTo>
                      <a:pt x="606" y="52"/>
                      <a:pt x="606" y="52"/>
                      <a:pt x="606" y="52"/>
                    </a:cubicBezTo>
                    <a:cubicBezTo>
                      <a:pt x="591" y="58"/>
                      <a:pt x="591" y="58"/>
                      <a:pt x="591" y="58"/>
                    </a:cubicBezTo>
                    <a:cubicBezTo>
                      <a:pt x="395" y="6"/>
                      <a:pt x="395" y="6"/>
                      <a:pt x="395" y="6"/>
                    </a:cubicBezTo>
                    <a:cubicBezTo>
                      <a:pt x="375" y="0"/>
                      <a:pt x="353" y="0"/>
                      <a:pt x="332" y="6"/>
                    </a:cubicBezTo>
                    <a:cubicBezTo>
                      <a:pt x="8" y="93"/>
                      <a:pt x="8" y="93"/>
                      <a:pt x="8" y="93"/>
                    </a:cubicBezTo>
                    <a:cubicBezTo>
                      <a:pt x="7" y="93"/>
                      <a:pt x="7" y="93"/>
                      <a:pt x="7" y="93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0" y="107"/>
                      <a:pt x="3" y="111"/>
                      <a:pt x="8" y="113"/>
                    </a:cubicBezTo>
                    <a:cubicBezTo>
                      <a:pt x="211" y="167"/>
                      <a:pt x="211" y="167"/>
                      <a:pt x="211" y="167"/>
                    </a:cubicBezTo>
                    <a:cubicBezTo>
                      <a:pt x="231" y="173"/>
                      <a:pt x="253" y="173"/>
                      <a:pt x="274" y="167"/>
                    </a:cubicBezTo>
                    <a:cubicBezTo>
                      <a:pt x="598" y="80"/>
                      <a:pt x="598" y="80"/>
                      <a:pt x="598" y="80"/>
                    </a:cubicBezTo>
                    <a:cubicBezTo>
                      <a:pt x="603" y="79"/>
                      <a:pt x="605" y="75"/>
                      <a:pt x="606" y="71"/>
                    </a:cubicBezTo>
                    <a:close/>
                  </a:path>
                </a:pathLst>
              </a:custGeom>
              <a:solidFill>
                <a:srgbClr val="DAE3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9" name="Freeform 203">
                <a:extLst>
                  <a:ext uri="{FF2B5EF4-FFF2-40B4-BE49-F238E27FC236}">
                    <a16:creationId xmlns:a16="http://schemas.microsoft.com/office/drawing/2014/main" id="{D007AEE5-2FBB-42E5-AD0C-95721981B3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0" y="1287"/>
                <a:ext cx="221" cy="63"/>
              </a:xfrm>
              <a:custGeom>
                <a:avLst/>
                <a:gdLst>
                  <a:gd name="T0" fmla="*/ 10 w 610"/>
                  <a:gd name="T1" fmla="*/ 113 h 172"/>
                  <a:gd name="T2" fmla="*/ 213 w 610"/>
                  <a:gd name="T3" fmla="*/ 167 h 172"/>
                  <a:gd name="T4" fmla="*/ 276 w 610"/>
                  <a:gd name="T5" fmla="*/ 167 h 172"/>
                  <a:gd name="T6" fmla="*/ 600 w 610"/>
                  <a:gd name="T7" fmla="*/ 80 h 172"/>
                  <a:gd name="T8" fmla="*/ 600 w 610"/>
                  <a:gd name="T9" fmla="*/ 60 h 172"/>
                  <a:gd name="T10" fmla="*/ 397 w 610"/>
                  <a:gd name="T11" fmla="*/ 6 h 172"/>
                  <a:gd name="T12" fmla="*/ 334 w 610"/>
                  <a:gd name="T13" fmla="*/ 6 h 172"/>
                  <a:gd name="T14" fmla="*/ 10 w 610"/>
                  <a:gd name="T15" fmla="*/ 92 h 172"/>
                  <a:gd name="T16" fmla="*/ 10 w 610"/>
                  <a:gd name="T17" fmla="*/ 113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0" h="172">
                    <a:moveTo>
                      <a:pt x="10" y="113"/>
                    </a:moveTo>
                    <a:cubicBezTo>
                      <a:pt x="213" y="167"/>
                      <a:pt x="213" y="167"/>
                      <a:pt x="213" y="167"/>
                    </a:cubicBezTo>
                    <a:cubicBezTo>
                      <a:pt x="233" y="172"/>
                      <a:pt x="255" y="172"/>
                      <a:pt x="276" y="167"/>
                    </a:cubicBezTo>
                    <a:cubicBezTo>
                      <a:pt x="600" y="80"/>
                      <a:pt x="600" y="80"/>
                      <a:pt x="600" y="80"/>
                    </a:cubicBezTo>
                    <a:cubicBezTo>
                      <a:pt x="610" y="77"/>
                      <a:pt x="610" y="63"/>
                      <a:pt x="600" y="60"/>
                    </a:cubicBezTo>
                    <a:cubicBezTo>
                      <a:pt x="397" y="6"/>
                      <a:pt x="397" y="6"/>
                      <a:pt x="397" y="6"/>
                    </a:cubicBezTo>
                    <a:cubicBezTo>
                      <a:pt x="377" y="0"/>
                      <a:pt x="355" y="0"/>
                      <a:pt x="334" y="6"/>
                    </a:cubicBezTo>
                    <a:cubicBezTo>
                      <a:pt x="10" y="92"/>
                      <a:pt x="10" y="92"/>
                      <a:pt x="10" y="92"/>
                    </a:cubicBezTo>
                    <a:cubicBezTo>
                      <a:pt x="0" y="95"/>
                      <a:pt x="0" y="110"/>
                      <a:pt x="10" y="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2200" name="Picture 204">
                <a:extLst>
                  <a:ext uri="{FF2B5EF4-FFF2-40B4-BE49-F238E27FC236}">
                    <a16:creationId xmlns:a16="http://schemas.microsoft.com/office/drawing/2014/main" id="{9613874F-E5FC-406D-A6D4-BE302A136D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42" y="1341"/>
                <a:ext cx="13" cy="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54" name="Picture 206">
              <a:extLst>
                <a:ext uri="{FF2B5EF4-FFF2-40B4-BE49-F238E27FC236}">
                  <a16:creationId xmlns:a16="http://schemas.microsoft.com/office/drawing/2014/main" id="{FFFFD7B6-3634-4C73-9E93-2A9851984A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1" y="1339"/>
              <a:ext cx="13" cy="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5" name="Picture 207">
              <a:extLst>
                <a:ext uri="{FF2B5EF4-FFF2-40B4-BE49-F238E27FC236}">
                  <a16:creationId xmlns:a16="http://schemas.microsoft.com/office/drawing/2014/main" id="{78270A9C-4987-41A5-AD21-FBF3BD4861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0" y="1336"/>
              <a:ext cx="13" cy="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6" name="Picture 208">
              <a:extLst>
                <a:ext uri="{FF2B5EF4-FFF2-40B4-BE49-F238E27FC236}">
                  <a16:creationId xmlns:a16="http://schemas.microsoft.com/office/drawing/2014/main" id="{734F579F-8C85-40D6-9F17-A389008BD9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9" y="1334"/>
              <a:ext cx="13" cy="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7" name="Picture 209">
              <a:extLst>
                <a:ext uri="{FF2B5EF4-FFF2-40B4-BE49-F238E27FC236}">
                  <a16:creationId xmlns:a16="http://schemas.microsoft.com/office/drawing/2014/main" id="{3302DAA4-27EF-4199-B08E-B08C4CD0DC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" y="1332"/>
              <a:ext cx="13" cy="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8" name="Picture 210">
              <a:extLst>
                <a:ext uri="{FF2B5EF4-FFF2-40B4-BE49-F238E27FC236}">
                  <a16:creationId xmlns:a16="http://schemas.microsoft.com/office/drawing/2014/main" id="{4F85EA4D-7F3A-4E38-B0C7-12BC27581C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6" y="1329"/>
              <a:ext cx="13" cy="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9" name="Picture 211">
              <a:extLst>
                <a:ext uri="{FF2B5EF4-FFF2-40B4-BE49-F238E27FC236}">
                  <a16:creationId xmlns:a16="http://schemas.microsoft.com/office/drawing/2014/main" id="{46F7AD94-A913-460A-8E87-177F0547B1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5" y="1327"/>
              <a:ext cx="13" cy="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0" name="Picture 212">
              <a:extLst>
                <a:ext uri="{FF2B5EF4-FFF2-40B4-BE49-F238E27FC236}">
                  <a16:creationId xmlns:a16="http://schemas.microsoft.com/office/drawing/2014/main" id="{E6A157EF-19F3-489A-861C-2471A4A880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3" y="1325"/>
              <a:ext cx="13" cy="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1" name="Picture 213">
              <a:extLst>
                <a:ext uri="{FF2B5EF4-FFF2-40B4-BE49-F238E27FC236}">
                  <a16:creationId xmlns:a16="http://schemas.microsoft.com/office/drawing/2014/main" id="{C0A20A07-B44A-4978-B86C-E8B72FE259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2" y="1322"/>
              <a:ext cx="13" cy="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2" name="Picture 214">
              <a:extLst>
                <a:ext uri="{FF2B5EF4-FFF2-40B4-BE49-F238E27FC236}">
                  <a16:creationId xmlns:a16="http://schemas.microsoft.com/office/drawing/2014/main" id="{D553F013-17E7-4DCD-8D2C-A1C1C303EB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1" y="1320"/>
              <a:ext cx="13" cy="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3" name="Picture 215">
              <a:extLst>
                <a:ext uri="{FF2B5EF4-FFF2-40B4-BE49-F238E27FC236}">
                  <a16:creationId xmlns:a16="http://schemas.microsoft.com/office/drawing/2014/main" id="{7DAF6118-D50D-4A39-99A3-DB0FF2A9D8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0" y="1318"/>
              <a:ext cx="13" cy="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4" name="Picture 216">
              <a:extLst>
                <a:ext uri="{FF2B5EF4-FFF2-40B4-BE49-F238E27FC236}">
                  <a16:creationId xmlns:a16="http://schemas.microsoft.com/office/drawing/2014/main" id="{34E711DA-DA2D-4F45-8A1F-4D1051386A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8" y="1315"/>
              <a:ext cx="13" cy="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5" name="Picture 217">
              <a:extLst>
                <a:ext uri="{FF2B5EF4-FFF2-40B4-BE49-F238E27FC236}">
                  <a16:creationId xmlns:a16="http://schemas.microsoft.com/office/drawing/2014/main" id="{96F755D8-B7FA-4942-9D0B-470F4975D2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7" y="1313"/>
              <a:ext cx="13" cy="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6" name="Picture 218">
              <a:extLst>
                <a:ext uri="{FF2B5EF4-FFF2-40B4-BE49-F238E27FC236}">
                  <a16:creationId xmlns:a16="http://schemas.microsoft.com/office/drawing/2014/main" id="{1F2D6435-0662-4EAC-AC8C-CC3D22683A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6" y="1311"/>
              <a:ext cx="13" cy="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7" name="Picture 219">
              <a:extLst>
                <a:ext uri="{FF2B5EF4-FFF2-40B4-BE49-F238E27FC236}">
                  <a16:creationId xmlns:a16="http://schemas.microsoft.com/office/drawing/2014/main" id="{93C4922A-A667-485B-870E-D623E9861E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2" y="1338"/>
              <a:ext cx="17" cy="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8" name="Picture 220">
              <a:extLst>
                <a:ext uri="{FF2B5EF4-FFF2-40B4-BE49-F238E27FC236}">
                  <a16:creationId xmlns:a16="http://schemas.microsoft.com/office/drawing/2014/main" id="{737C84B2-4266-4182-B71E-ACFC6FFD2A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1" y="1336"/>
              <a:ext cx="17" cy="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9" name="Picture 221">
              <a:extLst>
                <a:ext uri="{FF2B5EF4-FFF2-40B4-BE49-F238E27FC236}">
                  <a16:creationId xmlns:a16="http://schemas.microsoft.com/office/drawing/2014/main" id="{DEA70042-7062-41A4-B3A0-63AB9D5BA2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0" y="1334"/>
              <a:ext cx="17" cy="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70" name="Picture 222">
              <a:extLst>
                <a:ext uri="{FF2B5EF4-FFF2-40B4-BE49-F238E27FC236}">
                  <a16:creationId xmlns:a16="http://schemas.microsoft.com/office/drawing/2014/main" id="{C48B1040-B76E-4471-83A0-15AC81CFA5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8" y="1331"/>
              <a:ext cx="18" cy="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71" name="Picture 223">
              <a:extLst>
                <a:ext uri="{FF2B5EF4-FFF2-40B4-BE49-F238E27FC236}">
                  <a16:creationId xmlns:a16="http://schemas.microsoft.com/office/drawing/2014/main" id="{7DBDC283-58A0-4498-9970-79943761A3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7" y="1329"/>
              <a:ext cx="17" cy="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72" name="Picture 224">
              <a:extLst>
                <a:ext uri="{FF2B5EF4-FFF2-40B4-BE49-F238E27FC236}">
                  <a16:creationId xmlns:a16="http://schemas.microsoft.com/office/drawing/2014/main" id="{A0CB4219-8807-4C9D-A330-FA25760596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6" y="1327"/>
              <a:ext cx="17" cy="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73" name="Picture 225">
              <a:extLst>
                <a:ext uri="{FF2B5EF4-FFF2-40B4-BE49-F238E27FC236}">
                  <a16:creationId xmlns:a16="http://schemas.microsoft.com/office/drawing/2014/main" id="{9218153A-AE2E-46A5-9107-EE1C353267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4" y="1324"/>
              <a:ext cx="18" cy="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74" name="Picture 226">
              <a:extLst>
                <a:ext uri="{FF2B5EF4-FFF2-40B4-BE49-F238E27FC236}">
                  <a16:creationId xmlns:a16="http://schemas.microsoft.com/office/drawing/2014/main" id="{46AD3CFF-1D6A-4945-B7AF-357BE09E6D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3" y="1322"/>
              <a:ext cx="17" cy="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75" name="Picture 227">
              <a:extLst>
                <a:ext uri="{FF2B5EF4-FFF2-40B4-BE49-F238E27FC236}">
                  <a16:creationId xmlns:a16="http://schemas.microsoft.com/office/drawing/2014/main" id="{5B94BD90-C259-403C-AA3C-B7F32CE858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2" y="1320"/>
              <a:ext cx="17" cy="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76" name="Picture 228">
              <a:extLst>
                <a:ext uri="{FF2B5EF4-FFF2-40B4-BE49-F238E27FC236}">
                  <a16:creationId xmlns:a16="http://schemas.microsoft.com/office/drawing/2014/main" id="{269A0500-FCBA-4A49-9039-649C93291A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1" y="1317"/>
              <a:ext cx="17" cy="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77" name="Picture 229">
              <a:extLst>
                <a:ext uri="{FF2B5EF4-FFF2-40B4-BE49-F238E27FC236}">
                  <a16:creationId xmlns:a16="http://schemas.microsoft.com/office/drawing/2014/main" id="{773446CC-B9EF-4FE5-A7FB-B530285C59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9" y="1315"/>
              <a:ext cx="18" cy="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78" name="Picture 230">
              <a:extLst>
                <a:ext uri="{FF2B5EF4-FFF2-40B4-BE49-F238E27FC236}">
                  <a16:creationId xmlns:a16="http://schemas.microsoft.com/office/drawing/2014/main" id="{E79D2EF4-DC0E-4FDA-9517-581AB297D5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8" y="1313"/>
              <a:ext cx="17" cy="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79" name="Picture 231">
              <a:extLst>
                <a:ext uri="{FF2B5EF4-FFF2-40B4-BE49-F238E27FC236}">
                  <a16:creationId xmlns:a16="http://schemas.microsoft.com/office/drawing/2014/main" id="{72C3A4F0-C732-4FE6-90AA-8A4630F969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7" y="1308"/>
              <a:ext cx="26" cy="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0" name="Picture 232">
              <a:extLst>
                <a:ext uri="{FF2B5EF4-FFF2-40B4-BE49-F238E27FC236}">
                  <a16:creationId xmlns:a16="http://schemas.microsoft.com/office/drawing/2014/main" id="{782CE7D5-2ED5-47D4-802D-9EA3BD328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2" y="1334"/>
              <a:ext cx="21" cy="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1" name="Picture 233">
              <a:extLst>
                <a:ext uri="{FF2B5EF4-FFF2-40B4-BE49-F238E27FC236}">
                  <a16:creationId xmlns:a16="http://schemas.microsoft.com/office/drawing/2014/main" id="{53258E0B-6921-48F6-A704-5E52B5BD57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4" y="1332"/>
              <a:ext cx="17" cy="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2" name="Picture 234">
              <a:extLst>
                <a:ext uri="{FF2B5EF4-FFF2-40B4-BE49-F238E27FC236}">
                  <a16:creationId xmlns:a16="http://schemas.microsoft.com/office/drawing/2014/main" id="{EC2237E2-D6D7-4EDC-AC14-977682EF4F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2" y="1330"/>
              <a:ext cx="18" cy="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3" name="Picture 235">
              <a:extLst>
                <a:ext uri="{FF2B5EF4-FFF2-40B4-BE49-F238E27FC236}">
                  <a16:creationId xmlns:a16="http://schemas.microsoft.com/office/drawing/2014/main" id="{C8183989-AF54-4E96-B387-2BF783F664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1" y="1328"/>
              <a:ext cx="17" cy="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" name="Picture 236">
              <a:extLst>
                <a:ext uri="{FF2B5EF4-FFF2-40B4-BE49-F238E27FC236}">
                  <a16:creationId xmlns:a16="http://schemas.microsoft.com/office/drawing/2014/main" id="{10581DF7-BEB5-4179-948E-AEB1101AED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0" y="1325"/>
              <a:ext cx="17" cy="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5" name="Picture 237">
              <a:extLst>
                <a:ext uri="{FF2B5EF4-FFF2-40B4-BE49-F238E27FC236}">
                  <a16:creationId xmlns:a16="http://schemas.microsoft.com/office/drawing/2014/main" id="{1BFBE5B5-D92D-4258-818A-5C0EE11776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8" y="1323"/>
              <a:ext cx="18" cy="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6" name="Picture 238">
              <a:extLst>
                <a:ext uri="{FF2B5EF4-FFF2-40B4-BE49-F238E27FC236}">
                  <a16:creationId xmlns:a16="http://schemas.microsoft.com/office/drawing/2014/main" id="{BC88AC95-4BFC-4F86-B28D-6654844D0F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" y="1321"/>
              <a:ext cx="18" cy="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7" name="Picture 239">
              <a:extLst>
                <a:ext uri="{FF2B5EF4-FFF2-40B4-BE49-F238E27FC236}">
                  <a16:creationId xmlns:a16="http://schemas.microsoft.com/office/drawing/2014/main" id="{EF3A39AB-2256-414C-92CE-B40E8BE7CD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6" y="1318"/>
              <a:ext cx="17" cy="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8" name="Picture 240">
              <a:extLst>
                <a:ext uri="{FF2B5EF4-FFF2-40B4-BE49-F238E27FC236}">
                  <a16:creationId xmlns:a16="http://schemas.microsoft.com/office/drawing/2014/main" id="{B0C1EEC3-C668-43B4-927F-1B17193C86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5" y="1316"/>
              <a:ext cx="17" cy="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9" name="Picture 241">
              <a:extLst>
                <a:ext uri="{FF2B5EF4-FFF2-40B4-BE49-F238E27FC236}">
                  <a16:creationId xmlns:a16="http://schemas.microsoft.com/office/drawing/2014/main" id="{BB02D391-05AF-4837-AE4C-DFCBA7D5A4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3" y="1314"/>
              <a:ext cx="18" cy="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0" name="Picture 242">
              <a:extLst>
                <a:ext uri="{FF2B5EF4-FFF2-40B4-BE49-F238E27FC236}">
                  <a16:creationId xmlns:a16="http://schemas.microsoft.com/office/drawing/2014/main" id="{EE6F28B2-815A-4DFF-A50F-275AE216D2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2" y="1311"/>
              <a:ext cx="17" cy="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1" name="Picture 243">
              <a:extLst>
                <a:ext uri="{FF2B5EF4-FFF2-40B4-BE49-F238E27FC236}">
                  <a16:creationId xmlns:a16="http://schemas.microsoft.com/office/drawing/2014/main" id="{4B87D4CC-A847-4CE2-B85E-B5C457E73E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1" y="1309"/>
              <a:ext cx="17" cy="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2" name="Picture 244">
              <a:extLst>
                <a:ext uri="{FF2B5EF4-FFF2-40B4-BE49-F238E27FC236}">
                  <a16:creationId xmlns:a16="http://schemas.microsoft.com/office/drawing/2014/main" id="{E13939C5-3094-48B1-B959-B71F3A029F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0" y="1305"/>
              <a:ext cx="22" cy="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3" name="Picture 245">
              <a:extLst>
                <a:ext uri="{FF2B5EF4-FFF2-40B4-BE49-F238E27FC236}">
                  <a16:creationId xmlns:a16="http://schemas.microsoft.com/office/drawing/2014/main" id="{C1A49B06-F373-40F7-AD5F-991AA010A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1" y="1331"/>
              <a:ext cx="26" cy="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4" name="Picture 246">
              <a:extLst>
                <a:ext uri="{FF2B5EF4-FFF2-40B4-BE49-F238E27FC236}">
                  <a16:creationId xmlns:a16="http://schemas.microsoft.com/office/drawing/2014/main" id="{3C074DA5-C233-4F32-82A5-71107066DC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9" y="1328"/>
              <a:ext cx="18" cy="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5" name="Picture 247">
              <a:extLst>
                <a:ext uri="{FF2B5EF4-FFF2-40B4-BE49-F238E27FC236}">
                  <a16:creationId xmlns:a16="http://schemas.microsoft.com/office/drawing/2014/main" id="{6EA725E9-05D9-4789-B7C0-87C4934A4D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8" y="1326"/>
              <a:ext cx="17" cy="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6" name="Picture 248">
              <a:extLst>
                <a:ext uri="{FF2B5EF4-FFF2-40B4-BE49-F238E27FC236}">
                  <a16:creationId xmlns:a16="http://schemas.microsoft.com/office/drawing/2014/main" id="{22DE2DE4-80A0-46AB-A32F-6E329B376D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7" y="1323"/>
              <a:ext cx="17" cy="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7" name="Picture 249">
              <a:extLst>
                <a:ext uri="{FF2B5EF4-FFF2-40B4-BE49-F238E27FC236}">
                  <a16:creationId xmlns:a16="http://schemas.microsoft.com/office/drawing/2014/main" id="{C9DFF935-5573-4BE8-813D-D9560FAAED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5" y="1321"/>
              <a:ext cx="18" cy="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8" name="Picture 250">
              <a:extLst>
                <a:ext uri="{FF2B5EF4-FFF2-40B4-BE49-F238E27FC236}">
                  <a16:creationId xmlns:a16="http://schemas.microsoft.com/office/drawing/2014/main" id="{F0B26D5B-8264-477B-8DEF-6E660C68B4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4" y="1319"/>
              <a:ext cx="17" cy="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9" name="Picture 251">
              <a:extLst>
                <a:ext uri="{FF2B5EF4-FFF2-40B4-BE49-F238E27FC236}">
                  <a16:creationId xmlns:a16="http://schemas.microsoft.com/office/drawing/2014/main" id="{6CF63869-A62D-4B3C-AECC-5C5742EEE0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3" y="1316"/>
              <a:ext cx="17" cy="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0" name="Picture 252">
              <a:extLst>
                <a:ext uri="{FF2B5EF4-FFF2-40B4-BE49-F238E27FC236}">
                  <a16:creationId xmlns:a16="http://schemas.microsoft.com/office/drawing/2014/main" id="{D449A61E-FF5B-4FA1-92A2-820F8B4F80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1" y="1314"/>
              <a:ext cx="18" cy="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1" name="Picture 253">
              <a:extLst>
                <a:ext uri="{FF2B5EF4-FFF2-40B4-BE49-F238E27FC236}">
                  <a16:creationId xmlns:a16="http://schemas.microsoft.com/office/drawing/2014/main" id="{D455879B-E068-4842-9291-55E9CC083F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0" y="1312"/>
              <a:ext cx="18" cy="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2" name="Picture 254">
              <a:extLst>
                <a:ext uri="{FF2B5EF4-FFF2-40B4-BE49-F238E27FC236}">
                  <a16:creationId xmlns:a16="http://schemas.microsoft.com/office/drawing/2014/main" id="{96B14C0D-8D7C-4318-989E-CBC0ECD662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9" y="1309"/>
              <a:ext cx="17" cy="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3" name="Picture 255">
              <a:extLst>
                <a:ext uri="{FF2B5EF4-FFF2-40B4-BE49-F238E27FC236}">
                  <a16:creationId xmlns:a16="http://schemas.microsoft.com/office/drawing/2014/main" id="{50138D91-071D-4721-92F7-BB9829B743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8" y="1307"/>
              <a:ext cx="17" cy="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4" name="Picture 256">
              <a:extLst>
                <a:ext uri="{FF2B5EF4-FFF2-40B4-BE49-F238E27FC236}">
                  <a16:creationId xmlns:a16="http://schemas.microsoft.com/office/drawing/2014/main" id="{559E09C6-7E27-483C-BFE8-7C9547824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" y="1302"/>
              <a:ext cx="25" cy="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5" name="Picture 257">
              <a:extLst>
                <a:ext uri="{FF2B5EF4-FFF2-40B4-BE49-F238E27FC236}">
                  <a16:creationId xmlns:a16="http://schemas.microsoft.com/office/drawing/2014/main" id="{7B5B4A9E-AA82-4995-B438-2C5BB48023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1" y="1329"/>
              <a:ext cx="20" cy="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6" name="Picture 258">
              <a:extLst>
                <a:ext uri="{FF2B5EF4-FFF2-40B4-BE49-F238E27FC236}">
                  <a16:creationId xmlns:a16="http://schemas.microsoft.com/office/drawing/2014/main" id="{E75E143C-ECE5-4FEC-986F-62C81AB5A5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2" y="1327"/>
              <a:ext cx="18" cy="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7" name="Picture 259">
              <a:extLst>
                <a:ext uri="{FF2B5EF4-FFF2-40B4-BE49-F238E27FC236}">
                  <a16:creationId xmlns:a16="http://schemas.microsoft.com/office/drawing/2014/main" id="{0889E72E-75C8-456C-BB47-2612605C28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1" y="1325"/>
              <a:ext cx="17" cy="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8" name="Picture 260">
              <a:extLst>
                <a:ext uri="{FF2B5EF4-FFF2-40B4-BE49-F238E27FC236}">
                  <a16:creationId xmlns:a16="http://schemas.microsoft.com/office/drawing/2014/main" id="{63F707E4-D1AB-4BC6-B39A-48575EBB43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0" y="1322"/>
              <a:ext cx="17" cy="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9" name="Picture 261">
              <a:extLst>
                <a:ext uri="{FF2B5EF4-FFF2-40B4-BE49-F238E27FC236}">
                  <a16:creationId xmlns:a16="http://schemas.microsoft.com/office/drawing/2014/main" id="{2FAB3C29-2E8F-4684-8FD2-E4149E0182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8" y="1310"/>
              <a:ext cx="53" cy="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0" name="Picture 262">
              <a:extLst>
                <a:ext uri="{FF2B5EF4-FFF2-40B4-BE49-F238E27FC236}">
                  <a16:creationId xmlns:a16="http://schemas.microsoft.com/office/drawing/2014/main" id="{B58DA203-DB15-4B6C-9AFA-041BABDDE7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2" y="1308"/>
              <a:ext cx="17" cy="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1" name="Picture 263">
              <a:extLst>
                <a:ext uri="{FF2B5EF4-FFF2-40B4-BE49-F238E27FC236}">
                  <a16:creationId xmlns:a16="http://schemas.microsoft.com/office/drawing/2014/main" id="{35FCEDAD-41A3-4A31-91F9-031B408974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1" y="1306"/>
              <a:ext cx="17" cy="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2" name="Picture 264">
              <a:extLst>
                <a:ext uri="{FF2B5EF4-FFF2-40B4-BE49-F238E27FC236}">
                  <a16:creationId xmlns:a16="http://schemas.microsoft.com/office/drawing/2014/main" id="{6BFB4276-F884-4EFA-B8AE-4EF69C91A3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9" y="1304"/>
              <a:ext cx="18" cy="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3" name="Picture 265">
              <a:extLst>
                <a:ext uri="{FF2B5EF4-FFF2-40B4-BE49-F238E27FC236}">
                  <a16:creationId xmlns:a16="http://schemas.microsoft.com/office/drawing/2014/main" id="{EFD0ABAB-13B2-478B-B7A6-250242AFAD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8" y="1300"/>
              <a:ext cx="23" cy="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4" name="Picture 266">
              <a:extLst>
                <a:ext uri="{FF2B5EF4-FFF2-40B4-BE49-F238E27FC236}">
                  <a16:creationId xmlns:a16="http://schemas.microsoft.com/office/drawing/2014/main" id="{4ADECDCD-A972-4F6F-9271-4E9AD7918D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6" y="1299"/>
              <a:ext cx="5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Freeform 267">
              <a:extLst>
                <a:ext uri="{FF2B5EF4-FFF2-40B4-BE49-F238E27FC236}">
                  <a16:creationId xmlns:a16="http://schemas.microsoft.com/office/drawing/2014/main" id="{F4DB02AF-8728-4E79-82C3-1180B69DF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9" y="1286"/>
              <a:ext cx="364" cy="99"/>
            </a:xfrm>
            <a:custGeom>
              <a:avLst/>
              <a:gdLst>
                <a:gd name="T0" fmla="*/ 998 w 1003"/>
                <a:gd name="T1" fmla="*/ 274 h 274"/>
                <a:gd name="T2" fmla="*/ 997 w 1003"/>
                <a:gd name="T3" fmla="*/ 274 h 274"/>
                <a:gd name="T4" fmla="*/ 4 w 1003"/>
                <a:gd name="T5" fmla="*/ 8 h 274"/>
                <a:gd name="T6" fmla="*/ 1 w 1003"/>
                <a:gd name="T7" fmla="*/ 3 h 274"/>
                <a:gd name="T8" fmla="*/ 6 w 1003"/>
                <a:gd name="T9" fmla="*/ 0 h 274"/>
                <a:gd name="T10" fmla="*/ 999 w 1003"/>
                <a:gd name="T11" fmla="*/ 267 h 274"/>
                <a:gd name="T12" fmla="*/ 1002 w 1003"/>
                <a:gd name="T13" fmla="*/ 271 h 274"/>
                <a:gd name="T14" fmla="*/ 998 w 1003"/>
                <a:gd name="T15" fmla="*/ 274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03" h="274">
                  <a:moveTo>
                    <a:pt x="998" y="274"/>
                  </a:moveTo>
                  <a:cubicBezTo>
                    <a:pt x="997" y="274"/>
                    <a:pt x="997" y="274"/>
                    <a:pt x="997" y="27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5"/>
                    <a:pt x="1" y="3"/>
                  </a:cubicBezTo>
                  <a:cubicBezTo>
                    <a:pt x="2" y="1"/>
                    <a:pt x="4" y="0"/>
                    <a:pt x="6" y="0"/>
                  </a:cubicBezTo>
                  <a:cubicBezTo>
                    <a:pt x="999" y="267"/>
                    <a:pt x="999" y="267"/>
                    <a:pt x="999" y="267"/>
                  </a:cubicBezTo>
                  <a:cubicBezTo>
                    <a:pt x="1001" y="267"/>
                    <a:pt x="1003" y="269"/>
                    <a:pt x="1002" y="271"/>
                  </a:cubicBezTo>
                  <a:cubicBezTo>
                    <a:pt x="1002" y="273"/>
                    <a:pt x="1000" y="274"/>
                    <a:pt x="998" y="274"/>
                  </a:cubicBezTo>
                  <a:close/>
                </a:path>
              </a:pathLst>
            </a:custGeom>
            <a:solidFill>
              <a:srgbClr val="DAE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0" name="Freeform 268">
              <a:extLst>
                <a:ext uri="{FF2B5EF4-FFF2-40B4-BE49-F238E27FC236}">
                  <a16:creationId xmlns:a16="http://schemas.microsoft.com/office/drawing/2014/main" id="{A2BC5742-B29E-4F96-9430-BAC39AF2FB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77" y="1539"/>
              <a:ext cx="267" cy="225"/>
            </a:xfrm>
            <a:custGeom>
              <a:avLst/>
              <a:gdLst>
                <a:gd name="T0" fmla="*/ 368 w 737"/>
                <a:gd name="T1" fmla="*/ 622 h 622"/>
                <a:gd name="T2" fmla="*/ 299 w 737"/>
                <a:gd name="T3" fmla="*/ 613 h 622"/>
                <a:gd name="T4" fmla="*/ 104 w 737"/>
                <a:gd name="T5" fmla="*/ 561 h 622"/>
                <a:gd name="T6" fmla="*/ 0 w 737"/>
                <a:gd name="T7" fmla="*/ 425 h 622"/>
                <a:gd name="T8" fmla="*/ 0 w 737"/>
                <a:gd name="T9" fmla="*/ 183 h 622"/>
                <a:gd name="T10" fmla="*/ 31 w 737"/>
                <a:gd name="T11" fmla="*/ 120 h 622"/>
                <a:gd name="T12" fmla="*/ 100 w 737"/>
                <a:gd name="T13" fmla="*/ 107 h 622"/>
                <a:gd name="T14" fmla="*/ 343 w 737"/>
                <a:gd name="T15" fmla="*/ 172 h 622"/>
                <a:gd name="T16" fmla="*/ 374 w 737"/>
                <a:gd name="T17" fmla="*/ 175 h 622"/>
                <a:gd name="T18" fmla="*/ 374 w 737"/>
                <a:gd name="T19" fmla="*/ 83 h 622"/>
                <a:gd name="T20" fmla="*/ 405 w 737"/>
                <a:gd name="T21" fmla="*/ 20 h 622"/>
                <a:gd name="T22" fmla="*/ 473 w 737"/>
                <a:gd name="T23" fmla="*/ 7 h 622"/>
                <a:gd name="T24" fmla="*/ 724 w 737"/>
                <a:gd name="T25" fmla="*/ 76 h 622"/>
                <a:gd name="T26" fmla="*/ 737 w 737"/>
                <a:gd name="T27" fmla="*/ 94 h 622"/>
                <a:gd name="T28" fmla="*/ 724 w 737"/>
                <a:gd name="T29" fmla="*/ 112 h 622"/>
                <a:gd name="T30" fmla="*/ 402 w 737"/>
                <a:gd name="T31" fmla="*/ 199 h 622"/>
                <a:gd name="T32" fmla="*/ 402 w 737"/>
                <a:gd name="T33" fmla="*/ 325 h 622"/>
                <a:gd name="T34" fmla="*/ 485 w 737"/>
                <a:gd name="T35" fmla="*/ 433 h 622"/>
                <a:gd name="T36" fmla="*/ 687 w 737"/>
                <a:gd name="T37" fmla="*/ 487 h 622"/>
                <a:gd name="T38" fmla="*/ 709 w 737"/>
                <a:gd name="T39" fmla="*/ 517 h 622"/>
                <a:gd name="T40" fmla="*/ 687 w 737"/>
                <a:gd name="T41" fmla="*/ 546 h 622"/>
                <a:gd name="T42" fmla="*/ 437 w 737"/>
                <a:gd name="T43" fmla="*/ 613 h 622"/>
                <a:gd name="T44" fmla="*/ 368 w 737"/>
                <a:gd name="T45" fmla="*/ 622 h 622"/>
                <a:gd name="T46" fmla="*/ 79 w 737"/>
                <a:gd name="T47" fmla="*/ 132 h 622"/>
                <a:gd name="T48" fmla="*/ 48 w 737"/>
                <a:gd name="T49" fmla="*/ 143 h 622"/>
                <a:gd name="T50" fmla="*/ 28 w 737"/>
                <a:gd name="T51" fmla="*/ 183 h 622"/>
                <a:gd name="T52" fmla="*/ 28 w 737"/>
                <a:gd name="T53" fmla="*/ 425 h 622"/>
                <a:gd name="T54" fmla="*/ 111 w 737"/>
                <a:gd name="T55" fmla="*/ 533 h 622"/>
                <a:gd name="T56" fmla="*/ 306 w 737"/>
                <a:gd name="T57" fmla="*/ 586 h 622"/>
                <a:gd name="T58" fmla="*/ 430 w 737"/>
                <a:gd name="T59" fmla="*/ 586 h 622"/>
                <a:gd name="T60" fmla="*/ 679 w 737"/>
                <a:gd name="T61" fmla="*/ 519 h 622"/>
                <a:gd name="T62" fmla="*/ 681 w 737"/>
                <a:gd name="T63" fmla="*/ 517 h 622"/>
                <a:gd name="T64" fmla="*/ 679 w 737"/>
                <a:gd name="T65" fmla="*/ 514 h 622"/>
                <a:gd name="T66" fmla="*/ 478 w 737"/>
                <a:gd name="T67" fmla="*/ 460 h 622"/>
                <a:gd name="T68" fmla="*/ 374 w 737"/>
                <a:gd name="T69" fmla="*/ 325 h 622"/>
                <a:gd name="T70" fmla="*/ 374 w 737"/>
                <a:gd name="T71" fmla="*/ 203 h 622"/>
                <a:gd name="T72" fmla="*/ 336 w 737"/>
                <a:gd name="T73" fmla="*/ 199 h 622"/>
                <a:gd name="T74" fmla="*/ 92 w 737"/>
                <a:gd name="T75" fmla="*/ 134 h 622"/>
                <a:gd name="T76" fmla="*/ 79 w 737"/>
                <a:gd name="T77" fmla="*/ 132 h 622"/>
                <a:gd name="T78" fmla="*/ 453 w 737"/>
                <a:gd name="T79" fmla="*/ 32 h 622"/>
                <a:gd name="T80" fmla="*/ 422 w 737"/>
                <a:gd name="T81" fmla="*/ 42 h 622"/>
                <a:gd name="T82" fmla="*/ 402 w 737"/>
                <a:gd name="T83" fmla="*/ 83 h 622"/>
                <a:gd name="T84" fmla="*/ 402 w 737"/>
                <a:gd name="T85" fmla="*/ 170 h 622"/>
                <a:gd name="T86" fmla="*/ 682 w 737"/>
                <a:gd name="T87" fmla="*/ 94 h 622"/>
                <a:gd name="T88" fmla="*/ 466 w 737"/>
                <a:gd name="T89" fmla="*/ 34 h 622"/>
                <a:gd name="T90" fmla="*/ 453 w 737"/>
                <a:gd name="T91" fmla="*/ 32 h 622"/>
                <a:gd name="T92" fmla="*/ 716 w 737"/>
                <a:gd name="T93" fmla="*/ 85 h 622"/>
                <a:gd name="T94" fmla="*/ 716 w 737"/>
                <a:gd name="T95" fmla="*/ 85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37" h="622">
                  <a:moveTo>
                    <a:pt x="368" y="622"/>
                  </a:moveTo>
                  <a:cubicBezTo>
                    <a:pt x="345" y="622"/>
                    <a:pt x="321" y="619"/>
                    <a:pt x="299" y="613"/>
                  </a:cubicBezTo>
                  <a:cubicBezTo>
                    <a:pt x="104" y="561"/>
                    <a:pt x="104" y="561"/>
                    <a:pt x="104" y="561"/>
                  </a:cubicBezTo>
                  <a:cubicBezTo>
                    <a:pt x="43" y="544"/>
                    <a:pt x="0" y="488"/>
                    <a:pt x="0" y="425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0" y="158"/>
                    <a:pt x="12" y="135"/>
                    <a:pt x="31" y="120"/>
                  </a:cubicBezTo>
                  <a:cubicBezTo>
                    <a:pt x="51" y="105"/>
                    <a:pt x="76" y="100"/>
                    <a:pt x="100" y="107"/>
                  </a:cubicBezTo>
                  <a:cubicBezTo>
                    <a:pt x="343" y="172"/>
                    <a:pt x="343" y="172"/>
                    <a:pt x="343" y="172"/>
                  </a:cubicBezTo>
                  <a:cubicBezTo>
                    <a:pt x="353" y="175"/>
                    <a:pt x="364" y="176"/>
                    <a:pt x="374" y="175"/>
                  </a:cubicBezTo>
                  <a:cubicBezTo>
                    <a:pt x="374" y="83"/>
                    <a:pt x="374" y="83"/>
                    <a:pt x="374" y="83"/>
                  </a:cubicBezTo>
                  <a:cubicBezTo>
                    <a:pt x="374" y="58"/>
                    <a:pt x="386" y="35"/>
                    <a:pt x="405" y="20"/>
                  </a:cubicBezTo>
                  <a:cubicBezTo>
                    <a:pt x="425" y="5"/>
                    <a:pt x="450" y="0"/>
                    <a:pt x="473" y="7"/>
                  </a:cubicBezTo>
                  <a:cubicBezTo>
                    <a:pt x="724" y="76"/>
                    <a:pt x="724" y="76"/>
                    <a:pt x="724" y="76"/>
                  </a:cubicBezTo>
                  <a:cubicBezTo>
                    <a:pt x="732" y="79"/>
                    <a:pt x="737" y="86"/>
                    <a:pt x="737" y="94"/>
                  </a:cubicBezTo>
                  <a:cubicBezTo>
                    <a:pt x="737" y="102"/>
                    <a:pt x="732" y="109"/>
                    <a:pt x="724" y="112"/>
                  </a:cubicBezTo>
                  <a:cubicBezTo>
                    <a:pt x="402" y="199"/>
                    <a:pt x="402" y="199"/>
                    <a:pt x="402" y="199"/>
                  </a:cubicBezTo>
                  <a:cubicBezTo>
                    <a:pt x="402" y="325"/>
                    <a:pt x="402" y="325"/>
                    <a:pt x="402" y="325"/>
                  </a:cubicBezTo>
                  <a:cubicBezTo>
                    <a:pt x="402" y="376"/>
                    <a:pt x="436" y="420"/>
                    <a:pt x="485" y="433"/>
                  </a:cubicBezTo>
                  <a:cubicBezTo>
                    <a:pt x="687" y="487"/>
                    <a:pt x="687" y="487"/>
                    <a:pt x="687" y="487"/>
                  </a:cubicBezTo>
                  <a:cubicBezTo>
                    <a:pt x="700" y="491"/>
                    <a:pt x="709" y="503"/>
                    <a:pt x="709" y="517"/>
                  </a:cubicBezTo>
                  <a:cubicBezTo>
                    <a:pt x="709" y="530"/>
                    <a:pt x="700" y="542"/>
                    <a:pt x="687" y="546"/>
                  </a:cubicBezTo>
                  <a:cubicBezTo>
                    <a:pt x="437" y="613"/>
                    <a:pt x="437" y="613"/>
                    <a:pt x="437" y="613"/>
                  </a:cubicBezTo>
                  <a:cubicBezTo>
                    <a:pt x="415" y="619"/>
                    <a:pt x="391" y="622"/>
                    <a:pt x="368" y="622"/>
                  </a:cubicBezTo>
                  <a:close/>
                  <a:moveTo>
                    <a:pt x="79" y="132"/>
                  </a:moveTo>
                  <a:cubicBezTo>
                    <a:pt x="68" y="132"/>
                    <a:pt x="57" y="136"/>
                    <a:pt x="48" y="143"/>
                  </a:cubicBezTo>
                  <a:cubicBezTo>
                    <a:pt x="36" y="152"/>
                    <a:pt x="28" y="167"/>
                    <a:pt x="28" y="183"/>
                  </a:cubicBezTo>
                  <a:cubicBezTo>
                    <a:pt x="28" y="425"/>
                    <a:pt x="28" y="425"/>
                    <a:pt x="28" y="425"/>
                  </a:cubicBezTo>
                  <a:cubicBezTo>
                    <a:pt x="28" y="476"/>
                    <a:pt x="63" y="520"/>
                    <a:pt x="111" y="533"/>
                  </a:cubicBezTo>
                  <a:cubicBezTo>
                    <a:pt x="306" y="586"/>
                    <a:pt x="306" y="586"/>
                    <a:pt x="306" y="586"/>
                  </a:cubicBezTo>
                  <a:cubicBezTo>
                    <a:pt x="347" y="596"/>
                    <a:pt x="389" y="596"/>
                    <a:pt x="430" y="586"/>
                  </a:cubicBezTo>
                  <a:cubicBezTo>
                    <a:pt x="679" y="519"/>
                    <a:pt x="679" y="519"/>
                    <a:pt x="679" y="519"/>
                  </a:cubicBezTo>
                  <a:cubicBezTo>
                    <a:pt x="680" y="519"/>
                    <a:pt x="681" y="518"/>
                    <a:pt x="681" y="517"/>
                  </a:cubicBezTo>
                  <a:cubicBezTo>
                    <a:pt x="681" y="515"/>
                    <a:pt x="680" y="514"/>
                    <a:pt x="679" y="514"/>
                  </a:cubicBezTo>
                  <a:cubicBezTo>
                    <a:pt x="478" y="460"/>
                    <a:pt x="478" y="460"/>
                    <a:pt x="478" y="460"/>
                  </a:cubicBezTo>
                  <a:cubicBezTo>
                    <a:pt x="417" y="444"/>
                    <a:pt x="374" y="388"/>
                    <a:pt x="374" y="325"/>
                  </a:cubicBezTo>
                  <a:cubicBezTo>
                    <a:pt x="374" y="203"/>
                    <a:pt x="374" y="203"/>
                    <a:pt x="374" y="203"/>
                  </a:cubicBezTo>
                  <a:cubicBezTo>
                    <a:pt x="361" y="204"/>
                    <a:pt x="348" y="202"/>
                    <a:pt x="336" y="199"/>
                  </a:cubicBezTo>
                  <a:cubicBezTo>
                    <a:pt x="92" y="134"/>
                    <a:pt x="92" y="134"/>
                    <a:pt x="92" y="134"/>
                  </a:cubicBezTo>
                  <a:cubicBezTo>
                    <a:pt x="88" y="133"/>
                    <a:pt x="83" y="132"/>
                    <a:pt x="79" y="132"/>
                  </a:cubicBezTo>
                  <a:close/>
                  <a:moveTo>
                    <a:pt x="453" y="32"/>
                  </a:moveTo>
                  <a:cubicBezTo>
                    <a:pt x="442" y="32"/>
                    <a:pt x="431" y="36"/>
                    <a:pt x="422" y="42"/>
                  </a:cubicBezTo>
                  <a:cubicBezTo>
                    <a:pt x="410" y="52"/>
                    <a:pt x="402" y="67"/>
                    <a:pt x="402" y="83"/>
                  </a:cubicBezTo>
                  <a:cubicBezTo>
                    <a:pt x="402" y="170"/>
                    <a:pt x="402" y="170"/>
                    <a:pt x="402" y="170"/>
                  </a:cubicBezTo>
                  <a:cubicBezTo>
                    <a:pt x="682" y="94"/>
                    <a:pt x="682" y="94"/>
                    <a:pt x="682" y="94"/>
                  </a:cubicBezTo>
                  <a:cubicBezTo>
                    <a:pt x="466" y="34"/>
                    <a:pt x="466" y="34"/>
                    <a:pt x="466" y="34"/>
                  </a:cubicBezTo>
                  <a:cubicBezTo>
                    <a:pt x="462" y="32"/>
                    <a:pt x="457" y="32"/>
                    <a:pt x="453" y="32"/>
                  </a:cubicBezTo>
                  <a:close/>
                  <a:moveTo>
                    <a:pt x="716" y="85"/>
                  </a:moveTo>
                  <a:cubicBezTo>
                    <a:pt x="716" y="85"/>
                    <a:pt x="716" y="85"/>
                    <a:pt x="716" y="85"/>
                  </a:cubicBezTo>
                  <a:close/>
                </a:path>
              </a:pathLst>
            </a:custGeom>
            <a:solidFill>
              <a:srgbClr val="DAE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317" name="Picture 269">
              <a:extLst>
                <a:ext uri="{FF2B5EF4-FFF2-40B4-BE49-F238E27FC236}">
                  <a16:creationId xmlns:a16="http://schemas.microsoft.com/office/drawing/2014/main" id="{B0187A2B-DD36-422A-B143-574525E497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2" y="1497"/>
              <a:ext cx="168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41" name="Freeform 270">
              <a:extLst>
                <a:ext uri="{FF2B5EF4-FFF2-40B4-BE49-F238E27FC236}">
                  <a16:creationId xmlns:a16="http://schemas.microsoft.com/office/drawing/2014/main" id="{3E5AA32C-E3BA-4631-B882-937CDBA60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8" y="1326"/>
              <a:ext cx="306" cy="296"/>
            </a:xfrm>
            <a:custGeom>
              <a:avLst/>
              <a:gdLst>
                <a:gd name="T0" fmla="*/ 823 w 845"/>
                <a:gd name="T1" fmla="*/ 1 h 819"/>
                <a:gd name="T2" fmla="*/ 823 w 845"/>
                <a:gd name="T3" fmla="*/ 1 h 819"/>
                <a:gd name="T4" fmla="*/ 821 w 845"/>
                <a:gd name="T5" fmla="*/ 1 h 819"/>
                <a:gd name="T6" fmla="*/ 809 w 845"/>
                <a:gd name="T7" fmla="*/ 1 h 819"/>
                <a:gd name="T8" fmla="*/ 799 w 845"/>
                <a:gd name="T9" fmla="*/ 3 h 819"/>
                <a:gd name="T10" fmla="*/ 598 w 845"/>
                <a:gd name="T11" fmla="*/ 57 h 819"/>
                <a:gd name="T12" fmla="*/ 493 w 845"/>
                <a:gd name="T13" fmla="*/ 158 h 819"/>
                <a:gd name="T14" fmla="*/ 417 w 845"/>
                <a:gd name="T15" fmla="*/ 453 h 819"/>
                <a:gd name="T16" fmla="*/ 417 w 845"/>
                <a:gd name="T17" fmla="*/ 454 h 819"/>
                <a:gd name="T18" fmla="*/ 428 w 845"/>
                <a:gd name="T19" fmla="*/ 656 h 819"/>
                <a:gd name="T20" fmla="*/ 351 w 845"/>
                <a:gd name="T21" fmla="*/ 722 h 819"/>
                <a:gd name="T22" fmla="*/ 127 w 845"/>
                <a:gd name="T23" fmla="*/ 662 h 819"/>
                <a:gd name="T24" fmla="*/ 43 w 845"/>
                <a:gd name="T25" fmla="*/ 640 h 819"/>
                <a:gd name="T26" fmla="*/ 30 w 845"/>
                <a:gd name="T27" fmla="*/ 636 h 819"/>
                <a:gd name="T28" fmla="*/ 0 w 845"/>
                <a:gd name="T29" fmla="*/ 597 h 819"/>
                <a:gd name="T30" fmla="*/ 0 w 845"/>
                <a:gd name="T31" fmla="*/ 682 h 819"/>
                <a:gd name="T32" fmla="*/ 0 w 845"/>
                <a:gd name="T33" fmla="*/ 683 h 819"/>
                <a:gd name="T34" fmla="*/ 3 w 845"/>
                <a:gd name="T35" fmla="*/ 698 h 819"/>
                <a:gd name="T36" fmla="*/ 30 w 845"/>
                <a:gd name="T37" fmla="*/ 722 h 819"/>
                <a:gd name="T38" fmla="*/ 366 w 845"/>
                <a:gd name="T39" fmla="*/ 812 h 819"/>
                <a:gd name="T40" fmla="*/ 366 w 845"/>
                <a:gd name="T41" fmla="*/ 812 h 819"/>
                <a:gd name="T42" fmla="*/ 366 w 845"/>
                <a:gd name="T43" fmla="*/ 812 h 819"/>
                <a:gd name="T44" fmla="*/ 439 w 845"/>
                <a:gd name="T45" fmla="*/ 803 h 819"/>
                <a:gd name="T46" fmla="*/ 460 w 845"/>
                <a:gd name="T47" fmla="*/ 787 h 819"/>
                <a:gd name="T48" fmla="*/ 489 w 845"/>
                <a:gd name="T49" fmla="*/ 699 h 819"/>
                <a:gd name="T50" fmla="*/ 461 w 845"/>
                <a:gd name="T51" fmla="*/ 464 h 819"/>
                <a:gd name="T52" fmla="*/ 521 w 845"/>
                <a:gd name="T53" fmla="*/ 170 h 819"/>
                <a:gd name="T54" fmla="*/ 628 w 845"/>
                <a:gd name="T55" fmla="*/ 63 h 819"/>
                <a:gd name="T56" fmla="*/ 845 w 845"/>
                <a:gd name="T57" fmla="*/ 7 h 819"/>
                <a:gd name="T58" fmla="*/ 823 w 845"/>
                <a:gd name="T59" fmla="*/ 1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45" h="819">
                  <a:moveTo>
                    <a:pt x="823" y="1"/>
                  </a:moveTo>
                  <a:cubicBezTo>
                    <a:pt x="823" y="1"/>
                    <a:pt x="823" y="1"/>
                    <a:pt x="823" y="1"/>
                  </a:cubicBezTo>
                  <a:cubicBezTo>
                    <a:pt x="822" y="1"/>
                    <a:pt x="822" y="1"/>
                    <a:pt x="821" y="1"/>
                  </a:cubicBezTo>
                  <a:cubicBezTo>
                    <a:pt x="817" y="0"/>
                    <a:pt x="812" y="0"/>
                    <a:pt x="809" y="1"/>
                  </a:cubicBezTo>
                  <a:cubicBezTo>
                    <a:pt x="799" y="3"/>
                    <a:pt x="799" y="3"/>
                    <a:pt x="799" y="3"/>
                  </a:cubicBezTo>
                  <a:cubicBezTo>
                    <a:pt x="598" y="57"/>
                    <a:pt x="598" y="57"/>
                    <a:pt x="598" y="57"/>
                  </a:cubicBezTo>
                  <a:cubicBezTo>
                    <a:pt x="548" y="71"/>
                    <a:pt x="509" y="108"/>
                    <a:pt x="493" y="158"/>
                  </a:cubicBezTo>
                  <a:cubicBezTo>
                    <a:pt x="465" y="247"/>
                    <a:pt x="423" y="389"/>
                    <a:pt x="417" y="453"/>
                  </a:cubicBezTo>
                  <a:cubicBezTo>
                    <a:pt x="417" y="453"/>
                    <a:pt x="417" y="453"/>
                    <a:pt x="417" y="454"/>
                  </a:cubicBezTo>
                  <a:cubicBezTo>
                    <a:pt x="415" y="474"/>
                    <a:pt x="424" y="620"/>
                    <a:pt x="428" y="656"/>
                  </a:cubicBezTo>
                  <a:cubicBezTo>
                    <a:pt x="433" y="699"/>
                    <a:pt x="392" y="733"/>
                    <a:pt x="351" y="722"/>
                  </a:cubicBezTo>
                  <a:cubicBezTo>
                    <a:pt x="127" y="662"/>
                    <a:pt x="127" y="662"/>
                    <a:pt x="127" y="662"/>
                  </a:cubicBezTo>
                  <a:cubicBezTo>
                    <a:pt x="43" y="640"/>
                    <a:pt x="43" y="640"/>
                    <a:pt x="43" y="640"/>
                  </a:cubicBezTo>
                  <a:cubicBezTo>
                    <a:pt x="30" y="636"/>
                    <a:pt x="30" y="636"/>
                    <a:pt x="30" y="636"/>
                  </a:cubicBezTo>
                  <a:cubicBezTo>
                    <a:pt x="10" y="631"/>
                    <a:pt x="0" y="614"/>
                    <a:pt x="0" y="597"/>
                  </a:cubicBezTo>
                  <a:cubicBezTo>
                    <a:pt x="0" y="682"/>
                    <a:pt x="0" y="682"/>
                    <a:pt x="0" y="682"/>
                  </a:cubicBezTo>
                  <a:cubicBezTo>
                    <a:pt x="0" y="683"/>
                    <a:pt x="0" y="683"/>
                    <a:pt x="0" y="683"/>
                  </a:cubicBezTo>
                  <a:cubicBezTo>
                    <a:pt x="0" y="688"/>
                    <a:pt x="1" y="693"/>
                    <a:pt x="3" y="698"/>
                  </a:cubicBezTo>
                  <a:cubicBezTo>
                    <a:pt x="7" y="709"/>
                    <a:pt x="16" y="718"/>
                    <a:pt x="30" y="722"/>
                  </a:cubicBezTo>
                  <a:cubicBezTo>
                    <a:pt x="366" y="812"/>
                    <a:pt x="366" y="812"/>
                    <a:pt x="366" y="812"/>
                  </a:cubicBezTo>
                  <a:cubicBezTo>
                    <a:pt x="366" y="812"/>
                    <a:pt x="366" y="812"/>
                    <a:pt x="366" y="812"/>
                  </a:cubicBezTo>
                  <a:cubicBezTo>
                    <a:pt x="366" y="812"/>
                    <a:pt x="366" y="812"/>
                    <a:pt x="366" y="812"/>
                  </a:cubicBezTo>
                  <a:cubicBezTo>
                    <a:pt x="392" y="819"/>
                    <a:pt x="418" y="815"/>
                    <a:pt x="439" y="803"/>
                  </a:cubicBezTo>
                  <a:cubicBezTo>
                    <a:pt x="447" y="799"/>
                    <a:pt x="454" y="793"/>
                    <a:pt x="460" y="787"/>
                  </a:cubicBezTo>
                  <a:cubicBezTo>
                    <a:pt x="483" y="766"/>
                    <a:pt x="495" y="734"/>
                    <a:pt x="489" y="699"/>
                  </a:cubicBezTo>
                  <a:cubicBezTo>
                    <a:pt x="474" y="614"/>
                    <a:pt x="459" y="514"/>
                    <a:pt x="461" y="464"/>
                  </a:cubicBezTo>
                  <a:cubicBezTo>
                    <a:pt x="463" y="402"/>
                    <a:pt x="497" y="261"/>
                    <a:pt x="521" y="170"/>
                  </a:cubicBezTo>
                  <a:cubicBezTo>
                    <a:pt x="535" y="118"/>
                    <a:pt x="575" y="77"/>
                    <a:pt x="628" y="63"/>
                  </a:cubicBezTo>
                  <a:cubicBezTo>
                    <a:pt x="845" y="7"/>
                    <a:pt x="845" y="7"/>
                    <a:pt x="845" y="7"/>
                  </a:cubicBezTo>
                  <a:lnTo>
                    <a:pt x="823" y="1"/>
                  </a:lnTo>
                  <a:close/>
                </a:path>
              </a:pathLst>
            </a:custGeom>
            <a:solidFill>
              <a:srgbClr val="DAE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2" name="Rectangle 271">
              <a:extLst>
                <a:ext uri="{FF2B5EF4-FFF2-40B4-BE49-F238E27FC236}">
                  <a16:creationId xmlns:a16="http://schemas.microsoft.com/office/drawing/2014/main" id="{524C7257-F727-4350-A071-133B62B10A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0" y="1374"/>
              <a:ext cx="1" cy="1"/>
            </a:xfrm>
            <a:prstGeom prst="rect">
              <a:avLst/>
            </a:pr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3" name="Freeform 272">
              <a:extLst>
                <a:ext uri="{FF2B5EF4-FFF2-40B4-BE49-F238E27FC236}">
                  <a16:creationId xmlns:a16="http://schemas.microsoft.com/office/drawing/2014/main" id="{E05989B2-63F4-469C-9F74-D917DE1257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9" y="1327"/>
              <a:ext cx="169" cy="293"/>
            </a:xfrm>
            <a:custGeom>
              <a:avLst/>
              <a:gdLst>
                <a:gd name="T0" fmla="*/ 454 w 467"/>
                <a:gd name="T1" fmla="*/ 74 h 809"/>
                <a:gd name="T2" fmla="*/ 414 w 467"/>
                <a:gd name="T3" fmla="*/ 5 h 809"/>
                <a:gd name="T4" fmla="*/ 208 w 467"/>
                <a:gd name="T5" fmla="*/ 60 h 809"/>
                <a:gd name="T6" fmla="*/ 102 w 467"/>
                <a:gd name="T7" fmla="*/ 168 h 809"/>
                <a:gd name="T8" fmla="*/ 42 w 467"/>
                <a:gd name="T9" fmla="*/ 462 h 809"/>
                <a:gd name="T10" fmla="*/ 70 w 467"/>
                <a:gd name="T11" fmla="*/ 697 h 809"/>
                <a:gd name="T12" fmla="*/ 20 w 467"/>
                <a:gd name="T13" fmla="*/ 801 h 809"/>
                <a:gd name="T14" fmla="*/ 0 w 467"/>
                <a:gd name="T15" fmla="*/ 809 h 809"/>
                <a:gd name="T16" fmla="*/ 348 w 467"/>
                <a:gd name="T17" fmla="*/ 716 h 809"/>
                <a:gd name="T18" fmla="*/ 348 w 467"/>
                <a:gd name="T19" fmla="*/ 716 h 809"/>
                <a:gd name="T20" fmla="*/ 372 w 467"/>
                <a:gd name="T21" fmla="*/ 707 h 809"/>
                <a:gd name="T22" fmla="*/ 422 w 467"/>
                <a:gd name="T23" fmla="*/ 603 h 809"/>
                <a:gd name="T24" fmla="*/ 394 w 467"/>
                <a:gd name="T25" fmla="*/ 368 h 809"/>
                <a:gd name="T26" fmla="*/ 454 w 467"/>
                <a:gd name="T27" fmla="*/ 74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7" h="809">
                  <a:moveTo>
                    <a:pt x="454" y="74"/>
                  </a:moveTo>
                  <a:cubicBezTo>
                    <a:pt x="467" y="22"/>
                    <a:pt x="433" y="0"/>
                    <a:pt x="414" y="5"/>
                  </a:cubicBezTo>
                  <a:cubicBezTo>
                    <a:pt x="208" y="60"/>
                    <a:pt x="208" y="60"/>
                    <a:pt x="208" y="60"/>
                  </a:cubicBezTo>
                  <a:cubicBezTo>
                    <a:pt x="156" y="74"/>
                    <a:pt x="116" y="116"/>
                    <a:pt x="102" y="168"/>
                  </a:cubicBezTo>
                  <a:cubicBezTo>
                    <a:pt x="78" y="259"/>
                    <a:pt x="44" y="400"/>
                    <a:pt x="42" y="462"/>
                  </a:cubicBezTo>
                  <a:cubicBezTo>
                    <a:pt x="40" y="512"/>
                    <a:pt x="55" y="612"/>
                    <a:pt x="70" y="697"/>
                  </a:cubicBezTo>
                  <a:cubicBezTo>
                    <a:pt x="78" y="742"/>
                    <a:pt x="55" y="782"/>
                    <a:pt x="20" y="801"/>
                  </a:cubicBezTo>
                  <a:cubicBezTo>
                    <a:pt x="14" y="805"/>
                    <a:pt x="7" y="807"/>
                    <a:pt x="0" y="809"/>
                  </a:cubicBezTo>
                  <a:cubicBezTo>
                    <a:pt x="348" y="716"/>
                    <a:pt x="348" y="716"/>
                    <a:pt x="348" y="716"/>
                  </a:cubicBezTo>
                  <a:cubicBezTo>
                    <a:pt x="348" y="716"/>
                    <a:pt x="348" y="716"/>
                    <a:pt x="348" y="716"/>
                  </a:cubicBezTo>
                  <a:cubicBezTo>
                    <a:pt x="356" y="714"/>
                    <a:pt x="364" y="711"/>
                    <a:pt x="372" y="707"/>
                  </a:cubicBezTo>
                  <a:cubicBezTo>
                    <a:pt x="407" y="687"/>
                    <a:pt x="429" y="648"/>
                    <a:pt x="422" y="603"/>
                  </a:cubicBezTo>
                  <a:cubicBezTo>
                    <a:pt x="407" y="517"/>
                    <a:pt x="392" y="418"/>
                    <a:pt x="394" y="368"/>
                  </a:cubicBezTo>
                  <a:cubicBezTo>
                    <a:pt x="396" y="305"/>
                    <a:pt x="430" y="165"/>
                    <a:pt x="454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4" name="Freeform 273">
              <a:extLst>
                <a:ext uri="{FF2B5EF4-FFF2-40B4-BE49-F238E27FC236}">
                  <a16:creationId xmlns:a16="http://schemas.microsoft.com/office/drawing/2014/main" id="{CDAA4361-C501-4002-B792-B41C45874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4" y="1493"/>
              <a:ext cx="117" cy="33"/>
            </a:xfrm>
            <a:custGeom>
              <a:avLst/>
              <a:gdLst>
                <a:gd name="T0" fmla="*/ 4 w 323"/>
                <a:gd name="T1" fmla="*/ 92 h 92"/>
                <a:gd name="T2" fmla="*/ 1 w 323"/>
                <a:gd name="T3" fmla="*/ 89 h 92"/>
                <a:gd name="T4" fmla="*/ 3 w 323"/>
                <a:gd name="T5" fmla="*/ 84 h 92"/>
                <a:gd name="T6" fmla="*/ 317 w 323"/>
                <a:gd name="T7" fmla="*/ 0 h 92"/>
                <a:gd name="T8" fmla="*/ 322 w 323"/>
                <a:gd name="T9" fmla="*/ 3 h 92"/>
                <a:gd name="T10" fmla="*/ 319 w 323"/>
                <a:gd name="T11" fmla="*/ 8 h 92"/>
                <a:gd name="T12" fmla="*/ 6 w 323"/>
                <a:gd name="T13" fmla="*/ 92 h 92"/>
                <a:gd name="T14" fmla="*/ 4 w 323"/>
                <a:gd name="T15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3" h="92">
                  <a:moveTo>
                    <a:pt x="4" y="92"/>
                  </a:moveTo>
                  <a:cubicBezTo>
                    <a:pt x="3" y="92"/>
                    <a:pt x="1" y="91"/>
                    <a:pt x="1" y="89"/>
                  </a:cubicBezTo>
                  <a:cubicBezTo>
                    <a:pt x="0" y="87"/>
                    <a:pt x="1" y="85"/>
                    <a:pt x="3" y="84"/>
                  </a:cubicBezTo>
                  <a:cubicBezTo>
                    <a:pt x="317" y="0"/>
                    <a:pt x="317" y="0"/>
                    <a:pt x="317" y="0"/>
                  </a:cubicBezTo>
                  <a:cubicBezTo>
                    <a:pt x="319" y="0"/>
                    <a:pt x="322" y="1"/>
                    <a:pt x="322" y="3"/>
                  </a:cubicBezTo>
                  <a:cubicBezTo>
                    <a:pt x="323" y="5"/>
                    <a:pt x="321" y="7"/>
                    <a:pt x="319" y="8"/>
                  </a:cubicBezTo>
                  <a:cubicBezTo>
                    <a:pt x="6" y="92"/>
                    <a:pt x="6" y="92"/>
                    <a:pt x="6" y="92"/>
                  </a:cubicBezTo>
                  <a:lnTo>
                    <a:pt x="4" y="92"/>
                  </a:lnTo>
                  <a:close/>
                </a:path>
              </a:pathLst>
            </a:custGeom>
            <a:solidFill>
              <a:srgbClr val="DAE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5" name="Freeform 274">
              <a:extLst>
                <a:ext uri="{FF2B5EF4-FFF2-40B4-BE49-F238E27FC236}">
                  <a16:creationId xmlns:a16="http://schemas.microsoft.com/office/drawing/2014/main" id="{1633E6C0-52DF-47C7-B364-DF09CD9FF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4" y="1265"/>
              <a:ext cx="71" cy="47"/>
            </a:xfrm>
            <a:custGeom>
              <a:avLst/>
              <a:gdLst>
                <a:gd name="T0" fmla="*/ 34 w 196"/>
                <a:gd name="T1" fmla="*/ 7 h 130"/>
                <a:gd name="T2" fmla="*/ 129 w 196"/>
                <a:gd name="T3" fmla="*/ 5 h 130"/>
                <a:gd name="T4" fmla="*/ 187 w 196"/>
                <a:gd name="T5" fmla="*/ 101 h 130"/>
                <a:gd name="T6" fmla="*/ 103 w 196"/>
                <a:gd name="T7" fmla="*/ 70 h 130"/>
                <a:gd name="T8" fmla="*/ 124 w 196"/>
                <a:gd name="T9" fmla="*/ 98 h 130"/>
                <a:gd name="T10" fmla="*/ 95 w 196"/>
                <a:gd name="T11" fmla="*/ 101 h 130"/>
                <a:gd name="T12" fmla="*/ 0 w 196"/>
                <a:gd name="T13" fmla="*/ 61 h 130"/>
                <a:gd name="T14" fmla="*/ 34 w 196"/>
                <a:gd name="T15" fmla="*/ 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6" h="130">
                  <a:moveTo>
                    <a:pt x="34" y="7"/>
                  </a:moveTo>
                  <a:cubicBezTo>
                    <a:pt x="34" y="7"/>
                    <a:pt x="109" y="0"/>
                    <a:pt x="129" y="5"/>
                  </a:cubicBezTo>
                  <a:cubicBezTo>
                    <a:pt x="149" y="10"/>
                    <a:pt x="196" y="72"/>
                    <a:pt x="187" y="101"/>
                  </a:cubicBezTo>
                  <a:cubicBezTo>
                    <a:pt x="178" y="130"/>
                    <a:pt x="119" y="79"/>
                    <a:pt x="103" y="70"/>
                  </a:cubicBezTo>
                  <a:cubicBezTo>
                    <a:pt x="87" y="62"/>
                    <a:pt x="122" y="89"/>
                    <a:pt x="124" y="98"/>
                  </a:cubicBezTo>
                  <a:cubicBezTo>
                    <a:pt x="125" y="107"/>
                    <a:pt x="112" y="112"/>
                    <a:pt x="95" y="101"/>
                  </a:cubicBezTo>
                  <a:cubicBezTo>
                    <a:pt x="70" y="83"/>
                    <a:pt x="0" y="61"/>
                    <a:pt x="0" y="61"/>
                  </a:cubicBezTo>
                  <a:lnTo>
                    <a:pt x="34" y="7"/>
                  </a:lnTo>
                  <a:close/>
                </a:path>
              </a:pathLst>
            </a:custGeom>
            <a:solidFill>
              <a:srgbClr val="FF9B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6" name="Freeform 275">
              <a:extLst>
                <a:ext uri="{FF2B5EF4-FFF2-40B4-BE49-F238E27FC236}">
                  <a16:creationId xmlns:a16="http://schemas.microsoft.com/office/drawing/2014/main" id="{EABEFABF-1AEE-480D-A50F-1C5970165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1" y="1261"/>
              <a:ext cx="35" cy="34"/>
            </a:xfrm>
            <a:custGeom>
              <a:avLst/>
              <a:gdLst>
                <a:gd name="T0" fmla="*/ 43 w 95"/>
                <a:gd name="T1" fmla="*/ 0 h 93"/>
                <a:gd name="T2" fmla="*/ 95 w 95"/>
                <a:gd name="T3" fmla="*/ 16 h 93"/>
                <a:gd name="T4" fmla="*/ 74 w 95"/>
                <a:gd name="T5" fmla="*/ 73 h 93"/>
                <a:gd name="T6" fmla="*/ 54 w 95"/>
                <a:gd name="T7" fmla="*/ 73 h 93"/>
                <a:gd name="T8" fmla="*/ 73 w 95"/>
                <a:gd name="T9" fmla="*/ 79 h 93"/>
                <a:gd name="T10" fmla="*/ 73 w 95"/>
                <a:gd name="T11" fmla="*/ 93 h 93"/>
                <a:gd name="T12" fmla="*/ 15 w 95"/>
                <a:gd name="T13" fmla="*/ 86 h 93"/>
                <a:gd name="T14" fmla="*/ 0 w 95"/>
                <a:gd name="T15" fmla="*/ 22 h 93"/>
                <a:gd name="T16" fmla="*/ 43 w 95"/>
                <a:gd name="T17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" h="93">
                  <a:moveTo>
                    <a:pt x="43" y="0"/>
                  </a:moveTo>
                  <a:cubicBezTo>
                    <a:pt x="95" y="16"/>
                    <a:pt x="95" y="16"/>
                    <a:pt x="95" y="16"/>
                  </a:cubicBezTo>
                  <a:cubicBezTo>
                    <a:pt x="80" y="24"/>
                    <a:pt x="74" y="73"/>
                    <a:pt x="74" y="73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93"/>
                    <a:pt x="73" y="93"/>
                    <a:pt x="73" y="93"/>
                  </a:cubicBezTo>
                  <a:cubicBezTo>
                    <a:pt x="15" y="86"/>
                    <a:pt x="15" y="86"/>
                    <a:pt x="15" y="86"/>
                  </a:cubicBezTo>
                  <a:cubicBezTo>
                    <a:pt x="0" y="22"/>
                    <a:pt x="0" y="22"/>
                    <a:pt x="0" y="22"/>
                  </a:cubicBezTo>
                  <a:lnTo>
                    <a:pt x="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7" name="Freeform 276">
              <a:extLst>
                <a:ext uri="{FF2B5EF4-FFF2-40B4-BE49-F238E27FC236}">
                  <a16:creationId xmlns:a16="http://schemas.microsoft.com/office/drawing/2014/main" id="{8F1D156A-5FCC-4FFE-A553-822A20A48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2" y="1281"/>
              <a:ext cx="4" cy="4"/>
            </a:xfrm>
            <a:custGeom>
              <a:avLst/>
              <a:gdLst>
                <a:gd name="T0" fmla="*/ 11 w 12"/>
                <a:gd name="T1" fmla="*/ 4 h 12"/>
                <a:gd name="T2" fmla="*/ 5 w 12"/>
                <a:gd name="T3" fmla="*/ 1 h 12"/>
                <a:gd name="T4" fmla="*/ 1 w 12"/>
                <a:gd name="T5" fmla="*/ 7 h 12"/>
                <a:gd name="T6" fmla="*/ 8 w 12"/>
                <a:gd name="T7" fmla="*/ 11 h 12"/>
                <a:gd name="T8" fmla="*/ 11 w 12"/>
                <a:gd name="T9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11" y="4"/>
                  </a:moveTo>
                  <a:cubicBezTo>
                    <a:pt x="10" y="1"/>
                    <a:pt x="7" y="0"/>
                    <a:pt x="5" y="1"/>
                  </a:cubicBezTo>
                  <a:cubicBezTo>
                    <a:pt x="2" y="1"/>
                    <a:pt x="0" y="4"/>
                    <a:pt x="1" y="7"/>
                  </a:cubicBezTo>
                  <a:cubicBezTo>
                    <a:pt x="2" y="10"/>
                    <a:pt x="5" y="12"/>
                    <a:pt x="8" y="11"/>
                  </a:cubicBezTo>
                  <a:cubicBezTo>
                    <a:pt x="11" y="10"/>
                    <a:pt x="12" y="7"/>
                    <a:pt x="11" y="4"/>
                  </a:cubicBezTo>
                  <a:close/>
                </a:path>
              </a:pathLst>
            </a:custGeom>
            <a:solidFill>
              <a:srgbClr val="0821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325" name="Picture 277">
              <a:extLst>
                <a:ext uri="{FF2B5EF4-FFF2-40B4-BE49-F238E27FC236}">
                  <a16:creationId xmlns:a16="http://schemas.microsoft.com/office/drawing/2014/main" id="{7438F4C1-62B8-46FD-8BE1-938BA54511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1" y="1213"/>
              <a:ext cx="181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48" name="Freeform 278">
              <a:extLst>
                <a:ext uri="{FF2B5EF4-FFF2-40B4-BE49-F238E27FC236}">
                  <a16:creationId xmlns:a16="http://schemas.microsoft.com/office/drawing/2014/main" id="{27EFAD08-B4F2-49C8-8E1C-95334D8E07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8" y="1252"/>
              <a:ext cx="44" cy="94"/>
            </a:xfrm>
            <a:custGeom>
              <a:avLst/>
              <a:gdLst>
                <a:gd name="T0" fmla="*/ 5 w 122"/>
                <a:gd name="T1" fmla="*/ 259 h 259"/>
                <a:gd name="T2" fmla="*/ 3 w 122"/>
                <a:gd name="T3" fmla="*/ 259 h 259"/>
                <a:gd name="T4" fmla="*/ 1 w 122"/>
                <a:gd name="T5" fmla="*/ 253 h 259"/>
                <a:gd name="T6" fmla="*/ 88 w 122"/>
                <a:gd name="T7" fmla="*/ 26 h 259"/>
                <a:gd name="T8" fmla="*/ 117 w 122"/>
                <a:gd name="T9" fmla="*/ 0 h 259"/>
                <a:gd name="T10" fmla="*/ 122 w 122"/>
                <a:gd name="T11" fmla="*/ 3 h 259"/>
                <a:gd name="T12" fmla="*/ 119 w 122"/>
                <a:gd name="T13" fmla="*/ 8 h 259"/>
                <a:gd name="T14" fmla="*/ 95 w 122"/>
                <a:gd name="T15" fmla="*/ 29 h 259"/>
                <a:gd name="T16" fmla="*/ 8 w 122"/>
                <a:gd name="T17" fmla="*/ 256 h 259"/>
                <a:gd name="T18" fmla="*/ 5 w 122"/>
                <a:gd name="T19" fmla="*/ 259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" h="259">
                  <a:moveTo>
                    <a:pt x="5" y="259"/>
                  </a:moveTo>
                  <a:cubicBezTo>
                    <a:pt x="4" y="259"/>
                    <a:pt x="4" y="259"/>
                    <a:pt x="3" y="259"/>
                  </a:cubicBezTo>
                  <a:cubicBezTo>
                    <a:pt x="1" y="258"/>
                    <a:pt x="0" y="256"/>
                    <a:pt x="1" y="253"/>
                  </a:cubicBezTo>
                  <a:cubicBezTo>
                    <a:pt x="88" y="26"/>
                    <a:pt x="88" y="26"/>
                    <a:pt x="88" y="26"/>
                  </a:cubicBezTo>
                  <a:cubicBezTo>
                    <a:pt x="93" y="14"/>
                    <a:pt x="104" y="4"/>
                    <a:pt x="117" y="0"/>
                  </a:cubicBezTo>
                  <a:cubicBezTo>
                    <a:pt x="119" y="0"/>
                    <a:pt x="121" y="1"/>
                    <a:pt x="122" y="3"/>
                  </a:cubicBezTo>
                  <a:cubicBezTo>
                    <a:pt x="122" y="5"/>
                    <a:pt x="121" y="7"/>
                    <a:pt x="119" y="8"/>
                  </a:cubicBezTo>
                  <a:cubicBezTo>
                    <a:pt x="108" y="11"/>
                    <a:pt x="99" y="19"/>
                    <a:pt x="95" y="29"/>
                  </a:cubicBezTo>
                  <a:cubicBezTo>
                    <a:pt x="8" y="256"/>
                    <a:pt x="8" y="256"/>
                    <a:pt x="8" y="256"/>
                  </a:cubicBezTo>
                  <a:cubicBezTo>
                    <a:pt x="8" y="258"/>
                    <a:pt x="6" y="259"/>
                    <a:pt x="5" y="259"/>
                  </a:cubicBezTo>
                  <a:close/>
                </a:path>
              </a:pathLst>
            </a:custGeom>
            <a:solidFill>
              <a:srgbClr val="C9D1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9" name="Freeform 279">
              <a:extLst>
                <a:ext uri="{FF2B5EF4-FFF2-40B4-BE49-F238E27FC236}">
                  <a16:creationId xmlns:a16="http://schemas.microsoft.com/office/drawing/2014/main" id="{9CBC2311-AAC7-455F-B37A-88C589E0F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1168"/>
              <a:ext cx="121" cy="126"/>
            </a:xfrm>
            <a:custGeom>
              <a:avLst/>
              <a:gdLst>
                <a:gd name="T0" fmla="*/ 40 w 334"/>
                <a:gd name="T1" fmla="*/ 0 h 348"/>
                <a:gd name="T2" fmla="*/ 193 w 334"/>
                <a:gd name="T3" fmla="*/ 208 h 348"/>
                <a:gd name="T4" fmla="*/ 334 w 334"/>
                <a:gd name="T5" fmla="*/ 258 h 348"/>
                <a:gd name="T6" fmla="*/ 307 w 334"/>
                <a:gd name="T7" fmla="*/ 348 h 348"/>
                <a:gd name="T8" fmla="*/ 155 w 334"/>
                <a:gd name="T9" fmla="*/ 321 h 348"/>
                <a:gd name="T10" fmla="*/ 0 w 334"/>
                <a:gd name="T11" fmla="*/ 185 h 348"/>
                <a:gd name="T12" fmla="*/ 23 w 334"/>
                <a:gd name="T13" fmla="*/ 83 h 348"/>
                <a:gd name="T14" fmla="*/ 40 w 334"/>
                <a:gd name="T15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4" h="348">
                  <a:moveTo>
                    <a:pt x="40" y="0"/>
                  </a:moveTo>
                  <a:cubicBezTo>
                    <a:pt x="77" y="54"/>
                    <a:pt x="166" y="193"/>
                    <a:pt x="193" y="208"/>
                  </a:cubicBezTo>
                  <a:cubicBezTo>
                    <a:pt x="232" y="230"/>
                    <a:pt x="260" y="232"/>
                    <a:pt x="334" y="258"/>
                  </a:cubicBezTo>
                  <a:cubicBezTo>
                    <a:pt x="334" y="258"/>
                    <a:pt x="296" y="281"/>
                    <a:pt x="307" y="348"/>
                  </a:cubicBezTo>
                  <a:cubicBezTo>
                    <a:pt x="307" y="348"/>
                    <a:pt x="172" y="326"/>
                    <a:pt x="155" y="321"/>
                  </a:cubicBezTo>
                  <a:cubicBezTo>
                    <a:pt x="107" y="308"/>
                    <a:pt x="0" y="185"/>
                    <a:pt x="0" y="185"/>
                  </a:cubicBezTo>
                  <a:cubicBezTo>
                    <a:pt x="23" y="83"/>
                    <a:pt x="23" y="83"/>
                    <a:pt x="23" y="83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2112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0" name="Freeform 280">
              <a:extLst>
                <a:ext uri="{FF2B5EF4-FFF2-40B4-BE49-F238E27FC236}">
                  <a16:creationId xmlns:a16="http://schemas.microsoft.com/office/drawing/2014/main" id="{8536D039-925B-4454-9BB1-5B4A655A1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9" y="1145"/>
              <a:ext cx="7" cy="88"/>
            </a:xfrm>
            <a:custGeom>
              <a:avLst/>
              <a:gdLst>
                <a:gd name="T0" fmla="*/ 16 w 20"/>
                <a:gd name="T1" fmla="*/ 242 h 242"/>
                <a:gd name="T2" fmla="*/ 12 w 20"/>
                <a:gd name="T3" fmla="*/ 239 h 242"/>
                <a:gd name="T4" fmla="*/ 2 w 20"/>
                <a:gd name="T5" fmla="*/ 201 h 242"/>
                <a:gd name="T6" fmla="*/ 3 w 20"/>
                <a:gd name="T7" fmla="*/ 198 h 242"/>
                <a:gd name="T8" fmla="*/ 11 w 20"/>
                <a:gd name="T9" fmla="*/ 184 h 242"/>
                <a:gd name="T10" fmla="*/ 2 w 20"/>
                <a:gd name="T11" fmla="*/ 151 h 242"/>
                <a:gd name="T12" fmla="*/ 2 w 20"/>
                <a:gd name="T13" fmla="*/ 150 h 242"/>
                <a:gd name="T14" fmla="*/ 1 w 20"/>
                <a:gd name="T15" fmla="*/ 5 h 242"/>
                <a:gd name="T16" fmla="*/ 4 w 20"/>
                <a:gd name="T17" fmla="*/ 1 h 242"/>
                <a:gd name="T18" fmla="*/ 9 w 20"/>
                <a:gd name="T19" fmla="*/ 4 h 242"/>
                <a:gd name="T20" fmla="*/ 10 w 20"/>
                <a:gd name="T21" fmla="*/ 150 h 242"/>
                <a:gd name="T22" fmla="*/ 20 w 20"/>
                <a:gd name="T23" fmla="*/ 184 h 242"/>
                <a:gd name="T24" fmla="*/ 19 w 20"/>
                <a:gd name="T25" fmla="*/ 187 h 242"/>
                <a:gd name="T26" fmla="*/ 11 w 20"/>
                <a:gd name="T27" fmla="*/ 201 h 242"/>
                <a:gd name="T28" fmla="*/ 20 w 20"/>
                <a:gd name="T29" fmla="*/ 237 h 242"/>
                <a:gd name="T30" fmla="*/ 17 w 20"/>
                <a:gd name="T31" fmla="*/ 242 h 242"/>
                <a:gd name="T32" fmla="*/ 16 w 20"/>
                <a:gd name="T33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242">
                  <a:moveTo>
                    <a:pt x="16" y="242"/>
                  </a:moveTo>
                  <a:cubicBezTo>
                    <a:pt x="14" y="242"/>
                    <a:pt x="12" y="241"/>
                    <a:pt x="12" y="239"/>
                  </a:cubicBezTo>
                  <a:cubicBezTo>
                    <a:pt x="2" y="201"/>
                    <a:pt x="2" y="201"/>
                    <a:pt x="2" y="201"/>
                  </a:cubicBezTo>
                  <a:cubicBezTo>
                    <a:pt x="2" y="200"/>
                    <a:pt x="2" y="199"/>
                    <a:pt x="3" y="198"/>
                  </a:cubicBezTo>
                  <a:cubicBezTo>
                    <a:pt x="11" y="184"/>
                    <a:pt x="11" y="184"/>
                    <a:pt x="11" y="184"/>
                  </a:cubicBezTo>
                  <a:cubicBezTo>
                    <a:pt x="2" y="151"/>
                    <a:pt x="2" y="151"/>
                    <a:pt x="2" y="151"/>
                  </a:cubicBezTo>
                  <a:cubicBezTo>
                    <a:pt x="2" y="151"/>
                    <a:pt x="2" y="150"/>
                    <a:pt x="2" y="150"/>
                  </a:cubicBezTo>
                  <a:cubicBezTo>
                    <a:pt x="2" y="149"/>
                    <a:pt x="11" y="68"/>
                    <a:pt x="1" y="5"/>
                  </a:cubicBezTo>
                  <a:cubicBezTo>
                    <a:pt x="0" y="3"/>
                    <a:pt x="2" y="1"/>
                    <a:pt x="4" y="1"/>
                  </a:cubicBezTo>
                  <a:cubicBezTo>
                    <a:pt x="6" y="0"/>
                    <a:pt x="8" y="2"/>
                    <a:pt x="9" y="4"/>
                  </a:cubicBezTo>
                  <a:cubicBezTo>
                    <a:pt x="18" y="64"/>
                    <a:pt x="11" y="141"/>
                    <a:pt x="10" y="150"/>
                  </a:cubicBezTo>
                  <a:cubicBezTo>
                    <a:pt x="20" y="184"/>
                    <a:pt x="20" y="184"/>
                    <a:pt x="20" y="184"/>
                  </a:cubicBezTo>
                  <a:cubicBezTo>
                    <a:pt x="20" y="185"/>
                    <a:pt x="20" y="186"/>
                    <a:pt x="19" y="187"/>
                  </a:cubicBezTo>
                  <a:cubicBezTo>
                    <a:pt x="11" y="201"/>
                    <a:pt x="11" y="201"/>
                    <a:pt x="11" y="201"/>
                  </a:cubicBezTo>
                  <a:cubicBezTo>
                    <a:pt x="20" y="237"/>
                    <a:pt x="20" y="237"/>
                    <a:pt x="20" y="237"/>
                  </a:cubicBezTo>
                  <a:cubicBezTo>
                    <a:pt x="20" y="239"/>
                    <a:pt x="19" y="241"/>
                    <a:pt x="17" y="242"/>
                  </a:cubicBezTo>
                  <a:lnTo>
                    <a:pt x="16" y="242"/>
                  </a:lnTo>
                  <a:close/>
                </a:path>
              </a:pathLst>
            </a:custGeom>
            <a:solidFill>
              <a:srgbClr val="140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329" name="Picture 281">
              <a:extLst>
                <a:ext uri="{FF2B5EF4-FFF2-40B4-BE49-F238E27FC236}">
                  <a16:creationId xmlns:a16="http://schemas.microsoft.com/office/drawing/2014/main" id="{262093E3-B651-46E5-902E-5ABD15C30C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" y="1349"/>
              <a:ext cx="64" cy="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1" name="Freeform 282">
              <a:extLst>
                <a:ext uri="{FF2B5EF4-FFF2-40B4-BE49-F238E27FC236}">
                  <a16:creationId xmlns:a16="http://schemas.microsoft.com/office/drawing/2014/main" id="{3173E5DD-15E1-4881-9720-C4A41CE2A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5" y="1339"/>
              <a:ext cx="79" cy="42"/>
            </a:xfrm>
            <a:custGeom>
              <a:avLst/>
              <a:gdLst>
                <a:gd name="T0" fmla="*/ 0 w 219"/>
                <a:gd name="T1" fmla="*/ 2 h 117"/>
                <a:gd name="T2" fmla="*/ 55 w 219"/>
                <a:gd name="T3" fmla="*/ 67 h 117"/>
                <a:gd name="T4" fmla="*/ 145 w 219"/>
                <a:gd name="T5" fmla="*/ 78 h 117"/>
                <a:gd name="T6" fmla="*/ 169 w 219"/>
                <a:gd name="T7" fmla="*/ 100 h 117"/>
                <a:gd name="T8" fmla="*/ 217 w 219"/>
                <a:gd name="T9" fmla="*/ 86 h 117"/>
                <a:gd name="T10" fmla="*/ 203 w 219"/>
                <a:gd name="T11" fmla="*/ 39 h 117"/>
                <a:gd name="T12" fmla="*/ 147 w 219"/>
                <a:gd name="T13" fmla="*/ 18 h 117"/>
                <a:gd name="T14" fmla="*/ 78 w 219"/>
                <a:gd name="T15" fmla="*/ 16 h 117"/>
                <a:gd name="T16" fmla="*/ 51 w 219"/>
                <a:gd name="T17" fmla="*/ 0 h 117"/>
                <a:gd name="T18" fmla="*/ 0 w 219"/>
                <a:gd name="T19" fmla="*/ 2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9" h="117">
                  <a:moveTo>
                    <a:pt x="0" y="2"/>
                  </a:moveTo>
                  <a:cubicBezTo>
                    <a:pt x="0" y="2"/>
                    <a:pt x="31" y="60"/>
                    <a:pt x="55" y="67"/>
                  </a:cubicBezTo>
                  <a:cubicBezTo>
                    <a:pt x="84" y="75"/>
                    <a:pt x="108" y="106"/>
                    <a:pt x="145" y="78"/>
                  </a:cubicBezTo>
                  <a:cubicBezTo>
                    <a:pt x="160" y="67"/>
                    <a:pt x="169" y="93"/>
                    <a:pt x="169" y="100"/>
                  </a:cubicBezTo>
                  <a:cubicBezTo>
                    <a:pt x="169" y="109"/>
                    <a:pt x="214" y="117"/>
                    <a:pt x="217" y="86"/>
                  </a:cubicBezTo>
                  <a:cubicBezTo>
                    <a:pt x="219" y="69"/>
                    <a:pt x="215" y="51"/>
                    <a:pt x="203" y="39"/>
                  </a:cubicBezTo>
                  <a:cubicBezTo>
                    <a:pt x="192" y="27"/>
                    <a:pt x="173" y="18"/>
                    <a:pt x="147" y="18"/>
                  </a:cubicBezTo>
                  <a:cubicBezTo>
                    <a:pt x="93" y="17"/>
                    <a:pt x="89" y="22"/>
                    <a:pt x="78" y="16"/>
                  </a:cubicBezTo>
                  <a:cubicBezTo>
                    <a:pt x="68" y="10"/>
                    <a:pt x="51" y="0"/>
                    <a:pt x="51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F9B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2" name="Freeform 283">
              <a:extLst>
                <a:ext uri="{FF2B5EF4-FFF2-40B4-BE49-F238E27FC236}">
                  <a16:creationId xmlns:a16="http://schemas.microsoft.com/office/drawing/2014/main" id="{94AB3F3B-61C1-4BEF-AE89-72C87066E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2" y="1342"/>
              <a:ext cx="31" cy="28"/>
            </a:xfrm>
            <a:custGeom>
              <a:avLst/>
              <a:gdLst>
                <a:gd name="T0" fmla="*/ 3 w 84"/>
                <a:gd name="T1" fmla="*/ 68 h 79"/>
                <a:gd name="T2" fmla="*/ 44 w 84"/>
                <a:gd name="T3" fmla="*/ 79 h 79"/>
                <a:gd name="T4" fmla="*/ 48 w 84"/>
                <a:gd name="T5" fmla="*/ 55 h 79"/>
                <a:gd name="T6" fmla="*/ 19 w 84"/>
                <a:gd name="T7" fmla="*/ 38 h 79"/>
                <a:gd name="T8" fmla="*/ 53 w 84"/>
                <a:gd name="T9" fmla="*/ 39 h 79"/>
                <a:gd name="T10" fmla="*/ 84 w 84"/>
                <a:gd name="T11" fmla="*/ 11 h 79"/>
                <a:gd name="T12" fmla="*/ 61 w 84"/>
                <a:gd name="T13" fmla="*/ 3 h 79"/>
                <a:gd name="T14" fmla="*/ 34 w 84"/>
                <a:gd name="T15" fmla="*/ 0 h 79"/>
                <a:gd name="T16" fmla="*/ 0 w 84"/>
                <a:gd name="T17" fmla="*/ 33 h 79"/>
                <a:gd name="T18" fmla="*/ 0 w 84"/>
                <a:gd name="T19" fmla="*/ 66 h 79"/>
                <a:gd name="T20" fmla="*/ 3 w 84"/>
                <a:gd name="T21" fmla="*/ 6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9">
                  <a:moveTo>
                    <a:pt x="3" y="68"/>
                  </a:moveTo>
                  <a:cubicBezTo>
                    <a:pt x="44" y="79"/>
                    <a:pt x="44" y="79"/>
                    <a:pt x="44" y="79"/>
                  </a:cubicBezTo>
                  <a:cubicBezTo>
                    <a:pt x="48" y="55"/>
                    <a:pt x="48" y="55"/>
                    <a:pt x="48" y="55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9"/>
                    <a:pt x="69" y="17"/>
                    <a:pt x="84" y="11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66"/>
                    <a:pt x="0" y="66"/>
                    <a:pt x="0" y="66"/>
                  </a:cubicBezTo>
                  <a:lnTo>
                    <a:pt x="3" y="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3" name="Freeform 284">
              <a:extLst>
                <a:ext uri="{FF2B5EF4-FFF2-40B4-BE49-F238E27FC236}">
                  <a16:creationId xmlns:a16="http://schemas.microsoft.com/office/drawing/2014/main" id="{865773C7-008A-4108-A541-A42B773F5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8" y="1157"/>
              <a:ext cx="159" cy="210"/>
            </a:xfrm>
            <a:custGeom>
              <a:avLst/>
              <a:gdLst>
                <a:gd name="T0" fmla="*/ 83 w 438"/>
                <a:gd name="T1" fmla="*/ 16 h 580"/>
                <a:gd name="T2" fmla="*/ 210 w 438"/>
                <a:gd name="T3" fmla="*/ 335 h 580"/>
                <a:gd name="T4" fmla="*/ 438 w 438"/>
                <a:gd name="T5" fmla="*/ 515 h 580"/>
                <a:gd name="T6" fmla="*/ 403 w 438"/>
                <a:gd name="T7" fmla="*/ 524 h 580"/>
                <a:gd name="T8" fmla="*/ 371 w 438"/>
                <a:gd name="T9" fmla="*/ 580 h 580"/>
                <a:gd name="T10" fmla="*/ 101 w 438"/>
                <a:gd name="T11" fmla="*/ 433 h 580"/>
                <a:gd name="T12" fmla="*/ 16 w 438"/>
                <a:gd name="T13" fmla="*/ 98 h 580"/>
                <a:gd name="T14" fmla="*/ 83 w 438"/>
                <a:gd name="T15" fmla="*/ 16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8" h="580">
                  <a:moveTo>
                    <a:pt x="83" y="16"/>
                  </a:moveTo>
                  <a:cubicBezTo>
                    <a:pt x="129" y="62"/>
                    <a:pt x="148" y="291"/>
                    <a:pt x="210" y="335"/>
                  </a:cubicBezTo>
                  <a:cubicBezTo>
                    <a:pt x="247" y="361"/>
                    <a:pt x="438" y="515"/>
                    <a:pt x="438" y="515"/>
                  </a:cubicBezTo>
                  <a:cubicBezTo>
                    <a:pt x="438" y="515"/>
                    <a:pt x="423" y="508"/>
                    <a:pt x="403" y="524"/>
                  </a:cubicBezTo>
                  <a:cubicBezTo>
                    <a:pt x="375" y="545"/>
                    <a:pt x="371" y="580"/>
                    <a:pt x="371" y="580"/>
                  </a:cubicBezTo>
                  <a:cubicBezTo>
                    <a:pt x="371" y="580"/>
                    <a:pt x="147" y="487"/>
                    <a:pt x="101" y="433"/>
                  </a:cubicBezTo>
                  <a:cubicBezTo>
                    <a:pt x="4" y="319"/>
                    <a:pt x="0" y="165"/>
                    <a:pt x="16" y="98"/>
                  </a:cubicBezTo>
                  <a:cubicBezTo>
                    <a:pt x="35" y="16"/>
                    <a:pt x="66" y="0"/>
                    <a:pt x="83" y="16"/>
                  </a:cubicBezTo>
                  <a:close/>
                </a:path>
              </a:pathLst>
            </a:custGeom>
            <a:solidFill>
              <a:srgbClr val="2112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5" name="Freeform 285">
              <a:extLst>
                <a:ext uri="{FF2B5EF4-FFF2-40B4-BE49-F238E27FC236}">
                  <a16:creationId xmlns:a16="http://schemas.microsoft.com/office/drawing/2014/main" id="{666FA28A-D346-480E-A231-A958C8D503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4" y="1350"/>
              <a:ext cx="17" cy="18"/>
            </a:xfrm>
            <a:custGeom>
              <a:avLst/>
              <a:gdLst>
                <a:gd name="T0" fmla="*/ 0 w 48"/>
                <a:gd name="T1" fmla="*/ 0 h 52"/>
                <a:gd name="T2" fmla="*/ 41 w 48"/>
                <a:gd name="T3" fmla="*/ 33 h 52"/>
                <a:gd name="T4" fmla="*/ 41 w 48"/>
                <a:gd name="T5" fmla="*/ 51 h 52"/>
                <a:gd name="T6" fmla="*/ 11 w 48"/>
                <a:gd name="T7" fmla="*/ 35 h 52"/>
                <a:gd name="T8" fmla="*/ 0 w 48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52">
                  <a:moveTo>
                    <a:pt x="0" y="0"/>
                  </a:moveTo>
                  <a:cubicBezTo>
                    <a:pt x="25" y="14"/>
                    <a:pt x="33" y="23"/>
                    <a:pt x="41" y="33"/>
                  </a:cubicBezTo>
                  <a:cubicBezTo>
                    <a:pt x="48" y="43"/>
                    <a:pt x="48" y="51"/>
                    <a:pt x="41" y="51"/>
                  </a:cubicBezTo>
                  <a:cubicBezTo>
                    <a:pt x="33" y="52"/>
                    <a:pt x="11" y="35"/>
                    <a:pt x="11" y="3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9B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6" name="Freeform 286">
              <a:extLst>
                <a:ext uri="{FF2B5EF4-FFF2-40B4-BE49-F238E27FC236}">
                  <a16:creationId xmlns:a16="http://schemas.microsoft.com/office/drawing/2014/main" id="{989A0F86-9B1E-4AA5-A002-C308DF262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2" y="1246"/>
              <a:ext cx="48" cy="81"/>
            </a:xfrm>
            <a:custGeom>
              <a:avLst/>
              <a:gdLst>
                <a:gd name="T0" fmla="*/ 126 w 130"/>
                <a:gd name="T1" fmla="*/ 224 h 224"/>
                <a:gd name="T2" fmla="*/ 86 w 130"/>
                <a:gd name="T3" fmla="*/ 194 h 224"/>
                <a:gd name="T4" fmla="*/ 0 w 130"/>
                <a:gd name="T5" fmla="*/ 1 h 224"/>
                <a:gd name="T6" fmla="*/ 8 w 130"/>
                <a:gd name="T7" fmla="*/ 0 h 224"/>
                <a:gd name="T8" fmla="*/ 91 w 130"/>
                <a:gd name="T9" fmla="*/ 188 h 224"/>
                <a:gd name="T10" fmla="*/ 130 w 130"/>
                <a:gd name="T11" fmla="*/ 218 h 224"/>
                <a:gd name="T12" fmla="*/ 126 w 130"/>
                <a:gd name="T13" fmla="*/ 22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0" h="224">
                  <a:moveTo>
                    <a:pt x="126" y="224"/>
                  </a:moveTo>
                  <a:cubicBezTo>
                    <a:pt x="125" y="224"/>
                    <a:pt x="105" y="210"/>
                    <a:pt x="86" y="194"/>
                  </a:cubicBezTo>
                  <a:cubicBezTo>
                    <a:pt x="64" y="177"/>
                    <a:pt x="11" y="104"/>
                    <a:pt x="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9" y="101"/>
                    <a:pt x="69" y="171"/>
                    <a:pt x="91" y="188"/>
                  </a:cubicBezTo>
                  <a:cubicBezTo>
                    <a:pt x="110" y="203"/>
                    <a:pt x="130" y="218"/>
                    <a:pt x="130" y="218"/>
                  </a:cubicBezTo>
                  <a:lnTo>
                    <a:pt x="126" y="2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8" name="Freeform 287">
              <a:extLst>
                <a:ext uri="{FF2B5EF4-FFF2-40B4-BE49-F238E27FC236}">
                  <a16:creationId xmlns:a16="http://schemas.microsoft.com/office/drawing/2014/main" id="{0E06E572-15E8-4A85-B53C-AC61FAA90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2" y="1163"/>
              <a:ext cx="25" cy="100"/>
            </a:xfrm>
            <a:custGeom>
              <a:avLst/>
              <a:gdLst>
                <a:gd name="T0" fmla="*/ 4 w 70"/>
                <a:gd name="T1" fmla="*/ 275 h 275"/>
                <a:gd name="T2" fmla="*/ 0 w 70"/>
                <a:gd name="T3" fmla="*/ 271 h 275"/>
                <a:gd name="T4" fmla="*/ 32 w 70"/>
                <a:gd name="T5" fmla="*/ 167 h 275"/>
                <a:gd name="T6" fmla="*/ 26 w 70"/>
                <a:gd name="T7" fmla="*/ 147 h 275"/>
                <a:gd name="T8" fmla="*/ 28 w 70"/>
                <a:gd name="T9" fmla="*/ 142 h 275"/>
                <a:gd name="T10" fmla="*/ 44 w 70"/>
                <a:gd name="T11" fmla="*/ 134 h 275"/>
                <a:gd name="T12" fmla="*/ 61 w 70"/>
                <a:gd name="T13" fmla="*/ 4 h 275"/>
                <a:gd name="T14" fmla="*/ 66 w 70"/>
                <a:gd name="T15" fmla="*/ 1 h 275"/>
                <a:gd name="T16" fmla="*/ 69 w 70"/>
                <a:gd name="T17" fmla="*/ 5 h 275"/>
                <a:gd name="T18" fmla="*/ 52 w 70"/>
                <a:gd name="T19" fmla="*/ 138 h 275"/>
                <a:gd name="T20" fmla="*/ 50 w 70"/>
                <a:gd name="T21" fmla="*/ 141 h 275"/>
                <a:gd name="T22" fmla="*/ 34 w 70"/>
                <a:gd name="T23" fmla="*/ 148 h 275"/>
                <a:gd name="T24" fmla="*/ 40 w 70"/>
                <a:gd name="T25" fmla="*/ 166 h 275"/>
                <a:gd name="T26" fmla="*/ 40 w 70"/>
                <a:gd name="T27" fmla="*/ 169 h 275"/>
                <a:gd name="T28" fmla="*/ 8 w 70"/>
                <a:gd name="T29" fmla="*/ 271 h 275"/>
                <a:gd name="T30" fmla="*/ 4 w 70"/>
                <a:gd name="T31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0" h="275">
                  <a:moveTo>
                    <a:pt x="4" y="275"/>
                  </a:moveTo>
                  <a:cubicBezTo>
                    <a:pt x="2" y="275"/>
                    <a:pt x="0" y="273"/>
                    <a:pt x="0" y="271"/>
                  </a:cubicBezTo>
                  <a:cubicBezTo>
                    <a:pt x="0" y="251"/>
                    <a:pt x="28" y="179"/>
                    <a:pt x="32" y="167"/>
                  </a:cubicBezTo>
                  <a:cubicBezTo>
                    <a:pt x="26" y="147"/>
                    <a:pt x="26" y="147"/>
                    <a:pt x="26" y="147"/>
                  </a:cubicBezTo>
                  <a:cubicBezTo>
                    <a:pt x="25" y="145"/>
                    <a:pt x="26" y="143"/>
                    <a:pt x="28" y="142"/>
                  </a:cubicBezTo>
                  <a:cubicBezTo>
                    <a:pt x="44" y="134"/>
                    <a:pt x="44" y="134"/>
                    <a:pt x="44" y="134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2" y="2"/>
                    <a:pt x="64" y="0"/>
                    <a:pt x="66" y="1"/>
                  </a:cubicBezTo>
                  <a:cubicBezTo>
                    <a:pt x="68" y="1"/>
                    <a:pt x="70" y="3"/>
                    <a:pt x="69" y="5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52" y="139"/>
                    <a:pt x="51" y="140"/>
                    <a:pt x="50" y="141"/>
                  </a:cubicBezTo>
                  <a:cubicBezTo>
                    <a:pt x="34" y="148"/>
                    <a:pt x="34" y="148"/>
                    <a:pt x="34" y="148"/>
                  </a:cubicBezTo>
                  <a:cubicBezTo>
                    <a:pt x="40" y="166"/>
                    <a:pt x="40" y="166"/>
                    <a:pt x="40" y="166"/>
                  </a:cubicBezTo>
                  <a:cubicBezTo>
                    <a:pt x="40" y="167"/>
                    <a:pt x="40" y="168"/>
                    <a:pt x="40" y="169"/>
                  </a:cubicBezTo>
                  <a:cubicBezTo>
                    <a:pt x="31" y="192"/>
                    <a:pt x="8" y="255"/>
                    <a:pt x="8" y="271"/>
                  </a:cubicBezTo>
                  <a:cubicBezTo>
                    <a:pt x="8" y="273"/>
                    <a:pt x="7" y="275"/>
                    <a:pt x="4" y="275"/>
                  </a:cubicBezTo>
                  <a:close/>
                </a:path>
              </a:pathLst>
            </a:custGeom>
            <a:solidFill>
              <a:srgbClr val="140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9" name="Freeform 288">
              <a:extLst>
                <a:ext uri="{FF2B5EF4-FFF2-40B4-BE49-F238E27FC236}">
                  <a16:creationId xmlns:a16="http://schemas.microsoft.com/office/drawing/2014/main" id="{A9103658-9234-484B-9F82-DBE18479E1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1" y="1590"/>
              <a:ext cx="14" cy="23"/>
            </a:xfrm>
            <a:custGeom>
              <a:avLst/>
              <a:gdLst>
                <a:gd name="T0" fmla="*/ 21 w 39"/>
                <a:gd name="T1" fmla="*/ 63 h 63"/>
                <a:gd name="T2" fmla="*/ 18 w 39"/>
                <a:gd name="T3" fmla="*/ 62 h 63"/>
                <a:gd name="T4" fmla="*/ 18 w 39"/>
                <a:gd name="T5" fmla="*/ 56 h 63"/>
                <a:gd name="T6" fmla="*/ 23 w 39"/>
                <a:gd name="T7" fmla="*/ 32 h 63"/>
                <a:gd name="T8" fmla="*/ 9 w 39"/>
                <a:gd name="T9" fmla="*/ 25 h 63"/>
                <a:gd name="T10" fmla="*/ 0 w 39"/>
                <a:gd name="T11" fmla="*/ 18 h 63"/>
                <a:gd name="T12" fmla="*/ 22 w 39"/>
                <a:gd name="T13" fmla="*/ 1 h 63"/>
                <a:gd name="T14" fmla="*/ 27 w 39"/>
                <a:gd name="T15" fmla="*/ 3 h 63"/>
                <a:gd name="T16" fmla="*/ 25 w 39"/>
                <a:gd name="T17" fmla="*/ 8 h 63"/>
                <a:gd name="T18" fmla="*/ 10 w 39"/>
                <a:gd name="T19" fmla="*/ 17 h 63"/>
                <a:gd name="T20" fmla="*/ 12 w 39"/>
                <a:gd name="T21" fmla="*/ 17 h 63"/>
                <a:gd name="T22" fmla="*/ 29 w 39"/>
                <a:gd name="T23" fmla="*/ 27 h 63"/>
                <a:gd name="T24" fmla="*/ 24 w 39"/>
                <a:gd name="T25" fmla="*/ 62 h 63"/>
                <a:gd name="T26" fmla="*/ 21 w 39"/>
                <a:gd name="T27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63">
                  <a:moveTo>
                    <a:pt x="21" y="63"/>
                  </a:moveTo>
                  <a:cubicBezTo>
                    <a:pt x="20" y="63"/>
                    <a:pt x="19" y="63"/>
                    <a:pt x="18" y="62"/>
                  </a:cubicBezTo>
                  <a:cubicBezTo>
                    <a:pt x="17" y="60"/>
                    <a:pt x="17" y="58"/>
                    <a:pt x="18" y="56"/>
                  </a:cubicBezTo>
                  <a:cubicBezTo>
                    <a:pt x="18" y="56"/>
                    <a:pt x="31" y="42"/>
                    <a:pt x="23" y="32"/>
                  </a:cubicBezTo>
                  <a:cubicBezTo>
                    <a:pt x="20" y="28"/>
                    <a:pt x="14" y="26"/>
                    <a:pt x="9" y="25"/>
                  </a:cubicBezTo>
                  <a:cubicBezTo>
                    <a:pt x="5" y="23"/>
                    <a:pt x="0" y="22"/>
                    <a:pt x="0" y="18"/>
                  </a:cubicBezTo>
                  <a:cubicBezTo>
                    <a:pt x="0" y="13"/>
                    <a:pt x="4" y="10"/>
                    <a:pt x="22" y="1"/>
                  </a:cubicBezTo>
                  <a:cubicBezTo>
                    <a:pt x="24" y="0"/>
                    <a:pt x="26" y="1"/>
                    <a:pt x="27" y="3"/>
                  </a:cubicBezTo>
                  <a:cubicBezTo>
                    <a:pt x="28" y="5"/>
                    <a:pt x="27" y="7"/>
                    <a:pt x="25" y="8"/>
                  </a:cubicBezTo>
                  <a:cubicBezTo>
                    <a:pt x="17" y="12"/>
                    <a:pt x="12" y="15"/>
                    <a:pt x="10" y="17"/>
                  </a:cubicBezTo>
                  <a:cubicBezTo>
                    <a:pt x="11" y="17"/>
                    <a:pt x="11" y="17"/>
                    <a:pt x="12" y="17"/>
                  </a:cubicBezTo>
                  <a:cubicBezTo>
                    <a:pt x="17" y="19"/>
                    <a:pt x="24" y="21"/>
                    <a:pt x="29" y="27"/>
                  </a:cubicBezTo>
                  <a:cubicBezTo>
                    <a:pt x="39" y="39"/>
                    <a:pt x="30" y="55"/>
                    <a:pt x="24" y="62"/>
                  </a:cubicBezTo>
                  <a:cubicBezTo>
                    <a:pt x="23" y="62"/>
                    <a:pt x="22" y="63"/>
                    <a:pt x="21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0" name="Freeform 289">
              <a:extLst>
                <a:ext uri="{FF2B5EF4-FFF2-40B4-BE49-F238E27FC236}">
                  <a16:creationId xmlns:a16="http://schemas.microsoft.com/office/drawing/2014/main" id="{AB978D4A-9FAF-45B4-BD8C-C0A89BA94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0" y="1648"/>
              <a:ext cx="26" cy="13"/>
            </a:xfrm>
            <a:custGeom>
              <a:avLst/>
              <a:gdLst>
                <a:gd name="T0" fmla="*/ 32 w 72"/>
                <a:gd name="T1" fmla="*/ 36 h 36"/>
                <a:gd name="T2" fmla="*/ 25 w 72"/>
                <a:gd name="T3" fmla="*/ 34 h 36"/>
                <a:gd name="T4" fmla="*/ 12 w 72"/>
                <a:gd name="T5" fmla="*/ 12 h 36"/>
                <a:gd name="T6" fmla="*/ 7 w 72"/>
                <a:gd name="T7" fmla="*/ 17 h 36"/>
                <a:gd name="T8" fmla="*/ 2 w 72"/>
                <a:gd name="T9" fmla="*/ 18 h 36"/>
                <a:gd name="T10" fmla="*/ 1 w 72"/>
                <a:gd name="T11" fmla="*/ 13 h 36"/>
                <a:gd name="T12" fmla="*/ 15 w 72"/>
                <a:gd name="T13" fmla="*/ 1 h 36"/>
                <a:gd name="T14" fmla="*/ 20 w 72"/>
                <a:gd name="T15" fmla="*/ 10 h 36"/>
                <a:gd name="T16" fmla="*/ 29 w 72"/>
                <a:gd name="T17" fmla="*/ 27 h 36"/>
                <a:gd name="T18" fmla="*/ 43 w 72"/>
                <a:gd name="T19" fmla="*/ 17 h 36"/>
                <a:gd name="T20" fmla="*/ 57 w 72"/>
                <a:gd name="T21" fmla="*/ 2 h 36"/>
                <a:gd name="T22" fmla="*/ 71 w 72"/>
                <a:gd name="T23" fmla="*/ 8 h 36"/>
                <a:gd name="T24" fmla="*/ 71 w 72"/>
                <a:gd name="T25" fmla="*/ 14 h 36"/>
                <a:gd name="T26" fmla="*/ 65 w 72"/>
                <a:gd name="T27" fmla="*/ 14 h 36"/>
                <a:gd name="T28" fmla="*/ 58 w 72"/>
                <a:gd name="T29" fmla="*/ 10 h 36"/>
                <a:gd name="T30" fmla="*/ 49 w 72"/>
                <a:gd name="T31" fmla="*/ 21 h 36"/>
                <a:gd name="T32" fmla="*/ 32 w 72"/>
                <a:gd name="T3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" h="36">
                  <a:moveTo>
                    <a:pt x="32" y="36"/>
                  </a:moveTo>
                  <a:cubicBezTo>
                    <a:pt x="30" y="36"/>
                    <a:pt x="28" y="36"/>
                    <a:pt x="25" y="34"/>
                  </a:cubicBezTo>
                  <a:cubicBezTo>
                    <a:pt x="15" y="28"/>
                    <a:pt x="13" y="18"/>
                    <a:pt x="12" y="12"/>
                  </a:cubicBezTo>
                  <a:cubicBezTo>
                    <a:pt x="11" y="13"/>
                    <a:pt x="9" y="15"/>
                    <a:pt x="7" y="17"/>
                  </a:cubicBezTo>
                  <a:cubicBezTo>
                    <a:pt x="6" y="19"/>
                    <a:pt x="4" y="20"/>
                    <a:pt x="2" y="18"/>
                  </a:cubicBezTo>
                  <a:cubicBezTo>
                    <a:pt x="0" y="17"/>
                    <a:pt x="0" y="14"/>
                    <a:pt x="1" y="13"/>
                  </a:cubicBezTo>
                  <a:cubicBezTo>
                    <a:pt x="9" y="3"/>
                    <a:pt x="12" y="0"/>
                    <a:pt x="15" y="1"/>
                  </a:cubicBezTo>
                  <a:cubicBezTo>
                    <a:pt x="19" y="2"/>
                    <a:pt x="19" y="6"/>
                    <a:pt x="20" y="10"/>
                  </a:cubicBezTo>
                  <a:cubicBezTo>
                    <a:pt x="21" y="15"/>
                    <a:pt x="22" y="23"/>
                    <a:pt x="29" y="27"/>
                  </a:cubicBezTo>
                  <a:cubicBezTo>
                    <a:pt x="34" y="30"/>
                    <a:pt x="37" y="27"/>
                    <a:pt x="43" y="17"/>
                  </a:cubicBezTo>
                  <a:cubicBezTo>
                    <a:pt x="46" y="10"/>
                    <a:pt x="50" y="3"/>
                    <a:pt x="57" y="2"/>
                  </a:cubicBezTo>
                  <a:cubicBezTo>
                    <a:pt x="62" y="2"/>
                    <a:pt x="66" y="4"/>
                    <a:pt x="71" y="8"/>
                  </a:cubicBezTo>
                  <a:cubicBezTo>
                    <a:pt x="72" y="10"/>
                    <a:pt x="72" y="12"/>
                    <a:pt x="71" y="14"/>
                  </a:cubicBezTo>
                  <a:cubicBezTo>
                    <a:pt x="69" y="16"/>
                    <a:pt x="67" y="16"/>
                    <a:pt x="65" y="14"/>
                  </a:cubicBezTo>
                  <a:cubicBezTo>
                    <a:pt x="63" y="12"/>
                    <a:pt x="60" y="10"/>
                    <a:pt x="58" y="10"/>
                  </a:cubicBezTo>
                  <a:cubicBezTo>
                    <a:pt x="55" y="11"/>
                    <a:pt x="52" y="16"/>
                    <a:pt x="49" y="21"/>
                  </a:cubicBezTo>
                  <a:cubicBezTo>
                    <a:pt x="46" y="27"/>
                    <a:pt x="41" y="36"/>
                    <a:pt x="32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1" name="Freeform 290">
              <a:extLst>
                <a:ext uri="{FF2B5EF4-FFF2-40B4-BE49-F238E27FC236}">
                  <a16:creationId xmlns:a16="http://schemas.microsoft.com/office/drawing/2014/main" id="{98127DB0-8681-494B-BB7F-124E0D63F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1360"/>
              <a:ext cx="174" cy="47"/>
            </a:xfrm>
            <a:custGeom>
              <a:avLst/>
              <a:gdLst>
                <a:gd name="T0" fmla="*/ 79 w 174"/>
                <a:gd name="T1" fmla="*/ 47 h 47"/>
                <a:gd name="T2" fmla="*/ 0 w 174"/>
                <a:gd name="T3" fmla="*/ 26 h 47"/>
                <a:gd name="T4" fmla="*/ 95 w 174"/>
                <a:gd name="T5" fmla="*/ 0 h 47"/>
                <a:gd name="T6" fmla="*/ 174 w 174"/>
                <a:gd name="T7" fmla="*/ 21 h 47"/>
                <a:gd name="T8" fmla="*/ 79 w 174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47">
                  <a:moveTo>
                    <a:pt x="79" y="47"/>
                  </a:moveTo>
                  <a:lnTo>
                    <a:pt x="0" y="26"/>
                  </a:lnTo>
                  <a:lnTo>
                    <a:pt x="95" y="0"/>
                  </a:lnTo>
                  <a:lnTo>
                    <a:pt x="174" y="21"/>
                  </a:lnTo>
                  <a:lnTo>
                    <a:pt x="79" y="4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2" name="Freeform 291">
              <a:extLst>
                <a:ext uri="{FF2B5EF4-FFF2-40B4-BE49-F238E27FC236}">
                  <a16:creationId xmlns:a16="http://schemas.microsoft.com/office/drawing/2014/main" id="{12ECB464-0942-45BA-923C-68BF61CA4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1" y="1367"/>
              <a:ext cx="123" cy="38"/>
            </a:xfrm>
            <a:custGeom>
              <a:avLst/>
              <a:gdLst>
                <a:gd name="T0" fmla="*/ 155 w 340"/>
                <a:gd name="T1" fmla="*/ 0 h 106"/>
                <a:gd name="T2" fmla="*/ 0 w 340"/>
                <a:gd name="T3" fmla="*/ 73 h 106"/>
                <a:gd name="T4" fmla="*/ 188 w 340"/>
                <a:gd name="T5" fmla="*/ 103 h 106"/>
                <a:gd name="T6" fmla="*/ 340 w 340"/>
                <a:gd name="T7" fmla="*/ 31 h 106"/>
                <a:gd name="T8" fmla="*/ 155 w 340"/>
                <a:gd name="T9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0" h="106">
                  <a:moveTo>
                    <a:pt x="155" y="0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128" y="106"/>
                    <a:pt x="188" y="103"/>
                  </a:cubicBezTo>
                  <a:cubicBezTo>
                    <a:pt x="194" y="103"/>
                    <a:pt x="340" y="31"/>
                    <a:pt x="340" y="31"/>
                  </a:cubicBezTo>
                  <a:lnTo>
                    <a:pt x="1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340" name="Picture 292">
              <a:extLst>
                <a:ext uri="{FF2B5EF4-FFF2-40B4-BE49-F238E27FC236}">
                  <a16:creationId xmlns:a16="http://schemas.microsoft.com/office/drawing/2014/main" id="{A275E7EE-66B7-4B73-8448-5ED17484B4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1" y="1416"/>
              <a:ext cx="33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3" name="Freeform 293">
              <a:extLst>
                <a:ext uri="{FF2B5EF4-FFF2-40B4-BE49-F238E27FC236}">
                  <a16:creationId xmlns:a16="http://schemas.microsoft.com/office/drawing/2014/main" id="{2F0EA973-3F79-4792-96EA-A56D017956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1" y="1413"/>
              <a:ext cx="33" cy="9"/>
            </a:xfrm>
            <a:custGeom>
              <a:avLst/>
              <a:gdLst>
                <a:gd name="T0" fmla="*/ 82 w 92"/>
                <a:gd name="T1" fmla="*/ 3 h 26"/>
                <a:gd name="T2" fmla="*/ 82 w 92"/>
                <a:gd name="T3" fmla="*/ 5 h 26"/>
                <a:gd name="T4" fmla="*/ 46 w 92"/>
                <a:gd name="T5" fmla="*/ 0 h 26"/>
                <a:gd name="T6" fmla="*/ 6 w 92"/>
                <a:gd name="T7" fmla="*/ 6 h 26"/>
                <a:gd name="T8" fmla="*/ 6 w 92"/>
                <a:gd name="T9" fmla="*/ 3 h 26"/>
                <a:gd name="T10" fmla="*/ 0 w 92"/>
                <a:gd name="T11" fmla="*/ 3 h 26"/>
                <a:gd name="T12" fmla="*/ 0 w 92"/>
                <a:gd name="T13" fmla="*/ 13 h 26"/>
                <a:gd name="T14" fmla="*/ 46 w 92"/>
                <a:gd name="T15" fmla="*/ 26 h 26"/>
                <a:gd name="T16" fmla="*/ 92 w 92"/>
                <a:gd name="T17" fmla="*/ 13 h 26"/>
                <a:gd name="T18" fmla="*/ 92 w 92"/>
                <a:gd name="T19" fmla="*/ 3 h 26"/>
                <a:gd name="T20" fmla="*/ 82 w 92"/>
                <a:gd name="T21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2" h="26">
                  <a:moveTo>
                    <a:pt x="82" y="3"/>
                  </a:moveTo>
                  <a:cubicBezTo>
                    <a:pt x="82" y="5"/>
                    <a:pt x="82" y="5"/>
                    <a:pt x="82" y="5"/>
                  </a:cubicBezTo>
                  <a:cubicBezTo>
                    <a:pt x="74" y="2"/>
                    <a:pt x="61" y="0"/>
                    <a:pt x="46" y="0"/>
                  </a:cubicBezTo>
                  <a:cubicBezTo>
                    <a:pt x="29" y="0"/>
                    <a:pt x="14" y="2"/>
                    <a:pt x="6" y="6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20"/>
                    <a:pt x="20" y="26"/>
                    <a:pt x="46" y="26"/>
                  </a:cubicBezTo>
                  <a:cubicBezTo>
                    <a:pt x="71" y="26"/>
                    <a:pt x="92" y="20"/>
                    <a:pt x="92" y="13"/>
                  </a:cubicBezTo>
                  <a:cubicBezTo>
                    <a:pt x="92" y="3"/>
                    <a:pt x="92" y="3"/>
                    <a:pt x="92" y="3"/>
                  </a:cubicBezTo>
                  <a:lnTo>
                    <a:pt x="82" y="3"/>
                  </a:lnTo>
                  <a:close/>
                </a:path>
              </a:pathLst>
            </a:custGeom>
            <a:solidFill>
              <a:srgbClr val="F934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4" name="Oval 294">
              <a:extLst>
                <a:ext uri="{FF2B5EF4-FFF2-40B4-BE49-F238E27FC236}">
                  <a16:creationId xmlns:a16="http://schemas.microsoft.com/office/drawing/2014/main" id="{E51C7865-E382-4DC4-8066-598CD5358E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1" y="1409"/>
              <a:ext cx="33" cy="10"/>
            </a:xfrm>
            <a:prstGeom prst="ellipse">
              <a:avLst/>
            </a:prstGeom>
            <a:solidFill>
              <a:srgbClr val="FFD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6" name="Freeform 295">
              <a:extLst>
                <a:ext uri="{FF2B5EF4-FFF2-40B4-BE49-F238E27FC236}">
                  <a16:creationId xmlns:a16="http://schemas.microsoft.com/office/drawing/2014/main" id="{9BCF42CD-1C2A-4D9C-9C48-72C3C0F768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" y="1410"/>
              <a:ext cx="29" cy="8"/>
            </a:xfrm>
            <a:custGeom>
              <a:avLst/>
              <a:gdLst>
                <a:gd name="T0" fmla="*/ 79 w 79"/>
                <a:gd name="T1" fmla="*/ 10 h 23"/>
                <a:gd name="T2" fmla="*/ 71 w 79"/>
                <a:gd name="T3" fmla="*/ 1 h 23"/>
                <a:gd name="T4" fmla="*/ 56 w 79"/>
                <a:gd name="T5" fmla="*/ 1 h 23"/>
                <a:gd name="T6" fmla="*/ 40 w 79"/>
                <a:gd name="T7" fmla="*/ 0 h 23"/>
                <a:gd name="T8" fmla="*/ 24 w 79"/>
                <a:gd name="T9" fmla="*/ 1 h 23"/>
                <a:gd name="T10" fmla="*/ 9 w 79"/>
                <a:gd name="T11" fmla="*/ 1 h 23"/>
                <a:gd name="T12" fmla="*/ 3 w 79"/>
                <a:gd name="T13" fmla="*/ 8 h 23"/>
                <a:gd name="T14" fmla="*/ 1 w 79"/>
                <a:gd name="T15" fmla="*/ 9 h 23"/>
                <a:gd name="T16" fmla="*/ 1 w 79"/>
                <a:gd name="T17" fmla="*/ 10 h 23"/>
                <a:gd name="T18" fmla="*/ 1 w 79"/>
                <a:gd name="T19" fmla="*/ 10 h 23"/>
                <a:gd name="T20" fmla="*/ 0 w 79"/>
                <a:gd name="T21" fmla="*/ 11 h 23"/>
                <a:gd name="T22" fmla="*/ 40 w 79"/>
                <a:gd name="T23" fmla="*/ 23 h 23"/>
                <a:gd name="T24" fmla="*/ 79 w 79"/>
                <a:gd name="T25" fmla="*/ 11 h 23"/>
                <a:gd name="T26" fmla="*/ 78 w 79"/>
                <a:gd name="T27" fmla="*/ 10 h 23"/>
                <a:gd name="T28" fmla="*/ 79 w 79"/>
                <a:gd name="T29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23">
                  <a:moveTo>
                    <a:pt x="79" y="10"/>
                  </a:moveTo>
                  <a:cubicBezTo>
                    <a:pt x="71" y="1"/>
                    <a:pt x="71" y="1"/>
                    <a:pt x="71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1" y="0"/>
                    <a:pt x="45" y="0"/>
                    <a:pt x="40" y="0"/>
                  </a:cubicBezTo>
                  <a:cubicBezTo>
                    <a:pt x="34" y="0"/>
                    <a:pt x="29" y="0"/>
                    <a:pt x="24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0" y="11"/>
                    <a:pt x="0" y="11"/>
                  </a:cubicBezTo>
                  <a:cubicBezTo>
                    <a:pt x="0" y="18"/>
                    <a:pt x="18" y="23"/>
                    <a:pt x="40" y="23"/>
                  </a:cubicBezTo>
                  <a:cubicBezTo>
                    <a:pt x="61" y="23"/>
                    <a:pt x="79" y="18"/>
                    <a:pt x="79" y="11"/>
                  </a:cubicBezTo>
                  <a:cubicBezTo>
                    <a:pt x="79" y="11"/>
                    <a:pt x="79" y="10"/>
                    <a:pt x="78" y="10"/>
                  </a:cubicBezTo>
                  <a:lnTo>
                    <a:pt x="79" y="10"/>
                  </a:lnTo>
                  <a:close/>
                </a:path>
              </a:pathLst>
            </a:custGeom>
            <a:solidFill>
              <a:srgbClr val="F934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7" name="Freeform 296">
              <a:extLst>
                <a:ext uri="{FF2B5EF4-FFF2-40B4-BE49-F238E27FC236}">
                  <a16:creationId xmlns:a16="http://schemas.microsoft.com/office/drawing/2014/main" id="{7E7CA89F-9E75-4ED6-BCFE-AD902F004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6" y="1407"/>
              <a:ext cx="23" cy="7"/>
            </a:xfrm>
            <a:custGeom>
              <a:avLst/>
              <a:gdLst>
                <a:gd name="T0" fmla="*/ 64 w 64"/>
                <a:gd name="T1" fmla="*/ 10 h 19"/>
                <a:gd name="T2" fmla="*/ 32 w 64"/>
                <a:gd name="T3" fmla="*/ 0 h 19"/>
                <a:gd name="T4" fmla="*/ 2 w 64"/>
                <a:gd name="T5" fmla="*/ 6 h 19"/>
                <a:gd name="T6" fmla="*/ 0 w 64"/>
                <a:gd name="T7" fmla="*/ 10 h 19"/>
                <a:gd name="T8" fmla="*/ 32 w 64"/>
                <a:gd name="T9" fmla="*/ 19 h 19"/>
                <a:gd name="T10" fmla="*/ 64 w 64"/>
                <a:gd name="T11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19">
                  <a:moveTo>
                    <a:pt x="64" y="10"/>
                  </a:moveTo>
                  <a:cubicBezTo>
                    <a:pt x="64" y="5"/>
                    <a:pt x="49" y="0"/>
                    <a:pt x="32" y="0"/>
                  </a:cubicBezTo>
                  <a:cubicBezTo>
                    <a:pt x="18" y="0"/>
                    <a:pt x="6" y="3"/>
                    <a:pt x="2" y="6"/>
                  </a:cubicBezTo>
                  <a:cubicBezTo>
                    <a:pt x="0" y="7"/>
                    <a:pt x="0" y="9"/>
                    <a:pt x="0" y="10"/>
                  </a:cubicBezTo>
                  <a:cubicBezTo>
                    <a:pt x="0" y="15"/>
                    <a:pt x="14" y="19"/>
                    <a:pt x="32" y="19"/>
                  </a:cubicBezTo>
                  <a:cubicBezTo>
                    <a:pt x="49" y="19"/>
                    <a:pt x="64" y="15"/>
                    <a:pt x="64" y="10"/>
                  </a:cubicBezTo>
                  <a:close/>
                </a:path>
              </a:pathLst>
            </a:custGeom>
            <a:solidFill>
              <a:srgbClr val="FFD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8" name="Oval 297">
              <a:extLst>
                <a:ext uri="{FF2B5EF4-FFF2-40B4-BE49-F238E27FC236}">
                  <a16:creationId xmlns:a16="http://schemas.microsoft.com/office/drawing/2014/main" id="{14DC40F8-CDD7-43CC-AEE3-7AA8472AC8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5" y="1408"/>
              <a:ext cx="10" cy="3"/>
            </a:xfrm>
            <a:prstGeom prst="ellipse">
              <a:avLst/>
            </a:prstGeom>
            <a:solidFill>
              <a:srgbClr val="F934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0" name="Freeform 298">
              <a:extLst>
                <a:ext uri="{FF2B5EF4-FFF2-40B4-BE49-F238E27FC236}">
                  <a16:creationId xmlns:a16="http://schemas.microsoft.com/office/drawing/2014/main" id="{7CF1FE88-3544-4A0D-9772-3DBE1A045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5" y="1719"/>
              <a:ext cx="76" cy="49"/>
            </a:xfrm>
            <a:custGeom>
              <a:avLst/>
              <a:gdLst>
                <a:gd name="T0" fmla="*/ 16 w 210"/>
                <a:gd name="T1" fmla="*/ 26 h 136"/>
                <a:gd name="T2" fmla="*/ 3 w 210"/>
                <a:gd name="T3" fmla="*/ 99 h 136"/>
                <a:gd name="T4" fmla="*/ 102 w 210"/>
                <a:gd name="T5" fmla="*/ 119 h 136"/>
                <a:gd name="T6" fmla="*/ 200 w 210"/>
                <a:gd name="T7" fmla="*/ 90 h 136"/>
                <a:gd name="T8" fmla="*/ 97 w 210"/>
                <a:gd name="T9" fmla="*/ 44 h 136"/>
                <a:gd name="T10" fmla="*/ 79 w 210"/>
                <a:gd name="T11" fmla="*/ 0 h 136"/>
                <a:gd name="T12" fmla="*/ 16 w 210"/>
                <a:gd name="T13" fmla="*/ 2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" h="136">
                  <a:moveTo>
                    <a:pt x="16" y="26"/>
                  </a:moveTo>
                  <a:cubicBezTo>
                    <a:pt x="15" y="57"/>
                    <a:pt x="6" y="61"/>
                    <a:pt x="3" y="99"/>
                  </a:cubicBezTo>
                  <a:cubicBezTo>
                    <a:pt x="0" y="136"/>
                    <a:pt x="69" y="119"/>
                    <a:pt x="102" y="119"/>
                  </a:cubicBezTo>
                  <a:cubicBezTo>
                    <a:pt x="135" y="119"/>
                    <a:pt x="210" y="119"/>
                    <a:pt x="200" y="90"/>
                  </a:cubicBezTo>
                  <a:cubicBezTo>
                    <a:pt x="190" y="60"/>
                    <a:pt x="117" y="67"/>
                    <a:pt x="97" y="44"/>
                  </a:cubicBezTo>
                  <a:cubicBezTo>
                    <a:pt x="66" y="8"/>
                    <a:pt x="79" y="0"/>
                    <a:pt x="79" y="0"/>
                  </a:cubicBezTo>
                  <a:lnTo>
                    <a:pt x="16" y="26"/>
                  </a:ln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1" name="Freeform 299">
              <a:extLst>
                <a:ext uri="{FF2B5EF4-FFF2-40B4-BE49-F238E27FC236}">
                  <a16:creationId xmlns:a16="http://schemas.microsoft.com/office/drawing/2014/main" id="{4A59F573-33E8-4764-BEC0-6C3DDC7C6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8" y="1709"/>
              <a:ext cx="72" cy="38"/>
            </a:xfrm>
            <a:custGeom>
              <a:avLst/>
              <a:gdLst>
                <a:gd name="T0" fmla="*/ 10 w 200"/>
                <a:gd name="T1" fmla="*/ 14 h 106"/>
                <a:gd name="T2" fmla="*/ 13 w 200"/>
                <a:gd name="T3" fmla="*/ 97 h 106"/>
                <a:gd name="T4" fmla="*/ 180 w 200"/>
                <a:gd name="T5" fmla="*/ 48 h 106"/>
                <a:gd name="T6" fmla="*/ 140 w 200"/>
                <a:gd name="T7" fmla="*/ 19 h 106"/>
                <a:gd name="T8" fmla="*/ 65 w 200"/>
                <a:gd name="T9" fmla="*/ 0 h 106"/>
                <a:gd name="T10" fmla="*/ 10 w 200"/>
                <a:gd name="T11" fmla="*/ 1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" h="106">
                  <a:moveTo>
                    <a:pt x="10" y="14"/>
                  </a:moveTo>
                  <a:cubicBezTo>
                    <a:pt x="7" y="47"/>
                    <a:pt x="0" y="89"/>
                    <a:pt x="13" y="97"/>
                  </a:cubicBezTo>
                  <a:cubicBezTo>
                    <a:pt x="25" y="106"/>
                    <a:pt x="159" y="82"/>
                    <a:pt x="180" y="48"/>
                  </a:cubicBezTo>
                  <a:cubicBezTo>
                    <a:pt x="200" y="14"/>
                    <a:pt x="160" y="16"/>
                    <a:pt x="140" y="19"/>
                  </a:cubicBezTo>
                  <a:cubicBezTo>
                    <a:pt x="120" y="22"/>
                    <a:pt x="65" y="0"/>
                    <a:pt x="65" y="0"/>
                  </a:cubicBezTo>
                  <a:lnTo>
                    <a:pt x="10" y="14"/>
                  </a:ln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2" name="Freeform 300">
              <a:extLst>
                <a:ext uri="{FF2B5EF4-FFF2-40B4-BE49-F238E27FC236}">
                  <a16:creationId xmlns:a16="http://schemas.microsoft.com/office/drawing/2014/main" id="{9FD0D889-9286-4A10-81A8-496584F9D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5" y="1506"/>
              <a:ext cx="91" cy="210"/>
            </a:xfrm>
            <a:custGeom>
              <a:avLst/>
              <a:gdLst>
                <a:gd name="T0" fmla="*/ 10 w 250"/>
                <a:gd name="T1" fmla="*/ 388 h 581"/>
                <a:gd name="T2" fmla="*/ 31 w 250"/>
                <a:gd name="T3" fmla="*/ 581 h 581"/>
                <a:gd name="T4" fmla="*/ 183 w 250"/>
                <a:gd name="T5" fmla="*/ 539 h 581"/>
                <a:gd name="T6" fmla="*/ 250 w 250"/>
                <a:gd name="T7" fmla="*/ 119 h 581"/>
                <a:gd name="T8" fmla="*/ 10 w 250"/>
                <a:gd name="T9" fmla="*/ 388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0" h="581">
                  <a:moveTo>
                    <a:pt x="10" y="388"/>
                  </a:moveTo>
                  <a:cubicBezTo>
                    <a:pt x="15" y="507"/>
                    <a:pt x="31" y="581"/>
                    <a:pt x="31" y="581"/>
                  </a:cubicBezTo>
                  <a:cubicBezTo>
                    <a:pt x="31" y="581"/>
                    <a:pt x="131" y="578"/>
                    <a:pt x="183" y="539"/>
                  </a:cubicBezTo>
                  <a:cubicBezTo>
                    <a:pt x="183" y="539"/>
                    <a:pt x="250" y="156"/>
                    <a:pt x="250" y="119"/>
                  </a:cubicBezTo>
                  <a:cubicBezTo>
                    <a:pt x="250" y="0"/>
                    <a:pt x="0" y="150"/>
                    <a:pt x="10" y="388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3" name="Freeform 301">
              <a:extLst>
                <a:ext uri="{FF2B5EF4-FFF2-40B4-BE49-F238E27FC236}">
                  <a16:creationId xmlns:a16="http://schemas.microsoft.com/office/drawing/2014/main" id="{4357E690-CA1C-4779-BBEF-1642E923C0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7" y="1497"/>
              <a:ext cx="82" cy="242"/>
            </a:xfrm>
            <a:custGeom>
              <a:avLst/>
              <a:gdLst>
                <a:gd name="T0" fmla="*/ 14 w 226"/>
                <a:gd name="T1" fmla="*/ 223 h 670"/>
                <a:gd name="T2" fmla="*/ 0 w 226"/>
                <a:gd name="T3" fmla="*/ 670 h 670"/>
                <a:gd name="T4" fmla="*/ 159 w 226"/>
                <a:gd name="T5" fmla="*/ 613 h 670"/>
                <a:gd name="T6" fmla="*/ 158 w 226"/>
                <a:gd name="T7" fmla="*/ 119 h 670"/>
                <a:gd name="T8" fmla="*/ 14 w 226"/>
                <a:gd name="T9" fmla="*/ 223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6" h="670">
                  <a:moveTo>
                    <a:pt x="14" y="223"/>
                  </a:moveTo>
                  <a:cubicBezTo>
                    <a:pt x="14" y="283"/>
                    <a:pt x="0" y="670"/>
                    <a:pt x="0" y="670"/>
                  </a:cubicBezTo>
                  <a:cubicBezTo>
                    <a:pt x="0" y="670"/>
                    <a:pt x="114" y="659"/>
                    <a:pt x="159" y="613"/>
                  </a:cubicBezTo>
                  <a:cubicBezTo>
                    <a:pt x="159" y="613"/>
                    <a:pt x="226" y="229"/>
                    <a:pt x="158" y="119"/>
                  </a:cubicBezTo>
                  <a:cubicBezTo>
                    <a:pt x="84" y="0"/>
                    <a:pt x="14" y="161"/>
                    <a:pt x="14" y="223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4" name="Freeform 302">
              <a:extLst>
                <a:ext uri="{FF2B5EF4-FFF2-40B4-BE49-F238E27FC236}">
                  <a16:creationId xmlns:a16="http://schemas.microsoft.com/office/drawing/2014/main" id="{6B7EC209-BC72-4762-A985-206929B5DE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5" y="1590"/>
              <a:ext cx="267" cy="224"/>
            </a:xfrm>
            <a:custGeom>
              <a:avLst/>
              <a:gdLst>
                <a:gd name="T0" fmla="*/ 369 w 736"/>
                <a:gd name="T1" fmla="*/ 621 h 621"/>
                <a:gd name="T2" fmla="*/ 300 w 736"/>
                <a:gd name="T3" fmla="*/ 612 h 621"/>
                <a:gd name="T4" fmla="*/ 50 w 736"/>
                <a:gd name="T5" fmla="*/ 545 h 621"/>
                <a:gd name="T6" fmla="*/ 28 w 736"/>
                <a:gd name="T7" fmla="*/ 516 h 621"/>
                <a:gd name="T8" fmla="*/ 50 w 736"/>
                <a:gd name="T9" fmla="*/ 487 h 621"/>
                <a:gd name="T10" fmla="*/ 251 w 736"/>
                <a:gd name="T11" fmla="*/ 433 h 621"/>
                <a:gd name="T12" fmla="*/ 334 w 736"/>
                <a:gd name="T13" fmla="*/ 324 h 621"/>
                <a:gd name="T14" fmla="*/ 334 w 736"/>
                <a:gd name="T15" fmla="*/ 198 h 621"/>
                <a:gd name="T16" fmla="*/ 13 w 736"/>
                <a:gd name="T17" fmla="*/ 111 h 621"/>
                <a:gd name="T18" fmla="*/ 13 w 736"/>
                <a:gd name="T19" fmla="*/ 111 h 621"/>
                <a:gd name="T20" fmla="*/ 0 w 736"/>
                <a:gd name="T21" fmla="*/ 93 h 621"/>
                <a:gd name="T22" fmla="*/ 13 w 736"/>
                <a:gd name="T23" fmla="*/ 76 h 621"/>
                <a:gd name="T24" fmla="*/ 263 w 736"/>
                <a:gd name="T25" fmla="*/ 6 h 621"/>
                <a:gd name="T26" fmla="*/ 332 w 736"/>
                <a:gd name="T27" fmla="*/ 20 h 621"/>
                <a:gd name="T28" fmla="*/ 362 w 736"/>
                <a:gd name="T29" fmla="*/ 82 h 621"/>
                <a:gd name="T30" fmla="*/ 362 w 736"/>
                <a:gd name="T31" fmla="*/ 175 h 621"/>
                <a:gd name="T32" fmla="*/ 394 w 736"/>
                <a:gd name="T33" fmla="*/ 172 h 621"/>
                <a:gd name="T34" fmla="*/ 637 w 736"/>
                <a:gd name="T35" fmla="*/ 106 h 621"/>
                <a:gd name="T36" fmla="*/ 706 w 736"/>
                <a:gd name="T37" fmla="*/ 120 h 621"/>
                <a:gd name="T38" fmla="*/ 736 w 736"/>
                <a:gd name="T39" fmla="*/ 182 h 621"/>
                <a:gd name="T40" fmla="*/ 736 w 736"/>
                <a:gd name="T41" fmla="*/ 425 h 621"/>
                <a:gd name="T42" fmla="*/ 632 w 736"/>
                <a:gd name="T43" fmla="*/ 560 h 621"/>
                <a:gd name="T44" fmla="*/ 438 w 736"/>
                <a:gd name="T45" fmla="*/ 612 h 621"/>
                <a:gd name="T46" fmla="*/ 369 w 736"/>
                <a:gd name="T47" fmla="*/ 621 h 621"/>
                <a:gd name="T48" fmla="*/ 362 w 736"/>
                <a:gd name="T49" fmla="*/ 203 h 621"/>
                <a:gd name="T50" fmla="*/ 362 w 736"/>
                <a:gd name="T51" fmla="*/ 324 h 621"/>
                <a:gd name="T52" fmla="*/ 259 w 736"/>
                <a:gd name="T53" fmla="*/ 460 h 621"/>
                <a:gd name="T54" fmla="*/ 57 w 736"/>
                <a:gd name="T55" fmla="*/ 514 h 621"/>
                <a:gd name="T56" fmla="*/ 56 w 736"/>
                <a:gd name="T57" fmla="*/ 516 h 621"/>
                <a:gd name="T58" fmla="*/ 57 w 736"/>
                <a:gd name="T59" fmla="*/ 518 h 621"/>
                <a:gd name="T60" fmla="*/ 307 w 736"/>
                <a:gd name="T61" fmla="*/ 585 h 621"/>
                <a:gd name="T62" fmla="*/ 431 w 736"/>
                <a:gd name="T63" fmla="*/ 585 h 621"/>
                <a:gd name="T64" fmla="*/ 625 w 736"/>
                <a:gd name="T65" fmla="*/ 533 h 621"/>
                <a:gd name="T66" fmla="*/ 708 w 736"/>
                <a:gd name="T67" fmla="*/ 425 h 621"/>
                <a:gd name="T68" fmla="*/ 708 w 736"/>
                <a:gd name="T69" fmla="*/ 182 h 621"/>
                <a:gd name="T70" fmla="*/ 689 w 736"/>
                <a:gd name="T71" fmla="*/ 142 h 621"/>
                <a:gd name="T72" fmla="*/ 644 w 736"/>
                <a:gd name="T73" fmla="*/ 133 h 621"/>
                <a:gd name="T74" fmla="*/ 401 w 736"/>
                <a:gd name="T75" fmla="*/ 199 h 621"/>
                <a:gd name="T76" fmla="*/ 362 w 736"/>
                <a:gd name="T77" fmla="*/ 203 h 621"/>
                <a:gd name="T78" fmla="*/ 55 w 736"/>
                <a:gd name="T79" fmla="*/ 93 h 621"/>
                <a:gd name="T80" fmla="*/ 334 w 736"/>
                <a:gd name="T81" fmla="*/ 169 h 621"/>
                <a:gd name="T82" fmla="*/ 334 w 736"/>
                <a:gd name="T83" fmla="*/ 82 h 621"/>
                <a:gd name="T84" fmla="*/ 315 w 736"/>
                <a:gd name="T85" fmla="*/ 42 h 621"/>
                <a:gd name="T86" fmla="*/ 271 w 736"/>
                <a:gd name="T87" fmla="*/ 33 h 621"/>
                <a:gd name="T88" fmla="*/ 55 w 736"/>
                <a:gd name="T89" fmla="*/ 93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36" h="621">
                  <a:moveTo>
                    <a:pt x="369" y="621"/>
                  </a:moveTo>
                  <a:cubicBezTo>
                    <a:pt x="345" y="621"/>
                    <a:pt x="322" y="618"/>
                    <a:pt x="300" y="612"/>
                  </a:cubicBezTo>
                  <a:cubicBezTo>
                    <a:pt x="50" y="545"/>
                    <a:pt x="50" y="545"/>
                    <a:pt x="50" y="545"/>
                  </a:cubicBezTo>
                  <a:cubicBezTo>
                    <a:pt x="37" y="542"/>
                    <a:pt x="28" y="530"/>
                    <a:pt x="28" y="516"/>
                  </a:cubicBezTo>
                  <a:cubicBezTo>
                    <a:pt x="28" y="502"/>
                    <a:pt x="37" y="490"/>
                    <a:pt x="50" y="487"/>
                  </a:cubicBezTo>
                  <a:cubicBezTo>
                    <a:pt x="251" y="433"/>
                    <a:pt x="251" y="433"/>
                    <a:pt x="251" y="433"/>
                  </a:cubicBezTo>
                  <a:cubicBezTo>
                    <a:pt x="300" y="420"/>
                    <a:pt x="334" y="375"/>
                    <a:pt x="334" y="324"/>
                  </a:cubicBezTo>
                  <a:cubicBezTo>
                    <a:pt x="334" y="198"/>
                    <a:pt x="334" y="198"/>
                    <a:pt x="334" y="198"/>
                  </a:cubicBezTo>
                  <a:cubicBezTo>
                    <a:pt x="13" y="111"/>
                    <a:pt x="13" y="111"/>
                    <a:pt x="13" y="111"/>
                  </a:cubicBezTo>
                  <a:cubicBezTo>
                    <a:pt x="13" y="111"/>
                    <a:pt x="13" y="111"/>
                    <a:pt x="13" y="111"/>
                  </a:cubicBezTo>
                  <a:cubicBezTo>
                    <a:pt x="5" y="109"/>
                    <a:pt x="0" y="102"/>
                    <a:pt x="0" y="93"/>
                  </a:cubicBezTo>
                  <a:cubicBezTo>
                    <a:pt x="0" y="85"/>
                    <a:pt x="5" y="78"/>
                    <a:pt x="13" y="76"/>
                  </a:cubicBezTo>
                  <a:cubicBezTo>
                    <a:pt x="263" y="6"/>
                    <a:pt x="263" y="6"/>
                    <a:pt x="263" y="6"/>
                  </a:cubicBezTo>
                  <a:cubicBezTo>
                    <a:pt x="287" y="0"/>
                    <a:pt x="312" y="5"/>
                    <a:pt x="332" y="20"/>
                  </a:cubicBezTo>
                  <a:cubicBezTo>
                    <a:pt x="351" y="35"/>
                    <a:pt x="362" y="57"/>
                    <a:pt x="362" y="82"/>
                  </a:cubicBezTo>
                  <a:cubicBezTo>
                    <a:pt x="362" y="175"/>
                    <a:pt x="362" y="175"/>
                    <a:pt x="362" y="175"/>
                  </a:cubicBezTo>
                  <a:cubicBezTo>
                    <a:pt x="373" y="175"/>
                    <a:pt x="383" y="174"/>
                    <a:pt x="394" y="172"/>
                  </a:cubicBezTo>
                  <a:cubicBezTo>
                    <a:pt x="637" y="106"/>
                    <a:pt x="637" y="106"/>
                    <a:pt x="637" y="106"/>
                  </a:cubicBezTo>
                  <a:cubicBezTo>
                    <a:pt x="661" y="100"/>
                    <a:pt x="686" y="105"/>
                    <a:pt x="706" y="120"/>
                  </a:cubicBezTo>
                  <a:cubicBezTo>
                    <a:pt x="725" y="135"/>
                    <a:pt x="736" y="158"/>
                    <a:pt x="736" y="182"/>
                  </a:cubicBezTo>
                  <a:cubicBezTo>
                    <a:pt x="736" y="425"/>
                    <a:pt x="736" y="425"/>
                    <a:pt x="736" y="425"/>
                  </a:cubicBezTo>
                  <a:cubicBezTo>
                    <a:pt x="736" y="488"/>
                    <a:pt x="694" y="544"/>
                    <a:pt x="632" y="560"/>
                  </a:cubicBezTo>
                  <a:cubicBezTo>
                    <a:pt x="438" y="612"/>
                    <a:pt x="438" y="612"/>
                    <a:pt x="438" y="612"/>
                  </a:cubicBezTo>
                  <a:cubicBezTo>
                    <a:pt x="415" y="618"/>
                    <a:pt x="392" y="621"/>
                    <a:pt x="369" y="621"/>
                  </a:cubicBezTo>
                  <a:close/>
                  <a:moveTo>
                    <a:pt x="362" y="203"/>
                  </a:moveTo>
                  <a:cubicBezTo>
                    <a:pt x="362" y="324"/>
                    <a:pt x="362" y="324"/>
                    <a:pt x="362" y="324"/>
                  </a:cubicBezTo>
                  <a:cubicBezTo>
                    <a:pt x="362" y="388"/>
                    <a:pt x="320" y="443"/>
                    <a:pt x="259" y="460"/>
                  </a:cubicBezTo>
                  <a:cubicBezTo>
                    <a:pt x="57" y="514"/>
                    <a:pt x="57" y="514"/>
                    <a:pt x="57" y="514"/>
                  </a:cubicBezTo>
                  <a:cubicBezTo>
                    <a:pt x="57" y="514"/>
                    <a:pt x="56" y="514"/>
                    <a:pt x="56" y="516"/>
                  </a:cubicBezTo>
                  <a:cubicBezTo>
                    <a:pt x="56" y="518"/>
                    <a:pt x="57" y="518"/>
                    <a:pt x="57" y="518"/>
                  </a:cubicBezTo>
                  <a:cubicBezTo>
                    <a:pt x="307" y="585"/>
                    <a:pt x="307" y="585"/>
                    <a:pt x="307" y="585"/>
                  </a:cubicBezTo>
                  <a:cubicBezTo>
                    <a:pt x="347" y="596"/>
                    <a:pt x="390" y="596"/>
                    <a:pt x="431" y="585"/>
                  </a:cubicBezTo>
                  <a:cubicBezTo>
                    <a:pt x="625" y="533"/>
                    <a:pt x="625" y="533"/>
                    <a:pt x="625" y="533"/>
                  </a:cubicBezTo>
                  <a:cubicBezTo>
                    <a:pt x="674" y="520"/>
                    <a:pt x="708" y="475"/>
                    <a:pt x="708" y="425"/>
                  </a:cubicBezTo>
                  <a:cubicBezTo>
                    <a:pt x="708" y="182"/>
                    <a:pt x="708" y="182"/>
                    <a:pt x="708" y="182"/>
                  </a:cubicBezTo>
                  <a:cubicBezTo>
                    <a:pt x="708" y="166"/>
                    <a:pt x="701" y="152"/>
                    <a:pt x="689" y="142"/>
                  </a:cubicBezTo>
                  <a:cubicBezTo>
                    <a:pt x="676" y="132"/>
                    <a:pt x="660" y="129"/>
                    <a:pt x="644" y="133"/>
                  </a:cubicBezTo>
                  <a:cubicBezTo>
                    <a:pt x="401" y="199"/>
                    <a:pt x="401" y="199"/>
                    <a:pt x="401" y="199"/>
                  </a:cubicBezTo>
                  <a:cubicBezTo>
                    <a:pt x="388" y="202"/>
                    <a:pt x="375" y="203"/>
                    <a:pt x="362" y="203"/>
                  </a:cubicBezTo>
                  <a:close/>
                  <a:moveTo>
                    <a:pt x="55" y="93"/>
                  </a:moveTo>
                  <a:cubicBezTo>
                    <a:pt x="334" y="169"/>
                    <a:pt x="334" y="169"/>
                    <a:pt x="334" y="169"/>
                  </a:cubicBezTo>
                  <a:cubicBezTo>
                    <a:pt x="334" y="82"/>
                    <a:pt x="334" y="82"/>
                    <a:pt x="334" y="82"/>
                  </a:cubicBezTo>
                  <a:cubicBezTo>
                    <a:pt x="334" y="66"/>
                    <a:pt x="327" y="52"/>
                    <a:pt x="315" y="42"/>
                  </a:cubicBezTo>
                  <a:cubicBezTo>
                    <a:pt x="302" y="32"/>
                    <a:pt x="286" y="29"/>
                    <a:pt x="271" y="33"/>
                  </a:cubicBezTo>
                  <a:lnTo>
                    <a:pt x="55" y="93"/>
                  </a:lnTo>
                  <a:close/>
                </a:path>
              </a:pathLst>
            </a:custGeom>
            <a:solidFill>
              <a:srgbClr val="DAE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5" name="Freeform 304">
              <a:extLst>
                <a:ext uri="{FF2B5EF4-FFF2-40B4-BE49-F238E27FC236}">
                  <a16:creationId xmlns:a16="http://schemas.microsoft.com/office/drawing/2014/main" id="{A5A606DC-EA18-43C6-89E8-4CBBF8E23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6" y="1388"/>
              <a:ext cx="183" cy="72"/>
            </a:xfrm>
            <a:custGeom>
              <a:avLst/>
              <a:gdLst>
                <a:gd name="T0" fmla="*/ 11 w 505"/>
                <a:gd name="T1" fmla="*/ 120 h 198"/>
                <a:gd name="T2" fmla="*/ 333 w 505"/>
                <a:gd name="T3" fmla="*/ 35 h 198"/>
                <a:gd name="T4" fmla="*/ 447 w 505"/>
                <a:gd name="T5" fmla="*/ 0 h 198"/>
                <a:gd name="T6" fmla="*/ 499 w 505"/>
                <a:gd name="T7" fmla="*/ 37 h 198"/>
                <a:gd name="T8" fmla="*/ 457 w 505"/>
                <a:gd name="T9" fmla="*/ 37 h 198"/>
                <a:gd name="T10" fmla="*/ 399 w 505"/>
                <a:gd name="T11" fmla="*/ 71 h 198"/>
                <a:gd name="T12" fmla="*/ 350 w 505"/>
                <a:gd name="T13" fmla="*/ 75 h 198"/>
                <a:gd name="T14" fmla="*/ 66 w 505"/>
                <a:gd name="T15" fmla="*/ 189 h 198"/>
                <a:gd name="T16" fmla="*/ 11 w 505"/>
                <a:gd name="T17" fmla="*/ 12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5" h="198">
                  <a:moveTo>
                    <a:pt x="11" y="120"/>
                  </a:moveTo>
                  <a:cubicBezTo>
                    <a:pt x="189" y="91"/>
                    <a:pt x="296" y="59"/>
                    <a:pt x="333" y="35"/>
                  </a:cubicBezTo>
                  <a:cubicBezTo>
                    <a:pt x="370" y="10"/>
                    <a:pt x="391" y="1"/>
                    <a:pt x="447" y="0"/>
                  </a:cubicBezTo>
                  <a:cubicBezTo>
                    <a:pt x="478" y="0"/>
                    <a:pt x="505" y="29"/>
                    <a:pt x="499" y="37"/>
                  </a:cubicBezTo>
                  <a:cubicBezTo>
                    <a:pt x="494" y="45"/>
                    <a:pt x="472" y="33"/>
                    <a:pt x="457" y="37"/>
                  </a:cubicBezTo>
                  <a:cubicBezTo>
                    <a:pt x="442" y="41"/>
                    <a:pt x="430" y="68"/>
                    <a:pt x="399" y="71"/>
                  </a:cubicBezTo>
                  <a:cubicBezTo>
                    <a:pt x="368" y="75"/>
                    <a:pt x="362" y="70"/>
                    <a:pt x="350" y="75"/>
                  </a:cubicBezTo>
                  <a:cubicBezTo>
                    <a:pt x="338" y="80"/>
                    <a:pt x="133" y="181"/>
                    <a:pt x="66" y="189"/>
                  </a:cubicBezTo>
                  <a:cubicBezTo>
                    <a:pt x="0" y="198"/>
                    <a:pt x="11" y="120"/>
                    <a:pt x="11" y="120"/>
                  </a:cubicBezTo>
                  <a:close/>
                </a:path>
              </a:pathLst>
            </a:custGeom>
            <a:solidFill>
              <a:srgbClr val="FF9B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6" name="Freeform 305">
              <a:extLst>
                <a:ext uri="{FF2B5EF4-FFF2-40B4-BE49-F238E27FC236}">
                  <a16:creationId xmlns:a16="http://schemas.microsoft.com/office/drawing/2014/main" id="{2B204D73-B687-421C-AEF9-F51361FCB3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1" y="1519"/>
              <a:ext cx="273" cy="134"/>
            </a:xfrm>
            <a:custGeom>
              <a:avLst/>
              <a:gdLst>
                <a:gd name="T0" fmla="*/ 0 w 753"/>
                <a:gd name="T1" fmla="*/ 227 h 370"/>
                <a:gd name="T2" fmla="*/ 393 w 753"/>
                <a:gd name="T3" fmla="*/ 297 h 370"/>
                <a:gd name="T4" fmla="*/ 653 w 753"/>
                <a:gd name="T5" fmla="*/ 188 h 370"/>
                <a:gd name="T6" fmla="*/ 753 w 753"/>
                <a:gd name="T7" fmla="*/ 56 h 370"/>
                <a:gd name="T8" fmla="*/ 685 w 753"/>
                <a:gd name="T9" fmla="*/ 18 h 370"/>
                <a:gd name="T10" fmla="*/ 529 w 753"/>
                <a:gd name="T11" fmla="*/ 30 h 370"/>
                <a:gd name="T12" fmla="*/ 272 w 753"/>
                <a:gd name="T13" fmla="*/ 135 h 370"/>
                <a:gd name="T14" fmla="*/ 0 w 753"/>
                <a:gd name="T15" fmla="*/ 22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53" h="370">
                  <a:moveTo>
                    <a:pt x="0" y="227"/>
                  </a:moveTo>
                  <a:cubicBezTo>
                    <a:pt x="13" y="285"/>
                    <a:pt x="190" y="370"/>
                    <a:pt x="393" y="297"/>
                  </a:cubicBezTo>
                  <a:cubicBezTo>
                    <a:pt x="537" y="246"/>
                    <a:pt x="653" y="188"/>
                    <a:pt x="653" y="188"/>
                  </a:cubicBezTo>
                  <a:cubicBezTo>
                    <a:pt x="753" y="56"/>
                    <a:pt x="753" y="56"/>
                    <a:pt x="753" y="56"/>
                  </a:cubicBezTo>
                  <a:cubicBezTo>
                    <a:pt x="753" y="56"/>
                    <a:pt x="733" y="36"/>
                    <a:pt x="685" y="18"/>
                  </a:cubicBezTo>
                  <a:cubicBezTo>
                    <a:pt x="638" y="0"/>
                    <a:pt x="593" y="13"/>
                    <a:pt x="529" y="30"/>
                  </a:cubicBezTo>
                  <a:cubicBezTo>
                    <a:pt x="464" y="48"/>
                    <a:pt x="272" y="135"/>
                    <a:pt x="272" y="135"/>
                  </a:cubicBezTo>
                  <a:lnTo>
                    <a:pt x="0" y="227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7" name="Freeform 306">
              <a:extLst>
                <a:ext uri="{FF2B5EF4-FFF2-40B4-BE49-F238E27FC236}">
                  <a16:creationId xmlns:a16="http://schemas.microsoft.com/office/drawing/2014/main" id="{59015CC9-3C5F-4290-A2B1-9827016C3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1" y="1344"/>
              <a:ext cx="221" cy="278"/>
            </a:xfrm>
            <a:custGeom>
              <a:avLst/>
              <a:gdLst>
                <a:gd name="T0" fmla="*/ 217 w 611"/>
                <a:gd name="T1" fmla="*/ 0 h 766"/>
                <a:gd name="T2" fmla="*/ 130 w 611"/>
                <a:gd name="T3" fmla="*/ 468 h 766"/>
                <a:gd name="T4" fmla="*/ 358 w 611"/>
                <a:gd name="T5" fmla="*/ 740 h 766"/>
                <a:gd name="T6" fmla="*/ 497 w 611"/>
                <a:gd name="T7" fmla="*/ 600 h 766"/>
                <a:gd name="T8" fmla="*/ 566 w 611"/>
                <a:gd name="T9" fmla="*/ 559 h 766"/>
                <a:gd name="T10" fmla="*/ 486 w 611"/>
                <a:gd name="T11" fmla="*/ 462 h 766"/>
                <a:gd name="T12" fmla="*/ 493 w 611"/>
                <a:gd name="T13" fmla="*/ 126 h 766"/>
                <a:gd name="T14" fmla="*/ 421 w 611"/>
                <a:gd name="T15" fmla="*/ 56 h 766"/>
                <a:gd name="T16" fmla="*/ 227 w 611"/>
                <a:gd name="T17" fmla="*/ 4 h 766"/>
                <a:gd name="T18" fmla="*/ 217 w 611"/>
                <a:gd name="T19" fmla="*/ 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1" h="766">
                  <a:moveTo>
                    <a:pt x="217" y="0"/>
                  </a:moveTo>
                  <a:cubicBezTo>
                    <a:pt x="108" y="59"/>
                    <a:pt x="201" y="342"/>
                    <a:pt x="130" y="468"/>
                  </a:cubicBezTo>
                  <a:cubicBezTo>
                    <a:pt x="0" y="698"/>
                    <a:pt x="307" y="766"/>
                    <a:pt x="358" y="740"/>
                  </a:cubicBezTo>
                  <a:cubicBezTo>
                    <a:pt x="409" y="714"/>
                    <a:pt x="416" y="611"/>
                    <a:pt x="497" y="600"/>
                  </a:cubicBezTo>
                  <a:cubicBezTo>
                    <a:pt x="516" y="597"/>
                    <a:pt x="611" y="579"/>
                    <a:pt x="566" y="559"/>
                  </a:cubicBezTo>
                  <a:cubicBezTo>
                    <a:pt x="477" y="519"/>
                    <a:pt x="488" y="476"/>
                    <a:pt x="486" y="462"/>
                  </a:cubicBezTo>
                  <a:cubicBezTo>
                    <a:pt x="471" y="359"/>
                    <a:pt x="518" y="204"/>
                    <a:pt x="493" y="126"/>
                  </a:cubicBezTo>
                  <a:cubicBezTo>
                    <a:pt x="476" y="73"/>
                    <a:pt x="421" y="56"/>
                    <a:pt x="421" y="56"/>
                  </a:cubicBezTo>
                  <a:cubicBezTo>
                    <a:pt x="227" y="4"/>
                    <a:pt x="227" y="4"/>
                    <a:pt x="227" y="4"/>
                  </a:cubicBezTo>
                  <a:lnTo>
                    <a:pt x="217" y="0"/>
                  </a:lnTo>
                  <a:close/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8" name="Freeform 307">
              <a:extLst>
                <a:ext uri="{FF2B5EF4-FFF2-40B4-BE49-F238E27FC236}">
                  <a16:creationId xmlns:a16="http://schemas.microsoft.com/office/drawing/2014/main" id="{6CAFD350-D661-410F-8E63-E74DFA690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9" y="1314"/>
              <a:ext cx="74" cy="57"/>
            </a:xfrm>
            <a:custGeom>
              <a:avLst/>
              <a:gdLst>
                <a:gd name="T0" fmla="*/ 10 w 204"/>
                <a:gd name="T1" fmla="*/ 89 h 158"/>
                <a:gd name="T2" fmla="*/ 204 w 204"/>
                <a:gd name="T3" fmla="*/ 140 h 158"/>
                <a:gd name="T4" fmla="*/ 151 w 204"/>
                <a:gd name="T5" fmla="*/ 69 h 158"/>
                <a:gd name="T6" fmla="*/ 81 w 204"/>
                <a:gd name="T7" fmla="*/ 0 h 158"/>
                <a:gd name="T8" fmla="*/ 53 w 204"/>
                <a:gd name="T9" fmla="*/ 83 h 158"/>
                <a:gd name="T10" fmla="*/ 10 w 204"/>
                <a:gd name="T11" fmla="*/ 89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4" h="158">
                  <a:moveTo>
                    <a:pt x="10" y="89"/>
                  </a:moveTo>
                  <a:cubicBezTo>
                    <a:pt x="0" y="158"/>
                    <a:pt x="127" y="115"/>
                    <a:pt x="204" y="140"/>
                  </a:cubicBezTo>
                  <a:cubicBezTo>
                    <a:pt x="204" y="140"/>
                    <a:pt x="143" y="134"/>
                    <a:pt x="151" y="69"/>
                  </a:cubicBezTo>
                  <a:cubicBezTo>
                    <a:pt x="156" y="26"/>
                    <a:pt x="81" y="0"/>
                    <a:pt x="81" y="0"/>
                  </a:cubicBezTo>
                  <a:cubicBezTo>
                    <a:pt x="81" y="0"/>
                    <a:pt x="70" y="75"/>
                    <a:pt x="53" y="83"/>
                  </a:cubicBezTo>
                  <a:cubicBezTo>
                    <a:pt x="33" y="93"/>
                    <a:pt x="10" y="89"/>
                    <a:pt x="10" y="89"/>
                  </a:cubicBezTo>
                  <a:close/>
                </a:path>
              </a:pathLst>
            </a:custGeom>
            <a:solidFill>
              <a:srgbClr val="FF9B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9" name="Freeform 308">
              <a:extLst>
                <a:ext uri="{FF2B5EF4-FFF2-40B4-BE49-F238E27FC236}">
                  <a16:creationId xmlns:a16="http://schemas.microsoft.com/office/drawing/2014/main" id="{9D6DAD80-1EDA-44C8-8201-FB7302D6D0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9" y="1239"/>
              <a:ext cx="67" cy="102"/>
            </a:xfrm>
            <a:custGeom>
              <a:avLst/>
              <a:gdLst>
                <a:gd name="T0" fmla="*/ 10 w 185"/>
                <a:gd name="T1" fmla="*/ 142 h 281"/>
                <a:gd name="T2" fmla="*/ 138 w 185"/>
                <a:gd name="T3" fmla="*/ 272 h 281"/>
                <a:gd name="T4" fmla="*/ 183 w 185"/>
                <a:gd name="T5" fmla="*/ 194 h 281"/>
                <a:gd name="T6" fmla="*/ 180 w 185"/>
                <a:gd name="T7" fmla="*/ 163 h 281"/>
                <a:gd name="T8" fmla="*/ 183 w 185"/>
                <a:gd name="T9" fmla="*/ 136 h 281"/>
                <a:gd name="T10" fmla="*/ 163 w 185"/>
                <a:gd name="T11" fmla="*/ 85 h 281"/>
                <a:gd name="T12" fmla="*/ 10 w 185"/>
                <a:gd name="T13" fmla="*/ 142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5" h="281">
                  <a:moveTo>
                    <a:pt x="10" y="142"/>
                  </a:moveTo>
                  <a:cubicBezTo>
                    <a:pt x="24" y="242"/>
                    <a:pt x="105" y="281"/>
                    <a:pt x="138" y="272"/>
                  </a:cubicBezTo>
                  <a:cubicBezTo>
                    <a:pt x="156" y="267"/>
                    <a:pt x="176" y="235"/>
                    <a:pt x="183" y="194"/>
                  </a:cubicBezTo>
                  <a:cubicBezTo>
                    <a:pt x="185" y="183"/>
                    <a:pt x="180" y="175"/>
                    <a:pt x="180" y="163"/>
                  </a:cubicBezTo>
                  <a:cubicBezTo>
                    <a:pt x="180" y="160"/>
                    <a:pt x="184" y="139"/>
                    <a:pt x="183" y="136"/>
                  </a:cubicBezTo>
                  <a:cubicBezTo>
                    <a:pt x="181" y="114"/>
                    <a:pt x="176" y="105"/>
                    <a:pt x="163" y="85"/>
                  </a:cubicBezTo>
                  <a:cubicBezTo>
                    <a:pt x="109" y="0"/>
                    <a:pt x="0" y="69"/>
                    <a:pt x="10" y="142"/>
                  </a:cubicBezTo>
                  <a:close/>
                </a:path>
              </a:pathLst>
            </a:custGeom>
            <a:solidFill>
              <a:srgbClr val="FF9B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1" name="Freeform 309">
              <a:extLst>
                <a:ext uri="{FF2B5EF4-FFF2-40B4-BE49-F238E27FC236}">
                  <a16:creationId xmlns:a16="http://schemas.microsoft.com/office/drawing/2014/main" id="{06D01155-FEA5-47D9-BA3B-C61C87C4A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4" y="1500"/>
              <a:ext cx="132" cy="63"/>
            </a:xfrm>
            <a:custGeom>
              <a:avLst/>
              <a:gdLst>
                <a:gd name="T0" fmla="*/ 348 w 364"/>
                <a:gd name="T1" fmla="*/ 173 h 173"/>
                <a:gd name="T2" fmla="*/ 346 w 364"/>
                <a:gd name="T3" fmla="*/ 172 h 173"/>
                <a:gd name="T4" fmla="*/ 344 w 364"/>
                <a:gd name="T5" fmla="*/ 167 h 173"/>
                <a:gd name="T6" fmla="*/ 345 w 364"/>
                <a:gd name="T7" fmla="*/ 110 h 173"/>
                <a:gd name="T8" fmla="*/ 328 w 364"/>
                <a:gd name="T9" fmla="*/ 103 h 173"/>
                <a:gd name="T10" fmla="*/ 3 w 364"/>
                <a:gd name="T11" fmla="*/ 8 h 173"/>
                <a:gd name="T12" fmla="*/ 2 w 364"/>
                <a:gd name="T13" fmla="*/ 2 h 173"/>
                <a:gd name="T14" fmla="*/ 7 w 364"/>
                <a:gd name="T15" fmla="*/ 1 h 173"/>
                <a:gd name="T16" fmla="*/ 328 w 364"/>
                <a:gd name="T17" fmla="*/ 95 h 173"/>
                <a:gd name="T18" fmla="*/ 352 w 364"/>
                <a:gd name="T19" fmla="*/ 105 h 173"/>
                <a:gd name="T20" fmla="*/ 351 w 364"/>
                <a:gd name="T21" fmla="*/ 170 h 173"/>
                <a:gd name="T22" fmla="*/ 348 w 364"/>
                <a:gd name="T23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4" h="173">
                  <a:moveTo>
                    <a:pt x="348" y="173"/>
                  </a:moveTo>
                  <a:cubicBezTo>
                    <a:pt x="347" y="173"/>
                    <a:pt x="346" y="173"/>
                    <a:pt x="346" y="172"/>
                  </a:cubicBezTo>
                  <a:cubicBezTo>
                    <a:pt x="344" y="172"/>
                    <a:pt x="343" y="169"/>
                    <a:pt x="344" y="167"/>
                  </a:cubicBezTo>
                  <a:cubicBezTo>
                    <a:pt x="349" y="157"/>
                    <a:pt x="355" y="124"/>
                    <a:pt x="345" y="110"/>
                  </a:cubicBezTo>
                  <a:cubicBezTo>
                    <a:pt x="341" y="105"/>
                    <a:pt x="336" y="102"/>
                    <a:pt x="328" y="103"/>
                  </a:cubicBezTo>
                  <a:cubicBezTo>
                    <a:pt x="260" y="106"/>
                    <a:pt x="87" y="65"/>
                    <a:pt x="3" y="8"/>
                  </a:cubicBezTo>
                  <a:cubicBezTo>
                    <a:pt x="1" y="7"/>
                    <a:pt x="0" y="4"/>
                    <a:pt x="2" y="2"/>
                  </a:cubicBezTo>
                  <a:cubicBezTo>
                    <a:pt x="3" y="1"/>
                    <a:pt x="5" y="0"/>
                    <a:pt x="7" y="1"/>
                  </a:cubicBezTo>
                  <a:cubicBezTo>
                    <a:pt x="96" y="61"/>
                    <a:pt x="268" y="98"/>
                    <a:pt x="328" y="95"/>
                  </a:cubicBezTo>
                  <a:cubicBezTo>
                    <a:pt x="338" y="94"/>
                    <a:pt x="346" y="98"/>
                    <a:pt x="352" y="105"/>
                  </a:cubicBezTo>
                  <a:cubicBezTo>
                    <a:pt x="364" y="123"/>
                    <a:pt x="356" y="160"/>
                    <a:pt x="351" y="170"/>
                  </a:cubicBezTo>
                  <a:cubicBezTo>
                    <a:pt x="351" y="172"/>
                    <a:pt x="349" y="173"/>
                    <a:pt x="348" y="1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2" name="Freeform 310">
              <a:extLst>
                <a:ext uri="{FF2B5EF4-FFF2-40B4-BE49-F238E27FC236}">
                  <a16:creationId xmlns:a16="http://schemas.microsoft.com/office/drawing/2014/main" id="{80CFE6B2-AD30-4FC2-AF3F-126378F427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91" y="1514"/>
              <a:ext cx="20" cy="80"/>
            </a:xfrm>
            <a:custGeom>
              <a:avLst/>
              <a:gdLst>
                <a:gd name="T0" fmla="*/ 41 w 55"/>
                <a:gd name="T1" fmla="*/ 222 h 222"/>
                <a:gd name="T2" fmla="*/ 39 w 55"/>
                <a:gd name="T3" fmla="*/ 222 h 222"/>
                <a:gd name="T4" fmla="*/ 26 w 55"/>
                <a:gd name="T5" fmla="*/ 165 h 222"/>
                <a:gd name="T6" fmla="*/ 30 w 55"/>
                <a:gd name="T7" fmla="*/ 152 h 222"/>
                <a:gd name="T8" fmla="*/ 43 w 55"/>
                <a:gd name="T9" fmla="*/ 91 h 222"/>
                <a:gd name="T10" fmla="*/ 34 w 55"/>
                <a:gd name="T11" fmla="*/ 61 h 222"/>
                <a:gd name="T12" fmla="*/ 18 w 55"/>
                <a:gd name="T13" fmla="*/ 78 h 222"/>
                <a:gd name="T14" fmla="*/ 3 w 55"/>
                <a:gd name="T15" fmla="*/ 69 h 222"/>
                <a:gd name="T16" fmla="*/ 9 w 55"/>
                <a:gd name="T17" fmla="*/ 50 h 222"/>
                <a:gd name="T18" fmla="*/ 31 w 55"/>
                <a:gd name="T19" fmla="*/ 49 h 222"/>
                <a:gd name="T20" fmla="*/ 32 w 55"/>
                <a:gd name="T21" fmla="*/ 49 h 222"/>
                <a:gd name="T22" fmla="*/ 42 w 55"/>
                <a:gd name="T23" fmla="*/ 6 h 222"/>
                <a:gd name="T24" fmla="*/ 45 w 55"/>
                <a:gd name="T25" fmla="*/ 1 h 222"/>
                <a:gd name="T26" fmla="*/ 50 w 55"/>
                <a:gd name="T27" fmla="*/ 3 h 222"/>
                <a:gd name="T28" fmla="*/ 38 w 55"/>
                <a:gd name="T29" fmla="*/ 54 h 222"/>
                <a:gd name="T30" fmla="*/ 51 w 55"/>
                <a:gd name="T31" fmla="*/ 91 h 222"/>
                <a:gd name="T32" fmla="*/ 38 w 55"/>
                <a:gd name="T33" fmla="*/ 154 h 222"/>
                <a:gd name="T34" fmla="*/ 34 w 55"/>
                <a:gd name="T35" fmla="*/ 167 h 222"/>
                <a:gd name="T36" fmla="*/ 43 w 55"/>
                <a:gd name="T37" fmla="*/ 215 h 222"/>
                <a:gd name="T38" fmla="*/ 44 w 55"/>
                <a:gd name="T39" fmla="*/ 221 h 222"/>
                <a:gd name="T40" fmla="*/ 41 w 55"/>
                <a:gd name="T41" fmla="*/ 222 h 222"/>
                <a:gd name="T42" fmla="*/ 20 w 55"/>
                <a:gd name="T43" fmla="*/ 54 h 222"/>
                <a:gd name="T44" fmla="*/ 13 w 55"/>
                <a:gd name="T45" fmla="*/ 56 h 222"/>
                <a:gd name="T46" fmla="*/ 10 w 55"/>
                <a:gd name="T47" fmla="*/ 66 h 222"/>
                <a:gd name="T48" fmla="*/ 17 w 55"/>
                <a:gd name="T49" fmla="*/ 70 h 222"/>
                <a:gd name="T50" fmla="*/ 28 w 55"/>
                <a:gd name="T51" fmla="*/ 56 h 222"/>
                <a:gd name="T52" fmla="*/ 28 w 55"/>
                <a:gd name="T53" fmla="*/ 56 h 222"/>
                <a:gd name="T54" fmla="*/ 20 w 55"/>
                <a:gd name="T55" fmla="*/ 5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5" h="222">
                  <a:moveTo>
                    <a:pt x="41" y="222"/>
                  </a:moveTo>
                  <a:cubicBezTo>
                    <a:pt x="40" y="222"/>
                    <a:pt x="39" y="222"/>
                    <a:pt x="39" y="222"/>
                  </a:cubicBezTo>
                  <a:cubicBezTo>
                    <a:pt x="17" y="206"/>
                    <a:pt x="20" y="185"/>
                    <a:pt x="26" y="165"/>
                  </a:cubicBezTo>
                  <a:cubicBezTo>
                    <a:pt x="27" y="161"/>
                    <a:pt x="29" y="157"/>
                    <a:pt x="30" y="152"/>
                  </a:cubicBezTo>
                  <a:cubicBezTo>
                    <a:pt x="36" y="133"/>
                    <a:pt x="43" y="110"/>
                    <a:pt x="43" y="91"/>
                  </a:cubicBezTo>
                  <a:cubicBezTo>
                    <a:pt x="43" y="75"/>
                    <a:pt x="39" y="66"/>
                    <a:pt x="34" y="61"/>
                  </a:cubicBezTo>
                  <a:cubicBezTo>
                    <a:pt x="29" y="69"/>
                    <a:pt x="23" y="77"/>
                    <a:pt x="18" y="78"/>
                  </a:cubicBezTo>
                  <a:cubicBezTo>
                    <a:pt x="12" y="79"/>
                    <a:pt x="5" y="75"/>
                    <a:pt x="3" y="69"/>
                  </a:cubicBezTo>
                  <a:cubicBezTo>
                    <a:pt x="0" y="62"/>
                    <a:pt x="2" y="55"/>
                    <a:pt x="9" y="50"/>
                  </a:cubicBezTo>
                  <a:cubicBezTo>
                    <a:pt x="15" y="45"/>
                    <a:pt x="24" y="45"/>
                    <a:pt x="31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41" y="31"/>
                    <a:pt x="45" y="13"/>
                    <a:pt x="42" y="6"/>
                  </a:cubicBezTo>
                  <a:cubicBezTo>
                    <a:pt x="42" y="4"/>
                    <a:pt x="43" y="1"/>
                    <a:pt x="45" y="1"/>
                  </a:cubicBezTo>
                  <a:cubicBezTo>
                    <a:pt x="47" y="0"/>
                    <a:pt x="49" y="1"/>
                    <a:pt x="50" y="3"/>
                  </a:cubicBezTo>
                  <a:cubicBezTo>
                    <a:pt x="55" y="16"/>
                    <a:pt x="45" y="40"/>
                    <a:pt x="38" y="54"/>
                  </a:cubicBezTo>
                  <a:cubicBezTo>
                    <a:pt x="44" y="60"/>
                    <a:pt x="51" y="71"/>
                    <a:pt x="51" y="91"/>
                  </a:cubicBezTo>
                  <a:cubicBezTo>
                    <a:pt x="51" y="111"/>
                    <a:pt x="44" y="135"/>
                    <a:pt x="38" y="154"/>
                  </a:cubicBezTo>
                  <a:cubicBezTo>
                    <a:pt x="36" y="159"/>
                    <a:pt x="35" y="163"/>
                    <a:pt x="34" y="167"/>
                  </a:cubicBezTo>
                  <a:cubicBezTo>
                    <a:pt x="28" y="186"/>
                    <a:pt x="25" y="203"/>
                    <a:pt x="43" y="215"/>
                  </a:cubicBezTo>
                  <a:cubicBezTo>
                    <a:pt x="45" y="216"/>
                    <a:pt x="46" y="219"/>
                    <a:pt x="44" y="221"/>
                  </a:cubicBezTo>
                  <a:cubicBezTo>
                    <a:pt x="44" y="222"/>
                    <a:pt x="42" y="222"/>
                    <a:pt x="41" y="222"/>
                  </a:cubicBezTo>
                  <a:close/>
                  <a:moveTo>
                    <a:pt x="20" y="54"/>
                  </a:moveTo>
                  <a:cubicBezTo>
                    <a:pt x="18" y="54"/>
                    <a:pt x="15" y="55"/>
                    <a:pt x="13" y="56"/>
                  </a:cubicBezTo>
                  <a:cubicBezTo>
                    <a:pt x="10" y="59"/>
                    <a:pt x="9" y="62"/>
                    <a:pt x="10" y="66"/>
                  </a:cubicBezTo>
                  <a:cubicBezTo>
                    <a:pt x="11" y="68"/>
                    <a:pt x="13" y="70"/>
                    <a:pt x="17" y="70"/>
                  </a:cubicBezTo>
                  <a:cubicBezTo>
                    <a:pt x="18" y="69"/>
                    <a:pt x="22" y="65"/>
                    <a:pt x="28" y="56"/>
                  </a:cubicBezTo>
                  <a:cubicBezTo>
                    <a:pt x="28" y="56"/>
                    <a:pt x="28" y="56"/>
                    <a:pt x="28" y="56"/>
                  </a:cubicBezTo>
                  <a:cubicBezTo>
                    <a:pt x="25" y="55"/>
                    <a:pt x="23" y="54"/>
                    <a:pt x="20" y="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3" name="Freeform 311">
              <a:extLst>
                <a:ext uri="{FF2B5EF4-FFF2-40B4-BE49-F238E27FC236}">
                  <a16:creationId xmlns:a16="http://schemas.microsoft.com/office/drawing/2014/main" id="{745403F8-AACA-4DA4-8521-D48287209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" y="1402"/>
              <a:ext cx="36" cy="13"/>
            </a:xfrm>
            <a:custGeom>
              <a:avLst/>
              <a:gdLst>
                <a:gd name="T0" fmla="*/ 46 w 99"/>
                <a:gd name="T1" fmla="*/ 14 h 35"/>
                <a:gd name="T2" fmla="*/ 99 w 99"/>
                <a:gd name="T3" fmla="*/ 14 h 35"/>
                <a:gd name="T4" fmla="*/ 12 w 99"/>
                <a:gd name="T5" fmla="*/ 34 h 35"/>
                <a:gd name="T6" fmla="*/ 46 w 99"/>
                <a:gd name="T7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" h="35">
                  <a:moveTo>
                    <a:pt x="46" y="14"/>
                  </a:moveTo>
                  <a:cubicBezTo>
                    <a:pt x="80" y="5"/>
                    <a:pt x="99" y="0"/>
                    <a:pt x="99" y="14"/>
                  </a:cubicBezTo>
                  <a:cubicBezTo>
                    <a:pt x="98" y="28"/>
                    <a:pt x="25" y="35"/>
                    <a:pt x="12" y="34"/>
                  </a:cubicBezTo>
                  <a:cubicBezTo>
                    <a:pt x="0" y="32"/>
                    <a:pt x="46" y="14"/>
                    <a:pt x="46" y="14"/>
                  </a:cubicBezTo>
                  <a:close/>
                </a:path>
              </a:pathLst>
            </a:custGeom>
            <a:solidFill>
              <a:srgbClr val="FF9B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4" name="Freeform 312">
              <a:extLst>
                <a:ext uri="{FF2B5EF4-FFF2-40B4-BE49-F238E27FC236}">
                  <a16:creationId xmlns:a16="http://schemas.microsoft.com/office/drawing/2014/main" id="{92CA511E-68CB-4D13-9F90-464391B6B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5" y="1371"/>
              <a:ext cx="306" cy="296"/>
            </a:xfrm>
            <a:custGeom>
              <a:avLst/>
              <a:gdLst>
                <a:gd name="T0" fmla="*/ 23 w 846"/>
                <a:gd name="T1" fmla="*/ 1 h 819"/>
                <a:gd name="T2" fmla="*/ 23 w 846"/>
                <a:gd name="T3" fmla="*/ 1 h 819"/>
                <a:gd name="T4" fmla="*/ 25 w 846"/>
                <a:gd name="T5" fmla="*/ 1 h 819"/>
                <a:gd name="T6" fmla="*/ 37 w 846"/>
                <a:gd name="T7" fmla="*/ 1 h 819"/>
                <a:gd name="T8" fmla="*/ 47 w 846"/>
                <a:gd name="T9" fmla="*/ 4 h 819"/>
                <a:gd name="T10" fmla="*/ 248 w 846"/>
                <a:gd name="T11" fmla="*/ 57 h 819"/>
                <a:gd name="T12" fmla="*/ 352 w 846"/>
                <a:gd name="T13" fmla="*/ 158 h 819"/>
                <a:gd name="T14" fmla="*/ 429 w 846"/>
                <a:gd name="T15" fmla="*/ 453 h 819"/>
                <a:gd name="T16" fmla="*/ 429 w 846"/>
                <a:gd name="T17" fmla="*/ 454 h 819"/>
                <a:gd name="T18" fmla="*/ 418 w 846"/>
                <a:gd name="T19" fmla="*/ 656 h 819"/>
                <a:gd name="T20" fmla="*/ 495 w 846"/>
                <a:gd name="T21" fmla="*/ 722 h 819"/>
                <a:gd name="T22" fmla="*/ 719 w 846"/>
                <a:gd name="T23" fmla="*/ 662 h 819"/>
                <a:gd name="T24" fmla="*/ 802 w 846"/>
                <a:gd name="T25" fmla="*/ 640 h 819"/>
                <a:gd name="T26" fmla="*/ 816 w 846"/>
                <a:gd name="T27" fmla="*/ 636 h 819"/>
                <a:gd name="T28" fmla="*/ 846 w 846"/>
                <a:gd name="T29" fmla="*/ 597 h 819"/>
                <a:gd name="T30" fmla="*/ 846 w 846"/>
                <a:gd name="T31" fmla="*/ 683 h 819"/>
                <a:gd name="T32" fmla="*/ 846 w 846"/>
                <a:gd name="T33" fmla="*/ 683 h 819"/>
                <a:gd name="T34" fmla="*/ 843 w 846"/>
                <a:gd name="T35" fmla="*/ 698 h 819"/>
                <a:gd name="T36" fmla="*/ 816 w 846"/>
                <a:gd name="T37" fmla="*/ 722 h 819"/>
                <a:gd name="T38" fmla="*/ 480 w 846"/>
                <a:gd name="T39" fmla="*/ 812 h 819"/>
                <a:gd name="T40" fmla="*/ 480 w 846"/>
                <a:gd name="T41" fmla="*/ 812 h 819"/>
                <a:gd name="T42" fmla="*/ 480 w 846"/>
                <a:gd name="T43" fmla="*/ 812 h 819"/>
                <a:gd name="T44" fmla="*/ 407 w 846"/>
                <a:gd name="T45" fmla="*/ 803 h 819"/>
                <a:gd name="T46" fmla="*/ 386 w 846"/>
                <a:gd name="T47" fmla="*/ 787 h 819"/>
                <a:gd name="T48" fmla="*/ 357 w 846"/>
                <a:gd name="T49" fmla="*/ 700 h 819"/>
                <a:gd name="T50" fmla="*/ 385 w 846"/>
                <a:gd name="T51" fmla="*/ 465 h 819"/>
                <a:gd name="T52" fmla="*/ 325 w 846"/>
                <a:gd name="T53" fmla="*/ 170 h 819"/>
                <a:gd name="T54" fmla="*/ 218 w 846"/>
                <a:gd name="T55" fmla="*/ 63 h 819"/>
                <a:gd name="T56" fmla="*/ 0 w 846"/>
                <a:gd name="T57" fmla="*/ 7 h 819"/>
                <a:gd name="T58" fmla="*/ 23 w 846"/>
                <a:gd name="T59" fmla="*/ 1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46" h="819">
                  <a:moveTo>
                    <a:pt x="23" y="1"/>
                  </a:move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4" y="1"/>
                    <a:pt x="25" y="1"/>
                  </a:cubicBezTo>
                  <a:cubicBezTo>
                    <a:pt x="29" y="0"/>
                    <a:pt x="33" y="0"/>
                    <a:pt x="37" y="1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248" y="57"/>
                    <a:pt x="248" y="57"/>
                    <a:pt x="248" y="57"/>
                  </a:cubicBezTo>
                  <a:cubicBezTo>
                    <a:pt x="297" y="71"/>
                    <a:pt x="337" y="108"/>
                    <a:pt x="352" y="158"/>
                  </a:cubicBezTo>
                  <a:cubicBezTo>
                    <a:pt x="380" y="247"/>
                    <a:pt x="423" y="389"/>
                    <a:pt x="429" y="453"/>
                  </a:cubicBezTo>
                  <a:cubicBezTo>
                    <a:pt x="429" y="453"/>
                    <a:pt x="429" y="454"/>
                    <a:pt x="429" y="454"/>
                  </a:cubicBezTo>
                  <a:cubicBezTo>
                    <a:pt x="431" y="474"/>
                    <a:pt x="422" y="620"/>
                    <a:pt x="418" y="656"/>
                  </a:cubicBezTo>
                  <a:cubicBezTo>
                    <a:pt x="413" y="699"/>
                    <a:pt x="453" y="733"/>
                    <a:pt x="495" y="722"/>
                  </a:cubicBezTo>
                  <a:cubicBezTo>
                    <a:pt x="719" y="662"/>
                    <a:pt x="719" y="662"/>
                    <a:pt x="719" y="662"/>
                  </a:cubicBezTo>
                  <a:cubicBezTo>
                    <a:pt x="802" y="640"/>
                    <a:pt x="802" y="640"/>
                    <a:pt x="802" y="640"/>
                  </a:cubicBezTo>
                  <a:cubicBezTo>
                    <a:pt x="816" y="636"/>
                    <a:pt x="816" y="636"/>
                    <a:pt x="816" y="636"/>
                  </a:cubicBezTo>
                  <a:cubicBezTo>
                    <a:pt x="836" y="631"/>
                    <a:pt x="846" y="614"/>
                    <a:pt x="846" y="597"/>
                  </a:cubicBezTo>
                  <a:cubicBezTo>
                    <a:pt x="846" y="683"/>
                    <a:pt x="846" y="683"/>
                    <a:pt x="846" y="683"/>
                  </a:cubicBezTo>
                  <a:cubicBezTo>
                    <a:pt x="846" y="683"/>
                    <a:pt x="846" y="683"/>
                    <a:pt x="846" y="683"/>
                  </a:cubicBezTo>
                  <a:cubicBezTo>
                    <a:pt x="846" y="688"/>
                    <a:pt x="845" y="694"/>
                    <a:pt x="843" y="698"/>
                  </a:cubicBezTo>
                  <a:cubicBezTo>
                    <a:pt x="839" y="709"/>
                    <a:pt x="830" y="718"/>
                    <a:pt x="816" y="722"/>
                  </a:cubicBezTo>
                  <a:cubicBezTo>
                    <a:pt x="480" y="812"/>
                    <a:pt x="480" y="812"/>
                    <a:pt x="480" y="812"/>
                  </a:cubicBezTo>
                  <a:cubicBezTo>
                    <a:pt x="480" y="812"/>
                    <a:pt x="480" y="812"/>
                    <a:pt x="480" y="812"/>
                  </a:cubicBezTo>
                  <a:cubicBezTo>
                    <a:pt x="480" y="812"/>
                    <a:pt x="480" y="812"/>
                    <a:pt x="480" y="812"/>
                  </a:cubicBezTo>
                  <a:cubicBezTo>
                    <a:pt x="453" y="819"/>
                    <a:pt x="428" y="815"/>
                    <a:pt x="407" y="803"/>
                  </a:cubicBezTo>
                  <a:cubicBezTo>
                    <a:pt x="399" y="799"/>
                    <a:pt x="392" y="794"/>
                    <a:pt x="386" y="787"/>
                  </a:cubicBezTo>
                  <a:cubicBezTo>
                    <a:pt x="363" y="766"/>
                    <a:pt x="351" y="734"/>
                    <a:pt x="357" y="700"/>
                  </a:cubicBezTo>
                  <a:cubicBezTo>
                    <a:pt x="372" y="614"/>
                    <a:pt x="386" y="514"/>
                    <a:pt x="385" y="465"/>
                  </a:cubicBezTo>
                  <a:cubicBezTo>
                    <a:pt x="382" y="402"/>
                    <a:pt x="348" y="261"/>
                    <a:pt x="325" y="170"/>
                  </a:cubicBezTo>
                  <a:cubicBezTo>
                    <a:pt x="311" y="118"/>
                    <a:pt x="270" y="77"/>
                    <a:pt x="218" y="63"/>
                  </a:cubicBezTo>
                  <a:cubicBezTo>
                    <a:pt x="0" y="7"/>
                    <a:pt x="0" y="7"/>
                    <a:pt x="0" y="7"/>
                  </a:cubicBezTo>
                  <a:lnTo>
                    <a:pt x="23" y="1"/>
                  </a:lnTo>
                  <a:close/>
                </a:path>
              </a:pathLst>
            </a:custGeom>
            <a:solidFill>
              <a:srgbClr val="DAE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5" name="Rectangle 313">
              <a:extLst>
                <a:ext uri="{FF2B5EF4-FFF2-40B4-BE49-F238E27FC236}">
                  <a16:creationId xmlns:a16="http://schemas.microsoft.com/office/drawing/2014/main" id="{8D13F119-8DAE-476D-A5EC-3160C84E0C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9" y="1419"/>
              <a:ext cx="1" cy="1"/>
            </a:xfrm>
            <a:prstGeom prst="rect">
              <a:avLst/>
            </a:pr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6" name="Freeform 314">
              <a:extLst>
                <a:ext uri="{FF2B5EF4-FFF2-40B4-BE49-F238E27FC236}">
                  <a16:creationId xmlns:a16="http://schemas.microsoft.com/office/drawing/2014/main" id="{64C72C44-F72D-48F1-959E-0A8354CC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0" y="1372"/>
              <a:ext cx="170" cy="292"/>
            </a:xfrm>
            <a:custGeom>
              <a:avLst/>
              <a:gdLst>
                <a:gd name="T0" fmla="*/ 14 w 468"/>
                <a:gd name="T1" fmla="*/ 74 h 809"/>
                <a:gd name="T2" fmla="*/ 53 w 468"/>
                <a:gd name="T3" fmla="*/ 5 h 809"/>
                <a:gd name="T4" fmla="*/ 260 w 468"/>
                <a:gd name="T5" fmla="*/ 60 h 809"/>
                <a:gd name="T6" fmla="*/ 366 w 468"/>
                <a:gd name="T7" fmla="*/ 168 h 809"/>
                <a:gd name="T8" fmla="*/ 426 w 468"/>
                <a:gd name="T9" fmla="*/ 463 h 809"/>
                <a:gd name="T10" fmla="*/ 398 w 468"/>
                <a:gd name="T11" fmla="*/ 698 h 809"/>
                <a:gd name="T12" fmla="*/ 448 w 468"/>
                <a:gd name="T13" fmla="*/ 801 h 809"/>
                <a:gd name="T14" fmla="*/ 468 w 468"/>
                <a:gd name="T15" fmla="*/ 809 h 809"/>
                <a:gd name="T16" fmla="*/ 120 w 468"/>
                <a:gd name="T17" fmla="*/ 716 h 809"/>
                <a:gd name="T18" fmla="*/ 120 w 468"/>
                <a:gd name="T19" fmla="*/ 716 h 809"/>
                <a:gd name="T20" fmla="*/ 96 w 468"/>
                <a:gd name="T21" fmla="*/ 707 h 809"/>
                <a:gd name="T22" fmla="*/ 46 w 468"/>
                <a:gd name="T23" fmla="*/ 603 h 809"/>
                <a:gd name="T24" fmla="*/ 74 w 468"/>
                <a:gd name="T25" fmla="*/ 368 h 809"/>
                <a:gd name="T26" fmla="*/ 14 w 468"/>
                <a:gd name="T27" fmla="*/ 74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8" h="809">
                  <a:moveTo>
                    <a:pt x="14" y="74"/>
                  </a:moveTo>
                  <a:cubicBezTo>
                    <a:pt x="0" y="22"/>
                    <a:pt x="34" y="0"/>
                    <a:pt x="53" y="5"/>
                  </a:cubicBezTo>
                  <a:cubicBezTo>
                    <a:pt x="260" y="60"/>
                    <a:pt x="260" y="60"/>
                    <a:pt x="260" y="60"/>
                  </a:cubicBezTo>
                  <a:cubicBezTo>
                    <a:pt x="312" y="74"/>
                    <a:pt x="352" y="116"/>
                    <a:pt x="366" y="168"/>
                  </a:cubicBezTo>
                  <a:cubicBezTo>
                    <a:pt x="389" y="259"/>
                    <a:pt x="423" y="400"/>
                    <a:pt x="426" y="463"/>
                  </a:cubicBezTo>
                  <a:cubicBezTo>
                    <a:pt x="427" y="512"/>
                    <a:pt x="413" y="612"/>
                    <a:pt x="398" y="698"/>
                  </a:cubicBezTo>
                  <a:cubicBezTo>
                    <a:pt x="390" y="742"/>
                    <a:pt x="413" y="782"/>
                    <a:pt x="448" y="801"/>
                  </a:cubicBezTo>
                  <a:cubicBezTo>
                    <a:pt x="454" y="805"/>
                    <a:pt x="461" y="807"/>
                    <a:pt x="468" y="809"/>
                  </a:cubicBezTo>
                  <a:cubicBezTo>
                    <a:pt x="120" y="716"/>
                    <a:pt x="120" y="716"/>
                    <a:pt x="120" y="716"/>
                  </a:cubicBezTo>
                  <a:cubicBezTo>
                    <a:pt x="120" y="716"/>
                    <a:pt x="120" y="716"/>
                    <a:pt x="120" y="716"/>
                  </a:cubicBezTo>
                  <a:cubicBezTo>
                    <a:pt x="111" y="714"/>
                    <a:pt x="103" y="711"/>
                    <a:pt x="96" y="707"/>
                  </a:cubicBezTo>
                  <a:cubicBezTo>
                    <a:pt x="61" y="688"/>
                    <a:pt x="38" y="648"/>
                    <a:pt x="46" y="603"/>
                  </a:cubicBezTo>
                  <a:cubicBezTo>
                    <a:pt x="61" y="518"/>
                    <a:pt x="75" y="418"/>
                    <a:pt x="74" y="368"/>
                  </a:cubicBezTo>
                  <a:cubicBezTo>
                    <a:pt x="72" y="306"/>
                    <a:pt x="38" y="165"/>
                    <a:pt x="14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7" name="Freeform 315">
              <a:extLst>
                <a:ext uri="{FF2B5EF4-FFF2-40B4-BE49-F238E27FC236}">
                  <a16:creationId xmlns:a16="http://schemas.microsoft.com/office/drawing/2014/main" id="{01668C8A-25DD-4C82-9FD0-C076C97264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3" y="1397"/>
              <a:ext cx="145" cy="263"/>
            </a:xfrm>
            <a:custGeom>
              <a:avLst/>
              <a:gdLst>
                <a:gd name="T0" fmla="*/ 395 w 399"/>
                <a:gd name="T1" fmla="*/ 726 h 726"/>
                <a:gd name="T2" fmla="*/ 394 w 399"/>
                <a:gd name="T3" fmla="*/ 726 h 726"/>
                <a:gd name="T4" fmla="*/ 110 w 399"/>
                <a:gd name="T5" fmla="*/ 650 h 726"/>
                <a:gd name="T6" fmla="*/ 85 w 399"/>
                <a:gd name="T7" fmla="*/ 640 h 726"/>
                <a:gd name="T8" fmla="*/ 33 w 399"/>
                <a:gd name="T9" fmla="*/ 533 h 726"/>
                <a:gd name="T10" fmla="*/ 61 w 399"/>
                <a:gd name="T11" fmla="*/ 298 h 726"/>
                <a:gd name="T12" fmla="*/ 1 w 399"/>
                <a:gd name="T13" fmla="*/ 5 h 726"/>
                <a:gd name="T14" fmla="*/ 4 w 399"/>
                <a:gd name="T15" fmla="*/ 0 h 726"/>
                <a:gd name="T16" fmla="*/ 9 w 399"/>
                <a:gd name="T17" fmla="*/ 3 h 726"/>
                <a:gd name="T18" fmla="*/ 69 w 399"/>
                <a:gd name="T19" fmla="*/ 298 h 726"/>
                <a:gd name="T20" fmla="*/ 41 w 399"/>
                <a:gd name="T21" fmla="*/ 534 h 726"/>
                <a:gd name="T22" fmla="*/ 89 w 399"/>
                <a:gd name="T23" fmla="*/ 633 h 726"/>
                <a:gd name="T24" fmla="*/ 112 w 399"/>
                <a:gd name="T25" fmla="*/ 642 h 726"/>
                <a:gd name="T26" fmla="*/ 396 w 399"/>
                <a:gd name="T27" fmla="*/ 718 h 726"/>
                <a:gd name="T28" fmla="*/ 399 w 399"/>
                <a:gd name="T29" fmla="*/ 723 h 726"/>
                <a:gd name="T30" fmla="*/ 395 w 399"/>
                <a:gd name="T31" fmla="*/ 726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9" h="726">
                  <a:moveTo>
                    <a:pt x="395" y="726"/>
                  </a:moveTo>
                  <a:cubicBezTo>
                    <a:pt x="394" y="726"/>
                    <a:pt x="394" y="726"/>
                    <a:pt x="394" y="726"/>
                  </a:cubicBezTo>
                  <a:cubicBezTo>
                    <a:pt x="110" y="650"/>
                    <a:pt x="110" y="650"/>
                    <a:pt x="110" y="650"/>
                  </a:cubicBezTo>
                  <a:cubicBezTo>
                    <a:pt x="101" y="648"/>
                    <a:pt x="93" y="645"/>
                    <a:pt x="85" y="640"/>
                  </a:cubicBezTo>
                  <a:cubicBezTo>
                    <a:pt x="46" y="619"/>
                    <a:pt x="26" y="576"/>
                    <a:pt x="33" y="533"/>
                  </a:cubicBezTo>
                  <a:cubicBezTo>
                    <a:pt x="53" y="420"/>
                    <a:pt x="62" y="339"/>
                    <a:pt x="61" y="298"/>
                  </a:cubicBezTo>
                  <a:cubicBezTo>
                    <a:pt x="59" y="235"/>
                    <a:pt x="22" y="87"/>
                    <a:pt x="1" y="5"/>
                  </a:cubicBezTo>
                  <a:cubicBezTo>
                    <a:pt x="0" y="3"/>
                    <a:pt x="2" y="1"/>
                    <a:pt x="4" y="0"/>
                  </a:cubicBezTo>
                  <a:cubicBezTo>
                    <a:pt x="6" y="0"/>
                    <a:pt x="8" y="1"/>
                    <a:pt x="9" y="3"/>
                  </a:cubicBezTo>
                  <a:cubicBezTo>
                    <a:pt x="35" y="104"/>
                    <a:pt x="67" y="237"/>
                    <a:pt x="69" y="298"/>
                  </a:cubicBezTo>
                  <a:cubicBezTo>
                    <a:pt x="71" y="350"/>
                    <a:pt x="55" y="455"/>
                    <a:pt x="41" y="534"/>
                  </a:cubicBezTo>
                  <a:cubicBezTo>
                    <a:pt x="34" y="574"/>
                    <a:pt x="53" y="614"/>
                    <a:pt x="89" y="633"/>
                  </a:cubicBezTo>
                  <a:cubicBezTo>
                    <a:pt x="96" y="637"/>
                    <a:pt x="104" y="640"/>
                    <a:pt x="112" y="642"/>
                  </a:cubicBezTo>
                  <a:cubicBezTo>
                    <a:pt x="396" y="718"/>
                    <a:pt x="396" y="718"/>
                    <a:pt x="396" y="718"/>
                  </a:cubicBezTo>
                  <a:cubicBezTo>
                    <a:pt x="398" y="719"/>
                    <a:pt x="399" y="721"/>
                    <a:pt x="399" y="723"/>
                  </a:cubicBezTo>
                  <a:cubicBezTo>
                    <a:pt x="398" y="725"/>
                    <a:pt x="397" y="726"/>
                    <a:pt x="395" y="726"/>
                  </a:cubicBezTo>
                  <a:close/>
                </a:path>
              </a:pathLst>
            </a:custGeom>
            <a:solidFill>
              <a:srgbClr val="DAE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8" name="Freeform 316">
              <a:extLst>
                <a:ext uri="{FF2B5EF4-FFF2-40B4-BE49-F238E27FC236}">
                  <a16:creationId xmlns:a16="http://schemas.microsoft.com/office/drawing/2014/main" id="{0235BD78-1A72-4E57-99B0-9E8C4ECFD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8" y="1538"/>
              <a:ext cx="117" cy="33"/>
            </a:xfrm>
            <a:custGeom>
              <a:avLst/>
              <a:gdLst>
                <a:gd name="T0" fmla="*/ 318 w 323"/>
                <a:gd name="T1" fmla="*/ 92 h 92"/>
                <a:gd name="T2" fmla="*/ 317 w 323"/>
                <a:gd name="T3" fmla="*/ 92 h 92"/>
                <a:gd name="T4" fmla="*/ 3 w 323"/>
                <a:gd name="T5" fmla="*/ 8 h 92"/>
                <a:gd name="T6" fmla="*/ 1 w 323"/>
                <a:gd name="T7" fmla="*/ 3 h 92"/>
                <a:gd name="T8" fmla="*/ 6 w 323"/>
                <a:gd name="T9" fmla="*/ 0 h 92"/>
                <a:gd name="T10" fmla="*/ 319 w 323"/>
                <a:gd name="T11" fmla="*/ 84 h 92"/>
                <a:gd name="T12" fmla="*/ 322 w 323"/>
                <a:gd name="T13" fmla="*/ 89 h 92"/>
                <a:gd name="T14" fmla="*/ 318 w 323"/>
                <a:gd name="T15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3" h="92">
                  <a:moveTo>
                    <a:pt x="318" y="92"/>
                  </a:moveTo>
                  <a:cubicBezTo>
                    <a:pt x="317" y="92"/>
                    <a:pt x="317" y="92"/>
                    <a:pt x="317" y="92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1" y="1"/>
                    <a:pt x="3" y="0"/>
                    <a:pt x="6" y="0"/>
                  </a:cubicBezTo>
                  <a:cubicBezTo>
                    <a:pt x="319" y="84"/>
                    <a:pt x="319" y="84"/>
                    <a:pt x="319" y="84"/>
                  </a:cubicBezTo>
                  <a:cubicBezTo>
                    <a:pt x="321" y="85"/>
                    <a:pt x="323" y="87"/>
                    <a:pt x="322" y="89"/>
                  </a:cubicBezTo>
                  <a:cubicBezTo>
                    <a:pt x="322" y="91"/>
                    <a:pt x="320" y="92"/>
                    <a:pt x="318" y="92"/>
                  </a:cubicBezTo>
                  <a:close/>
                </a:path>
              </a:pathLst>
            </a:custGeom>
            <a:solidFill>
              <a:srgbClr val="DAE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9" name="Freeform 317">
              <a:extLst>
                <a:ext uri="{FF2B5EF4-FFF2-40B4-BE49-F238E27FC236}">
                  <a16:creationId xmlns:a16="http://schemas.microsoft.com/office/drawing/2014/main" id="{516CC28A-71DF-4C01-83BF-887C825D3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1" y="1227"/>
              <a:ext cx="128" cy="110"/>
            </a:xfrm>
            <a:custGeom>
              <a:avLst/>
              <a:gdLst>
                <a:gd name="T0" fmla="*/ 136 w 354"/>
                <a:gd name="T1" fmla="*/ 29 h 303"/>
                <a:gd name="T2" fmla="*/ 72 w 354"/>
                <a:gd name="T3" fmla="*/ 73 h 303"/>
                <a:gd name="T4" fmla="*/ 25 w 354"/>
                <a:gd name="T5" fmla="*/ 124 h 303"/>
                <a:gd name="T6" fmla="*/ 54 w 354"/>
                <a:gd name="T7" fmla="*/ 195 h 303"/>
                <a:gd name="T8" fmla="*/ 81 w 354"/>
                <a:gd name="T9" fmla="*/ 241 h 303"/>
                <a:gd name="T10" fmla="*/ 127 w 354"/>
                <a:gd name="T11" fmla="*/ 283 h 303"/>
                <a:gd name="T12" fmla="*/ 191 w 354"/>
                <a:gd name="T13" fmla="*/ 288 h 303"/>
                <a:gd name="T14" fmla="*/ 228 w 354"/>
                <a:gd name="T15" fmla="*/ 240 h 303"/>
                <a:gd name="T16" fmla="*/ 255 w 354"/>
                <a:gd name="T17" fmla="*/ 191 h 303"/>
                <a:gd name="T18" fmla="*/ 302 w 354"/>
                <a:gd name="T19" fmla="*/ 165 h 303"/>
                <a:gd name="T20" fmla="*/ 302 w 354"/>
                <a:gd name="T21" fmla="*/ 74 h 303"/>
                <a:gd name="T22" fmla="*/ 242 w 354"/>
                <a:gd name="T23" fmla="*/ 29 h 303"/>
                <a:gd name="T24" fmla="*/ 136 w 354"/>
                <a:gd name="T25" fmla="*/ 29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4" h="303">
                  <a:moveTo>
                    <a:pt x="136" y="29"/>
                  </a:moveTo>
                  <a:cubicBezTo>
                    <a:pt x="115" y="61"/>
                    <a:pt x="87" y="31"/>
                    <a:pt x="72" y="73"/>
                  </a:cubicBezTo>
                  <a:cubicBezTo>
                    <a:pt x="57" y="115"/>
                    <a:pt x="50" y="99"/>
                    <a:pt x="25" y="124"/>
                  </a:cubicBezTo>
                  <a:cubicBezTo>
                    <a:pt x="0" y="148"/>
                    <a:pt x="24" y="187"/>
                    <a:pt x="54" y="195"/>
                  </a:cubicBezTo>
                  <a:cubicBezTo>
                    <a:pt x="84" y="203"/>
                    <a:pt x="89" y="218"/>
                    <a:pt x="81" y="241"/>
                  </a:cubicBezTo>
                  <a:cubicBezTo>
                    <a:pt x="74" y="264"/>
                    <a:pt x="117" y="284"/>
                    <a:pt x="127" y="283"/>
                  </a:cubicBezTo>
                  <a:cubicBezTo>
                    <a:pt x="138" y="281"/>
                    <a:pt x="175" y="273"/>
                    <a:pt x="191" y="288"/>
                  </a:cubicBezTo>
                  <a:cubicBezTo>
                    <a:pt x="206" y="303"/>
                    <a:pt x="230" y="253"/>
                    <a:pt x="228" y="240"/>
                  </a:cubicBezTo>
                  <a:cubicBezTo>
                    <a:pt x="226" y="227"/>
                    <a:pt x="231" y="194"/>
                    <a:pt x="255" y="191"/>
                  </a:cubicBezTo>
                  <a:cubicBezTo>
                    <a:pt x="278" y="187"/>
                    <a:pt x="290" y="173"/>
                    <a:pt x="302" y="165"/>
                  </a:cubicBezTo>
                  <a:cubicBezTo>
                    <a:pt x="319" y="155"/>
                    <a:pt x="354" y="103"/>
                    <a:pt x="302" y="74"/>
                  </a:cubicBezTo>
                  <a:cubicBezTo>
                    <a:pt x="275" y="58"/>
                    <a:pt x="261" y="50"/>
                    <a:pt x="242" y="29"/>
                  </a:cubicBezTo>
                  <a:cubicBezTo>
                    <a:pt x="223" y="8"/>
                    <a:pt x="155" y="0"/>
                    <a:pt x="136" y="29"/>
                  </a:cubicBezTo>
                  <a:close/>
                </a:path>
              </a:pathLst>
            </a:custGeom>
            <a:solidFill>
              <a:srgbClr val="C48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0" name="Freeform 318">
              <a:extLst>
                <a:ext uri="{FF2B5EF4-FFF2-40B4-BE49-F238E27FC236}">
                  <a16:creationId xmlns:a16="http://schemas.microsoft.com/office/drawing/2014/main" id="{74A322C8-5DEE-4534-A29B-3FBC20DD3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7" y="1296"/>
              <a:ext cx="17" cy="18"/>
            </a:xfrm>
            <a:custGeom>
              <a:avLst/>
              <a:gdLst>
                <a:gd name="T0" fmla="*/ 18 w 45"/>
                <a:gd name="T1" fmla="*/ 6 h 50"/>
                <a:gd name="T2" fmla="*/ 13 w 45"/>
                <a:gd name="T3" fmla="*/ 47 h 50"/>
                <a:gd name="T4" fmla="*/ 29 w 45"/>
                <a:gd name="T5" fmla="*/ 41 h 50"/>
                <a:gd name="T6" fmla="*/ 41 w 45"/>
                <a:gd name="T7" fmla="*/ 6 h 50"/>
                <a:gd name="T8" fmla="*/ 18 w 45"/>
                <a:gd name="T9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0">
                  <a:moveTo>
                    <a:pt x="18" y="6"/>
                  </a:moveTo>
                  <a:cubicBezTo>
                    <a:pt x="6" y="17"/>
                    <a:pt x="0" y="38"/>
                    <a:pt x="13" y="47"/>
                  </a:cubicBezTo>
                  <a:cubicBezTo>
                    <a:pt x="18" y="50"/>
                    <a:pt x="29" y="41"/>
                    <a:pt x="29" y="41"/>
                  </a:cubicBezTo>
                  <a:cubicBezTo>
                    <a:pt x="29" y="41"/>
                    <a:pt x="45" y="12"/>
                    <a:pt x="41" y="6"/>
                  </a:cubicBezTo>
                  <a:cubicBezTo>
                    <a:pt x="37" y="0"/>
                    <a:pt x="21" y="3"/>
                    <a:pt x="18" y="6"/>
                  </a:cubicBezTo>
                  <a:close/>
                </a:path>
              </a:pathLst>
            </a:custGeom>
            <a:solidFill>
              <a:srgbClr val="FF9B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2" name="Freeform 319">
              <a:extLst>
                <a:ext uri="{FF2B5EF4-FFF2-40B4-BE49-F238E27FC236}">
                  <a16:creationId xmlns:a16="http://schemas.microsoft.com/office/drawing/2014/main" id="{5CBFAFCB-9166-4597-97FE-8627F7E65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6" y="1367"/>
              <a:ext cx="201" cy="126"/>
            </a:xfrm>
            <a:custGeom>
              <a:avLst/>
              <a:gdLst>
                <a:gd name="T0" fmla="*/ 552 w 555"/>
                <a:gd name="T1" fmla="*/ 203 h 347"/>
                <a:gd name="T2" fmla="*/ 473 w 555"/>
                <a:gd name="T3" fmla="*/ 199 h 347"/>
                <a:gd name="T4" fmla="*/ 463 w 555"/>
                <a:gd name="T5" fmla="*/ 194 h 347"/>
                <a:gd name="T6" fmla="*/ 463 w 555"/>
                <a:gd name="T7" fmla="*/ 194 h 347"/>
                <a:gd name="T8" fmla="*/ 462 w 555"/>
                <a:gd name="T9" fmla="*/ 176 h 347"/>
                <a:gd name="T10" fmla="*/ 452 w 555"/>
                <a:gd name="T11" fmla="*/ 183 h 347"/>
                <a:gd name="T12" fmla="*/ 432 w 555"/>
                <a:gd name="T13" fmla="*/ 216 h 347"/>
                <a:gd name="T14" fmla="*/ 432 w 555"/>
                <a:gd name="T15" fmla="*/ 216 h 347"/>
                <a:gd name="T16" fmla="*/ 429 w 555"/>
                <a:gd name="T17" fmla="*/ 221 h 347"/>
                <a:gd name="T18" fmla="*/ 425 w 555"/>
                <a:gd name="T19" fmla="*/ 226 h 347"/>
                <a:gd name="T20" fmla="*/ 205 w 555"/>
                <a:gd name="T21" fmla="*/ 260 h 347"/>
                <a:gd name="T22" fmla="*/ 74 w 555"/>
                <a:gd name="T23" fmla="*/ 46 h 347"/>
                <a:gd name="T24" fmla="*/ 19 w 555"/>
                <a:gd name="T25" fmla="*/ 162 h 347"/>
                <a:gd name="T26" fmla="*/ 171 w 555"/>
                <a:gd name="T27" fmla="*/ 342 h 347"/>
                <a:gd name="T28" fmla="*/ 454 w 555"/>
                <a:gd name="T29" fmla="*/ 258 h 347"/>
                <a:gd name="T30" fmla="*/ 483 w 555"/>
                <a:gd name="T31" fmla="*/ 261 h 347"/>
                <a:gd name="T32" fmla="*/ 543 w 555"/>
                <a:gd name="T33" fmla="*/ 238 h 347"/>
                <a:gd name="T34" fmla="*/ 552 w 555"/>
                <a:gd name="T35" fmla="*/ 20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5" h="347">
                  <a:moveTo>
                    <a:pt x="552" y="203"/>
                  </a:moveTo>
                  <a:cubicBezTo>
                    <a:pt x="547" y="171"/>
                    <a:pt x="529" y="214"/>
                    <a:pt x="473" y="199"/>
                  </a:cubicBezTo>
                  <a:cubicBezTo>
                    <a:pt x="473" y="199"/>
                    <a:pt x="465" y="197"/>
                    <a:pt x="463" y="194"/>
                  </a:cubicBezTo>
                  <a:cubicBezTo>
                    <a:pt x="463" y="194"/>
                    <a:pt x="463" y="194"/>
                    <a:pt x="463" y="194"/>
                  </a:cubicBezTo>
                  <a:cubicBezTo>
                    <a:pt x="463" y="194"/>
                    <a:pt x="462" y="182"/>
                    <a:pt x="462" y="176"/>
                  </a:cubicBezTo>
                  <a:cubicBezTo>
                    <a:pt x="462" y="176"/>
                    <a:pt x="457" y="180"/>
                    <a:pt x="452" y="183"/>
                  </a:cubicBezTo>
                  <a:cubicBezTo>
                    <a:pt x="442" y="189"/>
                    <a:pt x="432" y="216"/>
                    <a:pt x="432" y="216"/>
                  </a:cubicBezTo>
                  <a:cubicBezTo>
                    <a:pt x="432" y="216"/>
                    <a:pt x="432" y="216"/>
                    <a:pt x="432" y="216"/>
                  </a:cubicBezTo>
                  <a:cubicBezTo>
                    <a:pt x="431" y="218"/>
                    <a:pt x="430" y="219"/>
                    <a:pt x="429" y="221"/>
                  </a:cubicBezTo>
                  <a:cubicBezTo>
                    <a:pt x="427" y="222"/>
                    <a:pt x="426" y="224"/>
                    <a:pt x="425" y="226"/>
                  </a:cubicBezTo>
                  <a:cubicBezTo>
                    <a:pt x="205" y="260"/>
                    <a:pt x="205" y="260"/>
                    <a:pt x="205" y="260"/>
                  </a:cubicBezTo>
                  <a:cubicBezTo>
                    <a:pt x="205" y="260"/>
                    <a:pt x="105" y="92"/>
                    <a:pt x="74" y="46"/>
                  </a:cubicBezTo>
                  <a:cubicBezTo>
                    <a:pt x="42" y="0"/>
                    <a:pt x="0" y="134"/>
                    <a:pt x="19" y="162"/>
                  </a:cubicBezTo>
                  <a:cubicBezTo>
                    <a:pt x="57" y="219"/>
                    <a:pt x="112" y="347"/>
                    <a:pt x="171" y="342"/>
                  </a:cubicBezTo>
                  <a:cubicBezTo>
                    <a:pt x="216" y="338"/>
                    <a:pt x="366" y="288"/>
                    <a:pt x="454" y="258"/>
                  </a:cubicBezTo>
                  <a:cubicBezTo>
                    <a:pt x="461" y="256"/>
                    <a:pt x="477" y="261"/>
                    <a:pt x="483" y="261"/>
                  </a:cubicBezTo>
                  <a:cubicBezTo>
                    <a:pt x="516" y="261"/>
                    <a:pt x="534" y="253"/>
                    <a:pt x="543" y="238"/>
                  </a:cubicBezTo>
                  <a:cubicBezTo>
                    <a:pt x="550" y="228"/>
                    <a:pt x="555" y="218"/>
                    <a:pt x="552" y="203"/>
                  </a:cubicBezTo>
                  <a:close/>
                </a:path>
              </a:pathLst>
            </a:custGeom>
            <a:solidFill>
              <a:srgbClr val="FF9B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3" name="Freeform 320">
              <a:extLst>
                <a:ext uri="{FF2B5EF4-FFF2-40B4-BE49-F238E27FC236}">
                  <a16:creationId xmlns:a16="http://schemas.microsoft.com/office/drawing/2014/main" id="{E02AD511-2A14-4967-982D-FBA9BEDBDE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" y="1547"/>
              <a:ext cx="27" cy="21"/>
            </a:xfrm>
            <a:custGeom>
              <a:avLst/>
              <a:gdLst>
                <a:gd name="T0" fmla="*/ 28 w 76"/>
                <a:gd name="T1" fmla="*/ 58 h 58"/>
                <a:gd name="T2" fmla="*/ 23 w 76"/>
                <a:gd name="T3" fmla="*/ 56 h 58"/>
                <a:gd name="T4" fmla="*/ 33 w 76"/>
                <a:gd name="T5" fmla="*/ 19 h 58"/>
                <a:gd name="T6" fmla="*/ 33 w 76"/>
                <a:gd name="T7" fmla="*/ 18 h 58"/>
                <a:gd name="T8" fmla="*/ 35 w 76"/>
                <a:gd name="T9" fmla="*/ 12 h 58"/>
                <a:gd name="T10" fmla="*/ 8 w 76"/>
                <a:gd name="T11" fmla="*/ 51 h 58"/>
                <a:gd name="T12" fmla="*/ 3 w 76"/>
                <a:gd name="T13" fmla="*/ 53 h 58"/>
                <a:gd name="T14" fmla="*/ 1 w 76"/>
                <a:gd name="T15" fmla="*/ 47 h 58"/>
                <a:gd name="T16" fmla="*/ 40 w 76"/>
                <a:gd name="T17" fmla="*/ 2 h 58"/>
                <a:gd name="T18" fmla="*/ 41 w 76"/>
                <a:gd name="T19" fmla="*/ 21 h 58"/>
                <a:gd name="T20" fmla="*/ 40 w 76"/>
                <a:gd name="T21" fmla="*/ 23 h 58"/>
                <a:gd name="T22" fmla="*/ 29 w 76"/>
                <a:gd name="T23" fmla="*/ 50 h 58"/>
                <a:gd name="T24" fmla="*/ 69 w 76"/>
                <a:gd name="T25" fmla="*/ 30 h 58"/>
                <a:gd name="T26" fmla="*/ 75 w 76"/>
                <a:gd name="T27" fmla="*/ 31 h 58"/>
                <a:gd name="T28" fmla="*/ 73 w 76"/>
                <a:gd name="T29" fmla="*/ 37 h 58"/>
                <a:gd name="T30" fmla="*/ 30 w 76"/>
                <a:gd name="T31" fmla="*/ 58 h 58"/>
                <a:gd name="T32" fmla="*/ 28 w 76"/>
                <a:gd name="T3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58">
                  <a:moveTo>
                    <a:pt x="28" y="58"/>
                  </a:moveTo>
                  <a:cubicBezTo>
                    <a:pt x="25" y="58"/>
                    <a:pt x="23" y="57"/>
                    <a:pt x="23" y="56"/>
                  </a:cubicBezTo>
                  <a:cubicBezTo>
                    <a:pt x="19" y="51"/>
                    <a:pt x="22" y="41"/>
                    <a:pt x="33" y="19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4" y="16"/>
                    <a:pt x="35" y="14"/>
                    <a:pt x="35" y="12"/>
                  </a:cubicBezTo>
                  <a:cubicBezTo>
                    <a:pt x="32" y="16"/>
                    <a:pt x="24" y="26"/>
                    <a:pt x="8" y="51"/>
                  </a:cubicBezTo>
                  <a:cubicBezTo>
                    <a:pt x="7" y="53"/>
                    <a:pt x="5" y="54"/>
                    <a:pt x="3" y="53"/>
                  </a:cubicBezTo>
                  <a:cubicBezTo>
                    <a:pt x="1" y="52"/>
                    <a:pt x="0" y="49"/>
                    <a:pt x="1" y="47"/>
                  </a:cubicBezTo>
                  <a:cubicBezTo>
                    <a:pt x="29" y="1"/>
                    <a:pt x="36" y="0"/>
                    <a:pt x="40" y="2"/>
                  </a:cubicBezTo>
                  <a:cubicBezTo>
                    <a:pt x="47" y="6"/>
                    <a:pt x="41" y="21"/>
                    <a:pt x="41" y="21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31" y="40"/>
                    <a:pt x="29" y="47"/>
                    <a:pt x="29" y="50"/>
                  </a:cubicBezTo>
                  <a:cubicBezTo>
                    <a:pt x="41" y="46"/>
                    <a:pt x="69" y="30"/>
                    <a:pt x="69" y="30"/>
                  </a:cubicBezTo>
                  <a:cubicBezTo>
                    <a:pt x="71" y="29"/>
                    <a:pt x="74" y="29"/>
                    <a:pt x="75" y="31"/>
                  </a:cubicBezTo>
                  <a:cubicBezTo>
                    <a:pt x="76" y="33"/>
                    <a:pt x="75" y="36"/>
                    <a:pt x="73" y="37"/>
                  </a:cubicBezTo>
                  <a:cubicBezTo>
                    <a:pt x="72" y="38"/>
                    <a:pt x="42" y="55"/>
                    <a:pt x="30" y="58"/>
                  </a:cubicBezTo>
                  <a:cubicBezTo>
                    <a:pt x="29" y="58"/>
                    <a:pt x="29" y="58"/>
                    <a:pt x="28" y="58"/>
                  </a:cubicBezTo>
                  <a:close/>
                </a:path>
              </a:pathLst>
            </a:custGeom>
            <a:solidFill>
              <a:srgbClr val="4D8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04" name="Rectangle: Rounded Corners 603">
            <a:extLst>
              <a:ext uri="{FF2B5EF4-FFF2-40B4-BE49-F238E27FC236}">
                <a16:creationId xmlns:a16="http://schemas.microsoft.com/office/drawing/2014/main" id="{67C94286-5CEF-4ACE-AF4D-596E151FCA05}"/>
              </a:ext>
            </a:extLst>
          </p:cNvPr>
          <p:cNvSpPr/>
          <p:nvPr/>
        </p:nvSpPr>
        <p:spPr>
          <a:xfrm>
            <a:off x="8231715" y="2798414"/>
            <a:ext cx="3500939" cy="3436492"/>
          </a:xfrm>
          <a:prstGeom prst="roundRect">
            <a:avLst>
              <a:gd name="adj" fmla="val 6687"/>
            </a:avLst>
          </a:prstGeom>
          <a:solidFill>
            <a:schemeClr val="bg1"/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en-US" sz="900" dirty="0" err="1">
              <a:solidFill>
                <a:schemeClr val="bg1"/>
              </a:solidFill>
            </a:endParaRPr>
          </a:p>
        </p:txBody>
      </p:sp>
      <p:sp>
        <p:nvSpPr>
          <p:cNvPr id="628" name="Rectangle: Rounded Corners 627">
            <a:extLst>
              <a:ext uri="{FF2B5EF4-FFF2-40B4-BE49-F238E27FC236}">
                <a16:creationId xmlns:a16="http://schemas.microsoft.com/office/drawing/2014/main" id="{22501974-602F-408B-9BB0-11F8837EA73B}"/>
              </a:ext>
            </a:extLst>
          </p:cNvPr>
          <p:cNvSpPr/>
          <p:nvPr/>
        </p:nvSpPr>
        <p:spPr>
          <a:xfrm>
            <a:off x="441831" y="2798414"/>
            <a:ext cx="3500939" cy="3436492"/>
          </a:xfrm>
          <a:prstGeom prst="roundRect">
            <a:avLst>
              <a:gd name="adj" fmla="val 8350"/>
            </a:avLst>
          </a:prstGeom>
          <a:solidFill>
            <a:schemeClr val="bg1"/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en-US" sz="900" dirty="0" err="1">
              <a:solidFill>
                <a:schemeClr val="bg1"/>
              </a:solidFill>
            </a:endParaRPr>
          </a:p>
        </p:txBody>
      </p:sp>
      <p:sp>
        <p:nvSpPr>
          <p:cNvPr id="629" name="Rectangle: Rounded Corners 628">
            <a:extLst>
              <a:ext uri="{FF2B5EF4-FFF2-40B4-BE49-F238E27FC236}">
                <a16:creationId xmlns:a16="http://schemas.microsoft.com/office/drawing/2014/main" id="{F782E31C-B64E-487C-B2B3-3E5FB21ABEE7}"/>
              </a:ext>
            </a:extLst>
          </p:cNvPr>
          <p:cNvSpPr/>
          <p:nvPr/>
        </p:nvSpPr>
        <p:spPr>
          <a:xfrm>
            <a:off x="4336773" y="2798414"/>
            <a:ext cx="3500939" cy="3436492"/>
          </a:xfrm>
          <a:prstGeom prst="roundRect">
            <a:avLst>
              <a:gd name="adj" fmla="val 5439"/>
            </a:avLst>
          </a:prstGeom>
          <a:solidFill>
            <a:schemeClr val="bg1"/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en-US" sz="900" dirty="0" err="1">
              <a:solidFill>
                <a:schemeClr val="bg1"/>
              </a:solidFill>
            </a:endParaRPr>
          </a:p>
        </p:txBody>
      </p:sp>
      <p:sp>
        <p:nvSpPr>
          <p:cNvPr id="631" name="Rectangle 630">
            <a:extLst>
              <a:ext uri="{FF2B5EF4-FFF2-40B4-BE49-F238E27FC236}">
                <a16:creationId xmlns:a16="http://schemas.microsoft.com/office/drawing/2014/main" id="{09719B53-AD53-4D4E-9BDA-B86924D1565E}"/>
              </a:ext>
            </a:extLst>
          </p:cNvPr>
          <p:cNvSpPr/>
          <p:nvPr/>
        </p:nvSpPr>
        <p:spPr>
          <a:xfrm>
            <a:off x="459617" y="4137233"/>
            <a:ext cx="3500939" cy="1815882"/>
          </a:xfrm>
          <a:prstGeom prst="rect">
            <a:avLst/>
          </a:prstGeom>
        </p:spPr>
        <p:txBody>
          <a:bodyPr wrap="square" lIns="144000" rIns="144000">
            <a:spAutoFit/>
          </a:bodyPr>
          <a:lstStyle/>
          <a:p>
            <a:r>
              <a:rPr lang="ru-RU" sz="1400" dirty="0" err="1">
                <a:solidFill>
                  <a:schemeClr val="tx2"/>
                </a:solidFill>
              </a:rPr>
              <a:t>Бундай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тадбирларга</a:t>
            </a:r>
            <a:r>
              <a:rPr lang="ru-RU" sz="1400" dirty="0">
                <a:solidFill>
                  <a:schemeClr val="tx2"/>
                </a:solidFill>
              </a:rPr>
              <a:t> комплаенс-</a:t>
            </a:r>
            <a:r>
              <a:rPr lang="ru-RU" sz="1400" dirty="0" err="1">
                <a:solidFill>
                  <a:schemeClr val="tx2"/>
                </a:solidFill>
              </a:rPr>
              <a:t>масъулнинг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обрўсини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танитиш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давлат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ташкилоти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ходимларининг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фаолияти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тўғрисида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хабардорлигини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ошириш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мақсдадида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давлат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ташкилоти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ходимлари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учун</a:t>
            </a:r>
            <a:r>
              <a:rPr lang="ru-RU" sz="1400" dirty="0">
                <a:solidFill>
                  <a:schemeClr val="tx2"/>
                </a:solidFill>
              </a:rPr>
              <a:t> комплаенс-</a:t>
            </a:r>
            <a:r>
              <a:rPr lang="ru-RU" sz="1400" dirty="0" err="1">
                <a:solidFill>
                  <a:schemeClr val="tx2"/>
                </a:solidFill>
              </a:rPr>
              <a:t>масъулларнинг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докладлари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тайёрланиши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мумкин</a:t>
            </a:r>
            <a:r>
              <a:rPr lang="ru-RU" sz="1400" dirty="0">
                <a:solidFill>
                  <a:schemeClr val="tx2"/>
                </a:solidFill>
              </a:rPr>
              <a:t>.</a:t>
            </a:r>
          </a:p>
        </p:txBody>
      </p:sp>
      <p:grpSp>
        <p:nvGrpSpPr>
          <p:cNvPr id="636" name="Group 4">
            <a:extLst>
              <a:ext uri="{FF2B5EF4-FFF2-40B4-BE49-F238E27FC236}">
                <a16:creationId xmlns:a16="http://schemas.microsoft.com/office/drawing/2014/main" id="{BB7BB7AC-A972-4598-AC9C-9E46C8972C93}"/>
              </a:ext>
            </a:extLst>
          </p:cNvPr>
          <p:cNvGrpSpPr>
            <a:grpSpLocks noChangeAspect="1"/>
          </p:cNvGrpSpPr>
          <p:nvPr/>
        </p:nvGrpSpPr>
        <p:grpSpPr bwMode="auto">
          <a:xfrm flipH="1">
            <a:off x="8231715" y="2868215"/>
            <a:ext cx="1579821" cy="1042890"/>
            <a:chOff x="3567" y="1749"/>
            <a:chExt cx="1416" cy="926"/>
          </a:xfrm>
        </p:grpSpPr>
        <p:sp>
          <p:nvSpPr>
            <p:cNvPr id="637" name="AutoShape 3">
              <a:extLst>
                <a:ext uri="{FF2B5EF4-FFF2-40B4-BE49-F238E27FC236}">
                  <a16:creationId xmlns:a16="http://schemas.microsoft.com/office/drawing/2014/main" id="{A1440D74-39F9-48BD-B506-1D9CB572B7B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567" y="1749"/>
              <a:ext cx="1416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8" name="Freeform 5">
              <a:extLst>
                <a:ext uri="{FF2B5EF4-FFF2-40B4-BE49-F238E27FC236}">
                  <a16:creationId xmlns:a16="http://schemas.microsoft.com/office/drawing/2014/main" id="{2C1C8EB9-1D42-4D83-9655-38FB6777AF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68" y="1836"/>
              <a:ext cx="267" cy="267"/>
            </a:xfrm>
            <a:custGeom>
              <a:avLst/>
              <a:gdLst>
                <a:gd name="T0" fmla="*/ 425 w 485"/>
                <a:gd name="T1" fmla="*/ 134 h 486"/>
                <a:gd name="T2" fmla="*/ 134 w 485"/>
                <a:gd name="T3" fmla="*/ 60 h 486"/>
                <a:gd name="T4" fmla="*/ 60 w 485"/>
                <a:gd name="T5" fmla="*/ 352 h 486"/>
                <a:gd name="T6" fmla="*/ 352 w 485"/>
                <a:gd name="T7" fmla="*/ 425 h 486"/>
                <a:gd name="T8" fmla="*/ 425 w 485"/>
                <a:gd name="T9" fmla="*/ 134 h 486"/>
                <a:gd name="T10" fmla="*/ 161 w 485"/>
                <a:gd name="T11" fmla="*/ 292 h 486"/>
                <a:gd name="T12" fmla="*/ 194 w 485"/>
                <a:gd name="T13" fmla="*/ 162 h 486"/>
                <a:gd name="T14" fmla="*/ 324 w 485"/>
                <a:gd name="T15" fmla="*/ 194 h 486"/>
                <a:gd name="T16" fmla="*/ 292 w 485"/>
                <a:gd name="T17" fmla="*/ 324 h 486"/>
                <a:gd name="T18" fmla="*/ 161 w 485"/>
                <a:gd name="T19" fmla="*/ 292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5" h="486">
                  <a:moveTo>
                    <a:pt x="425" y="134"/>
                  </a:moveTo>
                  <a:cubicBezTo>
                    <a:pt x="365" y="33"/>
                    <a:pt x="234" y="0"/>
                    <a:pt x="134" y="60"/>
                  </a:cubicBezTo>
                  <a:cubicBezTo>
                    <a:pt x="33" y="121"/>
                    <a:pt x="0" y="252"/>
                    <a:pt x="60" y="352"/>
                  </a:cubicBezTo>
                  <a:cubicBezTo>
                    <a:pt x="121" y="453"/>
                    <a:pt x="251" y="486"/>
                    <a:pt x="352" y="425"/>
                  </a:cubicBezTo>
                  <a:cubicBezTo>
                    <a:pt x="453" y="365"/>
                    <a:pt x="485" y="234"/>
                    <a:pt x="425" y="134"/>
                  </a:cubicBezTo>
                  <a:close/>
                  <a:moveTo>
                    <a:pt x="161" y="292"/>
                  </a:moveTo>
                  <a:cubicBezTo>
                    <a:pt x="134" y="247"/>
                    <a:pt x="149" y="188"/>
                    <a:pt x="194" y="162"/>
                  </a:cubicBezTo>
                  <a:cubicBezTo>
                    <a:pt x="239" y="135"/>
                    <a:pt x="297" y="149"/>
                    <a:pt x="324" y="194"/>
                  </a:cubicBezTo>
                  <a:cubicBezTo>
                    <a:pt x="351" y="239"/>
                    <a:pt x="336" y="297"/>
                    <a:pt x="292" y="324"/>
                  </a:cubicBezTo>
                  <a:cubicBezTo>
                    <a:pt x="247" y="351"/>
                    <a:pt x="188" y="337"/>
                    <a:pt x="161" y="292"/>
                  </a:cubicBezTo>
                  <a:close/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9" name="Freeform 6">
              <a:extLst>
                <a:ext uri="{FF2B5EF4-FFF2-40B4-BE49-F238E27FC236}">
                  <a16:creationId xmlns:a16="http://schemas.microsoft.com/office/drawing/2014/main" id="{08F13570-B46C-4F3D-B182-7FE3F40972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0" y="1750"/>
              <a:ext cx="443" cy="440"/>
            </a:xfrm>
            <a:custGeom>
              <a:avLst/>
              <a:gdLst>
                <a:gd name="T0" fmla="*/ 538 w 806"/>
                <a:gd name="T1" fmla="*/ 781 h 802"/>
                <a:gd name="T2" fmla="*/ 674 w 806"/>
                <a:gd name="T3" fmla="*/ 700 h 802"/>
                <a:gd name="T4" fmla="*/ 627 w 806"/>
                <a:gd name="T5" fmla="*/ 622 h 802"/>
                <a:gd name="T6" fmla="*/ 652 w 806"/>
                <a:gd name="T7" fmla="*/ 593 h 802"/>
                <a:gd name="T8" fmla="*/ 735 w 806"/>
                <a:gd name="T9" fmla="*/ 629 h 802"/>
                <a:gd name="T10" fmla="*/ 797 w 806"/>
                <a:gd name="T11" fmla="*/ 483 h 802"/>
                <a:gd name="T12" fmla="*/ 714 w 806"/>
                <a:gd name="T13" fmla="*/ 448 h 802"/>
                <a:gd name="T14" fmla="*/ 718 w 806"/>
                <a:gd name="T15" fmla="*/ 410 h 802"/>
                <a:gd name="T16" fmla="*/ 806 w 806"/>
                <a:gd name="T17" fmla="*/ 390 h 802"/>
                <a:gd name="T18" fmla="*/ 770 w 806"/>
                <a:gd name="T19" fmla="*/ 236 h 802"/>
                <a:gd name="T20" fmla="*/ 682 w 806"/>
                <a:gd name="T21" fmla="*/ 256 h 802"/>
                <a:gd name="T22" fmla="*/ 673 w 806"/>
                <a:gd name="T23" fmla="*/ 239 h 802"/>
                <a:gd name="T24" fmla="*/ 663 w 806"/>
                <a:gd name="T25" fmla="*/ 223 h 802"/>
                <a:gd name="T26" fmla="*/ 722 w 806"/>
                <a:gd name="T27" fmla="*/ 155 h 802"/>
                <a:gd name="T28" fmla="*/ 603 w 806"/>
                <a:gd name="T29" fmla="*/ 51 h 802"/>
                <a:gd name="T30" fmla="*/ 543 w 806"/>
                <a:gd name="T31" fmla="*/ 119 h 802"/>
                <a:gd name="T32" fmla="*/ 509 w 806"/>
                <a:gd name="T33" fmla="*/ 104 h 802"/>
                <a:gd name="T34" fmla="*/ 517 w 806"/>
                <a:gd name="T35" fmla="*/ 14 h 802"/>
                <a:gd name="T36" fmla="*/ 359 w 806"/>
                <a:gd name="T37" fmla="*/ 0 h 802"/>
                <a:gd name="T38" fmla="*/ 351 w 806"/>
                <a:gd name="T39" fmla="*/ 90 h 802"/>
                <a:gd name="T40" fmla="*/ 314 w 806"/>
                <a:gd name="T41" fmla="*/ 99 h 802"/>
                <a:gd name="T42" fmla="*/ 268 w 806"/>
                <a:gd name="T43" fmla="*/ 21 h 802"/>
                <a:gd name="T44" fmla="*/ 132 w 806"/>
                <a:gd name="T45" fmla="*/ 102 h 802"/>
                <a:gd name="T46" fmla="*/ 178 w 806"/>
                <a:gd name="T47" fmla="*/ 180 h 802"/>
                <a:gd name="T48" fmla="*/ 153 w 806"/>
                <a:gd name="T49" fmla="*/ 209 h 802"/>
                <a:gd name="T50" fmla="*/ 70 w 806"/>
                <a:gd name="T51" fmla="*/ 173 h 802"/>
                <a:gd name="T52" fmla="*/ 8 w 806"/>
                <a:gd name="T53" fmla="*/ 319 h 802"/>
                <a:gd name="T54" fmla="*/ 91 w 806"/>
                <a:gd name="T55" fmla="*/ 354 h 802"/>
                <a:gd name="T56" fmla="*/ 88 w 806"/>
                <a:gd name="T57" fmla="*/ 392 h 802"/>
                <a:gd name="T58" fmla="*/ 0 w 806"/>
                <a:gd name="T59" fmla="*/ 412 h 802"/>
                <a:gd name="T60" fmla="*/ 35 w 806"/>
                <a:gd name="T61" fmla="*/ 566 h 802"/>
                <a:gd name="T62" fmla="*/ 123 w 806"/>
                <a:gd name="T63" fmla="*/ 546 h 802"/>
                <a:gd name="T64" fmla="*/ 133 w 806"/>
                <a:gd name="T65" fmla="*/ 563 h 802"/>
                <a:gd name="T66" fmla="*/ 143 w 806"/>
                <a:gd name="T67" fmla="*/ 579 h 802"/>
                <a:gd name="T68" fmla="*/ 83 w 806"/>
                <a:gd name="T69" fmla="*/ 647 h 802"/>
                <a:gd name="T70" fmla="*/ 202 w 806"/>
                <a:gd name="T71" fmla="*/ 751 h 802"/>
                <a:gd name="T72" fmla="*/ 262 w 806"/>
                <a:gd name="T73" fmla="*/ 683 h 802"/>
                <a:gd name="T74" fmla="*/ 297 w 806"/>
                <a:gd name="T75" fmla="*/ 698 h 802"/>
                <a:gd name="T76" fmla="*/ 289 w 806"/>
                <a:gd name="T77" fmla="*/ 788 h 802"/>
                <a:gd name="T78" fmla="*/ 446 w 806"/>
                <a:gd name="T79" fmla="*/ 802 h 802"/>
                <a:gd name="T80" fmla="*/ 454 w 806"/>
                <a:gd name="T81" fmla="*/ 712 h 802"/>
                <a:gd name="T82" fmla="*/ 492 w 806"/>
                <a:gd name="T83" fmla="*/ 703 h 802"/>
                <a:gd name="T84" fmla="*/ 538 w 806"/>
                <a:gd name="T85" fmla="*/ 781 h 802"/>
                <a:gd name="T86" fmla="*/ 202 w 806"/>
                <a:gd name="T87" fmla="*/ 521 h 802"/>
                <a:gd name="T88" fmla="*/ 283 w 806"/>
                <a:gd name="T89" fmla="*/ 200 h 802"/>
                <a:gd name="T90" fmla="*/ 603 w 806"/>
                <a:gd name="T91" fmla="*/ 281 h 802"/>
                <a:gd name="T92" fmla="*/ 523 w 806"/>
                <a:gd name="T93" fmla="*/ 602 h 802"/>
                <a:gd name="T94" fmla="*/ 202 w 806"/>
                <a:gd name="T95" fmla="*/ 521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06" h="802">
                  <a:moveTo>
                    <a:pt x="538" y="781"/>
                  </a:moveTo>
                  <a:cubicBezTo>
                    <a:pt x="674" y="700"/>
                    <a:pt x="674" y="700"/>
                    <a:pt x="674" y="700"/>
                  </a:cubicBezTo>
                  <a:cubicBezTo>
                    <a:pt x="627" y="622"/>
                    <a:pt x="627" y="622"/>
                    <a:pt x="627" y="622"/>
                  </a:cubicBezTo>
                  <a:cubicBezTo>
                    <a:pt x="636" y="613"/>
                    <a:pt x="645" y="603"/>
                    <a:pt x="652" y="593"/>
                  </a:cubicBezTo>
                  <a:cubicBezTo>
                    <a:pt x="735" y="629"/>
                    <a:pt x="735" y="629"/>
                    <a:pt x="735" y="629"/>
                  </a:cubicBezTo>
                  <a:cubicBezTo>
                    <a:pt x="797" y="483"/>
                    <a:pt x="797" y="483"/>
                    <a:pt x="797" y="483"/>
                  </a:cubicBezTo>
                  <a:cubicBezTo>
                    <a:pt x="714" y="448"/>
                    <a:pt x="714" y="448"/>
                    <a:pt x="714" y="448"/>
                  </a:cubicBezTo>
                  <a:cubicBezTo>
                    <a:pt x="716" y="435"/>
                    <a:pt x="717" y="423"/>
                    <a:pt x="718" y="410"/>
                  </a:cubicBezTo>
                  <a:cubicBezTo>
                    <a:pt x="806" y="390"/>
                    <a:pt x="806" y="390"/>
                    <a:pt x="806" y="390"/>
                  </a:cubicBezTo>
                  <a:cubicBezTo>
                    <a:pt x="770" y="236"/>
                    <a:pt x="770" y="236"/>
                    <a:pt x="770" y="236"/>
                  </a:cubicBezTo>
                  <a:cubicBezTo>
                    <a:pt x="682" y="256"/>
                    <a:pt x="682" y="256"/>
                    <a:pt x="682" y="256"/>
                  </a:cubicBezTo>
                  <a:cubicBezTo>
                    <a:pt x="679" y="250"/>
                    <a:pt x="676" y="245"/>
                    <a:pt x="673" y="239"/>
                  </a:cubicBezTo>
                  <a:cubicBezTo>
                    <a:pt x="670" y="234"/>
                    <a:pt x="666" y="228"/>
                    <a:pt x="663" y="223"/>
                  </a:cubicBezTo>
                  <a:cubicBezTo>
                    <a:pt x="722" y="155"/>
                    <a:pt x="722" y="155"/>
                    <a:pt x="722" y="155"/>
                  </a:cubicBezTo>
                  <a:cubicBezTo>
                    <a:pt x="603" y="51"/>
                    <a:pt x="603" y="51"/>
                    <a:pt x="603" y="51"/>
                  </a:cubicBezTo>
                  <a:cubicBezTo>
                    <a:pt x="543" y="119"/>
                    <a:pt x="543" y="119"/>
                    <a:pt x="543" y="119"/>
                  </a:cubicBezTo>
                  <a:cubicBezTo>
                    <a:pt x="532" y="114"/>
                    <a:pt x="521" y="109"/>
                    <a:pt x="509" y="104"/>
                  </a:cubicBezTo>
                  <a:cubicBezTo>
                    <a:pt x="517" y="14"/>
                    <a:pt x="517" y="14"/>
                    <a:pt x="517" y="14"/>
                  </a:cubicBezTo>
                  <a:cubicBezTo>
                    <a:pt x="359" y="0"/>
                    <a:pt x="359" y="0"/>
                    <a:pt x="359" y="0"/>
                  </a:cubicBezTo>
                  <a:cubicBezTo>
                    <a:pt x="351" y="90"/>
                    <a:pt x="351" y="90"/>
                    <a:pt x="351" y="90"/>
                  </a:cubicBezTo>
                  <a:cubicBezTo>
                    <a:pt x="339" y="92"/>
                    <a:pt x="326" y="95"/>
                    <a:pt x="314" y="99"/>
                  </a:cubicBezTo>
                  <a:cubicBezTo>
                    <a:pt x="268" y="21"/>
                    <a:pt x="268" y="21"/>
                    <a:pt x="268" y="21"/>
                  </a:cubicBezTo>
                  <a:cubicBezTo>
                    <a:pt x="132" y="102"/>
                    <a:pt x="132" y="102"/>
                    <a:pt x="132" y="102"/>
                  </a:cubicBezTo>
                  <a:cubicBezTo>
                    <a:pt x="178" y="180"/>
                    <a:pt x="178" y="180"/>
                    <a:pt x="178" y="180"/>
                  </a:cubicBezTo>
                  <a:cubicBezTo>
                    <a:pt x="169" y="189"/>
                    <a:pt x="161" y="199"/>
                    <a:pt x="153" y="209"/>
                  </a:cubicBezTo>
                  <a:cubicBezTo>
                    <a:pt x="70" y="173"/>
                    <a:pt x="70" y="173"/>
                    <a:pt x="70" y="173"/>
                  </a:cubicBezTo>
                  <a:cubicBezTo>
                    <a:pt x="8" y="319"/>
                    <a:pt x="8" y="319"/>
                    <a:pt x="8" y="319"/>
                  </a:cubicBezTo>
                  <a:cubicBezTo>
                    <a:pt x="91" y="354"/>
                    <a:pt x="91" y="354"/>
                    <a:pt x="91" y="354"/>
                  </a:cubicBezTo>
                  <a:cubicBezTo>
                    <a:pt x="89" y="367"/>
                    <a:pt x="88" y="379"/>
                    <a:pt x="88" y="392"/>
                  </a:cubicBezTo>
                  <a:cubicBezTo>
                    <a:pt x="0" y="412"/>
                    <a:pt x="0" y="412"/>
                    <a:pt x="0" y="412"/>
                  </a:cubicBezTo>
                  <a:cubicBezTo>
                    <a:pt x="35" y="566"/>
                    <a:pt x="35" y="566"/>
                    <a:pt x="35" y="566"/>
                  </a:cubicBezTo>
                  <a:cubicBezTo>
                    <a:pt x="123" y="546"/>
                    <a:pt x="123" y="546"/>
                    <a:pt x="123" y="546"/>
                  </a:cubicBezTo>
                  <a:cubicBezTo>
                    <a:pt x="126" y="552"/>
                    <a:pt x="129" y="557"/>
                    <a:pt x="133" y="563"/>
                  </a:cubicBezTo>
                  <a:cubicBezTo>
                    <a:pt x="136" y="568"/>
                    <a:pt x="139" y="574"/>
                    <a:pt x="143" y="579"/>
                  </a:cubicBezTo>
                  <a:cubicBezTo>
                    <a:pt x="83" y="647"/>
                    <a:pt x="83" y="647"/>
                    <a:pt x="83" y="647"/>
                  </a:cubicBezTo>
                  <a:cubicBezTo>
                    <a:pt x="202" y="751"/>
                    <a:pt x="202" y="751"/>
                    <a:pt x="202" y="751"/>
                  </a:cubicBezTo>
                  <a:cubicBezTo>
                    <a:pt x="262" y="683"/>
                    <a:pt x="262" y="683"/>
                    <a:pt x="262" y="683"/>
                  </a:cubicBezTo>
                  <a:cubicBezTo>
                    <a:pt x="273" y="688"/>
                    <a:pt x="285" y="693"/>
                    <a:pt x="297" y="698"/>
                  </a:cubicBezTo>
                  <a:cubicBezTo>
                    <a:pt x="289" y="788"/>
                    <a:pt x="289" y="788"/>
                    <a:pt x="289" y="788"/>
                  </a:cubicBezTo>
                  <a:cubicBezTo>
                    <a:pt x="446" y="802"/>
                    <a:pt x="446" y="802"/>
                    <a:pt x="446" y="802"/>
                  </a:cubicBezTo>
                  <a:cubicBezTo>
                    <a:pt x="454" y="712"/>
                    <a:pt x="454" y="712"/>
                    <a:pt x="454" y="712"/>
                  </a:cubicBezTo>
                  <a:cubicBezTo>
                    <a:pt x="467" y="710"/>
                    <a:pt x="479" y="707"/>
                    <a:pt x="492" y="703"/>
                  </a:cubicBezTo>
                  <a:lnTo>
                    <a:pt x="538" y="781"/>
                  </a:lnTo>
                  <a:close/>
                  <a:moveTo>
                    <a:pt x="202" y="521"/>
                  </a:moveTo>
                  <a:cubicBezTo>
                    <a:pt x="136" y="410"/>
                    <a:pt x="172" y="267"/>
                    <a:pt x="283" y="200"/>
                  </a:cubicBezTo>
                  <a:cubicBezTo>
                    <a:pt x="393" y="134"/>
                    <a:pt x="537" y="170"/>
                    <a:pt x="603" y="281"/>
                  </a:cubicBezTo>
                  <a:cubicBezTo>
                    <a:pt x="670" y="391"/>
                    <a:pt x="633" y="535"/>
                    <a:pt x="523" y="602"/>
                  </a:cubicBezTo>
                  <a:cubicBezTo>
                    <a:pt x="412" y="668"/>
                    <a:pt x="268" y="632"/>
                    <a:pt x="202" y="521"/>
                  </a:cubicBezTo>
                  <a:close/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0" name="Freeform 7">
              <a:extLst>
                <a:ext uri="{FF2B5EF4-FFF2-40B4-BE49-F238E27FC236}">
                  <a16:creationId xmlns:a16="http://schemas.microsoft.com/office/drawing/2014/main" id="{697B0ECE-F84F-42A2-8746-F88C088FBA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55" y="1823"/>
              <a:ext cx="293" cy="293"/>
            </a:xfrm>
            <a:custGeom>
              <a:avLst/>
              <a:gdLst>
                <a:gd name="T0" fmla="*/ 467 w 534"/>
                <a:gd name="T1" fmla="*/ 147 h 534"/>
                <a:gd name="T2" fmla="*/ 147 w 534"/>
                <a:gd name="T3" fmla="*/ 66 h 534"/>
                <a:gd name="T4" fmla="*/ 66 w 534"/>
                <a:gd name="T5" fmla="*/ 387 h 534"/>
                <a:gd name="T6" fmla="*/ 387 w 534"/>
                <a:gd name="T7" fmla="*/ 468 h 534"/>
                <a:gd name="T8" fmla="*/ 467 w 534"/>
                <a:gd name="T9" fmla="*/ 147 h 534"/>
                <a:gd name="T10" fmla="*/ 84 w 534"/>
                <a:gd name="T11" fmla="*/ 376 h 534"/>
                <a:gd name="T12" fmla="*/ 158 w 534"/>
                <a:gd name="T13" fmla="*/ 84 h 534"/>
                <a:gd name="T14" fmla="*/ 449 w 534"/>
                <a:gd name="T15" fmla="*/ 158 h 534"/>
                <a:gd name="T16" fmla="*/ 376 w 534"/>
                <a:gd name="T17" fmla="*/ 449 h 534"/>
                <a:gd name="T18" fmla="*/ 84 w 534"/>
                <a:gd name="T19" fmla="*/ 376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4" h="534">
                  <a:moveTo>
                    <a:pt x="467" y="147"/>
                  </a:moveTo>
                  <a:cubicBezTo>
                    <a:pt x="401" y="36"/>
                    <a:pt x="257" y="0"/>
                    <a:pt x="147" y="66"/>
                  </a:cubicBezTo>
                  <a:cubicBezTo>
                    <a:pt x="36" y="133"/>
                    <a:pt x="0" y="276"/>
                    <a:pt x="66" y="387"/>
                  </a:cubicBezTo>
                  <a:cubicBezTo>
                    <a:pt x="132" y="498"/>
                    <a:pt x="276" y="534"/>
                    <a:pt x="387" y="468"/>
                  </a:cubicBezTo>
                  <a:cubicBezTo>
                    <a:pt x="497" y="401"/>
                    <a:pt x="534" y="257"/>
                    <a:pt x="467" y="147"/>
                  </a:cubicBezTo>
                  <a:close/>
                  <a:moveTo>
                    <a:pt x="84" y="376"/>
                  </a:moveTo>
                  <a:cubicBezTo>
                    <a:pt x="24" y="276"/>
                    <a:pt x="57" y="145"/>
                    <a:pt x="158" y="84"/>
                  </a:cubicBezTo>
                  <a:cubicBezTo>
                    <a:pt x="258" y="24"/>
                    <a:pt x="389" y="57"/>
                    <a:pt x="449" y="158"/>
                  </a:cubicBezTo>
                  <a:cubicBezTo>
                    <a:pt x="509" y="258"/>
                    <a:pt x="477" y="389"/>
                    <a:pt x="376" y="449"/>
                  </a:cubicBezTo>
                  <a:cubicBezTo>
                    <a:pt x="275" y="510"/>
                    <a:pt x="145" y="477"/>
                    <a:pt x="84" y="376"/>
                  </a:cubicBezTo>
                  <a:close/>
                </a:path>
              </a:pathLst>
            </a:custGeom>
            <a:solidFill>
              <a:srgbClr val="F7FC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1" name="Freeform 8">
              <a:extLst>
                <a:ext uri="{FF2B5EF4-FFF2-40B4-BE49-F238E27FC236}">
                  <a16:creationId xmlns:a16="http://schemas.microsoft.com/office/drawing/2014/main" id="{E83F86FD-3989-4142-A8C3-6FA3D643C7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6" y="2013"/>
              <a:ext cx="500" cy="496"/>
            </a:xfrm>
            <a:custGeom>
              <a:avLst/>
              <a:gdLst>
                <a:gd name="T0" fmla="*/ 607 w 909"/>
                <a:gd name="T1" fmla="*/ 881 h 904"/>
                <a:gd name="T2" fmla="*/ 760 w 909"/>
                <a:gd name="T3" fmla="*/ 789 h 904"/>
                <a:gd name="T4" fmla="*/ 708 w 909"/>
                <a:gd name="T5" fmla="*/ 702 h 904"/>
                <a:gd name="T6" fmla="*/ 736 w 909"/>
                <a:gd name="T7" fmla="*/ 669 h 904"/>
                <a:gd name="T8" fmla="*/ 830 w 909"/>
                <a:gd name="T9" fmla="*/ 709 h 904"/>
                <a:gd name="T10" fmla="*/ 900 w 909"/>
                <a:gd name="T11" fmla="*/ 545 h 904"/>
                <a:gd name="T12" fmla="*/ 806 w 909"/>
                <a:gd name="T13" fmla="*/ 505 h 904"/>
                <a:gd name="T14" fmla="*/ 809 w 909"/>
                <a:gd name="T15" fmla="*/ 462 h 904"/>
                <a:gd name="T16" fmla="*/ 909 w 909"/>
                <a:gd name="T17" fmla="*/ 439 h 904"/>
                <a:gd name="T18" fmla="*/ 869 w 909"/>
                <a:gd name="T19" fmla="*/ 266 h 904"/>
                <a:gd name="T20" fmla="*/ 770 w 909"/>
                <a:gd name="T21" fmla="*/ 288 h 904"/>
                <a:gd name="T22" fmla="*/ 759 w 909"/>
                <a:gd name="T23" fmla="*/ 270 h 904"/>
                <a:gd name="T24" fmla="*/ 748 w 909"/>
                <a:gd name="T25" fmla="*/ 252 h 904"/>
                <a:gd name="T26" fmla="*/ 815 w 909"/>
                <a:gd name="T27" fmla="*/ 175 h 904"/>
                <a:gd name="T28" fmla="*/ 680 w 909"/>
                <a:gd name="T29" fmla="*/ 57 h 904"/>
                <a:gd name="T30" fmla="*/ 613 w 909"/>
                <a:gd name="T31" fmla="*/ 134 h 904"/>
                <a:gd name="T32" fmla="*/ 574 w 909"/>
                <a:gd name="T33" fmla="*/ 117 h 904"/>
                <a:gd name="T34" fmla="*/ 583 w 909"/>
                <a:gd name="T35" fmla="*/ 16 h 904"/>
                <a:gd name="T36" fmla="*/ 405 w 909"/>
                <a:gd name="T37" fmla="*/ 0 h 904"/>
                <a:gd name="T38" fmla="*/ 396 w 909"/>
                <a:gd name="T39" fmla="*/ 102 h 904"/>
                <a:gd name="T40" fmla="*/ 354 w 909"/>
                <a:gd name="T41" fmla="*/ 111 h 904"/>
                <a:gd name="T42" fmla="*/ 302 w 909"/>
                <a:gd name="T43" fmla="*/ 24 h 904"/>
                <a:gd name="T44" fmla="*/ 149 w 909"/>
                <a:gd name="T45" fmla="*/ 115 h 904"/>
                <a:gd name="T46" fmla="*/ 201 w 909"/>
                <a:gd name="T47" fmla="*/ 203 h 904"/>
                <a:gd name="T48" fmla="*/ 173 w 909"/>
                <a:gd name="T49" fmla="*/ 235 h 904"/>
                <a:gd name="T50" fmla="*/ 79 w 909"/>
                <a:gd name="T51" fmla="*/ 195 h 904"/>
                <a:gd name="T52" fmla="*/ 9 w 909"/>
                <a:gd name="T53" fmla="*/ 359 h 904"/>
                <a:gd name="T54" fmla="*/ 103 w 909"/>
                <a:gd name="T55" fmla="*/ 399 h 904"/>
                <a:gd name="T56" fmla="*/ 99 w 909"/>
                <a:gd name="T57" fmla="*/ 442 h 904"/>
                <a:gd name="T58" fmla="*/ 0 w 909"/>
                <a:gd name="T59" fmla="*/ 465 h 904"/>
                <a:gd name="T60" fmla="*/ 39 w 909"/>
                <a:gd name="T61" fmla="*/ 639 h 904"/>
                <a:gd name="T62" fmla="*/ 139 w 909"/>
                <a:gd name="T63" fmla="*/ 616 h 904"/>
                <a:gd name="T64" fmla="*/ 149 w 909"/>
                <a:gd name="T65" fmla="*/ 635 h 904"/>
                <a:gd name="T66" fmla="*/ 161 w 909"/>
                <a:gd name="T67" fmla="*/ 653 h 904"/>
                <a:gd name="T68" fmla="*/ 94 w 909"/>
                <a:gd name="T69" fmla="*/ 730 h 904"/>
                <a:gd name="T70" fmla="*/ 228 w 909"/>
                <a:gd name="T71" fmla="*/ 847 h 904"/>
                <a:gd name="T72" fmla="*/ 296 w 909"/>
                <a:gd name="T73" fmla="*/ 770 h 904"/>
                <a:gd name="T74" fmla="*/ 335 w 909"/>
                <a:gd name="T75" fmla="*/ 787 h 904"/>
                <a:gd name="T76" fmla="*/ 326 w 909"/>
                <a:gd name="T77" fmla="*/ 889 h 904"/>
                <a:gd name="T78" fmla="*/ 504 w 909"/>
                <a:gd name="T79" fmla="*/ 904 h 904"/>
                <a:gd name="T80" fmla="*/ 513 w 909"/>
                <a:gd name="T81" fmla="*/ 803 h 904"/>
                <a:gd name="T82" fmla="*/ 555 w 909"/>
                <a:gd name="T83" fmla="*/ 793 h 904"/>
                <a:gd name="T84" fmla="*/ 607 w 909"/>
                <a:gd name="T85" fmla="*/ 881 h 904"/>
                <a:gd name="T86" fmla="*/ 362 w 909"/>
                <a:gd name="T87" fmla="*/ 507 h 904"/>
                <a:gd name="T88" fmla="*/ 399 w 909"/>
                <a:gd name="T89" fmla="*/ 360 h 904"/>
                <a:gd name="T90" fmla="*/ 546 w 909"/>
                <a:gd name="T91" fmla="*/ 397 h 904"/>
                <a:gd name="T92" fmla="*/ 509 w 909"/>
                <a:gd name="T93" fmla="*/ 544 h 904"/>
                <a:gd name="T94" fmla="*/ 362 w 909"/>
                <a:gd name="T95" fmla="*/ 507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909" h="904">
                  <a:moveTo>
                    <a:pt x="607" y="881"/>
                  </a:moveTo>
                  <a:cubicBezTo>
                    <a:pt x="760" y="789"/>
                    <a:pt x="760" y="789"/>
                    <a:pt x="760" y="789"/>
                  </a:cubicBezTo>
                  <a:cubicBezTo>
                    <a:pt x="708" y="702"/>
                    <a:pt x="708" y="702"/>
                    <a:pt x="708" y="702"/>
                  </a:cubicBezTo>
                  <a:cubicBezTo>
                    <a:pt x="718" y="691"/>
                    <a:pt x="727" y="680"/>
                    <a:pt x="736" y="669"/>
                  </a:cubicBezTo>
                  <a:cubicBezTo>
                    <a:pt x="830" y="709"/>
                    <a:pt x="830" y="709"/>
                    <a:pt x="830" y="709"/>
                  </a:cubicBezTo>
                  <a:cubicBezTo>
                    <a:pt x="900" y="545"/>
                    <a:pt x="900" y="545"/>
                    <a:pt x="900" y="545"/>
                  </a:cubicBezTo>
                  <a:cubicBezTo>
                    <a:pt x="806" y="505"/>
                    <a:pt x="806" y="505"/>
                    <a:pt x="806" y="505"/>
                  </a:cubicBezTo>
                  <a:cubicBezTo>
                    <a:pt x="808" y="491"/>
                    <a:pt x="809" y="477"/>
                    <a:pt x="809" y="462"/>
                  </a:cubicBezTo>
                  <a:cubicBezTo>
                    <a:pt x="909" y="439"/>
                    <a:pt x="909" y="439"/>
                    <a:pt x="909" y="439"/>
                  </a:cubicBezTo>
                  <a:cubicBezTo>
                    <a:pt x="869" y="266"/>
                    <a:pt x="869" y="266"/>
                    <a:pt x="869" y="266"/>
                  </a:cubicBezTo>
                  <a:cubicBezTo>
                    <a:pt x="770" y="288"/>
                    <a:pt x="770" y="288"/>
                    <a:pt x="770" y="288"/>
                  </a:cubicBezTo>
                  <a:cubicBezTo>
                    <a:pt x="766" y="282"/>
                    <a:pt x="763" y="276"/>
                    <a:pt x="759" y="270"/>
                  </a:cubicBezTo>
                  <a:cubicBezTo>
                    <a:pt x="756" y="263"/>
                    <a:pt x="752" y="257"/>
                    <a:pt x="748" y="252"/>
                  </a:cubicBezTo>
                  <a:cubicBezTo>
                    <a:pt x="815" y="175"/>
                    <a:pt x="815" y="175"/>
                    <a:pt x="815" y="175"/>
                  </a:cubicBezTo>
                  <a:cubicBezTo>
                    <a:pt x="680" y="57"/>
                    <a:pt x="680" y="57"/>
                    <a:pt x="680" y="57"/>
                  </a:cubicBezTo>
                  <a:cubicBezTo>
                    <a:pt x="613" y="134"/>
                    <a:pt x="613" y="134"/>
                    <a:pt x="613" y="134"/>
                  </a:cubicBezTo>
                  <a:cubicBezTo>
                    <a:pt x="600" y="128"/>
                    <a:pt x="587" y="122"/>
                    <a:pt x="574" y="117"/>
                  </a:cubicBezTo>
                  <a:cubicBezTo>
                    <a:pt x="583" y="16"/>
                    <a:pt x="583" y="16"/>
                    <a:pt x="583" y="16"/>
                  </a:cubicBezTo>
                  <a:cubicBezTo>
                    <a:pt x="405" y="0"/>
                    <a:pt x="405" y="0"/>
                    <a:pt x="405" y="0"/>
                  </a:cubicBezTo>
                  <a:cubicBezTo>
                    <a:pt x="396" y="102"/>
                    <a:pt x="396" y="102"/>
                    <a:pt x="396" y="102"/>
                  </a:cubicBezTo>
                  <a:cubicBezTo>
                    <a:pt x="382" y="104"/>
                    <a:pt x="368" y="107"/>
                    <a:pt x="354" y="111"/>
                  </a:cubicBezTo>
                  <a:cubicBezTo>
                    <a:pt x="302" y="24"/>
                    <a:pt x="302" y="24"/>
                    <a:pt x="302" y="2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201" y="203"/>
                    <a:pt x="201" y="203"/>
                    <a:pt x="201" y="203"/>
                  </a:cubicBezTo>
                  <a:cubicBezTo>
                    <a:pt x="191" y="213"/>
                    <a:pt x="182" y="224"/>
                    <a:pt x="173" y="235"/>
                  </a:cubicBezTo>
                  <a:cubicBezTo>
                    <a:pt x="79" y="195"/>
                    <a:pt x="79" y="195"/>
                    <a:pt x="79" y="195"/>
                  </a:cubicBezTo>
                  <a:cubicBezTo>
                    <a:pt x="9" y="359"/>
                    <a:pt x="9" y="359"/>
                    <a:pt x="9" y="359"/>
                  </a:cubicBezTo>
                  <a:cubicBezTo>
                    <a:pt x="103" y="399"/>
                    <a:pt x="103" y="399"/>
                    <a:pt x="103" y="399"/>
                  </a:cubicBezTo>
                  <a:cubicBezTo>
                    <a:pt x="101" y="413"/>
                    <a:pt x="100" y="428"/>
                    <a:pt x="99" y="442"/>
                  </a:cubicBezTo>
                  <a:cubicBezTo>
                    <a:pt x="0" y="465"/>
                    <a:pt x="0" y="465"/>
                    <a:pt x="0" y="465"/>
                  </a:cubicBezTo>
                  <a:cubicBezTo>
                    <a:pt x="39" y="639"/>
                    <a:pt x="39" y="639"/>
                    <a:pt x="39" y="639"/>
                  </a:cubicBezTo>
                  <a:cubicBezTo>
                    <a:pt x="139" y="616"/>
                    <a:pt x="139" y="616"/>
                    <a:pt x="139" y="616"/>
                  </a:cubicBezTo>
                  <a:cubicBezTo>
                    <a:pt x="142" y="622"/>
                    <a:pt x="146" y="629"/>
                    <a:pt x="149" y="635"/>
                  </a:cubicBezTo>
                  <a:cubicBezTo>
                    <a:pt x="153" y="641"/>
                    <a:pt x="157" y="647"/>
                    <a:pt x="161" y="653"/>
                  </a:cubicBezTo>
                  <a:cubicBezTo>
                    <a:pt x="94" y="730"/>
                    <a:pt x="94" y="730"/>
                    <a:pt x="94" y="730"/>
                  </a:cubicBezTo>
                  <a:cubicBezTo>
                    <a:pt x="228" y="847"/>
                    <a:pt x="228" y="847"/>
                    <a:pt x="228" y="847"/>
                  </a:cubicBezTo>
                  <a:cubicBezTo>
                    <a:pt x="296" y="770"/>
                    <a:pt x="296" y="770"/>
                    <a:pt x="296" y="770"/>
                  </a:cubicBezTo>
                  <a:cubicBezTo>
                    <a:pt x="308" y="776"/>
                    <a:pt x="321" y="782"/>
                    <a:pt x="335" y="787"/>
                  </a:cubicBezTo>
                  <a:cubicBezTo>
                    <a:pt x="326" y="889"/>
                    <a:pt x="326" y="889"/>
                    <a:pt x="326" y="889"/>
                  </a:cubicBezTo>
                  <a:cubicBezTo>
                    <a:pt x="504" y="904"/>
                    <a:pt x="504" y="904"/>
                    <a:pt x="504" y="904"/>
                  </a:cubicBezTo>
                  <a:cubicBezTo>
                    <a:pt x="513" y="803"/>
                    <a:pt x="513" y="803"/>
                    <a:pt x="513" y="803"/>
                  </a:cubicBezTo>
                  <a:cubicBezTo>
                    <a:pt x="527" y="800"/>
                    <a:pt x="541" y="797"/>
                    <a:pt x="555" y="793"/>
                  </a:cubicBezTo>
                  <a:lnTo>
                    <a:pt x="607" y="881"/>
                  </a:lnTo>
                  <a:close/>
                  <a:moveTo>
                    <a:pt x="362" y="507"/>
                  </a:moveTo>
                  <a:cubicBezTo>
                    <a:pt x="332" y="457"/>
                    <a:pt x="349" y="391"/>
                    <a:pt x="399" y="360"/>
                  </a:cubicBezTo>
                  <a:cubicBezTo>
                    <a:pt x="450" y="330"/>
                    <a:pt x="516" y="347"/>
                    <a:pt x="546" y="397"/>
                  </a:cubicBezTo>
                  <a:cubicBezTo>
                    <a:pt x="577" y="448"/>
                    <a:pt x="560" y="514"/>
                    <a:pt x="509" y="544"/>
                  </a:cubicBezTo>
                  <a:cubicBezTo>
                    <a:pt x="459" y="574"/>
                    <a:pt x="393" y="558"/>
                    <a:pt x="362" y="507"/>
                  </a:cubicBezTo>
                  <a:close/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2" name="Freeform 9">
              <a:extLst>
                <a:ext uri="{FF2B5EF4-FFF2-40B4-BE49-F238E27FC236}">
                  <a16:creationId xmlns:a16="http://schemas.microsoft.com/office/drawing/2014/main" id="{FCC1808D-08E0-4009-8E33-24ED11D3B2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51" y="2096"/>
              <a:ext cx="330" cy="330"/>
            </a:xfrm>
            <a:custGeom>
              <a:avLst/>
              <a:gdLst>
                <a:gd name="T0" fmla="*/ 75 w 602"/>
                <a:gd name="T1" fmla="*/ 437 h 602"/>
                <a:gd name="T2" fmla="*/ 166 w 602"/>
                <a:gd name="T3" fmla="*/ 75 h 602"/>
                <a:gd name="T4" fmla="*/ 528 w 602"/>
                <a:gd name="T5" fmla="*/ 166 h 602"/>
                <a:gd name="T6" fmla="*/ 437 w 602"/>
                <a:gd name="T7" fmla="*/ 527 h 602"/>
                <a:gd name="T8" fmla="*/ 75 w 602"/>
                <a:gd name="T9" fmla="*/ 437 h 602"/>
                <a:gd name="T10" fmla="*/ 507 w 602"/>
                <a:gd name="T11" fmla="*/ 178 h 602"/>
                <a:gd name="T12" fmla="*/ 178 w 602"/>
                <a:gd name="T13" fmla="*/ 95 h 602"/>
                <a:gd name="T14" fmla="*/ 96 w 602"/>
                <a:gd name="T15" fmla="*/ 424 h 602"/>
                <a:gd name="T16" fmla="*/ 425 w 602"/>
                <a:gd name="T17" fmla="*/ 507 h 602"/>
                <a:gd name="T18" fmla="*/ 507 w 602"/>
                <a:gd name="T19" fmla="*/ 178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2" h="602">
                  <a:moveTo>
                    <a:pt x="75" y="437"/>
                  </a:moveTo>
                  <a:cubicBezTo>
                    <a:pt x="0" y="312"/>
                    <a:pt x="41" y="150"/>
                    <a:pt x="166" y="75"/>
                  </a:cubicBezTo>
                  <a:cubicBezTo>
                    <a:pt x="291" y="0"/>
                    <a:pt x="453" y="41"/>
                    <a:pt x="528" y="166"/>
                  </a:cubicBezTo>
                  <a:cubicBezTo>
                    <a:pt x="602" y="290"/>
                    <a:pt x="562" y="453"/>
                    <a:pt x="437" y="527"/>
                  </a:cubicBezTo>
                  <a:cubicBezTo>
                    <a:pt x="312" y="602"/>
                    <a:pt x="150" y="561"/>
                    <a:pt x="75" y="437"/>
                  </a:cubicBezTo>
                  <a:close/>
                  <a:moveTo>
                    <a:pt x="507" y="178"/>
                  </a:moveTo>
                  <a:cubicBezTo>
                    <a:pt x="439" y="64"/>
                    <a:pt x="292" y="27"/>
                    <a:pt x="178" y="95"/>
                  </a:cubicBezTo>
                  <a:cubicBezTo>
                    <a:pt x="65" y="163"/>
                    <a:pt x="28" y="311"/>
                    <a:pt x="96" y="424"/>
                  </a:cubicBezTo>
                  <a:cubicBezTo>
                    <a:pt x="163" y="538"/>
                    <a:pt x="311" y="575"/>
                    <a:pt x="425" y="507"/>
                  </a:cubicBezTo>
                  <a:cubicBezTo>
                    <a:pt x="538" y="439"/>
                    <a:pt x="575" y="291"/>
                    <a:pt x="507" y="1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3" name="Freeform 10">
              <a:extLst>
                <a:ext uri="{FF2B5EF4-FFF2-40B4-BE49-F238E27FC236}">
                  <a16:creationId xmlns:a16="http://schemas.microsoft.com/office/drawing/2014/main" id="{A60629C0-98D8-492E-9DA7-340D22DD27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8" y="1826"/>
              <a:ext cx="428" cy="851"/>
            </a:xfrm>
            <a:custGeom>
              <a:avLst/>
              <a:gdLst>
                <a:gd name="T0" fmla="*/ 654 w 779"/>
                <a:gd name="T1" fmla="*/ 1435 h 1550"/>
                <a:gd name="T2" fmla="*/ 512 w 779"/>
                <a:gd name="T3" fmla="*/ 741 h 1550"/>
                <a:gd name="T4" fmla="*/ 670 w 779"/>
                <a:gd name="T5" fmla="*/ 609 h 1550"/>
                <a:gd name="T6" fmla="*/ 567 w 779"/>
                <a:gd name="T7" fmla="*/ 110 h 1550"/>
                <a:gd name="T8" fmla="*/ 68 w 779"/>
                <a:gd name="T9" fmla="*/ 212 h 1550"/>
                <a:gd name="T10" fmla="*/ 11 w 779"/>
                <a:gd name="T11" fmla="*/ 458 h 1550"/>
                <a:gd name="T12" fmla="*/ 170 w 779"/>
                <a:gd name="T13" fmla="*/ 712 h 1550"/>
                <a:gd name="T14" fmla="*/ 329 w 779"/>
                <a:gd name="T15" fmla="*/ 769 h 1550"/>
                <a:gd name="T16" fmla="*/ 473 w 779"/>
                <a:gd name="T17" fmla="*/ 1474 h 1550"/>
                <a:gd name="T18" fmla="*/ 513 w 779"/>
                <a:gd name="T19" fmla="*/ 1532 h 1550"/>
                <a:gd name="T20" fmla="*/ 583 w 779"/>
                <a:gd name="T21" fmla="*/ 1545 h 1550"/>
                <a:gd name="T22" fmla="*/ 654 w 779"/>
                <a:gd name="T23" fmla="*/ 1435 h 1550"/>
                <a:gd name="T24" fmla="*/ 363 w 779"/>
                <a:gd name="T25" fmla="*/ 647 h 1550"/>
                <a:gd name="T26" fmla="*/ 239 w 779"/>
                <a:gd name="T27" fmla="*/ 608 h 1550"/>
                <a:gd name="T28" fmla="*/ 171 w 779"/>
                <a:gd name="T29" fmla="*/ 281 h 1550"/>
                <a:gd name="T30" fmla="*/ 499 w 779"/>
                <a:gd name="T31" fmla="*/ 213 h 1550"/>
                <a:gd name="T32" fmla="*/ 566 w 779"/>
                <a:gd name="T33" fmla="*/ 541 h 1550"/>
                <a:gd name="T34" fmla="*/ 441 w 779"/>
                <a:gd name="T35" fmla="*/ 636 h 1550"/>
                <a:gd name="T36" fmla="*/ 363 w 779"/>
                <a:gd name="T37" fmla="*/ 647 h 1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9" h="1550">
                  <a:moveTo>
                    <a:pt x="654" y="1435"/>
                  </a:moveTo>
                  <a:cubicBezTo>
                    <a:pt x="512" y="741"/>
                    <a:pt x="512" y="741"/>
                    <a:pt x="512" y="741"/>
                  </a:cubicBezTo>
                  <a:cubicBezTo>
                    <a:pt x="574" y="714"/>
                    <a:pt x="630" y="670"/>
                    <a:pt x="670" y="609"/>
                  </a:cubicBezTo>
                  <a:cubicBezTo>
                    <a:pt x="779" y="443"/>
                    <a:pt x="733" y="219"/>
                    <a:pt x="567" y="110"/>
                  </a:cubicBezTo>
                  <a:cubicBezTo>
                    <a:pt x="401" y="0"/>
                    <a:pt x="177" y="46"/>
                    <a:pt x="68" y="212"/>
                  </a:cubicBezTo>
                  <a:cubicBezTo>
                    <a:pt x="18" y="288"/>
                    <a:pt x="0" y="375"/>
                    <a:pt x="11" y="458"/>
                  </a:cubicBezTo>
                  <a:cubicBezTo>
                    <a:pt x="25" y="558"/>
                    <a:pt x="80" y="652"/>
                    <a:pt x="170" y="712"/>
                  </a:cubicBezTo>
                  <a:cubicBezTo>
                    <a:pt x="220" y="744"/>
                    <a:pt x="274" y="763"/>
                    <a:pt x="329" y="769"/>
                  </a:cubicBezTo>
                  <a:cubicBezTo>
                    <a:pt x="473" y="1474"/>
                    <a:pt x="473" y="1474"/>
                    <a:pt x="473" y="1474"/>
                  </a:cubicBezTo>
                  <a:cubicBezTo>
                    <a:pt x="479" y="1499"/>
                    <a:pt x="493" y="1519"/>
                    <a:pt x="513" y="1532"/>
                  </a:cubicBezTo>
                  <a:cubicBezTo>
                    <a:pt x="533" y="1545"/>
                    <a:pt x="558" y="1550"/>
                    <a:pt x="583" y="1545"/>
                  </a:cubicBezTo>
                  <a:cubicBezTo>
                    <a:pt x="633" y="1534"/>
                    <a:pt x="665" y="1485"/>
                    <a:pt x="654" y="1435"/>
                  </a:cubicBezTo>
                  <a:close/>
                  <a:moveTo>
                    <a:pt x="363" y="647"/>
                  </a:moveTo>
                  <a:cubicBezTo>
                    <a:pt x="320" y="646"/>
                    <a:pt x="277" y="633"/>
                    <a:pt x="239" y="608"/>
                  </a:cubicBezTo>
                  <a:cubicBezTo>
                    <a:pt x="130" y="536"/>
                    <a:pt x="100" y="390"/>
                    <a:pt x="171" y="281"/>
                  </a:cubicBezTo>
                  <a:cubicBezTo>
                    <a:pt x="243" y="172"/>
                    <a:pt x="390" y="142"/>
                    <a:pt x="499" y="213"/>
                  </a:cubicBezTo>
                  <a:cubicBezTo>
                    <a:pt x="608" y="285"/>
                    <a:pt x="638" y="432"/>
                    <a:pt x="566" y="541"/>
                  </a:cubicBezTo>
                  <a:cubicBezTo>
                    <a:pt x="535" y="588"/>
                    <a:pt x="490" y="620"/>
                    <a:pt x="441" y="636"/>
                  </a:cubicBezTo>
                  <a:cubicBezTo>
                    <a:pt x="416" y="644"/>
                    <a:pt x="389" y="647"/>
                    <a:pt x="363" y="647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4" name="Freeform 11">
              <a:extLst>
                <a:ext uri="{FF2B5EF4-FFF2-40B4-BE49-F238E27FC236}">
                  <a16:creationId xmlns:a16="http://schemas.microsoft.com/office/drawing/2014/main" id="{EF53AE7B-6172-4105-976A-EAE92931F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3" y="1904"/>
              <a:ext cx="296" cy="295"/>
            </a:xfrm>
            <a:custGeom>
              <a:avLst/>
              <a:gdLst>
                <a:gd name="T0" fmla="*/ 466 w 538"/>
                <a:gd name="T1" fmla="*/ 398 h 537"/>
                <a:gd name="T2" fmla="*/ 139 w 538"/>
                <a:gd name="T3" fmla="*/ 466 h 537"/>
                <a:gd name="T4" fmla="*/ 72 w 538"/>
                <a:gd name="T5" fmla="*/ 139 h 537"/>
                <a:gd name="T6" fmla="*/ 399 w 538"/>
                <a:gd name="T7" fmla="*/ 71 h 537"/>
                <a:gd name="T8" fmla="*/ 466 w 538"/>
                <a:gd name="T9" fmla="*/ 398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8" h="537">
                  <a:moveTo>
                    <a:pt x="466" y="398"/>
                  </a:moveTo>
                  <a:cubicBezTo>
                    <a:pt x="394" y="507"/>
                    <a:pt x="248" y="537"/>
                    <a:pt x="139" y="466"/>
                  </a:cubicBezTo>
                  <a:cubicBezTo>
                    <a:pt x="30" y="394"/>
                    <a:pt x="0" y="248"/>
                    <a:pt x="72" y="139"/>
                  </a:cubicBezTo>
                  <a:cubicBezTo>
                    <a:pt x="143" y="30"/>
                    <a:pt x="290" y="0"/>
                    <a:pt x="399" y="71"/>
                  </a:cubicBezTo>
                  <a:cubicBezTo>
                    <a:pt x="508" y="143"/>
                    <a:pt x="538" y="289"/>
                    <a:pt x="466" y="3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" name="Freeform 12">
              <a:extLst>
                <a:ext uri="{FF2B5EF4-FFF2-40B4-BE49-F238E27FC236}">
                  <a16:creationId xmlns:a16="http://schemas.microsoft.com/office/drawing/2014/main" id="{CCF27B78-D3C8-4013-8F15-34E7FB20F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7" y="2365"/>
              <a:ext cx="156" cy="79"/>
            </a:xfrm>
            <a:custGeom>
              <a:avLst/>
              <a:gdLst>
                <a:gd name="T0" fmla="*/ 70 w 284"/>
                <a:gd name="T1" fmla="*/ 0 h 144"/>
                <a:gd name="T2" fmla="*/ 215 w 284"/>
                <a:gd name="T3" fmla="*/ 0 h 144"/>
                <a:gd name="T4" fmla="*/ 284 w 284"/>
                <a:gd name="T5" fmla="*/ 72 h 144"/>
                <a:gd name="T6" fmla="*/ 215 w 284"/>
                <a:gd name="T7" fmla="*/ 144 h 144"/>
                <a:gd name="T8" fmla="*/ 70 w 284"/>
                <a:gd name="T9" fmla="*/ 144 h 144"/>
                <a:gd name="T10" fmla="*/ 0 w 284"/>
                <a:gd name="T11" fmla="*/ 72 h 144"/>
                <a:gd name="T12" fmla="*/ 70 w 284"/>
                <a:gd name="T1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" h="144">
                  <a:moveTo>
                    <a:pt x="70" y="0"/>
                  </a:moveTo>
                  <a:cubicBezTo>
                    <a:pt x="215" y="0"/>
                    <a:pt x="215" y="0"/>
                    <a:pt x="215" y="0"/>
                  </a:cubicBezTo>
                  <a:cubicBezTo>
                    <a:pt x="253" y="0"/>
                    <a:pt x="284" y="32"/>
                    <a:pt x="284" y="72"/>
                  </a:cubicBezTo>
                  <a:cubicBezTo>
                    <a:pt x="284" y="111"/>
                    <a:pt x="253" y="144"/>
                    <a:pt x="215" y="144"/>
                  </a:cubicBezTo>
                  <a:cubicBezTo>
                    <a:pt x="70" y="144"/>
                    <a:pt x="70" y="144"/>
                    <a:pt x="70" y="144"/>
                  </a:cubicBezTo>
                  <a:cubicBezTo>
                    <a:pt x="32" y="144"/>
                    <a:pt x="0" y="112"/>
                    <a:pt x="0" y="72"/>
                  </a:cubicBezTo>
                  <a:cubicBezTo>
                    <a:pt x="0" y="32"/>
                    <a:pt x="32" y="0"/>
                    <a:pt x="70" y="0"/>
                  </a:cubicBezTo>
                  <a:close/>
                </a:path>
              </a:pathLst>
            </a:custGeom>
            <a:solidFill>
              <a:srgbClr val="FED6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6" name="Freeform 13">
              <a:extLst>
                <a:ext uri="{FF2B5EF4-FFF2-40B4-BE49-F238E27FC236}">
                  <a16:creationId xmlns:a16="http://schemas.microsoft.com/office/drawing/2014/main" id="{38CB6DA6-5D28-422D-94C8-DBE0A2EEC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3" y="2320"/>
              <a:ext cx="1" cy="7"/>
            </a:xfrm>
            <a:custGeom>
              <a:avLst/>
              <a:gdLst>
                <a:gd name="T0" fmla="*/ 1 w 2"/>
                <a:gd name="T1" fmla="*/ 12 h 14"/>
                <a:gd name="T2" fmla="*/ 0 w 2"/>
                <a:gd name="T3" fmla="*/ 14 h 14"/>
                <a:gd name="T4" fmla="*/ 0 w 2"/>
                <a:gd name="T5" fmla="*/ 0 h 14"/>
                <a:gd name="T6" fmla="*/ 1 w 2"/>
                <a:gd name="T7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1" y="12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4"/>
                    <a:pt x="2" y="8"/>
                    <a:pt x="1" y="12"/>
                  </a:cubicBezTo>
                  <a:close/>
                </a:path>
              </a:pathLst>
            </a:custGeom>
            <a:solidFill>
              <a:srgbClr val="ECA9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7" name="Freeform 14">
              <a:extLst>
                <a:ext uri="{FF2B5EF4-FFF2-40B4-BE49-F238E27FC236}">
                  <a16:creationId xmlns:a16="http://schemas.microsoft.com/office/drawing/2014/main" id="{ABC7C5E3-6F26-4487-9188-48F0F3C45C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3" y="2183"/>
              <a:ext cx="337" cy="462"/>
            </a:xfrm>
            <a:custGeom>
              <a:avLst/>
              <a:gdLst>
                <a:gd name="T0" fmla="*/ 26 w 613"/>
                <a:gd name="T1" fmla="*/ 10 h 841"/>
                <a:gd name="T2" fmla="*/ 79 w 613"/>
                <a:gd name="T3" fmla="*/ 9 h 841"/>
                <a:gd name="T4" fmla="*/ 146 w 613"/>
                <a:gd name="T5" fmla="*/ 41 h 841"/>
                <a:gd name="T6" fmla="*/ 593 w 613"/>
                <a:gd name="T7" fmla="*/ 248 h 841"/>
                <a:gd name="T8" fmla="*/ 613 w 613"/>
                <a:gd name="T9" fmla="*/ 281 h 841"/>
                <a:gd name="T10" fmla="*/ 613 w 613"/>
                <a:gd name="T11" fmla="*/ 727 h 841"/>
                <a:gd name="T12" fmla="*/ 498 w 613"/>
                <a:gd name="T13" fmla="*/ 841 h 841"/>
                <a:gd name="T14" fmla="*/ 359 w 613"/>
                <a:gd name="T15" fmla="*/ 841 h 841"/>
                <a:gd name="T16" fmla="*/ 258 w 613"/>
                <a:gd name="T17" fmla="*/ 788 h 841"/>
                <a:gd name="T18" fmla="*/ 153 w 613"/>
                <a:gd name="T19" fmla="*/ 216 h 841"/>
                <a:gd name="T20" fmla="*/ 154 w 613"/>
                <a:gd name="T21" fmla="*/ 214 h 841"/>
                <a:gd name="T22" fmla="*/ 153 w 613"/>
                <a:gd name="T23" fmla="*/ 198 h 841"/>
                <a:gd name="T24" fmla="*/ 146 w 613"/>
                <a:gd name="T25" fmla="*/ 189 h 841"/>
                <a:gd name="T26" fmla="*/ 100 w 613"/>
                <a:gd name="T27" fmla="*/ 160 h 841"/>
                <a:gd name="T28" fmla="*/ 25 w 613"/>
                <a:gd name="T29" fmla="*/ 117 h 841"/>
                <a:gd name="T30" fmla="*/ 0 w 613"/>
                <a:gd name="T31" fmla="*/ 55 h 841"/>
                <a:gd name="T32" fmla="*/ 26 w 613"/>
                <a:gd name="T33" fmla="*/ 10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3" h="841">
                  <a:moveTo>
                    <a:pt x="26" y="10"/>
                  </a:moveTo>
                  <a:cubicBezTo>
                    <a:pt x="42" y="0"/>
                    <a:pt x="62" y="0"/>
                    <a:pt x="79" y="9"/>
                  </a:cubicBezTo>
                  <a:cubicBezTo>
                    <a:pt x="146" y="41"/>
                    <a:pt x="146" y="41"/>
                    <a:pt x="146" y="41"/>
                  </a:cubicBezTo>
                  <a:cubicBezTo>
                    <a:pt x="593" y="248"/>
                    <a:pt x="593" y="248"/>
                    <a:pt x="593" y="248"/>
                  </a:cubicBezTo>
                  <a:cubicBezTo>
                    <a:pt x="605" y="255"/>
                    <a:pt x="613" y="268"/>
                    <a:pt x="613" y="281"/>
                  </a:cubicBezTo>
                  <a:cubicBezTo>
                    <a:pt x="613" y="348"/>
                    <a:pt x="613" y="583"/>
                    <a:pt x="613" y="727"/>
                  </a:cubicBezTo>
                  <a:cubicBezTo>
                    <a:pt x="613" y="790"/>
                    <a:pt x="561" y="841"/>
                    <a:pt x="498" y="841"/>
                  </a:cubicBezTo>
                  <a:cubicBezTo>
                    <a:pt x="368" y="841"/>
                    <a:pt x="440" y="841"/>
                    <a:pt x="359" y="841"/>
                  </a:cubicBezTo>
                  <a:cubicBezTo>
                    <a:pt x="258" y="788"/>
                    <a:pt x="258" y="788"/>
                    <a:pt x="258" y="788"/>
                  </a:cubicBezTo>
                  <a:cubicBezTo>
                    <a:pt x="153" y="216"/>
                    <a:pt x="153" y="216"/>
                    <a:pt x="153" y="216"/>
                  </a:cubicBezTo>
                  <a:cubicBezTo>
                    <a:pt x="154" y="216"/>
                    <a:pt x="154" y="215"/>
                    <a:pt x="154" y="214"/>
                  </a:cubicBezTo>
                  <a:cubicBezTo>
                    <a:pt x="156" y="209"/>
                    <a:pt x="155" y="203"/>
                    <a:pt x="153" y="198"/>
                  </a:cubicBezTo>
                  <a:cubicBezTo>
                    <a:pt x="152" y="195"/>
                    <a:pt x="149" y="191"/>
                    <a:pt x="146" y="189"/>
                  </a:cubicBezTo>
                  <a:cubicBezTo>
                    <a:pt x="130" y="177"/>
                    <a:pt x="114" y="168"/>
                    <a:pt x="100" y="160"/>
                  </a:cubicBezTo>
                  <a:cubicBezTo>
                    <a:pt x="70" y="144"/>
                    <a:pt x="44" y="133"/>
                    <a:pt x="25" y="117"/>
                  </a:cubicBezTo>
                  <a:cubicBezTo>
                    <a:pt x="10" y="103"/>
                    <a:pt x="0" y="85"/>
                    <a:pt x="0" y="55"/>
                  </a:cubicBezTo>
                  <a:cubicBezTo>
                    <a:pt x="0" y="37"/>
                    <a:pt x="10" y="19"/>
                    <a:pt x="26" y="10"/>
                  </a:cubicBezTo>
                  <a:close/>
                </a:path>
              </a:pathLst>
            </a:custGeom>
            <a:solidFill>
              <a:srgbClr val="FED6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8" name="Freeform 15">
              <a:extLst>
                <a:ext uri="{FF2B5EF4-FFF2-40B4-BE49-F238E27FC236}">
                  <a16:creationId xmlns:a16="http://schemas.microsoft.com/office/drawing/2014/main" id="{A67E98E0-6170-48EB-96A5-014EFD4619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2" y="2278"/>
              <a:ext cx="156" cy="79"/>
            </a:xfrm>
            <a:custGeom>
              <a:avLst/>
              <a:gdLst>
                <a:gd name="T0" fmla="*/ 69 w 284"/>
                <a:gd name="T1" fmla="*/ 0 h 144"/>
                <a:gd name="T2" fmla="*/ 214 w 284"/>
                <a:gd name="T3" fmla="*/ 0 h 144"/>
                <a:gd name="T4" fmla="*/ 284 w 284"/>
                <a:gd name="T5" fmla="*/ 72 h 144"/>
                <a:gd name="T6" fmla="*/ 214 w 284"/>
                <a:gd name="T7" fmla="*/ 144 h 144"/>
                <a:gd name="T8" fmla="*/ 69 w 284"/>
                <a:gd name="T9" fmla="*/ 144 h 144"/>
                <a:gd name="T10" fmla="*/ 0 w 284"/>
                <a:gd name="T11" fmla="*/ 72 h 144"/>
                <a:gd name="T12" fmla="*/ 69 w 284"/>
                <a:gd name="T1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" h="144">
                  <a:moveTo>
                    <a:pt x="69" y="0"/>
                  </a:moveTo>
                  <a:cubicBezTo>
                    <a:pt x="214" y="0"/>
                    <a:pt x="214" y="0"/>
                    <a:pt x="214" y="0"/>
                  </a:cubicBezTo>
                  <a:cubicBezTo>
                    <a:pt x="253" y="0"/>
                    <a:pt x="284" y="33"/>
                    <a:pt x="284" y="72"/>
                  </a:cubicBezTo>
                  <a:cubicBezTo>
                    <a:pt x="284" y="112"/>
                    <a:pt x="253" y="144"/>
                    <a:pt x="214" y="144"/>
                  </a:cubicBezTo>
                  <a:cubicBezTo>
                    <a:pt x="69" y="144"/>
                    <a:pt x="69" y="144"/>
                    <a:pt x="69" y="144"/>
                  </a:cubicBezTo>
                  <a:cubicBezTo>
                    <a:pt x="31" y="144"/>
                    <a:pt x="0" y="112"/>
                    <a:pt x="0" y="72"/>
                  </a:cubicBezTo>
                  <a:cubicBezTo>
                    <a:pt x="0" y="33"/>
                    <a:pt x="31" y="0"/>
                    <a:pt x="69" y="0"/>
                  </a:cubicBezTo>
                  <a:close/>
                </a:path>
              </a:pathLst>
            </a:custGeom>
            <a:solidFill>
              <a:srgbClr val="FED6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9" name="Freeform 16">
              <a:extLst>
                <a:ext uri="{FF2B5EF4-FFF2-40B4-BE49-F238E27FC236}">
                  <a16:creationId xmlns:a16="http://schemas.microsoft.com/office/drawing/2014/main" id="{D23C848B-1C84-4102-9833-97AA3EBE3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2" y="2548"/>
              <a:ext cx="156" cy="79"/>
            </a:xfrm>
            <a:custGeom>
              <a:avLst/>
              <a:gdLst>
                <a:gd name="T0" fmla="*/ 69 w 284"/>
                <a:gd name="T1" fmla="*/ 0 h 144"/>
                <a:gd name="T2" fmla="*/ 215 w 284"/>
                <a:gd name="T3" fmla="*/ 0 h 144"/>
                <a:gd name="T4" fmla="*/ 284 w 284"/>
                <a:gd name="T5" fmla="*/ 72 h 144"/>
                <a:gd name="T6" fmla="*/ 215 w 284"/>
                <a:gd name="T7" fmla="*/ 144 h 144"/>
                <a:gd name="T8" fmla="*/ 69 w 284"/>
                <a:gd name="T9" fmla="*/ 144 h 144"/>
                <a:gd name="T10" fmla="*/ 0 w 284"/>
                <a:gd name="T11" fmla="*/ 72 h 144"/>
                <a:gd name="T12" fmla="*/ 69 w 284"/>
                <a:gd name="T1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" h="144">
                  <a:moveTo>
                    <a:pt x="69" y="0"/>
                  </a:moveTo>
                  <a:cubicBezTo>
                    <a:pt x="215" y="0"/>
                    <a:pt x="215" y="0"/>
                    <a:pt x="215" y="0"/>
                  </a:cubicBezTo>
                  <a:cubicBezTo>
                    <a:pt x="253" y="0"/>
                    <a:pt x="284" y="32"/>
                    <a:pt x="284" y="72"/>
                  </a:cubicBezTo>
                  <a:cubicBezTo>
                    <a:pt x="284" y="112"/>
                    <a:pt x="253" y="144"/>
                    <a:pt x="215" y="144"/>
                  </a:cubicBezTo>
                  <a:cubicBezTo>
                    <a:pt x="69" y="144"/>
                    <a:pt x="69" y="144"/>
                    <a:pt x="69" y="144"/>
                  </a:cubicBezTo>
                  <a:cubicBezTo>
                    <a:pt x="31" y="144"/>
                    <a:pt x="0" y="112"/>
                    <a:pt x="0" y="72"/>
                  </a:cubicBezTo>
                  <a:cubicBezTo>
                    <a:pt x="0" y="33"/>
                    <a:pt x="31" y="0"/>
                    <a:pt x="69" y="0"/>
                  </a:cubicBezTo>
                  <a:close/>
                </a:path>
              </a:pathLst>
            </a:custGeom>
            <a:solidFill>
              <a:srgbClr val="FED6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0" name="Freeform 17">
              <a:extLst>
                <a:ext uri="{FF2B5EF4-FFF2-40B4-BE49-F238E27FC236}">
                  <a16:creationId xmlns:a16="http://schemas.microsoft.com/office/drawing/2014/main" id="{3D3FC7F1-B7D8-448C-A436-06D1EDF79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8" y="2458"/>
              <a:ext cx="156" cy="79"/>
            </a:xfrm>
            <a:custGeom>
              <a:avLst/>
              <a:gdLst>
                <a:gd name="T0" fmla="*/ 69 w 284"/>
                <a:gd name="T1" fmla="*/ 0 h 144"/>
                <a:gd name="T2" fmla="*/ 215 w 284"/>
                <a:gd name="T3" fmla="*/ 0 h 144"/>
                <a:gd name="T4" fmla="*/ 284 w 284"/>
                <a:gd name="T5" fmla="*/ 72 h 144"/>
                <a:gd name="T6" fmla="*/ 215 w 284"/>
                <a:gd name="T7" fmla="*/ 144 h 144"/>
                <a:gd name="T8" fmla="*/ 69 w 284"/>
                <a:gd name="T9" fmla="*/ 144 h 144"/>
                <a:gd name="T10" fmla="*/ 0 w 284"/>
                <a:gd name="T11" fmla="*/ 72 h 144"/>
                <a:gd name="T12" fmla="*/ 69 w 284"/>
                <a:gd name="T1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" h="144">
                  <a:moveTo>
                    <a:pt x="69" y="0"/>
                  </a:moveTo>
                  <a:cubicBezTo>
                    <a:pt x="215" y="0"/>
                    <a:pt x="215" y="0"/>
                    <a:pt x="215" y="0"/>
                  </a:cubicBezTo>
                  <a:cubicBezTo>
                    <a:pt x="253" y="0"/>
                    <a:pt x="284" y="32"/>
                    <a:pt x="284" y="72"/>
                  </a:cubicBezTo>
                  <a:cubicBezTo>
                    <a:pt x="284" y="111"/>
                    <a:pt x="253" y="144"/>
                    <a:pt x="215" y="144"/>
                  </a:cubicBezTo>
                  <a:cubicBezTo>
                    <a:pt x="69" y="144"/>
                    <a:pt x="69" y="144"/>
                    <a:pt x="69" y="144"/>
                  </a:cubicBezTo>
                  <a:cubicBezTo>
                    <a:pt x="31" y="144"/>
                    <a:pt x="0" y="111"/>
                    <a:pt x="0" y="72"/>
                  </a:cubicBezTo>
                  <a:cubicBezTo>
                    <a:pt x="0" y="32"/>
                    <a:pt x="31" y="0"/>
                    <a:pt x="69" y="0"/>
                  </a:cubicBezTo>
                  <a:close/>
                </a:path>
              </a:pathLst>
            </a:custGeom>
            <a:solidFill>
              <a:srgbClr val="FED6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1" name="Freeform 18">
              <a:extLst>
                <a:ext uri="{FF2B5EF4-FFF2-40B4-BE49-F238E27FC236}">
                  <a16:creationId xmlns:a16="http://schemas.microsoft.com/office/drawing/2014/main" id="{B4E5FB06-9536-4312-8CD2-E1809DF69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4" y="2328"/>
              <a:ext cx="136" cy="142"/>
            </a:xfrm>
            <a:custGeom>
              <a:avLst/>
              <a:gdLst>
                <a:gd name="T0" fmla="*/ 0 w 247"/>
                <a:gd name="T1" fmla="*/ 258 h 258"/>
                <a:gd name="T2" fmla="*/ 0 w 247"/>
                <a:gd name="T3" fmla="*/ 41 h 258"/>
                <a:gd name="T4" fmla="*/ 42 w 247"/>
                <a:gd name="T5" fmla="*/ 0 h 258"/>
                <a:gd name="T6" fmla="*/ 206 w 247"/>
                <a:gd name="T7" fmla="*/ 0 h 258"/>
                <a:gd name="T8" fmla="*/ 247 w 247"/>
                <a:gd name="T9" fmla="*/ 41 h 258"/>
                <a:gd name="T10" fmla="*/ 247 w 247"/>
                <a:gd name="T11" fmla="*/ 258 h 258"/>
                <a:gd name="T12" fmla="*/ 191 w 247"/>
                <a:gd name="T13" fmla="*/ 258 h 258"/>
                <a:gd name="T14" fmla="*/ 0 w 247"/>
                <a:gd name="T15" fmla="*/ 258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7" h="258">
                  <a:moveTo>
                    <a:pt x="0" y="258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18"/>
                    <a:pt x="19" y="0"/>
                    <a:pt x="42" y="0"/>
                  </a:cubicBezTo>
                  <a:cubicBezTo>
                    <a:pt x="206" y="0"/>
                    <a:pt x="206" y="0"/>
                    <a:pt x="206" y="0"/>
                  </a:cubicBezTo>
                  <a:cubicBezTo>
                    <a:pt x="229" y="0"/>
                    <a:pt x="247" y="18"/>
                    <a:pt x="247" y="41"/>
                  </a:cubicBezTo>
                  <a:cubicBezTo>
                    <a:pt x="247" y="258"/>
                    <a:pt x="247" y="258"/>
                    <a:pt x="247" y="258"/>
                  </a:cubicBezTo>
                  <a:cubicBezTo>
                    <a:pt x="191" y="258"/>
                    <a:pt x="191" y="258"/>
                    <a:pt x="191" y="258"/>
                  </a:cubicBezTo>
                  <a:lnTo>
                    <a:pt x="0" y="258"/>
                  </a:lnTo>
                  <a:close/>
                </a:path>
              </a:pathLst>
            </a:custGeom>
            <a:solidFill>
              <a:srgbClr val="7573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2" name="Freeform 19">
              <a:extLst>
                <a:ext uri="{FF2B5EF4-FFF2-40B4-BE49-F238E27FC236}">
                  <a16:creationId xmlns:a16="http://schemas.microsoft.com/office/drawing/2014/main" id="{7A602305-3230-4956-AED6-922EE6AFEE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4" y="2470"/>
              <a:ext cx="136" cy="141"/>
            </a:xfrm>
            <a:custGeom>
              <a:avLst/>
              <a:gdLst>
                <a:gd name="T0" fmla="*/ 0 w 247"/>
                <a:gd name="T1" fmla="*/ 216 h 257"/>
                <a:gd name="T2" fmla="*/ 0 w 247"/>
                <a:gd name="T3" fmla="*/ 0 h 257"/>
                <a:gd name="T4" fmla="*/ 191 w 247"/>
                <a:gd name="T5" fmla="*/ 0 h 257"/>
                <a:gd name="T6" fmla="*/ 247 w 247"/>
                <a:gd name="T7" fmla="*/ 0 h 257"/>
                <a:gd name="T8" fmla="*/ 247 w 247"/>
                <a:gd name="T9" fmla="*/ 216 h 257"/>
                <a:gd name="T10" fmla="*/ 206 w 247"/>
                <a:gd name="T11" fmla="*/ 257 h 257"/>
                <a:gd name="T12" fmla="*/ 42 w 247"/>
                <a:gd name="T13" fmla="*/ 257 h 257"/>
                <a:gd name="T14" fmla="*/ 0 w 247"/>
                <a:gd name="T15" fmla="*/ 216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7" h="257">
                  <a:moveTo>
                    <a:pt x="0" y="21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91" y="0"/>
                    <a:pt x="191" y="0"/>
                    <a:pt x="191" y="0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247" y="216"/>
                    <a:pt x="247" y="216"/>
                    <a:pt x="247" y="216"/>
                  </a:cubicBezTo>
                  <a:cubicBezTo>
                    <a:pt x="247" y="239"/>
                    <a:pt x="229" y="257"/>
                    <a:pt x="206" y="257"/>
                  </a:cubicBezTo>
                  <a:cubicBezTo>
                    <a:pt x="42" y="257"/>
                    <a:pt x="42" y="257"/>
                    <a:pt x="42" y="257"/>
                  </a:cubicBezTo>
                  <a:cubicBezTo>
                    <a:pt x="19" y="257"/>
                    <a:pt x="0" y="239"/>
                    <a:pt x="0" y="216"/>
                  </a:cubicBezTo>
                  <a:close/>
                </a:path>
              </a:pathLst>
            </a:custGeom>
            <a:solidFill>
              <a:srgbClr val="6863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3" name="Freeform 20">
              <a:extLst>
                <a:ext uri="{FF2B5EF4-FFF2-40B4-BE49-F238E27FC236}">
                  <a16:creationId xmlns:a16="http://schemas.microsoft.com/office/drawing/2014/main" id="{42219C90-C384-4759-AFAE-615FBA934A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4" y="2469"/>
              <a:ext cx="320" cy="159"/>
            </a:xfrm>
            <a:custGeom>
              <a:avLst/>
              <a:gdLst>
                <a:gd name="T0" fmla="*/ 582 w 582"/>
                <a:gd name="T1" fmla="*/ 285 h 290"/>
                <a:gd name="T2" fmla="*/ 568 w 582"/>
                <a:gd name="T3" fmla="*/ 290 h 290"/>
                <a:gd name="T4" fmla="*/ 28 w 582"/>
                <a:gd name="T5" fmla="*/ 290 h 290"/>
                <a:gd name="T6" fmla="*/ 0 w 582"/>
                <a:gd name="T7" fmla="*/ 250 h 290"/>
                <a:gd name="T8" fmla="*/ 0 w 582"/>
                <a:gd name="T9" fmla="*/ 0 h 290"/>
                <a:gd name="T10" fmla="*/ 582 w 582"/>
                <a:gd name="T11" fmla="*/ 0 h 290"/>
                <a:gd name="T12" fmla="*/ 582 w 582"/>
                <a:gd name="T13" fmla="*/ 285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2" h="290">
                  <a:moveTo>
                    <a:pt x="582" y="285"/>
                  </a:moveTo>
                  <a:cubicBezTo>
                    <a:pt x="578" y="288"/>
                    <a:pt x="573" y="290"/>
                    <a:pt x="568" y="290"/>
                  </a:cubicBezTo>
                  <a:cubicBezTo>
                    <a:pt x="28" y="290"/>
                    <a:pt x="28" y="290"/>
                    <a:pt x="28" y="290"/>
                  </a:cubicBezTo>
                  <a:cubicBezTo>
                    <a:pt x="12" y="290"/>
                    <a:pt x="0" y="272"/>
                    <a:pt x="0" y="25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82" y="0"/>
                    <a:pt x="582" y="0"/>
                    <a:pt x="582" y="0"/>
                  </a:cubicBezTo>
                  <a:lnTo>
                    <a:pt x="582" y="285"/>
                  </a:lnTo>
                  <a:close/>
                </a:path>
              </a:pathLst>
            </a:custGeom>
            <a:solidFill>
              <a:srgbClr val="2112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4" name="Freeform 21">
              <a:extLst>
                <a:ext uri="{FF2B5EF4-FFF2-40B4-BE49-F238E27FC236}">
                  <a16:creationId xmlns:a16="http://schemas.microsoft.com/office/drawing/2014/main" id="{F37161AC-477B-44FB-A372-88DAE471A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4" y="2309"/>
              <a:ext cx="320" cy="160"/>
            </a:xfrm>
            <a:custGeom>
              <a:avLst/>
              <a:gdLst>
                <a:gd name="T0" fmla="*/ 28 w 582"/>
                <a:gd name="T1" fmla="*/ 0 h 290"/>
                <a:gd name="T2" fmla="*/ 568 w 582"/>
                <a:gd name="T3" fmla="*/ 0 h 290"/>
                <a:gd name="T4" fmla="*/ 582 w 582"/>
                <a:gd name="T5" fmla="*/ 5 h 290"/>
                <a:gd name="T6" fmla="*/ 582 w 582"/>
                <a:gd name="T7" fmla="*/ 290 h 290"/>
                <a:gd name="T8" fmla="*/ 0 w 582"/>
                <a:gd name="T9" fmla="*/ 290 h 290"/>
                <a:gd name="T10" fmla="*/ 0 w 582"/>
                <a:gd name="T11" fmla="*/ 40 h 290"/>
                <a:gd name="T12" fmla="*/ 28 w 582"/>
                <a:gd name="T13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2" h="290">
                  <a:moveTo>
                    <a:pt x="28" y="0"/>
                  </a:moveTo>
                  <a:cubicBezTo>
                    <a:pt x="568" y="0"/>
                    <a:pt x="568" y="0"/>
                    <a:pt x="568" y="0"/>
                  </a:cubicBezTo>
                  <a:cubicBezTo>
                    <a:pt x="573" y="0"/>
                    <a:pt x="578" y="2"/>
                    <a:pt x="582" y="5"/>
                  </a:cubicBezTo>
                  <a:cubicBezTo>
                    <a:pt x="582" y="290"/>
                    <a:pt x="582" y="290"/>
                    <a:pt x="582" y="290"/>
                  </a:cubicBezTo>
                  <a:cubicBezTo>
                    <a:pt x="0" y="290"/>
                    <a:pt x="0" y="290"/>
                    <a:pt x="0" y="29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7"/>
                    <a:pt x="12" y="0"/>
                    <a:pt x="28" y="0"/>
                  </a:cubicBez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" name="Oval 22">
              <a:extLst>
                <a:ext uri="{FF2B5EF4-FFF2-40B4-BE49-F238E27FC236}">
                  <a16:creationId xmlns:a16="http://schemas.microsoft.com/office/drawing/2014/main" id="{8C7A8EA2-5368-408E-906C-5E9001B929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6" y="2567"/>
              <a:ext cx="44" cy="4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" name="Oval 23">
              <a:extLst>
                <a:ext uri="{FF2B5EF4-FFF2-40B4-BE49-F238E27FC236}">
                  <a16:creationId xmlns:a16="http://schemas.microsoft.com/office/drawing/2014/main" id="{947F79E9-ED8D-45B0-82E8-8773D032DA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5" y="2567"/>
              <a:ext cx="44" cy="4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7" name="Oval 24">
              <a:extLst>
                <a:ext uri="{FF2B5EF4-FFF2-40B4-BE49-F238E27FC236}">
                  <a16:creationId xmlns:a16="http://schemas.microsoft.com/office/drawing/2014/main" id="{62377355-1C92-45BD-891A-840CC58ADE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5" y="2567"/>
              <a:ext cx="44" cy="4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58" name="Group 26">
            <a:extLst>
              <a:ext uri="{FF2B5EF4-FFF2-40B4-BE49-F238E27FC236}">
                <a16:creationId xmlns:a16="http://schemas.microsoft.com/office/drawing/2014/main" id="{60CFFD5F-B207-4A20-9EE4-A1F1A983B51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69308" y="2916729"/>
            <a:ext cx="1324745" cy="994376"/>
            <a:chOff x="578" y="4684"/>
            <a:chExt cx="810" cy="608"/>
          </a:xfrm>
        </p:grpSpPr>
        <p:sp>
          <p:nvSpPr>
            <p:cNvPr id="659" name="Rectangle 27">
              <a:extLst>
                <a:ext uri="{FF2B5EF4-FFF2-40B4-BE49-F238E27FC236}">
                  <a16:creationId xmlns:a16="http://schemas.microsoft.com/office/drawing/2014/main" id="{2BC930A4-D534-48E8-A5EA-2C2497D55C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" y="5223"/>
              <a:ext cx="429" cy="24"/>
            </a:xfrm>
            <a:prstGeom prst="rect">
              <a:avLst/>
            </a:pr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Univers for KPMG Cond" panose="020B0606020202020204" pitchFamily="34" charset="0"/>
              </a:endParaRPr>
            </a:p>
          </p:txBody>
        </p:sp>
        <p:sp>
          <p:nvSpPr>
            <p:cNvPr id="660" name="Rectangle 28">
              <a:extLst>
                <a:ext uri="{FF2B5EF4-FFF2-40B4-BE49-F238E27FC236}">
                  <a16:creationId xmlns:a16="http://schemas.microsoft.com/office/drawing/2014/main" id="{A1369833-C500-44C0-BB1E-2162D894DA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" y="5247"/>
              <a:ext cx="429" cy="21"/>
            </a:xfrm>
            <a:prstGeom prst="rect">
              <a:avLst/>
            </a:pr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Univers for KPMG Cond" panose="020B0606020202020204" pitchFamily="34" charset="0"/>
              </a:endParaRPr>
            </a:p>
          </p:txBody>
        </p:sp>
        <p:sp>
          <p:nvSpPr>
            <p:cNvPr id="661" name="Rectangle 29">
              <a:extLst>
                <a:ext uri="{FF2B5EF4-FFF2-40B4-BE49-F238E27FC236}">
                  <a16:creationId xmlns:a16="http://schemas.microsoft.com/office/drawing/2014/main" id="{56265E2C-B457-469C-9FB9-DAC6C9DF56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" y="5268"/>
              <a:ext cx="429" cy="24"/>
            </a:xfrm>
            <a:prstGeom prst="rect">
              <a:avLst/>
            </a:pr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Univers for KPMG Cond" panose="020B0606020202020204" pitchFamily="34" charset="0"/>
              </a:endParaRPr>
            </a:p>
          </p:txBody>
        </p:sp>
        <p:sp>
          <p:nvSpPr>
            <p:cNvPr id="662" name="Freeform 30">
              <a:extLst>
                <a:ext uri="{FF2B5EF4-FFF2-40B4-BE49-F238E27FC236}">
                  <a16:creationId xmlns:a16="http://schemas.microsoft.com/office/drawing/2014/main" id="{95FEC83D-8C30-48AC-881E-3F5A8FD10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" y="5223"/>
              <a:ext cx="40" cy="69"/>
            </a:xfrm>
            <a:custGeom>
              <a:avLst/>
              <a:gdLst>
                <a:gd name="T0" fmla="*/ 40 w 40"/>
                <a:gd name="T1" fmla="*/ 69 h 69"/>
                <a:gd name="T2" fmla="*/ 0 w 40"/>
                <a:gd name="T3" fmla="*/ 45 h 69"/>
                <a:gd name="T4" fmla="*/ 0 w 40"/>
                <a:gd name="T5" fmla="*/ 24 h 69"/>
                <a:gd name="T6" fmla="*/ 40 w 40"/>
                <a:gd name="T7" fmla="*/ 0 h 69"/>
                <a:gd name="T8" fmla="*/ 40 w 40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69">
                  <a:moveTo>
                    <a:pt x="40" y="69"/>
                  </a:moveTo>
                  <a:lnTo>
                    <a:pt x="0" y="45"/>
                  </a:lnTo>
                  <a:lnTo>
                    <a:pt x="0" y="24"/>
                  </a:lnTo>
                  <a:lnTo>
                    <a:pt x="40" y="0"/>
                  </a:lnTo>
                  <a:lnTo>
                    <a:pt x="40" y="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Univers for KPMG Cond" panose="020B0606020202020204" pitchFamily="34" charset="0"/>
              </a:endParaRPr>
            </a:p>
          </p:txBody>
        </p:sp>
        <p:sp>
          <p:nvSpPr>
            <p:cNvPr id="663" name="Freeform 31">
              <a:extLst>
                <a:ext uri="{FF2B5EF4-FFF2-40B4-BE49-F238E27FC236}">
                  <a16:creationId xmlns:a16="http://schemas.microsoft.com/office/drawing/2014/main" id="{056BC326-5ABE-4C2A-B4C5-AC08E2FCB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" y="5261"/>
              <a:ext cx="40" cy="31"/>
            </a:xfrm>
            <a:custGeom>
              <a:avLst/>
              <a:gdLst>
                <a:gd name="T0" fmla="*/ 40 w 40"/>
                <a:gd name="T1" fmla="*/ 31 h 31"/>
                <a:gd name="T2" fmla="*/ 40 w 40"/>
                <a:gd name="T3" fmla="*/ 7 h 31"/>
                <a:gd name="T4" fmla="*/ 0 w 40"/>
                <a:gd name="T5" fmla="*/ 0 h 31"/>
                <a:gd name="T6" fmla="*/ 0 w 40"/>
                <a:gd name="T7" fmla="*/ 7 h 31"/>
                <a:gd name="T8" fmla="*/ 40 w 40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31">
                  <a:moveTo>
                    <a:pt x="40" y="31"/>
                  </a:moveTo>
                  <a:lnTo>
                    <a:pt x="40" y="7"/>
                  </a:lnTo>
                  <a:lnTo>
                    <a:pt x="0" y="0"/>
                  </a:lnTo>
                  <a:lnTo>
                    <a:pt x="0" y="7"/>
                  </a:lnTo>
                  <a:lnTo>
                    <a:pt x="40" y="31"/>
                  </a:lnTo>
                  <a:close/>
                </a:path>
              </a:pathLst>
            </a:custGeom>
            <a:solidFill>
              <a:srgbClr val="CCCB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Univers for KPMG Cond" panose="020B0606020202020204" pitchFamily="34" charset="0"/>
              </a:endParaRPr>
            </a:p>
          </p:txBody>
        </p:sp>
        <p:sp>
          <p:nvSpPr>
            <p:cNvPr id="664" name="Freeform 32">
              <a:extLst>
                <a:ext uri="{FF2B5EF4-FFF2-40B4-BE49-F238E27FC236}">
                  <a16:creationId xmlns:a16="http://schemas.microsoft.com/office/drawing/2014/main" id="{C1F81B17-96B1-42D7-A22D-DC455EE067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" y="5247"/>
              <a:ext cx="19" cy="21"/>
            </a:xfrm>
            <a:custGeom>
              <a:avLst/>
              <a:gdLst>
                <a:gd name="T0" fmla="*/ 19 w 19"/>
                <a:gd name="T1" fmla="*/ 21 h 21"/>
                <a:gd name="T2" fmla="*/ 0 w 19"/>
                <a:gd name="T3" fmla="*/ 12 h 21"/>
                <a:gd name="T4" fmla="*/ 19 w 19"/>
                <a:gd name="T5" fmla="*/ 0 h 21"/>
                <a:gd name="T6" fmla="*/ 19 w 19"/>
                <a:gd name="T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1">
                  <a:moveTo>
                    <a:pt x="19" y="21"/>
                  </a:moveTo>
                  <a:lnTo>
                    <a:pt x="0" y="12"/>
                  </a:lnTo>
                  <a:lnTo>
                    <a:pt x="19" y="0"/>
                  </a:lnTo>
                  <a:lnTo>
                    <a:pt x="19" y="21"/>
                  </a:lnTo>
                  <a:close/>
                </a:path>
              </a:pathLst>
            </a:custGeom>
            <a:solidFill>
              <a:srgbClr val="343B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Univers for KPMG Cond" panose="020B0606020202020204" pitchFamily="34" charset="0"/>
              </a:endParaRPr>
            </a:p>
          </p:txBody>
        </p:sp>
        <p:sp>
          <p:nvSpPr>
            <p:cNvPr id="665" name="Rectangle 33">
              <a:extLst>
                <a:ext uri="{FF2B5EF4-FFF2-40B4-BE49-F238E27FC236}">
                  <a16:creationId xmlns:a16="http://schemas.microsoft.com/office/drawing/2014/main" id="{25228D2B-0163-4CA4-92EE-A1315DEE14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" y="5268"/>
              <a:ext cx="22" cy="24"/>
            </a:xfrm>
            <a:prstGeom prst="rect">
              <a:avLst/>
            </a:prstGeom>
            <a:solidFill>
              <a:srgbClr val="CCCB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Univers for KPMG Cond" panose="020B0606020202020204" pitchFamily="34" charset="0"/>
              </a:endParaRPr>
            </a:p>
          </p:txBody>
        </p:sp>
        <p:sp>
          <p:nvSpPr>
            <p:cNvPr id="666" name="Rectangle 34">
              <a:extLst>
                <a:ext uri="{FF2B5EF4-FFF2-40B4-BE49-F238E27FC236}">
                  <a16:creationId xmlns:a16="http://schemas.microsoft.com/office/drawing/2014/main" id="{45204625-938B-43F4-ACC5-12623FED60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" y="5223"/>
              <a:ext cx="22" cy="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Univers for KPMG Cond" panose="020B0606020202020204" pitchFamily="34" charset="0"/>
              </a:endParaRPr>
            </a:p>
          </p:txBody>
        </p:sp>
        <p:sp>
          <p:nvSpPr>
            <p:cNvPr id="667" name="Freeform 35">
              <a:extLst>
                <a:ext uri="{FF2B5EF4-FFF2-40B4-BE49-F238E27FC236}">
                  <a16:creationId xmlns:a16="http://schemas.microsoft.com/office/drawing/2014/main" id="{D54EDD7F-E606-4F7A-B240-5CF4A2004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" y="5247"/>
              <a:ext cx="40" cy="45"/>
            </a:xfrm>
            <a:custGeom>
              <a:avLst/>
              <a:gdLst>
                <a:gd name="T0" fmla="*/ 3 w 17"/>
                <a:gd name="T1" fmla="*/ 19 h 19"/>
                <a:gd name="T2" fmla="*/ 0 w 17"/>
                <a:gd name="T3" fmla="*/ 19 h 19"/>
                <a:gd name="T4" fmla="*/ 0 w 17"/>
                <a:gd name="T5" fmla="*/ 9 h 19"/>
                <a:gd name="T6" fmla="*/ 3 w 17"/>
                <a:gd name="T7" fmla="*/ 9 h 19"/>
                <a:gd name="T8" fmla="*/ 13 w 17"/>
                <a:gd name="T9" fmla="*/ 5 h 19"/>
                <a:gd name="T10" fmla="*/ 16 w 17"/>
                <a:gd name="T11" fmla="*/ 0 h 19"/>
                <a:gd name="T12" fmla="*/ 17 w 17"/>
                <a:gd name="T13" fmla="*/ 5 h 19"/>
                <a:gd name="T14" fmla="*/ 13 w 17"/>
                <a:gd name="T15" fmla="*/ 15 h 19"/>
                <a:gd name="T16" fmla="*/ 3 w 17"/>
                <a:gd name="T1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9">
                  <a:moveTo>
                    <a:pt x="3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6" y="9"/>
                    <a:pt x="10" y="8"/>
                    <a:pt x="13" y="5"/>
                  </a:cubicBezTo>
                  <a:cubicBezTo>
                    <a:pt x="14" y="4"/>
                    <a:pt x="15" y="2"/>
                    <a:pt x="16" y="0"/>
                  </a:cubicBezTo>
                  <a:cubicBezTo>
                    <a:pt x="17" y="1"/>
                    <a:pt x="17" y="3"/>
                    <a:pt x="17" y="5"/>
                  </a:cubicBezTo>
                  <a:cubicBezTo>
                    <a:pt x="17" y="8"/>
                    <a:pt x="16" y="12"/>
                    <a:pt x="13" y="15"/>
                  </a:cubicBezTo>
                  <a:cubicBezTo>
                    <a:pt x="10" y="18"/>
                    <a:pt x="6" y="19"/>
                    <a:pt x="3" y="19"/>
                  </a:cubicBez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Univers for KPMG Cond" panose="020B0606020202020204" pitchFamily="34" charset="0"/>
              </a:endParaRPr>
            </a:p>
          </p:txBody>
        </p:sp>
        <p:sp>
          <p:nvSpPr>
            <p:cNvPr id="668" name="Freeform 36">
              <a:extLst>
                <a:ext uri="{FF2B5EF4-FFF2-40B4-BE49-F238E27FC236}">
                  <a16:creationId xmlns:a16="http://schemas.microsoft.com/office/drawing/2014/main" id="{627F826E-2AA5-404F-94B1-F4CE9D304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" y="5223"/>
              <a:ext cx="38" cy="45"/>
            </a:xfrm>
            <a:custGeom>
              <a:avLst/>
              <a:gdLst>
                <a:gd name="T0" fmla="*/ 3 w 16"/>
                <a:gd name="T1" fmla="*/ 19 h 19"/>
                <a:gd name="T2" fmla="*/ 0 w 16"/>
                <a:gd name="T3" fmla="*/ 19 h 19"/>
                <a:gd name="T4" fmla="*/ 0 w 16"/>
                <a:gd name="T5" fmla="*/ 0 h 19"/>
                <a:gd name="T6" fmla="*/ 3 w 16"/>
                <a:gd name="T7" fmla="*/ 0 h 19"/>
                <a:gd name="T8" fmla="*/ 13 w 16"/>
                <a:gd name="T9" fmla="*/ 4 h 19"/>
                <a:gd name="T10" fmla="*/ 16 w 16"/>
                <a:gd name="T11" fmla="*/ 10 h 19"/>
                <a:gd name="T12" fmla="*/ 13 w 16"/>
                <a:gd name="T13" fmla="*/ 15 h 19"/>
                <a:gd name="T14" fmla="*/ 3 w 16"/>
                <a:gd name="T1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9">
                  <a:moveTo>
                    <a:pt x="3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6" y="0"/>
                    <a:pt x="10" y="2"/>
                    <a:pt x="13" y="4"/>
                  </a:cubicBezTo>
                  <a:cubicBezTo>
                    <a:pt x="14" y="6"/>
                    <a:pt x="15" y="8"/>
                    <a:pt x="16" y="10"/>
                  </a:cubicBezTo>
                  <a:cubicBezTo>
                    <a:pt x="15" y="12"/>
                    <a:pt x="14" y="14"/>
                    <a:pt x="13" y="15"/>
                  </a:cubicBezTo>
                  <a:cubicBezTo>
                    <a:pt x="10" y="18"/>
                    <a:pt x="6" y="19"/>
                    <a:pt x="3" y="19"/>
                  </a:cubicBezTo>
                  <a:close/>
                </a:path>
              </a:pathLst>
            </a:custGeom>
            <a:solidFill>
              <a:srgbClr val="2112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Univers for KPMG Cond" panose="020B0606020202020204" pitchFamily="34" charset="0"/>
              </a:endParaRPr>
            </a:p>
          </p:txBody>
        </p:sp>
        <p:sp>
          <p:nvSpPr>
            <p:cNvPr id="669" name="Freeform 37">
              <a:extLst>
                <a:ext uri="{FF2B5EF4-FFF2-40B4-BE49-F238E27FC236}">
                  <a16:creationId xmlns:a16="http://schemas.microsoft.com/office/drawing/2014/main" id="{7805DD7A-5D6B-4259-A4B4-C1ABF4D74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" y="4684"/>
              <a:ext cx="810" cy="505"/>
            </a:xfrm>
            <a:custGeom>
              <a:avLst/>
              <a:gdLst>
                <a:gd name="T0" fmla="*/ 340 w 340"/>
                <a:gd name="T1" fmla="*/ 197 h 211"/>
                <a:gd name="T2" fmla="*/ 336 w 340"/>
                <a:gd name="T3" fmla="*/ 207 h 211"/>
                <a:gd name="T4" fmla="*/ 326 w 340"/>
                <a:gd name="T5" fmla="*/ 211 h 211"/>
                <a:gd name="T6" fmla="*/ 14 w 340"/>
                <a:gd name="T7" fmla="*/ 211 h 211"/>
                <a:gd name="T8" fmla="*/ 4 w 340"/>
                <a:gd name="T9" fmla="*/ 207 h 211"/>
                <a:gd name="T10" fmla="*/ 0 w 340"/>
                <a:gd name="T11" fmla="*/ 197 h 211"/>
                <a:gd name="T12" fmla="*/ 0 w 340"/>
                <a:gd name="T13" fmla="*/ 13 h 211"/>
                <a:gd name="T14" fmla="*/ 4 w 340"/>
                <a:gd name="T15" fmla="*/ 4 h 211"/>
                <a:gd name="T16" fmla="*/ 14 w 340"/>
                <a:gd name="T17" fmla="*/ 0 h 211"/>
                <a:gd name="T18" fmla="*/ 326 w 340"/>
                <a:gd name="T19" fmla="*/ 0 h 211"/>
                <a:gd name="T20" fmla="*/ 336 w 340"/>
                <a:gd name="T21" fmla="*/ 4 h 211"/>
                <a:gd name="T22" fmla="*/ 340 w 340"/>
                <a:gd name="T23" fmla="*/ 13 h 211"/>
                <a:gd name="T24" fmla="*/ 340 w 340"/>
                <a:gd name="T25" fmla="*/ 19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0" h="211">
                  <a:moveTo>
                    <a:pt x="340" y="197"/>
                  </a:moveTo>
                  <a:cubicBezTo>
                    <a:pt x="340" y="201"/>
                    <a:pt x="339" y="204"/>
                    <a:pt x="336" y="207"/>
                  </a:cubicBezTo>
                  <a:cubicBezTo>
                    <a:pt x="333" y="209"/>
                    <a:pt x="330" y="211"/>
                    <a:pt x="326" y="211"/>
                  </a:cubicBezTo>
                  <a:cubicBezTo>
                    <a:pt x="14" y="211"/>
                    <a:pt x="14" y="211"/>
                    <a:pt x="14" y="211"/>
                  </a:cubicBezTo>
                  <a:cubicBezTo>
                    <a:pt x="10" y="211"/>
                    <a:pt x="7" y="209"/>
                    <a:pt x="4" y="207"/>
                  </a:cubicBezTo>
                  <a:cubicBezTo>
                    <a:pt x="1" y="204"/>
                    <a:pt x="0" y="201"/>
                    <a:pt x="0" y="19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0"/>
                    <a:pt x="1" y="7"/>
                    <a:pt x="4" y="4"/>
                  </a:cubicBezTo>
                  <a:cubicBezTo>
                    <a:pt x="7" y="1"/>
                    <a:pt x="10" y="0"/>
                    <a:pt x="14" y="0"/>
                  </a:cubicBezTo>
                  <a:cubicBezTo>
                    <a:pt x="326" y="0"/>
                    <a:pt x="326" y="0"/>
                    <a:pt x="326" y="0"/>
                  </a:cubicBezTo>
                  <a:cubicBezTo>
                    <a:pt x="330" y="0"/>
                    <a:pt x="333" y="1"/>
                    <a:pt x="336" y="4"/>
                  </a:cubicBezTo>
                  <a:cubicBezTo>
                    <a:pt x="339" y="7"/>
                    <a:pt x="340" y="10"/>
                    <a:pt x="340" y="13"/>
                  </a:cubicBezTo>
                  <a:lnTo>
                    <a:pt x="340" y="197"/>
                  </a:lnTo>
                  <a:close/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900" dirty="0">
                <a:solidFill>
                  <a:schemeClr val="bg1"/>
                </a:solidFill>
                <a:latin typeface="Univers for KPMG Cond" panose="020B0606020202020204" pitchFamily="34" charset="0"/>
              </a:endParaRPr>
            </a:p>
          </p:txBody>
        </p:sp>
        <p:sp>
          <p:nvSpPr>
            <p:cNvPr id="670" name="Freeform 38">
              <a:extLst>
                <a:ext uri="{FF2B5EF4-FFF2-40B4-BE49-F238E27FC236}">
                  <a16:creationId xmlns:a16="http://schemas.microsoft.com/office/drawing/2014/main" id="{4DC4D894-64C8-4BBE-A174-E0A88D20F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" y="5189"/>
              <a:ext cx="103" cy="103"/>
            </a:xfrm>
            <a:custGeom>
              <a:avLst/>
              <a:gdLst>
                <a:gd name="T0" fmla="*/ 103 w 103"/>
                <a:gd name="T1" fmla="*/ 103 h 103"/>
                <a:gd name="T2" fmla="*/ 103 w 103"/>
                <a:gd name="T3" fmla="*/ 0 h 103"/>
                <a:gd name="T4" fmla="*/ 0 w 103"/>
                <a:gd name="T5" fmla="*/ 0 h 103"/>
                <a:gd name="T6" fmla="*/ 103 w 103"/>
                <a:gd name="T7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103">
                  <a:moveTo>
                    <a:pt x="103" y="103"/>
                  </a:moveTo>
                  <a:lnTo>
                    <a:pt x="103" y="0"/>
                  </a:lnTo>
                  <a:lnTo>
                    <a:pt x="0" y="0"/>
                  </a:lnTo>
                  <a:lnTo>
                    <a:pt x="103" y="103"/>
                  </a:lnTo>
                  <a:close/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Univers for KPMG Cond" panose="020B0606020202020204" pitchFamily="34" charset="0"/>
              </a:endParaRPr>
            </a:p>
          </p:txBody>
        </p:sp>
        <p:sp>
          <p:nvSpPr>
            <p:cNvPr id="671" name="Rectangle 39">
              <a:extLst>
                <a:ext uri="{FF2B5EF4-FFF2-40B4-BE49-F238E27FC236}">
                  <a16:creationId xmlns:a16="http://schemas.microsoft.com/office/drawing/2014/main" id="{8DE8083D-2822-47C5-A2F5-5E11D75F95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" y="5065"/>
              <a:ext cx="634" cy="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Univers for KPMG Cond" panose="020B0606020202020204" pitchFamily="34" charset="0"/>
              </a:endParaRPr>
            </a:p>
          </p:txBody>
        </p:sp>
        <p:sp>
          <p:nvSpPr>
            <p:cNvPr id="672" name="Rectangle 40">
              <a:extLst>
                <a:ext uri="{FF2B5EF4-FFF2-40B4-BE49-F238E27FC236}">
                  <a16:creationId xmlns:a16="http://schemas.microsoft.com/office/drawing/2014/main" id="{5DF02F4F-3322-4FFE-AFC1-8BD260B6A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7" y="4991"/>
              <a:ext cx="343" cy="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Univers for KPMG Cond" panose="020B0606020202020204" pitchFamily="34" charset="0"/>
              </a:endParaRPr>
            </a:p>
          </p:txBody>
        </p:sp>
        <p:sp>
          <p:nvSpPr>
            <p:cNvPr id="673" name="Rectangle 41">
              <a:extLst>
                <a:ext uri="{FF2B5EF4-FFF2-40B4-BE49-F238E27FC236}">
                  <a16:creationId xmlns:a16="http://schemas.microsoft.com/office/drawing/2014/main" id="{A2BF4544-238E-42EA-8A8C-876C299B1B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7" y="4919"/>
              <a:ext cx="343" cy="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Univers for KPMG Cond" panose="020B0606020202020204" pitchFamily="34" charset="0"/>
              </a:endParaRPr>
            </a:p>
          </p:txBody>
        </p:sp>
        <p:sp>
          <p:nvSpPr>
            <p:cNvPr id="674" name="Rectangle 44">
              <a:extLst>
                <a:ext uri="{FF2B5EF4-FFF2-40B4-BE49-F238E27FC236}">
                  <a16:creationId xmlns:a16="http://schemas.microsoft.com/office/drawing/2014/main" id="{BF0DF759-8DCA-42B8-99BB-8F4D519BA7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" y="4753"/>
              <a:ext cx="255" cy="2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800" b="1" dirty="0">
                <a:latin typeface="Univers for KPMG Cond" panose="020B0606020202020204" pitchFamily="34" charset="0"/>
              </a:endParaRPr>
            </a:p>
          </p:txBody>
        </p:sp>
      </p:grpSp>
      <p:grpSp>
        <p:nvGrpSpPr>
          <p:cNvPr id="605" name="Group 4">
            <a:extLst>
              <a:ext uri="{FF2B5EF4-FFF2-40B4-BE49-F238E27FC236}">
                <a16:creationId xmlns:a16="http://schemas.microsoft.com/office/drawing/2014/main" id="{D1A75C1C-A8A0-49E4-98A2-8C5A111A435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175171" y="2868215"/>
            <a:ext cx="3658427" cy="2516721"/>
            <a:chOff x="311" y="901"/>
            <a:chExt cx="1913" cy="1316"/>
          </a:xfrm>
        </p:grpSpPr>
        <p:sp>
          <p:nvSpPr>
            <p:cNvPr id="606" name="Freeform 29">
              <a:extLst>
                <a:ext uri="{FF2B5EF4-FFF2-40B4-BE49-F238E27FC236}">
                  <a16:creationId xmlns:a16="http://schemas.microsoft.com/office/drawing/2014/main" id="{850F724A-0EF8-4AD5-AA55-79836267D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959" y="124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BA1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7" name="Freeform 30">
              <a:extLst>
                <a:ext uri="{FF2B5EF4-FFF2-40B4-BE49-F238E27FC236}">
                  <a16:creationId xmlns:a16="http://schemas.microsoft.com/office/drawing/2014/main" id="{E0ACDF3F-F7D3-490E-8C7D-834C0CDE3B86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" y="1249"/>
              <a:ext cx="11" cy="11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0 h 2"/>
                <a:gd name="T4" fmla="*/ 0 w 2"/>
                <a:gd name="T5" fmla="*/ 2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1"/>
                    <a:pt x="2" y="1"/>
                    <a:pt x="2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DBA1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8" name="Freeform 31">
              <a:extLst>
                <a:ext uri="{FF2B5EF4-FFF2-40B4-BE49-F238E27FC236}">
                  <a16:creationId xmlns:a16="http://schemas.microsoft.com/office/drawing/2014/main" id="{DB04D00C-E4B3-4CD0-BD38-B92EF11EF1B2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" y="1239"/>
              <a:ext cx="109" cy="156"/>
            </a:xfrm>
            <a:custGeom>
              <a:avLst/>
              <a:gdLst>
                <a:gd name="T0" fmla="*/ 19 w 21"/>
                <a:gd name="T1" fmla="*/ 13 h 30"/>
                <a:gd name="T2" fmla="*/ 18 w 21"/>
                <a:gd name="T3" fmla="*/ 6 h 30"/>
                <a:gd name="T4" fmla="*/ 18 w 21"/>
                <a:gd name="T5" fmla="*/ 0 h 30"/>
                <a:gd name="T6" fmla="*/ 15 w 21"/>
                <a:gd name="T7" fmla="*/ 2 h 30"/>
                <a:gd name="T8" fmla="*/ 15 w 21"/>
                <a:gd name="T9" fmla="*/ 2 h 30"/>
                <a:gd name="T10" fmla="*/ 13 w 21"/>
                <a:gd name="T11" fmla="*/ 4 h 30"/>
                <a:gd name="T12" fmla="*/ 10 w 21"/>
                <a:gd name="T13" fmla="*/ 8 h 30"/>
                <a:gd name="T14" fmla="*/ 10 w 21"/>
                <a:gd name="T15" fmla="*/ 8 h 30"/>
                <a:gd name="T16" fmla="*/ 7 w 21"/>
                <a:gd name="T17" fmla="*/ 10 h 30"/>
                <a:gd name="T18" fmla="*/ 0 w 21"/>
                <a:gd name="T19" fmla="*/ 11 h 30"/>
                <a:gd name="T20" fmla="*/ 0 w 21"/>
                <a:gd name="T21" fmla="*/ 18 h 30"/>
                <a:gd name="T22" fmla="*/ 0 w 21"/>
                <a:gd name="T23" fmla="*/ 18 h 30"/>
                <a:gd name="T24" fmla="*/ 0 w 21"/>
                <a:gd name="T25" fmla="*/ 30 h 30"/>
                <a:gd name="T26" fmla="*/ 0 w 21"/>
                <a:gd name="T27" fmla="*/ 30 h 30"/>
                <a:gd name="T28" fmla="*/ 0 w 21"/>
                <a:gd name="T29" fmla="*/ 30 h 30"/>
                <a:gd name="T30" fmla="*/ 21 w 21"/>
                <a:gd name="T31" fmla="*/ 19 h 30"/>
                <a:gd name="T32" fmla="*/ 21 w 21"/>
                <a:gd name="T33" fmla="*/ 19 h 30"/>
                <a:gd name="T34" fmla="*/ 19 w 21"/>
                <a:gd name="T35" fmla="*/ 1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" h="30">
                  <a:moveTo>
                    <a:pt x="19" y="13"/>
                  </a:moveTo>
                  <a:cubicBezTo>
                    <a:pt x="19" y="10"/>
                    <a:pt x="18" y="8"/>
                    <a:pt x="18" y="6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1"/>
                    <a:pt x="16" y="1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5"/>
                    <a:pt x="11" y="7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9" y="8"/>
                    <a:pt x="8" y="9"/>
                    <a:pt x="7" y="10"/>
                  </a:cubicBezTo>
                  <a:cubicBezTo>
                    <a:pt x="5" y="11"/>
                    <a:pt x="2" y="11"/>
                    <a:pt x="0" y="1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9" y="30"/>
                    <a:pt x="16" y="26"/>
                    <a:pt x="21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19"/>
                    <a:pt x="20" y="15"/>
                    <a:pt x="19" y="13"/>
                  </a:cubicBezTo>
                  <a:close/>
                </a:path>
              </a:pathLst>
            </a:custGeom>
            <a:solidFill>
              <a:srgbClr val="E0A5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9" name="Freeform 32">
              <a:extLst>
                <a:ext uri="{FF2B5EF4-FFF2-40B4-BE49-F238E27FC236}">
                  <a16:creationId xmlns:a16="http://schemas.microsoft.com/office/drawing/2014/main" id="{0856AA1A-B855-45BD-8E44-106C65CA1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" y="1234"/>
              <a:ext cx="119" cy="161"/>
            </a:xfrm>
            <a:custGeom>
              <a:avLst/>
              <a:gdLst>
                <a:gd name="T0" fmla="*/ 23 w 23"/>
                <a:gd name="T1" fmla="*/ 19 h 31"/>
                <a:gd name="T2" fmla="*/ 23 w 23"/>
                <a:gd name="T3" fmla="*/ 12 h 31"/>
                <a:gd name="T4" fmla="*/ 23 w 23"/>
                <a:gd name="T5" fmla="*/ 12 h 31"/>
                <a:gd name="T6" fmla="*/ 22 w 23"/>
                <a:gd name="T7" fmla="*/ 12 h 31"/>
                <a:gd name="T8" fmla="*/ 21 w 23"/>
                <a:gd name="T9" fmla="*/ 12 h 31"/>
                <a:gd name="T10" fmla="*/ 20 w 23"/>
                <a:gd name="T11" fmla="*/ 12 h 31"/>
                <a:gd name="T12" fmla="*/ 19 w 23"/>
                <a:gd name="T13" fmla="*/ 12 h 31"/>
                <a:gd name="T14" fmla="*/ 18 w 23"/>
                <a:gd name="T15" fmla="*/ 11 h 31"/>
                <a:gd name="T16" fmla="*/ 18 w 23"/>
                <a:gd name="T17" fmla="*/ 11 h 31"/>
                <a:gd name="T18" fmla="*/ 16 w 23"/>
                <a:gd name="T19" fmla="*/ 11 h 31"/>
                <a:gd name="T20" fmla="*/ 9 w 23"/>
                <a:gd name="T21" fmla="*/ 4 h 31"/>
                <a:gd name="T22" fmla="*/ 3 w 23"/>
                <a:gd name="T23" fmla="*/ 0 h 31"/>
                <a:gd name="T24" fmla="*/ 3 w 23"/>
                <a:gd name="T25" fmla="*/ 8 h 31"/>
                <a:gd name="T26" fmla="*/ 3 w 23"/>
                <a:gd name="T27" fmla="*/ 12 h 31"/>
                <a:gd name="T28" fmla="*/ 0 w 23"/>
                <a:gd name="T29" fmla="*/ 20 h 31"/>
                <a:gd name="T30" fmla="*/ 0 w 23"/>
                <a:gd name="T31" fmla="*/ 20 h 31"/>
                <a:gd name="T32" fmla="*/ 12 w 23"/>
                <a:gd name="T33" fmla="*/ 29 h 31"/>
                <a:gd name="T34" fmla="*/ 12 w 23"/>
                <a:gd name="T35" fmla="*/ 29 h 31"/>
                <a:gd name="T36" fmla="*/ 12 w 23"/>
                <a:gd name="T37" fmla="*/ 29 h 31"/>
                <a:gd name="T38" fmla="*/ 20 w 23"/>
                <a:gd name="T39" fmla="*/ 31 h 31"/>
                <a:gd name="T40" fmla="*/ 20 w 23"/>
                <a:gd name="T41" fmla="*/ 31 h 31"/>
                <a:gd name="T42" fmla="*/ 22 w 23"/>
                <a:gd name="T43" fmla="*/ 31 h 31"/>
                <a:gd name="T44" fmla="*/ 22 w 23"/>
                <a:gd name="T45" fmla="*/ 31 h 31"/>
                <a:gd name="T46" fmla="*/ 23 w 23"/>
                <a:gd name="T47" fmla="*/ 31 h 31"/>
                <a:gd name="T48" fmla="*/ 23 w 23"/>
                <a:gd name="T49" fmla="*/ 31 h 31"/>
                <a:gd name="T50" fmla="*/ 23 w 23"/>
                <a:gd name="T51" fmla="*/ 1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3" h="31">
                  <a:moveTo>
                    <a:pt x="23" y="19"/>
                  </a:move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2" y="12"/>
                    <a:pt x="22" y="12"/>
                  </a:cubicBezTo>
                  <a:cubicBezTo>
                    <a:pt x="22" y="12"/>
                    <a:pt x="21" y="12"/>
                    <a:pt x="21" y="12"/>
                  </a:cubicBezTo>
                  <a:cubicBezTo>
                    <a:pt x="21" y="12"/>
                    <a:pt x="20" y="12"/>
                    <a:pt x="20" y="12"/>
                  </a:cubicBezTo>
                  <a:cubicBezTo>
                    <a:pt x="20" y="12"/>
                    <a:pt x="20" y="12"/>
                    <a:pt x="19" y="12"/>
                  </a:cubicBezTo>
                  <a:cubicBezTo>
                    <a:pt x="19" y="12"/>
                    <a:pt x="18" y="12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1"/>
                    <a:pt x="17" y="11"/>
                    <a:pt x="16" y="11"/>
                  </a:cubicBezTo>
                  <a:cubicBezTo>
                    <a:pt x="13" y="9"/>
                    <a:pt x="11" y="7"/>
                    <a:pt x="9" y="4"/>
                  </a:cubicBezTo>
                  <a:cubicBezTo>
                    <a:pt x="7" y="3"/>
                    <a:pt x="5" y="2"/>
                    <a:pt x="3" y="0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10"/>
                    <a:pt x="3" y="12"/>
                  </a:cubicBezTo>
                  <a:cubicBezTo>
                    <a:pt x="2" y="15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24"/>
                    <a:pt x="7" y="27"/>
                    <a:pt x="12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4" y="30"/>
                    <a:pt x="17" y="31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1"/>
                    <a:pt x="22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19"/>
                    <a:pt x="23" y="19"/>
                    <a:pt x="23" y="19"/>
                  </a:cubicBezTo>
                  <a:close/>
                </a:path>
              </a:pathLst>
            </a:custGeom>
            <a:solidFill>
              <a:srgbClr val="EAB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0" name="Freeform 33">
              <a:extLst>
                <a:ext uri="{FF2B5EF4-FFF2-40B4-BE49-F238E27FC236}">
                  <a16:creationId xmlns:a16="http://schemas.microsoft.com/office/drawing/2014/main" id="{FF0629D4-9F75-41EE-BDA5-2F09B9834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" y="1161"/>
              <a:ext cx="68" cy="135"/>
            </a:xfrm>
            <a:custGeom>
              <a:avLst/>
              <a:gdLst>
                <a:gd name="T0" fmla="*/ 1 w 13"/>
                <a:gd name="T1" fmla="*/ 13 h 26"/>
                <a:gd name="T2" fmla="*/ 3 w 13"/>
                <a:gd name="T3" fmla="*/ 17 h 26"/>
                <a:gd name="T4" fmla="*/ 13 w 13"/>
                <a:gd name="T5" fmla="*/ 26 h 26"/>
                <a:gd name="T6" fmla="*/ 0 w 13"/>
                <a:gd name="T7" fmla="*/ 0 h 26"/>
                <a:gd name="T8" fmla="*/ 1 w 13"/>
                <a:gd name="T9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6">
                  <a:moveTo>
                    <a:pt x="1" y="13"/>
                  </a:moveTo>
                  <a:cubicBezTo>
                    <a:pt x="2" y="15"/>
                    <a:pt x="2" y="16"/>
                    <a:pt x="3" y="17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16"/>
                    <a:pt x="6" y="8"/>
                    <a:pt x="0" y="0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F0B7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1" name="Freeform 34">
              <a:extLst>
                <a:ext uri="{FF2B5EF4-FFF2-40B4-BE49-F238E27FC236}">
                  <a16:creationId xmlns:a16="http://schemas.microsoft.com/office/drawing/2014/main" id="{F57633ED-F390-48B5-B8E0-86C3C327BA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" y="963"/>
              <a:ext cx="279" cy="349"/>
            </a:xfrm>
            <a:custGeom>
              <a:avLst/>
              <a:gdLst>
                <a:gd name="T0" fmla="*/ 52 w 54"/>
                <a:gd name="T1" fmla="*/ 42 h 67"/>
                <a:gd name="T2" fmla="*/ 54 w 54"/>
                <a:gd name="T3" fmla="*/ 28 h 67"/>
                <a:gd name="T4" fmla="*/ 54 w 54"/>
                <a:gd name="T5" fmla="*/ 12 h 67"/>
                <a:gd name="T6" fmla="*/ 50 w 54"/>
                <a:gd name="T7" fmla="*/ 5 h 67"/>
                <a:gd name="T8" fmla="*/ 40 w 54"/>
                <a:gd name="T9" fmla="*/ 5 h 67"/>
                <a:gd name="T10" fmla="*/ 37 w 54"/>
                <a:gd name="T11" fmla="*/ 6 h 67"/>
                <a:gd name="T12" fmla="*/ 26 w 54"/>
                <a:gd name="T13" fmla="*/ 6 h 67"/>
                <a:gd name="T14" fmla="*/ 9 w 54"/>
                <a:gd name="T15" fmla="*/ 0 h 67"/>
                <a:gd name="T16" fmla="*/ 6 w 54"/>
                <a:gd name="T17" fmla="*/ 1 h 67"/>
                <a:gd name="T18" fmla="*/ 2 w 54"/>
                <a:gd name="T19" fmla="*/ 6 h 67"/>
                <a:gd name="T20" fmla="*/ 2 w 54"/>
                <a:gd name="T21" fmla="*/ 21 h 67"/>
                <a:gd name="T22" fmla="*/ 2 w 54"/>
                <a:gd name="T23" fmla="*/ 29 h 67"/>
                <a:gd name="T24" fmla="*/ 4 w 54"/>
                <a:gd name="T25" fmla="*/ 38 h 67"/>
                <a:gd name="T26" fmla="*/ 17 w 54"/>
                <a:gd name="T27" fmla="*/ 64 h 67"/>
                <a:gd name="T28" fmla="*/ 19 w 54"/>
                <a:gd name="T29" fmla="*/ 66 h 67"/>
                <a:gd name="T30" fmla="*/ 23 w 54"/>
                <a:gd name="T31" fmla="*/ 67 h 67"/>
                <a:gd name="T32" fmla="*/ 28 w 54"/>
                <a:gd name="T33" fmla="*/ 67 h 67"/>
                <a:gd name="T34" fmla="*/ 33 w 54"/>
                <a:gd name="T35" fmla="*/ 67 h 67"/>
                <a:gd name="T36" fmla="*/ 37 w 54"/>
                <a:gd name="T37" fmla="*/ 66 h 67"/>
                <a:gd name="T38" fmla="*/ 41 w 54"/>
                <a:gd name="T39" fmla="*/ 62 h 67"/>
                <a:gd name="T40" fmla="*/ 52 w 54"/>
                <a:gd name="T41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67">
                  <a:moveTo>
                    <a:pt x="52" y="42"/>
                  </a:moveTo>
                  <a:cubicBezTo>
                    <a:pt x="54" y="28"/>
                    <a:pt x="54" y="28"/>
                    <a:pt x="54" y="28"/>
                  </a:cubicBezTo>
                  <a:cubicBezTo>
                    <a:pt x="54" y="23"/>
                    <a:pt x="54" y="17"/>
                    <a:pt x="54" y="12"/>
                  </a:cubicBezTo>
                  <a:cubicBezTo>
                    <a:pt x="54" y="9"/>
                    <a:pt x="53" y="7"/>
                    <a:pt x="50" y="5"/>
                  </a:cubicBezTo>
                  <a:cubicBezTo>
                    <a:pt x="46" y="3"/>
                    <a:pt x="44" y="4"/>
                    <a:pt x="40" y="5"/>
                  </a:cubicBezTo>
                  <a:cubicBezTo>
                    <a:pt x="39" y="6"/>
                    <a:pt x="38" y="6"/>
                    <a:pt x="37" y="6"/>
                  </a:cubicBezTo>
                  <a:cubicBezTo>
                    <a:pt x="34" y="7"/>
                    <a:pt x="30" y="8"/>
                    <a:pt x="26" y="6"/>
                  </a:cubicBezTo>
                  <a:cubicBezTo>
                    <a:pt x="21" y="4"/>
                    <a:pt x="16" y="0"/>
                    <a:pt x="9" y="0"/>
                  </a:cubicBezTo>
                  <a:cubicBezTo>
                    <a:pt x="8" y="0"/>
                    <a:pt x="7" y="0"/>
                    <a:pt x="6" y="1"/>
                  </a:cubicBezTo>
                  <a:cubicBezTo>
                    <a:pt x="4" y="2"/>
                    <a:pt x="3" y="4"/>
                    <a:pt x="2" y="6"/>
                  </a:cubicBezTo>
                  <a:cubicBezTo>
                    <a:pt x="0" y="11"/>
                    <a:pt x="3" y="16"/>
                    <a:pt x="2" y="21"/>
                  </a:cubicBezTo>
                  <a:cubicBezTo>
                    <a:pt x="2" y="24"/>
                    <a:pt x="2" y="26"/>
                    <a:pt x="2" y="2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10" y="46"/>
                    <a:pt x="15" y="54"/>
                    <a:pt x="17" y="64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21" y="67"/>
                    <a:pt x="22" y="67"/>
                    <a:pt x="23" y="67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33" y="67"/>
                    <a:pt x="33" y="67"/>
                    <a:pt x="33" y="67"/>
                  </a:cubicBezTo>
                  <a:cubicBezTo>
                    <a:pt x="35" y="67"/>
                    <a:pt x="36" y="67"/>
                    <a:pt x="37" y="66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54"/>
                    <a:pt x="44" y="45"/>
                    <a:pt x="52" y="42"/>
                  </a:cubicBezTo>
                  <a:close/>
                </a:path>
              </a:pathLst>
            </a:custGeom>
            <a:solidFill>
              <a:srgbClr val="FFC2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2" name="Freeform 35">
              <a:extLst>
                <a:ext uri="{FF2B5EF4-FFF2-40B4-BE49-F238E27FC236}">
                  <a16:creationId xmlns:a16="http://schemas.microsoft.com/office/drawing/2014/main" id="{7A3048A5-DB66-4A63-BA9D-D73F4C04D3A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" y="1182"/>
              <a:ext cx="57" cy="104"/>
            </a:xfrm>
            <a:custGeom>
              <a:avLst/>
              <a:gdLst>
                <a:gd name="T0" fmla="*/ 11 w 11"/>
                <a:gd name="T1" fmla="*/ 0 h 20"/>
                <a:gd name="T2" fmla="*/ 0 w 11"/>
                <a:gd name="T3" fmla="*/ 20 h 20"/>
                <a:gd name="T4" fmla="*/ 9 w 11"/>
                <a:gd name="T5" fmla="*/ 12 h 20"/>
                <a:gd name="T6" fmla="*/ 10 w 11"/>
                <a:gd name="T7" fmla="*/ 9 h 20"/>
                <a:gd name="T8" fmla="*/ 11 w 11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0">
                  <a:moveTo>
                    <a:pt x="11" y="0"/>
                  </a:moveTo>
                  <a:cubicBezTo>
                    <a:pt x="3" y="3"/>
                    <a:pt x="0" y="12"/>
                    <a:pt x="0" y="2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0" y="11"/>
                    <a:pt x="10" y="10"/>
                    <a:pt x="10" y="9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F0B7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3" name="Freeform 36">
              <a:extLst>
                <a:ext uri="{FF2B5EF4-FFF2-40B4-BE49-F238E27FC236}">
                  <a16:creationId xmlns:a16="http://schemas.microsoft.com/office/drawing/2014/main" id="{E1A82F8A-E2E3-4661-A89F-4C0F211E4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" y="1072"/>
              <a:ext cx="57" cy="110"/>
            </a:xfrm>
            <a:custGeom>
              <a:avLst/>
              <a:gdLst>
                <a:gd name="T0" fmla="*/ 8 w 11"/>
                <a:gd name="T1" fmla="*/ 7 h 21"/>
                <a:gd name="T2" fmla="*/ 7 w 11"/>
                <a:gd name="T3" fmla="*/ 3 h 21"/>
                <a:gd name="T4" fmla="*/ 6 w 11"/>
                <a:gd name="T5" fmla="*/ 1 h 21"/>
                <a:gd name="T6" fmla="*/ 5 w 11"/>
                <a:gd name="T7" fmla="*/ 1 h 21"/>
                <a:gd name="T8" fmla="*/ 1 w 11"/>
                <a:gd name="T9" fmla="*/ 4 h 21"/>
                <a:gd name="T10" fmla="*/ 1 w 11"/>
                <a:gd name="T11" fmla="*/ 9 h 21"/>
                <a:gd name="T12" fmla="*/ 4 w 11"/>
                <a:gd name="T13" fmla="*/ 17 h 21"/>
                <a:gd name="T14" fmla="*/ 7 w 11"/>
                <a:gd name="T15" fmla="*/ 21 h 21"/>
                <a:gd name="T16" fmla="*/ 11 w 11"/>
                <a:gd name="T17" fmla="*/ 21 h 21"/>
                <a:gd name="T18" fmla="*/ 8 w 11"/>
                <a:gd name="T1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21">
                  <a:moveTo>
                    <a:pt x="8" y="7"/>
                  </a:moveTo>
                  <a:cubicBezTo>
                    <a:pt x="7" y="5"/>
                    <a:pt x="7" y="3"/>
                    <a:pt x="7" y="3"/>
                  </a:cubicBezTo>
                  <a:cubicBezTo>
                    <a:pt x="7" y="2"/>
                    <a:pt x="6" y="1"/>
                    <a:pt x="6" y="1"/>
                  </a:cubicBezTo>
                  <a:cubicBezTo>
                    <a:pt x="5" y="1"/>
                    <a:pt x="5" y="2"/>
                    <a:pt x="5" y="1"/>
                  </a:cubicBezTo>
                  <a:cubicBezTo>
                    <a:pt x="3" y="0"/>
                    <a:pt x="1" y="2"/>
                    <a:pt x="1" y="4"/>
                  </a:cubicBezTo>
                  <a:cubicBezTo>
                    <a:pt x="0" y="6"/>
                    <a:pt x="0" y="7"/>
                    <a:pt x="1" y="9"/>
                  </a:cubicBezTo>
                  <a:cubicBezTo>
                    <a:pt x="3" y="12"/>
                    <a:pt x="3" y="14"/>
                    <a:pt x="4" y="17"/>
                  </a:cubicBezTo>
                  <a:cubicBezTo>
                    <a:pt x="5" y="17"/>
                    <a:pt x="6" y="21"/>
                    <a:pt x="7" y="21"/>
                  </a:cubicBezTo>
                  <a:cubicBezTo>
                    <a:pt x="7" y="21"/>
                    <a:pt x="11" y="21"/>
                    <a:pt x="11" y="21"/>
                  </a:cubicBezTo>
                  <a:cubicBezTo>
                    <a:pt x="10" y="21"/>
                    <a:pt x="8" y="13"/>
                    <a:pt x="8" y="7"/>
                  </a:cubicBezTo>
                  <a:close/>
                </a:path>
              </a:pathLst>
            </a:custGeom>
            <a:solidFill>
              <a:srgbClr val="FFC2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" name="Freeform 37">
              <a:extLst>
                <a:ext uri="{FF2B5EF4-FFF2-40B4-BE49-F238E27FC236}">
                  <a16:creationId xmlns:a16="http://schemas.microsoft.com/office/drawing/2014/main" id="{D85872A2-BD7D-4B61-85AB-355F1E336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" y="1072"/>
              <a:ext cx="62" cy="110"/>
            </a:xfrm>
            <a:custGeom>
              <a:avLst/>
              <a:gdLst>
                <a:gd name="T0" fmla="*/ 4 w 12"/>
                <a:gd name="T1" fmla="*/ 7 h 21"/>
                <a:gd name="T2" fmla="*/ 6 w 12"/>
                <a:gd name="T3" fmla="*/ 2 h 21"/>
                <a:gd name="T4" fmla="*/ 8 w 12"/>
                <a:gd name="T5" fmla="*/ 0 h 21"/>
                <a:gd name="T6" fmla="*/ 11 w 12"/>
                <a:gd name="T7" fmla="*/ 4 h 21"/>
                <a:gd name="T8" fmla="*/ 10 w 12"/>
                <a:gd name="T9" fmla="*/ 9 h 21"/>
                <a:gd name="T10" fmla="*/ 5 w 12"/>
                <a:gd name="T11" fmla="*/ 21 h 21"/>
                <a:gd name="T12" fmla="*/ 0 w 12"/>
                <a:gd name="T13" fmla="*/ 21 h 21"/>
                <a:gd name="T14" fmla="*/ 3 w 12"/>
                <a:gd name="T15" fmla="*/ 12 h 21"/>
                <a:gd name="T16" fmla="*/ 4 w 12"/>
                <a:gd name="T17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">
                  <a:moveTo>
                    <a:pt x="4" y="7"/>
                  </a:moveTo>
                  <a:cubicBezTo>
                    <a:pt x="4" y="5"/>
                    <a:pt x="5" y="4"/>
                    <a:pt x="6" y="2"/>
                  </a:cubicBezTo>
                  <a:cubicBezTo>
                    <a:pt x="6" y="1"/>
                    <a:pt x="7" y="0"/>
                    <a:pt x="8" y="0"/>
                  </a:cubicBezTo>
                  <a:cubicBezTo>
                    <a:pt x="9" y="1"/>
                    <a:pt x="10" y="2"/>
                    <a:pt x="11" y="4"/>
                  </a:cubicBezTo>
                  <a:cubicBezTo>
                    <a:pt x="12" y="6"/>
                    <a:pt x="11" y="7"/>
                    <a:pt x="10" y="9"/>
                  </a:cubicBezTo>
                  <a:cubicBezTo>
                    <a:pt x="9" y="10"/>
                    <a:pt x="6" y="21"/>
                    <a:pt x="5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" y="18"/>
                    <a:pt x="3" y="15"/>
                    <a:pt x="3" y="12"/>
                  </a:cubicBezTo>
                  <a:cubicBezTo>
                    <a:pt x="4" y="10"/>
                    <a:pt x="4" y="9"/>
                    <a:pt x="4" y="7"/>
                  </a:cubicBezTo>
                  <a:close/>
                </a:path>
              </a:pathLst>
            </a:custGeom>
            <a:solidFill>
              <a:srgbClr val="FFC2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" name="Freeform 38">
              <a:extLst>
                <a:ext uri="{FF2B5EF4-FFF2-40B4-BE49-F238E27FC236}">
                  <a16:creationId xmlns:a16="http://schemas.microsoft.com/office/drawing/2014/main" id="{F9680A8A-AA3A-485D-8B2C-3800CE97A7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" y="901"/>
              <a:ext cx="311" cy="250"/>
            </a:xfrm>
            <a:custGeom>
              <a:avLst/>
              <a:gdLst>
                <a:gd name="T0" fmla="*/ 7 w 60"/>
                <a:gd name="T1" fmla="*/ 45 h 48"/>
                <a:gd name="T2" fmla="*/ 5 w 60"/>
                <a:gd name="T3" fmla="*/ 32 h 48"/>
                <a:gd name="T4" fmla="*/ 10 w 60"/>
                <a:gd name="T5" fmla="*/ 17 h 48"/>
                <a:gd name="T6" fmla="*/ 12 w 60"/>
                <a:gd name="T7" fmla="*/ 15 h 48"/>
                <a:gd name="T8" fmla="*/ 16 w 60"/>
                <a:gd name="T9" fmla="*/ 16 h 48"/>
                <a:gd name="T10" fmla="*/ 28 w 60"/>
                <a:gd name="T11" fmla="*/ 21 h 48"/>
                <a:gd name="T12" fmla="*/ 41 w 60"/>
                <a:gd name="T13" fmla="*/ 21 h 48"/>
                <a:gd name="T14" fmla="*/ 50 w 60"/>
                <a:gd name="T15" fmla="*/ 20 h 48"/>
                <a:gd name="T16" fmla="*/ 54 w 60"/>
                <a:gd name="T17" fmla="*/ 28 h 48"/>
                <a:gd name="T18" fmla="*/ 55 w 60"/>
                <a:gd name="T19" fmla="*/ 48 h 48"/>
                <a:gd name="T20" fmla="*/ 57 w 60"/>
                <a:gd name="T21" fmla="*/ 40 h 48"/>
                <a:gd name="T22" fmla="*/ 60 w 60"/>
                <a:gd name="T23" fmla="*/ 16 h 48"/>
                <a:gd name="T24" fmla="*/ 42 w 60"/>
                <a:gd name="T25" fmla="*/ 6 h 48"/>
                <a:gd name="T26" fmla="*/ 51 w 60"/>
                <a:gd name="T27" fmla="*/ 5 h 48"/>
                <a:gd name="T28" fmla="*/ 27 w 60"/>
                <a:gd name="T29" fmla="*/ 1 h 48"/>
                <a:gd name="T30" fmla="*/ 6 w 60"/>
                <a:gd name="T31" fmla="*/ 10 h 48"/>
                <a:gd name="T32" fmla="*/ 0 w 60"/>
                <a:gd name="T33" fmla="*/ 17 h 48"/>
                <a:gd name="T34" fmla="*/ 7 w 60"/>
                <a:gd name="T35" fmla="*/ 4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" h="48">
                  <a:moveTo>
                    <a:pt x="7" y="45"/>
                  </a:moveTo>
                  <a:cubicBezTo>
                    <a:pt x="6" y="41"/>
                    <a:pt x="6" y="37"/>
                    <a:pt x="5" y="32"/>
                  </a:cubicBezTo>
                  <a:cubicBezTo>
                    <a:pt x="4" y="27"/>
                    <a:pt x="7" y="21"/>
                    <a:pt x="10" y="17"/>
                  </a:cubicBezTo>
                  <a:cubicBezTo>
                    <a:pt x="11" y="16"/>
                    <a:pt x="11" y="15"/>
                    <a:pt x="12" y="15"/>
                  </a:cubicBezTo>
                  <a:cubicBezTo>
                    <a:pt x="13" y="15"/>
                    <a:pt x="15" y="15"/>
                    <a:pt x="16" y="16"/>
                  </a:cubicBezTo>
                  <a:cubicBezTo>
                    <a:pt x="20" y="18"/>
                    <a:pt x="28" y="21"/>
                    <a:pt x="28" y="21"/>
                  </a:cubicBezTo>
                  <a:cubicBezTo>
                    <a:pt x="28" y="21"/>
                    <a:pt x="37" y="21"/>
                    <a:pt x="41" y="21"/>
                  </a:cubicBezTo>
                  <a:cubicBezTo>
                    <a:pt x="44" y="20"/>
                    <a:pt x="48" y="18"/>
                    <a:pt x="50" y="20"/>
                  </a:cubicBezTo>
                  <a:cubicBezTo>
                    <a:pt x="53" y="21"/>
                    <a:pt x="54" y="25"/>
                    <a:pt x="54" y="28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7" y="40"/>
                    <a:pt x="57" y="40"/>
                    <a:pt x="57" y="40"/>
                  </a:cubicBezTo>
                  <a:cubicBezTo>
                    <a:pt x="59" y="33"/>
                    <a:pt x="60" y="16"/>
                    <a:pt x="60" y="16"/>
                  </a:cubicBezTo>
                  <a:cubicBezTo>
                    <a:pt x="60" y="16"/>
                    <a:pt x="48" y="4"/>
                    <a:pt x="42" y="6"/>
                  </a:cubicBezTo>
                  <a:cubicBezTo>
                    <a:pt x="44" y="5"/>
                    <a:pt x="48" y="6"/>
                    <a:pt x="51" y="5"/>
                  </a:cubicBezTo>
                  <a:cubicBezTo>
                    <a:pt x="42" y="3"/>
                    <a:pt x="34" y="0"/>
                    <a:pt x="27" y="1"/>
                  </a:cubicBezTo>
                  <a:cubicBezTo>
                    <a:pt x="19" y="2"/>
                    <a:pt x="12" y="6"/>
                    <a:pt x="6" y="10"/>
                  </a:cubicBezTo>
                  <a:cubicBezTo>
                    <a:pt x="4" y="12"/>
                    <a:pt x="0" y="17"/>
                    <a:pt x="0" y="17"/>
                  </a:cubicBezTo>
                  <a:cubicBezTo>
                    <a:pt x="0" y="17"/>
                    <a:pt x="0" y="35"/>
                    <a:pt x="7" y="45"/>
                  </a:cubicBezTo>
                  <a:close/>
                </a:path>
              </a:pathLst>
            </a:custGeom>
            <a:solidFill>
              <a:srgbClr val="393B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" name="Freeform 39">
              <a:extLst>
                <a:ext uri="{FF2B5EF4-FFF2-40B4-BE49-F238E27FC236}">
                  <a16:creationId xmlns:a16="http://schemas.microsoft.com/office/drawing/2014/main" id="{673F4E4C-0BCA-4101-B8A3-EA86F1950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" y="1322"/>
              <a:ext cx="487" cy="630"/>
            </a:xfrm>
            <a:custGeom>
              <a:avLst/>
              <a:gdLst>
                <a:gd name="T0" fmla="*/ 35 w 94"/>
                <a:gd name="T1" fmla="*/ 121 h 121"/>
                <a:gd name="T2" fmla="*/ 42 w 94"/>
                <a:gd name="T3" fmla="*/ 84 h 121"/>
                <a:gd name="T4" fmla="*/ 41 w 94"/>
                <a:gd name="T5" fmla="*/ 121 h 121"/>
                <a:gd name="T6" fmla="*/ 94 w 94"/>
                <a:gd name="T7" fmla="*/ 121 h 121"/>
                <a:gd name="T8" fmla="*/ 94 w 94"/>
                <a:gd name="T9" fmla="*/ 65 h 121"/>
                <a:gd name="T10" fmla="*/ 79 w 94"/>
                <a:gd name="T11" fmla="*/ 27 h 121"/>
                <a:gd name="T12" fmla="*/ 73 w 94"/>
                <a:gd name="T13" fmla="*/ 0 h 121"/>
                <a:gd name="T14" fmla="*/ 72 w 94"/>
                <a:gd name="T15" fmla="*/ 0 h 121"/>
                <a:gd name="T16" fmla="*/ 18 w 94"/>
                <a:gd name="T17" fmla="*/ 23 h 121"/>
                <a:gd name="T18" fmla="*/ 7 w 94"/>
                <a:gd name="T19" fmla="*/ 72 h 121"/>
                <a:gd name="T20" fmla="*/ 0 w 94"/>
                <a:gd name="T21" fmla="*/ 121 h 121"/>
                <a:gd name="T22" fmla="*/ 35 w 94"/>
                <a:gd name="T23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21">
                  <a:moveTo>
                    <a:pt x="35" y="121"/>
                  </a:moveTo>
                  <a:cubicBezTo>
                    <a:pt x="39" y="100"/>
                    <a:pt x="42" y="84"/>
                    <a:pt x="42" y="84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94" y="121"/>
                    <a:pt x="94" y="121"/>
                    <a:pt x="94" y="121"/>
                  </a:cubicBezTo>
                  <a:cubicBezTo>
                    <a:pt x="94" y="65"/>
                    <a:pt x="94" y="65"/>
                    <a:pt x="94" y="65"/>
                  </a:cubicBezTo>
                  <a:cubicBezTo>
                    <a:pt x="90" y="55"/>
                    <a:pt x="79" y="27"/>
                    <a:pt x="79" y="27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0"/>
                    <a:pt x="73" y="0"/>
                    <a:pt x="72" y="0"/>
                  </a:cubicBezTo>
                  <a:cubicBezTo>
                    <a:pt x="71" y="1"/>
                    <a:pt x="18" y="23"/>
                    <a:pt x="18" y="23"/>
                  </a:cubicBezTo>
                  <a:cubicBezTo>
                    <a:pt x="18" y="23"/>
                    <a:pt x="10" y="58"/>
                    <a:pt x="7" y="72"/>
                  </a:cubicBezTo>
                  <a:cubicBezTo>
                    <a:pt x="4" y="88"/>
                    <a:pt x="2" y="105"/>
                    <a:pt x="0" y="121"/>
                  </a:cubicBezTo>
                  <a:lnTo>
                    <a:pt x="35" y="121"/>
                  </a:lnTo>
                  <a:close/>
                </a:path>
              </a:pathLst>
            </a:custGeom>
            <a:solidFill>
              <a:srgbClr val="2112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7" name="Freeform 40">
              <a:extLst>
                <a:ext uri="{FF2B5EF4-FFF2-40B4-BE49-F238E27FC236}">
                  <a16:creationId xmlns:a16="http://schemas.microsoft.com/office/drawing/2014/main" id="{B1446495-9FD1-4C6A-8DE0-C62C1CA5C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1369"/>
              <a:ext cx="109" cy="302"/>
            </a:xfrm>
            <a:custGeom>
              <a:avLst/>
              <a:gdLst>
                <a:gd name="T0" fmla="*/ 21 w 21"/>
                <a:gd name="T1" fmla="*/ 0 h 58"/>
                <a:gd name="T2" fmla="*/ 8 w 21"/>
                <a:gd name="T3" fmla="*/ 11 h 58"/>
                <a:gd name="T4" fmla="*/ 0 w 21"/>
                <a:gd name="T5" fmla="*/ 26 h 58"/>
                <a:gd name="T6" fmla="*/ 7 w 21"/>
                <a:gd name="T7" fmla="*/ 36 h 58"/>
                <a:gd name="T8" fmla="*/ 13 w 21"/>
                <a:gd name="T9" fmla="*/ 51 h 58"/>
                <a:gd name="T10" fmla="*/ 18 w 21"/>
                <a:gd name="T11" fmla="*/ 58 h 58"/>
                <a:gd name="T12" fmla="*/ 21 w 21"/>
                <a:gd name="T13" fmla="*/ 57 h 58"/>
                <a:gd name="T14" fmla="*/ 21 w 21"/>
                <a:gd name="T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58">
                  <a:moveTo>
                    <a:pt x="21" y="0"/>
                  </a:moveTo>
                  <a:cubicBezTo>
                    <a:pt x="17" y="0"/>
                    <a:pt x="11" y="9"/>
                    <a:pt x="8" y="11"/>
                  </a:cubicBezTo>
                  <a:cubicBezTo>
                    <a:pt x="4" y="15"/>
                    <a:pt x="2" y="20"/>
                    <a:pt x="0" y="26"/>
                  </a:cubicBezTo>
                  <a:cubicBezTo>
                    <a:pt x="3" y="29"/>
                    <a:pt x="5" y="32"/>
                    <a:pt x="7" y="36"/>
                  </a:cubicBezTo>
                  <a:cubicBezTo>
                    <a:pt x="10" y="41"/>
                    <a:pt x="11" y="46"/>
                    <a:pt x="13" y="51"/>
                  </a:cubicBezTo>
                  <a:cubicBezTo>
                    <a:pt x="14" y="54"/>
                    <a:pt x="15" y="58"/>
                    <a:pt x="18" y="58"/>
                  </a:cubicBezTo>
                  <a:cubicBezTo>
                    <a:pt x="19" y="58"/>
                    <a:pt x="20" y="58"/>
                    <a:pt x="21" y="57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rgbClr val="CAD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8" name="Freeform 41">
              <a:extLst>
                <a:ext uri="{FF2B5EF4-FFF2-40B4-BE49-F238E27FC236}">
                  <a16:creationId xmlns:a16="http://schemas.microsoft.com/office/drawing/2014/main" id="{4B58AF65-E064-4BBE-A680-E20DDDA70642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" y="1369"/>
              <a:ext cx="103" cy="302"/>
            </a:xfrm>
            <a:custGeom>
              <a:avLst/>
              <a:gdLst>
                <a:gd name="T0" fmla="*/ 0 w 20"/>
                <a:gd name="T1" fmla="*/ 0 h 58"/>
                <a:gd name="T2" fmla="*/ 12 w 20"/>
                <a:gd name="T3" fmla="*/ 11 h 58"/>
                <a:gd name="T4" fmla="*/ 20 w 20"/>
                <a:gd name="T5" fmla="*/ 26 h 58"/>
                <a:gd name="T6" fmla="*/ 13 w 20"/>
                <a:gd name="T7" fmla="*/ 36 h 58"/>
                <a:gd name="T8" fmla="*/ 7 w 20"/>
                <a:gd name="T9" fmla="*/ 51 h 58"/>
                <a:gd name="T10" fmla="*/ 3 w 20"/>
                <a:gd name="T11" fmla="*/ 58 h 58"/>
                <a:gd name="T12" fmla="*/ 0 w 20"/>
                <a:gd name="T13" fmla="*/ 57 h 58"/>
                <a:gd name="T14" fmla="*/ 0 w 20"/>
                <a:gd name="T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58">
                  <a:moveTo>
                    <a:pt x="0" y="0"/>
                  </a:moveTo>
                  <a:cubicBezTo>
                    <a:pt x="4" y="0"/>
                    <a:pt x="9" y="9"/>
                    <a:pt x="12" y="11"/>
                  </a:cubicBezTo>
                  <a:cubicBezTo>
                    <a:pt x="16" y="15"/>
                    <a:pt x="19" y="20"/>
                    <a:pt x="20" y="26"/>
                  </a:cubicBezTo>
                  <a:cubicBezTo>
                    <a:pt x="18" y="29"/>
                    <a:pt x="15" y="32"/>
                    <a:pt x="13" y="36"/>
                  </a:cubicBezTo>
                  <a:cubicBezTo>
                    <a:pt x="10" y="41"/>
                    <a:pt x="9" y="46"/>
                    <a:pt x="7" y="51"/>
                  </a:cubicBezTo>
                  <a:cubicBezTo>
                    <a:pt x="6" y="54"/>
                    <a:pt x="6" y="58"/>
                    <a:pt x="3" y="58"/>
                  </a:cubicBezTo>
                  <a:cubicBezTo>
                    <a:pt x="2" y="58"/>
                    <a:pt x="1" y="58"/>
                    <a:pt x="0" y="5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AD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9" name="Freeform 42">
              <a:extLst>
                <a:ext uri="{FF2B5EF4-FFF2-40B4-BE49-F238E27FC236}">
                  <a16:creationId xmlns:a16="http://schemas.microsoft.com/office/drawing/2014/main" id="{5F13525C-8CBE-42AE-8183-B4A30D3ADA2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" y="1364"/>
              <a:ext cx="93" cy="395"/>
            </a:xfrm>
            <a:custGeom>
              <a:avLst/>
              <a:gdLst>
                <a:gd name="T0" fmla="*/ 14 w 18"/>
                <a:gd name="T1" fmla="*/ 15 h 76"/>
                <a:gd name="T2" fmla="*/ 18 w 18"/>
                <a:gd name="T3" fmla="*/ 9 h 76"/>
                <a:gd name="T4" fmla="*/ 10 w 18"/>
                <a:gd name="T5" fmla="*/ 0 h 76"/>
                <a:gd name="T6" fmla="*/ 8 w 18"/>
                <a:gd name="T7" fmla="*/ 1 h 76"/>
                <a:gd name="T8" fmla="*/ 8 w 18"/>
                <a:gd name="T9" fmla="*/ 0 h 76"/>
                <a:gd name="T10" fmla="*/ 7 w 18"/>
                <a:gd name="T11" fmla="*/ 1 h 76"/>
                <a:gd name="T12" fmla="*/ 1 w 18"/>
                <a:gd name="T13" fmla="*/ 8 h 76"/>
                <a:gd name="T14" fmla="*/ 2 w 18"/>
                <a:gd name="T15" fmla="*/ 10 h 76"/>
                <a:gd name="T16" fmla="*/ 5 w 18"/>
                <a:gd name="T17" fmla="*/ 15 h 76"/>
                <a:gd name="T18" fmla="*/ 5 w 18"/>
                <a:gd name="T19" fmla="*/ 18 h 76"/>
                <a:gd name="T20" fmla="*/ 0 w 18"/>
                <a:gd name="T21" fmla="*/ 42 h 76"/>
                <a:gd name="T22" fmla="*/ 7 w 18"/>
                <a:gd name="T23" fmla="*/ 75 h 76"/>
                <a:gd name="T24" fmla="*/ 18 w 18"/>
                <a:gd name="T25" fmla="*/ 39 h 76"/>
                <a:gd name="T26" fmla="*/ 13 w 18"/>
                <a:gd name="T27" fmla="*/ 18 h 76"/>
                <a:gd name="T28" fmla="*/ 14 w 18"/>
                <a:gd name="T29" fmla="*/ 1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76">
                  <a:moveTo>
                    <a:pt x="14" y="15"/>
                  </a:move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3" y="2"/>
                    <a:pt x="10" y="0"/>
                  </a:cubicBezTo>
                  <a:cubicBezTo>
                    <a:pt x="10" y="0"/>
                    <a:pt x="9" y="1"/>
                    <a:pt x="8" y="1"/>
                  </a:cubicBezTo>
                  <a:cubicBezTo>
                    <a:pt x="8" y="1"/>
                    <a:pt x="8" y="0"/>
                    <a:pt x="8" y="0"/>
                  </a:cubicBezTo>
                  <a:cubicBezTo>
                    <a:pt x="7" y="0"/>
                    <a:pt x="7" y="1"/>
                    <a:pt x="7" y="1"/>
                  </a:cubicBezTo>
                  <a:cubicBezTo>
                    <a:pt x="7" y="2"/>
                    <a:pt x="2" y="7"/>
                    <a:pt x="1" y="8"/>
                  </a:cubicBezTo>
                  <a:cubicBezTo>
                    <a:pt x="1" y="8"/>
                    <a:pt x="2" y="10"/>
                    <a:pt x="2" y="10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6"/>
                    <a:pt x="5" y="17"/>
                    <a:pt x="5" y="18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" y="43"/>
                    <a:pt x="5" y="74"/>
                    <a:pt x="7" y="75"/>
                  </a:cubicBezTo>
                  <a:cubicBezTo>
                    <a:pt x="13" y="76"/>
                    <a:pt x="16" y="44"/>
                    <a:pt x="18" y="39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7"/>
                    <a:pt x="13" y="16"/>
                    <a:pt x="14" y="15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0" name="Freeform 43">
              <a:extLst>
                <a:ext uri="{FF2B5EF4-FFF2-40B4-BE49-F238E27FC236}">
                  <a16:creationId xmlns:a16="http://schemas.microsoft.com/office/drawing/2014/main" id="{B765DF84-5FC7-4047-83D1-D807C056D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" y="1275"/>
              <a:ext cx="125" cy="214"/>
            </a:xfrm>
            <a:custGeom>
              <a:avLst/>
              <a:gdLst>
                <a:gd name="T0" fmla="*/ 24 w 24"/>
                <a:gd name="T1" fmla="*/ 17 h 41"/>
                <a:gd name="T2" fmla="*/ 5 w 24"/>
                <a:gd name="T3" fmla="*/ 0 h 41"/>
                <a:gd name="T4" fmla="*/ 0 w 24"/>
                <a:gd name="T5" fmla="*/ 14 h 41"/>
                <a:gd name="T6" fmla="*/ 7 w 24"/>
                <a:gd name="T7" fmla="*/ 41 h 41"/>
                <a:gd name="T8" fmla="*/ 24 w 24"/>
                <a:gd name="T9" fmla="*/ 1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1">
                  <a:moveTo>
                    <a:pt x="24" y="17"/>
                  </a:moveTo>
                  <a:cubicBezTo>
                    <a:pt x="24" y="17"/>
                    <a:pt x="5" y="0"/>
                    <a:pt x="5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7" y="41"/>
                    <a:pt x="7" y="41"/>
                    <a:pt x="7" y="41"/>
                  </a:cubicBezTo>
                  <a:lnTo>
                    <a:pt x="24" y="17"/>
                  </a:lnTo>
                  <a:close/>
                </a:path>
              </a:pathLst>
            </a:custGeom>
            <a:solidFill>
              <a:srgbClr val="E4F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1" name="Freeform 44">
              <a:extLst>
                <a:ext uri="{FF2B5EF4-FFF2-40B4-BE49-F238E27FC236}">
                  <a16:creationId xmlns:a16="http://schemas.microsoft.com/office/drawing/2014/main" id="{F67588CB-DDCE-41C0-AE2B-CD716CE23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" y="1275"/>
              <a:ext cx="124" cy="214"/>
            </a:xfrm>
            <a:custGeom>
              <a:avLst/>
              <a:gdLst>
                <a:gd name="T0" fmla="*/ 0 w 24"/>
                <a:gd name="T1" fmla="*/ 17 h 41"/>
                <a:gd name="T2" fmla="*/ 19 w 24"/>
                <a:gd name="T3" fmla="*/ 0 h 41"/>
                <a:gd name="T4" fmla="*/ 24 w 24"/>
                <a:gd name="T5" fmla="*/ 14 h 41"/>
                <a:gd name="T6" fmla="*/ 17 w 24"/>
                <a:gd name="T7" fmla="*/ 41 h 41"/>
                <a:gd name="T8" fmla="*/ 0 w 24"/>
                <a:gd name="T9" fmla="*/ 1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1">
                  <a:moveTo>
                    <a:pt x="0" y="17"/>
                  </a:moveTo>
                  <a:cubicBezTo>
                    <a:pt x="0" y="17"/>
                    <a:pt x="19" y="0"/>
                    <a:pt x="19" y="0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17" y="41"/>
                    <a:pt x="17" y="41"/>
                    <a:pt x="17" y="41"/>
                  </a:cubicBezTo>
                  <a:lnTo>
                    <a:pt x="0" y="17"/>
                  </a:lnTo>
                  <a:close/>
                </a:path>
              </a:pathLst>
            </a:custGeom>
            <a:solidFill>
              <a:srgbClr val="E4F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2" name="Freeform 45">
              <a:extLst>
                <a:ext uri="{FF2B5EF4-FFF2-40B4-BE49-F238E27FC236}">
                  <a16:creationId xmlns:a16="http://schemas.microsoft.com/office/drawing/2014/main" id="{56AE81EA-F38D-4627-A4D5-983990F62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" y="1317"/>
              <a:ext cx="187" cy="541"/>
            </a:xfrm>
            <a:custGeom>
              <a:avLst/>
              <a:gdLst>
                <a:gd name="T0" fmla="*/ 36 w 36"/>
                <a:gd name="T1" fmla="*/ 66 h 104"/>
                <a:gd name="T2" fmla="*/ 13 w 36"/>
                <a:gd name="T3" fmla="*/ 0 h 104"/>
                <a:gd name="T4" fmla="*/ 4 w 36"/>
                <a:gd name="T5" fmla="*/ 7 h 104"/>
                <a:gd name="T6" fmla="*/ 0 w 36"/>
                <a:gd name="T7" fmla="*/ 16 h 104"/>
                <a:gd name="T8" fmla="*/ 11 w 36"/>
                <a:gd name="T9" fmla="*/ 21 h 104"/>
                <a:gd name="T10" fmla="*/ 1 w 36"/>
                <a:gd name="T11" fmla="*/ 26 h 104"/>
                <a:gd name="T12" fmla="*/ 22 w 36"/>
                <a:gd name="T13" fmla="*/ 65 h 104"/>
                <a:gd name="T14" fmla="*/ 36 w 36"/>
                <a:gd name="T15" fmla="*/ 104 h 104"/>
                <a:gd name="T16" fmla="*/ 36 w 36"/>
                <a:gd name="T17" fmla="*/ 6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04">
                  <a:moveTo>
                    <a:pt x="36" y="66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1" y="1"/>
                    <a:pt x="9" y="3"/>
                    <a:pt x="4" y="7"/>
                  </a:cubicBezTo>
                  <a:cubicBezTo>
                    <a:pt x="0" y="10"/>
                    <a:pt x="0" y="14"/>
                    <a:pt x="0" y="16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8" y="23"/>
                    <a:pt x="4" y="24"/>
                    <a:pt x="1" y="26"/>
                  </a:cubicBezTo>
                  <a:cubicBezTo>
                    <a:pt x="7" y="35"/>
                    <a:pt x="16" y="48"/>
                    <a:pt x="22" y="65"/>
                  </a:cubicBezTo>
                  <a:cubicBezTo>
                    <a:pt x="27" y="78"/>
                    <a:pt x="34" y="99"/>
                    <a:pt x="36" y="104"/>
                  </a:cubicBezTo>
                  <a:lnTo>
                    <a:pt x="36" y="66"/>
                  </a:ln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3" name="Freeform 46">
              <a:extLst>
                <a:ext uri="{FF2B5EF4-FFF2-40B4-BE49-F238E27FC236}">
                  <a16:creationId xmlns:a16="http://schemas.microsoft.com/office/drawing/2014/main" id="{DF64A3DD-389F-493E-AF22-BD4F64988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" y="1322"/>
              <a:ext cx="472" cy="635"/>
            </a:xfrm>
            <a:custGeom>
              <a:avLst/>
              <a:gdLst>
                <a:gd name="T0" fmla="*/ 52 w 91"/>
                <a:gd name="T1" fmla="*/ 122 h 122"/>
                <a:gd name="T2" fmla="*/ 51 w 91"/>
                <a:gd name="T3" fmla="*/ 84 h 122"/>
                <a:gd name="T4" fmla="*/ 57 w 91"/>
                <a:gd name="T5" fmla="*/ 116 h 122"/>
                <a:gd name="T6" fmla="*/ 57 w 91"/>
                <a:gd name="T7" fmla="*/ 107 h 122"/>
                <a:gd name="T8" fmla="*/ 67 w 91"/>
                <a:gd name="T9" fmla="*/ 107 h 122"/>
                <a:gd name="T10" fmla="*/ 67 w 91"/>
                <a:gd name="T11" fmla="*/ 103 h 122"/>
                <a:gd name="T12" fmla="*/ 91 w 91"/>
                <a:gd name="T13" fmla="*/ 103 h 122"/>
                <a:gd name="T14" fmla="*/ 86 w 91"/>
                <a:gd name="T15" fmla="*/ 72 h 122"/>
                <a:gd name="T16" fmla="*/ 75 w 91"/>
                <a:gd name="T17" fmla="*/ 23 h 122"/>
                <a:gd name="T18" fmla="*/ 23 w 91"/>
                <a:gd name="T19" fmla="*/ 0 h 122"/>
                <a:gd name="T20" fmla="*/ 14 w 91"/>
                <a:gd name="T21" fmla="*/ 27 h 122"/>
                <a:gd name="T22" fmla="*/ 0 w 91"/>
                <a:gd name="T23" fmla="*/ 65 h 122"/>
                <a:gd name="T24" fmla="*/ 0 w 91"/>
                <a:gd name="T25" fmla="*/ 122 h 122"/>
                <a:gd name="T26" fmla="*/ 52 w 91"/>
                <a:gd name="T27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22">
                  <a:moveTo>
                    <a:pt x="52" y="122"/>
                  </a:moveTo>
                  <a:cubicBezTo>
                    <a:pt x="51" y="84"/>
                    <a:pt x="51" y="84"/>
                    <a:pt x="51" y="84"/>
                  </a:cubicBezTo>
                  <a:cubicBezTo>
                    <a:pt x="51" y="84"/>
                    <a:pt x="54" y="98"/>
                    <a:pt x="57" y="116"/>
                  </a:cubicBezTo>
                  <a:cubicBezTo>
                    <a:pt x="57" y="107"/>
                    <a:pt x="57" y="107"/>
                    <a:pt x="57" y="107"/>
                  </a:cubicBezTo>
                  <a:cubicBezTo>
                    <a:pt x="67" y="107"/>
                    <a:pt x="67" y="107"/>
                    <a:pt x="67" y="107"/>
                  </a:cubicBezTo>
                  <a:cubicBezTo>
                    <a:pt x="67" y="103"/>
                    <a:pt x="67" y="103"/>
                    <a:pt x="67" y="103"/>
                  </a:cubicBezTo>
                  <a:cubicBezTo>
                    <a:pt x="91" y="103"/>
                    <a:pt x="91" y="103"/>
                    <a:pt x="91" y="103"/>
                  </a:cubicBezTo>
                  <a:cubicBezTo>
                    <a:pt x="89" y="93"/>
                    <a:pt x="88" y="82"/>
                    <a:pt x="86" y="72"/>
                  </a:cubicBezTo>
                  <a:cubicBezTo>
                    <a:pt x="83" y="58"/>
                    <a:pt x="75" y="23"/>
                    <a:pt x="75" y="2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3" y="55"/>
                    <a:pt x="0" y="65"/>
                  </a:cubicBezTo>
                  <a:cubicBezTo>
                    <a:pt x="0" y="122"/>
                    <a:pt x="0" y="122"/>
                    <a:pt x="0" y="122"/>
                  </a:cubicBezTo>
                  <a:lnTo>
                    <a:pt x="52" y="122"/>
                  </a:lnTo>
                  <a:close/>
                </a:path>
              </a:pathLst>
            </a:custGeom>
            <a:solidFill>
              <a:srgbClr val="2112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" name="Freeform 47">
              <a:extLst>
                <a:ext uri="{FF2B5EF4-FFF2-40B4-BE49-F238E27FC236}">
                  <a16:creationId xmlns:a16="http://schemas.microsoft.com/office/drawing/2014/main" id="{0B78E71D-A357-4261-B17A-EB7391827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" y="1317"/>
              <a:ext cx="186" cy="541"/>
            </a:xfrm>
            <a:custGeom>
              <a:avLst/>
              <a:gdLst>
                <a:gd name="T0" fmla="*/ 0 w 36"/>
                <a:gd name="T1" fmla="*/ 66 h 104"/>
                <a:gd name="T2" fmla="*/ 22 w 36"/>
                <a:gd name="T3" fmla="*/ 0 h 104"/>
                <a:gd name="T4" fmla="*/ 32 w 36"/>
                <a:gd name="T5" fmla="*/ 7 h 104"/>
                <a:gd name="T6" fmla="*/ 36 w 36"/>
                <a:gd name="T7" fmla="*/ 16 h 104"/>
                <a:gd name="T8" fmla="*/ 24 w 36"/>
                <a:gd name="T9" fmla="*/ 21 h 104"/>
                <a:gd name="T10" fmla="*/ 34 w 36"/>
                <a:gd name="T11" fmla="*/ 26 h 104"/>
                <a:gd name="T12" fmla="*/ 13 w 36"/>
                <a:gd name="T13" fmla="*/ 65 h 104"/>
                <a:gd name="T14" fmla="*/ 0 w 36"/>
                <a:gd name="T15" fmla="*/ 104 h 104"/>
                <a:gd name="T16" fmla="*/ 0 w 36"/>
                <a:gd name="T17" fmla="*/ 6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04">
                  <a:moveTo>
                    <a:pt x="0" y="66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3" y="1"/>
                    <a:pt x="27" y="3"/>
                    <a:pt x="32" y="7"/>
                  </a:cubicBezTo>
                  <a:cubicBezTo>
                    <a:pt x="35" y="10"/>
                    <a:pt x="35" y="14"/>
                    <a:pt x="36" y="16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7" y="23"/>
                    <a:pt x="31" y="24"/>
                    <a:pt x="34" y="26"/>
                  </a:cubicBezTo>
                  <a:cubicBezTo>
                    <a:pt x="28" y="35"/>
                    <a:pt x="19" y="48"/>
                    <a:pt x="13" y="65"/>
                  </a:cubicBezTo>
                  <a:cubicBezTo>
                    <a:pt x="8" y="78"/>
                    <a:pt x="1" y="99"/>
                    <a:pt x="0" y="104"/>
                  </a:cubicBezTo>
                  <a:lnTo>
                    <a:pt x="0" y="66"/>
                  </a:ln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" name="Rectangle 48">
              <a:extLst>
                <a:ext uri="{FF2B5EF4-FFF2-40B4-BE49-F238E27FC236}">
                  <a16:creationId xmlns:a16="http://schemas.microsoft.com/office/drawing/2014/main" id="{E8F68928-F176-46DB-B83F-E1E451CEF3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" y="1520"/>
              <a:ext cx="1830" cy="6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6" name="Freeform 52">
              <a:extLst>
                <a:ext uri="{FF2B5EF4-FFF2-40B4-BE49-F238E27FC236}">
                  <a16:creationId xmlns:a16="http://schemas.microsoft.com/office/drawing/2014/main" id="{B7F6E8BD-BD28-4ACF-9A9A-FCA73B4D8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" y="1759"/>
              <a:ext cx="140" cy="188"/>
            </a:xfrm>
            <a:custGeom>
              <a:avLst/>
              <a:gdLst>
                <a:gd name="T0" fmla="*/ 25 w 27"/>
                <a:gd name="T1" fmla="*/ 24 h 36"/>
                <a:gd name="T2" fmla="*/ 7 w 27"/>
                <a:gd name="T3" fmla="*/ 18 h 36"/>
                <a:gd name="T4" fmla="*/ 14 w 27"/>
                <a:gd name="T5" fmla="*/ 22 h 36"/>
                <a:gd name="T6" fmla="*/ 20 w 27"/>
                <a:gd name="T7" fmla="*/ 25 h 36"/>
                <a:gd name="T8" fmla="*/ 23 w 27"/>
                <a:gd name="T9" fmla="*/ 27 h 36"/>
                <a:gd name="T10" fmla="*/ 20 w 27"/>
                <a:gd name="T11" fmla="*/ 30 h 36"/>
                <a:gd name="T12" fmla="*/ 4 w 27"/>
                <a:gd name="T13" fmla="*/ 24 h 36"/>
                <a:gd name="T14" fmla="*/ 10 w 27"/>
                <a:gd name="T15" fmla="*/ 28 h 36"/>
                <a:gd name="T16" fmla="*/ 15 w 27"/>
                <a:gd name="T17" fmla="*/ 35 h 36"/>
                <a:gd name="T18" fmla="*/ 6 w 27"/>
                <a:gd name="T19" fmla="*/ 33 h 36"/>
                <a:gd name="T20" fmla="*/ 0 w 27"/>
                <a:gd name="T21" fmla="*/ 32 h 36"/>
                <a:gd name="T22" fmla="*/ 0 w 27"/>
                <a:gd name="T23" fmla="*/ 0 h 36"/>
                <a:gd name="T24" fmla="*/ 1 w 27"/>
                <a:gd name="T25" fmla="*/ 0 h 36"/>
                <a:gd name="T26" fmla="*/ 7 w 27"/>
                <a:gd name="T27" fmla="*/ 3 h 36"/>
                <a:gd name="T28" fmla="*/ 12 w 27"/>
                <a:gd name="T29" fmla="*/ 6 h 36"/>
                <a:gd name="T30" fmla="*/ 21 w 27"/>
                <a:gd name="T31" fmla="*/ 10 h 36"/>
                <a:gd name="T32" fmla="*/ 25 w 27"/>
                <a:gd name="T33" fmla="*/ 13 h 36"/>
                <a:gd name="T34" fmla="*/ 26 w 27"/>
                <a:gd name="T35" fmla="*/ 17 h 36"/>
                <a:gd name="T36" fmla="*/ 13 w 27"/>
                <a:gd name="T37" fmla="*/ 13 h 36"/>
                <a:gd name="T38" fmla="*/ 18 w 27"/>
                <a:gd name="T39" fmla="*/ 16 h 36"/>
                <a:gd name="T40" fmla="*/ 26 w 27"/>
                <a:gd name="T41" fmla="*/ 21 h 36"/>
                <a:gd name="T42" fmla="*/ 25 w 27"/>
                <a:gd name="T43" fmla="*/ 2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" h="36">
                  <a:moveTo>
                    <a:pt x="25" y="24"/>
                  </a:moveTo>
                  <a:cubicBezTo>
                    <a:pt x="7" y="18"/>
                    <a:pt x="7" y="18"/>
                    <a:pt x="7" y="18"/>
                  </a:cubicBezTo>
                  <a:cubicBezTo>
                    <a:pt x="10" y="20"/>
                    <a:pt x="12" y="21"/>
                    <a:pt x="14" y="22"/>
                  </a:cubicBezTo>
                  <a:cubicBezTo>
                    <a:pt x="16" y="23"/>
                    <a:pt x="18" y="24"/>
                    <a:pt x="20" y="25"/>
                  </a:cubicBezTo>
                  <a:cubicBezTo>
                    <a:pt x="20" y="25"/>
                    <a:pt x="22" y="26"/>
                    <a:pt x="23" y="27"/>
                  </a:cubicBezTo>
                  <a:cubicBezTo>
                    <a:pt x="23" y="28"/>
                    <a:pt x="21" y="29"/>
                    <a:pt x="20" y="30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6" y="25"/>
                    <a:pt x="8" y="27"/>
                    <a:pt x="10" y="28"/>
                  </a:cubicBezTo>
                  <a:cubicBezTo>
                    <a:pt x="11" y="29"/>
                    <a:pt x="19" y="33"/>
                    <a:pt x="15" y="35"/>
                  </a:cubicBezTo>
                  <a:cubicBezTo>
                    <a:pt x="13" y="36"/>
                    <a:pt x="8" y="34"/>
                    <a:pt x="6" y="33"/>
                  </a:cubicBezTo>
                  <a:cubicBezTo>
                    <a:pt x="4" y="33"/>
                    <a:pt x="2" y="32"/>
                    <a:pt x="0" y="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3" y="0"/>
                    <a:pt x="5" y="2"/>
                    <a:pt x="7" y="3"/>
                  </a:cubicBezTo>
                  <a:cubicBezTo>
                    <a:pt x="9" y="4"/>
                    <a:pt x="11" y="5"/>
                    <a:pt x="12" y="6"/>
                  </a:cubicBezTo>
                  <a:cubicBezTo>
                    <a:pt x="15" y="8"/>
                    <a:pt x="19" y="9"/>
                    <a:pt x="21" y="10"/>
                  </a:cubicBezTo>
                  <a:cubicBezTo>
                    <a:pt x="23" y="11"/>
                    <a:pt x="25" y="12"/>
                    <a:pt x="25" y="13"/>
                  </a:cubicBezTo>
                  <a:cubicBezTo>
                    <a:pt x="26" y="14"/>
                    <a:pt x="26" y="18"/>
                    <a:pt x="26" y="17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5" y="14"/>
                    <a:pt x="17" y="15"/>
                    <a:pt x="18" y="16"/>
                  </a:cubicBezTo>
                  <a:cubicBezTo>
                    <a:pt x="21" y="17"/>
                    <a:pt x="26" y="18"/>
                    <a:pt x="26" y="21"/>
                  </a:cubicBezTo>
                  <a:cubicBezTo>
                    <a:pt x="27" y="22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95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7" name="Freeform 53">
              <a:extLst>
                <a:ext uri="{FF2B5EF4-FFF2-40B4-BE49-F238E27FC236}">
                  <a16:creationId xmlns:a16="http://schemas.microsoft.com/office/drawing/2014/main" id="{B12902B0-0F5F-4EC9-A861-944456025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" y="1749"/>
              <a:ext cx="212" cy="192"/>
            </a:xfrm>
            <a:custGeom>
              <a:avLst/>
              <a:gdLst>
                <a:gd name="T0" fmla="*/ 15 w 41"/>
                <a:gd name="T1" fmla="*/ 0 h 37"/>
                <a:gd name="T2" fmla="*/ 21 w 41"/>
                <a:gd name="T3" fmla="*/ 4 h 37"/>
                <a:gd name="T4" fmla="*/ 27 w 41"/>
                <a:gd name="T5" fmla="*/ 6 h 37"/>
                <a:gd name="T6" fmla="*/ 36 w 41"/>
                <a:gd name="T7" fmla="*/ 11 h 37"/>
                <a:gd name="T8" fmla="*/ 40 w 41"/>
                <a:gd name="T9" fmla="*/ 13 h 37"/>
                <a:gd name="T10" fmla="*/ 40 w 41"/>
                <a:gd name="T11" fmla="*/ 18 h 37"/>
                <a:gd name="T12" fmla="*/ 27 w 41"/>
                <a:gd name="T13" fmla="*/ 13 h 37"/>
                <a:gd name="T14" fmla="*/ 33 w 41"/>
                <a:gd name="T15" fmla="*/ 16 h 37"/>
                <a:gd name="T16" fmla="*/ 41 w 41"/>
                <a:gd name="T17" fmla="*/ 21 h 37"/>
                <a:gd name="T18" fmla="*/ 39 w 41"/>
                <a:gd name="T19" fmla="*/ 24 h 37"/>
                <a:gd name="T20" fmla="*/ 21 w 41"/>
                <a:gd name="T21" fmla="*/ 19 h 37"/>
                <a:gd name="T22" fmla="*/ 29 w 41"/>
                <a:gd name="T23" fmla="*/ 22 h 37"/>
                <a:gd name="T24" fmla="*/ 34 w 41"/>
                <a:gd name="T25" fmla="*/ 25 h 37"/>
                <a:gd name="T26" fmla="*/ 37 w 41"/>
                <a:gd name="T27" fmla="*/ 27 h 37"/>
                <a:gd name="T28" fmla="*/ 34 w 41"/>
                <a:gd name="T29" fmla="*/ 31 h 37"/>
                <a:gd name="T30" fmla="*/ 18 w 41"/>
                <a:gd name="T31" fmla="*/ 24 h 37"/>
                <a:gd name="T32" fmla="*/ 24 w 41"/>
                <a:gd name="T33" fmla="*/ 28 h 37"/>
                <a:gd name="T34" fmla="*/ 29 w 41"/>
                <a:gd name="T35" fmla="*/ 36 h 37"/>
                <a:gd name="T36" fmla="*/ 20 w 41"/>
                <a:gd name="T37" fmla="*/ 34 h 37"/>
                <a:gd name="T38" fmla="*/ 9 w 41"/>
                <a:gd name="T39" fmla="*/ 31 h 37"/>
                <a:gd name="T40" fmla="*/ 1 w 41"/>
                <a:gd name="T41" fmla="*/ 27 h 37"/>
                <a:gd name="T42" fmla="*/ 1 w 41"/>
                <a:gd name="T43" fmla="*/ 23 h 37"/>
                <a:gd name="T44" fmla="*/ 3 w 41"/>
                <a:gd name="T45" fmla="*/ 20 h 37"/>
                <a:gd name="T46" fmla="*/ 3 w 41"/>
                <a:gd name="T47" fmla="*/ 14 h 37"/>
                <a:gd name="T48" fmla="*/ 6 w 41"/>
                <a:gd name="T49" fmla="*/ 12 h 37"/>
                <a:gd name="T50" fmla="*/ 6 w 41"/>
                <a:gd name="T51" fmla="*/ 9 h 37"/>
                <a:gd name="T52" fmla="*/ 9 w 41"/>
                <a:gd name="T53" fmla="*/ 6 h 37"/>
                <a:gd name="T54" fmla="*/ 15 w 41"/>
                <a:gd name="T5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1" h="37">
                  <a:moveTo>
                    <a:pt x="15" y="0"/>
                  </a:moveTo>
                  <a:cubicBezTo>
                    <a:pt x="17" y="1"/>
                    <a:pt x="20" y="3"/>
                    <a:pt x="21" y="4"/>
                  </a:cubicBezTo>
                  <a:cubicBezTo>
                    <a:pt x="23" y="4"/>
                    <a:pt x="25" y="5"/>
                    <a:pt x="27" y="6"/>
                  </a:cubicBezTo>
                  <a:cubicBezTo>
                    <a:pt x="30" y="8"/>
                    <a:pt x="33" y="9"/>
                    <a:pt x="36" y="11"/>
                  </a:cubicBezTo>
                  <a:cubicBezTo>
                    <a:pt x="37" y="11"/>
                    <a:pt x="39" y="12"/>
                    <a:pt x="40" y="13"/>
                  </a:cubicBezTo>
                  <a:cubicBezTo>
                    <a:pt x="40" y="14"/>
                    <a:pt x="40" y="18"/>
                    <a:pt x="40" y="18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9" y="14"/>
                    <a:pt x="31" y="15"/>
                    <a:pt x="33" y="16"/>
                  </a:cubicBezTo>
                  <a:cubicBezTo>
                    <a:pt x="35" y="17"/>
                    <a:pt x="40" y="19"/>
                    <a:pt x="41" y="21"/>
                  </a:cubicBezTo>
                  <a:cubicBezTo>
                    <a:pt x="41" y="23"/>
                    <a:pt x="40" y="23"/>
                    <a:pt x="39" y="24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4" y="20"/>
                    <a:pt x="26" y="21"/>
                    <a:pt x="29" y="22"/>
                  </a:cubicBezTo>
                  <a:cubicBezTo>
                    <a:pt x="30" y="23"/>
                    <a:pt x="32" y="24"/>
                    <a:pt x="34" y="25"/>
                  </a:cubicBezTo>
                  <a:cubicBezTo>
                    <a:pt x="34" y="26"/>
                    <a:pt x="37" y="26"/>
                    <a:pt x="37" y="27"/>
                  </a:cubicBezTo>
                  <a:cubicBezTo>
                    <a:pt x="37" y="28"/>
                    <a:pt x="35" y="30"/>
                    <a:pt x="34" y="31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20" y="25"/>
                    <a:pt x="22" y="27"/>
                    <a:pt x="24" y="28"/>
                  </a:cubicBezTo>
                  <a:cubicBezTo>
                    <a:pt x="26" y="29"/>
                    <a:pt x="33" y="33"/>
                    <a:pt x="29" y="36"/>
                  </a:cubicBezTo>
                  <a:cubicBezTo>
                    <a:pt x="27" y="37"/>
                    <a:pt x="22" y="34"/>
                    <a:pt x="20" y="34"/>
                  </a:cubicBezTo>
                  <a:cubicBezTo>
                    <a:pt x="16" y="33"/>
                    <a:pt x="13" y="32"/>
                    <a:pt x="9" y="31"/>
                  </a:cubicBezTo>
                  <a:cubicBezTo>
                    <a:pt x="6" y="30"/>
                    <a:pt x="3" y="30"/>
                    <a:pt x="1" y="27"/>
                  </a:cubicBezTo>
                  <a:cubicBezTo>
                    <a:pt x="1" y="26"/>
                    <a:pt x="0" y="25"/>
                    <a:pt x="1" y="23"/>
                  </a:cubicBezTo>
                  <a:cubicBezTo>
                    <a:pt x="1" y="22"/>
                    <a:pt x="3" y="21"/>
                    <a:pt x="3" y="20"/>
                  </a:cubicBezTo>
                  <a:cubicBezTo>
                    <a:pt x="4" y="18"/>
                    <a:pt x="2" y="16"/>
                    <a:pt x="3" y="14"/>
                  </a:cubicBezTo>
                  <a:cubicBezTo>
                    <a:pt x="4" y="14"/>
                    <a:pt x="5" y="13"/>
                    <a:pt x="6" y="12"/>
                  </a:cubicBezTo>
                  <a:cubicBezTo>
                    <a:pt x="6" y="12"/>
                    <a:pt x="6" y="10"/>
                    <a:pt x="6" y="9"/>
                  </a:cubicBezTo>
                  <a:cubicBezTo>
                    <a:pt x="6" y="7"/>
                    <a:pt x="7" y="6"/>
                    <a:pt x="9" y="6"/>
                  </a:cubicBezTo>
                  <a:cubicBezTo>
                    <a:pt x="8" y="2"/>
                    <a:pt x="12" y="0"/>
                    <a:pt x="15" y="0"/>
                  </a:cubicBezTo>
                  <a:close/>
                </a:path>
              </a:pathLst>
            </a:custGeom>
            <a:solidFill>
              <a:srgbClr val="FFC2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76" name="Rectangle 675">
            <a:extLst>
              <a:ext uri="{FF2B5EF4-FFF2-40B4-BE49-F238E27FC236}">
                <a16:creationId xmlns:a16="http://schemas.microsoft.com/office/drawing/2014/main" id="{A26C624C-9375-47AE-A2B0-B62D3F7A76EC}"/>
              </a:ext>
            </a:extLst>
          </p:cNvPr>
          <p:cNvSpPr/>
          <p:nvPr/>
        </p:nvSpPr>
        <p:spPr>
          <a:xfrm>
            <a:off x="4562906" y="4137233"/>
            <a:ext cx="327076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>
                <a:solidFill>
                  <a:schemeClr val="tx2"/>
                </a:solidFill>
              </a:rPr>
              <a:t>Бундай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тадбирлар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доирасида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илғор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тажриба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алмашиниши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мақсадида</a:t>
            </a:r>
            <a:r>
              <a:rPr lang="ru-RU" sz="1400" dirty="0">
                <a:solidFill>
                  <a:schemeClr val="tx2"/>
                </a:solidFill>
              </a:rPr>
              <a:t> чет </a:t>
            </a:r>
            <a:r>
              <a:rPr lang="ru-RU" sz="1400" dirty="0" err="1">
                <a:solidFill>
                  <a:schemeClr val="tx2"/>
                </a:solidFill>
              </a:rPr>
              <a:t>элдан</a:t>
            </a:r>
            <a:r>
              <a:rPr lang="ru-RU" sz="1400" dirty="0">
                <a:solidFill>
                  <a:schemeClr val="tx2"/>
                </a:solidFill>
              </a:rPr>
              <a:t> комплаенс </a:t>
            </a:r>
            <a:r>
              <a:rPr lang="ru-RU" sz="1400" dirty="0" err="1">
                <a:solidFill>
                  <a:schemeClr val="tx2"/>
                </a:solidFill>
              </a:rPr>
              <a:t>профессионаллари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таклиф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қилинишлари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мумкин</a:t>
            </a:r>
            <a:r>
              <a:rPr lang="ru-RU" sz="14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677" name="Rectangle 676">
            <a:extLst>
              <a:ext uri="{FF2B5EF4-FFF2-40B4-BE49-F238E27FC236}">
                <a16:creationId xmlns:a16="http://schemas.microsoft.com/office/drawing/2014/main" id="{F390D393-1764-4E22-A877-6D057CBA4D05}"/>
              </a:ext>
            </a:extLst>
          </p:cNvPr>
          <p:cNvSpPr/>
          <p:nvPr/>
        </p:nvSpPr>
        <p:spPr>
          <a:xfrm>
            <a:off x="8230705" y="4137233"/>
            <a:ext cx="3500939" cy="1169551"/>
          </a:xfrm>
          <a:prstGeom prst="rect">
            <a:avLst/>
          </a:prstGeom>
        </p:spPr>
        <p:txBody>
          <a:bodyPr wrap="square" lIns="144000" rIns="144000">
            <a:spAutoFit/>
          </a:bodyPr>
          <a:lstStyle/>
          <a:p>
            <a:r>
              <a:rPr lang="ru-RU" sz="1400" dirty="0">
                <a:solidFill>
                  <a:schemeClr val="tx2"/>
                </a:solidFill>
              </a:rPr>
              <a:t>Комплаенс-</a:t>
            </a:r>
            <a:r>
              <a:rPr lang="ru-RU" sz="1400" dirty="0" err="1">
                <a:solidFill>
                  <a:schemeClr val="tx2"/>
                </a:solidFill>
              </a:rPr>
              <a:t>масъул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тадбирга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тайёргарлик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кўришида</a:t>
            </a:r>
            <a:r>
              <a:rPr lang="ru-RU" sz="1400" dirty="0">
                <a:solidFill>
                  <a:schemeClr val="tx2"/>
                </a:solidFill>
              </a:rPr>
              <a:t>  БМТ, </a:t>
            </a:r>
            <a:r>
              <a:rPr lang="ru-RU" sz="1400" dirty="0" err="1">
                <a:solidFill>
                  <a:schemeClr val="tx2"/>
                </a:solidFill>
              </a:rPr>
              <a:t>Жаҳон</a:t>
            </a:r>
            <a:r>
              <a:rPr lang="ru-RU" sz="1400" dirty="0">
                <a:solidFill>
                  <a:schemeClr val="tx2"/>
                </a:solidFill>
              </a:rPr>
              <a:t> банки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ҳ.к.каби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халқаро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олинган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текин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қўлланма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ресурслардан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фойдаланмоғи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лозим</a:t>
            </a:r>
            <a:r>
              <a:rPr lang="ru-RU" sz="1400" dirty="0">
                <a:solidFill>
                  <a:schemeClr val="tx2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70077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7BD574-B4D9-405E-B7FF-C1EC3842F9E4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51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86DE8C-82B0-467E-BB63-C80722FA5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41937"/>
            <a:ext cx="2545918" cy="46526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FD55BF-3249-456D-A079-171D0A3D8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212" y="1769897"/>
            <a:ext cx="6185136" cy="477774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179816A-46E1-45A0-BA0C-CE15140CB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080" y="349352"/>
            <a:ext cx="11317089" cy="434975"/>
          </a:xfrm>
        </p:spPr>
        <p:txBody>
          <a:bodyPr/>
          <a:lstStyle/>
          <a:p>
            <a:r>
              <a:rPr lang="ru-RU" dirty="0"/>
              <a:t>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тадбир</a:t>
            </a:r>
            <a:r>
              <a:rPr lang="ru-RU" dirty="0"/>
              <a:t> </a:t>
            </a:r>
            <a:r>
              <a:rPr lang="ru-RU" dirty="0" err="1"/>
              <a:t>мавзулари</a:t>
            </a:r>
            <a:r>
              <a:rPr lang="ru-RU" dirty="0"/>
              <a:t> </a:t>
            </a:r>
            <a:r>
              <a:rPr lang="ru-RU" dirty="0" err="1"/>
              <a:t>намуналари</a:t>
            </a:r>
            <a:br>
              <a:rPr lang="ru-RU" dirty="0"/>
            </a:br>
            <a:r>
              <a:rPr lang="ru-RU" dirty="0"/>
              <a:t>(Одоб-аҳлоқ </a:t>
            </a:r>
            <a:r>
              <a:rPr lang="ru-RU" dirty="0" err="1"/>
              <a:t>куни</a:t>
            </a:r>
            <a:r>
              <a:rPr lang="ru-RU" dirty="0"/>
              <a:t>, 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</a:t>
            </a:r>
            <a:r>
              <a:rPr lang="ru-RU" dirty="0"/>
              <a:t> </a:t>
            </a:r>
            <a:r>
              <a:rPr lang="ru-RU" dirty="0" err="1"/>
              <a:t>куни</a:t>
            </a:r>
            <a:r>
              <a:rPr lang="ru-RU" dirty="0"/>
              <a:t>)  </a:t>
            </a:r>
            <a:br>
              <a:rPr lang="ru-RU" dirty="0"/>
            </a:b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8D69321-1ECA-4A2B-94DC-29DE228ECA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5. 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тадбирлар</a:t>
            </a:r>
            <a:endParaRPr lang="ru-RU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BC1164-3CE6-48B8-AAF9-24E5DD4D5A51}"/>
              </a:ext>
            </a:extLst>
          </p:cNvPr>
          <p:cNvCxnSpPr>
            <a:cxnSpLocks/>
          </p:cNvCxnSpPr>
          <p:nvPr/>
        </p:nvCxnSpPr>
        <p:spPr>
          <a:xfrm>
            <a:off x="441831" y="1706361"/>
            <a:ext cx="3439053" cy="0"/>
          </a:xfrm>
          <a:prstGeom prst="line">
            <a:avLst/>
          </a:prstGeom>
          <a:ln w="25400">
            <a:solidFill>
              <a:srgbClr val="1BD7D3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4D287EF0-E8AF-41AC-B480-A686866DD375}"/>
              </a:ext>
            </a:extLst>
          </p:cNvPr>
          <p:cNvSpPr/>
          <p:nvPr/>
        </p:nvSpPr>
        <p:spPr>
          <a:xfrm>
            <a:off x="450582" y="1031233"/>
            <a:ext cx="3439053" cy="738664"/>
          </a:xfrm>
          <a:prstGeom prst="rect">
            <a:avLst/>
          </a:prstGeom>
        </p:spPr>
        <p:txBody>
          <a:bodyPr wrap="square" lIns="0" anchor="b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Тошкент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хокимиятида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Коррупцияга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қарши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курашиш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кунига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бағишланган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тарқатма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мисоли</a:t>
            </a:r>
            <a:endParaRPr lang="ru-RU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437B4A7-96AC-4F1D-BFE5-E0E3C7054D6C}"/>
              </a:ext>
            </a:extLst>
          </p:cNvPr>
          <p:cNvCxnSpPr>
            <a:cxnSpLocks/>
          </p:cNvCxnSpPr>
          <p:nvPr/>
        </p:nvCxnSpPr>
        <p:spPr>
          <a:xfrm>
            <a:off x="4207560" y="1706361"/>
            <a:ext cx="7552441" cy="0"/>
          </a:xfrm>
          <a:prstGeom prst="line">
            <a:avLst/>
          </a:prstGeom>
          <a:ln w="25400">
            <a:solidFill>
              <a:srgbClr val="1BD7D3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4EBBAF5-C53C-49CE-B5C5-26556DBA94B5}"/>
              </a:ext>
            </a:extLst>
          </p:cNvPr>
          <p:cNvSpPr/>
          <p:nvPr/>
        </p:nvSpPr>
        <p:spPr>
          <a:xfrm>
            <a:off x="4207560" y="1132306"/>
            <a:ext cx="7552441" cy="523220"/>
          </a:xfrm>
          <a:prstGeom prst="rect">
            <a:avLst/>
          </a:prstGeom>
        </p:spPr>
        <p:txBody>
          <a:bodyPr wrap="square" lIns="0" anchor="b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Узкимёсаноатда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халқаро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коррупцияга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қарши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курашиш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кунига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бағишланган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ахборот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материали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мисоли</a:t>
            </a:r>
            <a:endParaRPr lang="ru-RU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9211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EBEB2-2E46-438B-A9CD-D41B44F27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Давлат </a:t>
            </a:r>
            <a:r>
              <a:rPr lang="ru-RU" dirty="0" err="1"/>
              <a:t>ташкилоти</a:t>
            </a:r>
            <a:r>
              <a:rPr lang="ru-RU" dirty="0"/>
              <a:t> </a:t>
            </a:r>
            <a:r>
              <a:rPr lang="ru-RU" dirty="0" err="1"/>
              <a:t>сайтининг</a:t>
            </a:r>
            <a:r>
              <a:rPr lang="ru-RU" dirty="0"/>
              <a:t> 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бўлимини</a:t>
            </a:r>
            <a:r>
              <a:rPr lang="ru-RU" dirty="0"/>
              <a:t> </a:t>
            </a:r>
            <a:r>
              <a:rPr lang="ru-RU" dirty="0" err="1"/>
              <a:t>тўлдириш</a:t>
            </a:r>
            <a:r>
              <a:rPr lang="ru-RU" dirty="0"/>
              <a:t> (1/2)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B3006C-F116-4CCF-9C1E-7A6807C520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6. Давлат </a:t>
            </a:r>
            <a:r>
              <a:rPr lang="ru-RU" dirty="0" err="1"/>
              <a:t>ташкилоти</a:t>
            </a:r>
            <a:r>
              <a:rPr lang="ru-RU" dirty="0"/>
              <a:t> </a:t>
            </a:r>
            <a:r>
              <a:rPr lang="ru-RU" dirty="0" err="1"/>
              <a:t>сайтининг</a:t>
            </a:r>
            <a:r>
              <a:rPr lang="ru-RU" dirty="0"/>
              <a:t> 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бўлими</a:t>
            </a:r>
            <a:endParaRPr lang="ru-RU" dirty="0"/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2DB6C3B3-C723-40CA-A057-22DDF8998A30}"/>
              </a:ext>
            </a:extLst>
          </p:cNvPr>
          <p:cNvSpPr txBox="1">
            <a:spLocks/>
          </p:cNvSpPr>
          <p:nvPr/>
        </p:nvSpPr>
        <p:spPr>
          <a:xfrm>
            <a:off x="451114" y="1224950"/>
            <a:ext cx="2871771" cy="5651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br>
              <a:rPr lang="ru-RU" sz="1600" b="1" dirty="0"/>
            </a:br>
            <a:r>
              <a:rPr lang="ru-RU" sz="1600" b="1" dirty="0"/>
              <a:t>ISO37001:2016 га </a:t>
            </a:r>
            <a:r>
              <a:rPr lang="ru-RU" sz="1600" b="1" dirty="0" err="1"/>
              <a:t>мувофиқ</a:t>
            </a:r>
            <a:r>
              <a:rPr lang="ru-RU" sz="1600" b="1" dirty="0"/>
              <a:t> </a:t>
            </a:r>
            <a:r>
              <a:rPr lang="ru-RU" sz="1600" b="1" dirty="0" err="1"/>
              <a:t>давлат</a:t>
            </a:r>
            <a:r>
              <a:rPr lang="ru-RU" sz="1600" b="1" dirty="0"/>
              <a:t> </a:t>
            </a:r>
            <a:r>
              <a:rPr lang="ru-RU" sz="1600" b="1" dirty="0" err="1"/>
              <a:t>ташкилоти</a:t>
            </a:r>
            <a:r>
              <a:rPr lang="ru-RU" sz="1600" b="1" dirty="0"/>
              <a:t> веб-</a:t>
            </a:r>
            <a:r>
              <a:rPr lang="ru-RU" sz="1600" b="1" dirty="0" err="1"/>
              <a:t>сайтида</a:t>
            </a:r>
            <a:r>
              <a:rPr lang="ru-RU" sz="1600" b="1" dirty="0"/>
              <a:t>  коррупцияга </a:t>
            </a:r>
            <a:r>
              <a:rPr lang="ru-RU" sz="1600" b="1" dirty="0" err="1"/>
              <a:t>қарши</a:t>
            </a:r>
            <a:r>
              <a:rPr lang="ru-RU" sz="1600" b="1" dirty="0"/>
              <a:t> </a:t>
            </a:r>
            <a:r>
              <a:rPr lang="ru-RU" sz="1600" b="1" dirty="0" err="1"/>
              <a:t>сиёсат</a:t>
            </a:r>
            <a:r>
              <a:rPr lang="ru-RU" sz="1600" b="1" dirty="0"/>
              <a:t> </a:t>
            </a:r>
            <a:r>
              <a:rPr lang="ru-RU" sz="1600" b="1" dirty="0" err="1"/>
              <a:t>ва</a:t>
            </a:r>
            <a:r>
              <a:rPr lang="ru-RU" sz="1600" b="1" dirty="0"/>
              <a:t>  </a:t>
            </a:r>
            <a:r>
              <a:rPr lang="ru-RU" sz="1600" b="1" dirty="0" err="1"/>
              <a:t>коррупциявий</a:t>
            </a:r>
            <a:r>
              <a:rPr lang="ru-RU" sz="1600" b="1" dirty="0"/>
              <a:t> </a:t>
            </a:r>
            <a:r>
              <a:rPr lang="ru-RU" sz="1600" b="1" dirty="0" err="1"/>
              <a:t>бузилишлар</a:t>
            </a:r>
            <a:r>
              <a:rPr lang="ru-RU" sz="1600" b="1" dirty="0"/>
              <a:t> </a:t>
            </a:r>
            <a:r>
              <a:rPr lang="ru-RU" sz="1600" b="1" dirty="0" err="1"/>
              <a:t>ҳақида</a:t>
            </a:r>
            <a:r>
              <a:rPr lang="ru-RU" sz="1600" b="1" dirty="0"/>
              <a:t> хабар </a:t>
            </a:r>
            <a:r>
              <a:rPr lang="ru-RU" sz="1600" b="1" dirty="0" err="1"/>
              <a:t>бериш</a:t>
            </a:r>
            <a:r>
              <a:rPr lang="ru-RU" sz="1600" b="1" dirty="0"/>
              <a:t> </a:t>
            </a:r>
            <a:r>
              <a:rPr lang="ru-RU" sz="1600" b="1" dirty="0" err="1"/>
              <a:t>тартиби</a:t>
            </a:r>
            <a:r>
              <a:rPr lang="ru-RU" sz="1600" b="1" dirty="0"/>
              <a:t> </a:t>
            </a:r>
            <a:r>
              <a:rPr lang="ru-RU" sz="1600" b="1" dirty="0" err="1"/>
              <a:t>йўриқномаси</a:t>
            </a:r>
            <a:r>
              <a:rPr lang="ru-RU" sz="1600" b="1" dirty="0"/>
              <a:t> </a:t>
            </a:r>
            <a:r>
              <a:rPr lang="ru-RU" sz="1600" b="1" dirty="0" err="1"/>
              <a:t>ва</a:t>
            </a:r>
            <a:r>
              <a:rPr lang="ru-RU" sz="1600" b="1" dirty="0"/>
              <a:t> </a:t>
            </a:r>
            <a:r>
              <a:rPr lang="ru-RU" sz="1600" b="1" dirty="0" err="1"/>
              <a:t>мавжуд</a:t>
            </a:r>
            <a:r>
              <a:rPr lang="ru-RU" sz="1600" b="1" dirty="0"/>
              <a:t> </a:t>
            </a:r>
            <a:r>
              <a:rPr lang="ru-RU" sz="1600" b="1" dirty="0" err="1"/>
              <a:t>боғланиш</a:t>
            </a:r>
            <a:r>
              <a:rPr lang="ru-RU" sz="1600" b="1" dirty="0"/>
              <a:t> </a:t>
            </a:r>
            <a:r>
              <a:rPr lang="ru-RU" sz="1600" b="1" dirty="0" err="1"/>
              <a:t>каналлари</a:t>
            </a:r>
            <a:r>
              <a:rPr lang="ru-RU" sz="1600" b="1" dirty="0"/>
              <a:t> </a:t>
            </a:r>
            <a:r>
              <a:rPr lang="ru-RU" sz="1600" b="1" dirty="0" err="1"/>
              <a:t>ҳақида</a:t>
            </a:r>
            <a:r>
              <a:rPr lang="ru-RU" sz="1600" b="1" dirty="0"/>
              <a:t> </a:t>
            </a:r>
            <a:r>
              <a:rPr lang="ru-RU" sz="1600" b="1" dirty="0" err="1"/>
              <a:t>маълумотларни</a:t>
            </a:r>
            <a:r>
              <a:rPr lang="ru-RU" sz="1600" b="1" dirty="0"/>
              <a:t> </a:t>
            </a:r>
            <a:r>
              <a:rPr lang="ru-RU" sz="1600" b="1" dirty="0" err="1"/>
              <a:t>жойлаштириш</a:t>
            </a:r>
            <a:r>
              <a:rPr lang="ru-RU" sz="1600" b="1" dirty="0"/>
              <a:t> </a:t>
            </a:r>
            <a:r>
              <a:rPr lang="ru-RU" sz="1600" b="1" dirty="0" err="1"/>
              <a:t>иш</a:t>
            </a:r>
            <a:r>
              <a:rPr lang="ru-RU" sz="1600" b="1" dirty="0"/>
              <a:t> шериклари </a:t>
            </a:r>
            <a:r>
              <a:rPr lang="ru-RU" sz="1600" b="1" dirty="0" err="1"/>
              <a:t>ва</a:t>
            </a:r>
            <a:r>
              <a:rPr lang="ru-RU" sz="1600" b="1" dirty="0"/>
              <a:t> </a:t>
            </a:r>
            <a:r>
              <a:rPr lang="ru-RU" sz="1600" b="1" dirty="0" err="1"/>
              <a:t>контрагентлар</a:t>
            </a:r>
            <a:r>
              <a:rPr lang="ru-RU" sz="1600" b="1" dirty="0"/>
              <a:t> </a:t>
            </a:r>
            <a:r>
              <a:rPr lang="ru-RU" sz="1600" b="1" dirty="0" err="1"/>
              <a:t>томонидан</a:t>
            </a:r>
            <a:r>
              <a:rPr lang="ru-RU" sz="1600" b="1" dirty="0"/>
              <a:t> пора </a:t>
            </a:r>
            <a:r>
              <a:rPr lang="ru-RU" sz="1600" b="1" dirty="0" err="1"/>
              <a:t>бериш</a:t>
            </a:r>
            <a:r>
              <a:rPr lang="ru-RU" sz="1600" b="1" dirty="0"/>
              <a:t> </a:t>
            </a:r>
            <a:r>
              <a:rPr lang="ru-RU" sz="1600" b="1" dirty="0" err="1"/>
              <a:t>таклифлари</a:t>
            </a:r>
            <a:r>
              <a:rPr lang="ru-RU" sz="1600" b="1" dirty="0"/>
              <a:t>, </a:t>
            </a:r>
            <a:r>
              <a:rPr lang="ru-RU" sz="1600" b="1" dirty="0" err="1"/>
              <a:t>товламачилик</a:t>
            </a:r>
            <a:r>
              <a:rPr lang="ru-RU" sz="1600" b="1" dirty="0"/>
              <a:t> </a:t>
            </a:r>
            <a:r>
              <a:rPr lang="ru-RU" sz="1600" b="1" dirty="0" err="1"/>
              <a:t>ёки</a:t>
            </a:r>
            <a:r>
              <a:rPr lang="ru-RU" sz="1600" b="1" dirty="0"/>
              <a:t> </a:t>
            </a:r>
            <a:r>
              <a:rPr lang="ru-RU" sz="1600" b="1" dirty="0" err="1"/>
              <a:t>давлат</a:t>
            </a:r>
            <a:r>
              <a:rPr lang="ru-RU" sz="1600" b="1" dirty="0"/>
              <a:t> </a:t>
            </a:r>
            <a:r>
              <a:rPr lang="ru-RU" sz="1600" b="1" dirty="0" err="1"/>
              <a:t>ташкилоти</a:t>
            </a:r>
            <a:r>
              <a:rPr lang="ru-RU" sz="1600" b="1" dirty="0"/>
              <a:t> </a:t>
            </a:r>
            <a:r>
              <a:rPr lang="ru-RU" sz="1600" b="1" dirty="0" err="1"/>
              <a:t>ходимларининг</a:t>
            </a:r>
            <a:r>
              <a:rPr lang="ru-RU" sz="1600" b="1" dirty="0"/>
              <a:t> пора </a:t>
            </a:r>
            <a:r>
              <a:rPr lang="ru-RU" sz="1600" b="1" dirty="0" err="1"/>
              <a:t>олиш</a:t>
            </a:r>
            <a:r>
              <a:rPr lang="ru-RU" sz="1600" b="1" dirty="0"/>
              <a:t> </a:t>
            </a:r>
            <a:r>
              <a:rPr lang="ru-RU" sz="1600" b="1" dirty="0" err="1"/>
              <a:t>билан</a:t>
            </a:r>
            <a:r>
              <a:rPr lang="ru-RU" sz="1600" b="1" dirty="0"/>
              <a:t> </a:t>
            </a:r>
            <a:r>
              <a:rPr lang="ru-RU" sz="1600" b="1" dirty="0" err="1"/>
              <a:t>бо</a:t>
            </a:r>
            <a:r>
              <a:rPr lang="uz-Cyrl-UZ" sz="1600" b="1" dirty="0"/>
              <a:t>ғлиқ коррупциявий хавф-ҳатарларни пасайтиришга ёрдам беради.</a:t>
            </a:r>
            <a:br>
              <a:rPr lang="ru-RU" sz="1600" b="1" dirty="0"/>
            </a:br>
            <a:endParaRPr lang="ru-RU" sz="1600" b="1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37AB141-5AFE-4F07-8905-1F813968BCBA}"/>
              </a:ext>
            </a:extLst>
          </p:cNvPr>
          <p:cNvGrpSpPr/>
          <p:nvPr/>
        </p:nvGrpSpPr>
        <p:grpSpPr>
          <a:xfrm>
            <a:off x="3784798" y="1282700"/>
            <a:ext cx="7975203" cy="460375"/>
            <a:chOff x="431998" y="1497505"/>
            <a:chExt cx="7042690" cy="630869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4028B0B3-629E-4347-86C5-B0B8F7394D1B}"/>
                </a:ext>
              </a:extLst>
            </p:cNvPr>
            <p:cNvSpPr/>
            <p:nvPr/>
          </p:nvSpPr>
          <p:spPr>
            <a:xfrm>
              <a:off x="552610" y="160681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B5FADCDC-C8E9-4431-9592-A372E9617368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Коррупцияга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қарши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бўлимда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қуйидагиларни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жойлаштириш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лозим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:</a:t>
              </a:r>
            </a:p>
          </p:txBody>
        </p:sp>
      </p:grpSp>
      <p:sp>
        <p:nvSpPr>
          <p:cNvPr id="53" name="object 20">
            <a:extLst>
              <a:ext uri="{FF2B5EF4-FFF2-40B4-BE49-F238E27FC236}">
                <a16:creationId xmlns:a16="http://schemas.microsoft.com/office/drawing/2014/main" id="{4734080C-B2EC-4920-AF4C-59AE09C411A8}"/>
              </a:ext>
            </a:extLst>
          </p:cNvPr>
          <p:cNvSpPr txBox="1"/>
          <p:nvPr/>
        </p:nvSpPr>
        <p:spPr>
          <a:xfrm>
            <a:off x="3784798" y="1797675"/>
            <a:ext cx="7964291" cy="271108"/>
          </a:xfrm>
          <a:prstGeom prst="rect">
            <a:avLst/>
          </a:prstGeom>
        </p:spPr>
        <p:txBody>
          <a:bodyPr vert="horz" wrap="square" lIns="0" tIns="12065" rIns="0" bIns="0" numCol="1" spcCol="72000" rtlCol="0">
            <a:noAutofit/>
          </a:bodyPr>
          <a:lstStyle/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Маслаҳат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олиш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коррупция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хатти-ҳаракатлари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ҳақида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хабар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бериш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учун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давлат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ташкилоти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билан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боғланиш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каналлари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>
                <a:solidFill>
                  <a:schemeClr val="tx2"/>
                </a:solidFill>
                <a:cs typeface="Arial"/>
              </a:rPr>
              <a:t>Давлат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ташкилоти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раҳбарининг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ходимлар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жамоатга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коррупцига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муросасиз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муносабатда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бўлиш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ҳақида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мурожаати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коррупцияга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қарши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курашиш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борсаида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амалга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оширилаётган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чора-тадбирлар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ҳақида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>
                <a:solidFill>
                  <a:schemeClr val="tx2"/>
                </a:solidFill>
                <a:cs typeface="Arial"/>
              </a:rPr>
              <a:t>Коррупцияга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қарши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ички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ҳужжатларга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ҳаволалар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>
                <a:solidFill>
                  <a:schemeClr val="tx2"/>
                </a:solidFill>
                <a:cs typeface="Arial"/>
              </a:rPr>
              <a:t>Давлат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ташкилотида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коррупцияни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олдини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олишнинг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актуал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масалалари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(статистика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ҳ.к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.)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бўйича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янгиликлар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бўлими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56D4D14-378F-4A68-AB96-408D7CC403E0}"/>
              </a:ext>
            </a:extLst>
          </p:cNvPr>
          <p:cNvGrpSpPr/>
          <p:nvPr/>
        </p:nvGrpSpPr>
        <p:grpSpPr>
          <a:xfrm>
            <a:off x="3084842" y="1282700"/>
            <a:ext cx="238043" cy="377590"/>
            <a:chOff x="3841139" y="1940745"/>
            <a:chExt cx="238043" cy="442712"/>
          </a:xfrm>
          <a:solidFill>
            <a:srgbClr val="3A07DF"/>
          </a:solidFill>
        </p:grpSpPr>
        <p:sp>
          <p:nvSpPr>
            <p:cNvPr id="59" name="Arrow: Chevron 58">
              <a:extLst>
                <a:ext uri="{FF2B5EF4-FFF2-40B4-BE49-F238E27FC236}">
                  <a16:creationId xmlns:a16="http://schemas.microsoft.com/office/drawing/2014/main" id="{BE0D5D6B-7B37-4061-80CF-ECAF0C1B9985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60" name="Arrow: Chevron 59">
              <a:extLst>
                <a:ext uri="{FF2B5EF4-FFF2-40B4-BE49-F238E27FC236}">
                  <a16:creationId xmlns:a16="http://schemas.microsoft.com/office/drawing/2014/main" id="{64913E3F-6E35-4C3C-96E4-DEEB10E001D3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227A911-2620-40D1-A6EB-2FFEB6FCCC81}"/>
              </a:ext>
            </a:extLst>
          </p:cNvPr>
          <p:cNvGrpSpPr/>
          <p:nvPr/>
        </p:nvGrpSpPr>
        <p:grpSpPr>
          <a:xfrm>
            <a:off x="2786459" y="1282700"/>
            <a:ext cx="238043" cy="377590"/>
            <a:chOff x="3841139" y="1940745"/>
            <a:chExt cx="238043" cy="442712"/>
          </a:xfrm>
          <a:solidFill>
            <a:srgbClr val="3A07DF">
              <a:alpha val="48000"/>
            </a:srgbClr>
          </a:solidFill>
        </p:grpSpPr>
        <p:sp>
          <p:nvSpPr>
            <p:cNvPr id="62" name="Arrow: Chevron 61">
              <a:extLst>
                <a:ext uri="{FF2B5EF4-FFF2-40B4-BE49-F238E27FC236}">
                  <a16:creationId xmlns:a16="http://schemas.microsoft.com/office/drawing/2014/main" id="{3843A911-4A0A-4DD4-8591-D32582462C0A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63" name="Arrow: Chevron 62">
              <a:extLst>
                <a:ext uri="{FF2B5EF4-FFF2-40B4-BE49-F238E27FC236}">
                  <a16:creationId xmlns:a16="http://schemas.microsoft.com/office/drawing/2014/main" id="{FD499096-FD20-462C-BA6A-81B11029CBBE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585FAD2-6D83-4014-9320-301765130C13}"/>
              </a:ext>
            </a:extLst>
          </p:cNvPr>
          <p:cNvGrpSpPr/>
          <p:nvPr/>
        </p:nvGrpSpPr>
        <p:grpSpPr>
          <a:xfrm>
            <a:off x="2467662" y="1282700"/>
            <a:ext cx="238043" cy="377590"/>
            <a:chOff x="3841139" y="1940745"/>
            <a:chExt cx="238043" cy="442712"/>
          </a:xfrm>
          <a:solidFill>
            <a:srgbClr val="3A07DF">
              <a:alpha val="28000"/>
            </a:srgbClr>
          </a:solidFill>
        </p:grpSpPr>
        <p:sp>
          <p:nvSpPr>
            <p:cNvPr id="65" name="Arrow: Chevron 64">
              <a:extLst>
                <a:ext uri="{FF2B5EF4-FFF2-40B4-BE49-F238E27FC236}">
                  <a16:creationId xmlns:a16="http://schemas.microsoft.com/office/drawing/2014/main" id="{11EEEA05-2AF9-4081-9786-0EC76A92B8D7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66" name="Arrow: Chevron 65">
              <a:extLst>
                <a:ext uri="{FF2B5EF4-FFF2-40B4-BE49-F238E27FC236}">
                  <a16:creationId xmlns:a16="http://schemas.microsoft.com/office/drawing/2014/main" id="{A0E072C9-03A3-4162-85E5-5397A2C5AAD8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E92DA2A-7716-43EB-9E32-6640E2022799}"/>
              </a:ext>
            </a:extLst>
          </p:cNvPr>
          <p:cNvGrpSpPr/>
          <p:nvPr/>
        </p:nvGrpSpPr>
        <p:grpSpPr>
          <a:xfrm>
            <a:off x="3784798" y="3796003"/>
            <a:ext cx="7975203" cy="460375"/>
            <a:chOff x="431998" y="1497505"/>
            <a:chExt cx="7042690" cy="630869"/>
          </a:xfrm>
        </p:grpSpPr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DAE33058-C0E2-421E-85D2-7D86A021803B}"/>
                </a:ext>
              </a:extLst>
            </p:cNvPr>
            <p:cNvSpPr/>
            <p:nvPr/>
          </p:nvSpPr>
          <p:spPr>
            <a:xfrm>
              <a:off x="552610" y="160681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92525718-1374-41BA-9B3C-784C2D3A8BC7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Бўлимга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қўйилган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талаблар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:</a:t>
              </a:r>
            </a:p>
          </p:txBody>
        </p:sp>
      </p:grpSp>
      <p:sp>
        <p:nvSpPr>
          <p:cNvPr id="90" name="object 20">
            <a:extLst>
              <a:ext uri="{FF2B5EF4-FFF2-40B4-BE49-F238E27FC236}">
                <a16:creationId xmlns:a16="http://schemas.microsoft.com/office/drawing/2014/main" id="{F8307407-8C8B-4CC6-913E-0FB6791DA211}"/>
              </a:ext>
            </a:extLst>
          </p:cNvPr>
          <p:cNvSpPr txBox="1"/>
          <p:nvPr/>
        </p:nvSpPr>
        <p:spPr>
          <a:xfrm>
            <a:off x="3784798" y="4310978"/>
            <a:ext cx="7964291" cy="271108"/>
          </a:xfrm>
          <a:prstGeom prst="rect">
            <a:avLst/>
          </a:prstGeom>
        </p:spPr>
        <p:txBody>
          <a:bodyPr vert="horz" wrap="square" lIns="0" tIns="12065" rIns="0" bIns="0" numCol="1" spcCol="72000" rtlCol="0">
            <a:noAutofit/>
          </a:bodyPr>
          <a:lstStyle/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ахборотни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бир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неча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тилларда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жойлаштириш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(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ўзбек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,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инглиз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, рус)</a:t>
            </a:r>
          </a:p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бўлимларни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ўзбек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бошқа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тилларда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уйғунлаштириш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(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ахборот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жойлашган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материаллар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бир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ҳиллиги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)</a:t>
            </a:r>
          </a:p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жойлаштириладиган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ахборотни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мунтазам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янгилаб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бориш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керак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бўлганда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жойлаштириладиган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норматив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ҳужжатларни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янгилаб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бориш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75988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7BD574-B4D9-405E-B7FF-C1EC3842F9E4}"/>
              </a:ext>
            </a:extLst>
          </p:cNvPr>
          <p:cNvSpPr txBox="1">
            <a:spLocks/>
          </p:cNvSpPr>
          <p:nvPr/>
        </p:nvSpPr>
        <p:spPr>
          <a:xfrm>
            <a:off x="330200" y="-937111"/>
            <a:ext cx="10515600" cy="751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C5F3723-8AAD-4198-A046-EA0677B02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Давлат </a:t>
            </a:r>
            <a:r>
              <a:rPr lang="ru-RU" dirty="0" err="1"/>
              <a:t>ташкилоти</a:t>
            </a:r>
            <a:r>
              <a:rPr lang="ru-RU" dirty="0"/>
              <a:t> </a:t>
            </a:r>
            <a:r>
              <a:rPr lang="ru-RU" dirty="0" err="1"/>
              <a:t>сайтининг</a:t>
            </a:r>
            <a:r>
              <a:rPr lang="ru-RU" dirty="0"/>
              <a:t> 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бўлимини</a:t>
            </a:r>
            <a:r>
              <a:rPr lang="ru-RU" dirty="0"/>
              <a:t> </a:t>
            </a:r>
            <a:r>
              <a:rPr lang="ru-RU" dirty="0" err="1"/>
              <a:t>тўлдириш</a:t>
            </a:r>
            <a:r>
              <a:rPr lang="ru-RU" dirty="0"/>
              <a:t> (2/2)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18E5995-4B84-457F-A6CA-6ACA1C2BB8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1831" y="221942"/>
            <a:ext cx="9950865" cy="384721"/>
          </a:xfrm>
        </p:spPr>
        <p:txBody>
          <a:bodyPr/>
          <a:lstStyle/>
          <a:p>
            <a:r>
              <a:rPr lang="ru-RU" dirty="0"/>
              <a:t>6. Давлат </a:t>
            </a:r>
            <a:r>
              <a:rPr lang="ru-RU" dirty="0" err="1"/>
              <a:t>ташкилоти</a:t>
            </a:r>
            <a:r>
              <a:rPr lang="ru-RU" dirty="0"/>
              <a:t> </a:t>
            </a:r>
            <a:r>
              <a:rPr lang="ru-RU" dirty="0" err="1"/>
              <a:t>сайтининг</a:t>
            </a:r>
            <a:r>
              <a:rPr lang="ru-RU" dirty="0"/>
              <a:t> 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бўлими</a:t>
            </a:r>
            <a:endParaRPr lang="ru-RU" dirty="0"/>
          </a:p>
          <a:p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F44FF0-D71C-444D-8749-051E89B8C516}"/>
              </a:ext>
            </a:extLst>
          </p:cNvPr>
          <p:cNvGrpSpPr/>
          <p:nvPr/>
        </p:nvGrpSpPr>
        <p:grpSpPr>
          <a:xfrm>
            <a:off x="483266" y="1282700"/>
            <a:ext cx="11317090" cy="460375"/>
            <a:chOff x="431998" y="1497505"/>
            <a:chExt cx="7042690" cy="63086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44DCB32-BF0B-4E5E-9160-048EDA828D48}"/>
                </a:ext>
              </a:extLst>
            </p:cNvPr>
            <p:cNvSpPr/>
            <p:nvPr/>
          </p:nvSpPr>
          <p:spPr>
            <a:xfrm>
              <a:off x="552610" y="160681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C5E60A64-65A7-479F-B9C3-1F7CC4027BB5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Коррупцияга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қарши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курашиш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бўлими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(Қурилиш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вазирлиги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 «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Ўзбек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геология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қидирув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» АЖ)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6B8E7B4-2EC9-4059-A443-EAD9F5BCDE94}"/>
              </a:ext>
            </a:extLst>
          </p:cNvPr>
          <p:cNvGrpSpPr/>
          <p:nvPr/>
        </p:nvGrpSpPr>
        <p:grpSpPr>
          <a:xfrm>
            <a:off x="6178908" y="2658232"/>
            <a:ext cx="5570179" cy="3854535"/>
            <a:chOff x="6175802" y="2410097"/>
            <a:chExt cx="5386387" cy="37815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6F13A5C-4A3C-4C20-8220-A369D381E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243" r="5764"/>
            <a:stretch/>
          </p:blipFill>
          <p:spPr>
            <a:xfrm>
              <a:off x="6175802" y="2410097"/>
              <a:ext cx="5386387" cy="3781573"/>
            </a:xfrm>
            <a:prstGeom prst="rect">
              <a:avLst/>
            </a:prstGeom>
            <a:ln>
              <a:solidFill>
                <a:srgbClr val="1BD7D3"/>
              </a:solidFill>
            </a:ln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6177D86-B60C-4008-9365-66E4C3BAEF52}"/>
                </a:ext>
              </a:extLst>
            </p:cNvPr>
            <p:cNvSpPr/>
            <p:nvPr/>
          </p:nvSpPr>
          <p:spPr>
            <a:xfrm>
              <a:off x="6175802" y="3236427"/>
              <a:ext cx="4033272" cy="2805375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AED648E-95DF-4057-B778-B2A1FCA12FD0}"/>
              </a:ext>
            </a:extLst>
          </p:cNvPr>
          <p:cNvGrpSpPr/>
          <p:nvPr/>
        </p:nvGrpSpPr>
        <p:grpSpPr>
          <a:xfrm>
            <a:off x="975384" y="2666542"/>
            <a:ext cx="5037709" cy="3846225"/>
            <a:chOff x="441523" y="2192277"/>
            <a:chExt cx="4959153" cy="409271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105601F-C735-407D-BC2E-820C130C7997}"/>
                </a:ext>
              </a:extLst>
            </p:cNvPr>
            <p:cNvGrpSpPr/>
            <p:nvPr/>
          </p:nvGrpSpPr>
          <p:grpSpPr>
            <a:xfrm>
              <a:off x="441832" y="2192277"/>
              <a:ext cx="4958844" cy="4092711"/>
              <a:chOff x="441832" y="1540369"/>
              <a:chExt cx="4958844" cy="4092711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B1808A61-CD51-4319-A1DC-F23951BC75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1832" y="1540369"/>
                <a:ext cx="4958844" cy="3360150"/>
              </a:xfrm>
              <a:prstGeom prst="rect">
                <a:avLst/>
              </a:prstGeom>
              <a:ln>
                <a:solidFill>
                  <a:srgbClr val="1BD7D3"/>
                </a:solidFill>
              </a:ln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0DB9C933-7D58-40AC-AF85-D618B19F62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1832" y="4793275"/>
                <a:ext cx="4958844" cy="839805"/>
              </a:xfrm>
              <a:prstGeom prst="rect">
                <a:avLst/>
              </a:prstGeom>
              <a:ln>
                <a:solidFill>
                  <a:schemeClr val="tx2"/>
                </a:solidFill>
              </a:ln>
            </p:spPr>
          </p:pic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3AAD4A5-979F-42F2-AF3C-912EB67D298B}"/>
                </a:ext>
              </a:extLst>
            </p:cNvPr>
            <p:cNvSpPr/>
            <p:nvPr/>
          </p:nvSpPr>
          <p:spPr>
            <a:xfrm>
              <a:off x="441523" y="5607442"/>
              <a:ext cx="4958844" cy="673199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52684D5-D5B2-4220-93BA-14DCAE28FD4D}"/>
                </a:ext>
              </a:extLst>
            </p:cNvPr>
            <p:cNvSpPr/>
            <p:nvPr/>
          </p:nvSpPr>
          <p:spPr>
            <a:xfrm>
              <a:off x="441523" y="4284662"/>
              <a:ext cx="4958844" cy="1114128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4A27B002-8A20-40C2-A030-4454C87E0FDE}"/>
              </a:ext>
            </a:extLst>
          </p:cNvPr>
          <p:cNvSpPr/>
          <p:nvPr/>
        </p:nvSpPr>
        <p:spPr>
          <a:xfrm>
            <a:off x="1244168" y="1848817"/>
            <a:ext cx="47731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Қурилиш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вазирлигида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 коррупцияга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қарши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курашиш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ва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боғланиш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каналлари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ҳақида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тўлиқ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ахборот</a:t>
            </a:r>
            <a:endParaRPr lang="ru-RU" sz="1400" b="1" dirty="0">
              <a:solidFill>
                <a:schemeClr val="bg2">
                  <a:lumMod val="25000"/>
                </a:schemeClr>
              </a:solidFill>
              <a:ea typeface="Golos Text" panose="020B0503020202020204" pitchFamily="34" charset="0"/>
            </a:endParaRPr>
          </a:p>
        </p:txBody>
      </p:sp>
      <p:sp>
        <p:nvSpPr>
          <p:cNvPr id="26" name="object 12">
            <a:extLst>
              <a:ext uri="{FF2B5EF4-FFF2-40B4-BE49-F238E27FC236}">
                <a16:creationId xmlns:a16="http://schemas.microsoft.com/office/drawing/2014/main" id="{930F7DC6-1D0E-4C91-BF11-8FFF7890E4A1}"/>
              </a:ext>
            </a:extLst>
          </p:cNvPr>
          <p:cNvSpPr/>
          <p:nvPr/>
        </p:nvSpPr>
        <p:spPr>
          <a:xfrm>
            <a:off x="488422" y="1871955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BBE5844-193B-4A38-96ED-421FE601E7DF}"/>
              </a:ext>
            </a:extLst>
          </p:cNvPr>
          <p:cNvSpPr/>
          <p:nvPr/>
        </p:nvSpPr>
        <p:spPr>
          <a:xfrm>
            <a:off x="6984271" y="1956539"/>
            <a:ext cx="47275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Коррупцияга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қарши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курашиш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бўйича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ҳужжатларнинг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тўлиқ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комплектини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чоп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этиш</a:t>
            </a:r>
            <a:endParaRPr lang="ru-RU" sz="1400" b="1" dirty="0">
              <a:solidFill>
                <a:schemeClr val="bg2">
                  <a:lumMod val="25000"/>
                </a:schemeClr>
              </a:solidFill>
              <a:ea typeface="Golos Text" panose="020B0503020202020204" pitchFamily="34" charset="0"/>
            </a:endParaRPr>
          </a:p>
        </p:txBody>
      </p:sp>
      <p:sp>
        <p:nvSpPr>
          <p:cNvPr id="46" name="object 12">
            <a:extLst>
              <a:ext uri="{FF2B5EF4-FFF2-40B4-BE49-F238E27FC236}">
                <a16:creationId xmlns:a16="http://schemas.microsoft.com/office/drawing/2014/main" id="{71B84C29-EE6D-476F-815A-DC2631ADB7FE}"/>
              </a:ext>
            </a:extLst>
          </p:cNvPr>
          <p:cNvSpPr/>
          <p:nvPr/>
        </p:nvSpPr>
        <p:spPr>
          <a:xfrm>
            <a:off x="6228525" y="1871955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58" name="Group 4">
            <a:extLst>
              <a:ext uri="{FF2B5EF4-FFF2-40B4-BE49-F238E27FC236}">
                <a16:creationId xmlns:a16="http://schemas.microsoft.com/office/drawing/2014/main" id="{01BE4AFD-7D2F-40F7-9FB0-4FE3284E36E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25928" y="1928275"/>
            <a:ext cx="589843" cy="589843"/>
            <a:chOff x="5268" y="1315"/>
            <a:chExt cx="628" cy="628"/>
          </a:xfrm>
          <a:solidFill>
            <a:schemeClr val="bg2">
              <a:lumMod val="25000"/>
            </a:schemeClr>
          </a:solidFill>
        </p:grpSpPr>
        <p:sp>
          <p:nvSpPr>
            <p:cNvPr id="59" name="Freeform 5">
              <a:extLst>
                <a:ext uri="{FF2B5EF4-FFF2-40B4-BE49-F238E27FC236}">
                  <a16:creationId xmlns:a16="http://schemas.microsoft.com/office/drawing/2014/main" id="{70CB9A99-4FFF-45D1-B66A-2A9964A3F9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8" y="1315"/>
              <a:ext cx="628" cy="628"/>
            </a:xfrm>
            <a:custGeom>
              <a:avLst/>
              <a:gdLst>
                <a:gd name="T0" fmla="*/ 5463 w 6400"/>
                <a:gd name="T1" fmla="*/ 937 h 6400"/>
                <a:gd name="T2" fmla="*/ 3200 w 6400"/>
                <a:gd name="T3" fmla="*/ 0 h 6400"/>
                <a:gd name="T4" fmla="*/ 937 w 6400"/>
                <a:gd name="T5" fmla="*/ 937 h 6400"/>
                <a:gd name="T6" fmla="*/ 0 w 6400"/>
                <a:gd name="T7" fmla="*/ 3200 h 6400"/>
                <a:gd name="T8" fmla="*/ 937 w 6400"/>
                <a:gd name="T9" fmla="*/ 5463 h 6400"/>
                <a:gd name="T10" fmla="*/ 3200 w 6400"/>
                <a:gd name="T11" fmla="*/ 6400 h 6400"/>
                <a:gd name="T12" fmla="*/ 5463 w 6400"/>
                <a:gd name="T13" fmla="*/ 5463 h 6400"/>
                <a:gd name="T14" fmla="*/ 6400 w 6400"/>
                <a:gd name="T15" fmla="*/ 3200 h 6400"/>
                <a:gd name="T16" fmla="*/ 5463 w 6400"/>
                <a:gd name="T17" fmla="*/ 937 h 6400"/>
                <a:gd name="T18" fmla="*/ 3200 w 6400"/>
                <a:gd name="T19" fmla="*/ 6150 h 6400"/>
                <a:gd name="T20" fmla="*/ 250 w 6400"/>
                <a:gd name="T21" fmla="*/ 3200 h 6400"/>
                <a:gd name="T22" fmla="*/ 3200 w 6400"/>
                <a:gd name="T23" fmla="*/ 250 h 6400"/>
                <a:gd name="T24" fmla="*/ 6150 w 6400"/>
                <a:gd name="T25" fmla="*/ 3200 h 6400"/>
                <a:gd name="T26" fmla="*/ 3200 w 6400"/>
                <a:gd name="T27" fmla="*/ 6150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00" h="6400">
                  <a:moveTo>
                    <a:pt x="5463" y="937"/>
                  </a:moveTo>
                  <a:cubicBezTo>
                    <a:pt x="4858" y="333"/>
                    <a:pt x="4055" y="0"/>
                    <a:pt x="3200" y="0"/>
                  </a:cubicBezTo>
                  <a:cubicBezTo>
                    <a:pt x="2345" y="0"/>
                    <a:pt x="1542" y="333"/>
                    <a:pt x="937" y="937"/>
                  </a:cubicBezTo>
                  <a:cubicBezTo>
                    <a:pt x="333" y="1542"/>
                    <a:pt x="0" y="2345"/>
                    <a:pt x="0" y="3200"/>
                  </a:cubicBezTo>
                  <a:cubicBezTo>
                    <a:pt x="0" y="4055"/>
                    <a:pt x="333" y="4858"/>
                    <a:pt x="937" y="5463"/>
                  </a:cubicBezTo>
                  <a:cubicBezTo>
                    <a:pt x="1542" y="6067"/>
                    <a:pt x="2345" y="6400"/>
                    <a:pt x="3200" y="6400"/>
                  </a:cubicBezTo>
                  <a:cubicBezTo>
                    <a:pt x="4055" y="6400"/>
                    <a:pt x="4858" y="6067"/>
                    <a:pt x="5463" y="5463"/>
                  </a:cubicBezTo>
                  <a:cubicBezTo>
                    <a:pt x="6067" y="4858"/>
                    <a:pt x="6400" y="4055"/>
                    <a:pt x="6400" y="3200"/>
                  </a:cubicBezTo>
                  <a:cubicBezTo>
                    <a:pt x="6400" y="2345"/>
                    <a:pt x="6067" y="1542"/>
                    <a:pt x="5463" y="937"/>
                  </a:cubicBezTo>
                  <a:close/>
                  <a:moveTo>
                    <a:pt x="3200" y="6150"/>
                  </a:moveTo>
                  <a:cubicBezTo>
                    <a:pt x="1573" y="6150"/>
                    <a:pt x="250" y="4827"/>
                    <a:pt x="250" y="3200"/>
                  </a:cubicBezTo>
                  <a:cubicBezTo>
                    <a:pt x="250" y="1573"/>
                    <a:pt x="1573" y="250"/>
                    <a:pt x="3200" y="250"/>
                  </a:cubicBezTo>
                  <a:cubicBezTo>
                    <a:pt x="4827" y="250"/>
                    <a:pt x="6150" y="1573"/>
                    <a:pt x="6150" y="3200"/>
                  </a:cubicBezTo>
                  <a:cubicBezTo>
                    <a:pt x="6150" y="4827"/>
                    <a:pt x="4827" y="6150"/>
                    <a:pt x="3200" y="615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6">
              <a:extLst>
                <a:ext uri="{FF2B5EF4-FFF2-40B4-BE49-F238E27FC236}">
                  <a16:creationId xmlns:a16="http://schemas.microsoft.com/office/drawing/2014/main" id="{74F1CB84-932B-4094-86F2-91F65D2AC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0" y="1357"/>
              <a:ext cx="523" cy="519"/>
            </a:xfrm>
            <a:custGeom>
              <a:avLst/>
              <a:gdLst>
                <a:gd name="T0" fmla="*/ 4357 w 5342"/>
                <a:gd name="T1" fmla="*/ 985 h 5295"/>
                <a:gd name="T2" fmla="*/ 787 w 5342"/>
                <a:gd name="T3" fmla="*/ 985 h 5295"/>
                <a:gd name="T4" fmla="*/ 64 w 5342"/>
                <a:gd name="T5" fmla="*/ 2479 h 5295"/>
                <a:gd name="T6" fmla="*/ 408 w 5342"/>
                <a:gd name="T7" fmla="*/ 4072 h 5295"/>
                <a:gd name="T8" fmla="*/ 580 w 5342"/>
                <a:gd name="T9" fmla="*/ 4115 h 5295"/>
                <a:gd name="T10" fmla="*/ 622 w 5342"/>
                <a:gd name="T11" fmla="*/ 3943 h 5295"/>
                <a:gd name="T12" fmla="*/ 963 w 5342"/>
                <a:gd name="T13" fmla="*/ 1161 h 5295"/>
                <a:gd name="T14" fmla="*/ 4181 w 5342"/>
                <a:gd name="T15" fmla="*/ 1161 h 5295"/>
                <a:gd name="T16" fmla="*/ 4181 w 5342"/>
                <a:gd name="T17" fmla="*/ 4379 h 5295"/>
                <a:gd name="T18" fmla="*/ 1378 w 5342"/>
                <a:gd name="T19" fmla="*/ 4707 h 5295"/>
                <a:gd name="T20" fmla="*/ 1206 w 5342"/>
                <a:gd name="T21" fmla="*/ 4748 h 5295"/>
                <a:gd name="T22" fmla="*/ 1246 w 5342"/>
                <a:gd name="T23" fmla="*/ 4920 h 5295"/>
                <a:gd name="T24" fmla="*/ 2575 w 5342"/>
                <a:gd name="T25" fmla="*/ 5295 h 5295"/>
                <a:gd name="T26" fmla="*/ 2850 w 5342"/>
                <a:gd name="T27" fmla="*/ 5280 h 5295"/>
                <a:gd name="T28" fmla="*/ 4357 w 5342"/>
                <a:gd name="T29" fmla="*/ 4555 h 5295"/>
                <a:gd name="T30" fmla="*/ 4357 w 5342"/>
                <a:gd name="T31" fmla="*/ 985 h 5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42" h="5295">
                  <a:moveTo>
                    <a:pt x="4357" y="985"/>
                  </a:moveTo>
                  <a:cubicBezTo>
                    <a:pt x="3373" y="0"/>
                    <a:pt x="1771" y="0"/>
                    <a:pt x="787" y="985"/>
                  </a:cubicBezTo>
                  <a:cubicBezTo>
                    <a:pt x="380" y="1391"/>
                    <a:pt x="130" y="1908"/>
                    <a:pt x="64" y="2479"/>
                  </a:cubicBezTo>
                  <a:cubicBezTo>
                    <a:pt x="0" y="3032"/>
                    <a:pt x="122" y="3598"/>
                    <a:pt x="408" y="4072"/>
                  </a:cubicBezTo>
                  <a:cubicBezTo>
                    <a:pt x="444" y="4131"/>
                    <a:pt x="521" y="4151"/>
                    <a:pt x="580" y="4115"/>
                  </a:cubicBezTo>
                  <a:cubicBezTo>
                    <a:pt x="639" y="4079"/>
                    <a:pt x="658" y="4002"/>
                    <a:pt x="622" y="3943"/>
                  </a:cubicBezTo>
                  <a:cubicBezTo>
                    <a:pt x="82" y="3047"/>
                    <a:pt x="222" y="1903"/>
                    <a:pt x="963" y="1161"/>
                  </a:cubicBezTo>
                  <a:cubicBezTo>
                    <a:pt x="1850" y="274"/>
                    <a:pt x="3294" y="274"/>
                    <a:pt x="4181" y="1161"/>
                  </a:cubicBezTo>
                  <a:cubicBezTo>
                    <a:pt x="5068" y="2048"/>
                    <a:pt x="5068" y="3492"/>
                    <a:pt x="4181" y="4379"/>
                  </a:cubicBezTo>
                  <a:cubicBezTo>
                    <a:pt x="3431" y="5128"/>
                    <a:pt x="2278" y="5263"/>
                    <a:pt x="1378" y="4707"/>
                  </a:cubicBezTo>
                  <a:cubicBezTo>
                    <a:pt x="1319" y="4671"/>
                    <a:pt x="1242" y="4689"/>
                    <a:pt x="1206" y="4748"/>
                  </a:cubicBezTo>
                  <a:cubicBezTo>
                    <a:pt x="1169" y="4806"/>
                    <a:pt x="1188" y="4883"/>
                    <a:pt x="1246" y="4920"/>
                  </a:cubicBezTo>
                  <a:cubicBezTo>
                    <a:pt x="1644" y="5165"/>
                    <a:pt x="2107" y="5295"/>
                    <a:pt x="2575" y="5295"/>
                  </a:cubicBezTo>
                  <a:cubicBezTo>
                    <a:pt x="2666" y="5295"/>
                    <a:pt x="2759" y="5290"/>
                    <a:pt x="2850" y="5280"/>
                  </a:cubicBezTo>
                  <a:cubicBezTo>
                    <a:pt x="3418" y="5217"/>
                    <a:pt x="3953" y="4960"/>
                    <a:pt x="4357" y="4555"/>
                  </a:cubicBezTo>
                  <a:cubicBezTo>
                    <a:pt x="5342" y="3571"/>
                    <a:pt x="5342" y="1969"/>
                    <a:pt x="4357" y="98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7">
              <a:extLst>
                <a:ext uri="{FF2B5EF4-FFF2-40B4-BE49-F238E27FC236}">
                  <a16:creationId xmlns:a16="http://schemas.microsoft.com/office/drawing/2014/main" id="{BD76935D-1B45-4484-9AFF-6DA2C396EE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2" y="1782"/>
              <a:ext cx="27" cy="26"/>
            </a:xfrm>
            <a:custGeom>
              <a:avLst/>
              <a:gdLst>
                <a:gd name="T0" fmla="*/ 228 w 276"/>
                <a:gd name="T1" fmla="*/ 51 h 264"/>
                <a:gd name="T2" fmla="*/ 226 w 276"/>
                <a:gd name="T3" fmla="*/ 49 h 264"/>
                <a:gd name="T4" fmla="*/ 49 w 276"/>
                <a:gd name="T5" fmla="*/ 48 h 264"/>
                <a:gd name="T6" fmla="*/ 48 w 276"/>
                <a:gd name="T7" fmla="*/ 225 h 264"/>
                <a:gd name="T8" fmla="*/ 50 w 276"/>
                <a:gd name="T9" fmla="*/ 227 h 264"/>
                <a:gd name="T10" fmla="*/ 139 w 276"/>
                <a:gd name="T11" fmla="*/ 264 h 264"/>
                <a:gd name="T12" fmla="*/ 227 w 276"/>
                <a:gd name="T13" fmla="*/ 228 h 264"/>
                <a:gd name="T14" fmla="*/ 228 w 276"/>
                <a:gd name="T15" fmla="*/ 51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6" h="264">
                  <a:moveTo>
                    <a:pt x="228" y="51"/>
                  </a:moveTo>
                  <a:lnTo>
                    <a:pt x="226" y="49"/>
                  </a:lnTo>
                  <a:cubicBezTo>
                    <a:pt x="177" y="0"/>
                    <a:pt x="98" y="0"/>
                    <a:pt x="49" y="48"/>
                  </a:cubicBezTo>
                  <a:cubicBezTo>
                    <a:pt x="0" y="97"/>
                    <a:pt x="0" y="176"/>
                    <a:pt x="48" y="225"/>
                  </a:cubicBezTo>
                  <a:lnTo>
                    <a:pt x="50" y="227"/>
                  </a:lnTo>
                  <a:cubicBezTo>
                    <a:pt x="75" y="252"/>
                    <a:pt x="107" y="264"/>
                    <a:pt x="139" y="264"/>
                  </a:cubicBezTo>
                  <a:cubicBezTo>
                    <a:pt x="171" y="264"/>
                    <a:pt x="203" y="252"/>
                    <a:pt x="227" y="228"/>
                  </a:cubicBezTo>
                  <a:cubicBezTo>
                    <a:pt x="276" y="179"/>
                    <a:pt x="276" y="100"/>
                    <a:pt x="228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8">
              <a:extLst>
                <a:ext uri="{FF2B5EF4-FFF2-40B4-BE49-F238E27FC236}">
                  <a16:creationId xmlns:a16="http://schemas.microsoft.com/office/drawing/2014/main" id="{5D0CFBD4-F81D-4F75-BFEB-AFDBF0E3F7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02" y="1568"/>
              <a:ext cx="159" cy="220"/>
            </a:xfrm>
            <a:custGeom>
              <a:avLst/>
              <a:gdLst>
                <a:gd name="T0" fmla="*/ 1251 w 1626"/>
                <a:gd name="T1" fmla="*/ 1498 h 2248"/>
                <a:gd name="T2" fmla="*/ 1188 w 1626"/>
                <a:gd name="T3" fmla="*/ 1498 h 2248"/>
                <a:gd name="T4" fmla="*/ 1188 w 1626"/>
                <a:gd name="T5" fmla="*/ 375 h 2248"/>
                <a:gd name="T6" fmla="*/ 813 w 1626"/>
                <a:gd name="T7" fmla="*/ 0 h 2248"/>
                <a:gd name="T8" fmla="*/ 463 w 1626"/>
                <a:gd name="T9" fmla="*/ 0 h 2248"/>
                <a:gd name="T10" fmla="*/ 88 w 1626"/>
                <a:gd name="T11" fmla="*/ 375 h 2248"/>
                <a:gd name="T12" fmla="*/ 438 w 1626"/>
                <a:gd name="T13" fmla="*/ 749 h 2248"/>
                <a:gd name="T14" fmla="*/ 438 w 1626"/>
                <a:gd name="T15" fmla="*/ 1498 h 2248"/>
                <a:gd name="T16" fmla="*/ 375 w 1626"/>
                <a:gd name="T17" fmla="*/ 1498 h 2248"/>
                <a:gd name="T18" fmla="*/ 0 w 1626"/>
                <a:gd name="T19" fmla="*/ 1873 h 2248"/>
                <a:gd name="T20" fmla="*/ 375 w 1626"/>
                <a:gd name="T21" fmla="*/ 2248 h 2248"/>
                <a:gd name="T22" fmla="*/ 1251 w 1626"/>
                <a:gd name="T23" fmla="*/ 2248 h 2248"/>
                <a:gd name="T24" fmla="*/ 1626 w 1626"/>
                <a:gd name="T25" fmla="*/ 1873 h 2248"/>
                <a:gd name="T26" fmla="*/ 1251 w 1626"/>
                <a:gd name="T27" fmla="*/ 1498 h 2248"/>
                <a:gd name="T28" fmla="*/ 1251 w 1626"/>
                <a:gd name="T29" fmla="*/ 1998 h 2248"/>
                <a:gd name="T30" fmla="*/ 375 w 1626"/>
                <a:gd name="T31" fmla="*/ 1998 h 2248"/>
                <a:gd name="T32" fmla="*/ 250 w 1626"/>
                <a:gd name="T33" fmla="*/ 1873 h 2248"/>
                <a:gd name="T34" fmla="*/ 375 w 1626"/>
                <a:gd name="T35" fmla="*/ 1748 h 2248"/>
                <a:gd name="T36" fmla="*/ 375 w 1626"/>
                <a:gd name="T37" fmla="*/ 1748 h 2248"/>
                <a:gd name="T38" fmla="*/ 563 w 1626"/>
                <a:gd name="T39" fmla="*/ 1748 h 2248"/>
                <a:gd name="T40" fmla="*/ 688 w 1626"/>
                <a:gd name="T41" fmla="*/ 1623 h 2248"/>
                <a:gd name="T42" fmla="*/ 688 w 1626"/>
                <a:gd name="T43" fmla="*/ 625 h 2248"/>
                <a:gd name="T44" fmla="*/ 563 w 1626"/>
                <a:gd name="T45" fmla="*/ 500 h 2248"/>
                <a:gd name="T46" fmla="*/ 463 w 1626"/>
                <a:gd name="T47" fmla="*/ 500 h 2248"/>
                <a:gd name="T48" fmla="*/ 338 w 1626"/>
                <a:gd name="T49" fmla="*/ 375 h 2248"/>
                <a:gd name="T50" fmla="*/ 463 w 1626"/>
                <a:gd name="T51" fmla="*/ 250 h 2248"/>
                <a:gd name="T52" fmla="*/ 813 w 1626"/>
                <a:gd name="T53" fmla="*/ 250 h 2248"/>
                <a:gd name="T54" fmla="*/ 938 w 1626"/>
                <a:gd name="T55" fmla="*/ 375 h 2248"/>
                <a:gd name="T56" fmla="*/ 938 w 1626"/>
                <a:gd name="T57" fmla="*/ 1623 h 2248"/>
                <a:gd name="T58" fmla="*/ 1063 w 1626"/>
                <a:gd name="T59" fmla="*/ 1748 h 2248"/>
                <a:gd name="T60" fmla="*/ 1251 w 1626"/>
                <a:gd name="T61" fmla="*/ 1748 h 2248"/>
                <a:gd name="T62" fmla="*/ 1376 w 1626"/>
                <a:gd name="T63" fmla="*/ 1873 h 2248"/>
                <a:gd name="T64" fmla="*/ 1251 w 1626"/>
                <a:gd name="T65" fmla="*/ 1998 h 2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26" h="2248">
                  <a:moveTo>
                    <a:pt x="1251" y="1498"/>
                  </a:moveTo>
                  <a:lnTo>
                    <a:pt x="1188" y="1498"/>
                  </a:lnTo>
                  <a:lnTo>
                    <a:pt x="1188" y="375"/>
                  </a:lnTo>
                  <a:cubicBezTo>
                    <a:pt x="1188" y="169"/>
                    <a:pt x="1020" y="0"/>
                    <a:pt x="813" y="0"/>
                  </a:cubicBezTo>
                  <a:lnTo>
                    <a:pt x="463" y="0"/>
                  </a:lnTo>
                  <a:cubicBezTo>
                    <a:pt x="256" y="0"/>
                    <a:pt x="88" y="169"/>
                    <a:pt x="88" y="375"/>
                  </a:cubicBezTo>
                  <a:cubicBezTo>
                    <a:pt x="88" y="574"/>
                    <a:pt x="243" y="737"/>
                    <a:pt x="438" y="749"/>
                  </a:cubicBezTo>
                  <a:lnTo>
                    <a:pt x="438" y="1498"/>
                  </a:lnTo>
                  <a:lnTo>
                    <a:pt x="375" y="1498"/>
                  </a:lnTo>
                  <a:cubicBezTo>
                    <a:pt x="168" y="1498"/>
                    <a:pt x="0" y="1666"/>
                    <a:pt x="0" y="1873"/>
                  </a:cubicBezTo>
                  <a:cubicBezTo>
                    <a:pt x="0" y="2080"/>
                    <a:pt x="168" y="2248"/>
                    <a:pt x="375" y="2248"/>
                  </a:cubicBezTo>
                  <a:lnTo>
                    <a:pt x="1251" y="2248"/>
                  </a:lnTo>
                  <a:cubicBezTo>
                    <a:pt x="1458" y="2248"/>
                    <a:pt x="1626" y="2080"/>
                    <a:pt x="1626" y="1873"/>
                  </a:cubicBezTo>
                  <a:cubicBezTo>
                    <a:pt x="1626" y="1666"/>
                    <a:pt x="1458" y="1498"/>
                    <a:pt x="1251" y="1498"/>
                  </a:cubicBezTo>
                  <a:close/>
                  <a:moveTo>
                    <a:pt x="1251" y="1998"/>
                  </a:moveTo>
                  <a:lnTo>
                    <a:pt x="375" y="1998"/>
                  </a:lnTo>
                  <a:cubicBezTo>
                    <a:pt x="306" y="1998"/>
                    <a:pt x="250" y="1942"/>
                    <a:pt x="250" y="1873"/>
                  </a:cubicBezTo>
                  <a:cubicBezTo>
                    <a:pt x="250" y="1804"/>
                    <a:pt x="306" y="1748"/>
                    <a:pt x="375" y="1748"/>
                  </a:cubicBezTo>
                  <a:lnTo>
                    <a:pt x="375" y="1748"/>
                  </a:lnTo>
                  <a:lnTo>
                    <a:pt x="563" y="1748"/>
                  </a:lnTo>
                  <a:cubicBezTo>
                    <a:pt x="632" y="1748"/>
                    <a:pt x="688" y="1692"/>
                    <a:pt x="688" y="1623"/>
                  </a:cubicBezTo>
                  <a:lnTo>
                    <a:pt x="688" y="625"/>
                  </a:lnTo>
                  <a:cubicBezTo>
                    <a:pt x="688" y="556"/>
                    <a:pt x="632" y="500"/>
                    <a:pt x="563" y="500"/>
                  </a:cubicBezTo>
                  <a:lnTo>
                    <a:pt x="463" y="500"/>
                  </a:lnTo>
                  <a:cubicBezTo>
                    <a:pt x="394" y="500"/>
                    <a:pt x="338" y="444"/>
                    <a:pt x="338" y="375"/>
                  </a:cubicBezTo>
                  <a:cubicBezTo>
                    <a:pt x="338" y="306"/>
                    <a:pt x="394" y="250"/>
                    <a:pt x="463" y="250"/>
                  </a:cubicBezTo>
                  <a:lnTo>
                    <a:pt x="813" y="250"/>
                  </a:lnTo>
                  <a:cubicBezTo>
                    <a:pt x="882" y="250"/>
                    <a:pt x="938" y="306"/>
                    <a:pt x="938" y="375"/>
                  </a:cubicBezTo>
                  <a:lnTo>
                    <a:pt x="938" y="1623"/>
                  </a:lnTo>
                  <a:cubicBezTo>
                    <a:pt x="938" y="1692"/>
                    <a:pt x="994" y="1748"/>
                    <a:pt x="1063" y="1748"/>
                  </a:cubicBezTo>
                  <a:lnTo>
                    <a:pt x="1251" y="1748"/>
                  </a:lnTo>
                  <a:cubicBezTo>
                    <a:pt x="1320" y="1748"/>
                    <a:pt x="1376" y="1804"/>
                    <a:pt x="1376" y="1873"/>
                  </a:cubicBezTo>
                  <a:cubicBezTo>
                    <a:pt x="1376" y="1942"/>
                    <a:pt x="1320" y="1998"/>
                    <a:pt x="1251" y="199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9">
              <a:extLst>
                <a:ext uri="{FF2B5EF4-FFF2-40B4-BE49-F238E27FC236}">
                  <a16:creationId xmlns:a16="http://schemas.microsoft.com/office/drawing/2014/main" id="{AFA25289-BCD1-4D7D-829E-2C0C4EFF71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45" y="1470"/>
              <a:ext cx="74" cy="73"/>
            </a:xfrm>
            <a:custGeom>
              <a:avLst/>
              <a:gdLst>
                <a:gd name="T0" fmla="*/ 375 w 750"/>
                <a:gd name="T1" fmla="*/ 0 h 750"/>
                <a:gd name="T2" fmla="*/ 0 w 750"/>
                <a:gd name="T3" fmla="*/ 375 h 750"/>
                <a:gd name="T4" fmla="*/ 375 w 750"/>
                <a:gd name="T5" fmla="*/ 750 h 750"/>
                <a:gd name="T6" fmla="*/ 750 w 750"/>
                <a:gd name="T7" fmla="*/ 375 h 750"/>
                <a:gd name="T8" fmla="*/ 375 w 750"/>
                <a:gd name="T9" fmla="*/ 0 h 750"/>
                <a:gd name="T10" fmla="*/ 375 w 750"/>
                <a:gd name="T11" fmla="*/ 500 h 750"/>
                <a:gd name="T12" fmla="*/ 250 w 750"/>
                <a:gd name="T13" fmla="*/ 375 h 750"/>
                <a:gd name="T14" fmla="*/ 375 w 750"/>
                <a:gd name="T15" fmla="*/ 250 h 750"/>
                <a:gd name="T16" fmla="*/ 500 w 750"/>
                <a:gd name="T17" fmla="*/ 375 h 750"/>
                <a:gd name="T18" fmla="*/ 375 w 750"/>
                <a:gd name="T19" fmla="*/ 500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0" h="750">
                  <a:moveTo>
                    <a:pt x="375" y="0"/>
                  </a:moveTo>
                  <a:cubicBezTo>
                    <a:pt x="168" y="0"/>
                    <a:pt x="0" y="168"/>
                    <a:pt x="0" y="375"/>
                  </a:cubicBezTo>
                  <a:cubicBezTo>
                    <a:pt x="0" y="582"/>
                    <a:pt x="168" y="750"/>
                    <a:pt x="375" y="750"/>
                  </a:cubicBezTo>
                  <a:cubicBezTo>
                    <a:pt x="582" y="750"/>
                    <a:pt x="750" y="582"/>
                    <a:pt x="750" y="375"/>
                  </a:cubicBezTo>
                  <a:cubicBezTo>
                    <a:pt x="750" y="168"/>
                    <a:pt x="582" y="0"/>
                    <a:pt x="375" y="0"/>
                  </a:cubicBezTo>
                  <a:close/>
                  <a:moveTo>
                    <a:pt x="375" y="500"/>
                  </a:moveTo>
                  <a:cubicBezTo>
                    <a:pt x="306" y="500"/>
                    <a:pt x="250" y="444"/>
                    <a:pt x="250" y="375"/>
                  </a:cubicBezTo>
                  <a:cubicBezTo>
                    <a:pt x="250" y="306"/>
                    <a:pt x="306" y="250"/>
                    <a:pt x="375" y="250"/>
                  </a:cubicBezTo>
                  <a:cubicBezTo>
                    <a:pt x="444" y="250"/>
                    <a:pt x="500" y="306"/>
                    <a:pt x="500" y="375"/>
                  </a:cubicBezTo>
                  <a:cubicBezTo>
                    <a:pt x="500" y="444"/>
                    <a:pt x="444" y="500"/>
                    <a:pt x="375" y="5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4" name="Group 4">
            <a:extLst>
              <a:ext uri="{FF2B5EF4-FFF2-40B4-BE49-F238E27FC236}">
                <a16:creationId xmlns:a16="http://schemas.microsoft.com/office/drawing/2014/main" id="{CCAFC98B-544B-4BAA-AC33-FEBC8DA682F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178909" y="1928275"/>
            <a:ext cx="589843" cy="589843"/>
            <a:chOff x="5268" y="1315"/>
            <a:chExt cx="628" cy="628"/>
          </a:xfrm>
          <a:solidFill>
            <a:schemeClr val="bg2">
              <a:lumMod val="25000"/>
            </a:schemeClr>
          </a:solidFill>
        </p:grpSpPr>
        <p:sp>
          <p:nvSpPr>
            <p:cNvPr id="65" name="Freeform 5">
              <a:extLst>
                <a:ext uri="{FF2B5EF4-FFF2-40B4-BE49-F238E27FC236}">
                  <a16:creationId xmlns:a16="http://schemas.microsoft.com/office/drawing/2014/main" id="{A27502A3-34ED-4C74-9E27-2D64FA7A73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8" y="1315"/>
              <a:ext cx="628" cy="628"/>
            </a:xfrm>
            <a:custGeom>
              <a:avLst/>
              <a:gdLst>
                <a:gd name="T0" fmla="*/ 5463 w 6400"/>
                <a:gd name="T1" fmla="*/ 937 h 6400"/>
                <a:gd name="T2" fmla="*/ 3200 w 6400"/>
                <a:gd name="T3" fmla="*/ 0 h 6400"/>
                <a:gd name="T4" fmla="*/ 937 w 6400"/>
                <a:gd name="T5" fmla="*/ 937 h 6400"/>
                <a:gd name="T6" fmla="*/ 0 w 6400"/>
                <a:gd name="T7" fmla="*/ 3200 h 6400"/>
                <a:gd name="T8" fmla="*/ 937 w 6400"/>
                <a:gd name="T9" fmla="*/ 5463 h 6400"/>
                <a:gd name="T10" fmla="*/ 3200 w 6400"/>
                <a:gd name="T11" fmla="*/ 6400 h 6400"/>
                <a:gd name="T12" fmla="*/ 5463 w 6400"/>
                <a:gd name="T13" fmla="*/ 5463 h 6400"/>
                <a:gd name="T14" fmla="*/ 6400 w 6400"/>
                <a:gd name="T15" fmla="*/ 3200 h 6400"/>
                <a:gd name="T16" fmla="*/ 5463 w 6400"/>
                <a:gd name="T17" fmla="*/ 937 h 6400"/>
                <a:gd name="T18" fmla="*/ 3200 w 6400"/>
                <a:gd name="T19" fmla="*/ 6150 h 6400"/>
                <a:gd name="T20" fmla="*/ 250 w 6400"/>
                <a:gd name="T21" fmla="*/ 3200 h 6400"/>
                <a:gd name="T22" fmla="*/ 3200 w 6400"/>
                <a:gd name="T23" fmla="*/ 250 h 6400"/>
                <a:gd name="T24" fmla="*/ 6150 w 6400"/>
                <a:gd name="T25" fmla="*/ 3200 h 6400"/>
                <a:gd name="T26" fmla="*/ 3200 w 6400"/>
                <a:gd name="T27" fmla="*/ 6150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00" h="6400">
                  <a:moveTo>
                    <a:pt x="5463" y="937"/>
                  </a:moveTo>
                  <a:cubicBezTo>
                    <a:pt x="4858" y="333"/>
                    <a:pt x="4055" y="0"/>
                    <a:pt x="3200" y="0"/>
                  </a:cubicBezTo>
                  <a:cubicBezTo>
                    <a:pt x="2345" y="0"/>
                    <a:pt x="1542" y="333"/>
                    <a:pt x="937" y="937"/>
                  </a:cubicBezTo>
                  <a:cubicBezTo>
                    <a:pt x="333" y="1542"/>
                    <a:pt x="0" y="2345"/>
                    <a:pt x="0" y="3200"/>
                  </a:cubicBezTo>
                  <a:cubicBezTo>
                    <a:pt x="0" y="4055"/>
                    <a:pt x="333" y="4858"/>
                    <a:pt x="937" y="5463"/>
                  </a:cubicBezTo>
                  <a:cubicBezTo>
                    <a:pt x="1542" y="6067"/>
                    <a:pt x="2345" y="6400"/>
                    <a:pt x="3200" y="6400"/>
                  </a:cubicBezTo>
                  <a:cubicBezTo>
                    <a:pt x="4055" y="6400"/>
                    <a:pt x="4858" y="6067"/>
                    <a:pt x="5463" y="5463"/>
                  </a:cubicBezTo>
                  <a:cubicBezTo>
                    <a:pt x="6067" y="4858"/>
                    <a:pt x="6400" y="4055"/>
                    <a:pt x="6400" y="3200"/>
                  </a:cubicBezTo>
                  <a:cubicBezTo>
                    <a:pt x="6400" y="2345"/>
                    <a:pt x="6067" y="1542"/>
                    <a:pt x="5463" y="937"/>
                  </a:cubicBezTo>
                  <a:close/>
                  <a:moveTo>
                    <a:pt x="3200" y="6150"/>
                  </a:moveTo>
                  <a:cubicBezTo>
                    <a:pt x="1573" y="6150"/>
                    <a:pt x="250" y="4827"/>
                    <a:pt x="250" y="3200"/>
                  </a:cubicBezTo>
                  <a:cubicBezTo>
                    <a:pt x="250" y="1573"/>
                    <a:pt x="1573" y="250"/>
                    <a:pt x="3200" y="250"/>
                  </a:cubicBezTo>
                  <a:cubicBezTo>
                    <a:pt x="4827" y="250"/>
                    <a:pt x="6150" y="1573"/>
                    <a:pt x="6150" y="3200"/>
                  </a:cubicBezTo>
                  <a:cubicBezTo>
                    <a:pt x="6150" y="4827"/>
                    <a:pt x="4827" y="6150"/>
                    <a:pt x="3200" y="615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6">
              <a:extLst>
                <a:ext uri="{FF2B5EF4-FFF2-40B4-BE49-F238E27FC236}">
                  <a16:creationId xmlns:a16="http://schemas.microsoft.com/office/drawing/2014/main" id="{3E913302-7F24-4E2B-8529-034C433C4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0" y="1357"/>
              <a:ext cx="523" cy="519"/>
            </a:xfrm>
            <a:custGeom>
              <a:avLst/>
              <a:gdLst>
                <a:gd name="T0" fmla="*/ 4357 w 5342"/>
                <a:gd name="T1" fmla="*/ 985 h 5295"/>
                <a:gd name="T2" fmla="*/ 787 w 5342"/>
                <a:gd name="T3" fmla="*/ 985 h 5295"/>
                <a:gd name="T4" fmla="*/ 64 w 5342"/>
                <a:gd name="T5" fmla="*/ 2479 h 5295"/>
                <a:gd name="T6" fmla="*/ 408 w 5342"/>
                <a:gd name="T7" fmla="*/ 4072 h 5295"/>
                <a:gd name="T8" fmla="*/ 580 w 5342"/>
                <a:gd name="T9" fmla="*/ 4115 h 5295"/>
                <a:gd name="T10" fmla="*/ 622 w 5342"/>
                <a:gd name="T11" fmla="*/ 3943 h 5295"/>
                <a:gd name="T12" fmla="*/ 963 w 5342"/>
                <a:gd name="T13" fmla="*/ 1161 h 5295"/>
                <a:gd name="T14" fmla="*/ 4181 w 5342"/>
                <a:gd name="T15" fmla="*/ 1161 h 5295"/>
                <a:gd name="T16" fmla="*/ 4181 w 5342"/>
                <a:gd name="T17" fmla="*/ 4379 h 5295"/>
                <a:gd name="T18" fmla="*/ 1378 w 5342"/>
                <a:gd name="T19" fmla="*/ 4707 h 5295"/>
                <a:gd name="T20" fmla="*/ 1206 w 5342"/>
                <a:gd name="T21" fmla="*/ 4748 h 5295"/>
                <a:gd name="T22" fmla="*/ 1246 w 5342"/>
                <a:gd name="T23" fmla="*/ 4920 h 5295"/>
                <a:gd name="T24" fmla="*/ 2575 w 5342"/>
                <a:gd name="T25" fmla="*/ 5295 h 5295"/>
                <a:gd name="T26" fmla="*/ 2850 w 5342"/>
                <a:gd name="T27" fmla="*/ 5280 h 5295"/>
                <a:gd name="T28" fmla="*/ 4357 w 5342"/>
                <a:gd name="T29" fmla="*/ 4555 h 5295"/>
                <a:gd name="T30" fmla="*/ 4357 w 5342"/>
                <a:gd name="T31" fmla="*/ 985 h 5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42" h="5295">
                  <a:moveTo>
                    <a:pt x="4357" y="985"/>
                  </a:moveTo>
                  <a:cubicBezTo>
                    <a:pt x="3373" y="0"/>
                    <a:pt x="1771" y="0"/>
                    <a:pt x="787" y="985"/>
                  </a:cubicBezTo>
                  <a:cubicBezTo>
                    <a:pt x="380" y="1391"/>
                    <a:pt x="130" y="1908"/>
                    <a:pt x="64" y="2479"/>
                  </a:cubicBezTo>
                  <a:cubicBezTo>
                    <a:pt x="0" y="3032"/>
                    <a:pt x="122" y="3598"/>
                    <a:pt x="408" y="4072"/>
                  </a:cubicBezTo>
                  <a:cubicBezTo>
                    <a:pt x="444" y="4131"/>
                    <a:pt x="521" y="4151"/>
                    <a:pt x="580" y="4115"/>
                  </a:cubicBezTo>
                  <a:cubicBezTo>
                    <a:pt x="639" y="4079"/>
                    <a:pt x="658" y="4002"/>
                    <a:pt x="622" y="3943"/>
                  </a:cubicBezTo>
                  <a:cubicBezTo>
                    <a:pt x="82" y="3047"/>
                    <a:pt x="222" y="1903"/>
                    <a:pt x="963" y="1161"/>
                  </a:cubicBezTo>
                  <a:cubicBezTo>
                    <a:pt x="1850" y="274"/>
                    <a:pt x="3294" y="274"/>
                    <a:pt x="4181" y="1161"/>
                  </a:cubicBezTo>
                  <a:cubicBezTo>
                    <a:pt x="5068" y="2048"/>
                    <a:pt x="5068" y="3492"/>
                    <a:pt x="4181" y="4379"/>
                  </a:cubicBezTo>
                  <a:cubicBezTo>
                    <a:pt x="3431" y="5128"/>
                    <a:pt x="2278" y="5263"/>
                    <a:pt x="1378" y="4707"/>
                  </a:cubicBezTo>
                  <a:cubicBezTo>
                    <a:pt x="1319" y="4671"/>
                    <a:pt x="1242" y="4689"/>
                    <a:pt x="1206" y="4748"/>
                  </a:cubicBezTo>
                  <a:cubicBezTo>
                    <a:pt x="1169" y="4806"/>
                    <a:pt x="1188" y="4883"/>
                    <a:pt x="1246" y="4920"/>
                  </a:cubicBezTo>
                  <a:cubicBezTo>
                    <a:pt x="1644" y="5165"/>
                    <a:pt x="2107" y="5295"/>
                    <a:pt x="2575" y="5295"/>
                  </a:cubicBezTo>
                  <a:cubicBezTo>
                    <a:pt x="2666" y="5295"/>
                    <a:pt x="2759" y="5290"/>
                    <a:pt x="2850" y="5280"/>
                  </a:cubicBezTo>
                  <a:cubicBezTo>
                    <a:pt x="3418" y="5217"/>
                    <a:pt x="3953" y="4960"/>
                    <a:pt x="4357" y="4555"/>
                  </a:cubicBezTo>
                  <a:cubicBezTo>
                    <a:pt x="5342" y="3571"/>
                    <a:pt x="5342" y="1969"/>
                    <a:pt x="4357" y="98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7">
              <a:extLst>
                <a:ext uri="{FF2B5EF4-FFF2-40B4-BE49-F238E27FC236}">
                  <a16:creationId xmlns:a16="http://schemas.microsoft.com/office/drawing/2014/main" id="{604F90F9-0CD4-4A58-BB94-F6C8DCBCC7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2" y="1782"/>
              <a:ext cx="27" cy="26"/>
            </a:xfrm>
            <a:custGeom>
              <a:avLst/>
              <a:gdLst>
                <a:gd name="T0" fmla="*/ 228 w 276"/>
                <a:gd name="T1" fmla="*/ 51 h 264"/>
                <a:gd name="T2" fmla="*/ 226 w 276"/>
                <a:gd name="T3" fmla="*/ 49 h 264"/>
                <a:gd name="T4" fmla="*/ 49 w 276"/>
                <a:gd name="T5" fmla="*/ 48 h 264"/>
                <a:gd name="T6" fmla="*/ 48 w 276"/>
                <a:gd name="T7" fmla="*/ 225 h 264"/>
                <a:gd name="T8" fmla="*/ 50 w 276"/>
                <a:gd name="T9" fmla="*/ 227 h 264"/>
                <a:gd name="T10" fmla="*/ 139 w 276"/>
                <a:gd name="T11" fmla="*/ 264 h 264"/>
                <a:gd name="T12" fmla="*/ 227 w 276"/>
                <a:gd name="T13" fmla="*/ 228 h 264"/>
                <a:gd name="T14" fmla="*/ 228 w 276"/>
                <a:gd name="T15" fmla="*/ 51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6" h="264">
                  <a:moveTo>
                    <a:pt x="228" y="51"/>
                  </a:moveTo>
                  <a:lnTo>
                    <a:pt x="226" y="49"/>
                  </a:lnTo>
                  <a:cubicBezTo>
                    <a:pt x="177" y="0"/>
                    <a:pt x="98" y="0"/>
                    <a:pt x="49" y="48"/>
                  </a:cubicBezTo>
                  <a:cubicBezTo>
                    <a:pt x="0" y="97"/>
                    <a:pt x="0" y="176"/>
                    <a:pt x="48" y="225"/>
                  </a:cubicBezTo>
                  <a:lnTo>
                    <a:pt x="50" y="227"/>
                  </a:lnTo>
                  <a:cubicBezTo>
                    <a:pt x="75" y="252"/>
                    <a:pt x="107" y="264"/>
                    <a:pt x="139" y="264"/>
                  </a:cubicBezTo>
                  <a:cubicBezTo>
                    <a:pt x="171" y="264"/>
                    <a:pt x="203" y="252"/>
                    <a:pt x="227" y="228"/>
                  </a:cubicBezTo>
                  <a:cubicBezTo>
                    <a:pt x="276" y="179"/>
                    <a:pt x="276" y="100"/>
                    <a:pt x="228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8">
              <a:extLst>
                <a:ext uri="{FF2B5EF4-FFF2-40B4-BE49-F238E27FC236}">
                  <a16:creationId xmlns:a16="http://schemas.microsoft.com/office/drawing/2014/main" id="{93CC64AE-A920-40E5-BFB4-E96D26B288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02" y="1568"/>
              <a:ext cx="159" cy="220"/>
            </a:xfrm>
            <a:custGeom>
              <a:avLst/>
              <a:gdLst>
                <a:gd name="T0" fmla="*/ 1251 w 1626"/>
                <a:gd name="T1" fmla="*/ 1498 h 2248"/>
                <a:gd name="T2" fmla="*/ 1188 w 1626"/>
                <a:gd name="T3" fmla="*/ 1498 h 2248"/>
                <a:gd name="T4" fmla="*/ 1188 w 1626"/>
                <a:gd name="T5" fmla="*/ 375 h 2248"/>
                <a:gd name="T6" fmla="*/ 813 w 1626"/>
                <a:gd name="T7" fmla="*/ 0 h 2248"/>
                <a:gd name="T8" fmla="*/ 463 w 1626"/>
                <a:gd name="T9" fmla="*/ 0 h 2248"/>
                <a:gd name="T10" fmla="*/ 88 w 1626"/>
                <a:gd name="T11" fmla="*/ 375 h 2248"/>
                <a:gd name="T12" fmla="*/ 438 w 1626"/>
                <a:gd name="T13" fmla="*/ 749 h 2248"/>
                <a:gd name="T14" fmla="*/ 438 w 1626"/>
                <a:gd name="T15" fmla="*/ 1498 h 2248"/>
                <a:gd name="T16" fmla="*/ 375 w 1626"/>
                <a:gd name="T17" fmla="*/ 1498 h 2248"/>
                <a:gd name="T18" fmla="*/ 0 w 1626"/>
                <a:gd name="T19" fmla="*/ 1873 h 2248"/>
                <a:gd name="T20" fmla="*/ 375 w 1626"/>
                <a:gd name="T21" fmla="*/ 2248 h 2248"/>
                <a:gd name="T22" fmla="*/ 1251 w 1626"/>
                <a:gd name="T23" fmla="*/ 2248 h 2248"/>
                <a:gd name="T24" fmla="*/ 1626 w 1626"/>
                <a:gd name="T25" fmla="*/ 1873 h 2248"/>
                <a:gd name="T26" fmla="*/ 1251 w 1626"/>
                <a:gd name="T27" fmla="*/ 1498 h 2248"/>
                <a:gd name="T28" fmla="*/ 1251 w 1626"/>
                <a:gd name="T29" fmla="*/ 1998 h 2248"/>
                <a:gd name="T30" fmla="*/ 375 w 1626"/>
                <a:gd name="T31" fmla="*/ 1998 h 2248"/>
                <a:gd name="T32" fmla="*/ 250 w 1626"/>
                <a:gd name="T33" fmla="*/ 1873 h 2248"/>
                <a:gd name="T34" fmla="*/ 375 w 1626"/>
                <a:gd name="T35" fmla="*/ 1748 h 2248"/>
                <a:gd name="T36" fmla="*/ 375 w 1626"/>
                <a:gd name="T37" fmla="*/ 1748 h 2248"/>
                <a:gd name="T38" fmla="*/ 563 w 1626"/>
                <a:gd name="T39" fmla="*/ 1748 h 2248"/>
                <a:gd name="T40" fmla="*/ 688 w 1626"/>
                <a:gd name="T41" fmla="*/ 1623 h 2248"/>
                <a:gd name="T42" fmla="*/ 688 w 1626"/>
                <a:gd name="T43" fmla="*/ 625 h 2248"/>
                <a:gd name="T44" fmla="*/ 563 w 1626"/>
                <a:gd name="T45" fmla="*/ 500 h 2248"/>
                <a:gd name="T46" fmla="*/ 463 w 1626"/>
                <a:gd name="T47" fmla="*/ 500 h 2248"/>
                <a:gd name="T48" fmla="*/ 338 w 1626"/>
                <a:gd name="T49" fmla="*/ 375 h 2248"/>
                <a:gd name="T50" fmla="*/ 463 w 1626"/>
                <a:gd name="T51" fmla="*/ 250 h 2248"/>
                <a:gd name="T52" fmla="*/ 813 w 1626"/>
                <a:gd name="T53" fmla="*/ 250 h 2248"/>
                <a:gd name="T54" fmla="*/ 938 w 1626"/>
                <a:gd name="T55" fmla="*/ 375 h 2248"/>
                <a:gd name="T56" fmla="*/ 938 w 1626"/>
                <a:gd name="T57" fmla="*/ 1623 h 2248"/>
                <a:gd name="T58" fmla="*/ 1063 w 1626"/>
                <a:gd name="T59" fmla="*/ 1748 h 2248"/>
                <a:gd name="T60" fmla="*/ 1251 w 1626"/>
                <a:gd name="T61" fmla="*/ 1748 h 2248"/>
                <a:gd name="T62" fmla="*/ 1376 w 1626"/>
                <a:gd name="T63" fmla="*/ 1873 h 2248"/>
                <a:gd name="T64" fmla="*/ 1251 w 1626"/>
                <a:gd name="T65" fmla="*/ 1998 h 2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26" h="2248">
                  <a:moveTo>
                    <a:pt x="1251" y="1498"/>
                  </a:moveTo>
                  <a:lnTo>
                    <a:pt x="1188" y="1498"/>
                  </a:lnTo>
                  <a:lnTo>
                    <a:pt x="1188" y="375"/>
                  </a:lnTo>
                  <a:cubicBezTo>
                    <a:pt x="1188" y="169"/>
                    <a:pt x="1020" y="0"/>
                    <a:pt x="813" y="0"/>
                  </a:cubicBezTo>
                  <a:lnTo>
                    <a:pt x="463" y="0"/>
                  </a:lnTo>
                  <a:cubicBezTo>
                    <a:pt x="256" y="0"/>
                    <a:pt x="88" y="169"/>
                    <a:pt x="88" y="375"/>
                  </a:cubicBezTo>
                  <a:cubicBezTo>
                    <a:pt x="88" y="574"/>
                    <a:pt x="243" y="737"/>
                    <a:pt x="438" y="749"/>
                  </a:cubicBezTo>
                  <a:lnTo>
                    <a:pt x="438" y="1498"/>
                  </a:lnTo>
                  <a:lnTo>
                    <a:pt x="375" y="1498"/>
                  </a:lnTo>
                  <a:cubicBezTo>
                    <a:pt x="168" y="1498"/>
                    <a:pt x="0" y="1666"/>
                    <a:pt x="0" y="1873"/>
                  </a:cubicBezTo>
                  <a:cubicBezTo>
                    <a:pt x="0" y="2080"/>
                    <a:pt x="168" y="2248"/>
                    <a:pt x="375" y="2248"/>
                  </a:cubicBezTo>
                  <a:lnTo>
                    <a:pt x="1251" y="2248"/>
                  </a:lnTo>
                  <a:cubicBezTo>
                    <a:pt x="1458" y="2248"/>
                    <a:pt x="1626" y="2080"/>
                    <a:pt x="1626" y="1873"/>
                  </a:cubicBezTo>
                  <a:cubicBezTo>
                    <a:pt x="1626" y="1666"/>
                    <a:pt x="1458" y="1498"/>
                    <a:pt x="1251" y="1498"/>
                  </a:cubicBezTo>
                  <a:close/>
                  <a:moveTo>
                    <a:pt x="1251" y="1998"/>
                  </a:moveTo>
                  <a:lnTo>
                    <a:pt x="375" y="1998"/>
                  </a:lnTo>
                  <a:cubicBezTo>
                    <a:pt x="306" y="1998"/>
                    <a:pt x="250" y="1942"/>
                    <a:pt x="250" y="1873"/>
                  </a:cubicBezTo>
                  <a:cubicBezTo>
                    <a:pt x="250" y="1804"/>
                    <a:pt x="306" y="1748"/>
                    <a:pt x="375" y="1748"/>
                  </a:cubicBezTo>
                  <a:lnTo>
                    <a:pt x="375" y="1748"/>
                  </a:lnTo>
                  <a:lnTo>
                    <a:pt x="563" y="1748"/>
                  </a:lnTo>
                  <a:cubicBezTo>
                    <a:pt x="632" y="1748"/>
                    <a:pt x="688" y="1692"/>
                    <a:pt x="688" y="1623"/>
                  </a:cubicBezTo>
                  <a:lnTo>
                    <a:pt x="688" y="625"/>
                  </a:lnTo>
                  <a:cubicBezTo>
                    <a:pt x="688" y="556"/>
                    <a:pt x="632" y="500"/>
                    <a:pt x="563" y="500"/>
                  </a:cubicBezTo>
                  <a:lnTo>
                    <a:pt x="463" y="500"/>
                  </a:lnTo>
                  <a:cubicBezTo>
                    <a:pt x="394" y="500"/>
                    <a:pt x="338" y="444"/>
                    <a:pt x="338" y="375"/>
                  </a:cubicBezTo>
                  <a:cubicBezTo>
                    <a:pt x="338" y="306"/>
                    <a:pt x="394" y="250"/>
                    <a:pt x="463" y="250"/>
                  </a:cubicBezTo>
                  <a:lnTo>
                    <a:pt x="813" y="250"/>
                  </a:lnTo>
                  <a:cubicBezTo>
                    <a:pt x="882" y="250"/>
                    <a:pt x="938" y="306"/>
                    <a:pt x="938" y="375"/>
                  </a:cubicBezTo>
                  <a:lnTo>
                    <a:pt x="938" y="1623"/>
                  </a:lnTo>
                  <a:cubicBezTo>
                    <a:pt x="938" y="1692"/>
                    <a:pt x="994" y="1748"/>
                    <a:pt x="1063" y="1748"/>
                  </a:cubicBezTo>
                  <a:lnTo>
                    <a:pt x="1251" y="1748"/>
                  </a:lnTo>
                  <a:cubicBezTo>
                    <a:pt x="1320" y="1748"/>
                    <a:pt x="1376" y="1804"/>
                    <a:pt x="1376" y="1873"/>
                  </a:cubicBezTo>
                  <a:cubicBezTo>
                    <a:pt x="1376" y="1942"/>
                    <a:pt x="1320" y="1998"/>
                    <a:pt x="1251" y="199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9">
              <a:extLst>
                <a:ext uri="{FF2B5EF4-FFF2-40B4-BE49-F238E27FC236}">
                  <a16:creationId xmlns:a16="http://schemas.microsoft.com/office/drawing/2014/main" id="{D85A08FE-62B3-40EB-A967-7056F0AA88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45" y="1470"/>
              <a:ext cx="74" cy="73"/>
            </a:xfrm>
            <a:custGeom>
              <a:avLst/>
              <a:gdLst>
                <a:gd name="T0" fmla="*/ 375 w 750"/>
                <a:gd name="T1" fmla="*/ 0 h 750"/>
                <a:gd name="T2" fmla="*/ 0 w 750"/>
                <a:gd name="T3" fmla="*/ 375 h 750"/>
                <a:gd name="T4" fmla="*/ 375 w 750"/>
                <a:gd name="T5" fmla="*/ 750 h 750"/>
                <a:gd name="T6" fmla="*/ 750 w 750"/>
                <a:gd name="T7" fmla="*/ 375 h 750"/>
                <a:gd name="T8" fmla="*/ 375 w 750"/>
                <a:gd name="T9" fmla="*/ 0 h 750"/>
                <a:gd name="T10" fmla="*/ 375 w 750"/>
                <a:gd name="T11" fmla="*/ 500 h 750"/>
                <a:gd name="T12" fmla="*/ 250 w 750"/>
                <a:gd name="T13" fmla="*/ 375 h 750"/>
                <a:gd name="T14" fmla="*/ 375 w 750"/>
                <a:gd name="T15" fmla="*/ 250 h 750"/>
                <a:gd name="T16" fmla="*/ 500 w 750"/>
                <a:gd name="T17" fmla="*/ 375 h 750"/>
                <a:gd name="T18" fmla="*/ 375 w 750"/>
                <a:gd name="T19" fmla="*/ 500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0" h="750">
                  <a:moveTo>
                    <a:pt x="375" y="0"/>
                  </a:moveTo>
                  <a:cubicBezTo>
                    <a:pt x="168" y="0"/>
                    <a:pt x="0" y="168"/>
                    <a:pt x="0" y="375"/>
                  </a:cubicBezTo>
                  <a:cubicBezTo>
                    <a:pt x="0" y="582"/>
                    <a:pt x="168" y="750"/>
                    <a:pt x="375" y="750"/>
                  </a:cubicBezTo>
                  <a:cubicBezTo>
                    <a:pt x="582" y="750"/>
                    <a:pt x="750" y="582"/>
                    <a:pt x="750" y="375"/>
                  </a:cubicBezTo>
                  <a:cubicBezTo>
                    <a:pt x="750" y="168"/>
                    <a:pt x="582" y="0"/>
                    <a:pt x="375" y="0"/>
                  </a:cubicBezTo>
                  <a:close/>
                  <a:moveTo>
                    <a:pt x="375" y="500"/>
                  </a:moveTo>
                  <a:cubicBezTo>
                    <a:pt x="306" y="500"/>
                    <a:pt x="250" y="444"/>
                    <a:pt x="250" y="375"/>
                  </a:cubicBezTo>
                  <a:cubicBezTo>
                    <a:pt x="250" y="306"/>
                    <a:pt x="306" y="250"/>
                    <a:pt x="375" y="250"/>
                  </a:cubicBezTo>
                  <a:cubicBezTo>
                    <a:pt x="444" y="250"/>
                    <a:pt x="500" y="306"/>
                    <a:pt x="500" y="375"/>
                  </a:cubicBezTo>
                  <a:cubicBezTo>
                    <a:pt x="500" y="444"/>
                    <a:pt x="444" y="500"/>
                    <a:pt x="375" y="5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041347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EC74830-90D4-4C35-A509-F424CBB06F07}"/>
              </a:ext>
            </a:extLst>
          </p:cNvPr>
          <p:cNvSpPr txBox="1">
            <a:spLocks/>
          </p:cNvSpPr>
          <p:nvPr/>
        </p:nvSpPr>
        <p:spPr>
          <a:xfrm>
            <a:off x="2082800" y="1615731"/>
            <a:ext cx="10515600" cy="751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BD715B-60A0-406A-BE6B-68C5A4D0C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773" y="1369743"/>
            <a:ext cx="4386546" cy="509344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FCBA06E-2614-4096-B6E9-BA4133B9960F}"/>
              </a:ext>
            </a:extLst>
          </p:cNvPr>
          <p:cNvSpPr/>
          <p:nvPr/>
        </p:nvSpPr>
        <p:spPr>
          <a:xfrm>
            <a:off x="8260597" y="1802907"/>
            <a:ext cx="3488490" cy="53818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Контрагентнинг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коррупцияга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қарши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қонунчиликка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риоя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этиш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мажбурияти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;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408C03E-3445-477A-B4E3-150AD2B2380E}"/>
              </a:ext>
            </a:extLst>
          </p:cNvPr>
          <p:cNvSpPr/>
          <p:nvPr/>
        </p:nvSpPr>
        <p:spPr>
          <a:xfrm>
            <a:off x="8260597" y="2429588"/>
            <a:ext cx="3488490" cy="53818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z-Cyrl-UZ" sz="1200" dirty="0">
                <a:solidFill>
                  <a:srgbClr val="000000"/>
                </a:solidFill>
                <a:latin typeface="Arial" panose="020B0604020202020204" pitchFamily="34" charset="0"/>
              </a:rPr>
              <a:t>Коррупциявий хатти-ҳаракатлар таъқиқланганлиги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;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655896B-15CB-4053-A889-B0BB33848658}"/>
              </a:ext>
            </a:extLst>
          </p:cNvPr>
          <p:cNvSpPr/>
          <p:nvPr/>
        </p:nvSpPr>
        <p:spPr>
          <a:xfrm>
            <a:off x="8260597" y="3245455"/>
            <a:ext cx="3488490" cy="7151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Қоида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бузилишлари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ёки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бундай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бузилишлар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ҳақида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гумон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туғилган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тақдирда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ҳар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бир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тарафни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хабардор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этиш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зарурияти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;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B417D5F-4BFF-4DC7-A287-2E9B56958313}"/>
              </a:ext>
            </a:extLst>
          </p:cNvPr>
          <p:cNvSpPr/>
          <p:nvPr/>
        </p:nvSpPr>
        <p:spPr>
          <a:xfrm>
            <a:off x="8260597" y="4037386"/>
            <a:ext cx="3488490" cy="53818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z-Cyrl-UZ" sz="1200" dirty="0">
                <a:solidFill>
                  <a:srgbClr val="000000"/>
                </a:solidFill>
                <a:latin typeface="Arial" panose="020B0604020202020204" pitchFamily="34" charset="0"/>
              </a:rPr>
              <a:t>Қоида бузилишлари ҳақида хабар бериш каналлари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;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145AC9C-7D02-45E1-9F78-5600A33BB426}"/>
              </a:ext>
            </a:extLst>
          </p:cNvPr>
          <p:cNvSpPr/>
          <p:nvPr/>
        </p:nvSpPr>
        <p:spPr>
          <a:xfrm>
            <a:off x="8270430" y="5828501"/>
            <a:ext cx="3488490" cy="53818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Бундай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бузилишлар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аниқланган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тақдирда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давлат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ташкилотининг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шартномани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бекор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қилиш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ҳуқуқи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3C31E5-3D3E-4C70-B994-CAF00D65F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Контрагентлар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бошқа</a:t>
            </a:r>
            <a:r>
              <a:rPr lang="ru-RU" dirty="0"/>
              <a:t> </a:t>
            </a:r>
            <a:r>
              <a:rPr lang="ru-RU" dirty="0" err="1"/>
              <a:t>манфаатдор</a:t>
            </a:r>
            <a:r>
              <a:rPr lang="ru-RU" dirty="0"/>
              <a:t> </a:t>
            </a:r>
            <a:r>
              <a:rPr lang="ru-RU" dirty="0" err="1"/>
              <a:t>шахсларни</a:t>
            </a:r>
            <a:r>
              <a:rPr lang="ru-RU" dirty="0"/>
              <a:t> 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</a:t>
            </a:r>
            <a:r>
              <a:rPr lang="ru-RU" dirty="0"/>
              <a:t> </a:t>
            </a:r>
            <a:r>
              <a:rPr lang="ru-RU" dirty="0" err="1"/>
              <a:t>масалалари</a:t>
            </a:r>
            <a:r>
              <a:rPr lang="ru-RU" dirty="0"/>
              <a:t> </a:t>
            </a:r>
            <a:r>
              <a:rPr lang="ru-RU" dirty="0" err="1"/>
              <a:t>бўйича</a:t>
            </a:r>
            <a:r>
              <a:rPr lang="ru-RU" dirty="0"/>
              <a:t> </a:t>
            </a:r>
            <a:r>
              <a:rPr lang="ru-RU" dirty="0" err="1"/>
              <a:t>хабардор</a:t>
            </a:r>
            <a:r>
              <a:rPr lang="ru-RU" dirty="0"/>
              <a:t> </a:t>
            </a:r>
            <a:r>
              <a:rPr lang="ru-RU" dirty="0" err="1"/>
              <a:t>этиш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коммуникация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F21F55-AA38-494C-87E8-43F81DCFD2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7. </a:t>
            </a:r>
            <a:r>
              <a:rPr lang="ru-RU" dirty="0" err="1"/>
              <a:t>Жамоат</a:t>
            </a:r>
            <a:r>
              <a:rPr lang="ru-RU" dirty="0"/>
              <a:t>, </a:t>
            </a:r>
            <a:r>
              <a:rPr lang="ru-RU" dirty="0" err="1"/>
              <a:t>шериклар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контрагентларни </a:t>
            </a:r>
            <a:r>
              <a:rPr lang="ru-RU" dirty="0" err="1"/>
              <a:t>хабардор</a:t>
            </a:r>
            <a:r>
              <a:rPr lang="ru-RU" dirty="0"/>
              <a:t> </a:t>
            </a:r>
            <a:r>
              <a:rPr lang="ru-RU" dirty="0" err="1"/>
              <a:t>этиш</a:t>
            </a:r>
            <a:endParaRPr lang="ru-RU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D202C36-32F1-4318-9D76-FF85FF08A354}"/>
              </a:ext>
            </a:extLst>
          </p:cNvPr>
          <p:cNvSpPr txBox="1">
            <a:spLocks/>
          </p:cNvSpPr>
          <p:nvPr/>
        </p:nvSpPr>
        <p:spPr>
          <a:xfrm>
            <a:off x="451114" y="1224950"/>
            <a:ext cx="2871771" cy="5651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b="1" dirty="0"/>
              <a:t> </a:t>
            </a:r>
            <a:br>
              <a:rPr lang="ru-RU" sz="1600" b="1" dirty="0"/>
            </a:br>
            <a:r>
              <a:rPr lang="ru-RU" sz="1600" b="1" dirty="0"/>
              <a:t>ISO37001:2016 га </a:t>
            </a:r>
            <a:r>
              <a:rPr lang="ru-RU" sz="1600" b="1" dirty="0" err="1"/>
              <a:t>мувофиқ</a:t>
            </a:r>
            <a:r>
              <a:rPr lang="ru-RU" sz="1600" b="1" dirty="0"/>
              <a:t> </a:t>
            </a:r>
            <a:r>
              <a:rPr lang="ru-RU" sz="1600" b="1" dirty="0" err="1"/>
              <a:t>иш</a:t>
            </a:r>
            <a:r>
              <a:rPr lang="ru-RU" sz="1600" b="1" dirty="0"/>
              <a:t> шериклари </a:t>
            </a:r>
            <a:r>
              <a:rPr lang="ru-RU" sz="1600" b="1" dirty="0" err="1"/>
              <a:t>учун</a:t>
            </a:r>
            <a:r>
              <a:rPr lang="ru-RU" sz="1600" b="1" dirty="0"/>
              <a:t> </a:t>
            </a:r>
            <a:r>
              <a:rPr lang="ru-RU" sz="1600" b="1" dirty="0" err="1"/>
              <a:t>ташкилот</a:t>
            </a:r>
            <a:r>
              <a:rPr lang="ru-RU" sz="1600" b="1" dirty="0"/>
              <a:t> </a:t>
            </a:r>
            <a:r>
              <a:rPr lang="ru-RU" sz="1600" b="1" dirty="0" err="1"/>
              <a:t>тегишли</a:t>
            </a:r>
            <a:r>
              <a:rPr lang="ru-RU" sz="1600" b="1" dirty="0"/>
              <a:t> </a:t>
            </a:r>
            <a:r>
              <a:rPr lang="ru-RU" sz="1600" b="1" dirty="0" err="1"/>
              <a:t>битим</a:t>
            </a:r>
            <a:r>
              <a:rPr lang="ru-RU" sz="1600" b="1" dirty="0"/>
              <a:t>, </a:t>
            </a:r>
            <a:r>
              <a:rPr lang="ru-RU" sz="1600" b="1" dirty="0" err="1"/>
              <a:t>лойиҳа</a:t>
            </a:r>
            <a:r>
              <a:rPr lang="ru-RU" sz="1600" b="1" dirty="0"/>
              <a:t>, </a:t>
            </a:r>
            <a:r>
              <a:rPr lang="ru-RU" sz="1600" b="1" dirty="0" err="1"/>
              <a:t>иш</a:t>
            </a:r>
            <a:r>
              <a:rPr lang="ru-RU" sz="1600" b="1" dirty="0"/>
              <a:t> </a:t>
            </a:r>
            <a:r>
              <a:rPr lang="ru-RU" sz="1600" b="1" dirty="0" err="1"/>
              <a:t>ёки</a:t>
            </a:r>
            <a:r>
              <a:rPr lang="ru-RU" sz="1600" b="1" dirty="0"/>
              <a:t> </a:t>
            </a:r>
            <a:r>
              <a:rPr lang="ru-RU" sz="1600" b="1" dirty="0" err="1"/>
              <a:t>муносабатлар</a:t>
            </a:r>
            <a:r>
              <a:rPr lang="ru-RU" sz="1600" b="1" dirty="0"/>
              <a:t> (</a:t>
            </a:r>
            <a:r>
              <a:rPr lang="ru-RU" sz="1600" b="1" dirty="0" err="1"/>
              <a:t>шартнома</a:t>
            </a:r>
            <a:r>
              <a:rPr lang="ru-RU" sz="1600" b="1" dirty="0"/>
              <a:t> </a:t>
            </a:r>
            <a:r>
              <a:rPr lang="ru-RU" sz="1600" b="1" dirty="0" err="1"/>
              <a:t>бўйича</a:t>
            </a:r>
            <a:r>
              <a:rPr lang="ru-RU" sz="1600" b="1" dirty="0"/>
              <a:t> коррупцияга </a:t>
            </a:r>
            <a:r>
              <a:rPr lang="ru-RU" sz="1600" b="1" dirty="0" err="1"/>
              <a:t>қарши</a:t>
            </a:r>
            <a:r>
              <a:rPr lang="ru-RU" sz="1600" b="1" dirty="0"/>
              <a:t> </a:t>
            </a:r>
            <a:r>
              <a:rPr lang="ru-RU" sz="1600" b="1" dirty="0" err="1"/>
              <a:t>шарт</a:t>
            </a:r>
            <a:r>
              <a:rPr lang="ru-RU" sz="1600" b="1" dirty="0"/>
              <a:t>) </a:t>
            </a:r>
            <a:r>
              <a:rPr lang="ru-RU" sz="1600" b="1" dirty="0" err="1"/>
              <a:t>билан</a:t>
            </a:r>
            <a:r>
              <a:rPr lang="ru-RU" sz="1600" b="1" dirty="0"/>
              <a:t> </a:t>
            </a:r>
            <a:r>
              <a:rPr lang="ru-RU" sz="1600" b="1" dirty="0" err="1"/>
              <a:t>боғлиқ</a:t>
            </a:r>
            <a:r>
              <a:rPr lang="ru-RU" sz="1600" b="1" dirty="0"/>
              <a:t> </a:t>
            </a:r>
            <a:r>
              <a:rPr lang="ru-RU" sz="1600" b="1" dirty="0" err="1"/>
              <a:t>ҳолда</a:t>
            </a:r>
            <a:r>
              <a:rPr lang="ru-RU" sz="1600" b="1" dirty="0"/>
              <a:t>, </a:t>
            </a:r>
            <a:r>
              <a:rPr lang="ru-RU" sz="1600" b="1" dirty="0" err="1"/>
              <a:t>унинг</a:t>
            </a:r>
            <a:r>
              <a:rPr lang="ru-RU" sz="1600" b="1" dirty="0"/>
              <a:t> </a:t>
            </a:r>
            <a:r>
              <a:rPr lang="ru-RU" sz="1600" b="1" dirty="0" err="1"/>
              <a:t>номидан</a:t>
            </a:r>
            <a:r>
              <a:rPr lang="ru-RU" sz="1600" b="1" dirty="0"/>
              <a:t> </a:t>
            </a:r>
            <a:r>
              <a:rPr lang="ru-RU" sz="1600" b="1" dirty="0" err="1"/>
              <a:t>ёки</a:t>
            </a:r>
            <a:r>
              <a:rPr lang="ru-RU" sz="1600" b="1" dirty="0"/>
              <a:t> </a:t>
            </a:r>
            <a:r>
              <a:rPr lang="ru-RU" sz="1600" b="1" dirty="0" err="1"/>
              <a:t>ушбу</a:t>
            </a:r>
            <a:r>
              <a:rPr lang="ru-RU" sz="1600" b="1" dirty="0"/>
              <a:t> </a:t>
            </a:r>
            <a:r>
              <a:rPr lang="ru-RU" sz="1600" b="1" dirty="0" err="1"/>
              <a:t>шерик</a:t>
            </a:r>
            <a:r>
              <a:rPr lang="ru-RU" sz="1600" b="1" dirty="0"/>
              <a:t> </a:t>
            </a:r>
            <a:r>
              <a:rPr lang="ru-RU" sz="1600" b="1" dirty="0" err="1"/>
              <a:t>учун</a:t>
            </a:r>
            <a:r>
              <a:rPr lang="ru-RU" sz="1600" b="1" dirty="0"/>
              <a:t> </a:t>
            </a:r>
            <a:r>
              <a:rPr lang="ru-RU" sz="1600" b="1" dirty="0" err="1"/>
              <a:t>порахўрликнинг</a:t>
            </a:r>
            <a:r>
              <a:rPr lang="ru-RU" sz="1600" b="1" dirty="0"/>
              <a:t> </a:t>
            </a:r>
            <a:r>
              <a:rPr lang="ru-RU" sz="1600" b="1" dirty="0" err="1"/>
              <a:t>олдини</a:t>
            </a:r>
            <a:r>
              <a:rPr lang="ru-RU" sz="1600" b="1" dirty="0"/>
              <a:t> </a:t>
            </a:r>
            <a:r>
              <a:rPr lang="ru-RU" sz="1600" b="1" dirty="0" err="1"/>
              <a:t>олиш</a:t>
            </a:r>
            <a:r>
              <a:rPr lang="ru-RU" sz="1600" b="1" dirty="0"/>
              <a:t> </a:t>
            </a:r>
            <a:r>
              <a:rPr lang="ru-RU" sz="1600" b="1" dirty="0" err="1"/>
              <a:t>мажбуриятини</a:t>
            </a:r>
            <a:r>
              <a:rPr lang="ru-RU" sz="1600" b="1" dirty="0"/>
              <a:t> </a:t>
            </a:r>
            <a:r>
              <a:rPr lang="ru-RU" sz="1600" b="1" dirty="0" err="1"/>
              <a:t>олишларини</a:t>
            </a:r>
            <a:r>
              <a:rPr lang="ru-RU" sz="1600" b="1" dirty="0"/>
              <a:t> </a:t>
            </a:r>
            <a:r>
              <a:rPr lang="ru-RU" sz="1600" b="1" dirty="0" err="1"/>
              <a:t>талаб</a:t>
            </a:r>
            <a:r>
              <a:rPr lang="ru-RU" sz="1600" b="1" dirty="0"/>
              <a:t> </a:t>
            </a:r>
            <a:r>
              <a:rPr lang="ru-RU" sz="1600" b="1" dirty="0" err="1"/>
              <a:t>қиладиган</a:t>
            </a:r>
            <a:r>
              <a:rPr lang="ru-RU" sz="1600" b="1" dirty="0"/>
              <a:t> </a:t>
            </a:r>
            <a:r>
              <a:rPr lang="ru-RU" sz="1600" b="1" dirty="0" err="1"/>
              <a:t>тартибларни</a:t>
            </a:r>
            <a:r>
              <a:rPr lang="ru-RU" sz="1600" b="1" dirty="0"/>
              <a:t> </a:t>
            </a:r>
            <a:r>
              <a:rPr lang="ru-RU" sz="1600" b="1" dirty="0" err="1"/>
              <a:t>ўрнатиши</a:t>
            </a:r>
            <a:r>
              <a:rPr lang="ru-RU" sz="1600" b="1" dirty="0"/>
              <a:t> </a:t>
            </a:r>
            <a:r>
              <a:rPr lang="ru-RU" sz="1600" b="1" dirty="0" err="1"/>
              <a:t>лозим</a:t>
            </a:r>
            <a:r>
              <a:rPr lang="ru-RU" sz="1600" b="1" dirty="0"/>
              <a:t>.</a:t>
            </a:r>
          </a:p>
          <a:p>
            <a:pPr>
              <a:lnSpc>
                <a:spcPct val="100000"/>
              </a:lnSpc>
            </a:pPr>
            <a:endParaRPr lang="ru-RU" sz="1600" b="1" dirty="0"/>
          </a:p>
          <a:p>
            <a:pPr>
              <a:lnSpc>
                <a:spcPct val="100000"/>
              </a:lnSpc>
            </a:pPr>
            <a:endParaRPr lang="ru-RU" sz="1600" b="1" dirty="0"/>
          </a:p>
          <a:p>
            <a:pPr>
              <a:lnSpc>
                <a:spcPct val="100000"/>
              </a:lnSpc>
            </a:pPr>
            <a:r>
              <a:rPr lang="ru-RU" sz="1600" b="1" dirty="0"/>
              <a:t>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B9D38AE-8921-4E81-8F44-62DFAA2CDC0F}"/>
              </a:ext>
            </a:extLst>
          </p:cNvPr>
          <p:cNvGrpSpPr/>
          <p:nvPr/>
        </p:nvGrpSpPr>
        <p:grpSpPr>
          <a:xfrm>
            <a:off x="3084842" y="1282700"/>
            <a:ext cx="238043" cy="377590"/>
            <a:chOff x="3841139" y="1940745"/>
            <a:chExt cx="238043" cy="442712"/>
          </a:xfrm>
          <a:solidFill>
            <a:srgbClr val="3A07DF"/>
          </a:solidFill>
        </p:grpSpPr>
        <p:sp>
          <p:nvSpPr>
            <p:cNvPr id="19" name="Arrow: Chevron 18">
              <a:extLst>
                <a:ext uri="{FF2B5EF4-FFF2-40B4-BE49-F238E27FC236}">
                  <a16:creationId xmlns:a16="http://schemas.microsoft.com/office/drawing/2014/main" id="{82B7496C-1A39-4F48-A5D1-EABB9D2EAA46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20" name="Arrow: Chevron 19">
              <a:extLst>
                <a:ext uri="{FF2B5EF4-FFF2-40B4-BE49-F238E27FC236}">
                  <a16:creationId xmlns:a16="http://schemas.microsoft.com/office/drawing/2014/main" id="{7ED2C0B9-C3DA-47F1-B55A-811A725D3F3E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E1353BC-7662-49AD-A674-AB7C7ABE4703}"/>
              </a:ext>
            </a:extLst>
          </p:cNvPr>
          <p:cNvGrpSpPr/>
          <p:nvPr/>
        </p:nvGrpSpPr>
        <p:grpSpPr>
          <a:xfrm>
            <a:off x="2786459" y="1282700"/>
            <a:ext cx="238043" cy="377590"/>
            <a:chOff x="3841139" y="1940745"/>
            <a:chExt cx="238043" cy="442712"/>
          </a:xfrm>
          <a:solidFill>
            <a:srgbClr val="3A07DF">
              <a:alpha val="48000"/>
            </a:srgbClr>
          </a:solidFill>
        </p:grpSpPr>
        <p:sp>
          <p:nvSpPr>
            <p:cNvPr id="22" name="Arrow: Chevron 21">
              <a:extLst>
                <a:ext uri="{FF2B5EF4-FFF2-40B4-BE49-F238E27FC236}">
                  <a16:creationId xmlns:a16="http://schemas.microsoft.com/office/drawing/2014/main" id="{F5FC4A77-0879-4BC0-944D-1EBCF97127F2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23" name="Arrow: Chevron 22">
              <a:extLst>
                <a:ext uri="{FF2B5EF4-FFF2-40B4-BE49-F238E27FC236}">
                  <a16:creationId xmlns:a16="http://schemas.microsoft.com/office/drawing/2014/main" id="{F6BC204D-730B-4E7E-A287-2EC76390EFCA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9E33151-994D-459F-84C0-C2AE36C14DB9}"/>
              </a:ext>
            </a:extLst>
          </p:cNvPr>
          <p:cNvGrpSpPr/>
          <p:nvPr/>
        </p:nvGrpSpPr>
        <p:grpSpPr>
          <a:xfrm>
            <a:off x="2467662" y="1282700"/>
            <a:ext cx="238043" cy="377590"/>
            <a:chOff x="3841139" y="1940745"/>
            <a:chExt cx="238043" cy="442712"/>
          </a:xfrm>
          <a:solidFill>
            <a:srgbClr val="3A07DF">
              <a:alpha val="28000"/>
            </a:srgbClr>
          </a:solidFill>
        </p:grpSpPr>
        <p:sp>
          <p:nvSpPr>
            <p:cNvPr id="25" name="Arrow: Chevron 24">
              <a:extLst>
                <a:ext uri="{FF2B5EF4-FFF2-40B4-BE49-F238E27FC236}">
                  <a16:creationId xmlns:a16="http://schemas.microsoft.com/office/drawing/2014/main" id="{5A1CDAC9-BB22-4BF8-969D-6F105F2C92FB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26" name="Arrow: Chevron 25">
              <a:extLst>
                <a:ext uri="{FF2B5EF4-FFF2-40B4-BE49-F238E27FC236}">
                  <a16:creationId xmlns:a16="http://schemas.microsoft.com/office/drawing/2014/main" id="{CD048593-A62E-4F6D-B399-C8CB60BD0806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2600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79A0A33-B209-482C-823D-6A9AFA931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Комплаенс </a:t>
            </a:r>
            <a:r>
              <a:rPr lang="ru-RU" dirty="0" err="1"/>
              <a:t>масъуллар</a:t>
            </a:r>
            <a:r>
              <a:rPr lang="ru-RU" dirty="0"/>
              <a:t> чек-лист, </a:t>
            </a:r>
            <a:r>
              <a:rPr lang="ru-RU" dirty="0" err="1"/>
              <a:t>таҳиминий</a:t>
            </a:r>
            <a:r>
              <a:rPr lang="ru-RU" dirty="0"/>
              <a:t> </a:t>
            </a:r>
            <a:r>
              <a:rPr lang="ru-RU" dirty="0" err="1"/>
              <a:t>ўқув</a:t>
            </a:r>
            <a:r>
              <a:rPr lang="ru-RU" dirty="0"/>
              <a:t>/коммуникация </a:t>
            </a:r>
            <a:r>
              <a:rPr lang="ru-RU" dirty="0" err="1"/>
              <a:t>режаси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ACC05C-80C1-43B6-89D0-D68D157D9EBB}"/>
              </a:ext>
            </a:extLst>
          </p:cNvPr>
          <p:cNvSpPr/>
          <p:nvPr/>
        </p:nvSpPr>
        <p:spPr>
          <a:xfrm>
            <a:off x="892820" y="1282700"/>
            <a:ext cx="6740431" cy="4046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1800"/>
              </a:spcAft>
              <a:buClr>
                <a:srgbClr val="4066AA"/>
              </a:buClr>
            </a:pP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Бир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йилга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мўлжалланган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ахборот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бериш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коммуникация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чора-тадбирлар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режасини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тузиш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кадрлар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бўлими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матбуот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билан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биргаликда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Aft>
                <a:spcPts val="1800"/>
              </a:spcAft>
              <a:buClr>
                <a:srgbClr val="4066AA"/>
              </a:buClr>
            </a:pP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ўқитиш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материалларини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тузиш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янгилаш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>
              <a:spcAft>
                <a:spcPts val="1800"/>
              </a:spcAft>
              <a:buClr>
                <a:srgbClr val="4066AA"/>
              </a:buClr>
            </a:pP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Кадрлар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бўлими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билан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биргаликда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коррупцияга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бирламчи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такроран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ўқитилиши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лозим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бўлган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ходимлар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рўйҳатини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текшириш</a:t>
            </a:r>
            <a:endParaRPr lang="ru-RU" sz="1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  <a:buClr>
                <a:srgbClr val="4066AA"/>
              </a:buClr>
            </a:pP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ҳужжатлар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билан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имзо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қўйдириб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таништириш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тартибини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танлаб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текшириш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1800"/>
              </a:spcAft>
              <a:buClr>
                <a:srgbClr val="4066AA"/>
              </a:buClr>
            </a:pP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ўқитиш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самарадорлигини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текшириш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ходимлар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билимини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танлаб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текшириш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Aft>
                <a:spcPts val="1800"/>
              </a:spcAft>
              <a:buClr>
                <a:srgbClr val="4066AA"/>
              </a:buClr>
            </a:pP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Ўқитиш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самарадорлигининг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асосий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кўрсаткичларини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таҳлил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ушбу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ахборотни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раҳбарият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ҳисоботга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қўшиш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1800"/>
              </a:spcAft>
              <a:buClr>
                <a:srgbClr val="4066AA"/>
              </a:buClr>
            </a:pPr>
            <a:endParaRPr lang="ru-RU" sz="1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1589">
            <a:extLst>
              <a:ext uri="{FF2B5EF4-FFF2-40B4-BE49-F238E27FC236}">
                <a16:creationId xmlns:a16="http://schemas.microsoft.com/office/drawing/2014/main" id="{3D079545-3191-4696-8FE6-60EB270E795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1335865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9" name="Freeform 1590">
              <a:extLst>
                <a:ext uri="{FF2B5EF4-FFF2-40B4-BE49-F238E27FC236}">
                  <a16:creationId xmlns:a16="http://schemas.microsoft.com/office/drawing/2014/main" id="{81577D41-51CD-44EE-8130-F202648F0E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591">
              <a:extLst>
                <a:ext uri="{FF2B5EF4-FFF2-40B4-BE49-F238E27FC236}">
                  <a16:creationId xmlns:a16="http://schemas.microsoft.com/office/drawing/2014/main" id="{D032A550-4030-4164-9198-1F5EFC21C2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592">
              <a:extLst>
                <a:ext uri="{FF2B5EF4-FFF2-40B4-BE49-F238E27FC236}">
                  <a16:creationId xmlns:a16="http://schemas.microsoft.com/office/drawing/2014/main" id="{05E2E8B7-7682-4BDE-9161-2F9DE9E641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" name="Group 1589">
            <a:extLst>
              <a:ext uri="{FF2B5EF4-FFF2-40B4-BE49-F238E27FC236}">
                <a16:creationId xmlns:a16="http://schemas.microsoft.com/office/drawing/2014/main" id="{198B7A43-35D4-4EF3-8857-F13893A971D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2335096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13" name="Freeform 1590">
              <a:extLst>
                <a:ext uri="{FF2B5EF4-FFF2-40B4-BE49-F238E27FC236}">
                  <a16:creationId xmlns:a16="http://schemas.microsoft.com/office/drawing/2014/main" id="{E5688C25-6364-4538-8197-A95B09AFE1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591">
              <a:extLst>
                <a:ext uri="{FF2B5EF4-FFF2-40B4-BE49-F238E27FC236}">
                  <a16:creationId xmlns:a16="http://schemas.microsoft.com/office/drawing/2014/main" id="{8CAE854B-2A11-4B17-A985-7870170440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592">
              <a:extLst>
                <a:ext uri="{FF2B5EF4-FFF2-40B4-BE49-F238E27FC236}">
                  <a16:creationId xmlns:a16="http://schemas.microsoft.com/office/drawing/2014/main" id="{EA01439E-00A8-435B-9273-1C0AB79DB7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" name="Group 1589">
            <a:extLst>
              <a:ext uri="{FF2B5EF4-FFF2-40B4-BE49-F238E27FC236}">
                <a16:creationId xmlns:a16="http://schemas.microsoft.com/office/drawing/2014/main" id="{ED931519-C7A1-49E5-AE60-98672242025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3017892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17" name="Freeform 1590">
              <a:extLst>
                <a:ext uri="{FF2B5EF4-FFF2-40B4-BE49-F238E27FC236}">
                  <a16:creationId xmlns:a16="http://schemas.microsoft.com/office/drawing/2014/main" id="{E3C9756E-D259-49CC-8E40-E9BBEB0BED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591">
              <a:extLst>
                <a:ext uri="{FF2B5EF4-FFF2-40B4-BE49-F238E27FC236}">
                  <a16:creationId xmlns:a16="http://schemas.microsoft.com/office/drawing/2014/main" id="{8C020806-E456-4AEF-B212-A71F163D3E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592">
              <a:extLst>
                <a:ext uri="{FF2B5EF4-FFF2-40B4-BE49-F238E27FC236}">
                  <a16:creationId xmlns:a16="http://schemas.microsoft.com/office/drawing/2014/main" id="{BD6973CB-54A3-454B-89D1-62ECBECD08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" name="Group 1589">
            <a:extLst>
              <a:ext uri="{FF2B5EF4-FFF2-40B4-BE49-F238E27FC236}">
                <a16:creationId xmlns:a16="http://schemas.microsoft.com/office/drawing/2014/main" id="{543C8410-33AF-4B50-9E8D-266B4611710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4019975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21" name="Freeform 1590">
              <a:extLst>
                <a:ext uri="{FF2B5EF4-FFF2-40B4-BE49-F238E27FC236}">
                  <a16:creationId xmlns:a16="http://schemas.microsoft.com/office/drawing/2014/main" id="{AB4C9475-C01D-42B4-A4A1-187FFB161D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591">
              <a:extLst>
                <a:ext uri="{FF2B5EF4-FFF2-40B4-BE49-F238E27FC236}">
                  <a16:creationId xmlns:a16="http://schemas.microsoft.com/office/drawing/2014/main" id="{C91AD5EE-79FA-4029-8BEB-DFD1159AF6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592">
              <a:extLst>
                <a:ext uri="{FF2B5EF4-FFF2-40B4-BE49-F238E27FC236}">
                  <a16:creationId xmlns:a16="http://schemas.microsoft.com/office/drawing/2014/main" id="{F883A77E-00F0-4177-A94E-92FFBDF9A3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4" name="Group 1589">
            <a:extLst>
              <a:ext uri="{FF2B5EF4-FFF2-40B4-BE49-F238E27FC236}">
                <a16:creationId xmlns:a16="http://schemas.microsoft.com/office/drawing/2014/main" id="{B56790A3-0C00-498D-9A79-1BF1D66FEED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4718949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25" name="Freeform 1590">
              <a:extLst>
                <a:ext uri="{FF2B5EF4-FFF2-40B4-BE49-F238E27FC236}">
                  <a16:creationId xmlns:a16="http://schemas.microsoft.com/office/drawing/2014/main" id="{028FF244-5CA6-4495-B2BF-16BA22B884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591">
              <a:extLst>
                <a:ext uri="{FF2B5EF4-FFF2-40B4-BE49-F238E27FC236}">
                  <a16:creationId xmlns:a16="http://schemas.microsoft.com/office/drawing/2014/main" id="{87FE006C-C66B-4DDE-861B-E71E3BDE79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592">
              <a:extLst>
                <a:ext uri="{FF2B5EF4-FFF2-40B4-BE49-F238E27FC236}">
                  <a16:creationId xmlns:a16="http://schemas.microsoft.com/office/drawing/2014/main" id="{6028F424-2B6D-4995-8F2E-A85D3C6474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8" name="Group 1589">
            <a:extLst>
              <a:ext uri="{FF2B5EF4-FFF2-40B4-BE49-F238E27FC236}">
                <a16:creationId xmlns:a16="http://schemas.microsoft.com/office/drawing/2014/main" id="{A5EC7354-460F-465E-9070-9AC37E1E1DC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5428325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29" name="Freeform 1590">
              <a:extLst>
                <a:ext uri="{FF2B5EF4-FFF2-40B4-BE49-F238E27FC236}">
                  <a16:creationId xmlns:a16="http://schemas.microsoft.com/office/drawing/2014/main" id="{3C58FBAF-B072-4F0C-8C5A-2E928D100B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591">
              <a:extLst>
                <a:ext uri="{FF2B5EF4-FFF2-40B4-BE49-F238E27FC236}">
                  <a16:creationId xmlns:a16="http://schemas.microsoft.com/office/drawing/2014/main" id="{4530D6BF-5DEC-4BF1-9791-F0AEDE3030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592">
              <a:extLst>
                <a:ext uri="{FF2B5EF4-FFF2-40B4-BE49-F238E27FC236}">
                  <a16:creationId xmlns:a16="http://schemas.microsoft.com/office/drawing/2014/main" id="{F6232F79-52A3-437E-BB62-F489CAA5D8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95463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CB6E7-0715-4606-9F34-E4EDF91DAB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/>
              <a:t>Саволлар</a:t>
            </a:r>
            <a:r>
              <a:rPr lang="ru-RU" dirty="0"/>
              <a:t>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167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720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EBFC8E8-7E72-4D89-8592-CF5255237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</a:t>
            </a:r>
            <a:r>
              <a:rPr lang="ru-RU" dirty="0"/>
              <a:t> </a:t>
            </a:r>
            <a:r>
              <a:rPr lang="ru-RU" dirty="0" err="1"/>
              <a:t>масалалари</a:t>
            </a:r>
            <a:r>
              <a:rPr lang="ru-RU" dirty="0"/>
              <a:t> </a:t>
            </a:r>
            <a:r>
              <a:rPr lang="ru-RU" dirty="0" err="1"/>
              <a:t>бўйича</a:t>
            </a:r>
            <a:r>
              <a:rPr lang="ru-RU" dirty="0"/>
              <a:t> хабар </a:t>
            </a:r>
            <a:r>
              <a:rPr lang="ru-RU" dirty="0" err="1"/>
              <a:t>бериш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коммуникация </a:t>
            </a:r>
            <a:r>
              <a:rPr lang="ru-RU" dirty="0" err="1"/>
              <a:t>вазифалари</a:t>
            </a:r>
            <a:r>
              <a:rPr lang="ru-RU" dirty="0"/>
              <a:t>(1</a:t>
            </a:r>
            <a:r>
              <a:rPr lang="en-US" dirty="0"/>
              <a:t>/3)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51EA91F-CC9E-4E19-A63B-C1C1CC5DCA36}"/>
              </a:ext>
            </a:extLst>
          </p:cNvPr>
          <p:cNvGrpSpPr/>
          <p:nvPr/>
        </p:nvGrpSpPr>
        <p:grpSpPr>
          <a:xfrm>
            <a:off x="431998" y="1316088"/>
            <a:ext cx="5592565" cy="703212"/>
            <a:chOff x="431998" y="1497505"/>
            <a:chExt cx="7042690" cy="59567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9535B3F-6909-4E15-9142-8144BD5F2CCB}"/>
                </a:ext>
              </a:extLst>
            </p:cNvPr>
            <p:cNvSpPr/>
            <p:nvPr/>
          </p:nvSpPr>
          <p:spPr>
            <a:xfrm>
              <a:off x="552610" y="157162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6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4C83BF0-C296-4857-9218-021EB25534B1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Давлат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ташкилоти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ходимлари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учун</a:t>
              </a:r>
              <a:endParaRPr lang="ru-RU" sz="16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943DF2-1E11-4D0F-A8CA-6C2FECC0FA8F}"/>
              </a:ext>
            </a:extLst>
          </p:cNvPr>
          <p:cNvGrpSpPr/>
          <p:nvPr/>
        </p:nvGrpSpPr>
        <p:grpSpPr>
          <a:xfrm>
            <a:off x="6167438" y="1316088"/>
            <a:ext cx="5592565" cy="703212"/>
            <a:chOff x="431998" y="1497505"/>
            <a:chExt cx="7042690" cy="59567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703019A-B16A-4B00-B0CE-7A1DBA00D4E2}"/>
                </a:ext>
              </a:extLst>
            </p:cNvPr>
            <p:cNvSpPr/>
            <p:nvPr/>
          </p:nvSpPr>
          <p:spPr>
            <a:xfrm>
              <a:off x="552610" y="157162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6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005CE93-49BB-473D-82B8-634BD2EFD243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Контрагентлар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,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жамоат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бошқа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манфаатдор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шахслар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учун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D66E9B8-8504-4477-AF87-B49245677EA2}"/>
              </a:ext>
            </a:extLst>
          </p:cNvPr>
          <p:cNvSpPr/>
          <p:nvPr/>
        </p:nvSpPr>
        <p:spPr>
          <a:xfrm>
            <a:off x="441832" y="2106799"/>
            <a:ext cx="5582731" cy="3877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 </a:t>
            </a:r>
            <a:r>
              <a:rPr lang="uz-Cyrl-UZ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арши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курашиш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бўйича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доимий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ўқитиш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умумий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махсус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spcAft>
                <a:spcPts val="12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асосий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ҳужжатлар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билан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имзо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қўйдириб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таништириш</a:t>
            </a:r>
          </a:p>
          <a:p>
            <a:pPr marL="285750" indent="-285750">
              <a:spcAft>
                <a:spcPts val="12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масалалар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бўйича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маслаҳат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бериш</a:t>
            </a:r>
            <a:endParaRPr lang="ru-R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Даврий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тарқатмалар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(электрон почта,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ижтимоий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тармоқлардаги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чатлар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орқали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spcAft>
                <a:spcPts val="12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Ҳамма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очиқ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жойларда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плакатлар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ахборот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материалларини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жойлаштириш</a:t>
            </a:r>
            <a:endParaRPr lang="ru-R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Ходимлар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мавзуга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доир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дастурлар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этиш</a:t>
            </a:r>
            <a:endParaRPr lang="ru-R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ташкилоти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расмий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веб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uz-Cyrl-UZ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сайтида коррупцияга қарши курашишга бағишланган бўлими</a:t>
            </a:r>
            <a:endParaRPr lang="ru-R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E051A5-3132-4553-8059-CB9420976DE3}"/>
              </a:ext>
            </a:extLst>
          </p:cNvPr>
          <p:cNvSpPr/>
          <p:nvPr/>
        </p:nvSpPr>
        <p:spPr>
          <a:xfrm>
            <a:off x="6177272" y="2106799"/>
            <a:ext cx="5582731" cy="17851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асосий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ҳужжатларни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ташклоти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веб-</a:t>
            </a:r>
            <a:r>
              <a:rPr lang="uz-Cyrl-UZ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сайтида жойлаштириш</a:t>
            </a:r>
          </a:p>
          <a:p>
            <a:pPr marL="285750" indent="-285750">
              <a:spcAft>
                <a:spcPts val="12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қоидаларни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контрагентлар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билан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шартномага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қўшиш</a:t>
            </a:r>
            <a:endParaRPr lang="ru-R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Ҳавф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uz-Cyrl-UZ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ҳатарли шериклар ва контрагентларни коррупцияга қарши курашиш бўйича ўқитиш</a:t>
            </a:r>
          </a:p>
        </p:txBody>
      </p:sp>
    </p:spTree>
    <p:extLst>
      <p:ext uri="{BB962C8B-B14F-4D97-AF65-F5344CB8AC3E}">
        <p14:creationId xmlns:p14="http://schemas.microsoft.com/office/powerpoint/2010/main" val="767029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197C7E1-5DB4-4736-9250-BDF27DD02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/>
              <a:t>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</a:t>
            </a:r>
            <a:r>
              <a:rPr lang="ru-RU" dirty="0"/>
              <a:t> </a:t>
            </a:r>
            <a:r>
              <a:rPr lang="ru-RU" dirty="0" err="1"/>
              <a:t>масалалари</a:t>
            </a:r>
            <a:r>
              <a:rPr lang="ru-RU" dirty="0"/>
              <a:t> </a:t>
            </a:r>
            <a:r>
              <a:rPr lang="ru-RU" dirty="0" err="1"/>
              <a:t>бўйича</a:t>
            </a:r>
            <a:r>
              <a:rPr lang="ru-RU" dirty="0"/>
              <a:t> хабар </a:t>
            </a:r>
            <a:r>
              <a:rPr lang="ru-RU" dirty="0" err="1"/>
              <a:t>бериш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коммуникация </a:t>
            </a:r>
            <a:r>
              <a:rPr lang="ru-RU" dirty="0" err="1"/>
              <a:t>вазифалари</a:t>
            </a:r>
            <a:r>
              <a:rPr lang="en-US" dirty="0"/>
              <a:t>(2/3)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297870FC-C468-4156-ACDD-B112F71457B9}"/>
              </a:ext>
            </a:extLst>
          </p:cNvPr>
          <p:cNvSpPr txBox="1">
            <a:spLocks/>
          </p:cNvSpPr>
          <p:nvPr/>
        </p:nvSpPr>
        <p:spPr>
          <a:xfrm>
            <a:off x="816680" y="1973835"/>
            <a:ext cx="6921307" cy="13086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err="1">
                <a:solidFill>
                  <a:srgbClr val="3A07DF"/>
                </a:solidFill>
              </a:rPr>
              <a:t>Муҳокама</a:t>
            </a:r>
            <a:r>
              <a:rPr lang="ru-RU" sz="2400" dirty="0">
                <a:solidFill>
                  <a:srgbClr val="3A07DF"/>
                </a:solidFill>
              </a:rPr>
              <a:t> </a:t>
            </a:r>
            <a:r>
              <a:rPr lang="ru-RU" sz="2400" dirty="0" err="1">
                <a:solidFill>
                  <a:srgbClr val="3A07DF"/>
                </a:solidFill>
              </a:rPr>
              <a:t>учун</a:t>
            </a:r>
            <a:r>
              <a:rPr lang="ru-RU" sz="2400" dirty="0">
                <a:solidFill>
                  <a:srgbClr val="3A07DF"/>
                </a:solidFill>
              </a:rPr>
              <a:t> </a:t>
            </a:r>
            <a:r>
              <a:rPr lang="ru-RU" sz="2400" dirty="0" err="1">
                <a:solidFill>
                  <a:srgbClr val="3A07DF"/>
                </a:solidFill>
              </a:rPr>
              <a:t>саволлар</a:t>
            </a:r>
            <a:r>
              <a:rPr lang="ru-RU" sz="2400" dirty="0">
                <a:solidFill>
                  <a:srgbClr val="3A07DF"/>
                </a:solidFill>
              </a:rPr>
              <a:t>: </a:t>
            </a:r>
            <a:br>
              <a:rPr lang="en-US" sz="2400" dirty="0">
                <a:solidFill>
                  <a:srgbClr val="3A07DF"/>
                </a:solidFill>
              </a:rPr>
            </a:br>
            <a:r>
              <a:rPr lang="ru-RU" sz="2400" dirty="0">
                <a:solidFill>
                  <a:srgbClr val="3A07DF"/>
                </a:solidFill>
              </a:rPr>
              <a:t>Хабар </a:t>
            </a:r>
            <a:r>
              <a:rPr lang="ru-RU" sz="2400" dirty="0" err="1">
                <a:solidFill>
                  <a:srgbClr val="3A07DF"/>
                </a:solidFill>
              </a:rPr>
              <a:t>бериш</a:t>
            </a:r>
            <a:r>
              <a:rPr lang="ru-RU" sz="2400" dirty="0">
                <a:solidFill>
                  <a:srgbClr val="3A07DF"/>
                </a:solidFill>
              </a:rPr>
              <a:t> </a:t>
            </a:r>
            <a:r>
              <a:rPr lang="ru-RU" sz="2400" dirty="0" err="1">
                <a:solidFill>
                  <a:srgbClr val="3A07DF"/>
                </a:solidFill>
              </a:rPr>
              <a:t>ва</a:t>
            </a:r>
            <a:r>
              <a:rPr lang="ru-RU" sz="2400" dirty="0">
                <a:solidFill>
                  <a:srgbClr val="3A07DF"/>
                </a:solidFill>
              </a:rPr>
              <a:t> коммуникация </a:t>
            </a:r>
            <a:r>
              <a:rPr lang="ru-RU" sz="2400" dirty="0" err="1">
                <a:solidFill>
                  <a:srgbClr val="3A07DF"/>
                </a:solidFill>
              </a:rPr>
              <a:t>турлари</a:t>
            </a:r>
            <a:endParaRPr lang="ru-RU" sz="2400" b="0" dirty="0">
              <a:solidFill>
                <a:srgbClr val="3A07DF"/>
              </a:solidFill>
            </a:endParaRPr>
          </a:p>
        </p:txBody>
      </p:sp>
      <p:sp>
        <p:nvSpPr>
          <p:cNvPr id="12" name="Freeform 83">
            <a:extLst>
              <a:ext uri="{FF2B5EF4-FFF2-40B4-BE49-F238E27FC236}">
                <a16:creationId xmlns:a16="http://schemas.microsoft.com/office/drawing/2014/main" id="{6EF83A2E-BBA6-4ACC-B5DF-835A2EB1AD86}"/>
              </a:ext>
            </a:extLst>
          </p:cNvPr>
          <p:cNvSpPr/>
          <p:nvPr/>
        </p:nvSpPr>
        <p:spPr>
          <a:xfrm>
            <a:off x="441831" y="1819034"/>
            <a:ext cx="1211122" cy="1614182"/>
          </a:xfrm>
          <a:custGeom>
            <a:avLst/>
            <a:gdLst>
              <a:gd name="connsiteX0" fmla="*/ 0 w 1812290"/>
              <a:gd name="connsiteY0" fmla="*/ 0 h 2753894"/>
              <a:gd name="connsiteX1" fmla="*/ 1812290 w 1812290"/>
              <a:gd name="connsiteY1" fmla="*/ 0 h 2753894"/>
              <a:gd name="connsiteX2" fmla="*/ 1812290 w 1812290"/>
              <a:gd name="connsiteY2" fmla="*/ 558064 h 2753894"/>
              <a:gd name="connsiteX3" fmla="*/ 1630989 w 1812290"/>
              <a:gd name="connsiteY3" fmla="*/ 558064 h 2753894"/>
              <a:gd name="connsiteX4" fmla="*/ 1630989 w 1812290"/>
              <a:gd name="connsiteY4" fmla="*/ 181301 h 2753894"/>
              <a:gd name="connsiteX5" fmla="*/ 181301 w 1812290"/>
              <a:gd name="connsiteY5" fmla="*/ 181301 h 2753894"/>
              <a:gd name="connsiteX6" fmla="*/ 181301 w 1812290"/>
              <a:gd name="connsiteY6" fmla="*/ 2572593 h 2753894"/>
              <a:gd name="connsiteX7" fmla="*/ 1630989 w 1812290"/>
              <a:gd name="connsiteY7" fmla="*/ 2572593 h 2753894"/>
              <a:gd name="connsiteX8" fmla="*/ 1630989 w 1812290"/>
              <a:gd name="connsiteY8" fmla="*/ 2208530 h 2753894"/>
              <a:gd name="connsiteX9" fmla="*/ 1812290 w 1812290"/>
              <a:gd name="connsiteY9" fmla="*/ 2208530 h 2753894"/>
              <a:gd name="connsiteX10" fmla="*/ 1812290 w 1812290"/>
              <a:gd name="connsiteY10" fmla="*/ 2753894 h 2753894"/>
              <a:gd name="connsiteX11" fmla="*/ 0 w 1812290"/>
              <a:gd name="connsiteY11" fmla="*/ 2753894 h 2753894"/>
              <a:gd name="connsiteX12" fmla="*/ 0 w 1812290"/>
              <a:gd name="connsiteY12" fmla="*/ 0 h 27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12290" h="2753894">
                <a:moveTo>
                  <a:pt x="0" y="0"/>
                </a:moveTo>
                <a:lnTo>
                  <a:pt x="1812290" y="0"/>
                </a:lnTo>
                <a:lnTo>
                  <a:pt x="1812290" y="558064"/>
                </a:lnTo>
                <a:lnTo>
                  <a:pt x="1630989" y="558064"/>
                </a:lnTo>
                <a:lnTo>
                  <a:pt x="1630989" y="181301"/>
                </a:lnTo>
                <a:lnTo>
                  <a:pt x="181301" y="181301"/>
                </a:lnTo>
                <a:lnTo>
                  <a:pt x="181301" y="2572593"/>
                </a:lnTo>
                <a:lnTo>
                  <a:pt x="1630989" y="2572593"/>
                </a:lnTo>
                <a:lnTo>
                  <a:pt x="1630989" y="2208530"/>
                </a:lnTo>
                <a:lnTo>
                  <a:pt x="1812290" y="2208530"/>
                </a:lnTo>
                <a:lnTo>
                  <a:pt x="1812290" y="2753894"/>
                </a:lnTo>
                <a:lnTo>
                  <a:pt x="0" y="2753894"/>
                </a:lnTo>
                <a:lnTo>
                  <a:pt x="0" y="0"/>
                </a:lnTo>
                <a:close/>
              </a:path>
            </a:pathLst>
          </a:cu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endParaRPr lang="en-US" sz="1500" dirty="0" err="1">
              <a:solidFill>
                <a:srgbClr val="1BD7D3"/>
              </a:solidFill>
              <a:latin typeface="Gotham Light" pitchFamily="50" charset="0"/>
            </a:endParaRP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EB803D71-1B94-4D12-814D-85F1A2A91878}"/>
              </a:ext>
            </a:extLst>
          </p:cNvPr>
          <p:cNvSpPr txBox="1">
            <a:spLocks/>
          </p:cNvSpPr>
          <p:nvPr/>
        </p:nvSpPr>
        <p:spPr>
          <a:xfrm>
            <a:off x="441831" y="3671933"/>
            <a:ext cx="6505621" cy="70719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Сиз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ўз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ташкилотингизда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хабар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беришнинг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қайси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турларидан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фойдаланасиз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?</a:t>
            </a:r>
          </a:p>
          <a:p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Сизнинг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фикрингизча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уларнинг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қайси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бири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машҳур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ва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самаралироқ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?</a:t>
            </a:r>
          </a:p>
          <a:p>
            <a:endParaRPr lang="ru-RU" sz="20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365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EBFC8E8-7E72-4D89-8592-CF5255237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</a:t>
            </a:r>
            <a:r>
              <a:rPr lang="ru-RU" dirty="0"/>
              <a:t> </a:t>
            </a:r>
            <a:r>
              <a:rPr lang="ru-RU" dirty="0" err="1"/>
              <a:t>масалалари</a:t>
            </a:r>
            <a:r>
              <a:rPr lang="ru-RU" dirty="0"/>
              <a:t> </a:t>
            </a:r>
            <a:r>
              <a:rPr lang="ru-RU" dirty="0" err="1"/>
              <a:t>бўйича</a:t>
            </a:r>
            <a:r>
              <a:rPr lang="ru-RU" dirty="0"/>
              <a:t> хабар </a:t>
            </a:r>
            <a:r>
              <a:rPr lang="ru-RU" dirty="0" err="1"/>
              <a:t>бериш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коммуникация </a:t>
            </a:r>
            <a:r>
              <a:rPr lang="ru-RU" dirty="0" err="1"/>
              <a:t>вазифалари</a:t>
            </a:r>
            <a:r>
              <a:rPr lang="en-US" dirty="0"/>
              <a:t>(3/3)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4B6FE037-7849-4807-9B0A-DFF8A55638DF}"/>
              </a:ext>
            </a:extLst>
          </p:cNvPr>
          <p:cNvGraphicFramePr/>
          <p:nvPr/>
        </p:nvGraphicFramePr>
        <p:xfrm>
          <a:off x="-674228" y="1644785"/>
          <a:ext cx="4207939" cy="2146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Oval 13">
            <a:extLst>
              <a:ext uri="{FF2B5EF4-FFF2-40B4-BE49-F238E27FC236}">
                <a16:creationId xmlns:a16="http://schemas.microsoft.com/office/drawing/2014/main" id="{2D9ED40E-56F7-466E-9059-30B75846C1B1}"/>
              </a:ext>
            </a:extLst>
          </p:cNvPr>
          <p:cNvSpPr/>
          <p:nvPr/>
        </p:nvSpPr>
        <p:spPr>
          <a:xfrm>
            <a:off x="935766" y="2228572"/>
            <a:ext cx="978725" cy="9787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432ABCC-BF57-49C4-AAB7-79016EC10FB9}"/>
              </a:ext>
            </a:extLst>
          </p:cNvPr>
          <p:cNvCxnSpPr>
            <a:cxnSpLocks/>
            <a:endCxn id="43" idx="3"/>
          </p:cNvCxnSpPr>
          <p:nvPr/>
        </p:nvCxnSpPr>
        <p:spPr>
          <a:xfrm flipH="1">
            <a:off x="2266308" y="1811239"/>
            <a:ext cx="654074" cy="66163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D248054-8B4D-4629-8B54-2DF0C874E524}"/>
              </a:ext>
            </a:extLst>
          </p:cNvPr>
          <p:cNvSpPr/>
          <p:nvPr/>
        </p:nvSpPr>
        <p:spPr>
          <a:xfrm>
            <a:off x="2824605" y="1792829"/>
            <a:ext cx="29284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/>
              <a:t>Аризачилар</a:t>
            </a:r>
            <a:r>
              <a:rPr lang="ru-RU" sz="1400" dirty="0"/>
              <a:t> </a:t>
            </a:r>
            <a:r>
              <a:rPr lang="ru-RU" sz="1400" dirty="0" err="1"/>
              <a:t>хабарига</a:t>
            </a:r>
            <a:r>
              <a:rPr lang="ru-RU" sz="1400" dirty="0"/>
              <a:t> </a:t>
            </a:r>
            <a:r>
              <a:rPr lang="ru-RU" sz="1400" dirty="0" err="1"/>
              <a:t>кўра</a:t>
            </a:r>
            <a:r>
              <a:rPr lang="ru-RU" sz="1400" dirty="0"/>
              <a:t> </a:t>
            </a:r>
            <a:r>
              <a:rPr lang="ru-RU" sz="1400" dirty="0" err="1"/>
              <a:t>аниқланган</a:t>
            </a:r>
            <a:r>
              <a:rPr lang="ru-RU" sz="1400" dirty="0"/>
              <a:t> </a:t>
            </a:r>
            <a:r>
              <a:rPr lang="ru-RU" sz="1400" dirty="0" err="1"/>
              <a:t>қоидабузилишлар</a:t>
            </a:r>
            <a:endParaRPr lang="ru-RU" sz="14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D0E0BE7-9960-400B-A48E-CA9A212FEEA0}"/>
              </a:ext>
            </a:extLst>
          </p:cNvPr>
          <p:cNvGrpSpPr/>
          <p:nvPr/>
        </p:nvGrpSpPr>
        <p:grpSpPr>
          <a:xfrm>
            <a:off x="431997" y="4286729"/>
            <a:ext cx="5206803" cy="1465443"/>
            <a:chOff x="231293" y="1423062"/>
            <a:chExt cx="6219406" cy="145825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C0A8EE7-0D4F-4512-BA08-74717DC5606E}"/>
                </a:ext>
              </a:extLst>
            </p:cNvPr>
            <p:cNvSpPr/>
            <p:nvPr/>
          </p:nvSpPr>
          <p:spPr>
            <a:xfrm>
              <a:off x="231293" y="1423063"/>
              <a:ext cx="802433" cy="1458253"/>
            </a:xfrm>
            <a:prstGeom prst="rect">
              <a:avLst/>
            </a:prstGeom>
            <a:solidFill>
              <a:srgbClr val="CD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algn="ctr"/>
              <a:endParaRPr lang="en-US" sz="900" dirty="0" err="1">
                <a:solidFill>
                  <a:schemeClr val="bg1"/>
                </a:solidFill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0EA71E0-0236-46B8-80F3-FFAFAB0BE3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" t="25090" r="277" b="26127"/>
            <a:stretch/>
          </p:blipFill>
          <p:spPr>
            <a:xfrm>
              <a:off x="231293" y="1423062"/>
              <a:ext cx="6219406" cy="1458253"/>
            </a:xfrm>
            <a:prstGeom prst="roundRect">
              <a:avLst>
                <a:gd name="adj" fmla="val 50000"/>
              </a:avLst>
            </a:prstGeom>
          </p:spPr>
        </p:pic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B0A677B9-FA41-4AFB-B12A-1F9937BA77BE}"/>
              </a:ext>
            </a:extLst>
          </p:cNvPr>
          <p:cNvSpPr/>
          <p:nvPr/>
        </p:nvSpPr>
        <p:spPr>
          <a:xfrm>
            <a:off x="1771861" y="4555189"/>
            <a:ext cx="3684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tx2"/>
                </a:solidFill>
              </a:rPr>
              <a:t>Наводкаларнинг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b="1" dirty="0" err="1">
                <a:solidFill>
                  <a:schemeClr val="tx2"/>
                </a:solidFill>
              </a:rPr>
              <a:t>ярмидан</a:t>
            </a:r>
            <a:r>
              <a:rPr lang="ru-RU" b="1" dirty="0">
                <a:solidFill>
                  <a:schemeClr val="tx2"/>
                </a:solidFill>
              </a:rPr>
              <a:t> </a:t>
            </a:r>
            <a:r>
              <a:rPr lang="ru-RU" b="1" dirty="0" err="1">
                <a:solidFill>
                  <a:schemeClr val="tx2"/>
                </a:solidFill>
              </a:rPr>
              <a:t>қўпроғи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ташкилот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ходимларидан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келиб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тушади</a:t>
            </a:r>
            <a:endParaRPr lang="ru-RU" dirty="0">
              <a:solidFill>
                <a:schemeClr val="tx2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B298946-A972-4E01-B96F-4E0630C1DFA7}"/>
              </a:ext>
            </a:extLst>
          </p:cNvPr>
          <p:cNvGrpSpPr/>
          <p:nvPr/>
        </p:nvGrpSpPr>
        <p:grpSpPr>
          <a:xfrm>
            <a:off x="6176963" y="1316088"/>
            <a:ext cx="5572125" cy="941744"/>
            <a:chOff x="431998" y="1497505"/>
            <a:chExt cx="7042690" cy="595679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5FD4BF0-E927-46CD-A43F-27845C086293}"/>
                </a:ext>
              </a:extLst>
            </p:cNvPr>
            <p:cNvSpPr/>
            <p:nvPr/>
          </p:nvSpPr>
          <p:spPr>
            <a:xfrm>
              <a:off x="552610" y="157162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600" b="1" dirty="0">
                <a:solidFill>
                  <a:srgbClr val="3306C2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4E4D385B-9D9B-4DF2-B5C2-CA29FC6E8A0F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dirty="0">
                  <a:solidFill>
                    <a:srgbClr val="3A07DF"/>
                  </a:solidFill>
                </a:rPr>
                <a:t>Коммуникация </a:t>
              </a:r>
              <a:r>
                <a:rPr lang="ru-RU" sz="1400" b="1" dirty="0" err="1">
                  <a:solidFill>
                    <a:srgbClr val="3A07DF"/>
                  </a:solidFill>
                </a:rPr>
                <a:t>ҳамда</a:t>
              </a:r>
              <a:r>
                <a:rPr lang="ru-RU" sz="1400" b="1" dirty="0">
                  <a:solidFill>
                    <a:srgbClr val="3A07DF"/>
                  </a:solidFill>
                </a:rPr>
                <a:t> ходим </a:t>
              </a:r>
              <a:r>
                <a:rPr lang="ru-RU" sz="1400" b="1" dirty="0" err="1">
                  <a:solidFill>
                    <a:srgbClr val="3A07DF"/>
                  </a:solidFill>
                </a:rPr>
                <a:t>ва</a:t>
              </a:r>
              <a:r>
                <a:rPr lang="ru-RU" sz="1400" b="1" dirty="0">
                  <a:solidFill>
                    <a:srgbClr val="3A07DF"/>
                  </a:solidFill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</a:rPr>
                <a:t>раҳбарлар</a:t>
              </a:r>
              <a:r>
                <a:rPr lang="ru-RU" sz="1400" b="1" dirty="0">
                  <a:solidFill>
                    <a:srgbClr val="3A07DF"/>
                  </a:solidFill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</a:rPr>
                <a:t>учун</a:t>
              </a:r>
              <a:r>
                <a:rPr lang="ru-RU" sz="1400" b="1" dirty="0">
                  <a:solidFill>
                    <a:srgbClr val="3A07DF"/>
                  </a:solidFill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</a:rPr>
                <a:t>фирибгарлик</a:t>
              </a:r>
              <a:r>
                <a:rPr lang="ru-RU" sz="1400" b="1" dirty="0">
                  <a:solidFill>
                    <a:srgbClr val="3A07DF"/>
                  </a:solidFill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</a:rPr>
                <a:t>ҳақида</a:t>
              </a:r>
              <a:r>
                <a:rPr lang="ru-RU" sz="1400" b="1" dirty="0">
                  <a:solidFill>
                    <a:srgbClr val="3A07DF"/>
                  </a:solidFill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</a:rPr>
                <a:t>хабардорликни</a:t>
              </a:r>
              <a:r>
                <a:rPr lang="ru-RU" sz="1400" b="1" dirty="0">
                  <a:solidFill>
                    <a:srgbClr val="3A07DF"/>
                  </a:solidFill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</a:rPr>
                <a:t>ошириш</a:t>
              </a:r>
              <a:r>
                <a:rPr lang="ru-RU" sz="1400" b="1" dirty="0">
                  <a:solidFill>
                    <a:srgbClr val="3A07DF"/>
                  </a:solidFill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</a:rPr>
                <a:t>бўйича</a:t>
              </a:r>
              <a:r>
                <a:rPr lang="ru-RU" sz="1400" b="1" dirty="0">
                  <a:solidFill>
                    <a:srgbClr val="3A07DF"/>
                  </a:solidFill>
                </a:rPr>
                <a:t>  </a:t>
              </a:r>
              <a:r>
                <a:rPr lang="ru-RU" sz="1400" b="1" dirty="0" err="1">
                  <a:solidFill>
                    <a:srgbClr val="3A07DF"/>
                  </a:solidFill>
                </a:rPr>
                <a:t>ўқитиш</a:t>
              </a:r>
              <a:r>
                <a:rPr lang="ru-RU" sz="1400" b="1" dirty="0">
                  <a:solidFill>
                    <a:srgbClr val="3A07DF"/>
                  </a:solidFill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</a:rPr>
                <a:t>натижалари</a:t>
              </a:r>
              <a:endParaRPr lang="ru-RU" sz="1400" b="1" dirty="0">
                <a:solidFill>
                  <a:srgbClr val="3A07DF"/>
                </a:solidFill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666194ED-F1AB-4702-BC13-8AC9498DD064}"/>
              </a:ext>
            </a:extLst>
          </p:cNvPr>
          <p:cNvSpPr/>
          <p:nvPr/>
        </p:nvSpPr>
        <p:spPr>
          <a:xfrm>
            <a:off x="7022064" y="3867285"/>
            <a:ext cx="3702557" cy="430887"/>
          </a:xfrm>
          <a:prstGeom prst="rect">
            <a:avLst/>
          </a:prstGeom>
        </p:spPr>
        <p:txBody>
          <a:bodyPr wrap="square" lIns="0" t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 err="1">
                <a:solidFill>
                  <a:schemeClr val="tx2"/>
                </a:solidFill>
              </a:rPr>
              <a:t>ҳоллар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ўқишни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ўтмасдан</a:t>
            </a:r>
            <a:r>
              <a:rPr lang="ru-RU" sz="1400" dirty="0">
                <a:solidFill>
                  <a:schemeClr val="tx2"/>
                </a:solidFill>
              </a:rPr>
              <a:t> наводка </a:t>
            </a:r>
            <a:r>
              <a:rPr lang="ru-RU" sz="1400" dirty="0" err="1">
                <a:solidFill>
                  <a:schemeClr val="tx2"/>
                </a:solidFill>
              </a:rPr>
              <a:t>бўйича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аниқланади</a:t>
            </a:r>
            <a:endParaRPr lang="ru-RU" sz="1400" dirty="0">
              <a:solidFill>
                <a:schemeClr val="tx2"/>
              </a:solidFill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3A54E33-1068-41F8-AAEC-3AAE644B5D64}"/>
              </a:ext>
            </a:extLst>
          </p:cNvPr>
          <p:cNvCxnSpPr>
            <a:cxnSpLocks/>
          </p:cNvCxnSpPr>
          <p:nvPr/>
        </p:nvCxnSpPr>
        <p:spPr>
          <a:xfrm>
            <a:off x="6196013" y="4534176"/>
            <a:ext cx="5553075" cy="0"/>
          </a:xfrm>
          <a:prstGeom prst="line">
            <a:avLst/>
          </a:prstGeom>
          <a:ln w="25400">
            <a:solidFill>
              <a:srgbClr val="1BD7D3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758F489C-2221-49A7-8CF4-105E32EB8CF0}"/>
              </a:ext>
            </a:extLst>
          </p:cNvPr>
          <p:cNvSpPr/>
          <p:nvPr/>
        </p:nvSpPr>
        <p:spPr>
          <a:xfrm>
            <a:off x="8021539" y="5705571"/>
            <a:ext cx="523875" cy="246221"/>
          </a:xfrm>
          <a:prstGeom prst="rect">
            <a:avLst/>
          </a:prstGeom>
        </p:spPr>
        <p:txBody>
          <a:bodyPr wrap="square" lIns="0" tIns="0" bIns="0">
            <a:spAutoFit/>
          </a:bodyPr>
          <a:lstStyle/>
          <a:p>
            <a:r>
              <a:rPr lang="ru-RU" sz="1600" dirty="0">
                <a:solidFill>
                  <a:schemeClr val="tx2"/>
                </a:solidFill>
              </a:rPr>
              <a:t>42%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2F97A6-F281-4B84-8EE6-C672D62439B6}"/>
              </a:ext>
            </a:extLst>
          </p:cNvPr>
          <p:cNvSpPr/>
          <p:nvPr/>
        </p:nvSpPr>
        <p:spPr>
          <a:xfrm>
            <a:off x="2824605" y="1181171"/>
            <a:ext cx="157710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/>
              <a:t>42%</a:t>
            </a:r>
            <a:endParaRPr lang="en-US" sz="4400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175EE74-553E-45FC-AFE4-67B6B22EDFE1}"/>
              </a:ext>
            </a:extLst>
          </p:cNvPr>
          <p:cNvSpPr/>
          <p:nvPr/>
        </p:nvSpPr>
        <p:spPr>
          <a:xfrm>
            <a:off x="2252917" y="2394825"/>
            <a:ext cx="91440" cy="914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805974-0A15-488F-B6F2-0B630C0B9271}"/>
              </a:ext>
            </a:extLst>
          </p:cNvPr>
          <p:cNvSpPr/>
          <p:nvPr/>
        </p:nvSpPr>
        <p:spPr>
          <a:xfrm>
            <a:off x="2324156" y="3182305"/>
            <a:ext cx="320087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err="1">
                <a:solidFill>
                  <a:schemeClr val="tx2"/>
                </a:solidFill>
              </a:rPr>
              <a:t>Кейинги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энг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кўп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учрайдиган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турдан</a:t>
            </a:r>
            <a:r>
              <a:rPr lang="ru-RU" sz="1100" dirty="0">
                <a:solidFill>
                  <a:schemeClr val="tx2"/>
                </a:solidFill>
              </a:rPr>
              <a:t> 3 </a:t>
            </a:r>
            <a:r>
              <a:rPr lang="ru-RU" sz="1100" dirty="0" err="1">
                <a:solidFill>
                  <a:schemeClr val="tx2"/>
                </a:solidFill>
              </a:rPr>
              <a:t>баробор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кўп</a:t>
            </a:r>
            <a:endParaRPr lang="ru-RU" sz="1100" dirty="0">
              <a:solidFill>
                <a:schemeClr val="tx2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7150139-C20D-4DD7-BA5E-76AB3C5C2875}"/>
              </a:ext>
            </a:extLst>
          </p:cNvPr>
          <p:cNvSpPr/>
          <p:nvPr/>
        </p:nvSpPr>
        <p:spPr>
          <a:xfrm>
            <a:off x="6167438" y="2350465"/>
            <a:ext cx="55816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4"/>
                </a:solidFill>
              </a:rPr>
              <a:t>Ўқитиш </a:t>
            </a:r>
            <a:r>
              <a:rPr lang="ru-RU" sz="1400" b="1" dirty="0" err="1">
                <a:solidFill>
                  <a:schemeClr val="accent4"/>
                </a:solidFill>
              </a:rPr>
              <a:t>ва</a:t>
            </a:r>
            <a:r>
              <a:rPr lang="ru-RU" sz="1400" b="1" dirty="0">
                <a:solidFill>
                  <a:schemeClr val="accent4"/>
                </a:solidFill>
              </a:rPr>
              <a:t> коммуникации </a:t>
            </a:r>
            <a:br>
              <a:rPr lang="ru-RU" sz="1400" b="1" dirty="0">
                <a:solidFill>
                  <a:schemeClr val="accent4"/>
                </a:solidFill>
              </a:rPr>
            </a:br>
            <a:r>
              <a:rPr lang="ru-RU" sz="1400" dirty="0">
                <a:solidFill>
                  <a:schemeClr val="tx2"/>
                </a:solidFill>
              </a:rPr>
              <a:t>наводка </a:t>
            </a:r>
            <a:r>
              <a:rPr lang="ru-RU" sz="1400" dirty="0" err="1">
                <a:solidFill>
                  <a:schemeClr val="tx2"/>
                </a:solidFill>
              </a:rPr>
              <a:t>бўйича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қоидабузилишини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аниқлаш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эҳтиомлини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оширади</a:t>
            </a:r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2316B7D1-4D69-4FAB-A97F-F7EA6D757466}"/>
              </a:ext>
            </a:extLst>
          </p:cNvPr>
          <p:cNvSpPr/>
          <p:nvPr/>
        </p:nvSpPr>
        <p:spPr>
          <a:xfrm>
            <a:off x="564622" y="4536708"/>
            <a:ext cx="1021254" cy="10184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0" name="Picture 219">
            <a:extLst>
              <a:ext uri="{FF2B5EF4-FFF2-40B4-BE49-F238E27FC236}">
                <a16:creationId xmlns:a16="http://schemas.microsoft.com/office/drawing/2014/main" id="{494E3D2E-1791-4F99-9471-A9A17F238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458" y="4619500"/>
            <a:ext cx="688908" cy="798645"/>
          </a:xfrm>
          <a:prstGeom prst="rect">
            <a:avLst/>
          </a:prstGeom>
        </p:spPr>
      </p:pic>
      <p:pic>
        <p:nvPicPr>
          <p:cNvPr id="207" name="Picture 206">
            <a:extLst>
              <a:ext uri="{FF2B5EF4-FFF2-40B4-BE49-F238E27FC236}">
                <a16:creationId xmlns:a16="http://schemas.microsoft.com/office/drawing/2014/main" id="{F2F7C835-70ED-4984-8DFA-4C0D360687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0753"/>
          <a:stretch/>
        </p:blipFill>
        <p:spPr>
          <a:xfrm>
            <a:off x="793824" y="4617531"/>
            <a:ext cx="267982" cy="798645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CBAF2BE-BE98-4E7A-B425-C40907142A23}"/>
              </a:ext>
            </a:extLst>
          </p:cNvPr>
          <p:cNvCxnSpPr>
            <a:cxnSpLocks/>
            <a:stCxn id="105" idx="0"/>
          </p:cNvCxnSpPr>
          <p:nvPr/>
        </p:nvCxnSpPr>
        <p:spPr>
          <a:xfrm>
            <a:off x="1075249" y="4536708"/>
            <a:ext cx="0" cy="1018445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Rectangle 222">
            <a:extLst>
              <a:ext uri="{FF2B5EF4-FFF2-40B4-BE49-F238E27FC236}">
                <a16:creationId xmlns:a16="http://schemas.microsoft.com/office/drawing/2014/main" id="{4241FD57-3719-4998-A4EA-1CC45B279744}"/>
              </a:ext>
            </a:extLst>
          </p:cNvPr>
          <p:cNvSpPr/>
          <p:nvPr/>
        </p:nvSpPr>
        <p:spPr>
          <a:xfrm>
            <a:off x="6931035" y="3130994"/>
            <a:ext cx="3886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 err="1">
                <a:solidFill>
                  <a:schemeClr val="tx2"/>
                </a:solidFill>
              </a:rPr>
              <a:t>ҳоллар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ўқишни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ўтган</a:t>
            </a:r>
            <a:r>
              <a:rPr lang="en-US" sz="1400" dirty="0">
                <a:solidFill>
                  <a:schemeClr val="tx2"/>
                </a:solidFill>
              </a:rPr>
              <a:t>/ </a:t>
            </a:r>
            <a:r>
              <a:rPr lang="ru-RU" sz="1400" dirty="0">
                <a:solidFill>
                  <a:schemeClr val="tx2"/>
                </a:solidFill>
              </a:rPr>
              <a:t>хабар берганда наводка </a:t>
            </a:r>
            <a:r>
              <a:rPr lang="ru-RU" sz="1400" dirty="0" err="1">
                <a:solidFill>
                  <a:schemeClr val="tx2"/>
                </a:solidFill>
              </a:rPr>
              <a:t>бўйича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аниқланади</a:t>
            </a:r>
            <a:endParaRPr lang="ru-RU" sz="1400" dirty="0">
              <a:solidFill>
                <a:schemeClr val="tx2"/>
              </a:solidFill>
            </a:endParaRPr>
          </a:p>
        </p:txBody>
      </p: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D7361F64-E739-4674-8BBB-63729113E9B2}"/>
              </a:ext>
            </a:extLst>
          </p:cNvPr>
          <p:cNvGrpSpPr/>
          <p:nvPr/>
        </p:nvGrpSpPr>
        <p:grpSpPr>
          <a:xfrm>
            <a:off x="6196013" y="3762688"/>
            <a:ext cx="646331" cy="640080"/>
            <a:chOff x="6167438" y="3686488"/>
            <a:chExt cx="646331" cy="640080"/>
          </a:xfrm>
        </p:grpSpPr>
        <p:sp>
          <p:nvSpPr>
            <p:cNvPr id="21" name="Flowchart: Connector 20">
              <a:extLst>
                <a:ext uri="{FF2B5EF4-FFF2-40B4-BE49-F238E27FC236}">
                  <a16:creationId xmlns:a16="http://schemas.microsoft.com/office/drawing/2014/main" id="{BE662BCB-3EA0-44D5-BC8C-251DDAA140C8}"/>
                </a:ext>
              </a:extLst>
            </p:cNvPr>
            <p:cNvSpPr/>
            <p:nvPr/>
          </p:nvSpPr>
          <p:spPr>
            <a:xfrm>
              <a:off x="6167438" y="3686488"/>
              <a:ext cx="640080" cy="640080"/>
            </a:xfrm>
            <a:prstGeom prst="flowChartConnector">
              <a:avLst/>
            </a:prstGeom>
            <a:solidFill>
              <a:schemeClr val="bg2"/>
            </a:solidFill>
          </p:spPr>
          <p:txBody>
            <a:bodyPr wrap="none">
              <a:spAutoFit/>
            </a:bodyPr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36E579F6-4AFC-4864-8876-39F160E97EB3}"/>
                </a:ext>
              </a:extLst>
            </p:cNvPr>
            <p:cNvSpPr/>
            <p:nvPr/>
          </p:nvSpPr>
          <p:spPr>
            <a:xfrm>
              <a:off x="6167438" y="3815769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</a:rPr>
                <a:t>37%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C38E180C-180E-4378-8294-041561EAB0B8}"/>
              </a:ext>
            </a:extLst>
          </p:cNvPr>
          <p:cNvGrpSpPr/>
          <p:nvPr/>
        </p:nvGrpSpPr>
        <p:grpSpPr>
          <a:xfrm>
            <a:off x="6196013" y="3072564"/>
            <a:ext cx="646331" cy="640080"/>
            <a:chOff x="6167438" y="2996364"/>
            <a:chExt cx="646331" cy="640080"/>
          </a:xfrm>
        </p:grpSpPr>
        <p:sp>
          <p:nvSpPr>
            <p:cNvPr id="19" name="Flowchart: Connector 18">
              <a:extLst>
                <a:ext uri="{FF2B5EF4-FFF2-40B4-BE49-F238E27FC236}">
                  <a16:creationId xmlns:a16="http://schemas.microsoft.com/office/drawing/2014/main" id="{13BBD37D-5E09-4822-B9BF-4150652A92A2}"/>
                </a:ext>
              </a:extLst>
            </p:cNvPr>
            <p:cNvSpPr/>
            <p:nvPr/>
          </p:nvSpPr>
          <p:spPr>
            <a:xfrm>
              <a:off x="6167438" y="2996364"/>
              <a:ext cx="640080" cy="640080"/>
            </a:xfrm>
            <a:prstGeom prst="flowChartConnector">
              <a:avLst/>
            </a:prstGeom>
            <a:solidFill>
              <a:srgbClr val="1BD7D3"/>
            </a:solidFill>
          </p:spPr>
          <p:txBody>
            <a:bodyPr wrap="none">
              <a:spAutoFit/>
            </a:bodyPr>
            <a:lstStyle/>
            <a:p>
              <a:pPr algn="ctr"/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1EC5E9C2-7BF2-4764-8DB4-3CD84E0829D6}"/>
                </a:ext>
              </a:extLst>
            </p:cNvPr>
            <p:cNvSpPr/>
            <p:nvPr/>
          </p:nvSpPr>
          <p:spPr>
            <a:xfrm>
              <a:off x="6167438" y="3131738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b="1" dirty="0">
                  <a:solidFill>
                    <a:sysClr val="windowText" lastClr="000000"/>
                  </a:solidFill>
                </a:rPr>
                <a:t>45%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28" name="Rectangle 227">
            <a:extLst>
              <a:ext uri="{FF2B5EF4-FFF2-40B4-BE49-F238E27FC236}">
                <a16:creationId xmlns:a16="http://schemas.microsoft.com/office/drawing/2014/main" id="{450A117F-8387-4B7E-888D-C5338E8524BC}"/>
              </a:ext>
            </a:extLst>
          </p:cNvPr>
          <p:cNvSpPr/>
          <p:nvPr/>
        </p:nvSpPr>
        <p:spPr>
          <a:xfrm>
            <a:off x="6123617" y="462180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err="1">
                <a:solidFill>
                  <a:schemeClr val="tx2"/>
                </a:solidFill>
              </a:rPr>
              <a:t>Ўқишни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ўтганда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фирибгарлик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ҳақидаги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аризалар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ишонч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телефони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орқали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катта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эҳтимол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билан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келиб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тушади</a:t>
            </a:r>
            <a:r>
              <a:rPr lang="ru-RU" sz="1400" dirty="0">
                <a:solidFill>
                  <a:schemeClr val="tx2"/>
                </a:solidFill>
              </a:rPr>
              <a:t>. </a:t>
            </a:r>
          </a:p>
        </p:txBody>
      </p: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59BCA6FD-852D-41B8-96F6-57FF28B3D697}"/>
              </a:ext>
            </a:extLst>
          </p:cNvPr>
          <p:cNvGrpSpPr/>
          <p:nvPr/>
        </p:nvGrpSpPr>
        <p:grpSpPr>
          <a:xfrm>
            <a:off x="6189173" y="5232031"/>
            <a:ext cx="2107101" cy="295182"/>
            <a:chOff x="6179649" y="5232031"/>
            <a:chExt cx="1964226" cy="295182"/>
          </a:xfrm>
        </p:grpSpPr>
        <p:sp>
          <p:nvSpPr>
            <p:cNvPr id="229" name="Rectangle: Top Corners Rounded 228">
              <a:extLst>
                <a:ext uri="{FF2B5EF4-FFF2-40B4-BE49-F238E27FC236}">
                  <a16:creationId xmlns:a16="http://schemas.microsoft.com/office/drawing/2014/main" id="{69272FE3-7CA8-4F9F-BFD6-9F813150E098}"/>
                </a:ext>
              </a:extLst>
            </p:cNvPr>
            <p:cNvSpPr/>
            <p:nvPr/>
          </p:nvSpPr>
          <p:spPr>
            <a:xfrm rot="5400000">
              <a:off x="7023889" y="4407227"/>
              <a:ext cx="282585" cy="195738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2B804D52-AC04-47B8-AFE4-4C7935ADAA5D}"/>
                </a:ext>
              </a:extLst>
            </p:cNvPr>
            <p:cNvSpPr/>
            <p:nvPr/>
          </p:nvSpPr>
          <p:spPr>
            <a:xfrm>
              <a:off x="6179649" y="5232031"/>
              <a:ext cx="122993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 err="1">
                  <a:solidFill>
                    <a:schemeClr val="tx2"/>
                  </a:solidFill>
                </a:rPr>
                <a:t>Ўқишни</a:t>
              </a:r>
              <a:r>
                <a:rPr lang="ru-RU" sz="1200" dirty="0">
                  <a:solidFill>
                    <a:schemeClr val="tx2"/>
                  </a:solidFill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</a:rPr>
                <a:t>ўтганда</a:t>
              </a:r>
              <a:endParaRPr lang="en-US" sz="1200" dirty="0"/>
            </a:p>
          </p:txBody>
        </p:sp>
      </p:grp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7FD6BD54-5AAB-47C4-A4F8-538386BF44A9}"/>
              </a:ext>
            </a:extLst>
          </p:cNvPr>
          <p:cNvGrpSpPr/>
          <p:nvPr/>
        </p:nvGrpSpPr>
        <p:grpSpPr>
          <a:xfrm>
            <a:off x="6176963" y="5685165"/>
            <a:ext cx="1738311" cy="295182"/>
            <a:chOff x="6179649" y="5232031"/>
            <a:chExt cx="1738311" cy="295182"/>
          </a:xfrm>
        </p:grpSpPr>
        <p:sp>
          <p:nvSpPr>
            <p:cNvPr id="233" name="Rectangle: Top Corners Rounded 232">
              <a:extLst>
                <a:ext uri="{FF2B5EF4-FFF2-40B4-BE49-F238E27FC236}">
                  <a16:creationId xmlns:a16="http://schemas.microsoft.com/office/drawing/2014/main" id="{E99402CF-0227-4D32-9119-9B3561737B57}"/>
                </a:ext>
              </a:extLst>
            </p:cNvPr>
            <p:cNvSpPr/>
            <p:nvPr/>
          </p:nvSpPr>
          <p:spPr>
            <a:xfrm rot="5400000">
              <a:off x="6910931" y="4520184"/>
              <a:ext cx="282585" cy="173147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C0228F5B-6DE8-4D8C-9277-50F15CF4DFF3}"/>
                </a:ext>
              </a:extLst>
            </p:cNvPr>
            <p:cNvSpPr/>
            <p:nvPr/>
          </p:nvSpPr>
          <p:spPr>
            <a:xfrm>
              <a:off x="6179649" y="5232031"/>
              <a:ext cx="119936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 err="1">
                  <a:solidFill>
                    <a:schemeClr val="tx2"/>
                  </a:solidFill>
                </a:rPr>
                <a:t>Ўқишни</a:t>
              </a:r>
              <a:r>
                <a:rPr lang="ru-RU" sz="1200" dirty="0">
                  <a:solidFill>
                    <a:schemeClr val="tx2"/>
                  </a:solidFill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</a:rPr>
                <a:t>ўтмай</a:t>
              </a:r>
              <a:endParaRPr lang="en-US" sz="1200" dirty="0"/>
            </a:p>
          </p:txBody>
        </p:sp>
      </p:grpSp>
      <p:sp>
        <p:nvSpPr>
          <p:cNvPr id="235" name="Rectangle 234">
            <a:extLst>
              <a:ext uri="{FF2B5EF4-FFF2-40B4-BE49-F238E27FC236}">
                <a16:creationId xmlns:a16="http://schemas.microsoft.com/office/drawing/2014/main" id="{7573D274-3A78-467B-861A-CF58FD5E937D}"/>
              </a:ext>
            </a:extLst>
          </p:cNvPr>
          <p:cNvSpPr/>
          <p:nvPr/>
        </p:nvSpPr>
        <p:spPr>
          <a:xfrm>
            <a:off x="8468848" y="6058749"/>
            <a:ext cx="35514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err="1">
                <a:solidFill>
                  <a:schemeClr val="bg1">
                    <a:lumMod val="50000"/>
                  </a:schemeClr>
                </a:solidFill>
              </a:rPr>
              <a:t>Ишонч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</a:rPr>
              <a:t>телефони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</a:rPr>
              <a:t>орқали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</a:rPr>
              <a:t>келиб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</a:rPr>
              <a:t>тушган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</a:rPr>
              <a:t>наводкалар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</a:rPr>
              <a:t>фоизи</a:t>
            </a:r>
            <a:endParaRPr lang="ru-RU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37AC346E-BE5A-45EF-8EE9-5D25D7E3DD7E}"/>
              </a:ext>
            </a:extLst>
          </p:cNvPr>
          <p:cNvSpPr/>
          <p:nvPr/>
        </p:nvSpPr>
        <p:spPr>
          <a:xfrm>
            <a:off x="8303610" y="520547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5"/>
                </a:solidFill>
              </a:rPr>
              <a:t>58%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C1BB02D7-BEC9-4968-8A59-376F9A5A17CA}"/>
              </a:ext>
            </a:extLst>
          </p:cNvPr>
          <p:cNvSpPr/>
          <p:nvPr/>
        </p:nvSpPr>
        <p:spPr>
          <a:xfrm>
            <a:off x="431997" y="6238290"/>
            <a:ext cx="6394571" cy="244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just" eaLnBrk="0" hangingPunct="0">
              <a:lnSpc>
                <a:spcPct val="90000"/>
              </a:lnSpc>
              <a:spcBef>
                <a:spcPts val="1200"/>
              </a:spcBef>
              <a:defRPr/>
            </a:pPr>
            <a:r>
              <a:rPr lang="ru-RU" sz="11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Association of Certified Fraud </a:t>
            </a:r>
            <a:r>
              <a:rPr lang="ru-RU" sz="11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Examiners</a:t>
            </a:r>
            <a:r>
              <a:rPr lang="ru-RU" sz="11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2022 </a:t>
            </a:r>
            <a:r>
              <a:rPr lang="ru-RU" sz="11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тадқиқот</a:t>
            </a:r>
            <a:r>
              <a:rPr lang="ru-RU" sz="11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маълумотларига</a:t>
            </a:r>
            <a:r>
              <a:rPr lang="ru-RU" sz="11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қўра</a:t>
            </a:r>
            <a:endParaRPr lang="ru-RU" sz="1100" i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568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7BD574-B4D9-405E-B7FF-C1EC3842F9E4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51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464328-3347-4925-8A1F-9C937814B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</a:t>
            </a:r>
            <a:r>
              <a:rPr lang="ru-RU" dirty="0"/>
              <a:t> </a:t>
            </a:r>
            <a:r>
              <a:rPr lang="ru-RU" dirty="0" err="1"/>
              <a:t>масалалари</a:t>
            </a:r>
            <a:r>
              <a:rPr lang="ru-RU" dirty="0"/>
              <a:t> </a:t>
            </a:r>
            <a:r>
              <a:rPr lang="ru-RU" dirty="0" err="1"/>
              <a:t>бўйича</a:t>
            </a:r>
            <a:r>
              <a:rPr lang="ru-RU" dirty="0"/>
              <a:t> хабар </a:t>
            </a:r>
            <a:r>
              <a:rPr lang="ru-RU" dirty="0" err="1"/>
              <a:t>бериш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коммуникация </a:t>
            </a:r>
            <a:r>
              <a:rPr lang="ru-RU" b="1" dirty="0" err="1"/>
              <a:t>тамойиллари</a:t>
            </a:r>
            <a:endParaRPr lang="en-US" b="1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67EF5ED-CC60-4E96-83C3-56C0338B6777}"/>
              </a:ext>
            </a:extLst>
          </p:cNvPr>
          <p:cNvGrpSpPr/>
          <p:nvPr/>
        </p:nvGrpSpPr>
        <p:grpSpPr>
          <a:xfrm>
            <a:off x="431998" y="1264635"/>
            <a:ext cx="11317090" cy="747356"/>
            <a:chOff x="431998" y="1497505"/>
            <a:chExt cx="7042690" cy="59567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9F4D08D-7FCF-4694-B77C-0C9467EAC465}"/>
                </a:ext>
              </a:extLst>
            </p:cNvPr>
            <p:cNvSpPr/>
            <p:nvPr/>
          </p:nvSpPr>
          <p:spPr>
            <a:xfrm>
              <a:off x="552610" y="157162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6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B61A280-7510-4061-A3AA-0BE742875C33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ISO37001:2016</a:t>
              </a:r>
              <a:r>
                <a:rPr lang="uz-Cyrl-UZ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га мувофиқ ходимларни ўқитиш мунтазам ҳамда эгаллаб турган лавозимига ва хавф-ҳатарларни баҳолаш натижаларига мослашган бўлиши лозим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.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Ўқув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дастурлари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янгиликлар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ўзгаришларни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ҳисобга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олган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ҳолда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қайта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қўриб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чиқилиши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лозим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BEC9F7F-3EAC-468F-8782-F80B0DA46010}"/>
              </a:ext>
            </a:extLst>
          </p:cNvPr>
          <p:cNvGrpSpPr/>
          <p:nvPr/>
        </p:nvGrpSpPr>
        <p:grpSpPr>
          <a:xfrm>
            <a:off x="448932" y="1854510"/>
            <a:ext cx="3537200" cy="1259951"/>
            <a:chOff x="448932" y="2262206"/>
            <a:chExt cx="3537200" cy="1259951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1E6A231-93B9-4943-A347-0C3A1091CF50}"/>
                </a:ext>
              </a:extLst>
            </p:cNvPr>
            <p:cNvSpPr/>
            <p:nvPr/>
          </p:nvSpPr>
          <p:spPr>
            <a:xfrm>
              <a:off x="448935" y="2900944"/>
              <a:ext cx="3537195" cy="62121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44371" rIns="0" bIns="44371" rtlCol="0" anchor="t">
              <a:noAutofit/>
            </a:bodyPr>
            <a:lstStyle/>
            <a:p>
              <a:pPr>
                <a:spcAft>
                  <a:spcPts val="600"/>
                </a:spcAft>
                <a:buClr>
                  <a:schemeClr val="accent4"/>
                </a:buClr>
              </a:pPr>
              <a:r>
                <a:rPr lang="uz-Cyrl-UZ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Қуйидагиларга мувофиқлик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:</a:t>
              </a:r>
            </a:p>
            <a:p>
              <a:pPr marL="285750" indent="-285750">
                <a:spcAft>
                  <a:spcPts val="600"/>
                </a:spcAft>
                <a:buClr>
                  <a:schemeClr val="accent4"/>
                </a:buClr>
                <a:buFont typeface="Arial" panose="020B0604020202020204" pitchFamily="34" charset="0"/>
                <a:buChar char="►"/>
              </a:pP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ЎзР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қонунчилиги</a:t>
              </a:r>
              <a:endPara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  <a:p>
              <a:pPr marL="285750" indent="-285750">
                <a:spcAft>
                  <a:spcPts val="600"/>
                </a:spcAft>
                <a:buClr>
                  <a:schemeClr val="accent4"/>
                </a:buClr>
                <a:buFont typeface="Arial" panose="020B0604020202020204" pitchFamily="34" charset="0"/>
                <a:buChar char="►"/>
              </a:pP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халқаро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стандартлар</a:t>
              </a:r>
              <a:endPara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  <a:p>
              <a:pPr marL="285750" indent="-285750">
                <a:spcAft>
                  <a:spcPts val="600"/>
                </a:spcAft>
                <a:buClr>
                  <a:schemeClr val="accent4"/>
                </a:buClr>
                <a:buFont typeface="Arial" panose="020B0604020202020204" pitchFamily="34" charset="0"/>
                <a:buChar char="►"/>
              </a:pP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коррупцияга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қарши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курашиш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одоб-аҳлоқ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назарияси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амалиёти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бўйича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тадқиқотлар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натижалари</a:t>
              </a:r>
              <a:endPara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1E5D29F-8303-487D-AA2B-D7882AC68DF6}"/>
                </a:ext>
              </a:extLst>
            </p:cNvPr>
            <p:cNvGrpSpPr/>
            <p:nvPr/>
          </p:nvGrpSpPr>
          <p:grpSpPr>
            <a:xfrm>
              <a:off x="448932" y="2262206"/>
              <a:ext cx="3537200" cy="621213"/>
              <a:chOff x="448932" y="1244854"/>
              <a:chExt cx="2084719" cy="621213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A78F4F44-A4E4-4A70-844C-43A7C1C7D390}"/>
                  </a:ext>
                </a:extLst>
              </p:cNvPr>
              <p:cNvSpPr/>
              <p:nvPr/>
            </p:nvSpPr>
            <p:spPr>
              <a:xfrm>
                <a:off x="448933" y="1712800"/>
                <a:ext cx="2084718" cy="141750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54D4BEDC-D90F-46BD-A65B-8E7BAECC3BB0}"/>
                  </a:ext>
                </a:extLst>
              </p:cNvPr>
              <p:cNvSpPr/>
              <p:nvPr/>
            </p:nvSpPr>
            <p:spPr>
              <a:xfrm>
                <a:off x="448932" y="1244854"/>
                <a:ext cx="2084718" cy="621213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44371" tIns="44371" rIns="44371" bIns="44371" rtlCol="0" anchor="b">
                <a:noAutofit/>
              </a:bodyPr>
              <a:lstStyle/>
              <a:p>
                <a:r>
                  <a:rPr lang="ru-RU" sz="1600" b="1" dirty="0" err="1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>Объективлик</a:t>
                </a:r>
                <a:r>
                  <a:rPr lang="ru-RU" sz="1600" b="1" dirty="0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600" b="1" dirty="0" err="1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>ва</a:t>
                </a:r>
                <a:r>
                  <a:rPr lang="ru-RU" sz="1600" b="1" dirty="0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600" b="1" dirty="0" err="1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>илмийлик</a:t>
                </a:r>
                <a:endParaRPr lang="ru-RU" sz="16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endParaRPr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95FE234-F40C-4929-B7EE-115260F89A35}"/>
              </a:ext>
            </a:extLst>
          </p:cNvPr>
          <p:cNvGrpSpPr/>
          <p:nvPr/>
        </p:nvGrpSpPr>
        <p:grpSpPr>
          <a:xfrm>
            <a:off x="4321943" y="1854510"/>
            <a:ext cx="3554132" cy="1259951"/>
            <a:chOff x="448932" y="2262206"/>
            <a:chExt cx="3554132" cy="1259951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2EA657CD-CF34-45B5-8EEC-C605E5FBED0C}"/>
                </a:ext>
              </a:extLst>
            </p:cNvPr>
            <p:cNvSpPr/>
            <p:nvPr/>
          </p:nvSpPr>
          <p:spPr>
            <a:xfrm>
              <a:off x="448935" y="2900944"/>
              <a:ext cx="3537195" cy="62121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44371" rIns="0" bIns="44371" rtlCol="0" anchor="t">
              <a:noAutofit/>
            </a:bodyPr>
            <a:lstStyle/>
            <a:p>
              <a:pPr marL="285750" indent="-285750">
                <a:spcAft>
                  <a:spcPts val="600"/>
                </a:spcAft>
                <a:buClr>
                  <a:schemeClr val="accent4"/>
                </a:buClr>
                <a:buFont typeface="Arial" panose="020B0604020202020204" pitchFamily="34" charset="0"/>
                <a:buChar char="►"/>
              </a:pP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амалий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билим</a:t>
              </a:r>
              <a:endPara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  <a:p>
              <a:pPr marL="285750" indent="-285750">
                <a:spcAft>
                  <a:spcPts val="600"/>
                </a:spcAft>
                <a:buClr>
                  <a:schemeClr val="accent4"/>
                </a:buClr>
                <a:buFont typeface="Arial" panose="020B0604020202020204" pitchFamily="34" charset="0"/>
                <a:buChar char="►"/>
              </a:pP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асос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– реал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ҳолатлар</a:t>
              </a:r>
              <a:endPara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  <a:p>
              <a:pPr marL="285750" indent="-285750">
                <a:spcAft>
                  <a:spcPts val="600"/>
                </a:spcAft>
                <a:buClr>
                  <a:schemeClr val="accent4"/>
                </a:buClr>
                <a:buFont typeface="Arial" panose="020B0604020202020204" pitchFamily="34" charset="0"/>
                <a:buChar char="►"/>
              </a:pP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олинган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билимларни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тушуниш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даражасини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назорт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қилиш</a:t>
              </a:r>
              <a:endPara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  <a:p>
              <a:pPr marL="285750" indent="-285750">
                <a:spcAft>
                  <a:spcPts val="600"/>
                </a:spcAft>
                <a:buClr>
                  <a:schemeClr val="accent4"/>
                </a:buClr>
                <a:buFont typeface="Arial" panose="020B0604020202020204" pitchFamily="34" charset="0"/>
                <a:buChar char="►"/>
              </a:pP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билимларни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амалиётда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қўллаш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кўникмасини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шакллантириш</a:t>
              </a:r>
              <a:endPara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88A3AD98-CD93-4DFB-B640-0C6E4CE1738F}"/>
                </a:ext>
              </a:extLst>
            </p:cNvPr>
            <p:cNvGrpSpPr/>
            <p:nvPr/>
          </p:nvGrpSpPr>
          <p:grpSpPr>
            <a:xfrm>
              <a:off x="448932" y="2262206"/>
              <a:ext cx="3554132" cy="669733"/>
              <a:chOff x="448932" y="1244854"/>
              <a:chExt cx="2094698" cy="669733"/>
            </a:xfrm>
          </p:grpSpPr>
          <p:sp>
            <p:nvSpPr>
              <p:cNvPr id="72" name="Rectangle: Rounded Corners 71">
                <a:extLst>
                  <a:ext uri="{FF2B5EF4-FFF2-40B4-BE49-F238E27FC236}">
                    <a16:creationId xmlns:a16="http://schemas.microsoft.com/office/drawing/2014/main" id="{3E8237D9-9C45-4855-8A05-E88CC6650D7B}"/>
                  </a:ext>
                </a:extLst>
              </p:cNvPr>
              <p:cNvSpPr/>
              <p:nvPr/>
            </p:nvSpPr>
            <p:spPr>
              <a:xfrm>
                <a:off x="458912" y="1772837"/>
                <a:ext cx="2084718" cy="141750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B6B7D827-B8F7-4154-B25B-A86E66671822}"/>
                  </a:ext>
                </a:extLst>
              </p:cNvPr>
              <p:cNvSpPr/>
              <p:nvPr/>
            </p:nvSpPr>
            <p:spPr>
              <a:xfrm>
                <a:off x="448932" y="1244854"/>
                <a:ext cx="2084718" cy="621213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44371" tIns="44371" rIns="44371" bIns="44371" rtlCol="0" anchor="b">
                <a:noAutofit/>
              </a:bodyPr>
              <a:lstStyle/>
              <a:p>
                <a:r>
                  <a:rPr lang="ru-RU" sz="1600" b="1" dirty="0" err="1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>Амалийлик</a:t>
                </a:r>
                <a:endParaRPr lang="ru-RU" sz="16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endParaRPr>
              </a:p>
            </p:txBody>
          </p: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4391C34-F862-4B6A-A0B4-DCA27716CE7D}"/>
              </a:ext>
            </a:extLst>
          </p:cNvPr>
          <p:cNvGrpSpPr/>
          <p:nvPr/>
        </p:nvGrpSpPr>
        <p:grpSpPr>
          <a:xfrm>
            <a:off x="8211888" y="1854510"/>
            <a:ext cx="3537200" cy="1259951"/>
            <a:chOff x="448932" y="2262206"/>
            <a:chExt cx="3537200" cy="1259951"/>
          </a:xfrm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939D8862-FA6D-4C9F-A28D-365B37650382}"/>
                </a:ext>
              </a:extLst>
            </p:cNvPr>
            <p:cNvSpPr/>
            <p:nvPr/>
          </p:nvSpPr>
          <p:spPr>
            <a:xfrm>
              <a:off x="448935" y="2900944"/>
              <a:ext cx="3537195" cy="62121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44371" rIns="0" bIns="44371" rtlCol="0" anchor="t">
              <a:noAutofit/>
            </a:bodyPr>
            <a:lstStyle/>
            <a:p>
              <a:pPr marL="285750" indent="-285750">
                <a:spcAft>
                  <a:spcPts val="600"/>
                </a:spcAft>
                <a:buClr>
                  <a:schemeClr val="accent4"/>
                </a:buClr>
                <a:buFont typeface="Arial" panose="020B0604020202020204" pitchFamily="34" charset="0"/>
                <a:buChar char="►"/>
              </a:pP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ўқув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материаллари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ўқитиш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тартиби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мантиқий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тузилма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тизимини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ташкил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этиши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лозим</a:t>
              </a:r>
              <a:endPara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  <a:p>
              <a:pPr marL="285750" indent="-285750">
                <a:spcAft>
                  <a:spcPts val="600"/>
                </a:spcAft>
                <a:buClr>
                  <a:schemeClr val="accent4"/>
                </a:buClr>
                <a:buFont typeface="Arial" panose="020B0604020202020204" pitchFamily="34" charset="0"/>
                <a:buChar char="►"/>
              </a:pP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ўқув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 «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оддийдан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мураккабга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»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тамойили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асосида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қурилади</a:t>
              </a:r>
              <a:endPara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D41C1F4E-001B-49E7-A2B0-3889DB190051}"/>
                </a:ext>
              </a:extLst>
            </p:cNvPr>
            <p:cNvGrpSpPr/>
            <p:nvPr/>
          </p:nvGrpSpPr>
          <p:grpSpPr>
            <a:xfrm>
              <a:off x="448932" y="2262206"/>
              <a:ext cx="3537200" cy="621213"/>
              <a:chOff x="448932" y="1244854"/>
              <a:chExt cx="2084719" cy="621213"/>
            </a:xfrm>
          </p:grpSpPr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4236AD92-7895-41A0-B41E-817058EEEBA8}"/>
                  </a:ext>
                </a:extLst>
              </p:cNvPr>
              <p:cNvSpPr/>
              <p:nvPr/>
            </p:nvSpPr>
            <p:spPr>
              <a:xfrm>
                <a:off x="448933" y="1712800"/>
                <a:ext cx="2084718" cy="141750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: Rounded Corners 77">
                <a:extLst>
                  <a:ext uri="{FF2B5EF4-FFF2-40B4-BE49-F238E27FC236}">
                    <a16:creationId xmlns:a16="http://schemas.microsoft.com/office/drawing/2014/main" id="{190458DC-714E-41ED-B12C-9DB4606F3F48}"/>
                  </a:ext>
                </a:extLst>
              </p:cNvPr>
              <p:cNvSpPr/>
              <p:nvPr/>
            </p:nvSpPr>
            <p:spPr>
              <a:xfrm>
                <a:off x="448932" y="1244854"/>
                <a:ext cx="2084718" cy="621213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44371" tIns="44371" rIns="44371" bIns="44371" rtlCol="0" anchor="b">
                <a:noAutofit/>
              </a:bodyPr>
              <a:lstStyle/>
              <a:p>
                <a:r>
                  <a:rPr lang="ru-RU" sz="1600" b="1" dirty="0" err="1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>Давомийлик</a:t>
                </a:r>
                <a:r>
                  <a:rPr lang="ru-RU" sz="1600" b="1" dirty="0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600" b="1" dirty="0" err="1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>ва</a:t>
                </a:r>
                <a:r>
                  <a:rPr lang="ru-RU" sz="1600" b="1" dirty="0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600" b="1" dirty="0" err="1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>тузилма</a:t>
                </a:r>
                <a:endParaRPr lang="ru-RU" sz="16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endParaRPr>
              </a:p>
            </p:txBody>
          </p: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0D15FD7-4891-40C8-9C95-6E55871A445C}"/>
              </a:ext>
            </a:extLst>
          </p:cNvPr>
          <p:cNvGrpSpPr/>
          <p:nvPr/>
        </p:nvGrpSpPr>
        <p:grpSpPr>
          <a:xfrm>
            <a:off x="448932" y="4007561"/>
            <a:ext cx="3537200" cy="1259951"/>
            <a:chOff x="448932" y="2262206"/>
            <a:chExt cx="3537200" cy="1259951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35E3D531-047A-4B43-B669-F63FE59392CB}"/>
                </a:ext>
              </a:extLst>
            </p:cNvPr>
            <p:cNvSpPr/>
            <p:nvPr/>
          </p:nvSpPr>
          <p:spPr>
            <a:xfrm>
              <a:off x="448935" y="2900944"/>
              <a:ext cx="3537195" cy="62121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44371" rIns="0" bIns="44371" rtlCol="0" anchor="t">
              <a:noAutofit/>
            </a:bodyPr>
            <a:lstStyle/>
            <a:p>
              <a:pPr marL="285750" indent="-285750">
                <a:spcAft>
                  <a:spcPts val="600"/>
                </a:spcAft>
                <a:buClr>
                  <a:schemeClr val="accent4"/>
                </a:buClr>
                <a:buFont typeface="Arial" panose="020B0604020202020204" pitchFamily="34" charset="0"/>
                <a:buChar char="►"/>
              </a:pP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ўқув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дастурлари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барча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ходимларга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тушунарли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бўлиши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лозим</a:t>
              </a:r>
              <a:endPara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  <a:p>
              <a:pPr marL="285750" indent="-285750">
                <a:spcAft>
                  <a:spcPts val="600"/>
                </a:spcAft>
                <a:buClr>
                  <a:schemeClr val="accent4"/>
                </a:buClr>
                <a:buFont typeface="Arial" panose="020B0604020202020204" pitchFamily="34" charset="0"/>
                <a:buChar char="►"/>
              </a:pP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ўқув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дастурлари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ходимларнинг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билим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кўникмаларини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ҳисобга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олиши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лозим</a:t>
              </a:r>
              <a:endPara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24B8C6EC-B514-4FCD-AABB-02349DD2EEEA}"/>
                </a:ext>
              </a:extLst>
            </p:cNvPr>
            <p:cNvGrpSpPr/>
            <p:nvPr/>
          </p:nvGrpSpPr>
          <p:grpSpPr>
            <a:xfrm>
              <a:off x="448932" y="2262206"/>
              <a:ext cx="3537200" cy="621213"/>
              <a:chOff x="448932" y="1244854"/>
              <a:chExt cx="2084719" cy="621213"/>
            </a:xfrm>
          </p:grpSpPr>
          <p:sp>
            <p:nvSpPr>
              <p:cNvPr id="82" name="Rectangle: Rounded Corners 81">
                <a:extLst>
                  <a:ext uri="{FF2B5EF4-FFF2-40B4-BE49-F238E27FC236}">
                    <a16:creationId xmlns:a16="http://schemas.microsoft.com/office/drawing/2014/main" id="{3D1B4FC5-6976-4B84-AE60-7702DDCFEB36}"/>
                  </a:ext>
                </a:extLst>
              </p:cNvPr>
              <p:cNvSpPr/>
              <p:nvPr/>
            </p:nvSpPr>
            <p:spPr>
              <a:xfrm>
                <a:off x="448933" y="1712800"/>
                <a:ext cx="2084718" cy="141750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DB490ED6-4E1F-43B3-8A1B-6DC970DE408D}"/>
                  </a:ext>
                </a:extLst>
              </p:cNvPr>
              <p:cNvSpPr/>
              <p:nvPr/>
            </p:nvSpPr>
            <p:spPr>
              <a:xfrm>
                <a:off x="448932" y="1244854"/>
                <a:ext cx="2084718" cy="621213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44371" tIns="44371" rIns="44371" bIns="44371" rtlCol="0" anchor="b">
                <a:noAutofit/>
              </a:bodyPr>
              <a:lstStyle/>
              <a:p>
                <a:r>
                  <a:rPr lang="ru-RU" sz="1600" b="1" dirty="0" err="1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>Универсаллик</a:t>
                </a:r>
                <a:endParaRPr lang="ru-RU" sz="16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endParaRPr>
              </a:p>
            </p:txBody>
          </p:sp>
        </p:grp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4E03BC35-D74C-41D9-9107-09460EF1B6E0}"/>
              </a:ext>
            </a:extLst>
          </p:cNvPr>
          <p:cNvGrpSpPr/>
          <p:nvPr/>
        </p:nvGrpSpPr>
        <p:grpSpPr>
          <a:xfrm>
            <a:off x="4321943" y="4007561"/>
            <a:ext cx="3537200" cy="1259951"/>
            <a:chOff x="448932" y="2262206"/>
            <a:chExt cx="3537200" cy="1259951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600B0461-CEDB-4047-AFA4-EBA4374854AC}"/>
                </a:ext>
              </a:extLst>
            </p:cNvPr>
            <p:cNvSpPr/>
            <p:nvPr/>
          </p:nvSpPr>
          <p:spPr>
            <a:xfrm>
              <a:off x="448935" y="2900944"/>
              <a:ext cx="3537195" cy="62121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44371" rIns="0" bIns="44371" rtlCol="0" anchor="t">
              <a:noAutofit/>
            </a:bodyPr>
            <a:lstStyle/>
            <a:p>
              <a:pPr marL="285750" indent="-285750">
                <a:spcAft>
                  <a:spcPts val="600"/>
                </a:spcAft>
                <a:buClr>
                  <a:schemeClr val="accent4"/>
                </a:buClr>
                <a:buFont typeface="Arial" panose="020B0604020202020204" pitchFamily="34" charset="0"/>
                <a:buChar char="►"/>
              </a:pP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муайян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функция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тартиб-таомилларда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коррупция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хавф-ҳатарлари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оқибатларини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ҳисобга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олади</a:t>
              </a:r>
              <a:endPara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  <a:p>
              <a:pPr marL="285750" indent="-285750">
                <a:spcAft>
                  <a:spcPts val="600"/>
                </a:spcAft>
                <a:buClr>
                  <a:schemeClr val="accent4"/>
                </a:buClr>
                <a:buFont typeface="Arial" panose="020B0604020202020204" pitchFamily="34" charset="0"/>
                <a:buChar char="►"/>
              </a:pP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коррупция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хавф-ҳатарларига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мойиллиги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кўпроқ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бўлган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лавозимларни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эгаллаган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ходимлар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учун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коррупцияга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қарши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қўшимча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ўқитиш</a:t>
              </a:r>
              <a:endPara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00B1F71B-6400-4813-964D-B14057D2DE39}"/>
                </a:ext>
              </a:extLst>
            </p:cNvPr>
            <p:cNvGrpSpPr/>
            <p:nvPr/>
          </p:nvGrpSpPr>
          <p:grpSpPr>
            <a:xfrm>
              <a:off x="448932" y="2262206"/>
              <a:ext cx="3537200" cy="621213"/>
              <a:chOff x="448932" y="1244854"/>
              <a:chExt cx="2084719" cy="621213"/>
            </a:xfrm>
          </p:grpSpPr>
          <p:sp>
            <p:nvSpPr>
              <p:cNvPr id="87" name="Rectangle: Rounded Corners 86">
                <a:extLst>
                  <a:ext uri="{FF2B5EF4-FFF2-40B4-BE49-F238E27FC236}">
                    <a16:creationId xmlns:a16="http://schemas.microsoft.com/office/drawing/2014/main" id="{6AE4F4A6-9A43-421E-9712-FA67662E78B8}"/>
                  </a:ext>
                </a:extLst>
              </p:cNvPr>
              <p:cNvSpPr/>
              <p:nvPr/>
            </p:nvSpPr>
            <p:spPr>
              <a:xfrm>
                <a:off x="448933" y="1712800"/>
                <a:ext cx="2084718" cy="141750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: Rounded Corners 87">
                <a:extLst>
                  <a:ext uri="{FF2B5EF4-FFF2-40B4-BE49-F238E27FC236}">
                    <a16:creationId xmlns:a16="http://schemas.microsoft.com/office/drawing/2014/main" id="{6DCA8290-F340-495B-808D-5537E053B37C}"/>
                  </a:ext>
                </a:extLst>
              </p:cNvPr>
              <p:cNvSpPr/>
              <p:nvPr/>
            </p:nvSpPr>
            <p:spPr>
              <a:xfrm>
                <a:off x="448932" y="1244854"/>
                <a:ext cx="2084718" cy="621213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44371" tIns="44371" rIns="44371" bIns="44371" rtlCol="0" anchor="b">
                <a:noAutofit/>
              </a:bodyPr>
              <a:lstStyle/>
              <a:p>
                <a:r>
                  <a:rPr lang="ru-RU" sz="1600" b="1" dirty="0" err="1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>Дифференцирал</a:t>
                </a:r>
                <a:r>
                  <a:rPr lang="ru-RU" sz="1600" b="1" dirty="0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uz-Cyrl-UZ" sz="1600" b="1" dirty="0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>ёндашув</a:t>
                </a:r>
                <a:endParaRPr lang="ru-RU" sz="16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endParaRPr>
              </a:p>
            </p:txBody>
          </p: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8AF43ED1-A31C-4728-B776-10577E3F267A}"/>
              </a:ext>
            </a:extLst>
          </p:cNvPr>
          <p:cNvGrpSpPr/>
          <p:nvPr/>
        </p:nvGrpSpPr>
        <p:grpSpPr>
          <a:xfrm>
            <a:off x="8211888" y="4007561"/>
            <a:ext cx="3537200" cy="1259951"/>
            <a:chOff x="448932" y="2262206"/>
            <a:chExt cx="3537200" cy="1259951"/>
          </a:xfrm>
        </p:grpSpPr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0E490FBC-5508-49B0-94EC-8CCB9F489C42}"/>
                </a:ext>
              </a:extLst>
            </p:cNvPr>
            <p:cNvSpPr/>
            <p:nvPr/>
          </p:nvSpPr>
          <p:spPr>
            <a:xfrm>
              <a:off x="448935" y="2900944"/>
              <a:ext cx="3537195" cy="62121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44371" rIns="0" bIns="44371" rtlCol="0" anchor="t">
              <a:noAutofit/>
            </a:bodyPr>
            <a:lstStyle/>
            <a:p>
              <a:pPr>
                <a:spcAft>
                  <a:spcPts val="600"/>
                </a:spcAft>
                <a:buClr>
                  <a:schemeClr val="accent4"/>
                </a:buClr>
              </a:pP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қуйидагиларда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техник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илмий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ишлаб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чиқаришнинг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охирги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тараққиётидан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фойдаланиш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:</a:t>
              </a:r>
            </a:p>
            <a:p>
              <a:pPr marL="285750" indent="-285750">
                <a:spcAft>
                  <a:spcPts val="600"/>
                </a:spcAft>
                <a:buClr>
                  <a:schemeClr val="accent4"/>
                </a:buClr>
                <a:buFont typeface="Arial" panose="020B0604020202020204" pitchFamily="34" charset="0"/>
                <a:buChar char="►"/>
              </a:pP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ўқув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материалларини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ишлаб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чиқиш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тайёрлашда</a:t>
              </a:r>
              <a:endPara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  <a:p>
              <a:pPr marL="285750" indent="-285750">
                <a:spcAft>
                  <a:spcPts val="600"/>
                </a:spcAft>
                <a:buClr>
                  <a:schemeClr val="accent4"/>
                </a:buClr>
                <a:buFont typeface="Arial" panose="020B0604020202020204" pitchFamily="34" charset="0"/>
                <a:buChar char="►"/>
              </a:pP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давлат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ташкилоти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ходимлари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билимларни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ўзлаштиришни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текширишда</a:t>
              </a:r>
              <a:endPara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30E07B1D-C5AB-449F-AB79-D6AF49B4E5B2}"/>
                </a:ext>
              </a:extLst>
            </p:cNvPr>
            <p:cNvGrpSpPr/>
            <p:nvPr/>
          </p:nvGrpSpPr>
          <p:grpSpPr>
            <a:xfrm>
              <a:off x="448932" y="2262206"/>
              <a:ext cx="3537200" cy="621213"/>
              <a:chOff x="448932" y="1244854"/>
              <a:chExt cx="2084719" cy="621213"/>
            </a:xfrm>
          </p:grpSpPr>
          <p:sp>
            <p:nvSpPr>
              <p:cNvPr id="92" name="Rectangle: Rounded Corners 91">
                <a:extLst>
                  <a:ext uri="{FF2B5EF4-FFF2-40B4-BE49-F238E27FC236}">
                    <a16:creationId xmlns:a16="http://schemas.microsoft.com/office/drawing/2014/main" id="{33456C59-E89B-4537-A11F-BF461AE02AC8}"/>
                  </a:ext>
                </a:extLst>
              </p:cNvPr>
              <p:cNvSpPr/>
              <p:nvPr/>
            </p:nvSpPr>
            <p:spPr>
              <a:xfrm>
                <a:off x="448933" y="1712800"/>
                <a:ext cx="2084718" cy="141750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84340527-EBED-45F0-90DB-956FC31CE43A}"/>
                  </a:ext>
                </a:extLst>
              </p:cNvPr>
              <p:cNvSpPr/>
              <p:nvPr/>
            </p:nvSpPr>
            <p:spPr>
              <a:xfrm>
                <a:off x="448932" y="1244854"/>
                <a:ext cx="2084718" cy="621213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44371" tIns="44371" rIns="44371" bIns="44371" rtlCol="0" anchor="b">
                <a:noAutofit/>
              </a:bodyPr>
              <a:lstStyle/>
              <a:p>
                <a:r>
                  <a:rPr lang="ru-RU" sz="1600" b="1" dirty="0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>Ўқитиш </a:t>
                </a:r>
                <a:r>
                  <a:rPr lang="ru-RU" sz="1600" b="1" dirty="0" err="1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>усуллари</a:t>
                </a:r>
                <a:r>
                  <a:rPr lang="ru-RU" sz="1600" b="1" dirty="0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600" b="1" dirty="0" err="1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>ва</a:t>
                </a:r>
                <a:r>
                  <a:rPr lang="ru-RU" sz="1600" b="1" dirty="0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600" b="1" dirty="0" err="1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>шаклларини</a:t>
                </a:r>
                <a:r>
                  <a:rPr lang="ru-RU" sz="1600" b="1" dirty="0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600" b="1" dirty="0" err="1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>такомиллаштириш</a:t>
                </a:r>
                <a:endParaRPr lang="ru-RU" sz="16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93991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0CBB2CC-1DCE-4C98-86DD-8DF411D00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Ўқитиш </a:t>
            </a:r>
            <a:r>
              <a:rPr lang="ru-RU" dirty="0" err="1"/>
              <a:t>учун</a:t>
            </a:r>
            <a:r>
              <a:rPr lang="ru-RU" dirty="0"/>
              <a:t> </a:t>
            </a:r>
            <a:r>
              <a:rPr lang="ru-RU" dirty="0" err="1"/>
              <a:t>масъуллар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уларинг</a:t>
            </a:r>
            <a:r>
              <a:rPr lang="ru-RU" dirty="0"/>
              <a:t> </a:t>
            </a:r>
            <a:r>
              <a:rPr lang="ru-RU" dirty="0" err="1"/>
              <a:t>вазифалари</a:t>
            </a:r>
            <a:r>
              <a:rPr lang="ru-RU" dirty="0"/>
              <a:t> </a:t>
            </a:r>
            <a:r>
              <a:rPr lang="en-US" dirty="0"/>
              <a:t>(1/2)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058890-50C4-4C0F-8EAC-386BFFA028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1. </a:t>
            </a:r>
            <a:r>
              <a:rPr lang="ru-RU" dirty="0" err="1"/>
              <a:t>Мунтазам</a:t>
            </a:r>
            <a:r>
              <a:rPr lang="ru-RU" dirty="0"/>
              <a:t> 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ўқитиш</a:t>
            </a:r>
            <a:endParaRPr lang="ru-RU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348361A6-A247-4602-A226-080F6F462A4A}"/>
              </a:ext>
            </a:extLst>
          </p:cNvPr>
          <p:cNvSpPr txBox="1">
            <a:spLocks/>
          </p:cNvSpPr>
          <p:nvPr/>
        </p:nvSpPr>
        <p:spPr>
          <a:xfrm>
            <a:off x="451115" y="1224950"/>
            <a:ext cx="2871770" cy="5651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b="1" dirty="0" err="1"/>
              <a:t>Кадрлар</a:t>
            </a:r>
            <a:r>
              <a:rPr lang="ru-RU" sz="1600" b="1" dirty="0"/>
              <a:t> </a:t>
            </a:r>
            <a:r>
              <a:rPr lang="ru-RU" sz="1600" b="1" dirty="0" err="1"/>
              <a:t>бўлими</a:t>
            </a:r>
            <a:r>
              <a:rPr lang="ru-RU" sz="1600" b="1" dirty="0"/>
              <a:t> </a:t>
            </a:r>
            <a:r>
              <a:rPr lang="ru-RU" sz="1600" b="1" dirty="0" err="1"/>
              <a:t>ва</a:t>
            </a:r>
            <a:r>
              <a:rPr lang="ru-RU" sz="1600" b="1" dirty="0"/>
              <a:t> комплаенс-</a:t>
            </a:r>
            <a:r>
              <a:rPr lang="ru-RU" sz="1600" b="1" dirty="0" err="1"/>
              <a:t>бўлинмаси</a:t>
            </a:r>
            <a:endParaRPr lang="ru-RU" sz="1600" b="1" dirty="0"/>
          </a:p>
          <a:p>
            <a:pPr>
              <a:lnSpc>
                <a:spcPct val="100000"/>
              </a:lnSpc>
            </a:pPr>
            <a:r>
              <a:rPr lang="ru-RU" sz="1600" b="1" dirty="0" err="1"/>
              <a:t>давлат</a:t>
            </a:r>
            <a:r>
              <a:rPr lang="ru-RU" sz="1600" b="1" dirty="0"/>
              <a:t> </a:t>
            </a:r>
            <a:r>
              <a:rPr lang="ru-RU" sz="1600" b="1" dirty="0" err="1"/>
              <a:t>ташкилоти</a:t>
            </a:r>
            <a:r>
              <a:rPr lang="ru-RU" sz="1600" b="1" dirty="0"/>
              <a:t> </a:t>
            </a:r>
            <a:r>
              <a:rPr lang="ru-RU" sz="1600" b="1" dirty="0" err="1"/>
              <a:t>юқори</a:t>
            </a:r>
            <a:r>
              <a:rPr lang="ru-RU" sz="1600" b="1" dirty="0"/>
              <a:t> </a:t>
            </a:r>
            <a:r>
              <a:rPr lang="ru-RU" sz="1600" b="1" dirty="0" err="1"/>
              <a:t>раҳбари</a:t>
            </a:r>
            <a:r>
              <a:rPr lang="ru-RU" sz="1600" b="1" dirty="0"/>
              <a:t> </a:t>
            </a:r>
            <a:r>
              <a:rPr lang="ru-RU" sz="1600" b="1" dirty="0" err="1"/>
              <a:t>билан</a:t>
            </a:r>
            <a:r>
              <a:rPr lang="ru-RU" sz="1600" b="1" dirty="0"/>
              <a:t> </a:t>
            </a:r>
            <a:r>
              <a:rPr lang="ru-RU" sz="1600" b="1" dirty="0" err="1"/>
              <a:t>келишган</a:t>
            </a:r>
            <a:r>
              <a:rPr lang="ru-RU" sz="1600" b="1" dirty="0"/>
              <a:t> </a:t>
            </a:r>
            <a:r>
              <a:rPr lang="ru-RU" sz="1600" b="1" dirty="0" err="1"/>
              <a:t>ҳолда</a:t>
            </a:r>
            <a:r>
              <a:rPr lang="ru-RU" sz="1600" b="1" dirty="0"/>
              <a:t> </a:t>
            </a:r>
            <a:r>
              <a:rPr lang="ru-RU" sz="1600" b="1" dirty="0" err="1"/>
              <a:t>давлат</a:t>
            </a:r>
            <a:r>
              <a:rPr lang="ru-RU" sz="1600" b="1" dirty="0"/>
              <a:t> </a:t>
            </a:r>
            <a:r>
              <a:rPr lang="ru-RU" sz="1600" b="1" dirty="0" err="1"/>
              <a:t>ташкилоти</a:t>
            </a:r>
            <a:r>
              <a:rPr lang="ru-RU" sz="1600" b="1" dirty="0"/>
              <a:t> </a:t>
            </a:r>
            <a:r>
              <a:rPr lang="ru-RU" sz="1600" b="1" dirty="0" err="1"/>
              <a:t>ходимларини</a:t>
            </a:r>
            <a:r>
              <a:rPr lang="ru-RU" sz="1600" b="1" dirty="0"/>
              <a:t> </a:t>
            </a:r>
            <a:r>
              <a:rPr lang="ru-RU" sz="1600" b="1" dirty="0" err="1"/>
              <a:t>ўқитиш</a:t>
            </a:r>
            <a:r>
              <a:rPr lang="ru-RU" sz="1600" b="1" dirty="0"/>
              <a:t> </a:t>
            </a:r>
            <a:r>
              <a:rPr lang="ru-RU" sz="1600" b="1" dirty="0" err="1"/>
              <a:t>учун</a:t>
            </a:r>
            <a:r>
              <a:rPr lang="ru-RU" sz="1600" b="1" dirty="0"/>
              <a:t> </a:t>
            </a:r>
            <a:r>
              <a:rPr lang="ru-RU" sz="1600" b="1" dirty="0" err="1"/>
              <a:t>учинчи</a:t>
            </a:r>
            <a:r>
              <a:rPr lang="ru-RU" sz="1600" b="1" dirty="0"/>
              <a:t> </a:t>
            </a:r>
            <a:r>
              <a:rPr lang="ru-RU" sz="1600" b="1" dirty="0" err="1"/>
              <a:t>шахсларни</a:t>
            </a:r>
            <a:r>
              <a:rPr lang="ru-RU" sz="1600" b="1" dirty="0"/>
              <a:t> </a:t>
            </a:r>
            <a:r>
              <a:rPr lang="ru-RU" sz="1600" b="1" dirty="0" err="1"/>
              <a:t>жалб</a:t>
            </a:r>
            <a:r>
              <a:rPr lang="ru-RU" sz="1600" b="1" dirty="0"/>
              <a:t> </a:t>
            </a:r>
            <a:r>
              <a:rPr lang="ru-RU" sz="1600" b="1" dirty="0" err="1"/>
              <a:t>қилиш</a:t>
            </a:r>
            <a:r>
              <a:rPr lang="ru-RU" sz="1600" b="1" dirty="0"/>
              <a:t> </a:t>
            </a:r>
            <a:r>
              <a:rPr lang="ru-RU" sz="1600" b="1" dirty="0" err="1"/>
              <a:t>ҳуқуқига</a:t>
            </a:r>
            <a:r>
              <a:rPr lang="ru-RU" sz="1600" b="1" dirty="0"/>
              <a:t> </a:t>
            </a:r>
            <a:r>
              <a:rPr lang="ru-RU" sz="1600" b="1" dirty="0" err="1"/>
              <a:t>эга</a:t>
            </a:r>
            <a:r>
              <a:rPr lang="ru-RU" sz="1600" b="1" dirty="0"/>
              <a:t>. 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F1DFE61-C277-4016-AF77-30C96C23E904}"/>
              </a:ext>
            </a:extLst>
          </p:cNvPr>
          <p:cNvGrpSpPr/>
          <p:nvPr/>
        </p:nvGrpSpPr>
        <p:grpSpPr>
          <a:xfrm>
            <a:off x="3675260" y="1282700"/>
            <a:ext cx="7975203" cy="460375"/>
            <a:chOff x="431998" y="1497505"/>
            <a:chExt cx="7042690" cy="630869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23E09501-08AD-40FF-BDAE-8189DC08E2B8}"/>
                </a:ext>
              </a:extLst>
            </p:cNvPr>
            <p:cNvSpPr/>
            <p:nvPr/>
          </p:nvSpPr>
          <p:spPr>
            <a:xfrm>
              <a:off x="552610" y="160681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92E979CC-C44F-4323-ABDC-D1C7A426975E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Комплаенс-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бўлинма</a:t>
              </a:r>
              <a:endParaRPr lang="ru-RU" sz="16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36" name="object 20">
            <a:extLst>
              <a:ext uri="{FF2B5EF4-FFF2-40B4-BE49-F238E27FC236}">
                <a16:creationId xmlns:a16="http://schemas.microsoft.com/office/drawing/2014/main" id="{3856DC00-4D20-403D-BED8-A8615F6ED095}"/>
              </a:ext>
            </a:extLst>
          </p:cNvPr>
          <p:cNvSpPr txBox="1"/>
          <p:nvPr/>
        </p:nvSpPr>
        <p:spPr>
          <a:xfrm>
            <a:off x="3784798" y="1861175"/>
            <a:ext cx="7964291" cy="19050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ходимларни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ўқитиш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режасини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ишлаб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чиқишда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иштирок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этади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>
                <a:solidFill>
                  <a:schemeClr val="tx2"/>
                </a:solidFill>
                <a:cs typeface="Arial"/>
              </a:rPr>
              <a:t>коррупцияга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қарши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соҳада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ўқув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материалларини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ишлаб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чиқади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ўқув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материалларини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тўғирлайди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(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зарур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бўлса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)</a:t>
            </a:r>
          </a:p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ўқитишни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мувофиқлаштиради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>
                <a:solidFill>
                  <a:schemeClr val="tx2"/>
                </a:solidFill>
                <a:cs typeface="Arial"/>
              </a:rPr>
              <a:t>коррупцияга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қарши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бўлим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томонидан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тўпланган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маълумотларни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таҳлил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қилади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>
                <a:solidFill>
                  <a:schemeClr val="tx2"/>
                </a:solidFill>
                <a:cs typeface="Arial"/>
              </a:rPr>
              <a:t>коррупцияга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қарши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тизимни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жорий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этиш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, шу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жумладан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ўқитишнинг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самарадорлиги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бўйича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ҳисоботларни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тузади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78DF029-BBA1-48B9-850F-5C0334E625DA}"/>
              </a:ext>
            </a:extLst>
          </p:cNvPr>
          <p:cNvGrpSpPr/>
          <p:nvPr/>
        </p:nvGrpSpPr>
        <p:grpSpPr>
          <a:xfrm>
            <a:off x="3784798" y="3967462"/>
            <a:ext cx="7975203" cy="460375"/>
            <a:chOff x="431998" y="1497505"/>
            <a:chExt cx="7042690" cy="630869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32FB69D5-8B5C-46D8-A989-3C57DADF13E1}"/>
                </a:ext>
              </a:extLst>
            </p:cNvPr>
            <p:cNvSpPr/>
            <p:nvPr/>
          </p:nvSpPr>
          <p:spPr>
            <a:xfrm>
              <a:off x="552610" y="160681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C623060C-4187-40D6-8AEA-135D66C01B5D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Кадрлар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бўлими</a:t>
              </a:r>
              <a:endParaRPr lang="ru-RU" sz="16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40" name="object 20">
            <a:extLst>
              <a:ext uri="{FF2B5EF4-FFF2-40B4-BE49-F238E27FC236}">
                <a16:creationId xmlns:a16="http://schemas.microsoft.com/office/drawing/2014/main" id="{FFDAE8B1-5B9C-4335-8358-B8C1A754F374}"/>
              </a:ext>
            </a:extLst>
          </p:cNvPr>
          <p:cNvSpPr txBox="1"/>
          <p:nvPr/>
        </p:nvSpPr>
        <p:spPr>
          <a:xfrm>
            <a:off x="3784798" y="4545937"/>
            <a:ext cx="7964291" cy="161262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>
                <a:solidFill>
                  <a:schemeClr val="tx2"/>
                </a:solidFill>
                <a:cs typeface="Arial"/>
              </a:rPr>
              <a:t>коррупцияга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қарши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одоб-аҳлоқ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бўйича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ходимларни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ўқитиш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графигини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тузади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ходимларни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коррупцияга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қарши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ўқиши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зарурлиги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ҳақида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хабардор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этади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уларни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ўқишга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юборади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>
                <a:solidFill>
                  <a:schemeClr val="tx2"/>
                </a:solidFill>
                <a:cs typeface="Arial"/>
              </a:rPr>
              <a:t>коррупцияга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қарши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ўқишни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ўташ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интизомини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назорат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қилади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комлаенс-масъулга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ахборот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тақдим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этади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ходимларнинг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ўқишни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ўтаганликларини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тасдиқловчи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ҳужжатларни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сақлайди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5F3984A-452E-4D37-81BD-EB8E6468815D}"/>
              </a:ext>
            </a:extLst>
          </p:cNvPr>
          <p:cNvGrpSpPr/>
          <p:nvPr/>
        </p:nvGrpSpPr>
        <p:grpSpPr>
          <a:xfrm>
            <a:off x="3084842" y="1282700"/>
            <a:ext cx="238043" cy="377590"/>
            <a:chOff x="3841139" y="1940745"/>
            <a:chExt cx="238043" cy="442712"/>
          </a:xfrm>
          <a:solidFill>
            <a:srgbClr val="3A07DF"/>
          </a:solidFill>
        </p:grpSpPr>
        <p:sp>
          <p:nvSpPr>
            <p:cNvPr id="42" name="Arrow: Chevron 41">
              <a:extLst>
                <a:ext uri="{FF2B5EF4-FFF2-40B4-BE49-F238E27FC236}">
                  <a16:creationId xmlns:a16="http://schemas.microsoft.com/office/drawing/2014/main" id="{BA25A8A4-E900-4060-94A4-8D23E75D19CC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43" name="Arrow: Chevron 42">
              <a:extLst>
                <a:ext uri="{FF2B5EF4-FFF2-40B4-BE49-F238E27FC236}">
                  <a16:creationId xmlns:a16="http://schemas.microsoft.com/office/drawing/2014/main" id="{1379028B-82CA-4A7C-8651-DB73B389E862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8F3AF3B-BA42-4EFE-830F-61789F981EAF}"/>
              </a:ext>
            </a:extLst>
          </p:cNvPr>
          <p:cNvGrpSpPr/>
          <p:nvPr/>
        </p:nvGrpSpPr>
        <p:grpSpPr>
          <a:xfrm>
            <a:off x="2786459" y="1282700"/>
            <a:ext cx="238043" cy="377590"/>
            <a:chOff x="3841139" y="1940745"/>
            <a:chExt cx="238043" cy="442712"/>
          </a:xfrm>
          <a:solidFill>
            <a:srgbClr val="3A07DF">
              <a:alpha val="48000"/>
            </a:srgbClr>
          </a:solidFill>
        </p:grpSpPr>
        <p:sp>
          <p:nvSpPr>
            <p:cNvPr id="45" name="Arrow: Chevron 44">
              <a:extLst>
                <a:ext uri="{FF2B5EF4-FFF2-40B4-BE49-F238E27FC236}">
                  <a16:creationId xmlns:a16="http://schemas.microsoft.com/office/drawing/2014/main" id="{03A58CF3-A006-48F8-A6FC-CB08211CC56F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46" name="Arrow: Chevron 45">
              <a:extLst>
                <a:ext uri="{FF2B5EF4-FFF2-40B4-BE49-F238E27FC236}">
                  <a16:creationId xmlns:a16="http://schemas.microsoft.com/office/drawing/2014/main" id="{8EAD199F-A259-4F53-8BF8-6DD39AF15D3D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8104EFC-05DC-40F9-B343-ED0ECEEC446D}"/>
              </a:ext>
            </a:extLst>
          </p:cNvPr>
          <p:cNvGrpSpPr/>
          <p:nvPr/>
        </p:nvGrpSpPr>
        <p:grpSpPr>
          <a:xfrm>
            <a:off x="2467662" y="1282700"/>
            <a:ext cx="238043" cy="377590"/>
            <a:chOff x="3841139" y="1940745"/>
            <a:chExt cx="238043" cy="442712"/>
          </a:xfrm>
          <a:solidFill>
            <a:srgbClr val="3A07DF">
              <a:alpha val="28000"/>
            </a:srgbClr>
          </a:solidFill>
        </p:grpSpPr>
        <p:sp>
          <p:nvSpPr>
            <p:cNvPr id="48" name="Arrow: Chevron 47">
              <a:extLst>
                <a:ext uri="{FF2B5EF4-FFF2-40B4-BE49-F238E27FC236}">
                  <a16:creationId xmlns:a16="http://schemas.microsoft.com/office/drawing/2014/main" id="{5ECAE12F-2D1D-4F86-A7D9-E3E74C613767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49" name="Arrow: Chevron 48">
              <a:extLst>
                <a:ext uri="{FF2B5EF4-FFF2-40B4-BE49-F238E27FC236}">
                  <a16:creationId xmlns:a16="http://schemas.microsoft.com/office/drawing/2014/main" id="{88633437-6D02-4222-B045-1A61C85363B2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8807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id="{00FB21F6-4C5A-40CB-BF39-4D035F07C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Ўқитиш </a:t>
            </a:r>
            <a:r>
              <a:rPr lang="ru-RU" dirty="0" err="1"/>
              <a:t>учун</a:t>
            </a:r>
            <a:r>
              <a:rPr lang="ru-RU" dirty="0"/>
              <a:t> </a:t>
            </a:r>
            <a:r>
              <a:rPr lang="ru-RU" dirty="0" err="1"/>
              <a:t>масъуллар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уларинг</a:t>
            </a:r>
            <a:r>
              <a:rPr lang="ru-RU" dirty="0"/>
              <a:t> </a:t>
            </a:r>
            <a:r>
              <a:rPr lang="ru-RU" dirty="0" err="1"/>
              <a:t>вазифалари</a:t>
            </a:r>
            <a:r>
              <a:rPr lang="ru-RU" dirty="0"/>
              <a:t> </a:t>
            </a:r>
            <a:r>
              <a:rPr lang="en-US" dirty="0"/>
              <a:t>(2/2)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43B85007-E310-4B99-8C65-2B7AA9F3D98A}"/>
              </a:ext>
            </a:extLst>
          </p:cNvPr>
          <p:cNvSpPr txBox="1">
            <a:spLocks/>
          </p:cNvSpPr>
          <p:nvPr/>
        </p:nvSpPr>
        <p:spPr>
          <a:xfrm>
            <a:off x="816680" y="1973835"/>
            <a:ext cx="5207883" cy="13086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43005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Муҳокама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учун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саволлар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</a:p>
          <a:p>
            <a:pPr marL="0" marR="0" lvl="0" indent="0" algn="l" defTabSz="743005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Ўқитиш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учун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масъулият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3A07D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83">
            <a:extLst>
              <a:ext uri="{FF2B5EF4-FFF2-40B4-BE49-F238E27FC236}">
                <a16:creationId xmlns:a16="http://schemas.microsoft.com/office/drawing/2014/main" id="{929F2D2B-56C7-4FC0-AC6D-C44AE19C2BA2}"/>
              </a:ext>
            </a:extLst>
          </p:cNvPr>
          <p:cNvSpPr/>
          <p:nvPr/>
        </p:nvSpPr>
        <p:spPr>
          <a:xfrm>
            <a:off x="441831" y="1819034"/>
            <a:ext cx="1211122" cy="1614182"/>
          </a:xfrm>
          <a:custGeom>
            <a:avLst/>
            <a:gdLst>
              <a:gd name="connsiteX0" fmla="*/ 0 w 1812290"/>
              <a:gd name="connsiteY0" fmla="*/ 0 h 2753894"/>
              <a:gd name="connsiteX1" fmla="*/ 1812290 w 1812290"/>
              <a:gd name="connsiteY1" fmla="*/ 0 h 2753894"/>
              <a:gd name="connsiteX2" fmla="*/ 1812290 w 1812290"/>
              <a:gd name="connsiteY2" fmla="*/ 558064 h 2753894"/>
              <a:gd name="connsiteX3" fmla="*/ 1630989 w 1812290"/>
              <a:gd name="connsiteY3" fmla="*/ 558064 h 2753894"/>
              <a:gd name="connsiteX4" fmla="*/ 1630989 w 1812290"/>
              <a:gd name="connsiteY4" fmla="*/ 181301 h 2753894"/>
              <a:gd name="connsiteX5" fmla="*/ 181301 w 1812290"/>
              <a:gd name="connsiteY5" fmla="*/ 181301 h 2753894"/>
              <a:gd name="connsiteX6" fmla="*/ 181301 w 1812290"/>
              <a:gd name="connsiteY6" fmla="*/ 2572593 h 2753894"/>
              <a:gd name="connsiteX7" fmla="*/ 1630989 w 1812290"/>
              <a:gd name="connsiteY7" fmla="*/ 2572593 h 2753894"/>
              <a:gd name="connsiteX8" fmla="*/ 1630989 w 1812290"/>
              <a:gd name="connsiteY8" fmla="*/ 2208530 h 2753894"/>
              <a:gd name="connsiteX9" fmla="*/ 1812290 w 1812290"/>
              <a:gd name="connsiteY9" fmla="*/ 2208530 h 2753894"/>
              <a:gd name="connsiteX10" fmla="*/ 1812290 w 1812290"/>
              <a:gd name="connsiteY10" fmla="*/ 2753894 h 2753894"/>
              <a:gd name="connsiteX11" fmla="*/ 0 w 1812290"/>
              <a:gd name="connsiteY11" fmla="*/ 2753894 h 2753894"/>
              <a:gd name="connsiteX12" fmla="*/ 0 w 1812290"/>
              <a:gd name="connsiteY12" fmla="*/ 0 h 27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12290" h="2753894">
                <a:moveTo>
                  <a:pt x="0" y="0"/>
                </a:moveTo>
                <a:lnTo>
                  <a:pt x="1812290" y="0"/>
                </a:lnTo>
                <a:lnTo>
                  <a:pt x="1812290" y="558064"/>
                </a:lnTo>
                <a:lnTo>
                  <a:pt x="1630989" y="558064"/>
                </a:lnTo>
                <a:lnTo>
                  <a:pt x="1630989" y="181301"/>
                </a:lnTo>
                <a:lnTo>
                  <a:pt x="181301" y="181301"/>
                </a:lnTo>
                <a:lnTo>
                  <a:pt x="181301" y="2572593"/>
                </a:lnTo>
                <a:lnTo>
                  <a:pt x="1630989" y="2572593"/>
                </a:lnTo>
                <a:lnTo>
                  <a:pt x="1630989" y="2208530"/>
                </a:lnTo>
                <a:lnTo>
                  <a:pt x="1812290" y="2208530"/>
                </a:lnTo>
                <a:lnTo>
                  <a:pt x="1812290" y="2753894"/>
                </a:lnTo>
                <a:lnTo>
                  <a:pt x="0" y="2753894"/>
                </a:lnTo>
                <a:lnTo>
                  <a:pt x="0" y="0"/>
                </a:lnTo>
                <a:close/>
              </a:path>
            </a:pathLst>
          </a:cu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 err="1">
              <a:ln>
                <a:noFill/>
              </a:ln>
              <a:solidFill>
                <a:srgbClr val="1BD7D3"/>
              </a:solidFill>
              <a:effectLst/>
              <a:uLnTx/>
              <a:uFillTx/>
              <a:latin typeface="Gotham Light" pitchFamily="50" charset="0"/>
              <a:ea typeface="+mn-ea"/>
              <a:cs typeface="+mn-cs"/>
            </a:endParaRPr>
          </a:p>
        </p:txBody>
      </p:sp>
      <p:sp>
        <p:nvSpPr>
          <p:cNvPr id="39" name="Объект 2">
            <a:extLst>
              <a:ext uri="{FF2B5EF4-FFF2-40B4-BE49-F238E27FC236}">
                <a16:creationId xmlns:a16="http://schemas.microsoft.com/office/drawing/2014/main" id="{59528330-A058-4884-9E9A-72178D31440D}"/>
              </a:ext>
            </a:extLst>
          </p:cNvPr>
          <p:cNvSpPr txBox="1">
            <a:spLocks/>
          </p:cNvSpPr>
          <p:nvPr/>
        </p:nvSpPr>
        <p:spPr>
          <a:xfrm>
            <a:off x="441831" y="3671933"/>
            <a:ext cx="6505621" cy="130865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43005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AC5F9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Сизнинг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AC5F9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AC5F9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ташкилотингизда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AC5F9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ким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AC5F9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ўқитиш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AC5F9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AC5F9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учун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AC5F9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AC5F9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масъул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AC5F9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CAC5F9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743005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dirty="0" err="1">
                <a:solidFill>
                  <a:srgbClr val="CAC5F9">
                    <a:lumMod val="25000"/>
                  </a:srgbClr>
                </a:solidFill>
              </a:rPr>
              <a:t>Сизнинг</a:t>
            </a:r>
            <a:r>
              <a:rPr lang="ru-RU" sz="2000" dirty="0">
                <a:solidFill>
                  <a:srgbClr val="CAC5F9">
                    <a:lumMod val="25000"/>
                  </a:srgbClr>
                </a:solidFill>
              </a:rPr>
              <a:t> </a:t>
            </a:r>
            <a:r>
              <a:rPr lang="ru-RU" sz="2000" dirty="0" err="1">
                <a:solidFill>
                  <a:srgbClr val="CAC5F9">
                    <a:lumMod val="25000"/>
                  </a:srgbClr>
                </a:solidFill>
              </a:rPr>
              <a:t>ташкилотингизда</a:t>
            </a:r>
            <a:r>
              <a:rPr lang="ru-RU" sz="2000" dirty="0">
                <a:solidFill>
                  <a:srgbClr val="CAC5F9">
                    <a:lumMod val="25000"/>
                  </a:srgbClr>
                </a:solidFill>
              </a:rPr>
              <a:t> </a:t>
            </a:r>
            <a:r>
              <a:rPr lang="ru-RU" sz="2000" dirty="0" err="1">
                <a:solidFill>
                  <a:srgbClr val="CAC5F9">
                    <a:lumMod val="25000"/>
                  </a:srgbClr>
                </a:solidFill>
              </a:rPr>
              <a:t>ўқитишнинг</a:t>
            </a:r>
            <a:r>
              <a:rPr lang="ru-RU" sz="2000" dirty="0">
                <a:solidFill>
                  <a:srgbClr val="CAC5F9">
                    <a:lumMod val="25000"/>
                  </a:srgbClr>
                </a:solidFill>
              </a:rPr>
              <a:t> </a:t>
            </a:r>
            <a:r>
              <a:rPr lang="ru-RU" sz="2000" dirty="0" err="1">
                <a:solidFill>
                  <a:srgbClr val="CAC5F9">
                    <a:lumMod val="25000"/>
                  </a:srgbClr>
                </a:solidFill>
              </a:rPr>
              <a:t>қайси</a:t>
            </a:r>
            <a:r>
              <a:rPr lang="ru-RU" sz="2000" dirty="0">
                <a:solidFill>
                  <a:srgbClr val="CAC5F9">
                    <a:lumMod val="25000"/>
                  </a:srgbClr>
                </a:solidFill>
              </a:rPr>
              <a:t> </a:t>
            </a:r>
            <a:r>
              <a:rPr lang="ru-RU" sz="2000" dirty="0" err="1">
                <a:solidFill>
                  <a:srgbClr val="CAC5F9">
                    <a:lumMod val="25000"/>
                  </a:srgbClr>
                </a:solidFill>
              </a:rPr>
              <a:t>формати</a:t>
            </a:r>
            <a:r>
              <a:rPr lang="ru-RU" sz="2000" dirty="0">
                <a:solidFill>
                  <a:srgbClr val="CAC5F9">
                    <a:lumMod val="25000"/>
                  </a:srgbClr>
                </a:solidFill>
              </a:rPr>
              <a:t> </a:t>
            </a:r>
            <a:r>
              <a:rPr lang="ru-RU" sz="2000" dirty="0" err="1">
                <a:solidFill>
                  <a:srgbClr val="CAC5F9">
                    <a:lumMod val="25000"/>
                  </a:srgbClr>
                </a:solidFill>
              </a:rPr>
              <a:t>назарда</a:t>
            </a:r>
            <a:r>
              <a:rPr lang="ru-RU" sz="2000" dirty="0">
                <a:solidFill>
                  <a:srgbClr val="CAC5F9">
                    <a:lumMod val="25000"/>
                  </a:srgbClr>
                </a:solidFill>
              </a:rPr>
              <a:t> </a:t>
            </a:r>
            <a:r>
              <a:rPr lang="ru-RU" sz="2000" dirty="0" err="1">
                <a:solidFill>
                  <a:srgbClr val="CAC5F9">
                    <a:lumMod val="25000"/>
                  </a:srgbClr>
                </a:solidFill>
              </a:rPr>
              <a:t>тутилган</a:t>
            </a:r>
            <a:r>
              <a:rPr lang="ru-RU" sz="2000" dirty="0">
                <a:solidFill>
                  <a:srgbClr val="CAC5F9">
                    <a:lumMod val="25000"/>
                  </a:srgbClr>
                </a:solidFill>
              </a:rPr>
              <a:t>?</a:t>
            </a:r>
          </a:p>
          <a:p>
            <a:pPr marL="0" marR="0" lvl="0" indent="0" algn="l" defTabSz="743005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dirty="0" err="1">
                <a:solidFill>
                  <a:srgbClr val="CAC5F9">
                    <a:lumMod val="25000"/>
                  </a:srgbClr>
                </a:solidFill>
              </a:rPr>
              <a:t>Мазкур</a:t>
            </a:r>
            <a:r>
              <a:rPr lang="ru-RU" sz="2000" dirty="0">
                <a:solidFill>
                  <a:srgbClr val="CAC5F9">
                    <a:lumMod val="25000"/>
                  </a:srgbClr>
                </a:solidFill>
              </a:rPr>
              <a:t> формат </a:t>
            </a:r>
            <a:r>
              <a:rPr lang="ru-RU" sz="2000" dirty="0" err="1">
                <a:solidFill>
                  <a:srgbClr val="CAC5F9">
                    <a:lumMod val="25000"/>
                  </a:srgbClr>
                </a:solidFill>
              </a:rPr>
              <a:t>самарали</a:t>
            </a:r>
            <a:r>
              <a:rPr lang="ru-RU" sz="2000" dirty="0">
                <a:solidFill>
                  <a:srgbClr val="CAC5F9">
                    <a:lumMod val="25000"/>
                  </a:srgbClr>
                </a:solidFill>
              </a:rPr>
              <a:t> </a:t>
            </a:r>
            <a:r>
              <a:rPr lang="ru-RU" sz="2000" dirty="0" err="1">
                <a:solidFill>
                  <a:srgbClr val="CAC5F9">
                    <a:lumMod val="25000"/>
                  </a:srgbClr>
                </a:solidFill>
              </a:rPr>
              <a:t>деб</a:t>
            </a:r>
            <a:r>
              <a:rPr lang="ru-RU" sz="2000" dirty="0">
                <a:solidFill>
                  <a:srgbClr val="CAC5F9">
                    <a:lumMod val="25000"/>
                  </a:srgbClr>
                </a:solidFill>
              </a:rPr>
              <a:t> </a:t>
            </a:r>
            <a:r>
              <a:rPr lang="ru-RU" sz="2000" dirty="0" err="1">
                <a:solidFill>
                  <a:srgbClr val="CAC5F9">
                    <a:lumMod val="25000"/>
                  </a:srgbClr>
                </a:solidFill>
              </a:rPr>
              <a:t>ўйлайсизми</a:t>
            </a:r>
            <a:r>
              <a:rPr lang="ru-RU" sz="2000" dirty="0">
                <a:solidFill>
                  <a:srgbClr val="CAC5F9">
                    <a:lumMod val="25000"/>
                  </a:srgbClr>
                </a:solidFill>
              </a:rPr>
              <a:t>? </a:t>
            </a:r>
            <a:r>
              <a:rPr lang="ru-RU" sz="2000" dirty="0" err="1">
                <a:solidFill>
                  <a:srgbClr val="CAC5F9">
                    <a:lumMod val="25000"/>
                  </a:srgbClr>
                </a:solidFill>
              </a:rPr>
              <a:t>Йўқ</a:t>
            </a:r>
            <a:r>
              <a:rPr lang="ru-RU" sz="2000" dirty="0">
                <a:solidFill>
                  <a:srgbClr val="CAC5F9">
                    <a:lumMod val="25000"/>
                  </a:srgbClr>
                </a:solidFill>
              </a:rPr>
              <a:t> </a:t>
            </a:r>
            <a:r>
              <a:rPr lang="ru-RU" sz="2000" dirty="0" err="1">
                <a:solidFill>
                  <a:srgbClr val="CAC5F9">
                    <a:lumMod val="25000"/>
                  </a:srgbClr>
                </a:solidFill>
              </a:rPr>
              <a:t>бўлса</a:t>
            </a:r>
            <a:r>
              <a:rPr lang="ru-RU" sz="2000" dirty="0">
                <a:solidFill>
                  <a:srgbClr val="CAC5F9">
                    <a:lumMod val="25000"/>
                  </a:srgbClr>
                </a:solidFill>
              </a:rPr>
              <a:t>, </a:t>
            </a:r>
            <a:r>
              <a:rPr lang="ru-RU" sz="2000" dirty="0" err="1">
                <a:solidFill>
                  <a:srgbClr val="CAC5F9">
                    <a:lumMod val="25000"/>
                  </a:srgbClr>
                </a:solidFill>
              </a:rPr>
              <a:t>самарадорликни</a:t>
            </a:r>
            <a:r>
              <a:rPr lang="ru-RU" sz="2000" dirty="0">
                <a:solidFill>
                  <a:srgbClr val="CAC5F9">
                    <a:lumMod val="25000"/>
                  </a:srgbClr>
                </a:solidFill>
              </a:rPr>
              <a:t> </a:t>
            </a:r>
            <a:r>
              <a:rPr lang="ru-RU" sz="2000" dirty="0" err="1">
                <a:solidFill>
                  <a:srgbClr val="CAC5F9">
                    <a:lumMod val="25000"/>
                  </a:srgbClr>
                </a:solidFill>
              </a:rPr>
              <a:t>қандай</a:t>
            </a:r>
            <a:r>
              <a:rPr lang="ru-RU" sz="2000" dirty="0">
                <a:solidFill>
                  <a:srgbClr val="CAC5F9">
                    <a:lumMod val="25000"/>
                  </a:srgbClr>
                </a:solidFill>
              </a:rPr>
              <a:t> </a:t>
            </a:r>
            <a:r>
              <a:rPr lang="ru-RU" sz="2000" dirty="0" err="1">
                <a:solidFill>
                  <a:srgbClr val="CAC5F9">
                    <a:lumMod val="25000"/>
                  </a:srgbClr>
                </a:solidFill>
              </a:rPr>
              <a:t>ошириш</a:t>
            </a:r>
            <a:r>
              <a:rPr lang="ru-RU" sz="2000" dirty="0">
                <a:solidFill>
                  <a:srgbClr val="CAC5F9">
                    <a:lumMod val="25000"/>
                  </a:srgbClr>
                </a:solidFill>
              </a:rPr>
              <a:t> </a:t>
            </a:r>
            <a:r>
              <a:rPr lang="ru-RU" sz="2000" dirty="0" err="1">
                <a:solidFill>
                  <a:srgbClr val="CAC5F9">
                    <a:lumMod val="25000"/>
                  </a:srgbClr>
                </a:solidFill>
              </a:rPr>
              <a:t>мумкин</a:t>
            </a:r>
            <a:r>
              <a:rPr lang="ru-RU" sz="2000" dirty="0">
                <a:solidFill>
                  <a:srgbClr val="CAC5F9">
                    <a:lumMod val="25000"/>
                  </a:srgbClr>
                </a:solidFill>
              </a:rPr>
              <a:t>?</a:t>
            </a:r>
          </a:p>
          <a:p>
            <a:pPr marL="0" marR="0" lvl="0" indent="0" algn="l" defTabSz="743005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000" dirty="0">
              <a:solidFill>
                <a:srgbClr val="CAC5F9">
                  <a:lumMod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042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>
            <a:extLst>
              <a:ext uri="{FF2B5EF4-FFF2-40B4-BE49-F238E27FC236}">
                <a16:creationId xmlns:a16="http://schemas.microsoft.com/office/drawing/2014/main" id="{ACE67656-DA98-43F5-9B73-B5AF4C81A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Мунтазам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коррупцияга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ўқитиш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асосий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талаблар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259C03-77A5-4558-83BF-AEAE06C347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1. </a:t>
            </a:r>
            <a:r>
              <a:rPr lang="ru-RU" dirty="0" err="1"/>
              <a:t>Мунтазам</a:t>
            </a:r>
            <a:r>
              <a:rPr lang="ru-RU" dirty="0"/>
              <a:t> 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ўқитиш</a:t>
            </a:r>
            <a:endParaRPr lang="ru-RU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2AD8EF2-A1DA-497B-A807-CB49392FF854}"/>
              </a:ext>
            </a:extLst>
          </p:cNvPr>
          <p:cNvCxnSpPr>
            <a:cxnSpLocks/>
          </p:cNvCxnSpPr>
          <p:nvPr/>
        </p:nvCxnSpPr>
        <p:spPr>
          <a:xfrm>
            <a:off x="441831" y="1420276"/>
            <a:ext cx="5582732" cy="0"/>
          </a:xfrm>
          <a:prstGeom prst="line">
            <a:avLst/>
          </a:prstGeom>
          <a:ln w="25400">
            <a:solidFill>
              <a:srgbClr val="1BD7D3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F1900672-A8D0-40B9-95E3-D3DA6D1C4088}"/>
              </a:ext>
            </a:extLst>
          </p:cNvPr>
          <p:cNvSpPr/>
          <p:nvPr/>
        </p:nvSpPr>
        <p:spPr>
          <a:xfrm>
            <a:off x="441831" y="846221"/>
            <a:ext cx="3439053" cy="523220"/>
          </a:xfrm>
          <a:prstGeom prst="rect">
            <a:avLst/>
          </a:prstGeom>
        </p:spPr>
        <p:txBody>
          <a:bodyPr wrap="square" lIns="0" anchor="b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Ўқитиш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қуйидагиларга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жавоб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бериши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лозим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:</a:t>
            </a:r>
          </a:p>
        </p:txBody>
      </p:sp>
      <p:sp>
        <p:nvSpPr>
          <p:cNvPr id="39" name="object 20">
            <a:extLst>
              <a:ext uri="{FF2B5EF4-FFF2-40B4-BE49-F238E27FC236}">
                <a16:creationId xmlns:a16="http://schemas.microsoft.com/office/drawing/2014/main" id="{B4D2E09D-E563-47A8-902C-0A803299E1D7}"/>
              </a:ext>
            </a:extLst>
          </p:cNvPr>
          <p:cNvSpPr txBox="1"/>
          <p:nvPr/>
        </p:nvSpPr>
        <p:spPr>
          <a:xfrm>
            <a:off x="432000" y="1516468"/>
            <a:ext cx="5592564" cy="224356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Мунтазам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,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бир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йилда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камида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1 марта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ўтказилиши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;</a:t>
            </a:r>
          </a:p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Муайян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давлат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ташкилоти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функцияларига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нисбатан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специфик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бўлиши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;</a:t>
            </a:r>
          </a:p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Мантиқий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тузилган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индивидиуал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мавзуларга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бўлинган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;</a:t>
            </a:r>
          </a:p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Умумий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коррупцияга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қарши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ўқитиш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доирасида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барча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ходимлар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учун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универсал;</a:t>
            </a:r>
          </a:p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20" dirty="0">
                <a:solidFill>
                  <a:schemeClr val="tx2"/>
                </a:solidFill>
                <a:cs typeface="Arial"/>
              </a:rPr>
              <a:t>коррупция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хавф-ҳатарларига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мойиллиги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кўпроқ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бўлган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лавозимларни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эгаллаган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ходимлар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учун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коррупцияга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қарши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махсус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ўқитиш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доирасида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ихтисослашган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бўлиши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;</a:t>
            </a:r>
          </a:p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Билимларни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b="1" spc="-20" dirty="0">
                <a:solidFill>
                  <a:schemeClr val="tx2"/>
                </a:solidFill>
                <a:cs typeface="Arial"/>
              </a:rPr>
              <a:t>тест </a:t>
            </a:r>
            <a:r>
              <a:rPr lang="ru-RU" sz="1200" b="1" spc="-20" dirty="0" err="1">
                <a:solidFill>
                  <a:schemeClr val="tx2"/>
                </a:solidFill>
                <a:cs typeface="Arial"/>
              </a:rPr>
              <a:t>ўтказиш</a:t>
            </a:r>
            <a:r>
              <a:rPr lang="ru-RU" sz="1200" b="1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b="1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200" b="1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b="1" spc="-20" dirty="0" err="1">
                <a:solidFill>
                  <a:schemeClr val="tx2"/>
                </a:solidFill>
                <a:cs typeface="Arial"/>
              </a:rPr>
              <a:t>ўқишга</a:t>
            </a:r>
            <a:r>
              <a:rPr lang="ru-RU" sz="1200" b="1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b="1" spc="-20" dirty="0" err="1">
                <a:solidFill>
                  <a:schemeClr val="tx2"/>
                </a:solidFill>
                <a:cs typeface="Arial"/>
              </a:rPr>
              <a:t>ташриф</a:t>
            </a:r>
            <a:r>
              <a:rPr lang="ru-RU" sz="1200" b="1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b="1" spc="-20" dirty="0" err="1">
                <a:solidFill>
                  <a:schemeClr val="tx2"/>
                </a:solidFill>
                <a:cs typeface="Arial"/>
              </a:rPr>
              <a:t>буюришини</a:t>
            </a:r>
            <a:r>
              <a:rPr lang="ru-RU" sz="1200" b="1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b="1" spc="-20" dirty="0" err="1">
                <a:solidFill>
                  <a:schemeClr val="tx2"/>
                </a:solidFill>
                <a:cs typeface="Arial"/>
              </a:rPr>
              <a:t>ҳисобини</a:t>
            </a:r>
            <a:r>
              <a:rPr lang="ru-RU" sz="1200" b="1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b="1" spc="-20" dirty="0" err="1">
                <a:solidFill>
                  <a:schemeClr val="tx2"/>
                </a:solidFill>
                <a:cs typeface="Arial"/>
              </a:rPr>
              <a:t>юритиш</a:t>
            </a:r>
            <a:r>
              <a:rPr lang="ru-RU" sz="1200" b="1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орқали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назорат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қилиниши</a:t>
            </a:r>
            <a:r>
              <a:rPr lang="ru-RU" sz="1200" b="1" spc="-20" dirty="0">
                <a:solidFill>
                  <a:schemeClr val="tx2"/>
                </a:solidFill>
                <a:cs typeface="Arial"/>
              </a:rPr>
              <a:t>.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B64809E-32E9-4980-B68D-5303CFF35B43}"/>
              </a:ext>
            </a:extLst>
          </p:cNvPr>
          <p:cNvCxnSpPr>
            <a:cxnSpLocks/>
          </p:cNvCxnSpPr>
          <p:nvPr/>
        </p:nvCxnSpPr>
        <p:spPr>
          <a:xfrm>
            <a:off x="441831" y="4346560"/>
            <a:ext cx="5582732" cy="0"/>
          </a:xfrm>
          <a:prstGeom prst="line">
            <a:avLst/>
          </a:prstGeom>
          <a:ln w="25400">
            <a:solidFill>
              <a:srgbClr val="1BD7D3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5C87D27A-1C68-421F-B856-6115CEE3D469}"/>
              </a:ext>
            </a:extLst>
          </p:cNvPr>
          <p:cNvSpPr/>
          <p:nvPr/>
        </p:nvSpPr>
        <p:spPr>
          <a:xfrm>
            <a:off x="441831" y="3987948"/>
            <a:ext cx="3439053" cy="307777"/>
          </a:xfrm>
          <a:prstGeom prst="rect">
            <a:avLst/>
          </a:prstGeom>
        </p:spPr>
        <p:txBody>
          <a:bodyPr wrap="square" lIns="0" anchor="b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Яхши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амалиёт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:</a:t>
            </a:r>
          </a:p>
        </p:txBody>
      </p:sp>
      <p:sp>
        <p:nvSpPr>
          <p:cNvPr id="42" name="object 20">
            <a:extLst>
              <a:ext uri="{FF2B5EF4-FFF2-40B4-BE49-F238E27FC236}">
                <a16:creationId xmlns:a16="http://schemas.microsoft.com/office/drawing/2014/main" id="{621A7A75-37BA-4937-AF06-5A12712CEF5F}"/>
              </a:ext>
            </a:extLst>
          </p:cNvPr>
          <p:cNvSpPr txBox="1"/>
          <p:nvPr/>
        </p:nvSpPr>
        <p:spPr>
          <a:xfrm>
            <a:off x="432000" y="4442752"/>
            <a:ext cx="5592564" cy="1828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Ходимларнинг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диққатини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коррупцияга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қарши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масалаларга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жамлаш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учун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коррупцияга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қарши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дастурларни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бошқа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ўқитиш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ахборот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бериш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даструларидан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алоҳида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ҳолда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ўтказиш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.</a:t>
            </a:r>
          </a:p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20" dirty="0">
                <a:solidFill>
                  <a:schemeClr val="tx2"/>
                </a:solidFill>
                <a:cs typeface="Arial"/>
              </a:rPr>
              <a:t>Ўқитиш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даструлари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бўйича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қаттий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назорат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ўрнатиш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, шу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жумладан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uz-Cyrl-UZ" sz="1200" spc="-20" dirty="0">
                <a:solidFill>
                  <a:schemeClr val="tx2"/>
                </a:solidFill>
                <a:cs typeface="Arial"/>
              </a:rPr>
              <a:t>ўқишга келган ходимларнинг номма-ном журналини юритиш, ўқишда иштирок этган ходимлар ҳисобини юритиш ҳамда бундай ахборотни кадрлар бўлимига ўтказиш.</a:t>
            </a:r>
            <a:endParaRPr lang="ru-RU" sz="1200" spc="-20" dirty="0">
              <a:solidFill>
                <a:schemeClr val="tx2"/>
              </a:solidFill>
              <a:cs typeface="Arial"/>
            </a:endParaRPr>
          </a:p>
          <a:p>
            <a:pPr marL="266700" indent="-254000">
              <a:lnSpc>
                <a:spcPct val="100000"/>
              </a:lnSpc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20" dirty="0">
                <a:solidFill>
                  <a:schemeClr val="tx2"/>
                </a:solidFill>
                <a:cs typeface="Arial"/>
              </a:rPr>
              <a:t>Коррупцияга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қарши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курашишнинг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энг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аҳамиятли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маълумотларини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ўз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ичига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олган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эслатма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буклетлар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тарқатиш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FA8AE21-89C6-4836-A356-9BB4E2B4864F}"/>
              </a:ext>
            </a:extLst>
          </p:cNvPr>
          <p:cNvGrpSpPr/>
          <p:nvPr/>
        </p:nvGrpSpPr>
        <p:grpSpPr>
          <a:xfrm>
            <a:off x="6167438" y="1092297"/>
            <a:ext cx="5581650" cy="1444785"/>
            <a:chOff x="6167438" y="1092297"/>
            <a:chExt cx="5581650" cy="1444785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B52ACD34-0FC3-4234-9D8C-5D881179D1C8}"/>
                </a:ext>
              </a:extLst>
            </p:cNvPr>
            <p:cNvSpPr/>
            <p:nvPr/>
          </p:nvSpPr>
          <p:spPr>
            <a:xfrm>
              <a:off x="6167438" y="1092297"/>
              <a:ext cx="5577899" cy="25889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pPr algn="ctr"/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Ўқитиш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формати</a:t>
              </a:r>
              <a:endParaRPr lang="ru-RU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158963F2-92EE-45E4-A18D-4029F4499D00}"/>
                </a:ext>
              </a:extLst>
            </p:cNvPr>
            <p:cNvSpPr/>
            <p:nvPr/>
          </p:nvSpPr>
          <p:spPr>
            <a:xfrm>
              <a:off x="6167439" y="1402164"/>
              <a:ext cx="2736436" cy="25889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pPr algn="ctr"/>
              <a:r>
                <a:rPr lang="ru-RU" sz="1200" b="1" dirty="0" err="1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Кундузги</a:t>
              </a:r>
              <a:endParaRPr lang="ru-RU" sz="12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433E941F-54DF-4A1F-BD68-3D83F585403F}"/>
                </a:ext>
              </a:extLst>
            </p:cNvPr>
            <p:cNvSpPr/>
            <p:nvPr/>
          </p:nvSpPr>
          <p:spPr>
            <a:xfrm>
              <a:off x="9012652" y="1402164"/>
              <a:ext cx="2736436" cy="25889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pPr algn="ctr"/>
              <a:r>
                <a:rPr lang="ru-RU" sz="12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Дистанцион (</a:t>
              </a:r>
              <a:r>
                <a:rPr lang="ru-RU" sz="1200" b="1" dirty="0" err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масофдан</a:t>
              </a:r>
              <a:r>
                <a:rPr lang="ru-RU" sz="12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b="1" dirty="0" err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туриб</a:t>
              </a:r>
              <a:r>
                <a:rPr lang="ru-RU" sz="12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) тест</a:t>
              </a:r>
            </a:p>
          </p:txBody>
        </p:sp>
        <p:sp>
          <p:nvSpPr>
            <p:cNvPr id="48" name="object 20">
              <a:extLst>
                <a:ext uri="{FF2B5EF4-FFF2-40B4-BE49-F238E27FC236}">
                  <a16:creationId xmlns:a16="http://schemas.microsoft.com/office/drawing/2014/main" id="{5E4F5C81-9246-4DE5-AB1D-971EA9331F10}"/>
                </a:ext>
              </a:extLst>
            </p:cNvPr>
            <p:cNvSpPr txBox="1"/>
            <p:nvPr/>
          </p:nvSpPr>
          <p:spPr>
            <a:xfrm>
              <a:off x="6167439" y="1747763"/>
              <a:ext cx="2736436" cy="64312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266700" indent="-254000">
                <a:lnSpc>
                  <a:spcPct val="100000"/>
                </a:lnSpc>
                <a:spcAft>
                  <a:spcPts val="300"/>
                </a:spcAft>
                <a:buClr>
                  <a:srgbClr val="00B050"/>
                </a:buClr>
                <a:buSzPct val="150000"/>
                <a:buFont typeface="Arial" panose="020B0604020202020204" pitchFamily="34" charset="0"/>
                <a:buChar char="+"/>
              </a:pP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Малумотни</a:t>
              </a:r>
              <a:r>
                <a:rPr lang="ru-RU" sz="1200" spc="-20" dirty="0">
                  <a:solidFill>
                    <a:schemeClr val="tx2"/>
                  </a:solidFill>
                  <a:cs typeface="Arial"/>
                </a:rPr>
                <a:t> </a:t>
              </a: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ўзлаштириш</a:t>
              </a:r>
              <a:r>
                <a:rPr lang="ru-RU" sz="1200" spc="-20" dirty="0">
                  <a:solidFill>
                    <a:schemeClr val="tx2"/>
                  </a:solidFill>
                  <a:cs typeface="Arial"/>
                </a:rPr>
                <a:t> </a:t>
              </a: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назорати</a:t>
              </a:r>
              <a:endParaRPr lang="ru-RU" sz="1200" spc="-20" dirty="0">
                <a:solidFill>
                  <a:schemeClr val="tx2"/>
                </a:solidFill>
                <a:cs typeface="Arial"/>
              </a:endParaRPr>
            </a:p>
            <a:p>
              <a:pPr marL="266700" indent="-254000">
                <a:lnSpc>
                  <a:spcPct val="100000"/>
                </a:lnSpc>
                <a:spcAft>
                  <a:spcPts val="300"/>
                </a:spcAft>
                <a:buClr>
                  <a:srgbClr val="00B050"/>
                </a:buClr>
                <a:buSzPct val="150000"/>
                <a:buFont typeface="Arial" panose="020B0604020202020204" pitchFamily="34" charset="0"/>
                <a:buChar char="+"/>
              </a:pP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Тушунтириш</a:t>
              </a:r>
              <a:r>
                <a:rPr lang="ru-RU" sz="1200" spc="-20" dirty="0">
                  <a:solidFill>
                    <a:schemeClr val="tx2"/>
                  </a:solidFill>
                  <a:cs typeface="Arial"/>
                </a:rPr>
                <a:t> </a:t>
              </a: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бериш</a:t>
              </a:r>
              <a:r>
                <a:rPr lang="ru-RU" sz="1200" spc="-20" dirty="0">
                  <a:solidFill>
                    <a:schemeClr val="tx2"/>
                  </a:solidFill>
                  <a:cs typeface="Arial"/>
                </a:rPr>
                <a:t> </a:t>
              </a: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имконияти</a:t>
              </a:r>
              <a:endParaRPr lang="ru-RU" sz="1200" spc="-20" dirty="0">
                <a:solidFill>
                  <a:schemeClr val="tx2"/>
                </a:solidFill>
                <a:cs typeface="Arial"/>
              </a:endParaRPr>
            </a:p>
            <a:p>
              <a:pPr marL="266700" indent="-254000">
                <a:lnSpc>
                  <a:spcPct val="100000"/>
                </a:lnSpc>
                <a:spcAft>
                  <a:spcPts val="300"/>
                </a:spcAft>
                <a:buClr>
                  <a:srgbClr val="FF0000"/>
                </a:buClr>
                <a:buFont typeface="Arial" panose="020B0604020202020204" pitchFamily="34" charset="0"/>
                <a:buChar char="―"/>
              </a:pP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Қўшимча</a:t>
              </a:r>
              <a:r>
                <a:rPr lang="ru-RU" sz="1200" spc="-20" dirty="0">
                  <a:solidFill>
                    <a:schemeClr val="tx2"/>
                  </a:solidFill>
                  <a:cs typeface="Arial"/>
                </a:rPr>
                <a:t> </a:t>
              </a: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ресурслар</a:t>
              </a:r>
              <a:r>
                <a:rPr lang="ru-RU" sz="1200" spc="-20" dirty="0">
                  <a:solidFill>
                    <a:schemeClr val="tx2"/>
                  </a:solidFill>
                  <a:cs typeface="Arial"/>
                </a:rPr>
                <a:t> (</a:t>
              </a: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вақт</a:t>
              </a:r>
              <a:r>
                <a:rPr lang="ru-RU" sz="1200" spc="-20" dirty="0">
                  <a:solidFill>
                    <a:schemeClr val="tx2"/>
                  </a:solidFill>
                  <a:cs typeface="Arial"/>
                </a:rPr>
                <a:t>, хона)</a:t>
              </a:r>
            </a:p>
          </p:txBody>
        </p:sp>
        <p:sp>
          <p:nvSpPr>
            <p:cNvPr id="49" name="object 20">
              <a:extLst>
                <a:ext uri="{FF2B5EF4-FFF2-40B4-BE49-F238E27FC236}">
                  <a16:creationId xmlns:a16="http://schemas.microsoft.com/office/drawing/2014/main" id="{5AFF5AE0-EEA3-42EA-9544-7BBD6A504323}"/>
                </a:ext>
              </a:extLst>
            </p:cNvPr>
            <p:cNvSpPr txBox="1"/>
            <p:nvPr/>
          </p:nvSpPr>
          <p:spPr>
            <a:xfrm>
              <a:off x="9008901" y="1747763"/>
              <a:ext cx="2736436" cy="789319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266700" indent="-254000">
                <a:lnSpc>
                  <a:spcPct val="100000"/>
                </a:lnSpc>
                <a:spcAft>
                  <a:spcPts val="300"/>
                </a:spcAft>
                <a:buClr>
                  <a:srgbClr val="00B050"/>
                </a:buClr>
                <a:buSzPct val="150000"/>
                <a:buFont typeface="Arial" panose="020B0604020202020204" pitchFamily="34" charset="0"/>
                <a:buChar char="+"/>
              </a:pP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Тренингни</a:t>
              </a:r>
              <a:r>
                <a:rPr lang="ru-RU" sz="1200" spc="-20" dirty="0">
                  <a:solidFill>
                    <a:schemeClr val="tx2"/>
                  </a:solidFill>
                  <a:cs typeface="Arial"/>
                </a:rPr>
                <a:t> </a:t>
              </a: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исталган</a:t>
              </a:r>
              <a:r>
                <a:rPr lang="ru-RU" sz="1200" spc="-20" dirty="0">
                  <a:solidFill>
                    <a:schemeClr val="tx2"/>
                  </a:solidFill>
                  <a:cs typeface="Arial"/>
                </a:rPr>
                <a:t> </a:t>
              </a: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жойда</a:t>
              </a:r>
              <a:r>
                <a:rPr lang="ru-RU" sz="1200" spc="-20" dirty="0">
                  <a:solidFill>
                    <a:schemeClr val="tx2"/>
                  </a:solidFill>
                  <a:cs typeface="Arial"/>
                </a:rPr>
                <a:t> </a:t>
              </a: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ўташ</a:t>
              </a:r>
              <a:r>
                <a:rPr lang="ru-RU" sz="1200" spc="-20" dirty="0">
                  <a:solidFill>
                    <a:schemeClr val="tx2"/>
                  </a:solidFill>
                  <a:cs typeface="Arial"/>
                </a:rPr>
                <a:t> </a:t>
              </a: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имконияти</a:t>
              </a:r>
              <a:endParaRPr lang="ru-RU" sz="1200" spc="-20" dirty="0">
                <a:solidFill>
                  <a:schemeClr val="tx2"/>
                </a:solidFill>
                <a:cs typeface="Arial"/>
              </a:endParaRPr>
            </a:p>
            <a:p>
              <a:pPr marL="266700" indent="-254000">
                <a:lnSpc>
                  <a:spcPct val="100000"/>
                </a:lnSpc>
                <a:spcAft>
                  <a:spcPts val="300"/>
                </a:spcAft>
                <a:buClr>
                  <a:srgbClr val="FF0000"/>
                </a:buClr>
                <a:buFont typeface="Arial" panose="020B0604020202020204" pitchFamily="34" charset="0"/>
                <a:buChar char="―"/>
              </a:pP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Аниқлаштирувчи</a:t>
              </a:r>
              <a:r>
                <a:rPr lang="ru-RU" sz="1200" spc="-20" dirty="0">
                  <a:solidFill>
                    <a:schemeClr val="tx2"/>
                  </a:solidFill>
                  <a:cs typeface="Arial"/>
                </a:rPr>
                <a:t> </a:t>
              </a: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саволлар</a:t>
              </a:r>
              <a:r>
                <a:rPr lang="ru-RU" sz="1200" spc="-20" dirty="0">
                  <a:solidFill>
                    <a:schemeClr val="tx2"/>
                  </a:solidFill>
                  <a:cs typeface="Arial"/>
                </a:rPr>
                <a:t> </a:t>
              </a: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бериш</a:t>
              </a:r>
              <a:r>
                <a:rPr lang="ru-RU" sz="1200" spc="-20" dirty="0">
                  <a:solidFill>
                    <a:schemeClr val="tx2"/>
                  </a:solidFill>
                  <a:cs typeface="Arial"/>
                </a:rPr>
                <a:t> </a:t>
              </a: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имконияти</a:t>
              </a:r>
              <a:r>
                <a:rPr lang="ru-RU" sz="1200" spc="-20" dirty="0">
                  <a:solidFill>
                    <a:schemeClr val="tx2"/>
                  </a:solidFill>
                  <a:cs typeface="Arial"/>
                </a:rPr>
                <a:t> </a:t>
              </a: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мавжуд</a:t>
              </a:r>
              <a:r>
                <a:rPr lang="ru-RU" sz="1200" spc="-20" dirty="0">
                  <a:solidFill>
                    <a:schemeClr val="tx2"/>
                  </a:solidFill>
                  <a:cs typeface="Arial"/>
                </a:rPr>
                <a:t> </a:t>
              </a: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эмаслиги</a:t>
              </a:r>
              <a:endParaRPr lang="ru-RU" sz="1200" spc="-20" dirty="0">
                <a:solidFill>
                  <a:schemeClr val="tx2"/>
                </a:solidFill>
                <a:cs typeface="Arial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E00A9D1-60DA-4B6A-9A8D-194F0A819F05}"/>
              </a:ext>
            </a:extLst>
          </p:cNvPr>
          <p:cNvGrpSpPr/>
          <p:nvPr/>
        </p:nvGrpSpPr>
        <p:grpSpPr>
          <a:xfrm>
            <a:off x="6167438" y="2892242"/>
            <a:ext cx="5581650" cy="1550912"/>
            <a:chOff x="6167438" y="1092297"/>
            <a:chExt cx="5581650" cy="1550912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4BFDF373-41DD-432A-94EA-B71A4D9BF252}"/>
                </a:ext>
              </a:extLst>
            </p:cNvPr>
            <p:cNvSpPr/>
            <p:nvPr/>
          </p:nvSpPr>
          <p:spPr>
            <a:xfrm>
              <a:off x="6167438" y="1092297"/>
              <a:ext cx="5577899" cy="25889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pPr algn="ctr"/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Ўқув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материаллри</a:t>
              </a:r>
              <a:endParaRPr lang="ru-RU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AFC83434-AFFF-4108-8FF0-BE2C6B36D74D}"/>
                </a:ext>
              </a:extLst>
            </p:cNvPr>
            <p:cNvSpPr/>
            <p:nvPr/>
          </p:nvSpPr>
          <p:spPr>
            <a:xfrm>
              <a:off x="6167439" y="1402164"/>
              <a:ext cx="2736436" cy="39374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pPr algn="ctr"/>
              <a:r>
                <a:rPr lang="ru-RU" sz="1200" b="1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Презентация / онлайн платформа</a:t>
              </a: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3BF6E227-2FE4-4D8B-A4DC-E502AC4CBAE4}"/>
                </a:ext>
              </a:extLst>
            </p:cNvPr>
            <p:cNvSpPr/>
            <p:nvPr/>
          </p:nvSpPr>
          <p:spPr>
            <a:xfrm>
              <a:off x="9012652" y="1402164"/>
              <a:ext cx="2736436" cy="39374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pPr algn="ctr"/>
              <a:r>
                <a:rPr lang="ru-RU" sz="1200" b="1" dirty="0" err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Босма</a:t>
              </a:r>
              <a:r>
                <a:rPr lang="ru-RU" sz="12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b="1" dirty="0" err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материаллар</a:t>
              </a:r>
              <a:endParaRPr lang="ru-RU" sz="1200" b="1" dirty="0">
                <a:solidFill>
                  <a:srgbClr val="2112AE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59" name="object 20">
              <a:extLst>
                <a:ext uri="{FF2B5EF4-FFF2-40B4-BE49-F238E27FC236}">
                  <a16:creationId xmlns:a16="http://schemas.microsoft.com/office/drawing/2014/main" id="{3BBEEDB1-1FDB-4B74-A589-A8C713C443B2}"/>
                </a:ext>
              </a:extLst>
            </p:cNvPr>
            <p:cNvSpPr txBox="1"/>
            <p:nvPr/>
          </p:nvSpPr>
          <p:spPr>
            <a:xfrm>
              <a:off x="6167439" y="1853890"/>
              <a:ext cx="2736436" cy="604653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266700" indent="-254000">
                <a:lnSpc>
                  <a:spcPct val="100000"/>
                </a:lnSpc>
                <a:spcAft>
                  <a:spcPts val="300"/>
                </a:spcAft>
                <a:buClr>
                  <a:srgbClr val="00B050"/>
                </a:buClr>
                <a:buSzPct val="150000"/>
                <a:buFont typeface="Arial" panose="020B0604020202020204" pitchFamily="34" charset="0"/>
                <a:buChar char="+"/>
              </a:pP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Берилган</a:t>
              </a:r>
              <a:r>
                <a:rPr lang="ru-RU" sz="1200" spc="-20" dirty="0">
                  <a:solidFill>
                    <a:schemeClr val="tx2"/>
                  </a:solidFill>
                  <a:cs typeface="Arial"/>
                </a:rPr>
                <a:t> </a:t>
              </a: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материалларни</a:t>
              </a:r>
              <a:r>
                <a:rPr lang="ru-RU" sz="1200" spc="-20" dirty="0">
                  <a:solidFill>
                    <a:schemeClr val="tx2"/>
                  </a:solidFill>
                  <a:cs typeface="Arial"/>
                </a:rPr>
                <a:t> </a:t>
              </a: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визуализацияси</a:t>
              </a:r>
              <a:endParaRPr lang="ru-RU" sz="1200" spc="-20" dirty="0">
                <a:solidFill>
                  <a:schemeClr val="tx2"/>
                </a:solidFill>
                <a:cs typeface="Arial"/>
              </a:endParaRPr>
            </a:p>
            <a:p>
              <a:pPr marL="266700" indent="-254000">
                <a:lnSpc>
                  <a:spcPct val="100000"/>
                </a:lnSpc>
                <a:spcAft>
                  <a:spcPts val="300"/>
                </a:spcAft>
                <a:buClr>
                  <a:srgbClr val="FF0000"/>
                </a:buClr>
                <a:buFont typeface="Arial" panose="020B0604020202020204" pitchFamily="34" charset="0"/>
                <a:buChar char="―"/>
              </a:pPr>
              <a:r>
                <a:rPr lang="ru-RU" sz="1200" spc="-20" dirty="0">
                  <a:solidFill>
                    <a:schemeClr val="tx2"/>
                  </a:solidFill>
                  <a:cs typeface="Arial"/>
                </a:rPr>
                <a:t>Компьютер </a:t>
              </a: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ва</a:t>
              </a:r>
              <a:r>
                <a:rPr lang="ru-RU" sz="1200" spc="-20" dirty="0">
                  <a:solidFill>
                    <a:schemeClr val="tx2"/>
                  </a:solidFill>
                  <a:cs typeface="Arial"/>
                </a:rPr>
                <a:t> проектор </a:t>
              </a: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зарурлиги</a:t>
              </a:r>
              <a:endParaRPr lang="ru-RU" sz="1200" spc="-20" dirty="0">
                <a:solidFill>
                  <a:schemeClr val="tx2"/>
                </a:solidFill>
                <a:cs typeface="Arial"/>
              </a:endParaRPr>
            </a:p>
          </p:txBody>
        </p:sp>
        <p:sp>
          <p:nvSpPr>
            <p:cNvPr id="60" name="object 20">
              <a:extLst>
                <a:ext uri="{FF2B5EF4-FFF2-40B4-BE49-F238E27FC236}">
                  <a16:creationId xmlns:a16="http://schemas.microsoft.com/office/drawing/2014/main" id="{E9D43FD6-6D84-4B48-A7E5-B92330380803}"/>
                </a:ext>
              </a:extLst>
            </p:cNvPr>
            <p:cNvSpPr txBox="1"/>
            <p:nvPr/>
          </p:nvSpPr>
          <p:spPr>
            <a:xfrm>
              <a:off x="9008901" y="1853890"/>
              <a:ext cx="2736436" cy="789319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266700" indent="-254000">
                <a:lnSpc>
                  <a:spcPct val="100000"/>
                </a:lnSpc>
                <a:spcAft>
                  <a:spcPts val="300"/>
                </a:spcAft>
                <a:buClr>
                  <a:srgbClr val="00B050"/>
                </a:buClr>
                <a:buSzPct val="150000"/>
                <a:buFont typeface="Arial" panose="020B0604020202020204" pitchFamily="34" charset="0"/>
                <a:buChar char="+"/>
              </a:pP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Компьютерга</a:t>
              </a:r>
              <a:r>
                <a:rPr lang="ru-RU" sz="1200" spc="-20" dirty="0">
                  <a:solidFill>
                    <a:schemeClr val="tx2"/>
                  </a:solidFill>
                  <a:cs typeface="Arial"/>
                </a:rPr>
                <a:t> </a:t>
              </a: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боғлиқ</a:t>
              </a:r>
              <a:r>
                <a:rPr lang="ru-RU" sz="1200" spc="-20" dirty="0">
                  <a:solidFill>
                    <a:schemeClr val="tx2"/>
                  </a:solidFill>
                  <a:cs typeface="Arial"/>
                </a:rPr>
                <a:t> </a:t>
              </a: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бўлмаган</a:t>
              </a:r>
              <a:r>
                <a:rPr lang="ru-RU" sz="1200" spc="-20" dirty="0">
                  <a:solidFill>
                    <a:schemeClr val="tx2"/>
                  </a:solidFill>
                  <a:cs typeface="Arial"/>
                </a:rPr>
                <a:t> </a:t>
              </a: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жисмоний</a:t>
              </a:r>
              <a:r>
                <a:rPr lang="ru-RU" sz="1200" spc="-20" dirty="0">
                  <a:solidFill>
                    <a:schemeClr val="tx2"/>
                  </a:solidFill>
                  <a:cs typeface="Arial"/>
                </a:rPr>
                <a:t> формат</a:t>
              </a:r>
            </a:p>
            <a:p>
              <a:pPr marL="266700" indent="-254000">
                <a:lnSpc>
                  <a:spcPct val="100000"/>
                </a:lnSpc>
                <a:spcAft>
                  <a:spcPts val="300"/>
                </a:spcAft>
                <a:buClr>
                  <a:srgbClr val="FF0000"/>
                </a:buClr>
                <a:buFont typeface="Arial" panose="020B0604020202020204" pitchFamily="34" charset="0"/>
                <a:buChar char="―"/>
              </a:pP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Визуал</a:t>
              </a:r>
              <a:r>
                <a:rPr lang="ru-RU" sz="1200" spc="-20" dirty="0">
                  <a:solidFill>
                    <a:schemeClr val="tx2"/>
                  </a:solidFill>
                  <a:cs typeface="Arial"/>
                </a:rPr>
                <a:t> </a:t>
              </a: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ва</a:t>
              </a:r>
              <a:r>
                <a:rPr lang="ru-RU" sz="1200" spc="-20" dirty="0">
                  <a:solidFill>
                    <a:schemeClr val="tx2"/>
                  </a:solidFill>
                  <a:cs typeface="Arial"/>
                </a:rPr>
                <a:t> интерактив </a:t>
              </a: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таркиб</a:t>
              </a:r>
              <a:r>
                <a:rPr lang="ru-RU" sz="1200" spc="-20" dirty="0">
                  <a:solidFill>
                    <a:schemeClr val="tx2"/>
                  </a:solidFill>
                  <a:cs typeface="Arial"/>
                </a:rPr>
                <a:t> </a:t>
              </a: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мавжуд</a:t>
              </a:r>
              <a:r>
                <a:rPr lang="ru-RU" sz="1200" spc="-20" dirty="0">
                  <a:solidFill>
                    <a:schemeClr val="tx2"/>
                  </a:solidFill>
                  <a:cs typeface="Arial"/>
                </a:rPr>
                <a:t> </a:t>
              </a: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эмаслиги</a:t>
              </a:r>
              <a:endParaRPr lang="ru-RU" sz="1200" spc="-20" dirty="0">
                <a:solidFill>
                  <a:schemeClr val="tx2"/>
                </a:solidFill>
                <a:cs typeface="Arial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F464533-A22D-4598-A3AB-08B251E9ABBD}"/>
              </a:ext>
            </a:extLst>
          </p:cNvPr>
          <p:cNvGrpSpPr/>
          <p:nvPr/>
        </p:nvGrpSpPr>
        <p:grpSpPr>
          <a:xfrm>
            <a:off x="6163687" y="4809370"/>
            <a:ext cx="5611997" cy="1667923"/>
            <a:chOff x="6167438" y="1092297"/>
            <a:chExt cx="5611997" cy="1667923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63718856-DC42-4ABB-A879-B3B39DB75AA0}"/>
                </a:ext>
              </a:extLst>
            </p:cNvPr>
            <p:cNvSpPr/>
            <p:nvPr/>
          </p:nvSpPr>
          <p:spPr>
            <a:xfrm>
              <a:off x="6167438" y="1092297"/>
              <a:ext cx="5577899" cy="25889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pPr algn="ctr"/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Тест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ўтказиш</a:t>
              </a:r>
              <a:endParaRPr lang="ru-RU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84221BB5-C719-4DC6-8D50-8888344CD249}"/>
                </a:ext>
              </a:extLst>
            </p:cNvPr>
            <p:cNvSpPr/>
            <p:nvPr/>
          </p:nvSpPr>
          <p:spPr>
            <a:xfrm>
              <a:off x="6167439" y="1402164"/>
              <a:ext cx="2736436" cy="25889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pPr algn="ctr"/>
              <a:r>
                <a:rPr lang="ru-RU" sz="1200" b="1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Онлайн тест</a:t>
              </a: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3F91D0E2-335F-4D55-87EE-23B1642DB46C}"/>
                </a:ext>
              </a:extLst>
            </p:cNvPr>
            <p:cNvSpPr/>
            <p:nvPr/>
          </p:nvSpPr>
          <p:spPr>
            <a:xfrm>
              <a:off x="9042999" y="1413443"/>
              <a:ext cx="2736436" cy="25889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pPr algn="ctr"/>
              <a:r>
                <a:rPr lang="ru-RU" sz="12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Дистанцион (</a:t>
              </a:r>
              <a:r>
                <a:rPr lang="ru-RU" sz="1200" b="1" dirty="0" err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масофдан</a:t>
              </a:r>
              <a:r>
                <a:rPr lang="ru-RU" sz="12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b="1" dirty="0" err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туриб</a:t>
              </a:r>
              <a:r>
                <a:rPr lang="ru-RU" sz="12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) тест</a:t>
              </a:r>
            </a:p>
          </p:txBody>
        </p:sp>
        <p:sp>
          <p:nvSpPr>
            <p:cNvPr id="65" name="object 20">
              <a:extLst>
                <a:ext uri="{FF2B5EF4-FFF2-40B4-BE49-F238E27FC236}">
                  <a16:creationId xmlns:a16="http://schemas.microsoft.com/office/drawing/2014/main" id="{6C498615-4577-4E18-9B0D-2FEA08A6C447}"/>
                </a:ext>
              </a:extLst>
            </p:cNvPr>
            <p:cNvSpPr txBox="1"/>
            <p:nvPr/>
          </p:nvSpPr>
          <p:spPr>
            <a:xfrm>
              <a:off x="6167439" y="1747763"/>
              <a:ext cx="2736436" cy="604653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266700" indent="-254000">
                <a:lnSpc>
                  <a:spcPct val="100000"/>
                </a:lnSpc>
                <a:spcAft>
                  <a:spcPts val="300"/>
                </a:spcAft>
                <a:buClr>
                  <a:srgbClr val="00B050"/>
                </a:buClr>
                <a:buSzPct val="150000"/>
                <a:buFont typeface="Arial" panose="020B0604020202020204" pitchFamily="34" charset="0"/>
                <a:buChar char="+"/>
              </a:pP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Натижаларни</a:t>
              </a:r>
              <a:r>
                <a:rPr lang="ru-RU" sz="1200" spc="-20" dirty="0">
                  <a:solidFill>
                    <a:schemeClr val="tx2"/>
                  </a:solidFill>
                  <a:cs typeface="Arial"/>
                </a:rPr>
                <a:t> </a:t>
              </a: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оператив</a:t>
              </a:r>
              <a:r>
                <a:rPr lang="ru-RU" sz="1200" spc="-20" dirty="0">
                  <a:solidFill>
                    <a:schemeClr val="tx2"/>
                  </a:solidFill>
                  <a:cs typeface="Arial"/>
                </a:rPr>
                <a:t> </a:t>
              </a: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аниқлаш</a:t>
              </a:r>
              <a:endParaRPr lang="ru-RU" sz="1200" spc="-20" dirty="0">
                <a:solidFill>
                  <a:schemeClr val="tx2"/>
                </a:solidFill>
                <a:cs typeface="Arial"/>
              </a:endParaRPr>
            </a:p>
            <a:p>
              <a:pPr marL="12700">
                <a:lnSpc>
                  <a:spcPct val="100000"/>
                </a:lnSpc>
                <a:spcAft>
                  <a:spcPts val="300"/>
                </a:spcAft>
                <a:buClr>
                  <a:srgbClr val="00B050"/>
                </a:buClr>
                <a:buSzPct val="150000"/>
              </a:pPr>
              <a:r>
                <a:rPr lang="ru-RU" sz="1200" spc="-20" dirty="0">
                  <a:solidFill>
                    <a:schemeClr val="tx2"/>
                  </a:solidFill>
                  <a:cs typeface="Arial"/>
                </a:rPr>
                <a:t>-    </a:t>
              </a: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Қаллобликни</a:t>
              </a:r>
              <a:r>
                <a:rPr lang="ru-RU" sz="1200" spc="-20" dirty="0">
                  <a:solidFill>
                    <a:schemeClr val="tx2"/>
                  </a:solidFill>
                  <a:cs typeface="Arial"/>
                </a:rPr>
                <a:t> </a:t>
              </a: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назорат</a:t>
              </a:r>
              <a:r>
                <a:rPr lang="ru-RU" sz="1200" spc="-20" dirty="0">
                  <a:solidFill>
                    <a:schemeClr val="tx2"/>
                  </a:solidFill>
                  <a:cs typeface="Arial"/>
                </a:rPr>
                <a:t> </a:t>
              </a: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қилиш</a:t>
              </a:r>
              <a:r>
                <a:rPr lang="ru-RU" sz="1200" spc="-20" dirty="0">
                  <a:solidFill>
                    <a:schemeClr val="tx2"/>
                  </a:solidFill>
                  <a:cs typeface="Arial"/>
                </a:rPr>
                <a:t> </a:t>
              </a: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мавжуд</a:t>
              </a:r>
              <a:r>
                <a:rPr lang="ru-RU" sz="1200" spc="-20" dirty="0">
                  <a:solidFill>
                    <a:schemeClr val="tx2"/>
                  </a:solidFill>
                  <a:cs typeface="Arial"/>
                </a:rPr>
                <a:t> </a:t>
              </a: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эмаслиги</a:t>
              </a:r>
              <a:endParaRPr lang="ru-RU" sz="1200" spc="-20" dirty="0">
                <a:solidFill>
                  <a:schemeClr val="tx2"/>
                </a:solidFill>
                <a:cs typeface="Arial"/>
              </a:endParaRPr>
            </a:p>
          </p:txBody>
        </p:sp>
        <p:sp>
          <p:nvSpPr>
            <p:cNvPr id="66" name="object 20">
              <a:extLst>
                <a:ext uri="{FF2B5EF4-FFF2-40B4-BE49-F238E27FC236}">
                  <a16:creationId xmlns:a16="http://schemas.microsoft.com/office/drawing/2014/main" id="{141AFF74-2DB6-487E-9222-93E0AA75DB9F}"/>
                </a:ext>
              </a:extLst>
            </p:cNvPr>
            <p:cNvSpPr txBox="1"/>
            <p:nvPr/>
          </p:nvSpPr>
          <p:spPr>
            <a:xfrm>
              <a:off x="9008901" y="1747763"/>
              <a:ext cx="2736436" cy="1012457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266700" indent="-254000">
                <a:lnSpc>
                  <a:spcPct val="100000"/>
                </a:lnSpc>
                <a:spcAft>
                  <a:spcPts val="300"/>
                </a:spcAft>
                <a:buClr>
                  <a:srgbClr val="00B050"/>
                </a:buClr>
                <a:buSzPct val="150000"/>
                <a:buFont typeface="Arial" panose="020B0604020202020204" pitchFamily="34" charset="0"/>
                <a:buChar char="+"/>
              </a:pPr>
              <a:r>
                <a:rPr lang="ru-RU" sz="1200" spc="-20" dirty="0">
                  <a:solidFill>
                    <a:schemeClr val="tx2"/>
                  </a:solidFill>
                  <a:cs typeface="Arial"/>
                </a:rPr>
                <a:t>Тест </a:t>
              </a: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назорат</a:t>
              </a:r>
              <a:r>
                <a:rPr lang="ru-RU" sz="1200" spc="-20" dirty="0">
                  <a:solidFill>
                    <a:schemeClr val="tx2"/>
                  </a:solidFill>
                  <a:cs typeface="Arial"/>
                </a:rPr>
                <a:t> </a:t>
              </a: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қилиш</a:t>
              </a:r>
              <a:endParaRPr lang="ru-RU" sz="1200" spc="-20" dirty="0">
                <a:solidFill>
                  <a:schemeClr val="tx2"/>
                </a:solidFill>
                <a:cs typeface="Arial"/>
              </a:endParaRPr>
            </a:p>
            <a:p>
              <a:pPr marL="266700" indent="-254000">
                <a:lnSpc>
                  <a:spcPct val="100000"/>
                </a:lnSpc>
                <a:spcAft>
                  <a:spcPts val="300"/>
                </a:spcAft>
                <a:buClr>
                  <a:srgbClr val="FF0000"/>
                </a:buClr>
                <a:buFont typeface="Arial" panose="020B0604020202020204" pitchFamily="34" charset="0"/>
                <a:buChar char="―"/>
              </a:pP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Шахсан</a:t>
              </a:r>
              <a:r>
                <a:rPr lang="ru-RU" sz="1200" spc="-20" dirty="0">
                  <a:solidFill>
                    <a:schemeClr val="tx2"/>
                  </a:solidFill>
                  <a:cs typeface="Arial"/>
                </a:rPr>
                <a:t> </a:t>
              </a: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ҳозир</a:t>
              </a:r>
              <a:r>
                <a:rPr lang="ru-RU" sz="1200" spc="-20" dirty="0">
                  <a:solidFill>
                    <a:schemeClr val="tx2"/>
                  </a:solidFill>
                  <a:cs typeface="Arial"/>
                </a:rPr>
                <a:t>  </a:t>
              </a: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бўлиш</a:t>
              </a:r>
              <a:r>
                <a:rPr lang="ru-RU" sz="1200" spc="-20" dirty="0">
                  <a:solidFill>
                    <a:schemeClr val="tx2"/>
                  </a:solidFill>
                  <a:cs typeface="Arial"/>
                </a:rPr>
                <a:t> </a:t>
              </a:r>
            </a:p>
            <a:p>
              <a:pPr marL="266700" indent="-254000">
                <a:lnSpc>
                  <a:spcPct val="100000"/>
                </a:lnSpc>
                <a:spcAft>
                  <a:spcPts val="300"/>
                </a:spcAft>
                <a:buClr>
                  <a:srgbClr val="FF0000"/>
                </a:buClr>
                <a:buFont typeface="Arial" panose="020B0604020202020204" pitchFamily="34" charset="0"/>
                <a:buChar char="―"/>
              </a:pP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Натижаларни</a:t>
              </a:r>
              <a:r>
                <a:rPr lang="ru-RU" sz="1200" spc="-20" dirty="0">
                  <a:solidFill>
                    <a:schemeClr val="tx2"/>
                  </a:solidFill>
                  <a:cs typeface="Arial"/>
                </a:rPr>
                <a:t> </a:t>
              </a: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аниқлашнинг</a:t>
              </a:r>
              <a:r>
                <a:rPr lang="ru-RU" sz="1200" spc="-20" dirty="0">
                  <a:solidFill>
                    <a:schemeClr val="tx2"/>
                  </a:solidFill>
                  <a:cs typeface="Arial"/>
                </a:rPr>
                <a:t> </a:t>
              </a: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қийинроқ</a:t>
              </a:r>
              <a:r>
                <a:rPr lang="ru-RU" sz="1200" spc="-20" dirty="0">
                  <a:solidFill>
                    <a:schemeClr val="tx2"/>
                  </a:solidFill>
                  <a:cs typeface="Arial"/>
                </a:rPr>
                <a:t> </a:t>
              </a: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ҳисоби</a:t>
              </a:r>
              <a:r>
                <a:rPr lang="ru-RU" sz="1200" spc="-20" dirty="0">
                  <a:solidFill>
                    <a:schemeClr val="tx2"/>
                  </a:solidFill>
                  <a:cs typeface="Arial"/>
                </a:rPr>
                <a:t> </a:t>
              </a: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ва</a:t>
              </a:r>
              <a:r>
                <a:rPr lang="ru-RU" sz="1200" spc="-20" dirty="0">
                  <a:solidFill>
                    <a:schemeClr val="tx2"/>
                  </a:solidFill>
                  <a:cs typeface="Arial"/>
                </a:rPr>
                <a:t> </a:t>
              </a: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инсон</a:t>
              </a:r>
              <a:r>
                <a:rPr lang="ru-RU" sz="1200" spc="-20" dirty="0">
                  <a:solidFill>
                    <a:schemeClr val="tx2"/>
                  </a:solidFill>
                  <a:cs typeface="Arial"/>
                </a:rPr>
                <a:t> </a:t>
              </a: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хатоси</a:t>
              </a:r>
              <a:r>
                <a:rPr lang="ru-RU" sz="1200" spc="-20" dirty="0">
                  <a:solidFill>
                    <a:schemeClr val="tx2"/>
                  </a:solidFill>
                  <a:cs typeface="Arial"/>
                </a:rPr>
                <a:t> </a:t>
              </a:r>
              <a:r>
                <a:rPr lang="ru-RU" sz="1200" spc="-20" dirty="0" err="1">
                  <a:solidFill>
                    <a:schemeClr val="tx2"/>
                  </a:solidFill>
                  <a:cs typeface="Arial"/>
                </a:rPr>
                <a:t>хавфи</a:t>
              </a:r>
              <a:endParaRPr lang="ru-RU" sz="1200" spc="-20" dirty="0">
                <a:solidFill>
                  <a:schemeClr val="tx2"/>
                </a:solidFill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7837977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Kept">
      <a:dk1>
        <a:srgbClr val="531A56"/>
      </a:dk1>
      <a:lt1>
        <a:srgbClr val="FFFFFF"/>
      </a:lt1>
      <a:dk2>
        <a:srgbClr val="000000"/>
      </a:dk2>
      <a:lt2>
        <a:srgbClr val="CAC5F9"/>
      </a:lt2>
      <a:accent1>
        <a:srgbClr val="A39CFF"/>
      </a:accent1>
      <a:accent2>
        <a:srgbClr val="CDFF5D"/>
      </a:accent2>
      <a:accent3>
        <a:srgbClr val="00DD99"/>
      </a:accent3>
      <a:accent4>
        <a:srgbClr val="2ADBDB"/>
      </a:accent4>
      <a:accent5>
        <a:srgbClr val="FF605C"/>
      </a:accent5>
      <a:accent6>
        <a:srgbClr val="FFAB66"/>
      </a:accent6>
      <a:hlink>
        <a:srgbClr val="531A56"/>
      </a:hlink>
      <a:folHlink>
        <a:srgbClr val="3EBAFF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U_JSC_Widescreen.potx" id="{DCCA6DF8-0AB1-4F23-8A30-9BD0D164B9BB}" vid="{3266E5EF-05E3-4A0F-9B3D-04D8A0C2B4C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0E98727E5EFD44A5B58152E2CC9F3C" ma:contentTypeVersion="14" ma:contentTypeDescription="Create a new document." ma:contentTypeScope="" ma:versionID="f2009fc5a916628040699b7c85b694dd">
  <xsd:schema xmlns:xsd="http://www.w3.org/2001/XMLSchema" xmlns:xs="http://www.w3.org/2001/XMLSchema" xmlns:p="http://schemas.microsoft.com/office/2006/metadata/properties" xmlns:ns2="59aa1991-5a37-4160-88e0-d5049aaad999" xmlns:ns3="731385d6-d2ef-4b26-bcca-2d305526e1a6" targetNamespace="http://schemas.microsoft.com/office/2006/metadata/properties" ma:root="true" ma:fieldsID="63542d400e5c892a4ca095b83df6e3fd" ns2:_="" ns3:_="">
    <xsd:import namespace="59aa1991-5a37-4160-88e0-d5049aaad999"/>
    <xsd:import namespace="731385d6-d2ef-4b26-bcca-2d305526e1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aa1991-5a37-4160-88e0-d5049aaad9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883d318-f35c-4577-94aa-4c8e836d27a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1385d6-d2ef-4b26-bcca-2d305526e1a6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775f47db-9fd9-45d8-b133-80d58496e81e}" ma:internalName="TaxCatchAll" ma:showField="CatchAllData" ma:web="731385d6-d2ef-4b26-bcca-2d305526e1a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31385d6-d2ef-4b26-bcca-2d305526e1a6" xsi:nil="true"/>
    <lcf76f155ced4ddcb4097134ff3c332f xmlns="59aa1991-5a37-4160-88e0-d5049aaad99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443883D-A1D5-4854-86EF-85EADFFF29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291FF34-3E58-4282-B4D7-B2CDFCF176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9aa1991-5a37-4160-88e0-d5049aaad999"/>
    <ds:schemaRef ds:uri="731385d6-d2ef-4b26-bcca-2d305526e1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0DD81AA-EDDB-4004-AF4C-18D350C860C7}">
  <ds:schemaRefs>
    <ds:schemaRef ds:uri="http://schemas.microsoft.com/office/2006/metadata/properties"/>
    <ds:schemaRef ds:uri="http://schemas.microsoft.com/office/infopath/2007/PartnerControls"/>
    <ds:schemaRef ds:uri="731385d6-d2ef-4b26-bcca-2d305526e1a6"/>
    <ds:schemaRef ds:uri="59aa1991-5a37-4160-88e0-d5049aaad99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34473</TotalTime>
  <Words>2578</Words>
  <Application>Microsoft Office PowerPoint</Application>
  <PresentationFormat>Widescreen</PresentationFormat>
  <Paragraphs>302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Arial Black</vt:lpstr>
      <vt:lpstr>Calibri</vt:lpstr>
      <vt:lpstr>Gotham Light</vt:lpstr>
      <vt:lpstr>Univers for KPMG Cond</vt:lpstr>
      <vt:lpstr>3_Office Theme</vt:lpstr>
      <vt:lpstr>Коррупцияга қарши курашиш  масалалари бўйича ходимлар, контрагентлар ва бошқа манфаатдор шахслар билан хабар бериш ва коммуникация жараёнларини ташкил этишга ёндашув. Тегишли корпоратив маданиятни шакллантириш. </vt:lpstr>
      <vt:lpstr>Коррупцияга қарши курашиш масалалари бўйича хабар бериш ва коммуникация вазифалари </vt:lpstr>
      <vt:lpstr>Коррупцияга қарши курашиш масалалари бўйича хабар бериш ва коммуникация вазифалари(1/3)</vt:lpstr>
      <vt:lpstr>Коррупцияга қарши курашиш масалалари бўйича хабар бериш ва коммуникация вазифалари(2/3)</vt:lpstr>
      <vt:lpstr>Коррупцияга қарши курашиш масалалари бўйича хабар бериш ва коммуникация вазифалари(3/3)</vt:lpstr>
      <vt:lpstr>Коррупцияга қарши курашиш масалалари бўйича хабар бериш ва коммуникация тамойиллари</vt:lpstr>
      <vt:lpstr>Ўқитиш учун масъуллар ва уларинг вазифалари (1/2)</vt:lpstr>
      <vt:lpstr>Ўқитиш учун масъуллар ва уларинг вазифалари (2/2)</vt:lpstr>
      <vt:lpstr>Мунтазам коррупцияга қарши ўқитиш: асосий талаблар</vt:lpstr>
      <vt:lpstr>Коррупцияга қарши ўқитиш мисоллари: ISO 37001:2016</vt:lpstr>
      <vt:lpstr>Коррупцияга қарши курашиш агентлиги томонидан тавсия этиладиган ўқув мавзулари</vt:lpstr>
      <vt:lpstr>Давлат ташкилотларида коррупцияга қарши ўқитиш амалиёти </vt:lpstr>
      <vt:lpstr>Коррупцияга қарши асосий ҳужжатлар билан таништириш (1/2)</vt:lpstr>
      <vt:lpstr>Коррупцияга қарши асосий ҳужжатлар билан таништириш (2/2)</vt:lpstr>
      <vt:lpstr>Даврий тарқатмалар: электрон почта ва мессенджерлар(1/2)</vt:lpstr>
      <vt:lpstr>Тарқатма намуналари</vt:lpstr>
      <vt:lpstr>Тарқатма материаллар, плакат ва баннерлар</vt:lpstr>
      <vt:lpstr>Тарқатма материаллар, плакат ва баннерлар</vt:lpstr>
      <vt:lpstr>Маслаҳат бериш</vt:lpstr>
      <vt:lpstr>PowerPoint Presentation</vt:lpstr>
      <vt:lpstr>Тадбирларни ўтказиш (Одоб-аҳлоқ куни, Коррупцияга қарши курашиш куни)</vt:lpstr>
      <vt:lpstr>Коррупцияга қарши тадбир мавзулари намуналари (Одоб-аҳлоқ куни, Коррупцияга қарши курашиш куни)   </vt:lpstr>
      <vt:lpstr>Давлат ташкилоти сайтининг коррупцияга қарши бўлимини тўлдириш (1/2)</vt:lpstr>
      <vt:lpstr>Давлат ташкилоти сайтининг коррупцияга қарши бўлимини тўлдириш (2/2)</vt:lpstr>
      <vt:lpstr>Контрагентлар ва бошқа манфаатдор шахсларни коррупцияга қарши курашиш масалалари бўйича хабардор этиш ва коммуникация</vt:lpstr>
      <vt:lpstr>Комплаенс масъуллар чек-лист, таҳиминий ўқув/коммуникация режаси</vt:lpstr>
      <vt:lpstr>Саволлар?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Обучающая программа по вопросам создания и внедрения эффективных антикоррупционных комплаенс-систем в государственных органах и учреждениях</dc:title>
  <dc:creator>Kiryanova, Viktoria</dc:creator>
  <cp:lastModifiedBy>Sabirov, Salayjon</cp:lastModifiedBy>
  <cp:revision>576</cp:revision>
  <dcterms:created xsi:type="dcterms:W3CDTF">2022-07-14T08:09:04Z</dcterms:created>
  <dcterms:modified xsi:type="dcterms:W3CDTF">2023-05-31T19:20:31Z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0x0101002A0E98727E5EFD44A5B58152E2CC9F3C</vt:lpwstr>
  </property>
  <property fmtid="{D5CDD505-2E9C-101B-9397-08002B2CF9AE}" pid="3" name="MediaServiceImageTags">
    <vt:lpwstr/>
  </property>
</Properties>
</file>