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4"/>
  </p:sldMasterIdLst>
  <p:notesMasterIdLst>
    <p:notesMasterId r:id="rId35"/>
  </p:notesMasterIdLst>
  <p:sldIdLst>
    <p:sldId id="2474" r:id="rId5"/>
    <p:sldId id="2508" r:id="rId6"/>
    <p:sldId id="259" r:id="rId7"/>
    <p:sldId id="2567" r:id="rId8"/>
    <p:sldId id="2505" r:id="rId9"/>
    <p:sldId id="2565" r:id="rId10"/>
    <p:sldId id="261" r:id="rId11"/>
    <p:sldId id="266" r:id="rId12"/>
    <p:sldId id="2542" r:id="rId13"/>
    <p:sldId id="1217" r:id="rId14"/>
    <p:sldId id="1065" r:id="rId15"/>
    <p:sldId id="1218" r:id="rId16"/>
    <p:sldId id="1220" r:id="rId17"/>
    <p:sldId id="1083" r:id="rId18"/>
    <p:sldId id="1211" r:id="rId19"/>
    <p:sldId id="1238" r:id="rId20"/>
    <p:sldId id="1067" r:id="rId21"/>
    <p:sldId id="743" r:id="rId22"/>
    <p:sldId id="270" r:id="rId23"/>
    <p:sldId id="1130" r:id="rId24"/>
    <p:sldId id="2513" r:id="rId25"/>
    <p:sldId id="281" r:id="rId26"/>
    <p:sldId id="291" r:id="rId27"/>
    <p:sldId id="2566" r:id="rId28"/>
    <p:sldId id="2507" r:id="rId29"/>
    <p:sldId id="2476" r:id="rId30"/>
    <p:sldId id="2506" r:id="rId31"/>
    <p:sldId id="286" r:id="rId32"/>
    <p:sldId id="2553" r:id="rId33"/>
    <p:sldId id="2568" r:id="rId3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yanova, Viktoria" initials="KV" lastIdx="189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410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Dubanevych, Olga" initials="DO" lastIdx="29" clrIdx="2">
    <p:extLst>
      <p:ext uri="{19B8F6BF-5375-455C-9EA6-DF929625EA0E}">
        <p15:presenceInfo xmlns:p15="http://schemas.microsoft.com/office/powerpoint/2012/main" userId="Dubanevych, Olga" providerId="None"/>
      </p:ext>
    </p:extLst>
  </p:cmAuthor>
  <p:cmAuthor id="4" name="Reshotkin, Mihail" initials="RM" lastIdx="55" clrIdx="3">
    <p:extLst>
      <p:ext uri="{19B8F6BF-5375-455C-9EA6-DF929625EA0E}">
        <p15:presenceInfo xmlns:p15="http://schemas.microsoft.com/office/powerpoint/2012/main" userId="S-1-5-21-2800664165-146498085-484308319-262454" providerId="AD"/>
      </p:ext>
    </p:extLst>
  </p:cmAuthor>
  <p:cmAuthor id="5" name="Burdikova, Irina" initials="BI" lastIdx="9" clrIdx="4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07DF"/>
    <a:srgbClr val="1BD7D3"/>
    <a:srgbClr val="B1C7F7"/>
    <a:srgbClr val="18BEBA"/>
    <a:srgbClr val="D8E3FB"/>
    <a:srgbClr val="E0FAFA"/>
    <a:srgbClr val="CAC5F9"/>
    <a:srgbClr val="CFAFE7"/>
    <a:srgbClr val="F1E8F8"/>
    <a:srgbClr val="A3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85EAA-731D-4F07-A245-F851F7CA5DEA}" v="3" dt="2023-05-25T11:34:56.135"/>
    <p1510:client id="{F442D2EC-6EC9-4CC2-9806-53D1A340CC4D}" v="1" dt="2023-05-25T18:47:54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imova, Nozima" userId="2bc8a0e9-4b78-4c5b-8207-5d08b713b85a" providerId="ADAL" clId="{80704A10-C9A3-441E-93EB-4970A52C1447}"/>
    <pc:docChg chg="undo custSel modMainMaster">
      <pc:chgData name="Azimova, Nozima" userId="2bc8a0e9-4b78-4c5b-8207-5d08b713b85a" providerId="ADAL" clId="{80704A10-C9A3-441E-93EB-4970A52C1447}" dt="2023-05-25T11:23:46.744" v="1"/>
      <pc:docMkLst>
        <pc:docMk/>
      </pc:docMkLst>
      <pc:sldMasterChg chg="modSldLayout">
        <pc:chgData name="Azimova, Nozima" userId="2bc8a0e9-4b78-4c5b-8207-5d08b713b85a" providerId="ADAL" clId="{80704A10-C9A3-441E-93EB-4970A52C1447}" dt="2023-05-25T11:23:46.744" v="1"/>
        <pc:sldMasterMkLst>
          <pc:docMk/>
          <pc:sldMasterMk cId="4102441181" sldId="2147483664"/>
        </pc:sldMasterMkLst>
        <pc:sldLayoutChg chg="modSp mod">
          <pc:chgData name="Azimova, Nozima" userId="2bc8a0e9-4b78-4c5b-8207-5d08b713b85a" providerId="ADAL" clId="{80704A10-C9A3-441E-93EB-4970A52C1447}" dt="2023-05-25T11:23:46.744" v="1"/>
          <pc:sldLayoutMkLst>
            <pc:docMk/>
            <pc:sldMasterMk cId="4102441181" sldId="2147483664"/>
            <pc:sldLayoutMk cId="1660611415" sldId="2147483665"/>
          </pc:sldLayoutMkLst>
          <pc:spChg chg="mod">
            <ac:chgData name="Azimova, Nozima" userId="2bc8a0e9-4b78-4c5b-8207-5d08b713b85a" providerId="ADAL" clId="{80704A10-C9A3-441E-93EB-4970A52C1447}" dt="2023-05-25T11:23:46.744" v="1"/>
            <ac:spMkLst>
              <pc:docMk/>
              <pc:sldMasterMk cId="4102441181" sldId="2147483664"/>
              <pc:sldLayoutMk cId="1660611415" sldId="2147483665"/>
              <ac:spMk id="37" creationId="{B5ED7609-22AE-48E7-9095-132C9EB85554}"/>
            </ac:spMkLst>
          </pc:spChg>
        </pc:sldLayoutChg>
      </pc:sldMasterChg>
    </pc:docChg>
  </pc:docChgLst>
  <pc:docChgLst>
    <pc:chgData name="Sabirov, Salayjon" userId="5acc22ea-36fd-4e21-aa19-017a3f2d902a" providerId="ADAL" clId="{03B85EAA-731D-4F07-A245-F851F7CA5DEA}"/>
    <pc:docChg chg="undo custSel modMainMaster">
      <pc:chgData name="Sabirov, Salayjon" userId="5acc22ea-36fd-4e21-aa19-017a3f2d902a" providerId="ADAL" clId="{03B85EAA-731D-4F07-A245-F851F7CA5DEA}" dt="2023-05-25T11:34:56.135" v="3" actId="478"/>
      <pc:docMkLst>
        <pc:docMk/>
      </pc:docMkLst>
      <pc:sldMasterChg chg="modSldLayout">
        <pc:chgData name="Sabirov, Salayjon" userId="5acc22ea-36fd-4e21-aa19-017a3f2d902a" providerId="ADAL" clId="{03B85EAA-731D-4F07-A245-F851F7CA5DEA}" dt="2023-05-25T11:34:56.135" v="3" actId="478"/>
        <pc:sldMasterMkLst>
          <pc:docMk/>
          <pc:sldMasterMk cId="4102441181" sldId="2147483664"/>
        </pc:sldMasterMkLst>
        <pc:sldLayoutChg chg="addSp delSp modSp mod">
          <pc:chgData name="Sabirov, Salayjon" userId="5acc22ea-36fd-4e21-aa19-017a3f2d902a" providerId="ADAL" clId="{03B85EAA-731D-4F07-A245-F851F7CA5DEA}" dt="2023-05-25T11:34:56.135" v="3" actId="478"/>
          <pc:sldLayoutMkLst>
            <pc:docMk/>
            <pc:sldMasterMk cId="4102441181" sldId="2147483664"/>
            <pc:sldLayoutMk cId="2478154335" sldId="2147483666"/>
          </pc:sldLayoutMkLst>
          <pc:picChg chg="add mod">
            <ac:chgData name="Sabirov, Salayjon" userId="5acc22ea-36fd-4e21-aa19-017a3f2d902a" providerId="ADAL" clId="{03B85EAA-731D-4F07-A245-F851F7CA5DEA}" dt="2023-05-25T11:34:53.206" v="2"/>
            <ac:picMkLst>
              <pc:docMk/>
              <pc:sldMasterMk cId="4102441181" sldId="2147483664"/>
              <pc:sldLayoutMk cId="2478154335" sldId="2147483666"/>
              <ac:picMk id="3" creationId="{1B107B49-E99D-A618-C05F-5C2F9BC9A8CC}"/>
            </ac:picMkLst>
          </pc:picChg>
          <pc:picChg chg="del">
            <ac:chgData name="Sabirov, Salayjon" userId="5acc22ea-36fd-4e21-aa19-017a3f2d902a" providerId="ADAL" clId="{03B85EAA-731D-4F07-A245-F851F7CA5DEA}" dt="2023-05-25T11:34:56.135" v="3" actId="478"/>
            <ac:picMkLst>
              <pc:docMk/>
              <pc:sldMasterMk cId="4102441181" sldId="2147483664"/>
              <pc:sldLayoutMk cId="2478154335" sldId="2147483666"/>
              <ac:picMk id="38" creationId="{50339AC7-DA0D-4DA5-95DC-610D504F3517}"/>
            </ac:picMkLst>
          </pc:picChg>
        </pc:sldLayoutChg>
        <pc:sldLayoutChg chg="modSp mod">
          <pc:chgData name="Sabirov, Salayjon" userId="5acc22ea-36fd-4e21-aa19-017a3f2d902a" providerId="ADAL" clId="{03B85EAA-731D-4F07-A245-F851F7CA5DEA}" dt="2023-05-25T11:34:50.894" v="1" actId="1076"/>
          <pc:sldLayoutMkLst>
            <pc:docMk/>
            <pc:sldMasterMk cId="4102441181" sldId="2147483664"/>
            <pc:sldLayoutMk cId="3327719699" sldId="2147483671"/>
          </pc:sldLayoutMkLst>
          <pc:picChg chg="mod">
            <ac:chgData name="Sabirov, Salayjon" userId="5acc22ea-36fd-4e21-aa19-017a3f2d902a" providerId="ADAL" clId="{03B85EAA-731D-4F07-A245-F851F7CA5DEA}" dt="2023-05-25T11:34:50.894" v="1" actId="1076"/>
            <ac:picMkLst>
              <pc:docMk/>
              <pc:sldMasterMk cId="4102441181" sldId="2147483664"/>
              <pc:sldLayoutMk cId="3327719699" sldId="2147483671"/>
              <ac:picMk id="40" creationId="{E5DE5EE0-7DFD-4E69-8FC5-5064793F1916}"/>
            </ac:picMkLst>
          </pc:picChg>
        </pc:sldLayoutChg>
      </pc:sldMasterChg>
    </pc:docChg>
  </pc:docChgLst>
  <pc:docChgLst>
    <pc:chgData name="Tojiev, Iskandar" userId="11483d6b-a813-4423-a6a6-f2b1aed4f54c" providerId="ADAL" clId="{F442D2EC-6EC9-4CC2-9806-53D1A340CC4D}"/>
    <pc:docChg chg="modNotesMaster">
      <pc:chgData name="Tojiev, Iskandar" userId="11483d6b-a813-4423-a6a6-f2b1aed4f54c" providerId="ADAL" clId="{F442D2EC-6EC9-4CC2-9806-53D1A340CC4D}" dt="2023-05-25T18:47:54.723" v="0"/>
      <pc:docMkLst>
        <pc:docMk/>
      </pc:docMkLst>
    </pc:docChg>
  </pc:docChgLst>
  <pc:docChgLst>
    <pc:chgData name="Tojiev, Iskandar" userId="11483d6b-a813-4423-a6a6-f2b1aed4f54c" providerId="ADAL" clId="{3EE3FA07-2329-443A-A2A9-C9B46068C410}"/>
    <pc:docChg chg="modSld">
      <pc:chgData name="Tojiev, Iskandar" userId="11483d6b-a813-4423-a6a6-f2b1aed4f54c" providerId="ADAL" clId="{3EE3FA07-2329-443A-A2A9-C9B46068C410}" dt="2023-04-20T06:48:34.107" v="2" actId="20577"/>
      <pc:docMkLst>
        <pc:docMk/>
      </pc:docMkLst>
      <pc:sldChg chg="modSp mod">
        <pc:chgData name="Tojiev, Iskandar" userId="11483d6b-a813-4423-a6a6-f2b1aed4f54c" providerId="ADAL" clId="{3EE3FA07-2329-443A-A2A9-C9B46068C410}" dt="2023-04-20T06:48:34.107" v="2" actId="20577"/>
        <pc:sldMkLst>
          <pc:docMk/>
          <pc:sldMk cId="2218674489" sldId="2474"/>
        </pc:sldMkLst>
        <pc:spChg chg="mod">
          <ac:chgData name="Tojiev, Iskandar" userId="11483d6b-a813-4423-a6a6-f2b1aed4f54c" providerId="ADAL" clId="{3EE3FA07-2329-443A-A2A9-C9B46068C410}" dt="2023-04-20T06:48:34.107" v="2" actId="20577"/>
          <ac:spMkLst>
            <pc:docMk/>
            <pc:sldMk cId="2218674489" sldId="2474"/>
            <ac:spMk id="2" creationId="{F4B78686-8A89-45B4-8191-E1A9CCC7992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279289948927068"/>
          <c:y val="3.1730766828379255E-2"/>
          <c:w val="0.49767663275348595"/>
          <c:h val="0.890115241511565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BD7D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Sheet1!$A$2:$A$23</c:f>
              <c:strCache>
                <c:ptCount val="22"/>
                <c:pt idx="0">
                  <c:v>Жизнь не по средствам</c:v>
                </c:pt>
                <c:pt idx="1">
                  <c:v>Финансовые трудности</c:v>
                </c:pt>
                <c:pt idx="2">
                  <c:v>Необычно тесная связь с продавцом/покупателем</c:v>
                </c:pt>
                <c:pt idx="3">
                  <c:v>Нет поведенческих тревожных сигналов</c:v>
                </c:pt>
                <c:pt idx="4">
                  <c:v>Проблемы с контролем, нежелание делиться обязанностями</c:v>
                </c:pt>
                <c:pt idx="5">
                  <c:v>Раздражительность, подозрительность или оборонительное поведение</c:v>
                </c:pt>
                <c:pt idx="6">
                  <c:v>Запугивание</c:v>
                </c:pt>
                <c:pt idx="7">
                  <c:v>Развод/семейные проблемы</c:v>
                </c:pt>
                <c:pt idx="8">
                  <c:v>Поведение "крупного воротилы", "ловкача"</c:v>
                </c:pt>
                <c:pt idx="9">
                  <c:v>Чрезмерное давление внутри организации</c:v>
                </c:pt>
                <c:pt idx="10">
                  <c:v>Проблемы с зависимостью</c:v>
                </c:pt>
                <c:pt idx="11">
                  <c:v>Жалобы на неадекватную заработную плату</c:v>
                </c:pt>
                <c:pt idx="12">
                  <c:v>Отказ от отпуска</c:v>
                </c:pt>
                <c:pt idx="13">
                  <c:v>Социальная изоляция</c:v>
                </c:pt>
                <c:pt idx="14">
                  <c:v>Прошлые юридические проблемы</c:v>
                </c:pt>
                <c:pt idx="15">
                  <c:v>Жалобы на отсутствие полномочий</c:v>
                </c:pt>
                <c:pt idx="16">
                  <c:v>Другие проблемы, связанные с трудоустройством</c:v>
                </c:pt>
                <c:pt idx="17">
                  <c:v>Чрезмерное давление со стороны семьи/сверстников для достижения успеха</c:v>
                </c:pt>
                <c:pt idx="18">
                  <c:v>Частые опоздания или прогулы</c:v>
                </c:pt>
                <c:pt idx="19">
                  <c:v>Нестабильность жизненных обстоятельств</c:v>
                </c:pt>
                <c:pt idx="20">
                  <c:v>Чрезмерное пользование Интернетом </c:v>
                </c:pt>
                <c:pt idx="21">
                  <c:v>Прочее</c:v>
                </c:pt>
              </c:strCache>
            </c:strRef>
          </c:cat>
          <c:val>
            <c:numRef>
              <c:f>Sheet1!$B$2:$B$23</c:f>
              <c:numCache>
                <c:formatCode>0%</c:formatCode>
                <c:ptCount val="22"/>
                <c:pt idx="0">
                  <c:v>0.39</c:v>
                </c:pt>
                <c:pt idx="1">
                  <c:v>0.25</c:v>
                </c:pt>
                <c:pt idx="2">
                  <c:v>0.2</c:v>
                </c:pt>
                <c:pt idx="3">
                  <c:v>0.15</c:v>
                </c:pt>
                <c:pt idx="4">
                  <c:v>0.13</c:v>
                </c:pt>
                <c:pt idx="5">
                  <c:v>0.12</c:v>
                </c:pt>
                <c:pt idx="6">
                  <c:v>0.12</c:v>
                </c:pt>
                <c:pt idx="7">
                  <c:v>0.11</c:v>
                </c:pt>
                <c:pt idx="8">
                  <c:v>0.1</c:v>
                </c:pt>
                <c:pt idx="9">
                  <c:v>0.08</c:v>
                </c:pt>
                <c:pt idx="10">
                  <c:v>7.0000000000000007E-2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0.06</c:v>
                </c:pt>
                <c:pt idx="14">
                  <c:v>0.05</c:v>
                </c:pt>
                <c:pt idx="15">
                  <c:v>0.05</c:v>
                </c:pt>
                <c:pt idx="16">
                  <c:v>0.04</c:v>
                </c:pt>
                <c:pt idx="17">
                  <c:v>0.04</c:v>
                </c:pt>
                <c:pt idx="18">
                  <c:v>0.03</c:v>
                </c:pt>
                <c:pt idx="19">
                  <c:v>0.03</c:v>
                </c:pt>
                <c:pt idx="20">
                  <c:v>0.02</c:v>
                </c:pt>
                <c:pt idx="2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9F-46BE-BF0B-DF88741D35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49572896"/>
        <c:axId val="806299600"/>
      </c:barChart>
      <c:catAx>
        <c:axId val="1049572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299600"/>
        <c:crosses val="autoZero"/>
        <c:auto val="1"/>
        <c:lblAlgn val="ctr"/>
        <c:lblOffset val="100"/>
        <c:noMultiLvlLbl val="0"/>
      </c:catAx>
      <c:valAx>
        <c:axId val="806299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E4E4EF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957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05900258714757"/>
          <c:y val="0"/>
          <c:w val="0.7361625476657679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A07D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0-44B6-9E58-42427CC5885B}"/>
              </c:ext>
            </c:extLst>
          </c:dPt>
          <c:dPt>
            <c:idx val="1"/>
            <c:bubble3D val="0"/>
            <c:spPr>
              <a:solidFill>
                <a:srgbClr val="E4E4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A80-44B6-9E58-42427CC5885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80-44B6-9E58-42427CC58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05900258714757"/>
          <c:y val="0"/>
          <c:w val="0.7361625476657679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A07D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0-44B6-9E58-42427CC5885B}"/>
              </c:ext>
            </c:extLst>
          </c:dPt>
          <c:dPt>
            <c:idx val="1"/>
            <c:bubble3D val="0"/>
            <c:spPr>
              <a:solidFill>
                <a:srgbClr val="E4E4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A80-44B6-9E58-42427CC5885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80-44B6-9E58-42427CC58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05900258714757"/>
          <c:y val="0"/>
          <c:w val="0.7361625476657679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A07D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0-44B6-9E58-42427CC5885B}"/>
              </c:ext>
            </c:extLst>
          </c:dPt>
          <c:dPt>
            <c:idx val="1"/>
            <c:bubble3D val="0"/>
            <c:spPr>
              <a:solidFill>
                <a:srgbClr val="E4E4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A80-44B6-9E58-42427CC5885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80-44B6-9E58-42427CC58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05900258714757"/>
          <c:y val="0"/>
          <c:w val="0.7361625476657679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A07D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0-44B6-9E58-42427CC5885B}"/>
              </c:ext>
            </c:extLst>
          </c:dPt>
          <c:dPt>
            <c:idx val="1"/>
            <c:bubble3D val="0"/>
            <c:spPr>
              <a:solidFill>
                <a:srgbClr val="E4E4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A80-44B6-9E58-42427CC5885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80-44B6-9E58-42427CC58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05900258714757"/>
          <c:y val="0"/>
          <c:w val="0.7361625476657679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A07D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0-44B6-9E58-42427CC5885B}"/>
              </c:ext>
            </c:extLst>
          </c:dPt>
          <c:dPt>
            <c:idx val="1"/>
            <c:bubble3D val="0"/>
            <c:spPr>
              <a:solidFill>
                <a:srgbClr val="E4E4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A80-44B6-9E58-42427CC5885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23</c:v>
                </c:pt>
                <c:pt idx="1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80-44B6-9E58-42427CC58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E3A89-B558-4B0D-9C7B-E0FAA499B0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9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E3A89-B558-4B0D-9C7B-E0FAA499B0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178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E3A89-B558-4B0D-9C7B-E0FAA499B0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786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E3A89-B558-4B0D-9C7B-E0FAA499B0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074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E3A89-B558-4B0D-9C7B-E0FAA499B0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5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E3A89-B558-4B0D-9C7B-E0FAA499B0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91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E3A89-B558-4B0D-9C7B-E0FAA499B0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908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spcBef>
                <a:spcPct val="0"/>
              </a:spcBef>
              <a:spcAft>
                <a:spcPts val="600"/>
              </a:spcAft>
              <a:buClr>
                <a:srgbClr val="3A07DF"/>
              </a:buClr>
              <a:buFont typeface="Arial" panose="020B0604020202020204" pitchFamily="34" charset="0"/>
              <a:buNone/>
            </a:pPr>
            <a:r>
              <a:rPr lang="ru-RU" sz="12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Необходимо провести анализ тендерной документации</a:t>
            </a:r>
          </a:p>
          <a:p>
            <a:pPr marL="0" indent="0" fontAlgn="base">
              <a:spcBef>
                <a:spcPct val="0"/>
              </a:spcBef>
              <a:spcAft>
                <a:spcPts val="600"/>
              </a:spcAft>
              <a:buClr>
                <a:srgbClr val="3A07DF"/>
              </a:buClr>
              <a:buFont typeface="Arial" panose="020B0604020202020204" pitchFamily="34" charset="0"/>
              <a:buNone/>
            </a:pPr>
            <a:endParaRPr lang="en-US" sz="1200" b="1">
              <a:solidFill>
                <a:srgbClr val="3A07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ts val="600"/>
              </a:spcAft>
              <a:buClr>
                <a:srgbClr val="3A07DF"/>
              </a:buClr>
              <a:buFont typeface="Arial" panose="020B0604020202020204" pitchFamily="34" charset="0"/>
              <a:buNone/>
            </a:pPr>
            <a:r>
              <a:rPr lang="ru-RU" sz="12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Примеры признаков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Clr>
                <a:srgbClr val="3A07DF"/>
              </a:buClr>
              <a:buFont typeface="Arial" panose="020B0604020202020204" pitchFamily="34" charset="0"/>
              <a:buChar char="►"/>
            </a:pPr>
            <a:r>
              <a:rPr lang="ru-RU" sz="12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небольшая разница в цене заявки (менее 5%);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Clr>
                <a:srgbClr val="3A07DF"/>
              </a:buClr>
              <a:buFont typeface="Arial" panose="020B0604020202020204" pitchFamily="34" charset="0"/>
              <a:buChar char="►"/>
            </a:pPr>
            <a:r>
              <a:rPr lang="ru-RU" sz="12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небольшая разница во времени подачи заявок (от 10 секунд до 1 минуты);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Clr>
                <a:srgbClr val="3A07DF"/>
              </a:buClr>
              <a:buFont typeface="Arial" panose="020B0604020202020204" pitchFamily="34" charset="0"/>
              <a:buChar char="►"/>
            </a:pPr>
            <a:r>
              <a:rPr lang="ru-RU" sz="12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визуально схожий дизайн фирменных бланков компаний.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2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A9F04-E808-4984-8439-FD0A87A3E3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3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Это далеко не исчерпывающий список того, что можно увидеть при проверке первички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E3A89-B558-4B0D-9C7B-E0FAA499B0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69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семинара, работники комплаенс-подразделения заметили, что </a:t>
            </a:r>
            <a:r>
              <a:rPr lang="ru-RU" sz="12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участников отличается от одного дня к другому</a:t>
            </a:r>
            <a:r>
              <a:rPr lang="ru-RU" sz="1200" b="0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то время как все подписи проставлены.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результатам анализа указанных листов установлено, что </a:t>
            </a:r>
            <a:r>
              <a:rPr lang="ru-RU" sz="12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визуально подписи и почерки одних и тех же работников отличаются в разных листах.</a:t>
            </a:r>
            <a:br>
              <a:rPr lang="ru-RU" sz="12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6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E3A89-B558-4B0D-9C7B-E0FAA499B0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2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1270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D205-0B56-4E97-BBC6-C1C0E62E6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2"/>
          <a:stretch/>
        </p:blipFill>
        <p:spPr>
          <a:xfrm rot="16200000" flipH="1">
            <a:off x="6055953" y="735705"/>
            <a:ext cx="5990690" cy="5395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3CF4DF-2805-271D-D24B-19345FA8679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45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EB8C2E-3FDA-48E3-9805-D92C9A252302}"/>
              </a:ext>
            </a:extLst>
          </p:cNvPr>
          <p:cNvSpPr/>
          <p:nvPr userDrawn="1"/>
        </p:nvSpPr>
        <p:spPr>
          <a:xfrm>
            <a:off x="-1" y="0"/>
            <a:ext cx="42942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FBC11-E835-4C70-BC53-DDEC41C4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484" y="438150"/>
            <a:ext cx="6063952" cy="985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69C7B-A3A5-40BA-AE85-F83843ACBC65}"/>
              </a:ext>
            </a:extLst>
          </p:cNvPr>
          <p:cNvSpPr txBox="1"/>
          <p:nvPr userDrawn="1"/>
        </p:nvSpPr>
        <p:spPr>
          <a:xfrm>
            <a:off x="449864" y="6447918"/>
            <a:ext cx="3589702" cy="2675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rgbClr val="898D93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3E8FF6-2BE6-16EB-2CEF-8E2F5BDD0D88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9B8ED7A5-E0AC-2241-9C0C-D0FF5713A3E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590139-B46A-5ADD-82AE-C18DAE2F03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76BF8A-9C99-52AB-BEB8-6977E17E71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EEAD18-8E9D-A3E9-FC2C-D798A13762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65EDC9-FF6C-D6AE-21B2-40DB243AAD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183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4FD212-CC19-479D-BA97-6C38A0F20C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995" y="0"/>
            <a:ext cx="10288005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5" y="0"/>
            <a:ext cx="12192004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7F77D-126F-4A2D-BEAA-3AC58BFF92F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БМТТД, 2022 (</a:t>
            </a:r>
            <a:r>
              <a:rPr lang="en-US" sz="7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undp.org/</a:t>
            </a:r>
            <a:r>
              <a:rPr lang="en-US" sz="700" kern="1200" noProof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uzbekistan</a:t>
            </a:r>
            <a:r>
              <a:rPr lang="en-US" sz="7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)</a:t>
            </a:r>
            <a:endParaRPr lang="ru-RU" sz="700" kern="1200" noProof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F84553DF-6806-AB38-439F-CA74FE47335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3C56CB-5331-A9DA-1D73-EFCFE23306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4FA55D-FE19-FA9D-7735-EB01C25ACD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5DB8CD-FAC3-77E2-55F4-3BAEBD3F6F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05B271-D17A-79F5-48AB-8DC9513B1E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14032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67DA62D3-5C26-2E51-DCFA-BD95265F67F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E94631-7E56-F72B-8A60-023323307E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DA8EFD-11FE-0721-AB93-FC08AA35EF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DFDE35-D514-AF44-F30F-60F22FCDA3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6620F0-D452-23BB-79AB-5087861264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5062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069EF1C-53E7-4912-8E3D-718C396F6D78}"/>
              </a:ext>
            </a:extLst>
          </p:cNvPr>
          <p:cNvSpPr/>
          <p:nvPr userDrawn="1"/>
        </p:nvSpPr>
        <p:spPr>
          <a:xfrm>
            <a:off x="371026" y="5177962"/>
            <a:ext cx="7083467" cy="135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ru-RU" sz="8800" b="1" spc="-150" dirty="0">
                <a:ln>
                  <a:solidFill>
                    <a:srgbClr val="2112AE"/>
                  </a:solidFill>
                </a:ln>
                <a:solidFill>
                  <a:schemeClr val="bg1">
                    <a:lumMod val="95000"/>
                  </a:schemeClr>
                </a:solidFill>
                <a:ea typeface="Golos Text" panose="020B0503020202020204" pitchFamily="34" charset="0"/>
              </a:rPr>
              <a:t>Блок</a:t>
            </a:r>
            <a:r>
              <a:rPr lang="ru-RU" sz="8800" b="1" spc="-300" dirty="0">
                <a:ln>
                  <a:solidFill>
                    <a:srgbClr val="2112AE"/>
                  </a:solidFill>
                </a:ln>
                <a:solidFill>
                  <a:schemeClr val="bg1">
                    <a:lumMod val="95000"/>
                  </a:schemeClr>
                </a:solidFill>
                <a:ea typeface="Golos Text" panose="020B0503020202020204" pitchFamily="34" charset="0"/>
              </a:rPr>
              <a:t> 12.</a:t>
            </a:r>
            <a:endParaRPr lang="en-US" sz="7200" b="1" spc="-300" dirty="0">
              <a:ln>
                <a:solidFill>
                  <a:srgbClr val="2112AE"/>
                </a:solidFill>
              </a:ln>
              <a:solidFill>
                <a:schemeClr val="bg1">
                  <a:lumMod val="95000"/>
                </a:schemeClr>
              </a:solidFill>
              <a:ea typeface="Golos Text" panose="020B05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6A424E-82E7-4276-ADE5-EC86C46B0361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09CF7-22D8-4A53-A3F4-9B693C751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1" y="438149"/>
            <a:ext cx="4921248" cy="470323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37E13D3-BDCA-8775-0CD0-74B53B9082F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0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51C054-C77A-4C98-BE6B-50280BEB5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16" y="438150"/>
            <a:ext cx="4895850" cy="58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EFB73-93B7-967C-26BE-EBB6039C80A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D5FBA88C-A7DB-D0CC-6D28-6F3C81CDC41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4133AF-F1B5-BD5F-8C56-C7E8906E4B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BDBA64-D8BB-26EC-19D8-15D652BE4B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E5C997-5A24-93E7-3F86-7C939FAA5C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817F91-FFE6-9623-0CC2-E5141C2E2F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1151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B4CA3B-0885-4838-BFB9-6475DABF2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084" y="0"/>
            <a:ext cx="10287916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C0391C-2610-4AB0-824D-A88BBABE93D4}"/>
              </a:ext>
            </a:extLst>
          </p:cNvPr>
          <p:cNvSpPr/>
          <p:nvPr userDrawn="1"/>
        </p:nvSpPr>
        <p:spPr>
          <a:xfrm flipH="1">
            <a:off x="-1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34749">
                <a:srgbClr val="FFFFFF">
                  <a:alpha val="73000"/>
                </a:srgbClr>
              </a:gs>
              <a:gs pos="86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9073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49357-14EA-D9CD-A1C2-F0CEC949967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0B7F8FB3-FDA8-B454-2F37-E3FCA04E22A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DD62F2-3A5F-92BF-5029-7C87AE3EE9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EF236-728F-8FC7-4F15-8195B4817E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29E475-9DB6-D962-9D34-5C68E483C6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CAE1DF-5836-1BA8-9EBF-D6EAD13045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6964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E559C-AB0D-476B-9BD0-E5E3305DC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048" y="0"/>
            <a:ext cx="9327952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2" y="0"/>
            <a:ext cx="12192001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78660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759BB-84C2-5521-3118-A218EF073EC8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2047CBAF-4ACE-056D-2C1E-2AA8FD1965D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31FCCA-7D42-CCEF-A80E-8CDA406D47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C6D58A-7BF1-F1AB-3D10-1AE6288600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E2376D-7793-B91B-CF41-7AC28C57E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C7B8FC-6A75-47D2-FD00-275BDD3B71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3206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554591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0491FEA-3196-EB3A-1BE3-87535C486F1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1A57C21F-450F-E61F-F34B-F97046C7357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B57E6C1-D5F5-A49A-9229-030BFAC035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D4989B7-594C-A2AA-105D-E4F753E6AE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03FE7AF-3862-74C9-C32E-605FEF238D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96B47DF-D609-543F-F937-9A67DA45AF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9781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90739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005FF-DA98-5226-0B9E-48999FFB795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77682E1E-469B-CA59-40C4-1DC7BE601C4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8241B4-A360-25C4-606E-CCBB219ECB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97E592-A216-07D0-5934-323EBD32CE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73BB0D-216D-3D20-D4C8-503B6CF3B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4DA156-50F5-4E5C-B035-E74810DA6A6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6072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90739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4E751-E87A-111B-2260-FCE0313BA35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5102709D-9BDC-5CB3-D5F1-0AAA72CFD88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EE47EA-9216-E1F0-48BA-6116E4F8CA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9939F7-7CF5-BF1F-0093-2F7FA1F3A0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037D48-77F8-5784-376A-E103ED1DD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270AB5-4C16-C93D-360A-57FD1F4CEF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4110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4" y="438162"/>
            <a:ext cx="10059772" cy="4349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066D5C-729B-1A1F-D2E1-30D4C85FB9B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8E079021-48B7-D90A-6AF9-9F3E73BC697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F2A1D5-C05D-5037-9540-750F782976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4D1572-C9BB-5B0D-F8F3-B02EABAE8D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FD08CF-103A-C563-1DAE-118A203DC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3D1DEF-64C9-616A-E550-71C93558DC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0906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EEECF-8944-4DD0-8A68-B269F42781F4}"/>
              </a:ext>
            </a:extLst>
          </p:cNvPr>
          <p:cNvGrpSpPr/>
          <p:nvPr/>
        </p:nvGrpSpPr>
        <p:grpSpPr>
          <a:xfrm>
            <a:off x="12428854" y="438150"/>
            <a:ext cx="1578422" cy="632808"/>
            <a:chOff x="3634369" y="318226"/>
            <a:chExt cx="1578422" cy="6328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9E3CB2-0140-4585-B311-61EDF662845F}"/>
                </a:ext>
              </a:extLst>
            </p:cNvPr>
            <p:cNvSpPr/>
            <p:nvPr/>
          </p:nvSpPr>
          <p:spPr>
            <a:xfrm>
              <a:off x="3634371" y="318226"/>
              <a:ext cx="1305312" cy="2128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>
                <a:spcBef>
                  <a:spcPts val="1000"/>
                </a:spcBef>
                <a:spcAft>
                  <a:spcPts val="300"/>
                </a:spcAft>
              </a:pPr>
              <a:r>
                <a:rPr lang="ru-RU" sz="800" b="1" dirty="0">
                  <a:solidFill>
                    <a:srgbClr val="6B6F77"/>
                  </a:solidFill>
                  <a:latin typeface="Arial" panose="020B0604020202020204" pitchFamily="34" charset="0"/>
                </a:rPr>
                <a:t>Основная палитра</a:t>
              </a:r>
              <a:endParaRPr lang="en-US" sz="800" b="1" dirty="0" err="1">
                <a:solidFill>
                  <a:srgbClr val="6B6F77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5EF4C1-D134-4023-AA33-B72016BAB269}"/>
                </a:ext>
              </a:extLst>
            </p:cNvPr>
            <p:cNvGrpSpPr/>
            <p:nvPr/>
          </p:nvGrpSpPr>
          <p:grpSpPr>
            <a:xfrm>
              <a:off x="3634369" y="468810"/>
              <a:ext cx="1578422" cy="482224"/>
              <a:chOff x="3634369" y="496518"/>
              <a:chExt cx="1868455" cy="57083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81F78EF-5A66-48AB-A8BB-8E1BD6561A0C}"/>
                  </a:ext>
                </a:extLst>
              </p:cNvPr>
              <p:cNvSpPr/>
              <p:nvPr/>
            </p:nvSpPr>
            <p:spPr>
              <a:xfrm>
                <a:off x="3957661" y="496518"/>
                <a:ext cx="252000" cy="252000"/>
              </a:xfrm>
              <a:prstGeom prst="ellipse">
                <a:avLst/>
              </a:prstGeom>
              <a:solidFill>
                <a:srgbClr val="2112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F2B72B9-973B-417B-8E1B-713276A02136}"/>
                  </a:ext>
                </a:extLst>
              </p:cNvPr>
              <p:cNvSpPr/>
              <p:nvPr/>
            </p:nvSpPr>
            <p:spPr>
              <a:xfrm>
                <a:off x="4280951" y="496518"/>
                <a:ext cx="252000" cy="25200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37CFFBA-E827-4843-8B7F-26250F2E2C6E}"/>
                  </a:ext>
                </a:extLst>
              </p:cNvPr>
              <p:cNvSpPr/>
              <p:nvPr/>
            </p:nvSpPr>
            <p:spPr>
              <a:xfrm>
                <a:off x="4604243" y="496518"/>
                <a:ext cx="252000" cy="252000"/>
              </a:xfrm>
              <a:prstGeom prst="ellipse">
                <a:avLst/>
              </a:prstGeom>
              <a:solidFill>
                <a:srgbClr val="1BD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76509A-4369-442D-96CE-8D35979E5074}"/>
                  </a:ext>
                </a:extLst>
              </p:cNvPr>
              <p:cNvSpPr/>
              <p:nvPr/>
            </p:nvSpPr>
            <p:spPr>
              <a:xfrm>
                <a:off x="4927533" y="496518"/>
                <a:ext cx="252000" cy="252000"/>
              </a:xfrm>
              <a:prstGeom prst="ellipse">
                <a:avLst/>
              </a:prstGeom>
              <a:solidFill>
                <a:srgbClr val="B1C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48014E-EC49-4416-B9EA-70C751C40E4F}"/>
                  </a:ext>
                </a:extLst>
              </p:cNvPr>
              <p:cNvSpPr/>
              <p:nvPr/>
            </p:nvSpPr>
            <p:spPr>
              <a:xfrm>
                <a:off x="5250824" y="496518"/>
                <a:ext cx="252000" cy="252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B828926-A81B-4A69-ABCD-9944546C2FE3}"/>
                  </a:ext>
                </a:extLst>
              </p:cNvPr>
              <p:cNvSpPr/>
              <p:nvPr userDrawn="1"/>
            </p:nvSpPr>
            <p:spPr>
              <a:xfrm>
                <a:off x="3634369" y="496518"/>
                <a:ext cx="252000" cy="25200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98A4553-662B-4155-85CC-1C5D2375215A}"/>
                  </a:ext>
                </a:extLst>
              </p:cNvPr>
              <p:cNvSpPr/>
              <p:nvPr userDrawn="1"/>
            </p:nvSpPr>
            <p:spPr>
              <a:xfrm>
                <a:off x="4604243" y="815350"/>
                <a:ext cx="252000" cy="252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676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>
            <a:extLst>
              <a:ext uri="{FF2B5EF4-FFF2-40B4-BE49-F238E27FC236}">
                <a16:creationId xmlns:a16="http://schemas.microsoft.com/office/drawing/2014/main" id="{85A32129-0CC8-4C43-9D2C-ED8217D798C9}"/>
              </a:ext>
            </a:extLst>
          </p:cNvPr>
          <p:cNvSpPr txBox="1">
            <a:spLocks/>
          </p:cNvSpPr>
          <p:nvPr/>
        </p:nvSpPr>
        <p:spPr>
          <a:xfrm>
            <a:off x="596900" y="1704513"/>
            <a:ext cx="8202044" cy="3480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78686-8A89-45B4-8191-E1A9CCC79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563" y="2755323"/>
            <a:ext cx="5918231" cy="1521626"/>
          </a:xfrm>
        </p:spPr>
        <p:txBody>
          <a:bodyPr>
            <a:noAutofit/>
          </a:bodyPr>
          <a:lstStyle/>
          <a:p>
            <a:r>
              <a:rPr lang="ru-RU" sz="3600" dirty="0" err="1"/>
              <a:t>Коррупцияга</a:t>
            </a:r>
            <a:r>
              <a:rPr lang="ru-RU" sz="3600" dirty="0"/>
              <a:t> </a:t>
            </a:r>
            <a:r>
              <a:rPr lang="ru-RU" sz="3600" dirty="0" err="1"/>
              <a:t>қарши</a:t>
            </a:r>
            <a:r>
              <a:rPr lang="ru-RU" sz="3600" dirty="0"/>
              <a:t> </a:t>
            </a:r>
            <a:r>
              <a:rPr lang="ru-RU" sz="3600" dirty="0" err="1"/>
              <a:t>курашиш</a:t>
            </a:r>
            <a:r>
              <a:rPr lang="ru-RU" sz="3600" dirty="0"/>
              <a:t> комплаенс-</a:t>
            </a:r>
            <a:r>
              <a:rPr lang="ru-RU" sz="3600" dirty="0" err="1"/>
              <a:t>бузилиши</a:t>
            </a:r>
            <a:r>
              <a:rPr lang="ru-RU" sz="3600" dirty="0"/>
              <a:t> </a:t>
            </a:r>
            <a:r>
              <a:rPr lang="ru-RU" sz="3600" dirty="0" err="1"/>
              <a:t>юзасидан</a:t>
            </a:r>
            <a:r>
              <a:rPr lang="ru-RU" sz="3600" dirty="0"/>
              <a:t> </a:t>
            </a:r>
            <a:r>
              <a:rPr lang="ru-RU" sz="3600" dirty="0" err="1"/>
              <a:t>хизмат</a:t>
            </a:r>
            <a:r>
              <a:rPr lang="ru-RU" sz="3600" dirty="0"/>
              <a:t>/ички </a:t>
            </a:r>
            <a:r>
              <a:rPr lang="ru-RU" sz="3600" dirty="0" err="1"/>
              <a:t>текширувларини</a:t>
            </a:r>
            <a:r>
              <a:rPr lang="ru-RU" sz="3600" dirty="0"/>
              <a:t> </a:t>
            </a:r>
            <a:r>
              <a:rPr lang="ru-RU" sz="3600" dirty="0" err="1"/>
              <a:t>ўтказиш</a:t>
            </a:r>
            <a:r>
              <a:rPr lang="ru-RU" sz="3600" dirty="0"/>
              <a:t>: </a:t>
            </a:r>
            <a:r>
              <a:rPr lang="ru-RU" sz="3600" dirty="0" err="1"/>
              <a:t>масъуллар</a:t>
            </a:r>
            <a:r>
              <a:rPr lang="ru-RU" sz="3600" dirty="0"/>
              <a:t>, </a:t>
            </a:r>
            <a:r>
              <a:rPr lang="ru-RU" sz="3600" dirty="0" err="1"/>
              <a:t>қўлланиладиган</a:t>
            </a:r>
            <a:r>
              <a:rPr lang="ru-RU" sz="3600" dirty="0"/>
              <a:t> </a:t>
            </a:r>
            <a:r>
              <a:rPr lang="ru-RU" sz="3600" dirty="0" err="1"/>
              <a:t>воситалар</a:t>
            </a:r>
            <a:endParaRPr lang="ru-RU" sz="3600" dirty="0"/>
          </a:p>
        </p:txBody>
      </p:sp>
      <p:grpSp>
        <p:nvGrpSpPr>
          <p:cNvPr id="3" name="LOGO Title 4f">
            <a:extLst>
              <a:ext uri="{FF2B5EF4-FFF2-40B4-BE49-F238E27FC236}">
                <a16:creationId xmlns:a16="http://schemas.microsoft.com/office/drawing/2014/main" id="{53919E95-6152-7FED-AFDC-A5519A5CCC14}"/>
              </a:ext>
            </a:extLst>
          </p:cNvPr>
          <p:cNvGrpSpPr/>
          <p:nvPr/>
        </p:nvGrpSpPr>
        <p:grpSpPr>
          <a:xfrm>
            <a:off x="6378273" y="512276"/>
            <a:ext cx="5435496" cy="1779245"/>
            <a:chOff x="611952" y="504678"/>
            <a:chExt cx="5435496" cy="17792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EEC6DE-946E-60BA-3882-40FD12BCDC8F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E2DDFFC-1D0D-5173-CF5E-90211FCEC3F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TextBox 2">
                <a:extLst>
                  <a:ext uri="{FF2B5EF4-FFF2-40B4-BE49-F238E27FC236}">
                    <a16:creationId xmlns:a16="http://schemas.microsoft.com/office/drawing/2014/main" id="{F8DF4D28-139D-A756-236B-B572B4393BCA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Республикаси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коррупцияга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қарши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курашиш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агентлиги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1ADC1FB-4F6F-FA06-02B4-7B52B201AAAE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12" name="TextBox 4">
                <a:extLst>
                  <a:ext uri="{FF2B5EF4-FFF2-40B4-BE49-F238E27FC236}">
                    <a16:creationId xmlns:a16="http://schemas.microsoft.com/office/drawing/2014/main" id="{C674DD58-FC01-E5C7-B43A-D2209791BA8F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Республикаси Адлия вазирлиги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ED7F803-5169-3A11-06CC-248149CC4CF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43FC42A-2FF3-7219-0716-5D359446347C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9D16FA5-1475-AEC8-29DB-6EFF973B916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96D950FF-3652-B076-A9AE-E44EFC2E2F14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>
                    <a:solidFill>
                      <a:schemeClr val="bg1"/>
                    </a:solidFill>
                  </a:rPr>
                  <a:t>Ўзбекистон Республикаси бош прокуратураси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9170DE-A4FF-E67C-79FF-5E04B5A9990A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A4C0D4E-27DD-7E96-E8C2-0A2E7AAE515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037F7E71-B170-B610-60F9-C827FBE02BB3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1"/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867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632901-7852-4EB8-96FF-D7A0B1A3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Коррупциявий </a:t>
            </a:r>
            <a:r>
              <a:rPr lang="ru-RU" err="1"/>
              <a:t>тўловларни</a:t>
            </a:r>
            <a:r>
              <a:rPr lang="ru-RU"/>
              <a:t> </a:t>
            </a:r>
            <a:r>
              <a:rPr lang="ru-RU" err="1"/>
              <a:t>идентификациялаш</a:t>
            </a:r>
            <a:r>
              <a:rPr lang="ru-RU"/>
              <a:t> </a:t>
            </a:r>
            <a:r>
              <a:rPr lang="ru-RU" err="1"/>
              <a:t>методикаси</a:t>
            </a:r>
            <a:endParaRPr lang="ru-RU"/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76B6E3B3-2FDD-46B8-A68E-E1EB44189268}"/>
              </a:ext>
            </a:extLst>
          </p:cNvPr>
          <p:cNvSpPr/>
          <p:nvPr/>
        </p:nvSpPr>
        <p:spPr>
          <a:xfrm>
            <a:off x="1498600" y="4177953"/>
            <a:ext cx="2700000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FEEAFCD8-5C38-4D44-B21B-EC8A783A9A8D}"/>
              </a:ext>
            </a:extLst>
          </p:cNvPr>
          <p:cNvSpPr/>
          <p:nvPr/>
        </p:nvSpPr>
        <p:spPr>
          <a:xfrm>
            <a:off x="1503257" y="3500155"/>
            <a:ext cx="861633" cy="981502"/>
          </a:xfrm>
          <a:prstGeom prst="rect">
            <a:avLst/>
          </a:prstGeom>
        </p:spPr>
        <p:txBody>
          <a:bodyPr wrap="none" lIns="91440" tIns="0" bIns="0" anchor="t">
            <a:noAutofit/>
          </a:bodyPr>
          <a:lstStyle/>
          <a:p>
            <a:r>
              <a:rPr lang="ru-RU" sz="6000" spc="-244">
                <a:solidFill>
                  <a:srgbClr val="B1C7F7">
                    <a:alpha val="50000"/>
                  </a:srgbClr>
                </a:solidFill>
                <a:latin typeface="Arial" panose="020B0604020202020204" pitchFamily="34" charset="0"/>
              </a:rPr>
              <a:t>01</a:t>
            </a:r>
            <a:endParaRPr lang="en-US" sz="6000" spc="-244">
              <a:solidFill>
                <a:srgbClr val="B1C7F7">
                  <a:alpha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2E3B884E-0D0A-4E7E-9485-97825EA7DCC4}"/>
              </a:ext>
            </a:extLst>
          </p:cNvPr>
          <p:cNvSpPr/>
          <p:nvPr/>
        </p:nvSpPr>
        <p:spPr>
          <a:xfrm>
            <a:off x="1498600" y="3710008"/>
            <a:ext cx="270000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b">
            <a:noAutofit/>
          </a:bodyPr>
          <a:lstStyle/>
          <a:p>
            <a:pPr algn="ctr"/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Молиявий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кўрсаткичлар</a:t>
            </a:r>
            <a:endParaRPr lang="ru-RU" sz="1400" b="1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1FB42640-9A0C-449D-9F65-01881B2A0598}"/>
              </a:ext>
            </a:extLst>
          </p:cNvPr>
          <p:cNvSpPr/>
          <p:nvPr/>
        </p:nvSpPr>
        <p:spPr>
          <a:xfrm>
            <a:off x="4743591" y="4177953"/>
            <a:ext cx="2700000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0563EC01-FC1F-43E6-B9FA-25C6CA7BE3C5}"/>
              </a:ext>
            </a:extLst>
          </p:cNvPr>
          <p:cNvSpPr/>
          <p:nvPr/>
        </p:nvSpPr>
        <p:spPr>
          <a:xfrm>
            <a:off x="4748248" y="3500155"/>
            <a:ext cx="861633" cy="981502"/>
          </a:xfrm>
          <a:prstGeom prst="rect">
            <a:avLst/>
          </a:prstGeom>
        </p:spPr>
        <p:txBody>
          <a:bodyPr wrap="none" lIns="91440" tIns="0" bIns="0" anchor="t">
            <a:noAutofit/>
          </a:bodyPr>
          <a:lstStyle/>
          <a:p>
            <a:r>
              <a:rPr lang="ru-RU" sz="6000" spc="-244">
                <a:solidFill>
                  <a:srgbClr val="B1C7F7">
                    <a:alpha val="50000"/>
                  </a:srgbClr>
                </a:solidFill>
                <a:latin typeface="Arial" panose="020B0604020202020204" pitchFamily="34" charset="0"/>
              </a:rPr>
              <a:t>0</a:t>
            </a:r>
            <a:r>
              <a:rPr lang="en-US" sz="6000" spc="-244">
                <a:solidFill>
                  <a:srgbClr val="B1C7F7">
                    <a:alpha val="50000"/>
                  </a:srgbClr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CC2D5BE7-D282-4B31-9B59-6E18063FE1FC}"/>
              </a:ext>
            </a:extLst>
          </p:cNvPr>
          <p:cNvSpPr/>
          <p:nvPr/>
        </p:nvSpPr>
        <p:spPr>
          <a:xfrm>
            <a:off x="4743591" y="3710008"/>
            <a:ext cx="270000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b">
            <a:noAutofit/>
          </a:bodyPr>
          <a:lstStyle/>
          <a:p>
            <a:pPr algn="ctr"/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Одамлар</a:t>
            </a:r>
            <a:endParaRPr lang="ru-RU" sz="1400" b="1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40A77710-AE01-4F11-A5AA-06714B83C84E}"/>
              </a:ext>
            </a:extLst>
          </p:cNvPr>
          <p:cNvSpPr/>
          <p:nvPr/>
        </p:nvSpPr>
        <p:spPr>
          <a:xfrm>
            <a:off x="7999282" y="4177953"/>
            <a:ext cx="2700000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D607CC62-6CF1-4FDB-8EFA-9896A5734050}"/>
              </a:ext>
            </a:extLst>
          </p:cNvPr>
          <p:cNvSpPr/>
          <p:nvPr/>
        </p:nvSpPr>
        <p:spPr>
          <a:xfrm>
            <a:off x="8003939" y="3500155"/>
            <a:ext cx="861633" cy="981502"/>
          </a:xfrm>
          <a:prstGeom prst="rect">
            <a:avLst/>
          </a:prstGeom>
        </p:spPr>
        <p:txBody>
          <a:bodyPr wrap="none" lIns="91440" tIns="0" bIns="0" anchor="t">
            <a:noAutofit/>
          </a:bodyPr>
          <a:lstStyle/>
          <a:p>
            <a:r>
              <a:rPr lang="ru-RU" sz="6000" spc="-244">
                <a:solidFill>
                  <a:srgbClr val="B1C7F7">
                    <a:alpha val="50000"/>
                  </a:srgbClr>
                </a:solidFill>
                <a:latin typeface="Arial" panose="020B0604020202020204" pitchFamily="34" charset="0"/>
              </a:rPr>
              <a:t>0</a:t>
            </a:r>
            <a:r>
              <a:rPr lang="en-US" sz="6000" spc="-244">
                <a:solidFill>
                  <a:srgbClr val="B1C7F7">
                    <a:alpha val="50000"/>
                  </a:srgbClr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id="{C5CD9B80-ACEA-41FE-8A7E-51AB4BE550FA}"/>
              </a:ext>
            </a:extLst>
          </p:cNvPr>
          <p:cNvSpPr/>
          <p:nvPr/>
        </p:nvSpPr>
        <p:spPr>
          <a:xfrm>
            <a:off x="7999282" y="3710008"/>
            <a:ext cx="2700000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b">
            <a:noAutofit/>
          </a:bodyPr>
          <a:lstStyle/>
          <a:p>
            <a:pPr algn="ctr"/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Жараёнлар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назоратлар</a:t>
            </a:r>
            <a:endParaRPr lang="ru-RU" sz="1400" b="1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167" name="Group 3166">
            <a:extLst>
              <a:ext uri="{FF2B5EF4-FFF2-40B4-BE49-F238E27FC236}">
                <a16:creationId xmlns:a16="http://schemas.microsoft.com/office/drawing/2014/main" id="{9A813436-2B79-4C53-BEB7-515EC91F3D6B}"/>
              </a:ext>
            </a:extLst>
          </p:cNvPr>
          <p:cNvGrpSpPr/>
          <p:nvPr/>
        </p:nvGrpSpPr>
        <p:grpSpPr>
          <a:xfrm rot="5400000">
            <a:off x="2729579" y="3264704"/>
            <a:ext cx="238043" cy="442712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3168" name="Arrow: Chevron 3167">
              <a:extLst>
                <a:ext uri="{FF2B5EF4-FFF2-40B4-BE49-F238E27FC236}">
                  <a16:creationId xmlns:a16="http://schemas.microsoft.com/office/drawing/2014/main" id="{C04BD244-0C29-4181-9D42-ED6F2B862ECE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169" name="Arrow: Chevron 3168">
              <a:extLst>
                <a:ext uri="{FF2B5EF4-FFF2-40B4-BE49-F238E27FC236}">
                  <a16:creationId xmlns:a16="http://schemas.microsoft.com/office/drawing/2014/main" id="{9A7426D0-3EF6-4E65-B9DA-A71551A5DA5C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170" name="Group 3169">
            <a:extLst>
              <a:ext uri="{FF2B5EF4-FFF2-40B4-BE49-F238E27FC236}">
                <a16:creationId xmlns:a16="http://schemas.microsoft.com/office/drawing/2014/main" id="{FA09E6E6-E31D-440F-A1FD-9FBC05600329}"/>
              </a:ext>
            </a:extLst>
          </p:cNvPr>
          <p:cNvGrpSpPr/>
          <p:nvPr/>
        </p:nvGrpSpPr>
        <p:grpSpPr>
          <a:xfrm rot="5400000">
            <a:off x="5974571" y="3264705"/>
            <a:ext cx="238043" cy="442712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3171" name="Arrow: Chevron 3170">
              <a:extLst>
                <a:ext uri="{FF2B5EF4-FFF2-40B4-BE49-F238E27FC236}">
                  <a16:creationId xmlns:a16="http://schemas.microsoft.com/office/drawing/2014/main" id="{D4355C5D-5128-445F-B62A-9851C738AFC3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172" name="Arrow: Chevron 3171">
              <a:extLst>
                <a:ext uri="{FF2B5EF4-FFF2-40B4-BE49-F238E27FC236}">
                  <a16:creationId xmlns:a16="http://schemas.microsoft.com/office/drawing/2014/main" id="{A128B089-4731-410E-8253-6AE40DD96C8A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174" name="Group 3173">
            <a:extLst>
              <a:ext uri="{FF2B5EF4-FFF2-40B4-BE49-F238E27FC236}">
                <a16:creationId xmlns:a16="http://schemas.microsoft.com/office/drawing/2014/main" id="{04C0A779-C9B7-4EAD-8D59-B9CA386E2711}"/>
              </a:ext>
            </a:extLst>
          </p:cNvPr>
          <p:cNvGrpSpPr/>
          <p:nvPr/>
        </p:nvGrpSpPr>
        <p:grpSpPr>
          <a:xfrm rot="5400000">
            <a:off x="9230262" y="3264706"/>
            <a:ext cx="238043" cy="442712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3175" name="Arrow: Chevron 3174">
              <a:extLst>
                <a:ext uri="{FF2B5EF4-FFF2-40B4-BE49-F238E27FC236}">
                  <a16:creationId xmlns:a16="http://schemas.microsoft.com/office/drawing/2014/main" id="{5269803E-5A89-4D34-970E-E6CCC6419BAF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176" name="Arrow: Chevron 3175">
              <a:extLst>
                <a:ext uri="{FF2B5EF4-FFF2-40B4-BE49-F238E27FC236}">
                  <a16:creationId xmlns:a16="http://schemas.microsoft.com/office/drawing/2014/main" id="{BB4838B5-CBAF-4B76-9CDC-6AB3EED630C7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219" name="Group 1218">
            <a:extLst>
              <a:ext uri="{FF2B5EF4-FFF2-40B4-BE49-F238E27FC236}">
                <a16:creationId xmlns:a16="http://schemas.microsoft.com/office/drawing/2014/main" id="{CD916685-0125-4856-B444-D6834F746E86}"/>
              </a:ext>
            </a:extLst>
          </p:cNvPr>
          <p:cNvGrpSpPr/>
          <p:nvPr/>
        </p:nvGrpSpPr>
        <p:grpSpPr>
          <a:xfrm>
            <a:off x="-1" y="1282701"/>
            <a:ext cx="10185401" cy="1131726"/>
            <a:chOff x="-1" y="1282700"/>
            <a:chExt cx="9575801" cy="1292200"/>
          </a:xfrm>
        </p:grpSpPr>
        <p:grpSp>
          <p:nvGrpSpPr>
            <p:cNvPr id="1220" name="Group 1219">
              <a:extLst>
                <a:ext uri="{FF2B5EF4-FFF2-40B4-BE49-F238E27FC236}">
                  <a16:creationId xmlns:a16="http://schemas.microsoft.com/office/drawing/2014/main" id="{3606A800-527C-4350-80FA-F2C1DFEB77EC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1222" name="Rectangle 1221">
                <a:extLst>
                  <a:ext uri="{FF2B5EF4-FFF2-40B4-BE49-F238E27FC236}">
                    <a16:creationId xmlns:a16="http://schemas.microsoft.com/office/drawing/2014/main" id="{99E9703A-76AB-47A7-832B-66B6D503A601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223" name="Picture 1222">
                <a:extLst>
                  <a:ext uri="{FF2B5EF4-FFF2-40B4-BE49-F238E27FC236}">
                    <a16:creationId xmlns:a16="http://schemas.microsoft.com/office/drawing/2014/main" id="{A8D552FC-F845-497D-A1D0-87B1BAA954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1221" name="TextBox 1220">
              <a:extLst>
                <a:ext uri="{FF2B5EF4-FFF2-40B4-BE49-F238E27FC236}">
                  <a16:creationId xmlns:a16="http://schemas.microsoft.com/office/drawing/2014/main" id="{B6DC1540-EE7A-4201-8E1E-8CABD6166B6A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«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Хавф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сигналлари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"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ёки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"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қизил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байроқлар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"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деб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номланган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суиистеъмол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кўрсаткичлари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қўшимча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батафсил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таҳлилни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талаб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қиладиган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аномалия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ҳақида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маълумот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беради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1224" name="Group 1223">
            <a:extLst>
              <a:ext uri="{FF2B5EF4-FFF2-40B4-BE49-F238E27FC236}">
                <a16:creationId xmlns:a16="http://schemas.microsoft.com/office/drawing/2014/main" id="{DC1E6E69-5F96-4DE7-8548-8F9476B5253F}"/>
              </a:ext>
            </a:extLst>
          </p:cNvPr>
          <p:cNvGrpSpPr/>
          <p:nvPr/>
        </p:nvGrpSpPr>
        <p:grpSpPr>
          <a:xfrm>
            <a:off x="10693403" y="982670"/>
            <a:ext cx="1055686" cy="1722862"/>
            <a:chOff x="10251321" y="1254379"/>
            <a:chExt cx="823913" cy="1344613"/>
          </a:xfrm>
        </p:grpSpPr>
        <p:grpSp>
          <p:nvGrpSpPr>
            <p:cNvPr id="1225" name="Group 1224">
              <a:extLst>
                <a:ext uri="{FF2B5EF4-FFF2-40B4-BE49-F238E27FC236}">
                  <a16:creationId xmlns:a16="http://schemas.microsoft.com/office/drawing/2014/main" id="{B4C9B13A-6DE1-47A3-9DB8-8F4F849E8FCB}"/>
                </a:ext>
              </a:extLst>
            </p:cNvPr>
            <p:cNvGrpSpPr/>
            <p:nvPr/>
          </p:nvGrpSpPr>
          <p:grpSpPr>
            <a:xfrm>
              <a:off x="10251321" y="1254379"/>
              <a:ext cx="823913" cy="1344613"/>
              <a:chOff x="-8132763" y="4548188"/>
              <a:chExt cx="823913" cy="1344613"/>
            </a:xfrm>
          </p:grpSpPr>
          <p:sp>
            <p:nvSpPr>
              <p:cNvPr id="1227" name="Freeform 6085">
                <a:extLst>
                  <a:ext uri="{FF2B5EF4-FFF2-40B4-BE49-F238E27FC236}">
                    <a16:creationId xmlns:a16="http://schemas.microsoft.com/office/drawing/2014/main" id="{B8DDC96C-E3C7-48AA-962F-BB88C26B0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79938"/>
                <a:ext cx="625475" cy="1312863"/>
              </a:xfrm>
              <a:custGeom>
                <a:avLst/>
                <a:gdLst>
                  <a:gd name="T0" fmla="*/ 254 w 254"/>
                  <a:gd name="T1" fmla="*/ 524 h 524"/>
                  <a:gd name="T2" fmla="*/ 251 w 254"/>
                  <a:gd name="T3" fmla="*/ 523 h 524"/>
                  <a:gd name="T4" fmla="*/ 3 w 254"/>
                  <a:gd name="T5" fmla="*/ 380 h 524"/>
                  <a:gd name="T6" fmla="*/ 0 w 254"/>
                  <a:gd name="T7" fmla="*/ 375 h 524"/>
                  <a:gd name="T8" fmla="*/ 0 w 254"/>
                  <a:gd name="T9" fmla="*/ 3 h 524"/>
                  <a:gd name="T10" fmla="*/ 0 w 254"/>
                  <a:gd name="T11" fmla="*/ 0 h 524"/>
                  <a:gd name="T12" fmla="*/ 3 w 254"/>
                  <a:gd name="T13" fmla="*/ 1 h 524"/>
                  <a:gd name="T14" fmla="*/ 87 w 254"/>
                  <a:gd name="T15" fmla="*/ 49 h 524"/>
                  <a:gd name="T16" fmla="*/ 188 w 254"/>
                  <a:gd name="T17" fmla="*/ 108 h 524"/>
                  <a:gd name="T18" fmla="*/ 199 w 254"/>
                  <a:gd name="T19" fmla="*/ 114 h 524"/>
                  <a:gd name="T20" fmla="*/ 197 w 254"/>
                  <a:gd name="T21" fmla="*/ 137 h 524"/>
                  <a:gd name="T22" fmla="*/ 196 w 254"/>
                  <a:gd name="T23" fmla="*/ 137 h 524"/>
                  <a:gd name="T24" fmla="*/ 36 w 254"/>
                  <a:gd name="T25" fmla="*/ 45 h 524"/>
                  <a:gd name="T26" fmla="*/ 19 w 254"/>
                  <a:gd name="T27" fmla="*/ 36 h 524"/>
                  <a:gd name="T28" fmla="*/ 19 w 254"/>
                  <a:gd name="T29" fmla="*/ 38 h 524"/>
                  <a:gd name="T30" fmla="*/ 19 w 254"/>
                  <a:gd name="T31" fmla="*/ 42 h 524"/>
                  <a:gd name="T32" fmla="*/ 19 w 254"/>
                  <a:gd name="T33" fmla="*/ 356 h 524"/>
                  <a:gd name="T34" fmla="*/ 19 w 254"/>
                  <a:gd name="T35" fmla="*/ 360 h 524"/>
                  <a:gd name="T36" fmla="*/ 19 w 254"/>
                  <a:gd name="T37" fmla="*/ 362 h 524"/>
                  <a:gd name="T38" fmla="*/ 23 w 254"/>
                  <a:gd name="T39" fmla="*/ 367 h 524"/>
                  <a:gd name="T40" fmla="*/ 135 w 254"/>
                  <a:gd name="T41" fmla="*/ 432 h 524"/>
                  <a:gd name="T42" fmla="*/ 180 w 254"/>
                  <a:gd name="T43" fmla="*/ 458 h 524"/>
                  <a:gd name="T44" fmla="*/ 196 w 254"/>
                  <a:gd name="T45" fmla="*/ 449 h 524"/>
                  <a:gd name="T46" fmla="*/ 233 w 254"/>
                  <a:gd name="T47" fmla="*/ 428 h 524"/>
                  <a:gd name="T48" fmla="*/ 234 w 254"/>
                  <a:gd name="T49" fmla="*/ 423 h 524"/>
                  <a:gd name="T50" fmla="*/ 234 w 254"/>
                  <a:gd name="T51" fmla="*/ 363 h 524"/>
                  <a:gd name="T52" fmla="*/ 234 w 254"/>
                  <a:gd name="T53" fmla="*/ 226 h 524"/>
                  <a:gd name="T54" fmla="*/ 254 w 254"/>
                  <a:gd name="T55" fmla="*/ 245 h 524"/>
                  <a:gd name="T56" fmla="*/ 254 w 254"/>
                  <a:gd name="T57" fmla="*/ 248 h 524"/>
                  <a:gd name="T58" fmla="*/ 254 w 254"/>
                  <a:gd name="T59" fmla="*/ 521 h 524"/>
                  <a:gd name="T60" fmla="*/ 254 w 254"/>
                  <a:gd name="T61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4" h="524">
                    <a:moveTo>
                      <a:pt x="254" y="524"/>
                    </a:moveTo>
                    <a:cubicBezTo>
                      <a:pt x="253" y="524"/>
                      <a:pt x="252" y="524"/>
                      <a:pt x="251" y="523"/>
                    </a:cubicBezTo>
                    <a:cubicBezTo>
                      <a:pt x="168" y="476"/>
                      <a:pt x="86" y="428"/>
                      <a:pt x="3" y="380"/>
                    </a:cubicBezTo>
                    <a:cubicBezTo>
                      <a:pt x="1" y="379"/>
                      <a:pt x="0" y="378"/>
                      <a:pt x="0" y="375"/>
                    </a:cubicBezTo>
                    <a:cubicBezTo>
                      <a:pt x="0" y="251"/>
                      <a:pt x="0" y="127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1" y="17"/>
                      <a:pt x="59" y="33"/>
                      <a:pt x="87" y="49"/>
                    </a:cubicBezTo>
                    <a:cubicBezTo>
                      <a:pt x="120" y="69"/>
                      <a:pt x="154" y="89"/>
                      <a:pt x="188" y="108"/>
                    </a:cubicBezTo>
                    <a:cubicBezTo>
                      <a:pt x="192" y="110"/>
                      <a:pt x="195" y="112"/>
                      <a:pt x="199" y="114"/>
                    </a:cubicBezTo>
                    <a:cubicBezTo>
                      <a:pt x="198" y="122"/>
                      <a:pt x="197" y="129"/>
                      <a:pt x="197" y="137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43" y="106"/>
                      <a:pt x="89" y="76"/>
                      <a:pt x="36" y="45"/>
                    </a:cubicBezTo>
                    <a:cubicBezTo>
                      <a:pt x="31" y="42"/>
                      <a:pt x="25" y="39"/>
                      <a:pt x="19" y="36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19" y="40"/>
                      <a:pt x="19" y="41"/>
                      <a:pt x="19" y="42"/>
                    </a:cubicBezTo>
                    <a:cubicBezTo>
                      <a:pt x="19" y="147"/>
                      <a:pt x="19" y="251"/>
                      <a:pt x="19" y="356"/>
                    </a:cubicBezTo>
                    <a:cubicBezTo>
                      <a:pt x="19" y="357"/>
                      <a:pt x="19" y="359"/>
                      <a:pt x="19" y="360"/>
                    </a:cubicBezTo>
                    <a:cubicBezTo>
                      <a:pt x="19" y="360"/>
                      <a:pt x="19" y="361"/>
                      <a:pt x="19" y="362"/>
                    </a:cubicBezTo>
                    <a:cubicBezTo>
                      <a:pt x="19" y="364"/>
                      <a:pt x="20" y="366"/>
                      <a:pt x="23" y="367"/>
                    </a:cubicBezTo>
                    <a:cubicBezTo>
                      <a:pt x="60" y="389"/>
                      <a:pt x="97" y="410"/>
                      <a:pt x="135" y="432"/>
                    </a:cubicBezTo>
                    <a:cubicBezTo>
                      <a:pt x="150" y="440"/>
                      <a:pt x="165" y="449"/>
                      <a:pt x="180" y="458"/>
                    </a:cubicBezTo>
                    <a:cubicBezTo>
                      <a:pt x="185" y="455"/>
                      <a:pt x="190" y="452"/>
                      <a:pt x="196" y="449"/>
                    </a:cubicBezTo>
                    <a:cubicBezTo>
                      <a:pt x="208" y="442"/>
                      <a:pt x="220" y="435"/>
                      <a:pt x="233" y="428"/>
                    </a:cubicBezTo>
                    <a:cubicBezTo>
                      <a:pt x="233" y="426"/>
                      <a:pt x="234" y="425"/>
                      <a:pt x="234" y="423"/>
                    </a:cubicBezTo>
                    <a:cubicBezTo>
                      <a:pt x="234" y="403"/>
                      <a:pt x="234" y="383"/>
                      <a:pt x="234" y="363"/>
                    </a:cubicBezTo>
                    <a:cubicBezTo>
                      <a:pt x="234" y="317"/>
                      <a:pt x="234" y="272"/>
                      <a:pt x="234" y="226"/>
                    </a:cubicBezTo>
                    <a:cubicBezTo>
                      <a:pt x="241" y="232"/>
                      <a:pt x="248" y="239"/>
                      <a:pt x="254" y="245"/>
                    </a:cubicBezTo>
                    <a:cubicBezTo>
                      <a:pt x="254" y="246"/>
                      <a:pt x="254" y="247"/>
                      <a:pt x="254" y="248"/>
                    </a:cubicBezTo>
                    <a:cubicBezTo>
                      <a:pt x="254" y="339"/>
                      <a:pt x="254" y="430"/>
                      <a:pt x="254" y="521"/>
                    </a:cubicBezTo>
                    <a:cubicBezTo>
                      <a:pt x="254" y="522"/>
                      <a:pt x="254" y="523"/>
                      <a:pt x="254" y="524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8" name="Freeform 6086">
                <a:extLst>
                  <a:ext uri="{FF2B5EF4-FFF2-40B4-BE49-F238E27FC236}">
                    <a16:creationId xmlns:a16="http://schemas.microsoft.com/office/drawing/2014/main" id="{3C445276-9BF0-4EBA-ADDD-D9D5B8260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07288" y="5194300"/>
                <a:ext cx="52387" cy="698500"/>
              </a:xfrm>
              <a:custGeom>
                <a:avLst/>
                <a:gdLst>
                  <a:gd name="T0" fmla="*/ 0 w 21"/>
                  <a:gd name="T1" fmla="*/ 0 h 279"/>
                  <a:gd name="T2" fmla="*/ 21 w 21"/>
                  <a:gd name="T3" fmla="*/ 12 h 279"/>
                  <a:gd name="T4" fmla="*/ 21 w 21"/>
                  <a:gd name="T5" fmla="*/ 18 h 279"/>
                  <a:gd name="T6" fmla="*/ 21 w 21"/>
                  <a:gd name="T7" fmla="*/ 260 h 279"/>
                  <a:gd name="T8" fmla="*/ 21 w 21"/>
                  <a:gd name="T9" fmla="*/ 267 h 279"/>
                  <a:gd name="T10" fmla="*/ 0 w 21"/>
                  <a:gd name="T11" fmla="*/ 279 h 279"/>
                  <a:gd name="T12" fmla="*/ 0 w 21"/>
                  <a:gd name="T13" fmla="*/ 276 h 279"/>
                  <a:gd name="T14" fmla="*/ 0 w 21"/>
                  <a:gd name="T15" fmla="*/ 3 h 279"/>
                  <a:gd name="T16" fmla="*/ 0 w 21"/>
                  <a:gd name="T1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79">
                    <a:moveTo>
                      <a:pt x="0" y="0"/>
                    </a:moveTo>
                    <a:cubicBezTo>
                      <a:pt x="7" y="4"/>
                      <a:pt x="14" y="8"/>
                      <a:pt x="21" y="12"/>
                    </a:cubicBezTo>
                    <a:cubicBezTo>
                      <a:pt x="21" y="14"/>
                      <a:pt x="21" y="16"/>
                      <a:pt x="21" y="18"/>
                    </a:cubicBezTo>
                    <a:cubicBezTo>
                      <a:pt x="21" y="99"/>
                      <a:pt x="21" y="179"/>
                      <a:pt x="21" y="260"/>
                    </a:cubicBezTo>
                    <a:cubicBezTo>
                      <a:pt x="21" y="262"/>
                      <a:pt x="21" y="265"/>
                      <a:pt x="21" y="267"/>
                    </a:cubicBezTo>
                    <a:cubicBezTo>
                      <a:pt x="14" y="271"/>
                      <a:pt x="7" y="275"/>
                      <a:pt x="0" y="279"/>
                    </a:cubicBezTo>
                    <a:cubicBezTo>
                      <a:pt x="0" y="278"/>
                      <a:pt x="0" y="277"/>
                      <a:pt x="0" y="276"/>
                    </a:cubicBezTo>
                    <a:cubicBezTo>
                      <a:pt x="0" y="185"/>
                      <a:pt x="0" y="9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" name="Freeform 6087">
                <a:extLst>
                  <a:ext uri="{FF2B5EF4-FFF2-40B4-BE49-F238E27FC236}">
                    <a16:creationId xmlns:a16="http://schemas.microsoft.com/office/drawing/2014/main" id="{2DA17862-34C5-40CE-8EF7-201B38BE8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48188"/>
                <a:ext cx="517525" cy="317500"/>
              </a:xfrm>
              <a:custGeom>
                <a:avLst/>
                <a:gdLst>
                  <a:gd name="T0" fmla="*/ 210 w 210"/>
                  <a:gd name="T1" fmla="*/ 108 h 127"/>
                  <a:gd name="T2" fmla="*/ 199 w 210"/>
                  <a:gd name="T3" fmla="*/ 127 h 127"/>
                  <a:gd name="T4" fmla="*/ 188 w 210"/>
                  <a:gd name="T5" fmla="*/ 121 h 127"/>
                  <a:gd name="T6" fmla="*/ 87 w 210"/>
                  <a:gd name="T7" fmla="*/ 62 h 127"/>
                  <a:gd name="T8" fmla="*/ 3 w 210"/>
                  <a:gd name="T9" fmla="*/ 14 h 127"/>
                  <a:gd name="T10" fmla="*/ 0 w 210"/>
                  <a:gd name="T11" fmla="*/ 13 h 127"/>
                  <a:gd name="T12" fmla="*/ 21 w 210"/>
                  <a:gd name="T13" fmla="*/ 0 h 127"/>
                  <a:gd name="T14" fmla="*/ 25 w 210"/>
                  <a:gd name="T15" fmla="*/ 1 h 127"/>
                  <a:gd name="T16" fmla="*/ 134 w 210"/>
                  <a:gd name="T17" fmla="*/ 64 h 127"/>
                  <a:gd name="T18" fmla="*/ 210 w 210"/>
                  <a:gd name="T19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27">
                    <a:moveTo>
                      <a:pt x="210" y="108"/>
                    </a:moveTo>
                    <a:cubicBezTo>
                      <a:pt x="206" y="114"/>
                      <a:pt x="203" y="121"/>
                      <a:pt x="199" y="127"/>
                    </a:cubicBezTo>
                    <a:cubicBezTo>
                      <a:pt x="195" y="125"/>
                      <a:pt x="192" y="123"/>
                      <a:pt x="188" y="121"/>
                    </a:cubicBezTo>
                    <a:cubicBezTo>
                      <a:pt x="154" y="102"/>
                      <a:pt x="120" y="82"/>
                      <a:pt x="87" y="62"/>
                    </a:cubicBezTo>
                    <a:cubicBezTo>
                      <a:pt x="59" y="46"/>
                      <a:pt x="31" y="30"/>
                      <a:pt x="3" y="14"/>
                    </a:cubicBezTo>
                    <a:cubicBezTo>
                      <a:pt x="2" y="13"/>
                      <a:pt x="1" y="13"/>
                      <a:pt x="0" y="13"/>
                    </a:cubicBezTo>
                    <a:cubicBezTo>
                      <a:pt x="7" y="9"/>
                      <a:pt x="14" y="4"/>
                      <a:pt x="21" y="0"/>
                    </a:cubicBezTo>
                    <a:cubicBezTo>
                      <a:pt x="22" y="0"/>
                      <a:pt x="24" y="0"/>
                      <a:pt x="25" y="1"/>
                    </a:cubicBezTo>
                    <a:cubicBezTo>
                      <a:pt x="62" y="22"/>
                      <a:pt x="98" y="43"/>
                      <a:pt x="134" y="64"/>
                    </a:cubicBezTo>
                    <a:cubicBezTo>
                      <a:pt x="159" y="78"/>
                      <a:pt x="184" y="93"/>
                      <a:pt x="210" y="108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0" name="Freeform 6088">
                <a:extLst>
                  <a:ext uri="{FF2B5EF4-FFF2-40B4-BE49-F238E27FC236}">
                    <a16:creationId xmlns:a16="http://schemas.microsoft.com/office/drawing/2014/main" id="{97C376F8-F516-47FE-A451-FE4F62FDE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4900" y="5224463"/>
                <a:ext cx="4762" cy="638175"/>
              </a:xfrm>
              <a:custGeom>
                <a:avLst/>
                <a:gdLst>
                  <a:gd name="T0" fmla="*/ 0 w 2"/>
                  <a:gd name="T1" fmla="*/ 255 h 255"/>
                  <a:gd name="T2" fmla="*/ 0 w 2"/>
                  <a:gd name="T3" fmla="*/ 248 h 255"/>
                  <a:gd name="T4" fmla="*/ 0 w 2"/>
                  <a:gd name="T5" fmla="*/ 6 h 255"/>
                  <a:gd name="T6" fmla="*/ 0 w 2"/>
                  <a:gd name="T7" fmla="*/ 0 h 255"/>
                  <a:gd name="T8" fmla="*/ 2 w 2"/>
                  <a:gd name="T9" fmla="*/ 0 h 255"/>
                  <a:gd name="T10" fmla="*/ 2 w 2"/>
                  <a:gd name="T11" fmla="*/ 6 h 255"/>
                  <a:gd name="T12" fmla="*/ 1 w 2"/>
                  <a:gd name="T13" fmla="*/ 251 h 255"/>
                  <a:gd name="T14" fmla="*/ 0 w 2"/>
                  <a:gd name="T1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55">
                    <a:moveTo>
                      <a:pt x="0" y="255"/>
                    </a:moveTo>
                    <a:cubicBezTo>
                      <a:pt x="0" y="253"/>
                      <a:pt x="0" y="250"/>
                      <a:pt x="0" y="248"/>
                    </a:cubicBezTo>
                    <a:cubicBezTo>
                      <a:pt x="0" y="167"/>
                      <a:pt x="0" y="87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2"/>
                      <a:pt x="2" y="4"/>
                      <a:pt x="2" y="6"/>
                    </a:cubicBezTo>
                    <a:cubicBezTo>
                      <a:pt x="2" y="88"/>
                      <a:pt x="2" y="169"/>
                      <a:pt x="1" y="251"/>
                    </a:cubicBezTo>
                    <a:cubicBezTo>
                      <a:pt x="1" y="252"/>
                      <a:pt x="1" y="254"/>
                      <a:pt x="0" y="255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1" name="Freeform 6089">
                <a:extLst>
                  <a:ext uri="{FF2B5EF4-FFF2-40B4-BE49-F238E27FC236}">
                    <a16:creationId xmlns:a16="http://schemas.microsoft.com/office/drawing/2014/main" id="{E0B91282-060D-467E-B64F-0F2A91B7B8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86725" y="4670425"/>
                <a:ext cx="530225" cy="1057275"/>
              </a:xfrm>
              <a:custGeom>
                <a:avLst/>
                <a:gdLst>
                  <a:gd name="T0" fmla="*/ 182 w 215"/>
                  <a:gd name="T1" fmla="*/ 127 h 422"/>
                  <a:gd name="T2" fmla="*/ 215 w 215"/>
                  <a:gd name="T3" fmla="*/ 190 h 422"/>
                  <a:gd name="T4" fmla="*/ 215 w 215"/>
                  <a:gd name="T5" fmla="*/ 387 h 422"/>
                  <a:gd name="T6" fmla="*/ 171 w 215"/>
                  <a:gd name="T7" fmla="*/ 368 h 422"/>
                  <a:gd name="T8" fmla="*/ 166 w 215"/>
                  <a:gd name="T9" fmla="*/ 363 h 422"/>
                  <a:gd name="T10" fmla="*/ 164 w 215"/>
                  <a:gd name="T11" fmla="*/ 347 h 422"/>
                  <a:gd name="T12" fmla="*/ 68 w 215"/>
                  <a:gd name="T13" fmla="*/ 292 h 422"/>
                  <a:gd name="T14" fmla="*/ 71 w 215"/>
                  <a:gd name="T15" fmla="*/ 309 h 422"/>
                  <a:gd name="T16" fmla="*/ 162 w 215"/>
                  <a:gd name="T17" fmla="*/ 361 h 422"/>
                  <a:gd name="T18" fmla="*/ 162 w 215"/>
                  <a:gd name="T19" fmla="*/ 377 h 422"/>
                  <a:gd name="T20" fmla="*/ 116 w 215"/>
                  <a:gd name="T21" fmla="*/ 396 h 422"/>
                  <a:gd name="T22" fmla="*/ 0 w 215"/>
                  <a:gd name="T23" fmla="*/ 326 h 422"/>
                  <a:gd name="T24" fmla="*/ 0 w 215"/>
                  <a:gd name="T25" fmla="*/ 320 h 422"/>
                  <a:gd name="T26" fmla="*/ 0 w 215"/>
                  <a:gd name="T27" fmla="*/ 2 h 422"/>
                  <a:gd name="T28" fmla="*/ 17 w 215"/>
                  <a:gd name="T29" fmla="*/ 9 h 422"/>
                  <a:gd name="T30" fmla="*/ 178 w 215"/>
                  <a:gd name="T31" fmla="*/ 101 h 422"/>
                  <a:gd name="T32" fmla="*/ 68 w 215"/>
                  <a:gd name="T33" fmla="*/ 126 h 422"/>
                  <a:gd name="T34" fmla="*/ 140 w 215"/>
                  <a:gd name="T35" fmla="*/ 172 h 422"/>
                  <a:gd name="T36" fmla="*/ 166 w 215"/>
                  <a:gd name="T37" fmla="*/ 175 h 422"/>
                  <a:gd name="T38" fmla="*/ 82 w 215"/>
                  <a:gd name="T39" fmla="*/ 123 h 422"/>
                  <a:gd name="T40" fmla="*/ 68 w 215"/>
                  <a:gd name="T41" fmla="*/ 206 h 422"/>
                  <a:gd name="T42" fmla="*/ 72 w 215"/>
                  <a:gd name="T43" fmla="*/ 223 h 422"/>
                  <a:gd name="T44" fmla="*/ 166 w 215"/>
                  <a:gd name="T45" fmla="*/ 277 h 422"/>
                  <a:gd name="T46" fmla="*/ 163 w 215"/>
                  <a:gd name="T47" fmla="*/ 260 h 422"/>
                  <a:gd name="T48" fmla="*/ 68 w 215"/>
                  <a:gd name="T49" fmla="*/ 206 h 422"/>
                  <a:gd name="T50" fmla="*/ 132 w 215"/>
                  <a:gd name="T51" fmla="*/ 129 h 422"/>
                  <a:gd name="T52" fmla="*/ 73 w 215"/>
                  <a:gd name="T53" fmla="*/ 91 h 422"/>
                  <a:gd name="T54" fmla="*/ 68 w 215"/>
                  <a:gd name="T55" fmla="*/ 100 h 422"/>
                  <a:gd name="T56" fmla="*/ 114 w 215"/>
                  <a:gd name="T57" fmla="*/ 130 h 422"/>
                  <a:gd name="T58" fmla="*/ 132 w 215"/>
                  <a:gd name="T59" fmla="*/ 232 h 422"/>
                  <a:gd name="T60" fmla="*/ 129 w 215"/>
                  <a:gd name="T61" fmla="*/ 214 h 422"/>
                  <a:gd name="T62" fmla="*/ 68 w 215"/>
                  <a:gd name="T63" fmla="*/ 179 h 422"/>
                  <a:gd name="T64" fmla="*/ 72 w 215"/>
                  <a:gd name="T65" fmla="*/ 197 h 422"/>
                  <a:gd name="T66" fmla="*/ 132 w 215"/>
                  <a:gd name="T67" fmla="*/ 232 h 422"/>
                  <a:gd name="T68" fmla="*/ 68 w 215"/>
                  <a:gd name="T69" fmla="*/ 277 h 422"/>
                  <a:gd name="T70" fmla="*/ 106 w 215"/>
                  <a:gd name="T71" fmla="*/ 302 h 422"/>
                  <a:gd name="T72" fmla="*/ 129 w 215"/>
                  <a:gd name="T73" fmla="*/ 304 h 422"/>
                  <a:gd name="T74" fmla="*/ 116 w 215"/>
                  <a:gd name="T75" fmla="*/ 293 h 422"/>
                  <a:gd name="T76" fmla="*/ 24 w 215"/>
                  <a:gd name="T77" fmla="*/ 173 h 422"/>
                  <a:gd name="T78" fmla="*/ 54 w 215"/>
                  <a:gd name="T79" fmla="*/ 189 h 422"/>
                  <a:gd name="T80" fmla="*/ 29 w 215"/>
                  <a:gd name="T81" fmla="*/ 161 h 422"/>
                  <a:gd name="T82" fmla="*/ 54 w 215"/>
                  <a:gd name="T83" fmla="*/ 278 h 422"/>
                  <a:gd name="T84" fmla="*/ 24 w 215"/>
                  <a:gd name="T85" fmla="*/ 262 h 422"/>
                  <a:gd name="T86" fmla="*/ 50 w 215"/>
                  <a:gd name="T87" fmla="*/ 290 h 422"/>
                  <a:gd name="T88" fmla="*/ 54 w 215"/>
                  <a:gd name="T89" fmla="*/ 100 h 422"/>
                  <a:gd name="T90" fmla="*/ 24 w 215"/>
                  <a:gd name="T91" fmla="*/ 82 h 422"/>
                  <a:gd name="T92" fmla="*/ 50 w 215"/>
                  <a:gd name="T93" fmla="*/ 1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5" h="422">
                    <a:moveTo>
                      <a:pt x="178" y="101"/>
                    </a:moveTo>
                    <a:cubicBezTo>
                      <a:pt x="179" y="110"/>
                      <a:pt x="180" y="119"/>
                      <a:pt x="182" y="127"/>
                    </a:cubicBezTo>
                    <a:cubicBezTo>
                      <a:pt x="188" y="149"/>
                      <a:pt x="198" y="169"/>
                      <a:pt x="213" y="187"/>
                    </a:cubicBezTo>
                    <a:cubicBezTo>
                      <a:pt x="214" y="188"/>
                      <a:pt x="214" y="189"/>
                      <a:pt x="215" y="190"/>
                    </a:cubicBezTo>
                    <a:cubicBezTo>
                      <a:pt x="215" y="236"/>
                      <a:pt x="215" y="281"/>
                      <a:pt x="215" y="327"/>
                    </a:cubicBezTo>
                    <a:cubicBezTo>
                      <a:pt x="215" y="347"/>
                      <a:pt x="215" y="367"/>
                      <a:pt x="215" y="387"/>
                    </a:cubicBezTo>
                    <a:cubicBezTo>
                      <a:pt x="215" y="389"/>
                      <a:pt x="214" y="390"/>
                      <a:pt x="214" y="392"/>
                    </a:cubicBezTo>
                    <a:cubicBezTo>
                      <a:pt x="200" y="384"/>
                      <a:pt x="185" y="376"/>
                      <a:pt x="171" y="368"/>
                    </a:cubicBezTo>
                    <a:cubicBezTo>
                      <a:pt x="169" y="367"/>
                      <a:pt x="168" y="365"/>
                      <a:pt x="166" y="363"/>
                    </a:cubicBezTo>
                    <a:cubicBezTo>
                      <a:pt x="166" y="363"/>
                      <a:pt x="166" y="363"/>
                      <a:pt x="166" y="363"/>
                    </a:cubicBezTo>
                    <a:cubicBezTo>
                      <a:pt x="166" y="358"/>
                      <a:pt x="166" y="354"/>
                      <a:pt x="166" y="349"/>
                    </a:cubicBezTo>
                    <a:cubicBezTo>
                      <a:pt x="165" y="348"/>
                      <a:pt x="165" y="347"/>
                      <a:pt x="164" y="347"/>
                    </a:cubicBezTo>
                    <a:cubicBezTo>
                      <a:pt x="133" y="329"/>
                      <a:pt x="102" y="311"/>
                      <a:pt x="71" y="294"/>
                    </a:cubicBezTo>
                    <a:cubicBezTo>
                      <a:pt x="70" y="293"/>
                      <a:pt x="69" y="293"/>
                      <a:pt x="68" y="292"/>
                    </a:cubicBezTo>
                    <a:cubicBezTo>
                      <a:pt x="68" y="297"/>
                      <a:pt x="68" y="301"/>
                      <a:pt x="68" y="305"/>
                    </a:cubicBezTo>
                    <a:cubicBezTo>
                      <a:pt x="69" y="306"/>
                      <a:pt x="70" y="308"/>
                      <a:pt x="71" y="309"/>
                    </a:cubicBezTo>
                    <a:cubicBezTo>
                      <a:pt x="80" y="314"/>
                      <a:pt x="89" y="320"/>
                      <a:pt x="98" y="325"/>
                    </a:cubicBezTo>
                    <a:cubicBezTo>
                      <a:pt x="120" y="337"/>
                      <a:pt x="141" y="349"/>
                      <a:pt x="162" y="361"/>
                    </a:cubicBezTo>
                    <a:cubicBezTo>
                      <a:pt x="162" y="364"/>
                      <a:pt x="161" y="366"/>
                      <a:pt x="161" y="368"/>
                    </a:cubicBezTo>
                    <a:cubicBezTo>
                      <a:pt x="161" y="371"/>
                      <a:pt x="162" y="374"/>
                      <a:pt x="162" y="377"/>
                    </a:cubicBezTo>
                    <a:cubicBezTo>
                      <a:pt x="162" y="392"/>
                      <a:pt x="161" y="407"/>
                      <a:pt x="161" y="422"/>
                    </a:cubicBezTo>
                    <a:cubicBezTo>
                      <a:pt x="146" y="413"/>
                      <a:pt x="131" y="404"/>
                      <a:pt x="116" y="396"/>
                    </a:cubicBezTo>
                    <a:cubicBezTo>
                      <a:pt x="78" y="374"/>
                      <a:pt x="41" y="353"/>
                      <a:pt x="4" y="331"/>
                    </a:cubicBezTo>
                    <a:cubicBezTo>
                      <a:pt x="1" y="330"/>
                      <a:pt x="0" y="328"/>
                      <a:pt x="0" y="326"/>
                    </a:cubicBezTo>
                    <a:cubicBezTo>
                      <a:pt x="0" y="325"/>
                      <a:pt x="0" y="324"/>
                      <a:pt x="0" y="324"/>
                    </a:cubicBezTo>
                    <a:cubicBezTo>
                      <a:pt x="0" y="323"/>
                      <a:pt x="0" y="321"/>
                      <a:pt x="0" y="320"/>
                    </a:cubicBezTo>
                    <a:cubicBezTo>
                      <a:pt x="0" y="215"/>
                      <a:pt x="0" y="111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6" y="3"/>
                      <a:pt x="12" y="6"/>
                      <a:pt x="17" y="9"/>
                    </a:cubicBezTo>
                    <a:cubicBezTo>
                      <a:pt x="70" y="40"/>
                      <a:pt x="124" y="70"/>
                      <a:pt x="177" y="101"/>
                    </a:cubicBezTo>
                    <a:lnTo>
                      <a:pt x="178" y="101"/>
                    </a:lnTo>
                    <a:close/>
                    <a:moveTo>
                      <a:pt x="68" y="115"/>
                    </a:moveTo>
                    <a:cubicBezTo>
                      <a:pt x="68" y="119"/>
                      <a:pt x="68" y="123"/>
                      <a:pt x="68" y="126"/>
                    </a:cubicBezTo>
                    <a:cubicBezTo>
                      <a:pt x="68" y="129"/>
                      <a:pt x="69" y="131"/>
                      <a:pt x="71" y="132"/>
                    </a:cubicBezTo>
                    <a:cubicBezTo>
                      <a:pt x="95" y="145"/>
                      <a:pt x="117" y="159"/>
                      <a:pt x="140" y="172"/>
                    </a:cubicBezTo>
                    <a:cubicBezTo>
                      <a:pt x="149" y="177"/>
                      <a:pt x="157" y="181"/>
                      <a:pt x="166" y="186"/>
                    </a:cubicBezTo>
                    <a:cubicBezTo>
                      <a:pt x="166" y="182"/>
                      <a:pt x="166" y="178"/>
                      <a:pt x="166" y="175"/>
                    </a:cubicBezTo>
                    <a:cubicBezTo>
                      <a:pt x="166" y="172"/>
                      <a:pt x="165" y="171"/>
                      <a:pt x="163" y="169"/>
                    </a:cubicBezTo>
                    <a:cubicBezTo>
                      <a:pt x="136" y="154"/>
                      <a:pt x="109" y="138"/>
                      <a:pt x="82" y="123"/>
                    </a:cubicBezTo>
                    <a:cubicBezTo>
                      <a:pt x="78" y="120"/>
                      <a:pt x="73" y="118"/>
                      <a:pt x="68" y="115"/>
                    </a:cubicBezTo>
                    <a:close/>
                    <a:moveTo>
                      <a:pt x="68" y="206"/>
                    </a:moveTo>
                    <a:cubicBezTo>
                      <a:pt x="68" y="210"/>
                      <a:pt x="68" y="214"/>
                      <a:pt x="68" y="217"/>
                    </a:cubicBezTo>
                    <a:cubicBezTo>
                      <a:pt x="68" y="220"/>
                      <a:pt x="69" y="222"/>
                      <a:pt x="72" y="223"/>
                    </a:cubicBezTo>
                    <a:cubicBezTo>
                      <a:pt x="102" y="240"/>
                      <a:pt x="132" y="258"/>
                      <a:pt x="162" y="275"/>
                    </a:cubicBezTo>
                    <a:cubicBezTo>
                      <a:pt x="163" y="276"/>
                      <a:pt x="164" y="276"/>
                      <a:pt x="166" y="277"/>
                    </a:cubicBezTo>
                    <a:cubicBezTo>
                      <a:pt x="166" y="273"/>
                      <a:pt x="166" y="269"/>
                      <a:pt x="166" y="265"/>
                    </a:cubicBezTo>
                    <a:cubicBezTo>
                      <a:pt x="166" y="263"/>
                      <a:pt x="165" y="261"/>
                      <a:pt x="163" y="260"/>
                    </a:cubicBezTo>
                    <a:cubicBezTo>
                      <a:pt x="140" y="247"/>
                      <a:pt x="117" y="234"/>
                      <a:pt x="95" y="221"/>
                    </a:cubicBezTo>
                    <a:cubicBezTo>
                      <a:pt x="86" y="216"/>
                      <a:pt x="78" y="211"/>
                      <a:pt x="68" y="206"/>
                    </a:cubicBezTo>
                    <a:close/>
                    <a:moveTo>
                      <a:pt x="132" y="140"/>
                    </a:moveTo>
                    <a:cubicBezTo>
                      <a:pt x="132" y="136"/>
                      <a:pt x="132" y="132"/>
                      <a:pt x="132" y="129"/>
                    </a:cubicBezTo>
                    <a:cubicBezTo>
                      <a:pt x="133" y="126"/>
                      <a:pt x="132" y="124"/>
                      <a:pt x="129" y="123"/>
                    </a:cubicBezTo>
                    <a:cubicBezTo>
                      <a:pt x="110" y="112"/>
                      <a:pt x="92" y="102"/>
                      <a:pt x="73" y="91"/>
                    </a:cubicBezTo>
                    <a:cubicBezTo>
                      <a:pt x="72" y="90"/>
                      <a:pt x="70" y="89"/>
                      <a:pt x="68" y="88"/>
                    </a:cubicBezTo>
                    <a:cubicBezTo>
                      <a:pt x="68" y="93"/>
                      <a:pt x="68" y="96"/>
                      <a:pt x="68" y="100"/>
                    </a:cubicBezTo>
                    <a:cubicBezTo>
                      <a:pt x="68" y="103"/>
                      <a:pt x="69" y="104"/>
                      <a:pt x="71" y="106"/>
                    </a:cubicBezTo>
                    <a:cubicBezTo>
                      <a:pt x="86" y="114"/>
                      <a:pt x="100" y="122"/>
                      <a:pt x="114" y="130"/>
                    </a:cubicBezTo>
                    <a:cubicBezTo>
                      <a:pt x="120" y="133"/>
                      <a:pt x="126" y="137"/>
                      <a:pt x="132" y="140"/>
                    </a:cubicBezTo>
                    <a:close/>
                    <a:moveTo>
                      <a:pt x="132" y="232"/>
                    </a:moveTo>
                    <a:cubicBezTo>
                      <a:pt x="132" y="227"/>
                      <a:pt x="132" y="223"/>
                      <a:pt x="133" y="220"/>
                    </a:cubicBezTo>
                    <a:cubicBezTo>
                      <a:pt x="133" y="217"/>
                      <a:pt x="131" y="215"/>
                      <a:pt x="129" y="214"/>
                    </a:cubicBezTo>
                    <a:cubicBezTo>
                      <a:pt x="113" y="205"/>
                      <a:pt x="98" y="196"/>
                      <a:pt x="82" y="187"/>
                    </a:cubicBezTo>
                    <a:cubicBezTo>
                      <a:pt x="78" y="185"/>
                      <a:pt x="73" y="182"/>
                      <a:pt x="68" y="179"/>
                    </a:cubicBezTo>
                    <a:cubicBezTo>
                      <a:pt x="68" y="184"/>
                      <a:pt x="68" y="187"/>
                      <a:pt x="68" y="191"/>
                    </a:cubicBezTo>
                    <a:cubicBezTo>
                      <a:pt x="68" y="194"/>
                      <a:pt x="69" y="195"/>
                      <a:pt x="72" y="197"/>
                    </a:cubicBezTo>
                    <a:cubicBezTo>
                      <a:pt x="82" y="203"/>
                      <a:pt x="93" y="209"/>
                      <a:pt x="104" y="215"/>
                    </a:cubicBezTo>
                    <a:cubicBezTo>
                      <a:pt x="113" y="220"/>
                      <a:pt x="122" y="226"/>
                      <a:pt x="132" y="232"/>
                    </a:cubicBezTo>
                    <a:close/>
                    <a:moveTo>
                      <a:pt x="68" y="265"/>
                    </a:moveTo>
                    <a:cubicBezTo>
                      <a:pt x="68" y="270"/>
                      <a:pt x="68" y="274"/>
                      <a:pt x="68" y="277"/>
                    </a:cubicBezTo>
                    <a:cubicBezTo>
                      <a:pt x="68" y="280"/>
                      <a:pt x="69" y="282"/>
                      <a:pt x="71" y="283"/>
                    </a:cubicBezTo>
                    <a:cubicBezTo>
                      <a:pt x="83" y="289"/>
                      <a:pt x="94" y="296"/>
                      <a:pt x="106" y="302"/>
                    </a:cubicBezTo>
                    <a:cubicBezTo>
                      <a:pt x="113" y="307"/>
                      <a:pt x="121" y="311"/>
                      <a:pt x="129" y="316"/>
                    </a:cubicBezTo>
                    <a:cubicBezTo>
                      <a:pt x="129" y="311"/>
                      <a:pt x="129" y="308"/>
                      <a:pt x="129" y="304"/>
                    </a:cubicBezTo>
                    <a:cubicBezTo>
                      <a:pt x="129" y="301"/>
                      <a:pt x="129" y="300"/>
                      <a:pt x="126" y="299"/>
                    </a:cubicBezTo>
                    <a:cubicBezTo>
                      <a:pt x="123" y="297"/>
                      <a:pt x="120" y="295"/>
                      <a:pt x="116" y="293"/>
                    </a:cubicBezTo>
                    <a:cubicBezTo>
                      <a:pt x="101" y="284"/>
                      <a:pt x="85" y="275"/>
                      <a:pt x="68" y="265"/>
                    </a:cubicBezTo>
                    <a:close/>
                    <a:moveTo>
                      <a:pt x="24" y="173"/>
                    </a:moveTo>
                    <a:cubicBezTo>
                      <a:pt x="25" y="183"/>
                      <a:pt x="30" y="192"/>
                      <a:pt x="41" y="198"/>
                    </a:cubicBezTo>
                    <a:cubicBezTo>
                      <a:pt x="48" y="202"/>
                      <a:pt x="54" y="198"/>
                      <a:pt x="54" y="189"/>
                    </a:cubicBezTo>
                    <a:cubicBezTo>
                      <a:pt x="54" y="178"/>
                      <a:pt x="49" y="169"/>
                      <a:pt x="40" y="162"/>
                    </a:cubicBezTo>
                    <a:cubicBezTo>
                      <a:pt x="36" y="160"/>
                      <a:pt x="33" y="159"/>
                      <a:pt x="29" y="161"/>
                    </a:cubicBezTo>
                    <a:cubicBezTo>
                      <a:pt x="25" y="163"/>
                      <a:pt x="24" y="167"/>
                      <a:pt x="24" y="173"/>
                    </a:cubicBezTo>
                    <a:close/>
                    <a:moveTo>
                      <a:pt x="54" y="278"/>
                    </a:moveTo>
                    <a:cubicBezTo>
                      <a:pt x="53" y="269"/>
                      <a:pt x="49" y="259"/>
                      <a:pt x="39" y="253"/>
                    </a:cubicBezTo>
                    <a:cubicBezTo>
                      <a:pt x="31" y="249"/>
                      <a:pt x="24" y="253"/>
                      <a:pt x="24" y="262"/>
                    </a:cubicBezTo>
                    <a:cubicBezTo>
                      <a:pt x="24" y="273"/>
                      <a:pt x="30" y="282"/>
                      <a:pt x="39" y="289"/>
                    </a:cubicBezTo>
                    <a:cubicBezTo>
                      <a:pt x="42" y="291"/>
                      <a:pt x="46" y="292"/>
                      <a:pt x="50" y="290"/>
                    </a:cubicBezTo>
                    <a:cubicBezTo>
                      <a:pt x="54" y="288"/>
                      <a:pt x="54" y="284"/>
                      <a:pt x="54" y="278"/>
                    </a:cubicBezTo>
                    <a:close/>
                    <a:moveTo>
                      <a:pt x="54" y="100"/>
                    </a:moveTo>
                    <a:cubicBezTo>
                      <a:pt x="53" y="89"/>
                      <a:pt x="49" y="79"/>
                      <a:pt x="38" y="73"/>
                    </a:cubicBezTo>
                    <a:cubicBezTo>
                      <a:pt x="31" y="69"/>
                      <a:pt x="24" y="73"/>
                      <a:pt x="24" y="82"/>
                    </a:cubicBezTo>
                    <a:cubicBezTo>
                      <a:pt x="24" y="93"/>
                      <a:pt x="29" y="102"/>
                      <a:pt x="39" y="109"/>
                    </a:cubicBezTo>
                    <a:cubicBezTo>
                      <a:pt x="42" y="111"/>
                      <a:pt x="46" y="112"/>
                      <a:pt x="50" y="110"/>
                    </a:cubicBezTo>
                    <a:cubicBezTo>
                      <a:pt x="54" y="108"/>
                      <a:pt x="54" y="104"/>
                      <a:pt x="54" y="10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2" name="Freeform 6090">
                <a:extLst>
                  <a:ext uri="{FF2B5EF4-FFF2-40B4-BE49-F238E27FC236}">
                    <a16:creationId xmlns:a16="http://schemas.microsoft.com/office/drawing/2014/main" id="{BA21C765-8D2F-4CA2-959C-76A766CFC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89850" y="5573713"/>
                <a:ext cx="131762" cy="153988"/>
              </a:xfrm>
              <a:custGeom>
                <a:avLst/>
                <a:gdLst>
                  <a:gd name="T0" fmla="*/ 0 w 53"/>
                  <a:gd name="T1" fmla="*/ 61 h 61"/>
                  <a:gd name="T2" fmla="*/ 1 w 53"/>
                  <a:gd name="T3" fmla="*/ 16 h 61"/>
                  <a:gd name="T4" fmla="*/ 0 w 53"/>
                  <a:gd name="T5" fmla="*/ 7 h 61"/>
                  <a:gd name="T6" fmla="*/ 1 w 53"/>
                  <a:gd name="T7" fmla="*/ 0 h 61"/>
                  <a:gd name="T8" fmla="*/ 5 w 53"/>
                  <a:gd name="T9" fmla="*/ 2 h 61"/>
                  <a:gd name="T10" fmla="*/ 10 w 53"/>
                  <a:gd name="T11" fmla="*/ 7 h 61"/>
                  <a:gd name="T12" fmla="*/ 53 w 53"/>
                  <a:gd name="T13" fmla="*/ 31 h 61"/>
                  <a:gd name="T14" fmla="*/ 16 w 53"/>
                  <a:gd name="T15" fmla="*/ 52 h 61"/>
                  <a:gd name="T16" fmla="*/ 0 w 53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1">
                    <a:moveTo>
                      <a:pt x="0" y="61"/>
                    </a:moveTo>
                    <a:cubicBezTo>
                      <a:pt x="0" y="46"/>
                      <a:pt x="1" y="31"/>
                      <a:pt x="1" y="16"/>
                    </a:cubicBezTo>
                    <a:cubicBezTo>
                      <a:pt x="1" y="13"/>
                      <a:pt x="0" y="10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2" y="1"/>
                      <a:pt x="4" y="2"/>
                      <a:pt x="5" y="2"/>
                    </a:cubicBezTo>
                    <a:cubicBezTo>
                      <a:pt x="7" y="4"/>
                      <a:pt x="8" y="6"/>
                      <a:pt x="10" y="7"/>
                    </a:cubicBezTo>
                    <a:cubicBezTo>
                      <a:pt x="24" y="15"/>
                      <a:pt x="39" y="23"/>
                      <a:pt x="53" y="31"/>
                    </a:cubicBezTo>
                    <a:cubicBezTo>
                      <a:pt x="40" y="38"/>
                      <a:pt x="28" y="45"/>
                      <a:pt x="16" y="52"/>
                    </a:cubicBezTo>
                    <a:cubicBezTo>
                      <a:pt x="10" y="55"/>
                      <a:pt x="5" y="58"/>
                      <a:pt x="0" y="61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3" name="Freeform 6091">
                <a:extLst>
                  <a:ext uri="{FF2B5EF4-FFF2-40B4-BE49-F238E27FC236}">
                    <a16:creationId xmlns:a16="http://schemas.microsoft.com/office/drawing/2014/main" id="{34FA84C9-B51E-41C8-B6D4-591A33C53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4670425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4" name="Freeform 6092">
                <a:extLst>
                  <a:ext uri="{FF2B5EF4-FFF2-40B4-BE49-F238E27FC236}">
                    <a16:creationId xmlns:a16="http://schemas.microsoft.com/office/drawing/2014/main" id="{CA6703FB-0647-4316-BFF8-89681682C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5481638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5" name="Freeform 6093">
                <a:extLst>
                  <a:ext uri="{FF2B5EF4-FFF2-40B4-BE49-F238E27FC236}">
                    <a16:creationId xmlns:a16="http://schemas.microsoft.com/office/drawing/2014/main" id="{1690E314-5FC1-41B7-8674-07D6AF3E3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9577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14 w 98"/>
                  <a:gd name="T3" fmla="*/ 8 h 71"/>
                  <a:gd name="T4" fmla="*/ 95 w 98"/>
                  <a:gd name="T5" fmla="*/ 54 h 71"/>
                  <a:gd name="T6" fmla="*/ 98 w 98"/>
                  <a:gd name="T7" fmla="*/ 60 h 71"/>
                  <a:gd name="T8" fmla="*/ 98 w 98"/>
                  <a:gd name="T9" fmla="*/ 71 h 71"/>
                  <a:gd name="T10" fmla="*/ 72 w 98"/>
                  <a:gd name="T11" fmla="*/ 57 h 71"/>
                  <a:gd name="T12" fmla="*/ 3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5" y="3"/>
                      <a:pt x="10" y="5"/>
                      <a:pt x="14" y="8"/>
                    </a:cubicBezTo>
                    <a:cubicBezTo>
                      <a:pt x="41" y="23"/>
                      <a:pt x="68" y="39"/>
                      <a:pt x="95" y="54"/>
                    </a:cubicBezTo>
                    <a:cubicBezTo>
                      <a:pt x="97" y="56"/>
                      <a:pt x="98" y="57"/>
                      <a:pt x="98" y="60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89" y="66"/>
                      <a:pt x="81" y="62"/>
                      <a:pt x="72" y="57"/>
                    </a:cubicBezTo>
                    <a:cubicBezTo>
                      <a:pt x="49" y="44"/>
                      <a:pt x="27" y="30"/>
                      <a:pt x="3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6" name="Freeform 6094">
                <a:extLst>
                  <a:ext uri="{FF2B5EF4-FFF2-40B4-BE49-F238E27FC236}">
                    <a16:creationId xmlns:a16="http://schemas.microsoft.com/office/drawing/2014/main" id="{547FF0BF-44B8-458F-91B2-151661FE7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863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27 w 98"/>
                  <a:gd name="T3" fmla="*/ 15 h 71"/>
                  <a:gd name="T4" fmla="*/ 95 w 98"/>
                  <a:gd name="T5" fmla="*/ 54 h 71"/>
                  <a:gd name="T6" fmla="*/ 98 w 98"/>
                  <a:gd name="T7" fmla="*/ 59 h 71"/>
                  <a:gd name="T8" fmla="*/ 98 w 98"/>
                  <a:gd name="T9" fmla="*/ 71 h 71"/>
                  <a:gd name="T10" fmla="*/ 94 w 98"/>
                  <a:gd name="T11" fmla="*/ 69 h 71"/>
                  <a:gd name="T12" fmla="*/ 4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10" y="5"/>
                      <a:pt x="18" y="10"/>
                      <a:pt x="27" y="15"/>
                    </a:cubicBezTo>
                    <a:cubicBezTo>
                      <a:pt x="49" y="28"/>
                      <a:pt x="72" y="41"/>
                      <a:pt x="95" y="54"/>
                    </a:cubicBezTo>
                    <a:cubicBezTo>
                      <a:pt x="97" y="55"/>
                      <a:pt x="98" y="57"/>
                      <a:pt x="98" y="59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96" y="70"/>
                      <a:pt x="95" y="70"/>
                      <a:pt x="94" y="69"/>
                    </a:cubicBezTo>
                    <a:cubicBezTo>
                      <a:pt x="64" y="52"/>
                      <a:pt x="34" y="34"/>
                      <a:pt x="4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7" name="Freeform 6095">
                <a:extLst>
                  <a:ext uri="{FF2B5EF4-FFF2-40B4-BE49-F238E27FC236}">
                    <a16:creationId xmlns:a16="http://schemas.microsoft.com/office/drawing/2014/main" id="{15EB5C3F-75AF-4BE7-BFF3-79C0731C4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402263"/>
                <a:ext cx="241300" cy="177800"/>
              </a:xfrm>
              <a:custGeom>
                <a:avLst/>
                <a:gdLst>
                  <a:gd name="T0" fmla="*/ 98 w 98"/>
                  <a:gd name="T1" fmla="*/ 71 h 71"/>
                  <a:gd name="T2" fmla="*/ 94 w 98"/>
                  <a:gd name="T3" fmla="*/ 69 h 71"/>
                  <a:gd name="T4" fmla="*/ 30 w 98"/>
                  <a:gd name="T5" fmla="*/ 33 h 71"/>
                  <a:gd name="T6" fmla="*/ 3 w 98"/>
                  <a:gd name="T7" fmla="*/ 17 h 71"/>
                  <a:gd name="T8" fmla="*/ 0 w 98"/>
                  <a:gd name="T9" fmla="*/ 13 h 71"/>
                  <a:gd name="T10" fmla="*/ 0 w 98"/>
                  <a:gd name="T11" fmla="*/ 0 h 71"/>
                  <a:gd name="T12" fmla="*/ 3 w 98"/>
                  <a:gd name="T13" fmla="*/ 2 h 71"/>
                  <a:gd name="T14" fmla="*/ 96 w 98"/>
                  <a:gd name="T15" fmla="*/ 55 h 71"/>
                  <a:gd name="T16" fmla="*/ 98 w 98"/>
                  <a:gd name="T17" fmla="*/ 57 h 71"/>
                  <a:gd name="T18" fmla="*/ 98 w 98"/>
                  <a:gd name="T1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71">
                    <a:moveTo>
                      <a:pt x="98" y="71"/>
                    </a:moveTo>
                    <a:cubicBezTo>
                      <a:pt x="97" y="71"/>
                      <a:pt x="95" y="70"/>
                      <a:pt x="94" y="69"/>
                    </a:cubicBezTo>
                    <a:cubicBezTo>
                      <a:pt x="73" y="57"/>
                      <a:pt x="52" y="45"/>
                      <a:pt x="30" y="33"/>
                    </a:cubicBezTo>
                    <a:cubicBezTo>
                      <a:pt x="21" y="28"/>
                      <a:pt x="12" y="22"/>
                      <a:pt x="3" y="17"/>
                    </a:cubicBezTo>
                    <a:cubicBezTo>
                      <a:pt x="2" y="16"/>
                      <a:pt x="1" y="14"/>
                      <a:pt x="0" y="13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4" y="19"/>
                      <a:pt x="65" y="37"/>
                      <a:pt x="96" y="55"/>
                    </a:cubicBezTo>
                    <a:cubicBezTo>
                      <a:pt x="97" y="55"/>
                      <a:pt x="97" y="56"/>
                      <a:pt x="98" y="57"/>
                    </a:cubicBezTo>
                    <a:cubicBezTo>
                      <a:pt x="98" y="62"/>
                      <a:pt x="98" y="66"/>
                      <a:pt x="98" y="7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8" name="Freeform 6096">
                <a:extLst>
                  <a:ext uri="{FF2B5EF4-FFF2-40B4-BE49-F238E27FC236}">
                    <a16:creationId xmlns:a16="http://schemas.microsoft.com/office/drawing/2014/main" id="{79CF408A-5479-487A-B033-B815B4226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891088"/>
                <a:ext cx="160337" cy="130175"/>
              </a:xfrm>
              <a:custGeom>
                <a:avLst/>
                <a:gdLst>
                  <a:gd name="T0" fmla="*/ 64 w 65"/>
                  <a:gd name="T1" fmla="*/ 52 h 52"/>
                  <a:gd name="T2" fmla="*/ 46 w 65"/>
                  <a:gd name="T3" fmla="*/ 42 h 52"/>
                  <a:gd name="T4" fmla="*/ 3 w 65"/>
                  <a:gd name="T5" fmla="*/ 18 h 52"/>
                  <a:gd name="T6" fmla="*/ 0 w 65"/>
                  <a:gd name="T7" fmla="*/ 12 h 52"/>
                  <a:gd name="T8" fmla="*/ 0 w 65"/>
                  <a:gd name="T9" fmla="*/ 0 h 52"/>
                  <a:gd name="T10" fmla="*/ 5 w 65"/>
                  <a:gd name="T11" fmla="*/ 3 h 52"/>
                  <a:gd name="T12" fmla="*/ 61 w 65"/>
                  <a:gd name="T13" fmla="*/ 35 h 52"/>
                  <a:gd name="T14" fmla="*/ 64 w 65"/>
                  <a:gd name="T15" fmla="*/ 41 h 52"/>
                  <a:gd name="T16" fmla="*/ 64 w 65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2">
                    <a:moveTo>
                      <a:pt x="64" y="52"/>
                    </a:moveTo>
                    <a:cubicBezTo>
                      <a:pt x="58" y="49"/>
                      <a:pt x="52" y="45"/>
                      <a:pt x="46" y="42"/>
                    </a:cubicBezTo>
                    <a:cubicBezTo>
                      <a:pt x="32" y="34"/>
                      <a:pt x="18" y="26"/>
                      <a:pt x="3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24" y="14"/>
                      <a:pt x="42" y="24"/>
                      <a:pt x="61" y="35"/>
                    </a:cubicBezTo>
                    <a:cubicBezTo>
                      <a:pt x="64" y="36"/>
                      <a:pt x="65" y="38"/>
                      <a:pt x="64" y="41"/>
                    </a:cubicBezTo>
                    <a:cubicBezTo>
                      <a:pt x="64" y="44"/>
                      <a:pt x="64" y="48"/>
                      <a:pt x="64" y="52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9" name="Freeform 6097">
                <a:extLst>
                  <a:ext uri="{FF2B5EF4-FFF2-40B4-BE49-F238E27FC236}">
                    <a16:creationId xmlns:a16="http://schemas.microsoft.com/office/drawing/2014/main" id="{36129BF9-C172-421D-A644-D9DDCC08C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18100"/>
                <a:ext cx="160337" cy="133350"/>
              </a:xfrm>
              <a:custGeom>
                <a:avLst/>
                <a:gdLst>
                  <a:gd name="T0" fmla="*/ 64 w 65"/>
                  <a:gd name="T1" fmla="*/ 53 h 53"/>
                  <a:gd name="T2" fmla="*/ 36 w 65"/>
                  <a:gd name="T3" fmla="*/ 36 h 53"/>
                  <a:gd name="T4" fmla="*/ 4 w 65"/>
                  <a:gd name="T5" fmla="*/ 18 h 53"/>
                  <a:gd name="T6" fmla="*/ 0 w 65"/>
                  <a:gd name="T7" fmla="*/ 12 h 53"/>
                  <a:gd name="T8" fmla="*/ 0 w 65"/>
                  <a:gd name="T9" fmla="*/ 0 h 53"/>
                  <a:gd name="T10" fmla="*/ 14 w 65"/>
                  <a:gd name="T11" fmla="*/ 8 h 53"/>
                  <a:gd name="T12" fmla="*/ 61 w 65"/>
                  <a:gd name="T13" fmla="*/ 35 h 53"/>
                  <a:gd name="T14" fmla="*/ 65 w 65"/>
                  <a:gd name="T15" fmla="*/ 41 h 53"/>
                  <a:gd name="T16" fmla="*/ 64 w 65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3">
                    <a:moveTo>
                      <a:pt x="64" y="53"/>
                    </a:moveTo>
                    <a:cubicBezTo>
                      <a:pt x="54" y="47"/>
                      <a:pt x="45" y="41"/>
                      <a:pt x="36" y="36"/>
                    </a:cubicBezTo>
                    <a:cubicBezTo>
                      <a:pt x="25" y="30"/>
                      <a:pt x="14" y="24"/>
                      <a:pt x="4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5" y="3"/>
                      <a:pt x="10" y="6"/>
                      <a:pt x="14" y="8"/>
                    </a:cubicBezTo>
                    <a:cubicBezTo>
                      <a:pt x="30" y="17"/>
                      <a:pt x="45" y="26"/>
                      <a:pt x="61" y="35"/>
                    </a:cubicBezTo>
                    <a:cubicBezTo>
                      <a:pt x="63" y="36"/>
                      <a:pt x="65" y="38"/>
                      <a:pt x="65" y="41"/>
                    </a:cubicBezTo>
                    <a:cubicBezTo>
                      <a:pt x="64" y="44"/>
                      <a:pt x="64" y="48"/>
                      <a:pt x="64" y="53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0" name="Freeform 6098">
                <a:extLst>
                  <a:ext uri="{FF2B5EF4-FFF2-40B4-BE49-F238E27FC236}">
                    <a16:creationId xmlns:a16="http://schemas.microsoft.com/office/drawing/2014/main" id="{7C1E747E-977A-4962-89F8-EABBF88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334000"/>
                <a:ext cx="150812" cy="127000"/>
              </a:xfrm>
              <a:custGeom>
                <a:avLst/>
                <a:gdLst>
                  <a:gd name="T0" fmla="*/ 0 w 61"/>
                  <a:gd name="T1" fmla="*/ 0 h 51"/>
                  <a:gd name="T2" fmla="*/ 48 w 61"/>
                  <a:gd name="T3" fmla="*/ 28 h 51"/>
                  <a:gd name="T4" fmla="*/ 58 w 61"/>
                  <a:gd name="T5" fmla="*/ 34 h 51"/>
                  <a:gd name="T6" fmla="*/ 61 w 61"/>
                  <a:gd name="T7" fmla="*/ 39 h 51"/>
                  <a:gd name="T8" fmla="*/ 61 w 61"/>
                  <a:gd name="T9" fmla="*/ 51 h 51"/>
                  <a:gd name="T10" fmla="*/ 38 w 61"/>
                  <a:gd name="T11" fmla="*/ 37 h 51"/>
                  <a:gd name="T12" fmla="*/ 3 w 61"/>
                  <a:gd name="T13" fmla="*/ 18 h 51"/>
                  <a:gd name="T14" fmla="*/ 0 w 61"/>
                  <a:gd name="T15" fmla="*/ 12 h 51"/>
                  <a:gd name="T16" fmla="*/ 0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0" y="0"/>
                    </a:moveTo>
                    <a:cubicBezTo>
                      <a:pt x="17" y="10"/>
                      <a:pt x="33" y="19"/>
                      <a:pt x="48" y="28"/>
                    </a:cubicBezTo>
                    <a:cubicBezTo>
                      <a:pt x="52" y="30"/>
                      <a:pt x="55" y="32"/>
                      <a:pt x="58" y="34"/>
                    </a:cubicBezTo>
                    <a:cubicBezTo>
                      <a:pt x="61" y="35"/>
                      <a:pt x="61" y="36"/>
                      <a:pt x="61" y="39"/>
                    </a:cubicBezTo>
                    <a:cubicBezTo>
                      <a:pt x="61" y="43"/>
                      <a:pt x="61" y="46"/>
                      <a:pt x="61" y="51"/>
                    </a:cubicBezTo>
                    <a:cubicBezTo>
                      <a:pt x="53" y="46"/>
                      <a:pt x="45" y="42"/>
                      <a:pt x="38" y="37"/>
                    </a:cubicBezTo>
                    <a:cubicBezTo>
                      <a:pt x="26" y="31"/>
                      <a:pt x="15" y="24"/>
                      <a:pt x="3" y="18"/>
                    </a:cubicBezTo>
                    <a:cubicBezTo>
                      <a:pt x="1" y="17"/>
                      <a:pt x="0" y="15"/>
                      <a:pt x="0" y="12"/>
                    </a:cubicBezTo>
                    <a:cubicBezTo>
                      <a:pt x="0" y="9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1" name="Freeform 6099">
                <a:extLst>
                  <a:ext uri="{FF2B5EF4-FFF2-40B4-BE49-F238E27FC236}">
                    <a16:creationId xmlns:a16="http://schemas.microsoft.com/office/drawing/2014/main" id="{5F482365-89AC-4360-A43E-33C53EB0E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068888"/>
                <a:ext cx="74612" cy="107950"/>
              </a:xfrm>
              <a:custGeom>
                <a:avLst/>
                <a:gdLst>
                  <a:gd name="T0" fmla="*/ 0 w 30"/>
                  <a:gd name="T1" fmla="*/ 14 h 43"/>
                  <a:gd name="T2" fmla="*/ 5 w 30"/>
                  <a:gd name="T3" fmla="*/ 2 h 43"/>
                  <a:gd name="T4" fmla="*/ 16 w 30"/>
                  <a:gd name="T5" fmla="*/ 3 h 43"/>
                  <a:gd name="T6" fmla="*/ 30 w 30"/>
                  <a:gd name="T7" fmla="*/ 30 h 43"/>
                  <a:gd name="T8" fmla="*/ 17 w 30"/>
                  <a:gd name="T9" fmla="*/ 39 h 43"/>
                  <a:gd name="T10" fmla="*/ 0 w 30"/>
                  <a:gd name="T11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0" y="14"/>
                    </a:moveTo>
                    <a:cubicBezTo>
                      <a:pt x="0" y="8"/>
                      <a:pt x="1" y="4"/>
                      <a:pt x="5" y="2"/>
                    </a:cubicBezTo>
                    <a:cubicBezTo>
                      <a:pt x="9" y="0"/>
                      <a:pt x="12" y="1"/>
                      <a:pt x="16" y="3"/>
                    </a:cubicBezTo>
                    <a:cubicBezTo>
                      <a:pt x="25" y="10"/>
                      <a:pt x="30" y="19"/>
                      <a:pt x="30" y="30"/>
                    </a:cubicBezTo>
                    <a:cubicBezTo>
                      <a:pt x="30" y="39"/>
                      <a:pt x="24" y="43"/>
                      <a:pt x="17" y="39"/>
                    </a:cubicBezTo>
                    <a:cubicBezTo>
                      <a:pt x="6" y="33"/>
                      <a:pt x="1" y="24"/>
                      <a:pt x="0" y="14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2" name="Freeform 6100">
                <a:extLst>
                  <a:ext uri="{FF2B5EF4-FFF2-40B4-BE49-F238E27FC236}">
                    <a16:creationId xmlns:a16="http://schemas.microsoft.com/office/drawing/2014/main" id="{D4D0DF08-8E54-4560-BB80-6CD2215B1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294313"/>
                <a:ext cx="74612" cy="107950"/>
              </a:xfrm>
              <a:custGeom>
                <a:avLst/>
                <a:gdLst>
                  <a:gd name="T0" fmla="*/ 30 w 30"/>
                  <a:gd name="T1" fmla="*/ 29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5 w 30"/>
                  <a:gd name="T9" fmla="*/ 4 h 43"/>
                  <a:gd name="T10" fmla="*/ 30 w 30"/>
                  <a:gd name="T11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29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6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5" y="4"/>
                    </a:cubicBezTo>
                    <a:cubicBezTo>
                      <a:pt x="25" y="10"/>
                      <a:pt x="29" y="20"/>
                      <a:pt x="30" y="29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3" name="Freeform 6101">
                <a:extLst>
                  <a:ext uri="{FF2B5EF4-FFF2-40B4-BE49-F238E27FC236}">
                    <a16:creationId xmlns:a16="http://schemas.microsoft.com/office/drawing/2014/main" id="{34D074B9-0479-4EB3-A79C-F516B8670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4843463"/>
                <a:ext cx="74612" cy="107950"/>
              </a:xfrm>
              <a:custGeom>
                <a:avLst/>
                <a:gdLst>
                  <a:gd name="T0" fmla="*/ 30 w 30"/>
                  <a:gd name="T1" fmla="*/ 31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4 w 30"/>
                  <a:gd name="T9" fmla="*/ 4 h 43"/>
                  <a:gd name="T10" fmla="*/ 30 w 30"/>
                  <a:gd name="T11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31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5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4" y="4"/>
                    </a:cubicBezTo>
                    <a:cubicBezTo>
                      <a:pt x="25" y="10"/>
                      <a:pt x="29" y="20"/>
                      <a:pt x="30" y="3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4" name="Freeform 6102">
                <a:extLst>
                  <a:ext uri="{FF2B5EF4-FFF2-40B4-BE49-F238E27FC236}">
                    <a16:creationId xmlns:a16="http://schemas.microsoft.com/office/drawing/2014/main" id="{926FEAE9-5B7D-4854-83B9-22F9C49E0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77150" y="5545138"/>
                <a:ext cx="0" cy="34925"/>
              </a:xfrm>
              <a:custGeom>
                <a:avLst/>
                <a:gdLst>
                  <a:gd name="T0" fmla="*/ 14 h 14"/>
                  <a:gd name="T1" fmla="*/ 0 h 14"/>
                  <a:gd name="T2" fmla="*/ 14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cubicBezTo>
                      <a:pt x="0" y="9"/>
                      <a:pt x="0" y="5"/>
                      <a:pt x="0" y="0"/>
                    </a:cubicBezTo>
                    <a:cubicBezTo>
                      <a:pt x="0" y="5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5" name="Freeform 6103">
                <a:extLst>
                  <a:ext uri="{FF2B5EF4-FFF2-40B4-BE49-F238E27FC236}">
                    <a16:creationId xmlns:a16="http://schemas.microsoft.com/office/drawing/2014/main" id="{16B1AA0B-6817-4987-930E-F33ED552C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54925" y="4787900"/>
                <a:ext cx="346075" cy="458788"/>
              </a:xfrm>
              <a:custGeom>
                <a:avLst/>
                <a:gdLst>
                  <a:gd name="T0" fmla="*/ 3 w 140"/>
                  <a:gd name="T1" fmla="*/ 54 h 183"/>
                  <a:gd name="T2" fmla="*/ 16 w 140"/>
                  <a:gd name="T3" fmla="*/ 12 h 183"/>
                  <a:gd name="T4" fmla="*/ 59 w 140"/>
                  <a:gd name="T5" fmla="*/ 6 h 183"/>
                  <a:gd name="T6" fmla="*/ 108 w 140"/>
                  <a:gd name="T7" fmla="*/ 45 h 183"/>
                  <a:gd name="T8" fmla="*/ 138 w 140"/>
                  <a:gd name="T9" fmla="*/ 113 h 183"/>
                  <a:gd name="T10" fmla="*/ 136 w 140"/>
                  <a:gd name="T11" fmla="*/ 151 h 183"/>
                  <a:gd name="T12" fmla="*/ 89 w 140"/>
                  <a:gd name="T13" fmla="*/ 177 h 183"/>
                  <a:gd name="T14" fmla="*/ 83 w 140"/>
                  <a:gd name="T15" fmla="*/ 174 h 183"/>
                  <a:gd name="T16" fmla="*/ 81 w 140"/>
                  <a:gd name="T17" fmla="*/ 174 h 183"/>
                  <a:gd name="T18" fmla="*/ 60 w 140"/>
                  <a:gd name="T19" fmla="*/ 162 h 183"/>
                  <a:gd name="T20" fmla="*/ 40 w 140"/>
                  <a:gd name="T21" fmla="*/ 143 h 183"/>
                  <a:gd name="T22" fmla="*/ 38 w 140"/>
                  <a:gd name="T23" fmla="*/ 140 h 183"/>
                  <a:gd name="T24" fmla="*/ 7 w 140"/>
                  <a:gd name="T25" fmla="*/ 80 h 183"/>
                  <a:gd name="T26" fmla="*/ 3 w 140"/>
                  <a:gd name="T27" fmla="*/ 5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183">
                    <a:moveTo>
                      <a:pt x="3" y="54"/>
                    </a:moveTo>
                    <a:cubicBezTo>
                      <a:pt x="2" y="44"/>
                      <a:pt x="0" y="28"/>
                      <a:pt x="16" y="12"/>
                    </a:cubicBezTo>
                    <a:cubicBezTo>
                      <a:pt x="29" y="0"/>
                      <a:pt x="44" y="0"/>
                      <a:pt x="59" y="6"/>
                    </a:cubicBezTo>
                    <a:cubicBezTo>
                      <a:pt x="80" y="13"/>
                      <a:pt x="95" y="28"/>
                      <a:pt x="108" y="45"/>
                    </a:cubicBezTo>
                    <a:cubicBezTo>
                      <a:pt x="123" y="65"/>
                      <a:pt x="134" y="88"/>
                      <a:pt x="138" y="113"/>
                    </a:cubicBezTo>
                    <a:cubicBezTo>
                      <a:pt x="140" y="126"/>
                      <a:pt x="140" y="138"/>
                      <a:pt x="136" y="151"/>
                    </a:cubicBezTo>
                    <a:cubicBezTo>
                      <a:pt x="130" y="173"/>
                      <a:pt x="111" y="183"/>
                      <a:pt x="89" y="177"/>
                    </a:cubicBezTo>
                    <a:cubicBezTo>
                      <a:pt x="87" y="176"/>
                      <a:pt x="85" y="175"/>
                      <a:pt x="83" y="174"/>
                    </a:cubicBezTo>
                    <a:cubicBezTo>
                      <a:pt x="82" y="174"/>
                      <a:pt x="82" y="174"/>
                      <a:pt x="81" y="174"/>
                    </a:cubicBezTo>
                    <a:cubicBezTo>
                      <a:pt x="74" y="170"/>
                      <a:pt x="67" y="166"/>
                      <a:pt x="60" y="162"/>
                    </a:cubicBezTo>
                    <a:cubicBezTo>
                      <a:pt x="54" y="156"/>
                      <a:pt x="47" y="149"/>
                      <a:pt x="40" y="143"/>
                    </a:cubicBezTo>
                    <a:cubicBezTo>
                      <a:pt x="39" y="142"/>
                      <a:pt x="39" y="141"/>
                      <a:pt x="38" y="140"/>
                    </a:cubicBezTo>
                    <a:cubicBezTo>
                      <a:pt x="23" y="122"/>
                      <a:pt x="13" y="102"/>
                      <a:pt x="7" y="80"/>
                    </a:cubicBezTo>
                    <a:cubicBezTo>
                      <a:pt x="5" y="72"/>
                      <a:pt x="4" y="63"/>
                      <a:pt x="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75BE645B-8C74-46AC-AC6A-BD0597606A79}"/>
                </a:ext>
              </a:extLst>
            </p:cNvPr>
            <p:cNvSpPr/>
            <p:nvPr/>
          </p:nvSpPr>
          <p:spPr>
            <a:xfrm>
              <a:off x="10772064" y="1543537"/>
              <a:ext cx="279316" cy="351398"/>
            </a:xfrm>
            <a:custGeom>
              <a:avLst/>
              <a:gdLst>
                <a:gd name="connsiteX0" fmla="*/ 872638 w 885825"/>
                <a:gd name="connsiteY0" fmla="*/ 1014186 h 1114425"/>
                <a:gd name="connsiteX1" fmla="*/ 863494 w 885825"/>
                <a:gd name="connsiteY1" fmla="*/ 1103721 h 1114425"/>
                <a:gd name="connsiteX2" fmla="*/ 813964 w 885825"/>
                <a:gd name="connsiteY2" fmla="*/ 1099721 h 1114425"/>
                <a:gd name="connsiteX3" fmla="*/ 75491 w 885825"/>
                <a:gd name="connsiteY3" fmla="*/ 673382 h 1114425"/>
                <a:gd name="connsiteX4" fmla="*/ 27580 w 885825"/>
                <a:gd name="connsiteY4" fmla="*/ 622994 h 1114425"/>
                <a:gd name="connsiteX5" fmla="*/ 27389 w 885825"/>
                <a:gd name="connsiteY5" fmla="*/ 622804 h 1114425"/>
                <a:gd name="connsiteX6" fmla="*/ 25770 w 885825"/>
                <a:gd name="connsiteY6" fmla="*/ 619851 h 1114425"/>
                <a:gd name="connsiteX7" fmla="*/ 16817 w 885825"/>
                <a:gd name="connsiteY7" fmla="*/ 520220 h 1114425"/>
                <a:gd name="connsiteX8" fmla="*/ 386196 w 885825"/>
                <a:gd name="connsiteY8" fmla="*/ 21014 h 1114425"/>
                <a:gd name="connsiteX9" fmla="*/ 396674 w 885825"/>
                <a:gd name="connsiteY9" fmla="*/ 11585 h 1114425"/>
                <a:gd name="connsiteX10" fmla="*/ 398674 w 885825"/>
                <a:gd name="connsiteY10" fmla="*/ 10537 h 1114425"/>
                <a:gd name="connsiteX11" fmla="*/ 492590 w 885825"/>
                <a:gd name="connsiteY11" fmla="*/ 66639 h 1114425"/>
                <a:gd name="connsiteX12" fmla="*/ 492876 w 885825"/>
                <a:gd name="connsiteY12" fmla="*/ 67211 h 1114425"/>
                <a:gd name="connsiteX13" fmla="*/ 493067 w 885825"/>
                <a:gd name="connsiteY13" fmla="*/ 67401 h 1114425"/>
                <a:gd name="connsiteX14" fmla="*/ 503449 w 885825"/>
                <a:gd name="connsiteY14" fmla="*/ 88832 h 1114425"/>
                <a:gd name="connsiteX15" fmla="*/ 872638 w 885825"/>
                <a:gd name="connsiteY15" fmla="*/ 1014377 h 1114425"/>
                <a:gd name="connsiteX16" fmla="*/ 485542 w 885825"/>
                <a:gd name="connsiteY16" fmla="*/ 365438 h 1114425"/>
                <a:gd name="connsiteX17" fmla="*/ 485542 w 885825"/>
                <a:gd name="connsiteY17" fmla="*/ 342293 h 1114425"/>
                <a:gd name="connsiteX18" fmla="*/ 435631 w 885825"/>
                <a:gd name="connsiteY18" fmla="*/ 256091 h 1114425"/>
                <a:gd name="connsiteX19" fmla="*/ 385910 w 885825"/>
                <a:gd name="connsiteY19" fmla="*/ 284666 h 1114425"/>
                <a:gd name="connsiteX20" fmla="*/ 385910 w 885825"/>
                <a:gd name="connsiteY20" fmla="*/ 307907 h 1114425"/>
                <a:gd name="connsiteX21" fmla="*/ 399531 w 885825"/>
                <a:gd name="connsiteY21" fmla="*/ 511266 h 1114425"/>
                <a:gd name="connsiteX22" fmla="*/ 411056 w 885825"/>
                <a:gd name="connsiteY22" fmla="*/ 545080 h 1114425"/>
                <a:gd name="connsiteX23" fmla="*/ 435440 w 885825"/>
                <a:gd name="connsiteY23" fmla="*/ 570226 h 1114425"/>
                <a:gd name="connsiteX24" fmla="*/ 471350 w 885825"/>
                <a:gd name="connsiteY24" fmla="*/ 552890 h 1114425"/>
                <a:gd name="connsiteX25" fmla="*/ 485447 w 885825"/>
                <a:gd name="connsiteY25" fmla="*/ 365438 h 1114425"/>
                <a:gd name="connsiteX26" fmla="*/ 484875 w 885825"/>
                <a:gd name="connsiteY26" fmla="*/ 707291 h 1114425"/>
                <a:gd name="connsiteX27" fmla="*/ 470588 w 885825"/>
                <a:gd name="connsiteY27" fmla="*/ 658523 h 1114425"/>
                <a:gd name="connsiteX28" fmla="*/ 435440 w 885825"/>
                <a:gd name="connsiteY28" fmla="*/ 621756 h 1114425"/>
                <a:gd name="connsiteX29" fmla="*/ 400293 w 885825"/>
                <a:gd name="connsiteY29" fmla="*/ 617946 h 1114425"/>
                <a:gd name="connsiteX30" fmla="*/ 385815 w 885825"/>
                <a:gd name="connsiteY30" fmla="*/ 650236 h 1114425"/>
                <a:gd name="connsiteX31" fmla="*/ 400293 w 885825"/>
                <a:gd name="connsiteY31" fmla="*/ 699099 h 1114425"/>
                <a:gd name="connsiteX32" fmla="*/ 435440 w 885825"/>
                <a:gd name="connsiteY32" fmla="*/ 735961 h 1114425"/>
                <a:gd name="connsiteX33" fmla="*/ 470588 w 885825"/>
                <a:gd name="connsiteY33" fmla="*/ 739580 h 1114425"/>
                <a:gd name="connsiteX34" fmla="*/ 484875 w 885825"/>
                <a:gd name="connsiteY34" fmla="*/ 70729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5825" h="1114425">
                  <a:moveTo>
                    <a:pt x="872638" y="1014186"/>
                  </a:moveTo>
                  <a:cubicBezTo>
                    <a:pt x="889497" y="1056477"/>
                    <a:pt x="883306" y="1090862"/>
                    <a:pt x="863494" y="1103721"/>
                  </a:cubicBezTo>
                  <a:cubicBezTo>
                    <a:pt x="851397" y="1111627"/>
                    <a:pt x="834157" y="1111341"/>
                    <a:pt x="813964" y="1099721"/>
                  </a:cubicBezTo>
                  <a:lnTo>
                    <a:pt x="75491" y="673382"/>
                  </a:lnTo>
                  <a:cubicBezTo>
                    <a:pt x="56155" y="662237"/>
                    <a:pt x="39581" y="643759"/>
                    <a:pt x="27580" y="622994"/>
                  </a:cubicBezTo>
                  <a:cubicBezTo>
                    <a:pt x="27580" y="622994"/>
                    <a:pt x="27580" y="622994"/>
                    <a:pt x="27389" y="622804"/>
                  </a:cubicBezTo>
                  <a:lnTo>
                    <a:pt x="25770" y="619851"/>
                  </a:lnTo>
                  <a:cubicBezTo>
                    <a:pt x="6244" y="584228"/>
                    <a:pt x="148" y="542889"/>
                    <a:pt x="16817" y="520220"/>
                  </a:cubicBezTo>
                  <a:lnTo>
                    <a:pt x="386196" y="21014"/>
                  </a:lnTo>
                  <a:cubicBezTo>
                    <a:pt x="389244" y="16919"/>
                    <a:pt x="392768" y="13870"/>
                    <a:pt x="396674" y="11585"/>
                  </a:cubicBezTo>
                  <a:lnTo>
                    <a:pt x="398674" y="10537"/>
                  </a:lnTo>
                  <a:cubicBezTo>
                    <a:pt x="425058" y="-2322"/>
                    <a:pt x="466968" y="22443"/>
                    <a:pt x="492590" y="66639"/>
                  </a:cubicBezTo>
                  <a:lnTo>
                    <a:pt x="492876" y="67211"/>
                  </a:lnTo>
                  <a:cubicBezTo>
                    <a:pt x="492876" y="67211"/>
                    <a:pt x="492876" y="67211"/>
                    <a:pt x="493067" y="67401"/>
                  </a:cubicBezTo>
                  <a:cubicBezTo>
                    <a:pt x="496877" y="74069"/>
                    <a:pt x="500401" y="81308"/>
                    <a:pt x="503449" y="88832"/>
                  </a:cubicBezTo>
                  <a:lnTo>
                    <a:pt x="872638" y="1014377"/>
                  </a:lnTo>
                  <a:close/>
                  <a:moveTo>
                    <a:pt x="485542" y="365438"/>
                  </a:moveTo>
                  <a:lnTo>
                    <a:pt x="485542" y="342293"/>
                  </a:lnTo>
                  <a:cubicBezTo>
                    <a:pt x="485542" y="310574"/>
                    <a:pt x="463253" y="271998"/>
                    <a:pt x="435631" y="256091"/>
                  </a:cubicBezTo>
                  <a:cubicBezTo>
                    <a:pt x="408199" y="240280"/>
                    <a:pt x="386006" y="253043"/>
                    <a:pt x="385910" y="284666"/>
                  </a:cubicBezTo>
                  <a:lnTo>
                    <a:pt x="385910" y="307907"/>
                  </a:lnTo>
                  <a:lnTo>
                    <a:pt x="399531" y="511266"/>
                  </a:lnTo>
                  <a:cubicBezTo>
                    <a:pt x="400388" y="522506"/>
                    <a:pt x="404675" y="534602"/>
                    <a:pt x="411056" y="545080"/>
                  </a:cubicBezTo>
                  <a:cubicBezTo>
                    <a:pt x="417438" y="555653"/>
                    <a:pt x="426106" y="564701"/>
                    <a:pt x="435440" y="570226"/>
                  </a:cubicBezTo>
                  <a:cubicBezTo>
                    <a:pt x="454205" y="581180"/>
                    <a:pt x="469826" y="573464"/>
                    <a:pt x="471350" y="552890"/>
                  </a:cubicBezTo>
                  <a:lnTo>
                    <a:pt x="485447" y="365438"/>
                  </a:lnTo>
                  <a:close/>
                  <a:moveTo>
                    <a:pt x="484875" y="707291"/>
                  </a:moveTo>
                  <a:cubicBezTo>
                    <a:pt x="484875" y="691289"/>
                    <a:pt x="480017" y="674906"/>
                    <a:pt x="470588" y="658523"/>
                  </a:cubicBezTo>
                  <a:cubicBezTo>
                    <a:pt x="461063" y="641949"/>
                    <a:pt x="449347" y="629757"/>
                    <a:pt x="435440" y="621756"/>
                  </a:cubicBezTo>
                  <a:cubicBezTo>
                    <a:pt x="421534" y="613565"/>
                    <a:pt x="409818" y="612231"/>
                    <a:pt x="400293" y="617946"/>
                  </a:cubicBezTo>
                  <a:cubicBezTo>
                    <a:pt x="390673" y="623375"/>
                    <a:pt x="385815" y="634139"/>
                    <a:pt x="385815" y="650236"/>
                  </a:cubicBezTo>
                  <a:cubicBezTo>
                    <a:pt x="385815" y="666333"/>
                    <a:pt x="390673" y="682430"/>
                    <a:pt x="400293" y="699099"/>
                  </a:cubicBezTo>
                  <a:cubicBezTo>
                    <a:pt x="409723" y="715482"/>
                    <a:pt x="421534" y="727960"/>
                    <a:pt x="435440" y="735961"/>
                  </a:cubicBezTo>
                  <a:cubicBezTo>
                    <a:pt x="449252" y="743867"/>
                    <a:pt x="460967" y="745200"/>
                    <a:pt x="470588" y="739580"/>
                  </a:cubicBezTo>
                  <a:cubicBezTo>
                    <a:pt x="480017" y="733961"/>
                    <a:pt x="484875" y="723293"/>
                    <a:pt x="484875" y="707291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46" name="Rectangle: Rounded Corners 1245">
            <a:extLst>
              <a:ext uri="{FF2B5EF4-FFF2-40B4-BE49-F238E27FC236}">
                <a16:creationId xmlns:a16="http://schemas.microsoft.com/office/drawing/2014/main" id="{8548D750-F470-4C08-A8D8-7F3EFB0A0B79}"/>
              </a:ext>
            </a:extLst>
          </p:cNvPr>
          <p:cNvSpPr/>
          <p:nvPr/>
        </p:nvSpPr>
        <p:spPr>
          <a:xfrm>
            <a:off x="636705" y="2906664"/>
            <a:ext cx="11112383" cy="38060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endParaRPr lang="ru-RU" sz="1400" b="1">
              <a:solidFill>
                <a:schemeClr val="tx1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1247" name="Rectangle: Rounded Corners 1246">
            <a:extLst>
              <a:ext uri="{FF2B5EF4-FFF2-40B4-BE49-F238E27FC236}">
                <a16:creationId xmlns:a16="http://schemas.microsoft.com/office/drawing/2014/main" id="{CE3966FF-4278-4499-9C25-173B2E9DE701}"/>
              </a:ext>
            </a:extLst>
          </p:cNvPr>
          <p:cNvSpPr/>
          <p:nvPr/>
        </p:nvSpPr>
        <p:spPr>
          <a:xfrm>
            <a:off x="443080" y="2826896"/>
            <a:ext cx="11209191" cy="38060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112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Фирибгарлик</a:t>
            </a:r>
            <a:r>
              <a:rPr lang="ru-RU" sz="16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, шу </a:t>
            </a:r>
            <a:r>
              <a:rPr lang="ru-RU" sz="1600" b="1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жумладан</a:t>
            </a:r>
            <a:r>
              <a:rPr lang="ru-RU" sz="16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коррупция </a:t>
            </a:r>
            <a:r>
              <a:rPr lang="ru-RU" sz="1600" b="1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кўрсаткичлари</a:t>
            </a:r>
            <a:endParaRPr lang="ru-RU" sz="1600" b="1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1248" name="Group 420">
            <a:extLst>
              <a:ext uri="{FF2B5EF4-FFF2-40B4-BE49-F238E27FC236}">
                <a16:creationId xmlns:a16="http://schemas.microsoft.com/office/drawing/2014/main" id="{72EAB707-773B-4712-9C58-B976480D3C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21786" y="4481657"/>
            <a:ext cx="1253627" cy="1248004"/>
            <a:chOff x="3038" y="2066"/>
            <a:chExt cx="223" cy="222"/>
          </a:xfrm>
          <a:solidFill>
            <a:srgbClr val="B1C7F7">
              <a:alpha val="50000"/>
            </a:srgbClr>
          </a:solidFill>
        </p:grpSpPr>
        <p:sp>
          <p:nvSpPr>
            <p:cNvPr id="1249" name="Freeform 421">
              <a:extLst>
                <a:ext uri="{FF2B5EF4-FFF2-40B4-BE49-F238E27FC236}">
                  <a16:creationId xmlns:a16="http://schemas.microsoft.com/office/drawing/2014/main" id="{6555C94B-E9FB-4817-9BAF-9A6ABACF7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2154"/>
              <a:ext cx="9" cy="9"/>
            </a:xfrm>
            <a:custGeom>
              <a:avLst/>
              <a:gdLst>
                <a:gd name="T0" fmla="*/ 62 w 256"/>
                <a:gd name="T1" fmla="*/ 263 h 263"/>
                <a:gd name="T2" fmla="*/ 256 w 256"/>
                <a:gd name="T3" fmla="*/ 217 h 263"/>
                <a:gd name="T4" fmla="*/ 184 w 256"/>
                <a:gd name="T5" fmla="*/ 0 h 263"/>
                <a:gd name="T6" fmla="*/ 0 w 256"/>
                <a:gd name="T7" fmla="*/ 80 h 263"/>
                <a:gd name="T8" fmla="*/ 62 w 256"/>
                <a:gd name="T9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63">
                  <a:moveTo>
                    <a:pt x="62" y="263"/>
                  </a:moveTo>
                  <a:lnTo>
                    <a:pt x="256" y="217"/>
                  </a:lnTo>
                  <a:cubicBezTo>
                    <a:pt x="238" y="143"/>
                    <a:pt x="214" y="70"/>
                    <a:pt x="184" y="0"/>
                  </a:cubicBezTo>
                  <a:lnTo>
                    <a:pt x="0" y="80"/>
                  </a:lnTo>
                  <a:cubicBezTo>
                    <a:pt x="26" y="139"/>
                    <a:pt x="47" y="201"/>
                    <a:pt x="62" y="2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0" name="Freeform 422">
              <a:extLst>
                <a:ext uri="{FF2B5EF4-FFF2-40B4-BE49-F238E27FC236}">
                  <a16:creationId xmlns:a16="http://schemas.microsoft.com/office/drawing/2014/main" id="{DC53510C-F439-46C6-831C-13E7E83A0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" y="2169"/>
              <a:ext cx="40" cy="50"/>
            </a:xfrm>
            <a:custGeom>
              <a:avLst/>
              <a:gdLst>
                <a:gd name="T0" fmla="*/ 917 w 1117"/>
                <a:gd name="T1" fmla="*/ 86 h 1389"/>
                <a:gd name="T2" fmla="*/ 917 w 1117"/>
                <a:gd name="T3" fmla="*/ 107 h 1389"/>
                <a:gd name="T4" fmla="*/ 0 w 1117"/>
                <a:gd name="T5" fmla="*/ 1192 h 1389"/>
                <a:gd name="T6" fmla="*/ 34 w 1117"/>
                <a:gd name="T7" fmla="*/ 1389 h 1389"/>
                <a:gd name="T8" fmla="*/ 1117 w 1117"/>
                <a:gd name="T9" fmla="*/ 107 h 1389"/>
                <a:gd name="T10" fmla="*/ 1117 w 1117"/>
                <a:gd name="T11" fmla="*/ 86 h 1389"/>
                <a:gd name="T12" fmla="*/ 1114 w 1117"/>
                <a:gd name="T13" fmla="*/ 0 h 1389"/>
                <a:gd name="T14" fmla="*/ 915 w 1117"/>
                <a:gd name="T15" fmla="*/ 14 h 1389"/>
                <a:gd name="T16" fmla="*/ 917 w 1117"/>
                <a:gd name="T17" fmla="*/ 86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7" h="1389">
                  <a:moveTo>
                    <a:pt x="917" y="86"/>
                  </a:moveTo>
                  <a:lnTo>
                    <a:pt x="917" y="107"/>
                  </a:lnTo>
                  <a:cubicBezTo>
                    <a:pt x="917" y="646"/>
                    <a:pt x="532" y="1102"/>
                    <a:pt x="0" y="1192"/>
                  </a:cubicBezTo>
                  <a:lnTo>
                    <a:pt x="34" y="1389"/>
                  </a:lnTo>
                  <a:cubicBezTo>
                    <a:pt x="661" y="1283"/>
                    <a:pt x="1117" y="744"/>
                    <a:pt x="1117" y="107"/>
                  </a:cubicBezTo>
                  <a:lnTo>
                    <a:pt x="1117" y="86"/>
                  </a:lnTo>
                  <a:cubicBezTo>
                    <a:pt x="1117" y="58"/>
                    <a:pt x="1116" y="29"/>
                    <a:pt x="1114" y="0"/>
                  </a:cubicBezTo>
                  <a:lnTo>
                    <a:pt x="915" y="14"/>
                  </a:lnTo>
                  <a:cubicBezTo>
                    <a:pt x="916" y="38"/>
                    <a:pt x="917" y="62"/>
                    <a:pt x="917" y="8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1" name="Freeform 423">
              <a:extLst>
                <a:ext uri="{FF2B5EF4-FFF2-40B4-BE49-F238E27FC236}">
                  <a16:creationId xmlns:a16="http://schemas.microsoft.com/office/drawing/2014/main" id="{7889E5E0-D164-42F6-8868-488AFDAA34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8" y="2066"/>
              <a:ext cx="223" cy="222"/>
            </a:xfrm>
            <a:custGeom>
              <a:avLst/>
              <a:gdLst>
                <a:gd name="T0" fmla="*/ 5221 w 6200"/>
                <a:gd name="T1" fmla="*/ 1189 h 6200"/>
                <a:gd name="T2" fmla="*/ 5600 w 6200"/>
                <a:gd name="T3" fmla="*/ 420 h 6200"/>
                <a:gd name="T4" fmla="*/ 5200 w 6200"/>
                <a:gd name="T5" fmla="*/ 0 h 6200"/>
                <a:gd name="T6" fmla="*/ 4850 w 6200"/>
                <a:gd name="T7" fmla="*/ 200 h 6200"/>
                <a:gd name="T8" fmla="*/ 4499 w 6200"/>
                <a:gd name="T9" fmla="*/ 0 h 6200"/>
                <a:gd name="T10" fmla="*/ 4150 w 6200"/>
                <a:gd name="T11" fmla="*/ 200 h 6200"/>
                <a:gd name="T12" fmla="*/ 3800 w 6200"/>
                <a:gd name="T13" fmla="*/ 0 h 6200"/>
                <a:gd name="T14" fmla="*/ 3400 w 6200"/>
                <a:gd name="T15" fmla="*/ 420 h 6200"/>
                <a:gd name="T16" fmla="*/ 3779 w 6200"/>
                <a:gd name="T17" fmla="*/ 1189 h 6200"/>
                <a:gd name="T18" fmla="*/ 3100 w 6200"/>
                <a:gd name="T19" fmla="*/ 1400 h 6200"/>
                <a:gd name="T20" fmla="*/ 1660 w 6200"/>
                <a:gd name="T21" fmla="*/ 3999 h 6200"/>
                <a:gd name="T22" fmla="*/ 1306 w 6200"/>
                <a:gd name="T23" fmla="*/ 4165 h 6200"/>
                <a:gd name="T24" fmla="*/ 0 w 6200"/>
                <a:gd name="T25" fmla="*/ 5555 h 6200"/>
                <a:gd name="T26" fmla="*/ 1140 w 6200"/>
                <a:gd name="T27" fmla="*/ 5968 h 6200"/>
                <a:gd name="T28" fmla="*/ 1941 w 6200"/>
                <a:gd name="T29" fmla="*/ 4800 h 6200"/>
                <a:gd name="T30" fmla="*/ 3100 w 6200"/>
                <a:gd name="T31" fmla="*/ 4800 h 6200"/>
                <a:gd name="T32" fmla="*/ 4500 w 6200"/>
                <a:gd name="T33" fmla="*/ 4700 h 6200"/>
                <a:gd name="T34" fmla="*/ 6200 w 6200"/>
                <a:gd name="T35" fmla="*/ 2979 h 6200"/>
                <a:gd name="T36" fmla="*/ 3600 w 6200"/>
                <a:gd name="T37" fmla="*/ 420 h 6200"/>
                <a:gd name="T38" fmla="*/ 3800 w 6200"/>
                <a:gd name="T39" fmla="*/ 200 h 6200"/>
                <a:gd name="T40" fmla="*/ 4150 w 6200"/>
                <a:gd name="T41" fmla="*/ 400 h 6200"/>
                <a:gd name="T42" fmla="*/ 4499 w 6200"/>
                <a:gd name="T43" fmla="*/ 200 h 6200"/>
                <a:gd name="T44" fmla="*/ 4850 w 6200"/>
                <a:gd name="T45" fmla="*/ 400 h 6200"/>
                <a:gd name="T46" fmla="*/ 5200 w 6200"/>
                <a:gd name="T47" fmla="*/ 200 h 6200"/>
                <a:gd name="T48" fmla="*/ 5400 w 6200"/>
                <a:gd name="T49" fmla="*/ 420 h 6200"/>
                <a:gd name="T50" fmla="*/ 5042 w 6200"/>
                <a:gd name="T51" fmla="*/ 1100 h 6200"/>
                <a:gd name="T52" fmla="*/ 3626 w 6200"/>
                <a:gd name="T53" fmla="*/ 520 h 6200"/>
                <a:gd name="T54" fmla="*/ 986 w 6200"/>
                <a:gd name="T55" fmla="*/ 5840 h 6200"/>
                <a:gd name="T56" fmla="*/ 200 w 6200"/>
                <a:gd name="T57" fmla="*/ 5555 h 6200"/>
                <a:gd name="T58" fmla="*/ 1294 w 6200"/>
                <a:gd name="T59" fmla="*/ 4435 h 6200"/>
                <a:gd name="T60" fmla="*/ 986 w 6200"/>
                <a:gd name="T61" fmla="*/ 5840 h 6200"/>
                <a:gd name="T62" fmla="*/ 1541 w 6200"/>
                <a:gd name="T63" fmla="*/ 4400 h 6200"/>
                <a:gd name="T64" fmla="*/ 2035 w 6200"/>
                <a:gd name="T65" fmla="*/ 4423 h 6200"/>
                <a:gd name="T66" fmla="*/ 1600 w 6200"/>
                <a:gd name="T67" fmla="*/ 3100 h 6200"/>
                <a:gd name="T68" fmla="*/ 4600 w 6200"/>
                <a:gd name="T69" fmla="*/ 3100 h 6200"/>
                <a:gd name="T70" fmla="*/ 1600 w 6200"/>
                <a:gd name="T71" fmla="*/ 3100 h 6200"/>
                <a:gd name="T72" fmla="*/ 4500 w 6200"/>
                <a:gd name="T73" fmla="*/ 4500 h 6200"/>
                <a:gd name="T74" fmla="*/ 4800 w 6200"/>
                <a:gd name="T75" fmla="*/ 3100 h 6200"/>
                <a:gd name="T76" fmla="*/ 3947 w 6200"/>
                <a:gd name="T77" fmla="*/ 1300 h 6200"/>
                <a:gd name="T78" fmla="*/ 5652 w 6200"/>
                <a:gd name="T79" fmla="*/ 2019 h 6200"/>
                <a:gd name="T80" fmla="*/ 6000 w 6200"/>
                <a:gd name="T81" fmla="*/ 3000 h 6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00" h="6200">
                  <a:moveTo>
                    <a:pt x="5806" y="1891"/>
                  </a:moveTo>
                  <a:lnTo>
                    <a:pt x="5221" y="1189"/>
                  </a:lnTo>
                  <a:lnTo>
                    <a:pt x="5547" y="619"/>
                  </a:lnTo>
                  <a:cubicBezTo>
                    <a:pt x="5582" y="558"/>
                    <a:pt x="5600" y="490"/>
                    <a:pt x="5600" y="420"/>
                  </a:cubicBezTo>
                  <a:lnTo>
                    <a:pt x="5600" y="400"/>
                  </a:lnTo>
                  <a:cubicBezTo>
                    <a:pt x="5600" y="179"/>
                    <a:pt x="5421" y="0"/>
                    <a:pt x="5200" y="0"/>
                  </a:cubicBezTo>
                  <a:cubicBezTo>
                    <a:pt x="5067" y="0"/>
                    <a:pt x="4996" y="81"/>
                    <a:pt x="4950" y="134"/>
                  </a:cubicBezTo>
                  <a:cubicBezTo>
                    <a:pt x="4906" y="184"/>
                    <a:pt x="4889" y="200"/>
                    <a:pt x="4850" y="200"/>
                  </a:cubicBezTo>
                  <a:cubicBezTo>
                    <a:pt x="4811" y="200"/>
                    <a:pt x="4793" y="184"/>
                    <a:pt x="4750" y="134"/>
                  </a:cubicBezTo>
                  <a:cubicBezTo>
                    <a:pt x="4703" y="81"/>
                    <a:pt x="4632" y="0"/>
                    <a:pt x="4499" y="0"/>
                  </a:cubicBezTo>
                  <a:cubicBezTo>
                    <a:pt x="4367" y="0"/>
                    <a:pt x="4296" y="81"/>
                    <a:pt x="4249" y="134"/>
                  </a:cubicBezTo>
                  <a:cubicBezTo>
                    <a:pt x="4206" y="184"/>
                    <a:pt x="4188" y="200"/>
                    <a:pt x="4150" y="200"/>
                  </a:cubicBezTo>
                  <a:cubicBezTo>
                    <a:pt x="4111" y="200"/>
                    <a:pt x="4093" y="184"/>
                    <a:pt x="4050" y="134"/>
                  </a:cubicBezTo>
                  <a:cubicBezTo>
                    <a:pt x="4003" y="81"/>
                    <a:pt x="3933" y="0"/>
                    <a:pt x="3800" y="0"/>
                  </a:cubicBezTo>
                  <a:cubicBezTo>
                    <a:pt x="3579" y="0"/>
                    <a:pt x="3400" y="179"/>
                    <a:pt x="3400" y="400"/>
                  </a:cubicBezTo>
                  <a:lnTo>
                    <a:pt x="3400" y="420"/>
                  </a:lnTo>
                  <a:cubicBezTo>
                    <a:pt x="3400" y="490"/>
                    <a:pt x="3418" y="558"/>
                    <a:pt x="3453" y="619"/>
                  </a:cubicBezTo>
                  <a:lnTo>
                    <a:pt x="3779" y="1189"/>
                  </a:lnTo>
                  <a:lnTo>
                    <a:pt x="3551" y="1463"/>
                  </a:lnTo>
                  <a:cubicBezTo>
                    <a:pt x="3407" y="1423"/>
                    <a:pt x="3256" y="1400"/>
                    <a:pt x="3100" y="1400"/>
                  </a:cubicBezTo>
                  <a:cubicBezTo>
                    <a:pt x="2163" y="1400"/>
                    <a:pt x="1400" y="2163"/>
                    <a:pt x="1400" y="3100"/>
                  </a:cubicBezTo>
                  <a:cubicBezTo>
                    <a:pt x="1400" y="3430"/>
                    <a:pt x="1496" y="3738"/>
                    <a:pt x="1660" y="3999"/>
                  </a:cubicBezTo>
                  <a:lnTo>
                    <a:pt x="1400" y="4259"/>
                  </a:lnTo>
                  <a:lnTo>
                    <a:pt x="1306" y="4165"/>
                  </a:lnTo>
                  <a:lnTo>
                    <a:pt x="232" y="5060"/>
                  </a:lnTo>
                  <a:cubicBezTo>
                    <a:pt x="85" y="5183"/>
                    <a:pt x="0" y="5363"/>
                    <a:pt x="0" y="5555"/>
                  </a:cubicBezTo>
                  <a:cubicBezTo>
                    <a:pt x="0" y="5911"/>
                    <a:pt x="289" y="6200"/>
                    <a:pt x="645" y="6200"/>
                  </a:cubicBezTo>
                  <a:cubicBezTo>
                    <a:pt x="837" y="6200"/>
                    <a:pt x="1017" y="6115"/>
                    <a:pt x="1140" y="5968"/>
                  </a:cubicBezTo>
                  <a:lnTo>
                    <a:pt x="2035" y="4894"/>
                  </a:lnTo>
                  <a:lnTo>
                    <a:pt x="1941" y="4800"/>
                  </a:lnTo>
                  <a:lnTo>
                    <a:pt x="2201" y="4540"/>
                  </a:lnTo>
                  <a:cubicBezTo>
                    <a:pt x="2462" y="4704"/>
                    <a:pt x="2770" y="4800"/>
                    <a:pt x="3100" y="4800"/>
                  </a:cubicBezTo>
                  <a:cubicBezTo>
                    <a:pt x="3394" y="4800"/>
                    <a:pt x="3671" y="4725"/>
                    <a:pt x="3913" y="4593"/>
                  </a:cubicBezTo>
                  <a:cubicBezTo>
                    <a:pt x="4102" y="4663"/>
                    <a:pt x="4299" y="4700"/>
                    <a:pt x="4500" y="4700"/>
                  </a:cubicBezTo>
                  <a:cubicBezTo>
                    <a:pt x="5437" y="4700"/>
                    <a:pt x="6200" y="3937"/>
                    <a:pt x="6200" y="3000"/>
                  </a:cubicBezTo>
                  <a:lnTo>
                    <a:pt x="6200" y="2979"/>
                  </a:lnTo>
                  <a:cubicBezTo>
                    <a:pt x="6200" y="2582"/>
                    <a:pt x="6060" y="2196"/>
                    <a:pt x="5806" y="1891"/>
                  </a:cubicBezTo>
                  <a:close/>
                  <a:moveTo>
                    <a:pt x="3600" y="420"/>
                  </a:moveTo>
                  <a:lnTo>
                    <a:pt x="3600" y="400"/>
                  </a:lnTo>
                  <a:cubicBezTo>
                    <a:pt x="3600" y="290"/>
                    <a:pt x="3690" y="200"/>
                    <a:pt x="3800" y="200"/>
                  </a:cubicBezTo>
                  <a:cubicBezTo>
                    <a:pt x="3839" y="200"/>
                    <a:pt x="3856" y="216"/>
                    <a:pt x="3899" y="266"/>
                  </a:cubicBezTo>
                  <a:cubicBezTo>
                    <a:pt x="3946" y="319"/>
                    <a:pt x="4017" y="400"/>
                    <a:pt x="4150" y="400"/>
                  </a:cubicBezTo>
                  <a:cubicBezTo>
                    <a:pt x="4282" y="400"/>
                    <a:pt x="4353" y="319"/>
                    <a:pt x="4400" y="266"/>
                  </a:cubicBezTo>
                  <a:cubicBezTo>
                    <a:pt x="4443" y="216"/>
                    <a:pt x="4461" y="200"/>
                    <a:pt x="4499" y="200"/>
                  </a:cubicBezTo>
                  <a:cubicBezTo>
                    <a:pt x="4538" y="200"/>
                    <a:pt x="4556" y="216"/>
                    <a:pt x="4599" y="266"/>
                  </a:cubicBezTo>
                  <a:cubicBezTo>
                    <a:pt x="4646" y="319"/>
                    <a:pt x="4717" y="400"/>
                    <a:pt x="4850" y="400"/>
                  </a:cubicBezTo>
                  <a:cubicBezTo>
                    <a:pt x="4983" y="400"/>
                    <a:pt x="5053" y="319"/>
                    <a:pt x="5100" y="266"/>
                  </a:cubicBezTo>
                  <a:cubicBezTo>
                    <a:pt x="5144" y="216"/>
                    <a:pt x="5161" y="200"/>
                    <a:pt x="5200" y="200"/>
                  </a:cubicBezTo>
                  <a:cubicBezTo>
                    <a:pt x="5310" y="200"/>
                    <a:pt x="5400" y="290"/>
                    <a:pt x="5400" y="400"/>
                  </a:cubicBezTo>
                  <a:lnTo>
                    <a:pt x="5400" y="420"/>
                  </a:lnTo>
                  <a:cubicBezTo>
                    <a:pt x="5400" y="455"/>
                    <a:pt x="5391" y="489"/>
                    <a:pt x="5374" y="519"/>
                  </a:cubicBezTo>
                  <a:lnTo>
                    <a:pt x="5042" y="1100"/>
                  </a:lnTo>
                  <a:lnTo>
                    <a:pt x="3958" y="1100"/>
                  </a:lnTo>
                  <a:lnTo>
                    <a:pt x="3626" y="520"/>
                  </a:lnTo>
                  <a:cubicBezTo>
                    <a:pt x="3609" y="489"/>
                    <a:pt x="3600" y="455"/>
                    <a:pt x="3600" y="420"/>
                  </a:cubicBezTo>
                  <a:close/>
                  <a:moveTo>
                    <a:pt x="986" y="5840"/>
                  </a:moveTo>
                  <a:cubicBezTo>
                    <a:pt x="902" y="5942"/>
                    <a:pt x="777" y="6000"/>
                    <a:pt x="645" y="6000"/>
                  </a:cubicBezTo>
                  <a:cubicBezTo>
                    <a:pt x="399" y="6000"/>
                    <a:pt x="200" y="5801"/>
                    <a:pt x="200" y="5555"/>
                  </a:cubicBezTo>
                  <a:cubicBezTo>
                    <a:pt x="200" y="5423"/>
                    <a:pt x="258" y="5298"/>
                    <a:pt x="360" y="5214"/>
                  </a:cubicBezTo>
                  <a:lnTo>
                    <a:pt x="1294" y="4435"/>
                  </a:lnTo>
                  <a:lnTo>
                    <a:pt x="1765" y="4906"/>
                  </a:lnTo>
                  <a:lnTo>
                    <a:pt x="986" y="5840"/>
                  </a:lnTo>
                  <a:close/>
                  <a:moveTo>
                    <a:pt x="1800" y="4659"/>
                  </a:moveTo>
                  <a:lnTo>
                    <a:pt x="1541" y="4400"/>
                  </a:lnTo>
                  <a:lnTo>
                    <a:pt x="1777" y="4165"/>
                  </a:lnTo>
                  <a:cubicBezTo>
                    <a:pt x="1853" y="4260"/>
                    <a:pt x="1940" y="4347"/>
                    <a:pt x="2035" y="4423"/>
                  </a:cubicBezTo>
                  <a:lnTo>
                    <a:pt x="1800" y="4659"/>
                  </a:lnTo>
                  <a:close/>
                  <a:moveTo>
                    <a:pt x="1600" y="3100"/>
                  </a:moveTo>
                  <a:cubicBezTo>
                    <a:pt x="1600" y="2273"/>
                    <a:pt x="2273" y="1600"/>
                    <a:pt x="3100" y="1600"/>
                  </a:cubicBezTo>
                  <a:cubicBezTo>
                    <a:pt x="3927" y="1600"/>
                    <a:pt x="4600" y="2273"/>
                    <a:pt x="4600" y="3100"/>
                  </a:cubicBezTo>
                  <a:cubicBezTo>
                    <a:pt x="4600" y="3927"/>
                    <a:pt x="3927" y="4600"/>
                    <a:pt x="3100" y="4600"/>
                  </a:cubicBezTo>
                  <a:cubicBezTo>
                    <a:pt x="2273" y="4600"/>
                    <a:pt x="1600" y="3927"/>
                    <a:pt x="1600" y="3100"/>
                  </a:cubicBezTo>
                  <a:close/>
                  <a:moveTo>
                    <a:pt x="6000" y="3000"/>
                  </a:moveTo>
                  <a:cubicBezTo>
                    <a:pt x="6000" y="3827"/>
                    <a:pt x="5327" y="4500"/>
                    <a:pt x="4500" y="4500"/>
                  </a:cubicBezTo>
                  <a:cubicBezTo>
                    <a:pt x="4374" y="4500"/>
                    <a:pt x="4249" y="4483"/>
                    <a:pt x="4128" y="4451"/>
                  </a:cubicBezTo>
                  <a:cubicBezTo>
                    <a:pt x="4535" y="4140"/>
                    <a:pt x="4800" y="3651"/>
                    <a:pt x="4800" y="3100"/>
                  </a:cubicBezTo>
                  <a:cubicBezTo>
                    <a:pt x="4800" y="2394"/>
                    <a:pt x="4368" y="1788"/>
                    <a:pt x="3754" y="1531"/>
                  </a:cubicBezTo>
                  <a:lnTo>
                    <a:pt x="3947" y="1300"/>
                  </a:lnTo>
                  <a:lnTo>
                    <a:pt x="5053" y="1300"/>
                  </a:lnTo>
                  <a:lnTo>
                    <a:pt x="5652" y="2019"/>
                  </a:lnTo>
                  <a:cubicBezTo>
                    <a:pt x="5877" y="2288"/>
                    <a:pt x="6000" y="2629"/>
                    <a:pt x="6000" y="2979"/>
                  </a:cubicBezTo>
                  <a:lnTo>
                    <a:pt x="6000" y="30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2" name="Freeform 424">
              <a:extLst>
                <a:ext uri="{FF2B5EF4-FFF2-40B4-BE49-F238E27FC236}">
                  <a16:creationId xmlns:a16="http://schemas.microsoft.com/office/drawing/2014/main" id="{C34BE7A6-3CFE-4706-931E-AB27C4AFD1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2" y="2130"/>
              <a:ext cx="94" cy="93"/>
            </a:xfrm>
            <a:custGeom>
              <a:avLst/>
              <a:gdLst>
                <a:gd name="T0" fmla="*/ 1300 w 2600"/>
                <a:gd name="T1" fmla="*/ 0 h 2600"/>
                <a:gd name="T2" fmla="*/ 0 w 2600"/>
                <a:gd name="T3" fmla="*/ 1300 h 2600"/>
                <a:gd name="T4" fmla="*/ 1300 w 2600"/>
                <a:gd name="T5" fmla="*/ 2600 h 2600"/>
                <a:gd name="T6" fmla="*/ 2600 w 2600"/>
                <a:gd name="T7" fmla="*/ 1300 h 2600"/>
                <a:gd name="T8" fmla="*/ 1300 w 2600"/>
                <a:gd name="T9" fmla="*/ 0 h 2600"/>
                <a:gd name="T10" fmla="*/ 1300 w 2600"/>
                <a:gd name="T11" fmla="*/ 2400 h 2600"/>
                <a:gd name="T12" fmla="*/ 200 w 2600"/>
                <a:gd name="T13" fmla="*/ 1300 h 2600"/>
                <a:gd name="T14" fmla="*/ 1300 w 2600"/>
                <a:gd name="T15" fmla="*/ 200 h 2600"/>
                <a:gd name="T16" fmla="*/ 2400 w 2600"/>
                <a:gd name="T17" fmla="*/ 1300 h 2600"/>
                <a:gd name="T18" fmla="*/ 1300 w 2600"/>
                <a:gd name="T19" fmla="*/ 2400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0" h="2600">
                  <a:moveTo>
                    <a:pt x="1300" y="0"/>
                  </a:moveTo>
                  <a:cubicBezTo>
                    <a:pt x="583" y="0"/>
                    <a:pt x="0" y="583"/>
                    <a:pt x="0" y="1300"/>
                  </a:cubicBezTo>
                  <a:cubicBezTo>
                    <a:pt x="0" y="2017"/>
                    <a:pt x="583" y="2600"/>
                    <a:pt x="1300" y="2600"/>
                  </a:cubicBezTo>
                  <a:cubicBezTo>
                    <a:pt x="2017" y="2600"/>
                    <a:pt x="2600" y="2017"/>
                    <a:pt x="2600" y="1300"/>
                  </a:cubicBezTo>
                  <a:cubicBezTo>
                    <a:pt x="2600" y="583"/>
                    <a:pt x="2017" y="0"/>
                    <a:pt x="1300" y="0"/>
                  </a:cubicBezTo>
                  <a:close/>
                  <a:moveTo>
                    <a:pt x="1300" y="2400"/>
                  </a:moveTo>
                  <a:cubicBezTo>
                    <a:pt x="694" y="2400"/>
                    <a:pt x="200" y="1907"/>
                    <a:pt x="200" y="1300"/>
                  </a:cubicBezTo>
                  <a:cubicBezTo>
                    <a:pt x="200" y="694"/>
                    <a:pt x="694" y="200"/>
                    <a:pt x="1300" y="200"/>
                  </a:cubicBezTo>
                  <a:cubicBezTo>
                    <a:pt x="1907" y="200"/>
                    <a:pt x="2400" y="694"/>
                    <a:pt x="2400" y="1300"/>
                  </a:cubicBezTo>
                  <a:cubicBezTo>
                    <a:pt x="2400" y="1907"/>
                    <a:pt x="1907" y="2400"/>
                    <a:pt x="1300" y="2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3" name="Freeform 425">
              <a:extLst>
                <a:ext uri="{FF2B5EF4-FFF2-40B4-BE49-F238E27FC236}">
                  <a16:creationId xmlns:a16="http://schemas.microsoft.com/office/drawing/2014/main" id="{4CA46C4C-FEAF-4A2A-B972-9259FFFDF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144"/>
              <a:ext cx="28" cy="65"/>
            </a:xfrm>
            <a:custGeom>
              <a:avLst/>
              <a:gdLst>
                <a:gd name="T0" fmla="*/ 400 w 800"/>
                <a:gd name="T1" fmla="*/ 400 h 1800"/>
                <a:gd name="T2" fmla="*/ 600 w 800"/>
                <a:gd name="T3" fmla="*/ 600 h 1800"/>
                <a:gd name="T4" fmla="*/ 800 w 800"/>
                <a:gd name="T5" fmla="*/ 600 h 1800"/>
                <a:gd name="T6" fmla="*/ 500 w 800"/>
                <a:gd name="T7" fmla="*/ 214 h 1800"/>
                <a:gd name="T8" fmla="*/ 500 w 800"/>
                <a:gd name="T9" fmla="*/ 0 h 1800"/>
                <a:gd name="T10" fmla="*/ 300 w 800"/>
                <a:gd name="T11" fmla="*/ 0 h 1800"/>
                <a:gd name="T12" fmla="*/ 300 w 800"/>
                <a:gd name="T13" fmla="*/ 200 h 1800"/>
                <a:gd name="T14" fmla="*/ 0 w 800"/>
                <a:gd name="T15" fmla="*/ 200 h 1800"/>
                <a:gd name="T16" fmla="*/ 0 w 800"/>
                <a:gd name="T17" fmla="*/ 600 h 1800"/>
                <a:gd name="T18" fmla="*/ 400 w 800"/>
                <a:gd name="T19" fmla="*/ 1000 h 1800"/>
                <a:gd name="T20" fmla="*/ 600 w 800"/>
                <a:gd name="T21" fmla="*/ 1200 h 1800"/>
                <a:gd name="T22" fmla="*/ 600 w 800"/>
                <a:gd name="T23" fmla="*/ 1400 h 1800"/>
                <a:gd name="T24" fmla="*/ 400 w 800"/>
                <a:gd name="T25" fmla="*/ 1400 h 1800"/>
                <a:gd name="T26" fmla="*/ 200 w 800"/>
                <a:gd name="T27" fmla="*/ 1200 h 1800"/>
                <a:gd name="T28" fmla="*/ 0 w 800"/>
                <a:gd name="T29" fmla="*/ 1200 h 1800"/>
                <a:gd name="T30" fmla="*/ 300 w 800"/>
                <a:gd name="T31" fmla="*/ 1586 h 1800"/>
                <a:gd name="T32" fmla="*/ 300 w 800"/>
                <a:gd name="T33" fmla="*/ 1800 h 1800"/>
                <a:gd name="T34" fmla="*/ 500 w 800"/>
                <a:gd name="T35" fmla="*/ 1800 h 1800"/>
                <a:gd name="T36" fmla="*/ 500 w 800"/>
                <a:gd name="T37" fmla="*/ 1600 h 1800"/>
                <a:gd name="T38" fmla="*/ 800 w 800"/>
                <a:gd name="T39" fmla="*/ 1600 h 1800"/>
                <a:gd name="T40" fmla="*/ 800 w 800"/>
                <a:gd name="T41" fmla="*/ 1200 h 1800"/>
                <a:gd name="T42" fmla="*/ 400 w 800"/>
                <a:gd name="T43" fmla="*/ 800 h 1800"/>
                <a:gd name="T44" fmla="*/ 200 w 800"/>
                <a:gd name="T45" fmla="*/ 600 h 1800"/>
                <a:gd name="T46" fmla="*/ 200 w 800"/>
                <a:gd name="T47" fmla="*/ 400 h 1800"/>
                <a:gd name="T48" fmla="*/ 400 w 800"/>
                <a:gd name="T49" fmla="*/ 4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0" h="1800">
                  <a:moveTo>
                    <a:pt x="400" y="400"/>
                  </a:moveTo>
                  <a:cubicBezTo>
                    <a:pt x="510" y="400"/>
                    <a:pt x="600" y="490"/>
                    <a:pt x="600" y="600"/>
                  </a:cubicBezTo>
                  <a:lnTo>
                    <a:pt x="800" y="600"/>
                  </a:lnTo>
                  <a:cubicBezTo>
                    <a:pt x="800" y="414"/>
                    <a:pt x="672" y="259"/>
                    <a:pt x="500" y="214"/>
                  </a:cubicBezTo>
                  <a:lnTo>
                    <a:pt x="500" y="0"/>
                  </a:lnTo>
                  <a:lnTo>
                    <a:pt x="300" y="0"/>
                  </a:lnTo>
                  <a:lnTo>
                    <a:pt x="300" y="200"/>
                  </a:lnTo>
                  <a:lnTo>
                    <a:pt x="0" y="200"/>
                  </a:lnTo>
                  <a:lnTo>
                    <a:pt x="0" y="600"/>
                  </a:lnTo>
                  <a:cubicBezTo>
                    <a:pt x="0" y="821"/>
                    <a:pt x="179" y="1000"/>
                    <a:pt x="400" y="1000"/>
                  </a:cubicBezTo>
                  <a:cubicBezTo>
                    <a:pt x="510" y="1000"/>
                    <a:pt x="600" y="1090"/>
                    <a:pt x="600" y="1200"/>
                  </a:cubicBezTo>
                  <a:lnTo>
                    <a:pt x="600" y="1400"/>
                  </a:lnTo>
                  <a:lnTo>
                    <a:pt x="400" y="1400"/>
                  </a:lnTo>
                  <a:cubicBezTo>
                    <a:pt x="290" y="1400"/>
                    <a:pt x="200" y="1310"/>
                    <a:pt x="200" y="1200"/>
                  </a:cubicBezTo>
                  <a:lnTo>
                    <a:pt x="0" y="1200"/>
                  </a:lnTo>
                  <a:cubicBezTo>
                    <a:pt x="0" y="1386"/>
                    <a:pt x="128" y="1541"/>
                    <a:pt x="300" y="1586"/>
                  </a:cubicBezTo>
                  <a:lnTo>
                    <a:pt x="300" y="1800"/>
                  </a:lnTo>
                  <a:lnTo>
                    <a:pt x="500" y="1800"/>
                  </a:lnTo>
                  <a:lnTo>
                    <a:pt x="500" y="1600"/>
                  </a:lnTo>
                  <a:lnTo>
                    <a:pt x="800" y="1600"/>
                  </a:lnTo>
                  <a:lnTo>
                    <a:pt x="800" y="1200"/>
                  </a:lnTo>
                  <a:cubicBezTo>
                    <a:pt x="800" y="979"/>
                    <a:pt x="621" y="800"/>
                    <a:pt x="400" y="800"/>
                  </a:cubicBezTo>
                  <a:cubicBezTo>
                    <a:pt x="290" y="800"/>
                    <a:pt x="200" y="710"/>
                    <a:pt x="200" y="600"/>
                  </a:cubicBezTo>
                  <a:lnTo>
                    <a:pt x="200" y="400"/>
                  </a:lnTo>
                  <a:lnTo>
                    <a:pt x="400" y="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4" name="Rectangle 426">
              <a:extLst>
                <a:ext uri="{FF2B5EF4-FFF2-40B4-BE49-F238E27FC236}">
                  <a16:creationId xmlns:a16="http://schemas.microsoft.com/office/drawing/2014/main" id="{5FF49FD1-F713-4649-B43A-892964A99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4" y="2173"/>
              <a:ext cx="7" cy="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5" name="Rectangle 427">
              <a:extLst>
                <a:ext uri="{FF2B5EF4-FFF2-40B4-BE49-F238E27FC236}">
                  <a16:creationId xmlns:a16="http://schemas.microsoft.com/office/drawing/2014/main" id="{5F095B31-93BF-477E-8A65-770827E63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" y="2173"/>
              <a:ext cx="7" cy="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6" name="Oval 428">
              <a:extLst>
                <a:ext uri="{FF2B5EF4-FFF2-40B4-BE49-F238E27FC236}">
                  <a16:creationId xmlns:a16="http://schemas.microsoft.com/office/drawing/2014/main" id="{0606C336-4490-42A3-94B2-8B6C82D0D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2266"/>
              <a:ext cx="7" cy="7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57" name="Group 2089">
            <a:extLst>
              <a:ext uri="{FF2B5EF4-FFF2-40B4-BE49-F238E27FC236}">
                <a16:creationId xmlns:a16="http://schemas.microsoft.com/office/drawing/2014/main" id="{E8C51119-F0E8-4DF2-8539-5E7362F74A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9307" y="4481657"/>
            <a:ext cx="1264863" cy="1264869"/>
            <a:chOff x="7085" y="1222"/>
            <a:chExt cx="173" cy="173"/>
          </a:xfrm>
          <a:solidFill>
            <a:srgbClr val="B1C7F7">
              <a:alpha val="50000"/>
            </a:srgbClr>
          </a:solidFill>
        </p:grpSpPr>
        <p:sp>
          <p:nvSpPr>
            <p:cNvPr id="1258" name="Freeform 2090">
              <a:extLst>
                <a:ext uri="{FF2B5EF4-FFF2-40B4-BE49-F238E27FC236}">
                  <a16:creationId xmlns:a16="http://schemas.microsoft.com/office/drawing/2014/main" id="{A885C61A-CACA-4B79-A7DC-683BFC3589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5" y="1222"/>
              <a:ext cx="173" cy="173"/>
            </a:xfrm>
            <a:custGeom>
              <a:avLst/>
              <a:gdLst>
                <a:gd name="T0" fmla="*/ 6933 w 8267"/>
                <a:gd name="T1" fmla="*/ 2098 h 8267"/>
                <a:gd name="T2" fmla="*/ 5467 w 8267"/>
                <a:gd name="T3" fmla="*/ 1333 h 8267"/>
                <a:gd name="T4" fmla="*/ 3078 w 8267"/>
                <a:gd name="T5" fmla="*/ 2504 h 8267"/>
                <a:gd name="T6" fmla="*/ 1867 w 8267"/>
                <a:gd name="T7" fmla="*/ 0 h 8267"/>
                <a:gd name="T8" fmla="*/ 475 w 8267"/>
                <a:gd name="T9" fmla="*/ 2558 h 8267"/>
                <a:gd name="T10" fmla="*/ 552 w 8267"/>
                <a:gd name="T11" fmla="*/ 2814 h 8267"/>
                <a:gd name="T12" fmla="*/ 2546 w 8267"/>
                <a:gd name="T13" fmla="*/ 3495 h 8267"/>
                <a:gd name="T14" fmla="*/ 1333 w 8267"/>
                <a:gd name="T15" fmla="*/ 5501 h 8267"/>
                <a:gd name="T16" fmla="*/ 1733 w 8267"/>
                <a:gd name="T17" fmla="*/ 7733 h 8267"/>
                <a:gd name="T18" fmla="*/ 8267 w 8267"/>
                <a:gd name="T19" fmla="*/ 7600 h 8267"/>
                <a:gd name="T20" fmla="*/ 7333 w 8267"/>
                <a:gd name="T21" fmla="*/ 4533 h 8267"/>
                <a:gd name="T22" fmla="*/ 5367 w 8267"/>
                <a:gd name="T23" fmla="*/ 2729 h 8267"/>
                <a:gd name="T24" fmla="*/ 8000 w 8267"/>
                <a:gd name="T25" fmla="*/ 3197 h 8267"/>
                <a:gd name="T26" fmla="*/ 1922 w 8267"/>
                <a:gd name="T27" fmla="*/ 933 h 8267"/>
                <a:gd name="T28" fmla="*/ 1200 w 8267"/>
                <a:gd name="T29" fmla="*/ 933 h 8267"/>
                <a:gd name="T30" fmla="*/ 1600 w 8267"/>
                <a:gd name="T31" fmla="*/ 1104 h 8267"/>
                <a:gd name="T32" fmla="*/ 1200 w 8267"/>
                <a:gd name="T33" fmla="*/ 1333 h 8267"/>
                <a:gd name="T34" fmla="*/ 2133 w 8267"/>
                <a:gd name="T35" fmla="*/ 2227 h 8267"/>
                <a:gd name="T36" fmla="*/ 5867 w 8267"/>
                <a:gd name="T37" fmla="*/ 5501 h 8267"/>
                <a:gd name="T38" fmla="*/ 5124 w 8267"/>
                <a:gd name="T39" fmla="*/ 5061 h 8267"/>
                <a:gd name="T40" fmla="*/ 4133 w 8267"/>
                <a:gd name="T41" fmla="*/ 6100 h 8267"/>
                <a:gd name="T42" fmla="*/ 3895 w 8267"/>
                <a:gd name="T43" fmla="*/ 6254 h 8267"/>
                <a:gd name="T44" fmla="*/ 4281 w 8267"/>
                <a:gd name="T45" fmla="*/ 7067 h 8267"/>
                <a:gd name="T46" fmla="*/ 3963 w 8267"/>
                <a:gd name="T47" fmla="*/ 6800 h 8267"/>
                <a:gd name="T48" fmla="*/ 4372 w 8267"/>
                <a:gd name="T49" fmla="*/ 6254 h 8267"/>
                <a:gd name="T50" fmla="*/ 5363 w 8267"/>
                <a:gd name="T51" fmla="*/ 4669 h 8267"/>
                <a:gd name="T52" fmla="*/ 5363 w 8267"/>
                <a:gd name="T53" fmla="*/ 4669 h 8267"/>
                <a:gd name="T54" fmla="*/ 3786 w 8267"/>
                <a:gd name="T55" fmla="*/ 4000 h 8267"/>
                <a:gd name="T56" fmla="*/ 3072 w 8267"/>
                <a:gd name="T57" fmla="*/ 4777 h 8267"/>
                <a:gd name="T58" fmla="*/ 3072 w 8267"/>
                <a:gd name="T59" fmla="*/ 4777 h 8267"/>
                <a:gd name="T60" fmla="*/ 3258 w 8267"/>
                <a:gd name="T61" fmla="*/ 5758 h 8267"/>
                <a:gd name="T62" fmla="*/ 1867 w 8267"/>
                <a:gd name="T63" fmla="*/ 3467 h 8267"/>
                <a:gd name="T64" fmla="*/ 2039 w 8267"/>
                <a:gd name="T65" fmla="*/ 4039 h 8267"/>
                <a:gd name="T66" fmla="*/ 1200 w 8267"/>
                <a:gd name="T67" fmla="*/ 4400 h 8267"/>
                <a:gd name="T68" fmla="*/ 2533 w 8267"/>
                <a:gd name="T69" fmla="*/ 4533 h 8267"/>
                <a:gd name="T70" fmla="*/ 2133 w 8267"/>
                <a:gd name="T71" fmla="*/ 5563 h 8267"/>
                <a:gd name="T72" fmla="*/ 1600 w 8267"/>
                <a:gd name="T73" fmla="*/ 7333 h 8267"/>
                <a:gd name="T74" fmla="*/ 267 w 8267"/>
                <a:gd name="T75" fmla="*/ 7333 h 8267"/>
                <a:gd name="T76" fmla="*/ 2323 w 8267"/>
                <a:gd name="T77" fmla="*/ 5756 h 8267"/>
                <a:gd name="T78" fmla="*/ 2000 w 8267"/>
                <a:gd name="T79" fmla="*/ 7067 h 8267"/>
                <a:gd name="T80" fmla="*/ 3652 w 8267"/>
                <a:gd name="T81" fmla="*/ 6711 h 8267"/>
                <a:gd name="T82" fmla="*/ 2667 w 8267"/>
                <a:gd name="T83" fmla="*/ 6933 h 8267"/>
                <a:gd name="T84" fmla="*/ 7715 w 8267"/>
                <a:gd name="T85" fmla="*/ 6014 h 8267"/>
                <a:gd name="T86" fmla="*/ 7200 w 8267"/>
                <a:gd name="T87" fmla="*/ 6400 h 8267"/>
                <a:gd name="T88" fmla="*/ 5600 w 8267"/>
                <a:gd name="T89" fmla="*/ 8000 h 8267"/>
                <a:gd name="T90" fmla="*/ 4536 w 8267"/>
                <a:gd name="T91" fmla="*/ 6948 h 8267"/>
                <a:gd name="T92" fmla="*/ 6267 w 8267"/>
                <a:gd name="T93" fmla="*/ 6903 h 8267"/>
                <a:gd name="T94" fmla="*/ 5438 w 8267"/>
                <a:gd name="T95" fmla="*/ 5908 h 8267"/>
                <a:gd name="T96" fmla="*/ 6667 w 8267"/>
                <a:gd name="T97" fmla="*/ 5563 h 8267"/>
                <a:gd name="T98" fmla="*/ 6667 w 8267"/>
                <a:gd name="T99" fmla="*/ 5427 h 8267"/>
                <a:gd name="T100" fmla="*/ 5811 w 8267"/>
                <a:gd name="T101" fmla="*/ 4400 h 8267"/>
                <a:gd name="T102" fmla="*/ 6400 w 8267"/>
                <a:gd name="T103" fmla="*/ 5200 h 8267"/>
                <a:gd name="T104" fmla="*/ 6133 w 8267"/>
                <a:gd name="T105" fmla="*/ 3945 h 8267"/>
                <a:gd name="T106" fmla="*/ 5467 w 8267"/>
                <a:gd name="T107" fmla="*/ 3878 h 8267"/>
                <a:gd name="T108" fmla="*/ 3786 w 8267"/>
                <a:gd name="T109" fmla="*/ 3733 h 8267"/>
                <a:gd name="T110" fmla="*/ 4987 w 8267"/>
                <a:gd name="T111" fmla="*/ 2775 h 8267"/>
                <a:gd name="T112" fmla="*/ 6400 w 8267"/>
                <a:gd name="T113" fmla="*/ 267 h 8267"/>
                <a:gd name="T114" fmla="*/ 6572 w 8267"/>
                <a:gd name="T115" fmla="*/ 839 h 8267"/>
                <a:gd name="T116" fmla="*/ 5733 w 8267"/>
                <a:gd name="T117" fmla="*/ 1200 h 8267"/>
                <a:gd name="T118" fmla="*/ 7067 w 8267"/>
                <a:gd name="T119" fmla="*/ 1333 h 8267"/>
                <a:gd name="T120" fmla="*/ 6133 w 8267"/>
                <a:gd name="T121" fmla="*/ 2227 h 8267"/>
                <a:gd name="T122" fmla="*/ 6400 w 8267"/>
                <a:gd name="T123" fmla="*/ 2533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67" h="8267">
                  <a:moveTo>
                    <a:pt x="8267" y="4267"/>
                  </a:moveTo>
                  <a:lnTo>
                    <a:pt x="8267" y="3197"/>
                  </a:lnTo>
                  <a:cubicBezTo>
                    <a:pt x="8267" y="2900"/>
                    <a:pt x="8076" y="2643"/>
                    <a:pt x="7792" y="2558"/>
                  </a:cubicBezTo>
                  <a:lnTo>
                    <a:pt x="6933" y="2301"/>
                  </a:lnTo>
                  <a:lnTo>
                    <a:pt x="6933" y="2098"/>
                  </a:lnTo>
                  <a:cubicBezTo>
                    <a:pt x="7175" y="1929"/>
                    <a:pt x="7333" y="1650"/>
                    <a:pt x="7333" y="1333"/>
                  </a:cubicBezTo>
                  <a:lnTo>
                    <a:pt x="7333" y="933"/>
                  </a:lnTo>
                  <a:cubicBezTo>
                    <a:pt x="7333" y="419"/>
                    <a:pt x="6915" y="0"/>
                    <a:pt x="6400" y="0"/>
                  </a:cubicBezTo>
                  <a:cubicBezTo>
                    <a:pt x="5885" y="0"/>
                    <a:pt x="5467" y="419"/>
                    <a:pt x="5467" y="933"/>
                  </a:cubicBezTo>
                  <a:lnTo>
                    <a:pt x="5467" y="1333"/>
                  </a:lnTo>
                  <a:cubicBezTo>
                    <a:pt x="5467" y="1650"/>
                    <a:pt x="5625" y="1929"/>
                    <a:pt x="5867" y="2098"/>
                  </a:cubicBezTo>
                  <a:lnTo>
                    <a:pt x="5867" y="2301"/>
                  </a:lnTo>
                  <a:lnTo>
                    <a:pt x="5110" y="2528"/>
                  </a:lnTo>
                  <a:cubicBezTo>
                    <a:pt x="4826" y="2274"/>
                    <a:pt x="4465" y="2133"/>
                    <a:pt x="4081" y="2133"/>
                  </a:cubicBezTo>
                  <a:cubicBezTo>
                    <a:pt x="3698" y="2133"/>
                    <a:pt x="3349" y="2273"/>
                    <a:pt x="3078" y="2504"/>
                  </a:cubicBezTo>
                  <a:lnTo>
                    <a:pt x="2400" y="2301"/>
                  </a:lnTo>
                  <a:lnTo>
                    <a:pt x="2400" y="2098"/>
                  </a:lnTo>
                  <a:cubicBezTo>
                    <a:pt x="2641" y="1929"/>
                    <a:pt x="2800" y="1650"/>
                    <a:pt x="2800" y="1333"/>
                  </a:cubicBezTo>
                  <a:lnTo>
                    <a:pt x="2800" y="933"/>
                  </a:lnTo>
                  <a:cubicBezTo>
                    <a:pt x="2800" y="419"/>
                    <a:pt x="2381" y="0"/>
                    <a:pt x="1867" y="0"/>
                  </a:cubicBezTo>
                  <a:cubicBezTo>
                    <a:pt x="1352" y="0"/>
                    <a:pt x="933" y="419"/>
                    <a:pt x="933" y="933"/>
                  </a:cubicBezTo>
                  <a:lnTo>
                    <a:pt x="933" y="1333"/>
                  </a:lnTo>
                  <a:cubicBezTo>
                    <a:pt x="933" y="1650"/>
                    <a:pt x="1092" y="1929"/>
                    <a:pt x="1333" y="2098"/>
                  </a:cubicBezTo>
                  <a:lnTo>
                    <a:pt x="1333" y="2301"/>
                  </a:lnTo>
                  <a:lnTo>
                    <a:pt x="475" y="2558"/>
                  </a:lnTo>
                  <a:cubicBezTo>
                    <a:pt x="191" y="2643"/>
                    <a:pt x="0" y="2900"/>
                    <a:pt x="0" y="3197"/>
                  </a:cubicBezTo>
                  <a:lnTo>
                    <a:pt x="0" y="4267"/>
                  </a:lnTo>
                  <a:lnTo>
                    <a:pt x="267" y="4267"/>
                  </a:lnTo>
                  <a:lnTo>
                    <a:pt x="267" y="3197"/>
                  </a:lnTo>
                  <a:cubicBezTo>
                    <a:pt x="267" y="3019"/>
                    <a:pt x="381" y="2865"/>
                    <a:pt x="552" y="2814"/>
                  </a:cubicBezTo>
                  <a:lnTo>
                    <a:pt x="1410" y="2556"/>
                  </a:lnTo>
                  <a:cubicBezTo>
                    <a:pt x="1488" y="2657"/>
                    <a:pt x="1638" y="2800"/>
                    <a:pt x="1867" y="2800"/>
                  </a:cubicBezTo>
                  <a:cubicBezTo>
                    <a:pt x="2095" y="2800"/>
                    <a:pt x="2245" y="2657"/>
                    <a:pt x="2323" y="2556"/>
                  </a:cubicBezTo>
                  <a:lnTo>
                    <a:pt x="2870" y="2720"/>
                  </a:lnTo>
                  <a:cubicBezTo>
                    <a:pt x="2696" y="2938"/>
                    <a:pt x="2581" y="3204"/>
                    <a:pt x="2546" y="3495"/>
                  </a:cubicBezTo>
                  <a:cubicBezTo>
                    <a:pt x="2375" y="3314"/>
                    <a:pt x="2134" y="3200"/>
                    <a:pt x="1867" y="3200"/>
                  </a:cubicBezTo>
                  <a:cubicBezTo>
                    <a:pt x="1352" y="3200"/>
                    <a:pt x="933" y="3619"/>
                    <a:pt x="933" y="4133"/>
                  </a:cubicBezTo>
                  <a:lnTo>
                    <a:pt x="933" y="4533"/>
                  </a:lnTo>
                  <a:cubicBezTo>
                    <a:pt x="933" y="4850"/>
                    <a:pt x="1092" y="5129"/>
                    <a:pt x="1333" y="5298"/>
                  </a:cubicBezTo>
                  <a:lnTo>
                    <a:pt x="1333" y="5501"/>
                  </a:lnTo>
                  <a:lnTo>
                    <a:pt x="475" y="5758"/>
                  </a:lnTo>
                  <a:cubicBezTo>
                    <a:pt x="191" y="5843"/>
                    <a:pt x="0" y="6100"/>
                    <a:pt x="0" y="6397"/>
                  </a:cubicBezTo>
                  <a:lnTo>
                    <a:pt x="0" y="7600"/>
                  </a:lnTo>
                  <a:lnTo>
                    <a:pt x="1600" y="7600"/>
                  </a:lnTo>
                  <a:cubicBezTo>
                    <a:pt x="1673" y="7600"/>
                    <a:pt x="1733" y="7660"/>
                    <a:pt x="1733" y="7733"/>
                  </a:cubicBezTo>
                  <a:lnTo>
                    <a:pt x="1733" y="8267"/>
                  </a:lnTo>
                  <a:lnTo>
                    <a:pt x="6533" y="8267"/>
                  </a:lnTo>
                  <a:lnTo>
                    <a:pt x="6533" y="7733"/>
                  </a:lnTo>
                  <a:cubicBezTo>
                    <a:pt x="6533" y="7660"/>
                    <a:pt x="6593" y="7600"/>
                    <a:pt x="6667" y="7600"/>
                  </a:cubicBezTo>
                  <a:lnTo>
                    <a:pt x="8267" y="7600"/>
                  </a:lnTo>
                  <a:lnTo>
                    <a:pt x="8267" y="6397"/>
                  </a:lnTo>
                  <a:cubicBezTo>
                    <a:pt x="8267" y="6100"/>
                    <a:pt x="8076" y="5843"/>
                    <a:pt x="7792" y="5758"/>
                  </a:cubicBezTo>
                  <a:lnTo>
                    <a:pt x="6933" y="5501"/>
                  </a:lnTo>
                  <a:lnTo>
                    <a:pt x="6933" y="5298"/>
                  </a:lnTo>
                  <a:cubicBezTo>
                    <a:pt x="7175" y="5129"/>
                    <a:pt x="7333" y="4850"/>
                    <a:pt x="7333" y="4533"/>
                  </a:cubicBezTo>
                  <a:lnTo>
                    <a:pt x="7333" y="4133"/>
                  </a:lnTo>
                  <a:cubicBezTo>
                    <a:pt x="7333" y="3619"/>
                    <a:pt x="6915" y="3200"/>
                    <a:pt x="6400" y="3200"/>
                  </a:cubicBezTo>
                  <a:cubicBezTo>
                    <a:pt x="6139" y="3200"/>
                    <a:pt x="5903" y="3308"/>
                    <a:pt x="5733" y="3481"/>
                  </a:cubicBezTo>
                  <a:lnTo>
                    <a:pt x="5733" y="3355"/>
                  </a:lnTo>
                  <a:cubicBezTo>
                    <a:pt x="5733" y="3092"/>
                    <a:pt x="5590" y="2855"/>
                    <a:pt x="5367" y="2729"/>
                  </a:cubicBezTo>
                  <a:lnTo>
                    <a:pt x="5944" y="2556"/>
                  </a:lnTo>
                  <a:cubicBezTo>
                    <a:pt x="6021" y="2657"/>
                    <a:pt x="6171" y="2800"/>
                    <a:pt x="6400" y="2800"/>
                  </a:cubicBezTo>
                  <a:cubicBezTo>
                    <a:pt x="6629" y="2800"/>
                    <a:pt x="6779" y="2657"/>
                    <a:pt x="6856" y="2556"/>
                  </a:cubicBezTo>
                  <a:lnTo>
                    <a:pt x="7715" y="2814"/>
                  </a:lnTo>
                  <a:cubicBezTo>
                    <a:pt x="7885" y="2865"/>
                    <a:pt x="8000" y="3019"/>
                    <a:pt x="8000" y="3197"/>
                  </a:cubicBezTo>
                  <a:lnTo>
                    <a:pt x="8000" y="4267"/>
                  </a:lnTo>
                  <a:lnTo>
                    <a:pt x="8267" y="4267"/>
                  </a:lnTo>
                  <a:close/>
                  <a:moveTo>
                    <a:pt x="1867" y="267"/>
                  </a:moveTo>
                  <a:cubicBezTo>
                    <a:pt x="2234" y="267"/>
                    <a:pt x="2533" y="566"/>
                    <a:pt x="2533" y="933"/>
                  </a:cubicBezTo>
                  <a:lnTo>
                    <a:pt x="1922" y="933"/>
                  </a:lnTo>
                  <a:cubicBezTo>
                    <a:pt x="1837" y="933"/>
                    <a:pt x="1754" y="899"/>
                    <a:pt x="1694" y="839"/>
                  </a:cubicBezTo>
                  <a:lnTo>
                    <a:pt x="1600" y="745"/>
                  </a:lnTo>
                  <a:lnTo>
                    <a:pt x="1506" y="839"/>
                  </a:lnTo>
                  <a:cubicBezTo>
                    <a:pt x="1446" y="899"/>
                    <a:pt x="1363" y="933"/>
                    <a:pt x="1278" y="933"/>
                  </a:cubicBezTo>
                  <a:lnTo>
                    <a:pt x="1200" y="933"/>
                  </a:lnTo>
                  <a:cubicBezTo>
                    <a:pt x="1200" y="566"/>
                    <a:pt x="1499" y="267"/>
                    <a:pt x="1867" y="267"/>
                  </a:cubicBezTo>
                  <a:close/>
                  <a:moveTo>
                    <a:pt x="1200" y="1333"/>
                  </a:moveTo>
                  <a:lnTo>
                    <a:pt x="1200" y="1200"/>
                  </a:lnTo>
                  <a:lnTo>
                    <a:pt x="1278" y="1200"/>
                  </a:lnTo>
                  <a:cubicBezTo>
                    <a:pt x="1394" y="1200"/>
                    <a:pt x="1505" y="1167"/>
                    <a:pt x="1600" y="1104"/>
                  </a:cubicBezTo>
                  <a:cubicBezTo>
                    <a:pt x="1695" y="1167"/>
                    <a:pt x="1806" y="1200"/>
                    <a:pt x="1922" y="1200"/>
                  </a:cubicBezTo>
                  <a:lnTo>
                    <a:pt x="2533" y="1200"/>
                  </a:lnTo>
                  <a:lnTo>
                    <a:pt x="2533" y="1333"/>
                  </a:lnTo>
                  <a:cubicBezTo>
                    <a:pt x="2533" y="1701"/>
                    <a:pt x="2234" y="2000"/>
                    <a:pt x="1867" y="2000"/>
                  </a:cubicBezTo>
                  <a:cubicBezTo>
                    <a:pt x="1499" y="2000"/>
                    <a:pt x="1200" y="1701"/>
                    <a:pt x="1200" y="1333"/>
                  </a:cubicBezTo>
                  <a:close/>
                  <a:moveTo>
                    <a:pt x="1867" y="2533"/>
                  </a:moveTo>
                  <a:cubicBezTo>
                    <a:pt x="1725" y="2533"/>
                    <a:pt x="1633" y="2414"/>
                    <a:pt x="1600" y="2363"/>
                  </a:cubicBezTo>
                  <a:lnTo>
                    <a:pt x="1600" y="2227"/>
                  </a:lnTo>
                  <a:cubicBezTo>
                    <a:pt x="1685" y="2253"/>
                    <a:pt x="1774" y="2267"/>
                    <a:pt x="1867" y="2267"/>
                  </a:cubicBezTo>
                  <a:cubicBezTo>
                    <a:pt x="1959" y="2267"/>
                    <a:pt x="2049" y="2253"/>
                    <a:pt x="2133" y="2227"/>
                  </a:cubicBezTo>
                  <a:lnTo>
                    <a:pt x="2133" y="2363"/>
                  </a:lnTo>
                  <a:cubicBezTo>
                    <a:pt x="2100" y="2414"/>
                    <a:pt x="2008" y="2533"/>
                    <a:pt x="1867" y="2533"/>
                  </a:cubicBezTo>
                  <a:close/>
                  <a:moveTo>
                    <a:pt x="5532" y="4874"/>
                  </a:moveTo>
                  <a:cubicBezTo>
                    <a:pt x="5600" y="5046"/>
                    <a:pt x="5717" y="5193"/>
                    <a:pt x="5867" y="5298"/>
                  </a:cubicBezTo>
                  <a:lnTo>
                    <a:pt x="5867" y="5501"/>
                  </a:lnTo>
                  <a:lnTo>
                    <a:pt x="5009" y="5758"/>
                  </a:lnTo>
                  <a:cubicBezTo>
                    <a:pt x="4980" y="5767"/>
                    <a:pt x="4953" y="5778"/>
                    <a:pt x="4926" y="5790"/>
                  </a:cubicBezTo>
                  <a:lnTo>
                    <a:pt x="4800" y="5761"/>
                  </a:lnTo>
                  <a:lnTo>
                    <a:pt x="4800" y="5498"/>
                  </a:lnTo>
                  <a:cubicBezTo>
                    <a:pt x="4943" y="5383"/>
                    <a:pt x="5055" y="5233"/>
                    <a:pt x="5124" y="5061"/>
                  </a:cubicBezTo>
                  <a:cubicBezTo>
                    <a:pt x="5277" y="5047"/>
                    <a:pt x="5421" y="4982"/>
                    <a:pt x="5532" y="4874"/>
                  </a:cubicBezTo>
                  <a:close/>
                  <a:moveTo>
                    <a:pt x="4133" y="5733"/>
                  </a:moveTo>
                  <a:cubicBezTo>
                    <a:pt x="4275" y="5733"/>
                    <a:pt x="4410" y="5705"/>
                    <a:pt x="4533" y="5655"/>
                  </a:cubicBezTo>
                  <a:lnTo>
                    <a:pt x="4533" y="5800"/>
                  </a:lnTo>
                  <a:lnTo>
                    <a:pt x="4133" y="6100"/>
                  </a:lnTo>
                  <a:lnTo>
                    <a:pt x="3733" y="5800"/>
                  </a:lnTo>
                  <a:lnTo>
                    <a:pt x="3733" y="5655"/>
                  </a:lnTo>
                  <a:cubicBezTo>
                    <a:pt x="3857" y="5705"/>
                    <a:pt x="3992" y="5733"/>
                    <a:pt x="4133" y="5733"/>
                  </a:cubicBezTo>
                  <a:close/>
                  <a:moveTo>
                    <a:pt x="3570" y="6011"/>
                  </a:moveTo>
                  <a:lnTo>
                    <a:pt x="3895" y="6254"/>
                  </a:lnTo>
                  <a:lnTo>
                    <a:pt x="3560" y="6455"/>
                  </a:lnTo>
                  <a:lnTo>
                    <a:pt x="3476" y="6032"/>
                  </a:lnTo>
                  <a:lnTo>
                    <a:pt x="3570" y="6011"/>
                  </a:lnTo>
                  <a:close/>
                  <a:moveTo>
                    <a:pt x="3986" y="7067"/>
                  </a:moveTo>
                  <a:lnTo>
                    <a:pt x="4281" y="7067"/>
                  </a:lnTo>
                  <a:lnTo>
                    <a:pt x="4384" y="8000"/>
                  </a:lnTo>
                  <a:lnTo>
                    <a:pt x="3882" y="8000"/>
                  </a:lnTo>
                  <a:lnTo>
                    <a:pt x="3986" y="7067"/>
                  </a:lnTo>
                  <a:close/>
                  <a:moveTo>
                    <a:pt x="4304" y="6800"/>
                  </a:moveTo>
                  <a:lnTo>
                    <a:pt x="3963" y="6800"/>
                  </a:lnTo>
                  <a:lnTo>
                    <a:pt x="3886" y="6570"/>
                  </a:lnTo>
                  <a:lnTo>
                    <a:pt x="4133" y="6422"/>
                  </a:lnTo>
                  <a:lnTo>
                    <a:pt x="4380" y="6570"/>
                  </a:lnTo>
                  <a:lnTo>
                    <a:pt x="4304" y="6800"/>
                  </a:lnTo>
                  <a:close/>
                  <a:moveTo>
                    <a:pt x="4372" y="6254"/>
                  </a:moveTo>
                  <a:lnTo>
                    <a:pt x="4697" y="6011"/>
                  </a:lnTo>
                  <a:lnTo>
                    <a:pt x="4791" y="6032"/>
                  </a:lnTo>
                  <a:lnTo>
                    <a:pt x="4706" y="6455"/>
                  </a:lnTo>
                  <a:lnTo>
                    <a:pt x="4372" y="6254"/>
                  </a:lnTo>
                  <a:close/>
                  <a:moveTo>
                    <a:pt x="5363" y="4669"/>
                  </a:moveTo>
                  <a:cubicBezTo>
                    <a:pt x="5317" y="4720"/>
                    <a:pt x="5258" y="4755"/>
                    <a:pt x="5194" y="4777"/>
                  </a:cubicBezTo>
                  <a:cubicBezTo>
                    <a:pt x="5198" y="4741"/>
                    <a:pt x="5200" y="4704"/>
                    <a:pt x="5200" y="4667"/>
                  </a:cubicBezTo>
                  <a:lnTo>
                    <a:pt x="5200" y="4029"/>
                  </a:lnTo>
                  <a:cubicBezTo>
                    <a:pt x="5343" y="4083"/>
                    <a:pt x="5450" y="4209"/>
                    <a:pt x="5465" y="4360"/>
                  </a:cubicBezTo>
                  <a:cubicBezTo>
                    <a:pt x="5476" y="4475"/>
                    <a:pt x="5439" y="4585"/>
                    <a:pt x="5363" y="4669"/>
                  </a:cubicBezTo>
                  <a:close/>
                  <a:moveTo>
                    <a:pt x="4933" y="4667"/>
                  </a:moveTo>
                  <a:cubicBezTo>
                    <a:pt x="4933" y="5108"/>
                    <a:pt x="4575" y="5467"/>
                    <a:pt x="4133" y="5467"/>
                  </a:cubicBezTo>
                  <a:cubicBezTo>
                    <a:pt x="3692" y="5467"/>
                    <a:pt x="3333" y="5108"/>
                    <a:pt x="3333" y="4667"/>
                  </a:cubicBezTo>
                  <a:lnTo>
                    <a:pt x="3333" y="4000"/>
                  </a:lnTo>
                  <a:lnTo>
                    <a:pt x="3786" y="4000"/>
                  </a:lnTo>
                  <a:cubicBezTo>
                    <a:pt x="4077" y="4000"/>
                    <a:pt x="4359" y="3927"/>
                    <a:pt x="4612" y="3789"/>
                  </a:cubicBezTo>
                  <a:lnTo>
                    <a:pt x="4718" y="4000"/>
                  </a:lnTo>
                  <a:lnTo>
                    <a:pt x="4933" y="4000"/>
                  </a:lnTo>
                  <a:lnTo>
                    <a:pt x="4933" y="4667"/>
                  </a:lnTo>
                  <a:close/>
                  <a:moveTo>
                    <a:pt x="3072" y="4777"/>
                  </a:moveTo>
                  <a:cubicBezTo>
                    <a:pt x="3009" y="4755"/>
                    <a:pt x="2950" y="4720"/>
                    <a:pt x="2904" y="4669"/>
                  </a:cubicBezTo>
                  <a:cubicBezTo>
                    <a:pt x="2827" y="4585"/>
                    <a:pt x="2791" y="4475"/>
                    <a:pt x="2802" y="4360"/>
                  </a:cubicBezTo>
                  <a:cubicBezTo>
                    <a:pt x="2816" y="4209"/>
                    <a:pt x="2923" y="4083"/>
                    <a:pt x="3067" y="4029"/>
                  </a:cubicBezTo>
                  <a:lnTo>
                    <a:pt x="3067" y="4667"/>
                  </a:lnTo>
                  <a:cubicBezTo>
                    <a:pt x="3067" y="4704"/>
                    <a:pt x="3069" y="4741"/>
                    <a:pt x="3072" y="4777"/>
                  </a:cubicBezTo>
                  <a:close/>
                  <a:moveTo>
                    <a:pt x="3143" y="5061"/>
                  </a:moveTo>
                  <a:cubicBezTo>
                    <a:pt x="3212" y="5233"/>
                    <a:pt x="3324" y="5383"/>
                    <a:pt x="3467" y="5498"/>
                  </a:cubicBezTo>
                  <a:lnTo>
                    <a:pt x="3467" y="5761"/>
                  </a:lnTo>
                  <a:lnTo>
                    <a:pt x="3341" y="5790"/>
                  </a:lnTo>
                  <a:cubicBezTo>
                    <a:pt x="3314" y="5778"/>
                    <a:pt x="3286" y="5767"/>
                    <a:pt x="3258" y="5758"/>
                  </a:cubicBezTo>
                  <a:lnTo>
                    <a:pt x="2400" y="5501"/>
                  </a:lnTo>
                  <a:lnTo>
                    <a:pt x="2400" y="5298"/>
                  </a:lnTo>
                  <a:cubicBezTo>
                    <a:pt x="2550" y="5193"/>
                    <a:pt x="2667" y="5046"/>
                    <a:pt x="2735" y="4874"/>
                  </a:cubicBezTo>
                  <a:cubicBezTo>
                    <a:pt x="2845" y="4982"/>
                    <a:pt x="2989" y="5047"/>
                    <a:pt x="3143" y="5061"/>
                  </a:cubicBezTo>
                  <a:close/>
                  <a:moveTo>
                    <a:pt x="1867" y="3467"/>
                  </a:moveTo>
                  <a:cubicBezTo>
                    <a:pt x="2234" y="3467"/>
                    <a:pt x="2533" y="3766"/>
                    <a:pt x="2533" y="4133"/>
                  </a:cubicBezTo>
                  <a:lnTo>
                    <a:pt x="2455" y="4133"/>
                  </a:lnTo>
                  <a:cubicBezTo>
                    <a:pt x="2371" y="4133"/>
                    <a:pt x="2287" y="4099"/>
                    <a:pt x="2228" y="4039"/>
                  </a:cubicBezTo>
                  <a:lnTo>
                    <a:pt x="2133" y="3945"/>
                  </a:lnTo>
                  <a:lnTo>
                    <a:pt x="2039" y="4039"/>
                  </a:lnTo>
                  <a:cubicBezTo>
                    <a:pt x="1979" y="4099"/>
                    <a:pt x="1896" y="4133"/>
                    <a:pt x="1811" y="4133"/>
                  </a:cubicBezTo>
                  <a:lnTo>
                    <a:pt x="1200" y="4133"/>
                  </a:lnTo>
                  <a:cubicBezTo>
                    <a:pt x="1200" y="3766"/>
                    <a:pt x="1499" y="3467"/>
                    <a:pt x="1867" y="3467"/>
                  </a:cubicBezTo>
                  <a:close/>
                  <a:moveTo>
                    <a:pt x="1200" y="4533"/>
                  </a:moveTo>
                  <a:lnTo>
                    <a:pt x="1200" y="4400"/>
                  </a:lnTo>
                  <a:lnTo>
                    <a:pt x="1811" y="4400"/>
                  </a:lnTo>
                  <a:cubicBezTo>
                    <a:pt x="1928" y="4400"/>
                    <a:pt x="2039" y="4367"/>
                    <a:pt x="2133" y="4304"/>
                  </a:cubicBezTo>
                  <a:cubicBezTo>
                    <a:pt x="2228" y="4367"/>
                    <a:pt x="2339" y="4400"/>
                    <a:pt x="2455" y="4400"/>
                  </a:cubicBezTo>
                  <a:lnTo>
                    <a:pt x="2533" y="4400"/>
                  </a:lnTo>
                  <a:lnTo>
                    <a:pt x="2533" y="4533"/>
                  </a:lnTo>
                  <a:cubicBezTo>
                    <a:pt x="2533" y="4901"/>
                    <a:pt x="2234" y="5200"/>
                    <a:pt x="1867" y="5200"/>
                  </a:cubicBezTo>
                  <a:cubicBezTo>
                    <a:pt x="1499" y="5200"/>
                    <a:pt x="1200" y="4901"/>
                    <a:pt x="1200" y="4533"/>
                  </a:cubicBezTo>
                  <a:close/>
                  <a:moveTo>
                    <a:pt x="1867" y="5467"/>
                  </a:moveTo>
                  <a:cubicBezTo>
                    <a:pt x="1959" y="5467"/>
                    <a:pt x="2049" y="5453"/>
                    <a:pt x="2133" y="5427"/>
                  </a:cubicBezTo>
                  <a:lnTo>
                    <a:pt x="2133" y="5563"/>
                  </a:lnTo>
                  <a:cubicBezTo>
                    <a:pt x="2100" y="5614"/>
                    <a:pt x="2008" y="5733"/>
                    <a:pt x="1867" y="5733"/>
                  </a:cubicBezTo>
                  <a:cubicBezTo>
                    <a:pt x="1725" y="5733"/>
                    <a:pt x="1633" y="5614"/>
                    <a:pt x="1600" y="5563"/>
                  </a:cubicBezTo>
                  <a:lnTo>
                    <a:pt x="1600" y="5427"/>
                  </a:lnTo>
                  <a:cubicBezTo>
                    <a:pt x="1685" y="5453"/>
                    <a:pt x="1774" y="5467"/>
                    <a:pt x="1867" y="5467"/>
                  </a:cubicBezTo>
                  <a:close/>
                  <a:moveTo>
                    <a:pt x="1600" y="7333"/>
                  </a:moveTo>
                  <a:lnTo>
                    <a:pt x="1067" y="7333"/>
                  </a:lnTo>
                  <a:lnTo>
                    <a:pt x="1067" y="6400"/>
                  </a:lnTo>
                  <a:lnTo>
                    <a:pt x="800" y="6400"/>
                  </a:lnTo>
                  <a:lnTo>
                    <a:pt x="800" y="7333"/>
                  </a:lnTo>
                  <a:lnTo>
                    <a:pt x="267" y="7333"/>
                  </a:lnTo>
                  <a:lnTo>
                    <a:pt x="267" y="6397"/>
                  </a:lnTo>
                  <a:cubicBezTo>
                    <a:pt x="267" y="6219"/>
                    <a:pt x="381" y="6065"/>
                    <a:pt x="552" y="6014"/>
                  </a:cubicBezTo>
                  <a:lnTo>
                    <a:pt x="1410" y="5756"/>
                  </a:lnTo>
                  <a:cubicBezTo>
                    <a:pt x="1488" y="5857"/>
                    <a:pt x="1638" y="6000"/>
                    <a:pt x="1867" y="6000"/>
                  </a:cubicBezTo>
                  <a:cubicBezTo>
                    <a:pt x="2095" y="6000"/>
                    <a:pt x="2245" y="5857"/>
                    <a:pt x="2323" y="5756"/>
                  </a:cubicBezTo>
                  <a:lnTo>
                    <a:pt x="2829" y="5908"/>
                  </a:lnTo>
                  <a:lnTo>
                    <a:pt x="2457" y="5994"/>
                  </a:lnTo>
                  <a:cubicBezTo>
                    <a:pt x="2031" y="6092"/>
                    <a:pt x="1733" y="6466"/>
                    <a:pt x="1733" y="6903"/>
                  </a:cubicBezTo>
                  <a:lnTo>
                    <a:pt x="1733" y="7067"/>
                  </a:lnTo>
                  <a:lnTo>
                    <a:pt x="2000" y="7067"/>
                  </a:lnTo>
                  <a:lnTo>
                    <a:pt x="2000" y="6903"/>
                  </a:lnTo>
                  <a:cubicBezTo>
                    <a:pt x="2000" y="6591"/>
                    <a:pt x="2213" y="6324"/>
                    <a:pt x="2517" y="6253"/>
                  </a:cubicBezTo>
                  <a:lnTo>
                    <a:pt x="3216" y="6092"/>
                  </a:lnTo>
                  <a:lnTo>
                    <a:pt x="3373" y="6878"/>
                  </a:lnTo>
                  <a:lnTo>
                    <a:pt x="3652" y="6711"/>
                  </a:lnTo>
                  <a:lnTo>
                    <a:pt x="3731" y="6948"/>
                  </a:lnTo>
                  <a:lnTo>
                    <a:pt x="3614" y="8000"/>
                  </a:lnTo>
                  <a:lnTo>
                    <a:pt x="2933" y="8000"/>
                  </a:lnTo>
                  <a:lnTo>
                    <a:pt x="2933" y="6933"/>
                  </a:lnTo>
                  <a:lnTo>
                    <a:pt x="2667" y="6933"/>
                  </a:lnTo>
                  <a:lnTo>
                    <a:pt x="2667" y="8000"/>
                  </a:lnTo>
                  <a:lnTo>
                    <a:pt x="2000" y="8000"/>
                  </a:lnTo>
                  <a:lnTo>
                    <a:pt x="2000" y="7733"/>
                  </a:lnTo>
                  <a:cubicBezTo>
                    <a:pt x="2000" y="7513"/>
                    <a:pt x="1821" y="7333"/>
                    <a:pt x="1600" y="7333"/>
                  </a:cubicBezTo>
                  <a:close/>
                  <a:moveTo>
                    <a:pt x="7715" y="6014"/>
                  </a:moveTo>
                  <a:cubicBezTo>
                    <a:pt x="7885" y="6065"/>
                    <a:pt x="8000" y="6219"/>
                    <a:pt x="8000" y="6397"/>
                  </a:cubicBezTo>
                  <a:lnTo>
                    <a:pt x="8000" y="7333"/>
                  </a:lnTo>
                  <a:lnTo>
                    <a:pt x="7467" y="7333"/>
                  </a:lnTo>
                  <a:lnTo>
                    <a:pt x="7467" y="6400"/>
                  </a:lnTo>
                  <a:lnTo>
                    <a:pt x="7200" y="6400"/>
                  </a:lnTo>
                  <a:lnTo>
                    <a:pt x="7200" y="7333"/>
                  </a:lnTo>
                  <a:lnTo>
                    <a:pt x="6667" y="7333"/>
                  </a:lnTo>
                  <a:cubicBezTo>
                    <a:pt x="6446" y="7333"/>
                    <a:pt x="6267" y="7513"/>
                    <a:pt x="6267" y="7733"/>
                  </a:cubicBezTo>
                  <a:lnTo>
                    <a:pt x="6267" y="8000"/>
                  </a:lnTo>
                  <a:lnTo>
                    <a:pt x="5600" y="8000"/>
                  </a:lnTo>
                  <a:lnTo>
                    <a:pt x="5600" y="6933"/>
                  </a:lnTo>
                  <a:lnTo>
                    <a:pt x="5333" y="6933"/>
                  </a:lnTo>
                  <a:lnTo>
                    <a:pt x="5333" y="8000"/>
                  </a:lnTo>
                  <a:lnTo>
                    <a:pt x="4653" y="8000"/>
                  </a:lnTo>
                  <a:lnTo>
                    <a:pt x="4536" y="6948"/>
                  </a:lnTo>
                  <a:lnTo>
                    <a:pt x="4615" y="6711"/>
                  </a:lnTo>
                  <a:lnTo>
                    <a:pt x="4894" y="6878"/>
                  </a:lnTo>
                  <a:lnTo>
                    <a:pt x="5051" y="6092"/>
                  </a:lnTo>
                  <a:lnTo>
                    <a:pt x="5750" y="6253"/>
                  </a:lnTo>
                  <a:cubicBezTo>
                    <a:pt x="6054" y="6324"/>
                    <a:pt x="6267" y="6591"/>
                    <a:pt x="6267" y="6903"/>
                  </a:cubicBezTo>
                  <a:lnTo>
                    <a:pt x="6267" y="7067"/>
                  </a:lnTo>
                  <a:lnTo>
                    <a:pt x="6533" y="7067"/>
                  </a:lnTo>
                  <a:lnTo>
                    <a:pt x="6533" y="6903"/>
                  </a:lnTo>
                  <a:cubicBezTo>
                    <a:pt x="6533" y="6466"/>
                    <a:pt x="6236" y="6092"/>
                    <a:pt x="5810" y="5994"/>
                  </a:cubicBezTo>
                  <a:lnTo>
                    <a:pt x="5438" y="5908"/>
                  </a:lnTo>
                  <a:lnTo>
                    <a:pt x="5944" y="5756"/>
                  </a:lnTo>
                  <a:cubicBezTo>
                    <a:pt x="6021" y="5857"/>
                    <a:pt x="6171" y="6000"/>
                    <a:pt x="6400" y="6000"/>
                  </a:cubicBezTo>
                  <a:cubicBezTo>
                    <a:pt x="6629" y="6000"/>
                    <a:pt x="6779" y="5857"/>
                    <a:pt x="6856" y="5756"/>
                  </a:cubicBezTo>
                  <a:lnTo>
                    <a:pt x="7715" y="6014"/>
                  </a:lnTo>
                  <a:close/>
                  <a:moveTo>
                    <a:pt x="6667" y="5563"/>
                  </a:moveTo>
                  <a:cubicBezTo>
                    <a:pt x="6634" y="5614"/>
                    <a:pt x="6542" y="5733"/>
                    <a:pt x="6400" y="5733"/>
                  </a:cubicBezTo>
                  <a:cubicBezTo>
                    <a:pt x="6258" y="5733"/>
                    <a:pt x="6166" y="5614"/>
                    <a:pt x="6133" y="5563"/>
                  </a:cubicBezTo>
                  <a:lnTo>
                    <a:pt x="6133" y="5427"/>
                  </a:lnTo>
                  <a:cubicBezTo>
                    <a:pt x="6218" y="5453"/>
                    <a:pt x="6307" y="5467"/>
                    <a:pt x="6400" y="5467"/>
                  </a:cubicBezTo>
                  <a:cubicBezTo>
                    <a:pt x="6493" y="5467"/>
                    <a:pt x="6582" y="5453"/>
                    <a:pt x="6667" y="5427"/>
                  </a:cubicBezTo>
                  <a:lnTo>
                    <a:pt x="6667" y="5563"/>
                  </a:lnTo>
                  <a:close/>
                  <a:moveTo>
                    <a:pt x="6400" y="5200"/>
                  </a:moveTo>
                  <a:cubicBezTo>
                    <a:pt x="6032" y="5200"/>
                    <a:pt x="5733" y="4901"/>
                    <a:pt x="5733" y="4533"/>
                  </a:cubicBezTo>
                  <a:lnTo>
                    <a:pt x="5733" y="4400"/>
                  </a:lnTo>
                  <a:lnTo>
                    <a:pt x="5811" y="4400"/>
                  </a:lnTo>
                  <a:cubicBezTo>
                    <a:pt x="5928" y="4400"/>
                    <a:pt x="6039" y="4367"/>
                    <a:pt x="6133" y="4304"/>
                  </a:cubicBezTo>
                  <a:cubicBezTo>
                    <a:pt x="6228" y="4367"/>
                    <a:pt x="6339" y="4400"/>
                    <a:pt x="6455" y="4400"/>
                  </a:cubicBezTo>
                  <a:lnTo>
                    <a:pt x="7067" y="4400"/>
                  </a:lnTo>
                  <a:lnTo>
                    <a:pt x="7067" y="4533"/>
                  </a:lnTo>
                  <a:cubicBezTo>
                    <a:pt x="7067" y="4901"/>
                    <a:pt x="6768" y="5200"/>
                    <a:pt x="6400" y="5200"/>
                  </a:cubicBezTo>
                  <a:close/>
                  <a:moveTo>
                    <a:pt x="6400" y="3467"/>
                  </a:moveTo>
                  <a:cubicBezTo>
                    <a:pt x="6768" y="3467"/>
                    <a:pt x="7067" y="3766"/>
                    <a:pt x="7067" y="4133"/>
                  </a:cubicBezTo>
                  <a:lnTo>
                    <a:pt x="6455" y="4133"/>
                  </a:lnTo>
                  <a:cubicBezTo>
                    <a:pt x="6371" y="4133"/>
                    <a:pt x="6287" y="4099"/>
                    <a:pt x="6228" y="4039"/>
                  </a:cubicBezTo>
                  <a:lnTo>
                    <a:pt x="6133" y="3945"/>
                  </a:lnTo>
                  <a:lnTo>
                    <a:pt x="6039" y="4039"/>
                  </a:lnTo>
                  <a:cubicBezTo>
                    <a:pt x="5979" y="4099"/>
                    <a:pt x="5896" y="4133"/>
                    <a:pt x="5811" y="4133"/>
                  </a:cubicBezTo>
                  <a:lnTo>
                    <a:pt x="5733" y="4133"/>
                  </a:lnTo>
                  <a:cubicBezTo>
                    <a:pt x="5733" y="3766"/>
                    <a:pt x="6032" y="3467"/>
                    <a:pt x="6400" y="3467"/>
                  </a:cubicBezTo>
                  <a:close/>
                  <a:moveTo>
                    <a:pt x="5467" y="3878"/>
                  </a:moveTo>
                  <a:cubicBezTo>
                    <a:pt x="5349" y="3789"/>
                    <a:pt x="5202" y="3733"/>
                    <a:pt x="5044" y="3733"/>
                  </a:cubicBezTo>
                  <a:lnTo>
                    <a:pt x="4882" y="3733"/>
                  </a:lnTo>
                  <a:lnTo>
                    <a:pt x="4718" y="3405"/>
                  </a:lnTo>
                  <a:lnTo>
                    <a:pt x="4593" y="3489"/>
                  </a:lnTo>
                  <a:cubicBezTo>
                    <a:pt x="4353" y="3649"/>
                    <a:pt x="4074" y="3733"/>
                    <a:pt x="3786" y="3733"/>
                  </a:cubicBezTo>
                  <a:lnTo>
                    <a:pt x="3223" y="3733"/>
                  </a:lnTo>
                  <a:cubicBezTo>
                    <a:pt x="3065" y="3733"/>
                    <a:pt x="2918" y="3789"/>
                    <a:pt x="2800" y="3878"/>
                  </a:cubicBezTo>
                  <a:lnTo>
                    <a:pt x="2800" y="3681"/>
                  </a:lnTo>
                  <a:cubicBezTo>
                    <a:pt x="2800" y="2975"/>
                    <a:pt x="3375" y="2400"/>
                    <a:pt x="4081" y="2400"/>
                  </a:cubicBezTo>
                  <a:cubicBezTo>
                    <a:pt x="4423" y="2400"/>
                    <a:pt x="4745" y="2533"/>
                    <a:pt x="4987" y="2775"/>
                  </a:cubicBezTo>
                  <a:lnTo>
                    <a:pt x="5128" y="2917"/>
                  </a:lnTo>
                  <a:lnTo>
                    <a:pt x="5158" y="2927"/>
                  </a:lnTo>
                  <a:cubicBezTo>
                    <a:pt x="5343" y="2988"/>
                    <a:pt x="5467" y="3160"/>
                    <a:pt x="5467" y="3355"/>
                  </a:cubicBezTo>
                  <a:lnTo>
                    <a:pt x="5467" y="3878"/>
                  </a:lnTo>
                  <a:close/>
                  <a:moveTo>
                    <a:pt x="6400" y="267"/>
                  </a:moveTo>
                  <a:cubicBezTo>
                    <a:pt x="6768" y="267"/>
                    <a:pt x="7067" y="566"/>
                    <a:pt x="7067" y="933"/>
                  </a:cubicBezTo>
                  <a:lnTo>
                    <a:pt x="6989" y="933"/>
                  </a:lnTo>
                  <a:cubicBezTo>
                    <a:pt x="6904" y="933"/>
                    <a:pt x="6821" y="899"/>
                    <a:pt x="6761" y="839"/>
                  </a:cubicBezTo>
                  <a:lnTo>
                    <a:pt x="6667" y="745"/>
                  </a:lnTo>
                  <a:lnTo>
                    <a:pt x="6572" y="839"/>
                  </a:lnTo>
                  <a:cubicBezTo>
                    <a:pt x="6513" y="899"/>
                    <a:pt x="6429" y="933"/>
                    <a:pt x="6345" y="933"/>
                  </a:cubicBezTo>
                  <a:lnTo>
                    <a:pt x="5733" y="933"/>
                  </a:lnTo>
                  <a:cubicBezTo>
                    <a:pt x="5733" y="566"/>
                    <a:pt x="6032" y="267"/>
                    <a:pt x="6400" y="267"/>
                  </a:cubicBezTo>
                  <a:close/>
                  <a:moveTo>
                    <a:pt x="5733" y="1333"/>
                  </a:moveTo>
                  <a:lnTo>
                    <a:pt x="5733" y="1200"/>
                  </a:lnTo>
                  <a:lnTo>
                    <a:pt x="6345" y="1200"/>
                  </a:lnTo>
                  <a:cubicBezTo>
                    <a:pt x="6461" y="1200"/>
                    <a:pt x="6572" y="1167"/>
                    <a:pt x="6667" y="1104"/>
                  </a:cubicBezTo>
                  <a:cubicBezTo>
                    <a:pt x="6761" y="1167"/>
                    <a:pt x="6872" y="1200"/>
                    <a:pt x="6989" y="1200"/>
                  </a:cubicBezTo>
                  <a:lnTo>
                    <a:pt x="7067" y="1200"/>
                  </a:lnTo>
                  <a:lnTo>
                    <a:pt x="7067" y="1333"/>
                  </a:lnTo>
                  <a:cubicBezTo>
                    <a:pt x="7067" y="1701"/>
                    <a:pt x="6768" y="2000"/>
                    <a:pt x="6400" y="2000"/>
                  </a:cubicBezTo>
                  <a:cubicBezTo>
                    <a:pt x="6032" y="2000"/>
                    <a:pt x="5733" y="1701"/>
                    <a:pt x="5733" y="1333"/>
                  </a:cubicBezTo>
                  <a:close/>
                  <a:moveTo>
                    <a:pt x="6400" y="2533"/>
                  </a:moveTo>
                  <a:cubicBezTo>
                    <a:pt x="6258" y="2533"/>
                    <a:pt x="6166" y="2414"/>
                    <a:pt x="6133" y="2363"/>
                  </a:cubicBezTo>
                  <a:lnTo>
                    <a:pt x="6133" y="2227"/>
                  </a:lnTo>
                  <a:cubicBezTo>
                    <a:pt x="6218" y="2253"/>
                    <a:pt x="6307" y="2267"/>
                    <a:pt x="6400" y="2267"/>
                  </a:cubicBezTo>
                  <a:cubicBezTo>
                    <a:pt x="6493" y="2267"/>
                    <a:pt x="6582" y="2253"/>
                    <a:pt x="6667" y="2227"/>
                  </a:cubicBezTo>
                  <a:lnTo>
                    <a:pt x="6667" y="2363"/>
                  </a:lnTo>
                  <a:cubicBezTo>
                    <a:pt x="6634" y="2414"/>
                    <a:pt x="6542" y="2533"/>
                    <a:pt x="6400" y="2533"/>
                  </a:cubicBezTo>
                  <a:close/>
                  <a:moveTo>
                    <a:pt x="6400" y="25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" name="Freeform 2091">
              <a:extLst>
                <a:ext uri="{FF2B5EF4-FFF2-40B4-BE49-F238E27FC236}">
                  <a16:creationId xmlns:a16="http://schemas.microsoft.com/office/drawing/2014/main" id="{DA5D95C3-F989-4C15-A552-0BB604520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9" y="1222"/>
              <a:ext cx="6" cy="6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0" name="Freeform 2092">
              <a:extLst>
                <a:ext uri="{FF2B5EF4-FFF2-40B4-BE49-F238E27FC236}">
                  <a16:creationId xmlns:a16="http://schemas.microsoft.com/office/drawing/2014/main" id="{EDCB51BD-E20F-4B3A-BAC2-8103565422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9" y="1233"/>
              <a:ext cx="6" cy="31"/>
            </a:xfrm>
            <a:custGeom>
              <a:avLst/>
              <a:gdLst>
                <a:gd name="T0" fmla="*/ 0 w 266"/>
                <a:gd name="T1" fmla="*/ 0 h 1467"/>
                <a:gd name="T2" fmla="*/ 266 w 266"/>
                <a:gd name="T3" fmla="*/ 0 h 1467"/>
                <a:gd name="T4" fmla="*/ 266 w 266"/>
                <a:gd name="T5" fmla="*/ 1467 h 1467"/>
                <a:gd name="T6" fmla="*/ 0 w 266"/>
                <a:gd name="T7" fmla="*/ 1467 h 1467"/>
                <a:gd name="T8" fmla="*/ 0 w 266"/>
                <a:gd name="T9" fmla="*/ 0 h 1467"/>
                <a:gd name="T10" fmla="*/ 0 w 266"/>
                <a:gd name="T11" fmla="*/ 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1467">
                  <a:moveTo>
                    <a:pt x="0" y="0"/>
                  </a:moveTo>
                  <a:lnTo>
                    <a:pt x="266" y="0"/>
                  </a:lnTo>
                  <a:lnTo>
                    <a:pt x="266" y="1467"/>
                  </a:lnTo>
                  <a:lnTo>
                    <a:pt x="0" y="14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1" name="Freeform 2093">
              <a:extLst>
                <a:ext uri="{FF2B5EF4-FFF2-40B4-BE49-F238E27FC236}">
                  <a16:creationId xmlns:a16="http://schemas.microsoft.com/office/drawing/2014/main" id="{E12F253E-E175-41C1-993F-9EE7909E8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8" y="1222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2" name="Freeform 2094">
              <a:extLst>
                <a:ext uri="{FF2B5EF4-FFF2-40B4-BE49-F238E27FC236}">
                  <a16:creationId xmlns:a16="http://schemas.microsoft.com/office/drawing/2014/main" id="{E983C6B7-1B6B-40BF-AAAC-FE7CE9872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8" y="1233"/>
              <a:ext cx="6" cy="31"/>
            </a:xfrm>
            <a:custGeom>
              <a:avLst/>
              <a:gdLst>
                <a:gd name="T0" fmla="*/ 0 w 267"/>
                <a:gd name="T1" fmla="*/ 0 h 1467"/>
                <a:gd name="T2" fmla="*/ 267 w 267"/>
                <a:gd name="T3" fmla="*/ 0 h 1467"/>
                <a:gd name="T4" fmla="*/ 267 w 267"/>
                <a:gd name="T5" fmla="*/ 1467 h 1467"/>
                <a:gd name="T6" fmla="*/ 0 w 267"/>
                <a:gd name="T7" fmla="*/ 1467 h 1467"/>
                <a:gd name="T8" fmla="*/ 0 w 267"/>
                <a:gd name="T9" fmla="*/ 0 h 1467"/>
                <a:gd name="T10" fmla="*/ 0 w 267"/>
                <a:gd name="T11" fmla="*/ 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1467">
                  <a:moveTo>
                    <a:pt x="0" y="0"/>
                  </a:moveTo>
                  <a:lnTo>
                    <a:pt x="267" y="0"/>
                  </a:lnTo>
                  <a:lnTo>
                    <a:pt x="267" y="1467"/>
                  </a:lnTo>
                  <a:lnTo>
                    <a:pt x="0" y="14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" name="Freeform 2095">
              <a:extLst>
                <a:ext uri="{FF2B5EF4-FFF2-40B4-BE49-F238E27FC236}">
                  <a16:creationId xmlns:a16="http://schemas.microsoft.com/office/drawing/2014/main" id="{61E64FE7-DDC9-4987-8ACC-617D1D58EC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" y="1233"/>
              <a:ext cx="6" cy="20"/>
            </a:xfrm>
            <a:custGeom>
              <a:avLst/>
              <a:gdLst>
                <a:gd name="T0" fmla="*/ 0 w 267"/>
                <a:gd name="T1" fmla="*/ 0 h 934"/>
                <a:gd name="T2" fmla="*/ 267 w 267"/>
                <a:gd name="T3" fmla="*/ 0 h 934"/>
                <a:gd name="T4" fmla="*/ 267 w 267"/>
                <a:gd name="T5" fmla="*/ 934 h 934"/>
                <a:gd name="T6" fmla="*/ 0 w 267"/>
                <a:gd name="T7" fmla="*/ 934 h 934"/>
                <a:gd name="T8" fmla="*/ 0 w 267"/>
                <a:gd name="T9" fmla="*/ 0 h 934"/>
                <a:gd name="T10" fmla="*/ 0 w 267"/>
                <a:gd name="T1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934">
                  <a:moveTo>
                    <a:pt x="0" y="0"/>
                  </a:moveTo>
                  <a:lnTo>
                    <a:pt x="267" y="0"/>
                  </a:lnTo>
                  <a:lnTo>
                    <a:pt x="267" y="934"/>
                  </a:lnTo>
                  <a:lnTo>
                    <a:pt x="0" y="934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" name="Freeform 2096">
              <a:extLst>
                <a:ext uri="{FF2B5EF4-FFF2-40B4-BE49-F238E27FC236}">
                  <a16:creationId xmlns:a16="http://schemas.microsoft.com/office/drawing/2014/main" id="{F0AC1230-E125-4967-BB98-478B17881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" y="1258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" name="Freeform 2097">
              <a:extLst>
                <a:ext uri="{FF2B5EF4-FFF2-40B4-BE49-F238E27FC236}">
                  <a16:creationId xmlns:a16="http://schemas.microsoft.com/office/drawing/2014/main" id="{569DB2CA-99FE-40D0-9203-951D54103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7" y="1233"/>
              <a:ext cx="6" cy="20"/>
            </a:xfrm>
            <a:custGeom>
              <a:avLst/>
              <a:gdLst>
                <a:gd name="T0" fmla="*/ 0 w 267"/>
                <a:gd name="T1" fmla="*/ 0 h 934"/>
                <a:gd name="T2" fmla="*/ 267 w 267"/>
                <a:gd name="T3" fmla="*/ 0 h 934"/>
                <a:gd name="T4" fmla="*/ 267 w 267"/>
                <a:gd name="T5" fmla="*/ 934 h 934"/>
                <a:gd name="T6" fmla="*/ 0 w 267"/>
                <a:gd name="T7" fmla="*/ 934 h 934"/>
                <a:gd name="T8" fmla="*/ 0 w 267"/>
                <a:gd name="T9" fmla="*/ 0 h 934"/>
                <a:gd name="T10" fmla="*/ 0 w 267"/>
                <a:gd name="T1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934">
                  <a:moveTo>
                    <a:pt x="0" y="0"/>
                  </a:moveTo>
                  <a:lnTo>
                    <a:pt x="267" y="0"/>
                  </a:lnTo>
                  <a:lnTo>
                    <a:pt x="267" y="934"/>
                  </a:lnTo>
                  <a:lnTo>
                    <a:pt x="0" y="934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" name="Freeform 2098">
              <a:extLst>
                <a:ext uri="{FF2B5EF4-FFF2-40B4-BE49-F238E27FC236}">
                  <a16:creationId xmlns:a16="http://schemas.microsoft.com/office/drawing/2014/main" id="{C31F2E91-04F8-49C6-9D80-67A789CA4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7" y="1258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67" name="Group 236">
            <a:extLst>
              <a:ext uri="{FF2B5EF4-FFF2-40B4-BE49-F238E27FC236}">
                <a16:creationId xmlns:a16="http://schemas.microsoft.com/office/drawing/2014/main" id="{52046096-169F-4147-9734-DF6540E6A6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04437" y="4470138"/>
            <a:ext cx="1289690" cy="1266059"/>
            <a:chOff x="1788" y="148"/>
            <a:chExt cx="4095" cy="4020"/>
          </a:xfrm>
          <a:solidFill>
            <a:srgbClr val="B1C7F7">
              <a:alpha val="50000"/>
            </a:srgbClr>
          </a:solidFill>
        </p:grpSpPr>
        <p:sp>
          <p:nvSpPr>
            <p:cNvPr id="1268" name="Freeform 237">
              <a:extLst>
                <a:ext uri="{FF2B5EF4-FFF2-40B4-BE49-F238E27FC236}">
                  <a16:creationId xmlns:a16="http://schemas.microsoft.com/office/drawing/2014/main" id="{7BF067A2-B666-48CD-A109-9EA09C33A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9" y="1782"/>
              <a:ext cx="464" cy="464"/>
            </a:xfrm>
            <a:custGeom>
              <a:avLst/>
              <a:gdLst>
                <a:gd name="T0" fmla="*/ 484 w 967"/>
                <a:gd name="T1" fmla="*/ 0 h 966"/>
                <a:gd name="T2" fmla="*/ 0 w 967"/>
                <a:gd name="T3" fmla="*/ 483 h 966"/>
                <a:gd name="T4" fmla="*/ 484 w 967"/>
                <a:gd name="T5" fmla="*/ 966 h 966"/>
                <a:gd name="T6" fmla="*/ 967 w 967"/>
                <a:gd name="T7" fmla="*/ 483 h 966"/>
                <a:gd name="T8" fmla="*/ 484 w 967"/>
                <a:gd name="T9" fmla="*/ 0 h 966"/>
                <a:gd name="T10" fmla="*/ 484 w 967"/>
                <a:gd name="T11" fmla="*/ 716 h 966"/>
                <a:gd name="T12" fmla="*/ 250 w 967"/>
                <a:gd name="T13" fmla="*/ 483 h 966"/>
                <a:gd name="T14" fmla="*/ 484 w 967"/>
                <a:gd name="T15" fmla="*/ 250 h 966"/>
                <a:gd name="T16" fmla="*/ 717 w 967"/>
                <a:gd name="T17" fmla="*/ 483 h 966"/>
                <a:gd name="T18" fmla="*/ 484 w 967"/>
                <a:gd name="T19" fmla="*/ 716 h 966"/>
                <a:gd name="T20" fmla="*/ 484 w 967"/>
                <a:gd name="T21" fmla="*/ 716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7" h="966">
                  <a:moveTo>
                    <a:pt x="484" y="0"/>
                  </a:moveTo>
                  <a:cubicBezTo>
                    <a:pt x="217" y="0"/>
                    <a:pt x="0" y="216"/>
                    <a:pt x="0" y="483"/>
                  </a:cubicBezTo>
                  <a:cubicBezTo>
                    <a:pt x="0" y="750"/>
                    <a:pt x="217" y="966"/>
                    <a:pt x="484" y="966"/>
                  </a:cubicBezTo>
                  <a:cubicBezTo>
                    <a:pt x="750" y="966"/>
                    <a:pt x="967" y="750"/>
                    <a:pt x="967" y="483"/>
                  </a:cubicBezTo>
                  <a:cubicBezTo>
                    <a:pt x="967" y="216"/>
                    <a:pt x="750" y="0"/>
                    <a:pt x="484" y="0"/>
                  </a:cubicBezTo>
                  <a:close/>
                  <a:moveTo>
                    <a:pt x="484" y="716"/>
                  </a:moveTo>
                  <a:cubicBezTo>
                    <a:pt x="355" y="716"/>
                    <a:pt x="250" y="612"/>
                    <a:pt x="250" y="483"/>
                  </a:cubicBezTo>
                  <a:cubicBezTo>
                    <a:pt x="250" y="354"/>
                    <a:pt x="355" y="250"/>
                    <a:pt x="484" y="250"/>
                  </a:cubicBezTo>
                  <a:cubicBezTo>
                    <a:pt x="612" y="250"/>
                    <a:pt x="717" y="354"/>
                    <a:pt x="717" y="483"/>
                  </a:cubicBezTo>
                  <a:cubicBezTo>
                    <a:pt x="717" y="612"/>
                    <a:pt x="612" y="716"/>
                    <a:pt x="484" y="716"/>
                  </a:cubicBezTo>
                  <a:close/>
                  <a:moveTo>
                    <a:pt x="484" y="716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" name="Freeform 238">
              <a:extLst>
                <a:ext uri="{FF2B5EF4-FFF2-40B4-BE49-F238E27FC236}">
                  <a16:creationId xmlns:a16="http://schemas.microsoft.com/office/drawing/2014/main" id="{5EEB81FC-1B7A-4349-B9AB-7F707229B6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6" y="899"/>
              <a:ext cx="877" cy="877"/>
            </a:xfrm>
            <a:custGeom>
              <a:avLst/>
              <a:gdLst>
                <a:gd name="T0" fmla="*/ 1660 w 1827"/>
                <a:gd name="T1" fmla="*/ 629 h 1828"/>
                <a:gd name="T2" fmla="*/ 1563 w 1827"/>
                <a:gd name="T3" fmla="*/ 777 h 1828"/>
                <a:gd name="T4" fmla="*/ 1577 w 1827"/>
                <a:gd name="T5" fmla="*/ 914 h 1828"/>
                <a:gd name="T6" fmla="*/ 913 w 1827"/>
                <a:gd name="T7" fmla="*/ 1577 h 1828"/>
                <a:gd name="T8" fmla="*/ 250 w 1827"/>
                <a:gd name="T9" fmla="*/ 914 h 1828"/>
                <a:gd name="T10" fmla="*/ 913 w 1827"/>
                <a:gd name="T11" fmla="*/ 250 h 1828"/>
                <a:gd name="T12" fmla="*/ 1326 w 1827"/>
                <a:gd name="T13" fmla="*/ 395 h 1828"/>
                <a:gd name="T14" fmla="*/ 1502 w 1827"/>
                <a:gd name="T15" fmla="*/ 375 h 1828"/>
                <a:gd name="T16" fmla="*/ 1482 w 1827"/>
                <a:gd name="T17" fmla="*/ 199 h 1828"/>
                <a:gd name="T18" fmla="*/ 913 w 1827"/>
                <a:gd name="T19" fmla="*/ 0 h 1828"/>
                <a:gd name="T20" fmla="*/ 0 w 1827"/>
                <a:gd name="T21" fmla="*/ 914 h 1828"/>
                <a:gd name="T22" fmla="*/ 913 w 1827"/>
                <a:gd name="T23" fmla="*/ 1828 h 1828"/>
                <a:gd name="T24" fmla="*/ 1827 w 1827"/>
                <a:gd name="T25" fmla="*/ 914 h 1828"/>
                <a:gd name="T26" fmla="*/ 1808 w 1827"/>
                <a:gd name="T27" fmla="*/ 726 h 1828"/>
                <a:gd name="T28" fmla="*/ 1660 w 1827"/>
                <a:gd name="T29" fmla="*/ 629 h 1828"/>
                <a:gd name="T30" fmla="*/ 1660 w 1827"/>
                <a:gd name="T31" fmla="*/ 629 h 1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7" h="1828">
                  <a:moveTo>
                    <a:pt x="1660" y="629"/>
                  </a:moveTo>
                  <a:cubicBezTo>
                    <a:pt x="1592" y="643"/>
                    <a:pt x="1549" y="710"/>
                    <a:pt x="1563" y="777"/>
                  </a:cubicBezTo>
                  <a:cubicBezTo>
                    <a:pt x="1572" y="822"/>
                    <a:pt x="1577" y="868"/>
                    <a:pt x="1577" y="914"/>
                  </a:cubicBezTo>
                  <a:cubicBezTo>
                    <a:pt x="1577" y="1280"/>
                    <a:pt x="1279" y="1577"/>
                    <a:pt x="913" y="1577"/>
                  </a:cubicBezTo>
                  <a:cubicBezTo>
                    <a:pt x="547" y="1577"/>
                    <a:pt x="250" y="1280"/>
                    <a:pt x="250" y="914"/>
                  </a:cubicBezTo>
                  <a:cubicBezTo>
                    <a:pt x="250" y="548"/>
                    <a:pt x="547" y="250"/>
                    <a:pt x="913" y="250"/>
                  </a:cubicBezTo>
                  <a:cubicBezTo>
                    <a:pt x="1065" y="250"/>
                    <a:pt x="1208" y="300"/>
                    <a:pt x="1326" y="395"/>
                  </a:cubicBezTo>
                  <a:cubicBezTo>
                    <a:pt x="1381" y="438"/>
                    <a:pt x="1459" y="429"/>
                    <a:pt x="1502" y="375"/>
                  </a:cubicBezTo>
                  <a:cubicBezTo>
                    <a:pt x="1545" y="321"/>
                    <a:pt x="1536" y="242"/>
                    <a:pt x="1482" y="199"/>
                  </a:cubicBezTo>
                  <a:cubicBezTo>
                    <a:pt x="1322" y="71"/>
                    <a:pt x="1119" y="0"/>
                    <a:pt x="913" y="0"/>
                  </a:cubicBezTo>
                  <a:cubicBezTo>
                    <a:pt x="410" y="0"/>
                    <a:pt x="0" y="410"/>
                    <a:pt x="0" y="914"/>
                  </a:cubicBezTo>
                  <a:cubicBezTo>
                    <a:pt x="0" y="1418"/>
                    <a:pt x="410" y="1828"/>
                    <a:pt x="913" y="1828"/>
                  </a:cubicBezTo>
                  <a:cubicBezTo>
                    <a:pt x="1417" y="1828"/>
                    <a:pt x="1827" y="1418"/>
                    <a:pt x="1827" y="914"/>
                  </a:cubicBezTo>
                  <a:cubicBezTo>
                    <a:pt x="1827" y="851"/>
                    <a:pt x="1821" y="788"/>
                    <a:pt x="1808" y="726"/>
                  </a:cubicBezTo>
                  <a:cubicBezTo>
                    <a:pt x="1794" y="659"/>
                    <a:pt x="1727" y="615"/>
                    <a:pt x="1660" y="629"/>
                  </a:cubicBezTo>
                  <a:close/>
                  <a:moveTo>
                    <a:pt x="1660" y="629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" name="Freeform 239">
              <a:extLst>
                <a:ext uri="{FF2B5EF4-FFF2-40B4-BE49-F238E27FC236}">
                  <a16:creationId xmlns:a16="http://schemas.microsoft.com/office/drawing/2014/main" id="{7E045564-6464-4EA4-A9D7-7289D478E5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8" y="4048"/>
              <a:ext cx="363" cy="120"/>
            </a:xfrm>
            <a:custGeom>
              <a:avLst/>
              <a:gdLst>
                <a:gd name="T0" fmla="*/ 632 w 757"/>
                <a:gd name="T1" fmla="*/ 0 h 250"/>
                <a:gd name="T2" fmla="*/ 125 w 757"/>
                <a:gd name="T3" fmla="*/ 0 h 250"/>
                <a:gd name="T4" fmla="*/ 0 w 757"/>
                <a:gd name="T5" fmla="*/ 125 h 250"/>
                <a:gd name="T6" fmla="*/ 125 w 757"/>
                <a:gd name="T7" fmla="*/ 250 h 250"/>
                <a:gd name="T8" fmla="*/ 632 w 757"/>
                <a:gd name="T9" fmla="*/ 250 h 250"/>
                <a:gd name="T10" fmla="*/ 757 w 757"/>
                <a:gd name="T11" fmla="*/ 125 h 250"/>
                <a:gd name="T12" fmla="*/ 632 w 757"/>
                <a:gd name="T13" fmla="*/ 0 h 250"/>
                <a:gd name="T14" fmla="*/ 632 w 757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7" h="250">
                  <a:moveTo>
                    <a:pt x="63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632" y="250"/>
                  </a:lnTo>
                  <a:cubicBezTo>
                    <a:pt x="701" y="250"/>
                    <a:pt x="757" y="194"/>
                    <a:pt x="757" y="125"/>
                  </a:cubicBezTo>
                  <a:cubicBezTo>
                    <a:pt x="757" y="56"/>
                    <a:pt x="701" y="0"/>
                    <a:pt x="632" y="0"/>
                  </a:cubicBezTo>
                  <a:close/>
                  <a:moveTo>
                    <a:pt x="632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" name="Freeform 240">
              <a:extLst>
                <a:ext uri="{FF2B5EF4-FFF2-40B4-BE49-F238E27FC236}">
                  <a16:creationId xmlns:a16="http://schemas.microsoft.com/office/drawing/2014/main" id="{D1130550-55A5-4850-B944-6D8E23F385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7" y="4048"/>
              <a:ext cx="363" cy="120"/>
            </a:xfrm>
            <a:custGeom>
              <a:avLst/>
              <a:gdLst>
                <a:gd name="T0" fmla="*/ 632 w 757"/>
                <a:gd name="T1" fmla="*/ 0 h 250"/>
                <a:gd name="T2" fmla="*/ 125 w 757"/>
                <a:gd name="T3" fmla="*/ 0 h 250"/>
                <a:gd name="T4" fmla="*/ 0 w 757"/>
                <a:gd name="T5" fmla="*/ 125 h 250"/>
                <a:gd name="T6" fmla="*/ 125 w 757"/>
                <a:gd name="T7" fmla="*/ 250 h 250"/>
                <a:gd name="T8" fmla="*/ 632 w 757"/>
                <a:gd name="T9" fmla="*/ 250 h 250"/>
                <a:gd name="T10" fmla="*/ 757 w 757"/>
                <a:gd name="T11" fmla="*/ 125 h 250"/>
                <a:gd name="T12" fmla="*/ 632 w 757"/>
                <a:gd name="T13" fmla="*/ 0 h 250"/>
                <a:gd name="T14" fmla="*/ 632 w 757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7" h="250">
                  <a:moveTo>
                    <a:pt x="632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632" y="250"/>
                  </a:lnTo>
                  <a:cubicBezTo>
                    <a:pt x="701" y="250"/>
                    <a:pt x="757" y="194"/>
                    <a:pt x="757" y="125"/>
                  </a:cubicBezTo>
                  <a:cubicBezTo>
                    <a:pt x="757" y="56"/>
                    <a:pt x="701" y="0"/>
                    <a:pt x="632" y="0"/>
                  </a:cubicBezTo>
                  <a:close/>
                  <a:moveTo>
                    <a:pt x="632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" name="Freeform 241">
              <a:extLst>
                <a:ext uri="{FF2B5EF4-FFF2-40B4-BE49-F238E27FC236}">
                  <a16:creationId xmlns:a16="http://schemas.microsoft.com/office/drawing/2014/main" id="{7B52BE7B-5017-4D0F-8D2B-E3259B34E9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1" y="431"/>
              <a:ext cx="4053" cy="3539"/>
            </a:xfrm>
            <a:custGeom>
              <a:avLst/>
              <a:gdLst>
                <a:gd name="T0" fmla="*/ 7918 w 8446"/>
                <a:gd name="T1" fmla="*/ 6225 h 7374"/>
                <a:gd name="T2" fmla="*/ 8134 w 8446"/>
                <a:gd name="T3" fmla="*/ 5227 h 7374"/>
                <a:gd name="T4" fmla="*/ 8136 w 8446"/>
                <a:gd name="T5" fmla="*/ 5205 h 7374"/>
                <a:gd name="T6" fmla="*/ 7353 w 8446"/>
                <a:gd name="T7" fmla="*/ 4086 h 7374"/>
                <a:gd name="T8" fmla="*/ 6476 w 8446"/>
                <a:gd name="T9" fmla="*/ 3260 h 7374"/>
                <a:gd name="T10" fmla="*/ 7886 w 8446"/>
                <a:gd name="T11" fmla="*/ 3977 h 7374"/>
                <a:gd name="T12" fmla="*/ 8123 w 8446"/>
                <a:gd name="T13" fmla="*/ 3473 h 7374"/>
                <a:gd name="T14" fmla="*/ 7354 w 8446"/>
                <a:gd name="T15" fmla="*/ 3079 h 7374"/>
                <a:gd name="T16" fmla="*/ 5609 w 8446"/>
                <a:gd name="T17" fmla="*/ 2393 h 7374"/>
                <a:gd name="T18" fmla="*/ 4896 w 8446"/>
                <a:gd name="T19" fmla="*/ 1676 h 7374"/>
                <a:gd name="T20" fmla="*/ 4193 w 8446"/>
                <a:gd name="T21" fmla="*/ 403 h 7374"/>
                <a:gd name="T22" fmla="*/ 2796 w 8446"/>
                <a:gd name="T23" fmla="*/ 0 h 7374"/>
                <a:gd name="T24" fmla="*/ 1505 w 8446"/>
                <a:gd name="T25" fmla="*/ 721 h 7374"/>
                <a:gd name="T26" fmla="*/ 1121 w 8446"/>
                <a:gd name="T27" fmla="*/ 2126 h 7374"/>
                <a:gd name="T28" fmla="*/ 1842 w 8446"/>
                <a:gd name="T29" fmla="*/ 3391 h 7374"/>
                <a:gd name="T30" fmla="*/ 1903 w 8446"/>
                <a:gd name="T31" fmla="*/ 3630 h 7374"/>
                <a:gd name="T32" fmla="*/ 974 w 8446"/>
                <a:gd name="T33" fmla="*/ 2292 h 7374"/>
                <a:gd name="T34" fmla="*/ 502 w 8446"/>
                <a:gd name="T35" fmla="*/ 3289 h 7374"/>
                <a:gd name="T36" fmla="*/ 453 w 8446"/>
                <a:gd name="T37" fmla="*/ 7357 h 7374"/>
                <a:gd name="T38" fmla="*/ 1635 w 8446"/>
                <a:gd name="T39" fmla="*/ 7106 h 7374"/>
                <a:gd name="T40" fmla="*/ 1341 w 8446"/>
                <a:gd name="T41" fmla="*/ 5664 h 7374"/>
                <a:gd name="T42" fmla="*/ 1719 w 8446"/>
                <a:gd name="T43" fmla="*/ 7357 h 7374"/>
                <a:gd name="T44" fmla="*/ 1709 w 8446"/>
                <a:gd name="T45" fmla="*/ 4292 h 7374"/>
                <a:gd name="T46" fmla="*/ 3484 w 8446"/>
                <a:gd name="T47" fmla="*/ 3317 h 7374"/>
                <a:gd name="T48" fmla="*/ 4305 w 8446"/>
                <a:gd name="T49" fmla="*/ 3697 h 7374"/>
                <a:gd name="T50" fmla="*/ 4852 w 8446"/>
                <a:gd name="T51" fmla="*/ 4220 h 7374"/>
                <a:gd name="T52" fmla="*/ 5595 w 8446"/>
                <a:gd name="T53" fmla="*/ 4210 h 7374"/>
                <a:gd name="T54" fmla="*/ 6127 w 8446"/>
                <a:gd name="T55" fmla="*/ 3671 h 7374"/>
                <a:gd name="T56" fmla="*/ 6319 w 8446"/>
                <a:gd name="T57" fmla="*/ 6081 h 7374"/>
                <a:gd name="T58" fmla="*/ 7057 w 8446"/>
                <a:gd name="T59" fmla="*/ 6285 h 7374"/>
                <a:gd name="T60" fmla="*/ 7877 w 8446"/>
                <a:gd name="T61" fmla="*/ 2879 h 7374"/>
                <a:gd name="T62" fmla="*/ 7733 w 8446"/>
                <a:gd name="T63" fmla="*/ 3413 h 7374"/>
                <a:gd name="T64" fmla="*/ 4812 w 8446"/>
                <a:gd name="T65" fmla="*/ 2393 h 7374"/>
                <a:gd name="T66" fmla="*/ 938 w 8446"/>
                <a:gd name="T67" fmla="*/ 2541 h 7374"/>
                <a:gd name="T68" fmla="*/ 1032 w 8446"/>
                <a:gd name="T69" fmla="*/ 3091 h 7374"/>
                <a:gd name="T70" fmla="*/ 1147 w 8446"/>
                <a:gd name="T71" fmla="*/ 4836 h 7374"/>
                <a:gd name="T72" fmla="*/ 1392 w 8446"/>
                <a:gd name="T73" fmla="*/ 3829 h 7374"/>
                <a:gd name="T74" fmla="*/ 579 w 8446"/>
                <a:gd name="T75" fmla="*/ 4593 h 7374"/>
                <a:gd name="T76" fmla="*/ 981 w 8446"/>
                <a:gd name="T77" fmla="*/ 3338 h 7374"/>
                <a:gd name="T78" fmla="*/ 2495 w 8446"/>
                <a:gd name="T79" fmla="*/ 4000 h 7374"/>
                <a:gd name="T80" fmla="*/ 2798 w 8446"/>
                <a:gd name="T81" fmla="*/ 3218 h 7374"/>
                <a:gd name="T82" fmla="*/ 1919 w 8446"/>
                <a:gd name="T83" fmla="*/ 2680 h 7374"/>
                <a:gd name="T84" fmla="*/ 1678 w 8446"/>
                <a:gd name="T85" fmla="*/ 1678 h 7374"/>
                <a:gd name="T86" fmla="*/ 2217 w 8446"/>
                <a:gd name="T87" fmla="*/ 799 h 7374"/>
                <a:gd name="T88" fmla="*/ 3239 w 8446"/>
                <a:gd name="T89" fmla="*/ 561 h 7374"/>
                <a:gd name="T90" fmla="*/ 4110 w 8446"/>
                <a:gd name="T91" fmla="*/ 1113 h 7374"/>
                <a:gd name="T92" fmla="*/ 4335 w 8446"/>
                <a:gd name="T93" fmla="*/ 2119 h 7374"/>
                <a:gd name="T94" fmla="*/ 3783 w 8446"/>
                <a:gd name="T95" fmla="*/ 2989 h 7374"/>
                <a:gd name="T96" fmla="*/ 6053 w 8446"/>
                <a:gd name="T97" fmla="*/ 4007 h 7374"/>
                <a:gd name="T98" fmla="*/ 5321 w 8446"/>
                <a:gd name="T99" fmla="*/ 4395 h 7374"/>
                <a:gd name="T100" fmla="*/ 4513 w 8446"/>
                <a:gd name="T101" fmla="*/ 4152 h 7374"/>
                <a:gd name="T102" fmla="*/ 4151 w 8446"/>
                <a:gd name="T103" fmla="*/ 3411 h 7374"/>
                <a:gd name="T104" fmla="*/ 4447 w 8446"/>
                <a:gd name="T105" fmla="*/ 2703 h 7374"/>
                <a:gd name="T106" fmla="*/ 5006 w 8446"/>
                <a:gd name="T107" fmla="*/ 2588 h 7374"/>
                <a:gd name="T108" fmla="*/ 5568 w 8446"/>
                <a:gd name="T109" fmla="*/ 2651 h 7374"/>
                <a:gd name="T110" fmla="*/ 5863 w 8446"/>
                <a:gd name="T111" fmla="*/ 2951 h 7374"/>
                <a:gd name="T112" fmla="*/ 8108 w 8446"/>
                <a:gd name="T113" fmla="*/ 7124 h 7374"/>
                <a:gd name="T114" fmla="*/ 7665 w 8446"/>
                <a:gd name="T115" fmla="*/ 6084 h 7374"/>
                <a:gd name="T116" fmla="*/ 6678 w 8446"/>
                <a:gd name="T117" fmla="*/ 7124 h 7374"/>
                <a:gd name="T118" fmla="*/ 6924 w 8446"/>
                <a:gd name="T119" fmla="*/ 6043 h 7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46" h="7374">
                  <a:moveTo>
                    <a:pt x="7916" y="7331"/>
                  </a:moveTo>
                  <a:cubicBezTo>
                    <a:pt x="7940" y="7358"/>
                    <a:pt x="7974" y="7374"/>
                    <a:pt x="8011" y="7374"/>
                  </a:cubicBezTo>
                  <a:lnTo>
                    <a:pt x="8315" y="7374"/>
                  </a:lnTo>
                  <a:cubicBezTo>
                    <a:pt x="8359" y="7374"/>
                    <a:pt x="8399" y="7351"/>
                    <a:pt x="8422" y="7314"/>
                  </a:cubicBezTo>
                  <a:cubicBezTo>
                    <a:pt x="8445" y="7276"/>
                    <a:pt x="8446" y="7230"/>
                    <a:pt x="8426" y="7191"/>
                  </a:cubicBezTo>
                  <a:lnTo>
                    <a:pt x="7918" y="6225"/>
                  </a:lnTo>
                  <a:cubicBezTo>
                    <a:pt x="7904" y="6200"/>
                    <a:pt x="7901" y="6171"/>
                    <a:pt x="7908" y="6144"/>
                  </a:cubicBezTo>
                  <a:lnTo>
                    <a:pt x="8132" y="5238"/>
                  </a:lnTo>
                  <a:cubicBezTo>
                    <a:pt x="8132" y="5238"/>
                    <a:pt x="8132" y="5238"/>
                    <a:pt x="8132" y="5238"/>
                  </a:cubicBezTo>
                  <a:lnTo>
                    <a:pt x="8132" y="5237"/>
                  </a:lnTo>
                  <a:cubicBezTo>
                    <a:pt x="8132" y="5237"/>
                    <a:pt x="8132" y="5236"/>
                    <a:pt x="8133" y="5236"/>
                  </a:cubicBezTo>
                  <a:cubicBezTo>
                    <a:pt x="8133" y="5233"/>
                    <a:pt x="8134" y="5230"/>
                    <a:pt x="8134" y="5227"/>
                  </a:cubicBezTo>
                  <a:cubicBezTo>
                    <a:pt x="8135" y="5226"/>
                    <a:pt x="8135" y="5225"/>
                    <a:pt x="8135" y="5224"/>
                  </a:cubicBezTo>
                  <a:cubicBezTo>
                    <a:pt x="8135" y="5224"/>
                    <a:pt x="8135" y="5224"/>
                    <a:pt x="8135" y="5224"/>
                  </a:cubicBezTo>
                  <a:cubicBezTo>
                    <a:pt x="8135" y="5223"/>
                    <a:pt x="8135" y="5223"/>
                    <a:pt x="8135" y="5222"/>
                  </a:cubicBezTo>
                  <a:cubicBezTo>
                    <a:pt x="8135" y="5220"/>
                    <a:pt x="8135" y="5218"/>
                    <a:pt x="8136" y="5215"/>
                  </a:cubicBezTo>
                  <a:cubicBezTo>
                    <a:pt x="8136" y="5215"/>
                    <a:pt x="8136" y="5214"/>
                    <a:pt x="8136" y="5213"/>
                  </a:cubicBezTo>
                  <a:cubicBezTo>
                    <a:pt x="8136" y="5210"/>
                    <a:pt x="8136" y="5207"/>
                    <a:pt x="8136" y="5205"/>
                  </a:cubicBezTo>
                  <a:lnTo>
                    <a:pt x="8136" y="4969"/>
                  </a:lnTo>
                  <a:cubicBezTo>
                    <a:pt x="8136" y="4900"/>
                    <a:pt x="8080" y="4844"/>
                    <a:pt x="8011" y="4844"/>
                  </a:cubicBezTo>
                  <a:cubicBezTo>
                    <a:pt x="7942" y="4844"/>
                    <a:pt x="7886" y="4900"/>
                    <a:pt x="7886" y="4969"/>
                  </a:cubicBezTo>
                  <a:lnTo>
                    <a:pt x="7886" y="5021"/>
                  </a:lnTo>
                  <a:lnTo>
                    <a:pt x="7342" y="4798"/>
                  </a:lnTo>
                  <a:lnTo>
                    <a:pt x="7353" y="4086"/>
                  </a:lnTo>
                  <a:lnTo>
                    <a:pt x="7425" y="4130"/>
                  </a:lnTo>
                  <a:cubicBezTo>
                    <a:pt x="7484" y="4166"/>
                    <a:pt x="7560" y="4147"/>
                    <a:pt x="7596" y="4088"/>
                  </a:cubicBezTo>
                  <a:cubicBezTo>
                    <a:pt x="7632" y="4029"/>
                    <a:pt x="7613" y="3952"/>
                    <a:pt x="7554" y="3916"/>
                  </a:cubicBezTo>
                  <a:lnTo>
                    <a:pt x="7295" y="3758"/>
                  </a:lnTo>
                  <a:cubicBezTo>
                    <a:pt x="7294" y="3758"/>
                    <a:pt x="7293" y="3757"/>
                    <a:pt x="7292" y="3757"/>
                  </a:cubicBezTo>
                  <a:lnTo>
                    <a:pt x="6476" y="3260"/>
                  </a:lnTo>
                  <a:cubicBezTo>
                    <a:pt x="6344" y="3180"/>
                    <a:pt x="6262" y="3042"/>
                    <a:pt x="6249" y="2894"/>
                  </a:cubicBezTo>
                  <a:lnTo>
                    <a:pt x="7496" y="3571"/>
                  </a:lnTo>
                  <a:cubicBezTo>
                    <a:pt x="7503" y="3575"/>
                    <a:pt x="7509" y="3579"/>
                    <a:pt x="7516" y="3583"/>
                  </a:cubicBezTo>
                  <a:lnTo>
                    <a:pt x="7537" y="3594"/>
                  </a:lnTo>
                  <a:lnTo>
                    <a:pt x="7715" y="3690"/>
                  </a:lnTo>
                  <a:cubicBezTo>
                    <a:pt x="7820" y="3748"/>
                    <a:pt x="7886" y="3858"/>
                    <a:pt x="7886" y="3977"/>
                  </a:cubicBezTo>
                  <a:lnTo>
                    <a:pt x="7886" y="4467"/>
                  </a:lnTo>
                  <a:cubicBezTo>
                    <a:pt x="7886" y="4536"/>
                    <a:pt x="7942" y="4592"/>
                    <a:pt x="8011" y="4592"/>
                  </a:cubicBezTo>
                  <a:cubicBezTo>
                    <a:pt x="8080" y="4592"/>
                    <a:pt x="8136" y="4536"/>
                    <a:pt x="8136" y="4467"/>
                  </a:cubicBezTo>
                  <a:lnTo>
                    <a:pt x="8136" y="3977"/>
                  </a:lnTo>
                  <a:cubicBezTo>
                    <a:pt x="8136" y="3841"/>
                    <a:pt x="8088" y="3712"/>
                    <a:pt x="8004" y="3610"/>
                  </a:cubicBezTo>
                  <a:cubicBezTo>
                    <a:pt x="8053" y="3576"/>
                    <a:pt x="8094" y="3529"/>
                    <a:pt x="8123" y="3473"/>
                  </a:cubicBezTo>
                  <a:lnTo>
                    <a:pt x="8256" y="3213"/>
                  </a:lnTo>
                  <a:cubicBezTo>
                    <a:pt x="8302" y="3124"/>
                    <a:pt x="8310" y="3023"/>
                    <a:pt x="8279" y="2927"/>
                  </a:cubicBezTo>
                  <a:cubicBezTo>
                    <a:pt x="8249" y="2832"/>
                    <a:pt x="8183" y="2755"/>
                    <a:pt x="8094" y="2709"/>
                  </a:cubicBezTo>
                  <a:lnTo>
                    <a:pt x="7991" y="2656"/>
                  </a:lnTo>
                  <a:cubicBezTo>
                    <a:pt x="7807" y="2562"/>
                    <a:pt x="7581" y="2635"/>
                    <a:pt x="7487" y="2819"/>
                  </a:cubicBezTo>
                  <a:lnTo>
                    <a:pt x="7354" y="3079"/>
                  </a:lnTo>
                  <a:cubicBezTo>
                    <a:pt x="7336" y="3115"/>
                    <a:pt x="7324" y="3152"/>
                    <a:pt x="7318" y="3190"/>
                  </a:cubicBezTo>
                  <a:lnTo>
                    <a:pt x="6328" y="2652"/>
                  </a:lnTo>
                  <a:cubicBezTo>
                    <a:pt x="6348" y="2587"/>
                    <a:pt x="6331" y="2513"/>
                    <a:pt x="6280" y="2462"/>
                  </a:cubicBezTo>
                  <a:lnTo>
                    <a:pt x="6059" y="2241"/>
                  </a:lnTo>
                  <a:cubicBezTo>
                    <a:pt x="5988" y="2170"/>
                    <a:pt x="5873" y="2166"/>
                    <a:pt x="5797" y="2231"/>
                  </a:cubicBezTo>
                  <a:lnTo>
                    <a:pt x="5609" y="2393"/>
                  </a:lnTo>
                  <a:cubicBezTo>
                    <a:pt x="5601" y="2389"/>
                    <a:pt x="5592" y="2385"/>
                    <a:pt x="5583" y="2381"/>
                  </a:cubicBezTo>
                  <a:lnTo>
                    <a:pt x="5568" y="2132"/>
                  </a:lnTo>
                  <a:cubicBezTo>
                    <a:pt x="5562" y="2030"/>
                    <a:pt x="5477" y="1951"/>
                    <a:pt x="5375" y="1951"/>
                  </a:cubicBezTo>
                  <a:lnTo>
                    <a:pt x="5063" y="1951"/>
                  </a:lnTo>
                  <a:cubicBezTo>
                    <a:pt x="4992" y="1951"/>
                    <a:pt x="4929" y="1990"/>
                    <a:pt x="4896" y="2048"/>
                  </a:cubicBezTo>
                  <a:lnTo>
                    <a:pt x="4896" y="1676"/>
                  </a:lnTo>
                  <a:cubicBezTo>
                    <a:pt x="4896" y="1560"/>
                    <a:pt x="4806" y="1463"/>
                    <a:pt x="4690" y="1454"/>
                  </a:cubicBezTo>
                  <a:lnTo>
                    <a:pt x="4445" y="1435"/>
                  </a:lnTo>
                  <a:cubicBezTo>
                    <a:pt x="4421" y="1359"/>
                    <a:pt x="4391" y="1285"/>
                    <a:pt x="4355" y="1214"/>
                  </a:cubicBezTo>
                  <a:lnTo>
                    <a:pt x="4521" y="1026"/>
                  </a:lnTo>
                  <a:cubicBezTo>
                    <a:pt x="4599" y="939"/>
                    <a:pt x="4594" y="804"/>
                    <a:pt x="4511" y="721"/>
                  </a:cubicBezTo>
                  <a:lnTo>
                    <a:pt x="4193" y="403"/>
                  </a:lnTo>
                  <a:cubicBezTo>
                    <a:pt x="4111" y="321"/>
                    <a:pt x="3979" y="316"/>
                    <a:pt x="3891" y="392"/>
                  </a:cubicBezTo>
                  <a:lnTo>
                    <a:pt x="3704" y="552"/>
                  </a:lnTo>
                  <a:cubicBezTo>
                    <a:pt x="3633" y="515"/>
                    <a:pt x="3559" y="484"/>
                    <a:pt x="3484" y="459"/>
                  </a:cubicBezTo>
                  <a:lnTo>
                    <a:pt x="3469" y="209"/>
                  </a:lnTo>
                  <a:cubicBezTo>
                    <a:pt x="3461" y="92"/>
                    <a:pt x="3364" y="0"/>
                    <a:pt x="3246" y="0"/>
                  </a:cubicBezTo>
                  <a:lnTo>
                    <a:pt x="2796" y="0"/>
                  </a:lnTo>
                  <a:cubicBezTo>
                    <a:pt x="2681" y="0"/>
                    <a:pt x="2583" y="91"/>
                    <a:pt x="2574" y="206"/>
                  </a:cubicBezTo>
                  <a:lnTo>
                    <a:pt x="2556" y="452"/>
                  </a:lnTo>
                  <a:cubicBezTo>
                    <a:pt x="2472" y="478"/>
                    <a:pt x="2391" y="512"/>
                    <a:pt x="2313" y="552"/>
                  </a:cubicBezTo>
                  <a:lnTo>
                    <a:pt x="2126" y="392"/>
                  </a:lnTo>
                  <a:cubicBezTo>
                    <a:pt x="2038" y="316"/>
                    <a:pt x="1905" y="321"/>
                    <a:pt x="1824" y="403"/>
                  </a:cubicBezTo>
                  <a:lnTo>
                    <a:pt x="1505" y="721"/>
                  </a:lnTo>
                  <a:cubicBezTo>
                    <a:pt x="1422" y="804"/>
                    <a:pt x="1418" y="938"/>
                    <a:pt x="1496" y="1026"/>
                  </a:cubicBezTo>
                  <a:lnTo>
                    <a:pt x="1662" y="1214"/>
                  </a:lnTo>
                  <a:cubicBezTo>
                    <a:pt x="1626" y="1285"/>
                    <a:pt x="1596" y="1359"/>
                    <a:pt x="1572" y="1435"/>
                  </a:cubicBezTo>
                  <a:lnTo>
                    <a:pt x="1326" y="1454"/>
                  </a:lnTo>
                  <a:cubicBezTo>
                    <a:pt x="1211" y="1463"/>
                    <a:pt x="1121" y="1560"/>
                    <a:pt x="1121" y="1676"/>
                  </a:cubicBezTo>
                  <a:lnTo>
                    <a:pt x="1121" y="2126"/>
                  </a:lnTo>
                  <a:cubicBezTo>
                    <a:pt x="1121" y="2243"/>
                    <a:pt x="1213" y="2341"/>
                    <a:pt x="1330" y="2348"/>
                  </a:cubicBezTo>
                  <a:lnTo>
                    <a:pt x="1580" y="2363"/>
                  </a:lnTo>
                  <a:cubicBezTo>
                    <a:pt x="1605" y="2439"/>
                    <a:pt x="1636" y="2512"/>
                    <a:pt x="1673" y="2583"/>
                  </a:cubicBezTo>
                  <a:lnTo>
                    <a:pt x="1512" y="2770"/>
                  </a:lnTo>
                  <a:cubicBezTo>
                    <a:pt x="1437" y="2858"/>
                    <a:pt x="1442" y="2991"/>
                    <a:pt x="1524" y="3073"/>
                  </a:cubicBezTo>
                  <a:lnTo>
                    <a:pt x="1842" y="3391"/>
                  </a:lnTo>
                  <a:cubicBezTo>
                    <a:pt x="1925" y="3474"/>
                    <a:pt x="2059" y="3478"/>
                    <a:pt x="2147" y="3400"/>
                  </a:cubicBezTo>
                  <a:lnTo>
                    <a:pt x="2334" y="3234"/>
                  </a:lnTo>
                  <a:cubicBezTo>
                    <a:pt x="2406" y="3270"/>
                    <a:pt x="2480" y="3300"/>
                    <a:pt x="2556" y="3324"/>
                  </a:cubicBezTo>
                  <a:lnTo>
                    <a:pt x="2574" y="3567"/>
                  </a:lnTo>
                  <a:lnTo>
                    <a:pt x="1929" y="3636"/>
                  </a:lnTo>
                  <a:cubicBezTo>
                    <a:pt x="1920" y="3637"/>
                    <a:pt x="1911" y="3635"/>
                    <a:pt x="1903" y="3630"/>
                  </a:cubicBezTo>
                  <a:lnTo>
                    <a:pt x="1287" y="3235"/>
                  </a:lnTo>
                  <a:cubicBezTo>
                    <a:pt x="1348" y="3175"/>
                    <a:pt x="1390" y="3094"/>
                    <a:pt x="1399" y="3002"/>
                  </a:cubicBezTo>
                  <a:lnTo>
                    <a:pt x="1426" y="2711"/>
                  </a:lnTo>
                  <a:cubicBezTo>
                    <a:pt x="1436" y="2611"/>
                    <a:pt x="1406" y="2514"/>
                    <a:pt x="1342" y="2437"/>
                  </a:cubicBezTo>
                  <a:cubicBezTo>
                    <a:pt x="1278" y="2360"/>
                    <a:pt x="1188" y="2312"/>
                    <a:pt x="1089" y="2303"/>
                  </a:cubicBezTo>
                  <a:lnTo>
                    <a:pt x="974" y="2292"/>
                  </a:lnTo>
                  <a:cubicBezTo>
                    <a:pt x="874" y="2283"/>
                    <a:pt x="777" y="2313"/>
                    <a:pt x="700" y="2376"/>
                  </a:cubicBezTo>
                  <a:cubicBezTo>
                    <a:pt x="623" y="2440"/>
                    <a:pt x="575" y="2530"/>
                    <a:pt x="566" y="2629"/>
                  </a:cubicBezTo>
                  <a:lnTo>
                    <a:pt x="538" y="2921"/>
                  </a:lnTo>
                  <a:cubicBezTo>
                    <a:pt x="530" y="3013"/>
                    <a:pt x="555" y="3102"/>
                    <a:pt x="609" y="3176"/>
                  </a:cubicBezTo>
                  <a:cubicBezTo>
                    <a:pt x="592" y="3191"/>
                    <a:pt x="575" y="3206"/>
                    <a:pt x="560" y="3223"/>
                  </a:cubicBezTo>
                  <a:lnTo>
                    <a:pt x="502" y="3289"/>
                  </a:lnTo>
                  <a:cubicBezTo>
                    <a:pt x="396" y="3409"/>
                    <a:pt x="337" y="3564"/>
                    <a:pt x="336" y="3724"/>
                  </a:cubicBezTo>
                  <a:lnTo>
                    <a:pt x="328" y="4711"/>
                  </a:lnTo>
                  <a:lnTo>
                    <a:pt x="5" y="7215"/>
                  </a:lnTo>
                  <a:cubicBezTo>
                    <a:pt x="0" y="7251"/>
                    <a:pt x="11" y="7287"/>
                    <a:pt x="35" y="7314"/>
                  </a:cubicBezTo>
                  <a:cubicBezTo>
                    <a:pt x="59" y="7341"/>
                    <a:pt x="93" y="7357"/>
                    <a:pt x="129" y="7357"/>
                  </a:cubicBezTo>
                  <a:lnTo>
                    <a:pt x="453" y="7357"/>
                  </a:lnTo>
                  <a:cubicBezTo>
                    <a:pt x="506" y="7357"/>
                    <a:pt x="554" y="7323"/>
                    <a:pt x="571" y="7272"/>
                  </a:cubicBezTo>
                  <a:lnTo>
                    <a:pt x="1375" y="4942"/>
                  </a:lnTo>
                  <a:lnTo>
                    <a:pt x="2123" y="5720"/>
                  </a:lnTo>
                  <a:cubicBezTo>
                    <a:pt x="2164" y="5762"/>
                    <a:pt x="2172" y="5828"/>
                    <a:pt x="2141" y="5878"/>
                  </a:cubicBezTo>
                  <a:cubicBezTo>
                    <a:pt x="2138" y="5884"/>
                    <a:pt x="2135" y="5890"/>
                    <a:pt x="2133" y="5896"/>
                  </a:cubicBezTo>
                  <a:lnTo>
                    <a:pt x="1635" y="7106"/>
                  </a:lnTo>
                  <a:lnTo>
                    <a:pt x="1569" y="7106"/>
                  </a:lnTo>
                  <a:lnTo>
                    <a:pt x="1789" y="6127"/>
                  </a:lnTo>
                  <a:cubicBezTo>
                    <a:pt x="1812" y="6059"/>
                    <a:pt x="1801" y="5985"/>
                    <a:pt x="1759" y="5927"/>
                  </a:cubicBezTo>
                  <a:cubicBezTo>
                    <a:pt x="1756" y="5922"/>
                    <a:pt x="1752" y="5918"/>
                    <a:pt x="1749" y="5914"/>
                  </a:cubicBezTo>
                  <a:lnTo>
                    <a:pt x="1518" y="5669"/>
                  </a:lnTo>
                  <a:cubicBezTo>
                    <a:pt x="1471" y="5619"/>
                    <a:pt x="1392" y="5617"/>
                    <a:pt x="1341" y="5664"/>
                  </a:cubicBezTo>
                  <a:cubicBezTo>
                    <a:pt x="1291" y="5711"/>
                    <a:pt x="1289" y="5791"/>
                    <a:pt x="1336" y="5841"/>
                  </a:cubicBezTo>
                  <a:lnTo>
                    <a:pt x="1547" y="6065"/>
                  </a:lnTo>
                  <a:lnTo>
                    <a:pt x="1291" y="7204"/>
                  </a:lnTo>
                  <a:cubicBezTo>
                    <a:pt x="1283" y="7241"/>
                    <a:pt x="1292" y="7280"/>
                    <a:pt x="1315" y="7310"/>
                  </a:cubicBezTo>
                  <a:cubicBezTo>
                    <a:pt x="1339" y="7339"/>
                    <a:pt x="1375" y="7357"/>
                    <a:pt x="1413" y="7357"/>
                  </a:cubicBezTo>
                  <a:lnTo>
                    <a:pt x="1719" y="7357"/>
                  </a:lnTo>
                  <a:cubicBezTo>
                    <a:pt x="1769" y="7357"/>
                    <a:pt x="1815" y="7326"/>
                    <a:pt x="1834" y="7279"/>
                  </a:cubicBezTo>
                  <a:lnTo>
                    <a:pt x="2361" y="5999"/>
                  </a:lnTo>
                  <a:cubicBezTo>
                    <a:pt x="2444" y="5851"/>
                    <a:pt x="2421" y="5666"/>
                    <a:pt x="2302" y="5545"/>
                  </a:cubicBezTo>
                  <a:lnTo>
                    <a:pt x="1449" y="4658"/>
                  </a:lnTo>
                  <a:lnTo>
                    <a:pt x="1456" y="4151"/>
                  </a:lnTo>
                  <a:lnTo>
                    <a:pt x="1709" y="4292"/>
                  </a:lnTo>
                  <a:cubicBezTo>
                    <a:pt x="1764" y="4322"/>
                    <a:pt x="1825" y="4334"/>
                    <a:pt x="1887" y="4326"/>
                  </a:cubicBezTo>
                  <a:lnTo>
                    <a:pt x="2526" y="4248"/>
                  </a:lnTo>
                  <a:cubicBezTo>
                    <a:pt x="2784" y="4216"/>
                    <a:pt x="2987" y="4022"/>
                    <a:pt x="3037" y="3776"/>
                  </a:cubicBezTo>
                  <a:lnTo>
                    <a:pt x="3246" y="3776"/>
                  </a:lnTo>
                  <a:cubicBezTo>
                    <a:pt x="3364" y="3776"/>
                    <a:pt x="3461" y="3684"/>
                    <a:pt x="3469" y="3566"/>
                  </a:cubicBezTo>
                  <a:lnTo>
                    <a:pt x="3484" y="3317"/>
                  </a:lnTo>
                  <a:cubicBezTo>
                    <a:pt x="3552" y="3294"/>
                    <a:pt x="3618" y="3266"/>
                    <a:pt x="3682" y="3234"/>
                  </a:cubicBezTo>
                  <a:lnTo>
                    <a:pt x="3863" y="3394"/>
                  </a:lnTo>
                  <a:lnTo>
                    <a:pt x="3863" y="3463"/>
                  </a:lnTo>
                  <a:cubicBezTo>
                    <a:pt x="3863" y="3565"/>
                    <a:pt x="3943" y="3649"/>
                    <a:pt x="4044" y="3655"/>
                  </a:cubicBezTo>
                  <a:lnTo>
                    <a:pt x="4294" y="3671"/>
                  </a:lnTo>
                  <a:cubicBezTo>
                    <a:pt x="4298" y="3679"/>
                    <a:pt x="4301" y="3688"/>
                    <a:pt x="4305" y="3697"/>
                  </a:cubicBezTo>
                  <a:lnTo>
                    <a:pt x="4144" y="3885"/>
                  </a:lnTo>
                  <a:cubicBezTo>
                    <a:pt x="4079" y="3961"/>
                    <a:pt x="4083" y="4076"/>
                    <a:pt x="4154" y="4147"/>
                  </a:cubicBezTo>
                  <a:lnTo>
                    <a:pt x="4375" y="4368"/>
                  </a:lnTo>
                  <a:cubicBezTo>
                    <a:pt x="4447" y="4439"/>
                    <a:pt x="4563" y="4442"/>
                    <a:pt x="4639" y="4375"/>
                  </a:cubicBezTo>
                  <a:lnTo>
                    <a:pt x="4826" y="4209"/>
                  </a:lnTo>
                  <a:cubicBezTo>
                    <a:pt x="4835" y="4213"/>
                    <a:pt x="4844" y="4217"/>
                    <a:pt x="4852" y="4220"/>
                  </a:cubicBezTo>
                  <a:lnTo>
                    <a:pt x="4871" y="4467"/>
                  </a:lnTo>
                  <a:cubicBezTo>
                    <a:pt x="4879" y="4567"/>
                    <a:pt x="4963" y="4645"/>
                    <a:pt x="5063" y="4645"/>
                  </a:cubicBezTo>
                  <a:lnTo>
                    <a:pt x="5375" y="4645"/>
                  </a:lnTo>
                  <a:cubicBezTo>
                    <a:pt x="5477" y="4645"/>
                    <a:pt x="5562" y="4566"/>
                    <a:pt x="5568" y="4464"/>
                  </a:cubicBezTo>
                  <a:lnTo>
                    <a:pt x="5583" y="4215"/>
                  </a:lnTo>
                  <a:cubicBezTo>
                    <a:pt x="5587" y="4213"/>
                    <a:pt x="5591" y="4211"/>
                    <a:pt x="5595" y="4210"/>
                  </a:cubicBezTo>
                  <a:lnTo>
                    <a:pt x="5782" y="4375"/>
                  </a:lnTo>
                  <a:cubicBezTo>
                    <a:pt x="5858" y="4442"/>
                    <a:pt x="5974" y="4439"/>
                    <a:pt x="6047" y="4367"/>
                  </a:cubicBezTo>
                  <a:lnTo>
                    <a:pt x="6267" y="4147"/>
                  </a:lnTo>
                  <a:cubicBezTo>
                    <a:pt x="6338" y="4076"/>
                    <a:pt x="6342" y="3961"/>
                    <a:pt x="6277" y="3885"/>
                  </a:cubicBezTo>
                  <a:lnTo>
                    <a:pt x="6116" y="3697"/>
                  </a:lnTo>
                  <a:cubicBezTo>
                    <a:pt x="6120" y="3688"/>
                    <a:pt x="6124" y="3679"/>
                    <a:pt x="6127" y="3671"/>
                  </a:cubicBezTo>
                  <a:lnTo>
                    <a:pt x="6377" y="3655"/>
                  </a:lnTo>
                  <a:cubicBezTo>
                    <a:pt x="6435" y="3652"/>
                    <a:pt x="6486" y="3623"/>
                    <a:pt x="6519" y="3579"/>
                  </a:cubicBezTo>
                  <a:lnTo>
                    <a:pt x="7105" y="3936"/>
                  </a:lnTo>
                  <a:lnTo>
                    <a:pt x="7091" y="4840"/>
                  </a:lnTo>
                  <a:lnTo>
                    <a:pt x="6389" y="5817"/>
                  </a:lnTo>
                  <a:cubicBezTo>
                    <a:pt x="6334" y="5893"/>
                    <a:pt x="6309" y="5987"/>
                    <a:pt x="6319" y="6081"/>
                  </a:cubicBezTo>
                  <a:lnTo>
                    <a:pt x="6441" y="7262"/>
                  </a:lnTo>
                  <a:cubicBezTo>
                    <a:pt x="6448" y="7326"/>
                    <a:pt x="6502" y="7374"/>
                    <a:pt x="6566" y="7374"/>
                  </a:cubicBezTo>
                  <a:lnTo>
                    <a:pt x="6852" y="7374"/>
                  </a:lnTo>
                  <a:cubicBezTo>
                    <a:pt x="6918" y="7374"/>
                    <a:pt x="6972" y="7324"/>
                    <a:pt x="6977" y="7259"/>
                  </a:cubicBezTo>
                  <a:lnTo>
                    <a:pt x="7051" y="6316"/>
                  </a:lnTo>
                  <a:cubicBezTo>
                    <a:pt x="7052" y="6305"/>
                    <a:pt x="7054" y="6295"/>
                    <a:pt x="7057" y="6285"/>
                  </a:cubicBezTo>
                  <a:cubicBezTo>
                    <a:pt x="7074" y="6335"/>
                    <a:pt x="7100" y="6381"/>
                    <a:pt x="7135" y="6422"/>
                  </a:cubicBezTo>
                  <a:lnTo>
                    <a:pt x="7916" y="7331"/>
                  </a:lnTo>
                  <a:close/>
                  <a:moveTo>
                    <a:pt x="7569" y="3288"/>
                  </a:moveTo>
                  <a:cubicBezTo>
                    <a:pt x="7559" y="3257"/>
                    <a:pt x="7561" y="3223"/>
                    <a:pt x="7576" y="3193"/>
                  </a:cubicBezTo>
                  <a:lnTo>
                    <a:pt x="7710" y="2933"/>
                  </a:lnTo>
                  <a:cubicBezTo>
                    <a:pt x="7741" y="2872"/>
                    <a:pt x="7816" y="2848"/>
                    <a:pt x="7877" y="2879"/>
                  </a:cubicBezTo>
                  <a:lnTo>
                    <a:pt x="7980" y="2932"/>
                  </a:lnTo>
                  <a:cubicBezTo>
                    <a:pt x="8009" y="2947"/>
                    <a:pt x="8031" y="2973"/>
                    <a:pt x="8041" y="3004"/>
                  </a:cubicBezTo>
                  <a:cubicBezTo>
                    <a:pt x="8051" y="3036"/>
                    <a:pt x="8049" y="3069"/>
                    <a:pt x="8034" y="3099"/>
                  </a:cubicBezTo>
                  <a:lnTo>
                    <a:pt x="7900" y="3359"/>
                  </a:lnTo>
                  <a:cubicBezTo>
                    <a:pt x="7885" y="3389"/>
                    <a:pt x="7859" y="3411"/>
                    <a:pt x="7828" y="3421"/>
                  </a:cubicBezTo>
                  <a:cubicBezTo>
                    <a:pt x="7796" y="3431"/>
                    <a:pt x="7763" y="3428"/>
                    <a:pt x="7733" y="3413"/>
                  </a:cubicBezTo>
                  <a:lnTo>
                    <a:pt x="7654" y="3373"/>
                  </a:lnTo>
                  <a:lnTo>
                    <a:pt x="7617" y="3352"/>
                  </a:lnTo>
                  <a:cubicBezTo>
                    <a:pt x="7594" y="3337"/>
                    <a:pt x="7577" y="3315"/>
                    <a:pt x="7569" y="3288"/>
                  </a:cubicBezTo>
                  <a:close/>
                  <a:moveTo>
                    <a:pt x="4863" y="2243"/>
                  </a:moveTo>
                  <a:lnTo>
                    <a:pt x="4852" y="2376"/>
                  </a:lnTo>
                  <a:cubicBezTo>
                    <a:pt x="4839" y="2381"/>
                    <a:pt x="4825" y="2387"/>
                    <a:pt x="4812" y="2393"/>
                  </a:cubicBezTo>
                  <a:lnTo>
                    <a:pt x="4746" y="2336"/>
                  </a:lnTo>
                  <a:cubicBezTo>
                    <a:pt x="4795" y="2319"/>
                    <a:pt x="4836" y="2286"/>
                    <a:pt x="4863" y="2243"/>
                  </a:cubicBezTo>
                  <a:close/>
                  <a:moveTo>
                    <a:pt x="788" y="2944"/>
                  </a:moveTo>
                  <a:lnTo>
                    <a:pt x="815" y="2653"/>
                  </a:lnTo>
                  <a:cubicBezTo>
                    <a:pt x="818" y="2620"/>
                    <a:pt x="834" y="2590"/>
                    <a:pt x="859" y="2569"/>
                  </a:cubicBezTo>
                  <a:cubicBezTo>
                    <a:pt x="882" y="2551"/>
                    <a:pt x="910" y="2541"/>
                    <a:pt x="938" y="2541"/>
                  </a:cubicBezTo>
                  <a:cubicBezTo>
                    <a:pt x="942" y="2541"/>
                    <a:pt x="946" y="2541"/>
                    <a:pt x="950" y="2541"/>
                  </a:cubicBezTo>
                  <a:lnTo>
                    <a:pt x="1066" y="2552"/>
                  </a:lnTo>
                  <a:cubicBezTo>
                    <a:pt x="1098" y="2555"/>
                    <a:pt x="1128" y="2571"/>
                    <a:pt x="1149" y="2597"/>
                  </a:cubicBezTo>
                  <a:cubicBezTo>
                    <a:pt x="1170" y="2622"/>
                    <a:pt x="1180" y="2654"/>
                    <a:pt x="1177" y="2687"/>
                  </a:cubicBezTo>
                  <a:lnTo>
                    <a:pt x="1150" y="2979"/>
                  </a:lnTo>
                  <a:cubicBezTo>
                    <a:pt x="1144" y="3041"/>
                    <a:pt x="1093" y="3088"/>
                    <a:pt x="1032" y="3091"/>
                  </a:cubicBezTo>
                  <a:cubicBezTo>
                    <a:pt x="978" y="3073"/>
                    <a:pt x="921" y="3067"/>
                    <a:pt x="866" y="3071"/>
                  </a:cubicBezTo>
                  <a:cubicBezTo>
                    <a:pt x="816" y="3052"/>
                    <a:pt x="782" y="3001"/>
                    <a:pt x="788" y="2944"/>
                  </a:cubicBezTo>
                  <a:close/>
                  <a:moveTo>
                    <a:pt x="364" y="7106"/>
                  </a:moveTo>
                  <a:lnTo>
                    <a:pt x="271" y="7106"/>
                  </a:lnTo>
                  <a:lnTo>
                    <a:pt x="563" y="4843"/>
                  </a:lnTo>
                  <a:lnTo>
                    <a:pt x="1147" y="4836"/>
                  </a:lnTo>
                  <a:lnTo>
                    <a:pt x="364" y="7106"/>
                  </a:lnTo>
                  <a:close/>
                  <a:moveTo>
                    <a:pt x="2495" y="4000"/>
                  </a:moveTo>
                  <a:lnTo>
                    <a:pt x="1856" y="4078"/>
                  </a:lnTo>
                  <a:cubicBezTo>
                    <a:pt x="1847" y="4079"/>
                    <a:pt x="1839" y="4078"/>
                    <a:pt x="1831" y="4073"/>
                  </a:cubicBezTo>
                  <a:lnTo>
                    <a:pt x="1396" y="3832"/>
                  </a:lnTo>
                  <a:cubicBezTo>
                    <a:pt x="1395" y="3831"/>
                    <a:pt x="1393" y="3830"/>
                    <a:pt x="1392" y="3829"/>
                  </a:cubicBezTo>
                  <a:lnTo>
                    <a:pt x="1097" y="3665"/>
                  </a:lnTo>
                  <a:cubicBezTo>
                    <a:pt x="1037" y="3632"/>
                    <a:pt x="961" y="3654"/>
                    <a:pt x="927" y="3714"/>
                  </a:cubicBezTo>
                  <a:cubicBezTo>
                    <a:pt x="894" y="3774"/>
                    <a:pt x="915" y="3851"/>
                    <a:pt x="976" y="3884"/>
                  </a:cubicBezTo>
                  <a:lnTo>
                    <a:pt x="1207" y="4013"/>
                  </a:lnTo>
                  <a:lnTo>
                    <a:pt x="1200" y="4585"/>
                  </a:lnTo>
                  <a:lnTo>
                    <a:pt x="579" y="4593"/>
                  </a:lnTo>
                  <a:lnTo>
                    <a:pt x="586" y="3726"/>
                  </a:lnTo>
                  <a:cubicBezTo>
                    <a:pt x="587" y="3626"/>
                    <a:pt x="624" y="3529"/>
                    <a:pt x="690" y="3454"/>
                  </a:cubicBezTo>
                  <a:lnTo>
                    <a:pt x="748" y="3389"/>
                  </a:lnTo>
                  <a:cubicBezTo>
                    <a:pt x="777" y="3356"/>
                    <a:pt x="814" y="3334"/>
                    <a:pt x="854" y="3325"/>
                  </a:cubicBezTo>
                  <a:cubicBezTo>
                    <a:pt x="861" y="3326"/>
                    <a:pt x="869" y="3328"/>
                    <a:pt x="876" y="3328"/>
                  </a:cubicBezTo>
                  <a:lnTo>
                    <a:pt x="981" y="3338"/>
                  </a:lnTo>
                  <a:cubicBezTo>
                    <a:pt x="989" y="3342"/>
                    <a:pt x="998" y="3347"/>
                    <a:pt x="1006" y="3352"/>
                  </a:cubicBezTo>
                  <a:lnTo>
                    <a:pt x="1769" y="3841"/>
                  </a:lnTo>
                  <a:cubicBezTo>
                    <a:pt x="1770" y="3842"/>
                    <a:pt x="1771" y="3842"/>
                    <a:pt x="1771" y="3843"/>
                  </a:cubicBezTo>
                  <a:cubicBezTo>
                    <a:pt x="1826" y="3876"/>
                    <a:pt x="1892" y="3891"/>
                    <a:pt x="1956" y="3885"/>
                  </a:cubicBezTo>
                  <a:lnTo>
                    <a:pt x="2769" y="3798"/>
                  </a:lnTo>
                  <a:cubicBezTo>
                    <a:pt x="2720" y="3905"/>
                    <a:pt x="2618" y="3984"/>
                    <a:pt x="2495" y="4000"/>
                  </a:cubicBezTo>
                  <a:close/>
                  <a:moveTo>
                    <a:pt x="3637" y="2974"/>
                  </a:moveTo>
                  <a:cubicBezTo>
                    <a:pt x="3541" y="3030"/>
                    <a:pt x="3438" y="3073"/>
                    <a:pt x="3332" y="3101"/>
                  </a:cubicBezTo>
                  <a:cubicBezTo>
                    <a:pt x="3280" y="3115"/>
                    <a:pt x="3243" y="3161"/>
                    <a:pt x="3239" y="3214"/>
                  </a:cubicBezTo>
                  <a:lnTo>
                    <a:pt x="3221" y="3525"/>
                  </a:lnTo>
                  <a:lnTo>
                    <a:pt x="2822" y="3525"/>
                  </a:lnTo>
                  <a:lnTo>
                    <a:pt x="2798" y="3218"/>
                  </a:lnTo>
                  <a:cubicBezTo>
                    <a:pt x="2794" y="3164"/>
                    <a:pt x="2756" y="3119"/>
                    <a:pt x="2704" y="3106"/>
                  </a:cubicBezTo>
                  <a:cubicBezTo>
                    <a:pt x="2591" y="3078"/>
                    <a:pt x="2482" y="3034"/>
                    <a:pt x="2380" y="2974"/>
                  </a:cubicBezTo>
                  <a:cubicBezTo>
                    <a:pt x="2333" y="2947"/>
                    <a:pt x="2274" y="2953"/>
                    <a:pt x="2234" y="2989"/>
                  </a:cubicBezTo>
                  <a:lnTo>
                    <a:pt x="2000" y="3196"/>
                  </a:lnTo>
                  <a:lnTo>
                    <a:pt x="1719" y="2914"/>
                  </a:lnTo>
                  <a:lnTo>
                    <a:pt x="1919" y="2680"/>
                  </a:lnTo>
                  <a:cubicBezTo>
                    <a:pt x="1955" y="2639"/>
                    <a:pt x="1959" y="2580"/>
                    <a:pt x="1932" y="2534"/>
                  </a:cubicBezTo>
                  <a:cubicBezTo>
                    <a:pt x="1871" y="2433"/>
                    <a:pt x="1825" y="2325"/>
                    <a:pt x="1795" y="2212"/>
                  </a:cubicBezTo>
                  <a:cubicBezTo>
                    <a:pt x="1781" y="2159"/>
                    <a:pt x="1736" y="2122"/>
                    <a:pt x="1682" y="2119"/>
                  </a:cubicBezTo>
                  <a:lnTo>
                    <a:pt x="1371" y="2100"/>
                  </a:lnTo>
                  <a:lnTo>
                    <a:pt x="1371" y="1701"/>
                  </a:lnTo>
                  <a:lnTo>
                    <a:pt x="1678" y="1678"/>
                  </a:lnTo>
                  <a:cubicBezTo>
                    <a:pt x="1732" y="1674"/>
                    <a:pt x="1777" y="1636"/>
                    <a:pt x="1790" y="1583"/>
                  </a:cubicBezTo>
                  <a:cubicBezTo>
                    <a:pt x="1818" y="1470"/>
                    <a:pt x="1863" y="1361"/>
                    <a:pt x="1922" y="1259"/>
                  </a:cubicBezTo>
                  <a:cubicBezTo>
                    <a:pt x="1949" y="1212"/>
                    <a:pt x="1943" y="1154"/>
                    <a:pt x="1907" y="1113"/>
                  </a:cubicBezTo>
                  <a:lnTo>
                    <a:pt x="1701" y="880"/>
                  </a:lnTo>
                  <a:lnTo>
                    <a:pt x="1982" y="598"/>
                  </a:lnTo>
                  <a:lnTo>
                    <a:pt x="2217" y="799"/>
                  </a:lnTo>
                  <a:cubicBezTo>
                    <a:pt x="2257" y="834"/>
                    <a:pt x="2316" y="839"/>
                    <a:pt x="2362" y="811"/>
                  </a:cubicBezTo>
                  <a:cubicBezTo>
                    <a:pt x="2469" y="747"/>
                    <a:pt x="2584" y="700"/>
                    <a:pt x="2704" y="670"/>
                  </a:cubicBezTo>
                  <a:cubicBezTo>
                    <a:pt x="2756" y="657"/>
                    <a:pt x="2794" y="612"/>
                    <a:pt x="2798" y="558"/>
                  </a:cubicBezTo>
                  <a:lnTo>
                    <a:pt x="2822" y="250"/>
                  </a:lnTo>
                  <a:lnTo>
                    <a:pt x="3221" y="250"/>
                  </a:lnTo>
                  <a:lnTo>
                    <a:pt x="3239" y="561"/>
                  </a:lnTo>
                  <a:cubicBezTo>
                    <a:pt x="3243" y="615"/>
                    <a:pt x="3280" y="661"/>
                    <a:pt x="3332" y="675"/>
                  </a:cubicBezTo>
                  <a:cubicBezTo>
                    <a:pt x="3446" y="705"/>
                    <a:pt x="3554" y="751"/>
                    <a:pt x="3654" y="811"/>
                  </a:cubicBezTo>
                  <a:cubicBezTo>
                    <a:pt x="3701" y="839"/>
                    <a:pt x="3759" y="834"/>
                    <a:pt x="3800" y="799"/>
                  </a:cubicBezTo>
                  <a:lnTo>
                    <a:pt x="4034" y="598"/>
                  </a:lnTo>
                  <a:lnTo>
                    <a:pt x="4316" y="880"/>
                  </a:lnTo>
                  <a:lnTo>
                    <a:pt x="4110" y="1113"/>
                  </a:lnTo>
                  <a:cubicBezTo>
                    <a:pt x="4074" y="1154"/>
                    <a:pt x="4068" y="1212"/>
                    <a:pt x="4095" y="1259"/>
                  </a:cubicBezTo>
                  <a:cubicBezTo>
                    <a:pt x="4154" y="1361"/>
                    <a:pt x="4198" y="1470"/>
                    <a:pt x="4227" y="1583"/>
                  </a:cubicBezTo>
                  <a:cubicBezTo>
                    <a:pt x="4240" y="1636"/>
                    <a:pt x="4285" y="1674"/>
                    <a:pt x="4338" y="1678"/>
                  </a:cubicBezTo>
                  <a:lnTo>
                    <a:pt x="4646" y="1701"/>
                  </a:lnTo>
                  <a:lnTo>
                    <a:pt x="4646" y="2100"/>
                  </a:lnTo>
                  <a:lnTo>
                    <a:pt x="4335" y="2119"/>
                  </a:lnTo>
                  <a:cubicBezTo>
                    <a:pt x="4281" y="2122"/>
                    <a:pt x="4236" y="2159"/>
                    <a:pt x="4222" y="2212"/>
                  </a:cubicBezTo>
                  <a:cubicBezTo>
                    <a:pt x="4191" y="2325"/>
                    <a:pt x="4146" y="2433"/>
                    <a:pt x="4085" y="2534"/>
                  </a:cubicBezTo>
                  <a:cubicBezTo>
                    <a:pt x="4057" y="2580"/>
                    <a:pt x="4062" y="2639"/>
                    <a:pt x="4097" y="2680"/>
                  </a:cubicBezTo>
                  <a:lnTo>
                    <a:pt x="4298" y="2914"/>
                  </a:lnTo>
                  <a:lnTo>
                    <a:pt x="4016" y="3196"/>
                  </a:lnTo>
                  <a:lnTo>
                    <a:pt x="3783" y="2989"/>
                  </a:lnTo>
                  <a:cubicBezTo>
                    <a:pt x="3742" y="2953"/>
                    <a:pt x="3684" y="2947"/>
                    <a:pt x="3637" y="2974"/>
                  </a:cubicBezTo>
                  <a:close/>
                  <a:moveTo>
                    <a:pt x="6030" y="3426"/>
                  </a:moveTo>
                  <a:cubicBezTo>
                    <a:pt x="5978" y="3429"/>
                    <a:pt x="5933" y="3464"/>
                    <a:pt x="5918" y="3514"/>
                  </a:cubicBezTo>
                  <a:cubicBezTo>
                    <a:pt x="5903" y="3563"/>
                    <a:pt x="5882" y="3610"/>
                    <a:pt x="5858" y="3655"/>
                  </a:cubicBezTo>
                  <a:cubicBezTo>
                    <a:pt x="5832" y="3701"/>
                    <a:pt x="5838" y="3757"/>
                    <a:pt x="5872" y="3797"/>
                  </a:cubicBezTo>
                  <a:lnTo>
                    <a:pt x="6053" y="4007"/>
                  </a:lnTo>
                  <a:lnTo>
                    <a:pt x="5908" y="4152"/>
                  </a:lnTo>
                  <a:lnTo>
                    <a:pt x="5699" y="3967"/>
                  </a:lnTo>
                  <a:cubicBezTo>
                    <a:pt x="5660" y="3933"/>
                    <a:pt x="5603" y="3926"/>
                    <a:pt x="5557" y="3951"/>
                  </a:cubicBezTo>
                  <a:cubicBezTo>
                    <a:pt x="5516" y="3973"/>
                    <a:pt x="5472" y="3991"/>
                    <a:pt x="5427" y="4005"/>
                  </a:cubicBezTo>
                  <a:cubicBezTo>
                    <a:pt x="5377" y="4020"/>
                    <a:pt x="5342" y="4065"/>
                    <a:pt x="5338" y="4117"/>
                  </a:cubicBezTo>
                  <a:lnTo>
                    <a:pt x="5321" y="4395"/>
                  </a:lnTo>
                  <a:lnTo>
                    <a:pt x="5117" y="4395"/>
                  </a:lnTo>
                  <a:lnTo>
                    <a:pt x="5096" y="4119"/>
                  </a:lnTo>
                  <a:cubicBezTo>
                    <a:pt x="5092" y="4067"/>
                    <a:pt x="5056" y="4022"/>
                    <a:pt x="5005" y="4008"/>
                  </a:cubicBezTo>
                  <a:cubicBezTo>
                    <a:pt x="4956" y="3994"/>
                    <a:pt x="4908" y="3974"/>
                    <a:pt x="4864" y="3951"/>
                  </a:cubicBezTo>
                  <a:cubicBezTo>
                    <a:pt x="4818" y="3926"/>
                    <a:pt x="4761" y="3933"/>
                    <a:pt x="4722" y="3967"/>
                  </a:cubicBezTo>
                  <a:lnTo>
                    <a:pt x="4513" y="4152"/>
                  </a:lnTo>
                  <a:lnTo>
                    <a:pt x="4368" y="4007"/>
                  </a:lnTo>
                  <a:lnTo>
                    <a:pt x="4549" y="3797"/>
                  </a:lnTo>
                  <a:cubicBezTo>
                    <a:pt x="4583" y="3757"/>
                    <a:pt x="4589" y="3701"/>
                    <a:pt x="4563" y="3655"/>
                  </a:cubicBezTo>
                  <a:cubicBezTo>
                    <a:pt x="4539" y="3610"/>
                    <a:pt x="4518" y="3563"/>
                    <a:pt x="4504" y="3514"/>
                  </a:cubicBezTo>
                  <a:cubicBezTo>
                    <a:pt x="4488" y="3464"/>
                    <a:pt x="4444" y="3429"/>
                    <a:pt x="4392" y="3426"/>
                  </a:cubicBezTo>
                  <a:lnTo>
                    <a:pt x="4151" y="3411"/>
                  </a:lnTo>
                  <a:cubicBezTo>
                    <a:pt x="4159" y="3405"/>
                    <a:pt x="4167" y="3398"/>
                    <a:pt x="4175" y="3391"/>
                  </a:cubicBezTo>
                  <a:cubicBezTo>
                    <a:pt x="4175" y="3391"/>
                    <a:pt x="4556" y="2954"/>
                    <a:pt x="4558" y="2951"/>
                  </a:cubicBezTo>
                  <a:cubicBezTo>
                    <a:pt x="4582" y="2905"/>
                    <a:pt x="4576" y="2848"/>
                    <a:pt x="4541" y="2809"/>
                  </a:cubicBezTo>
                  <a:lnTo>
                    <a:pt x="4450" y="2707"/>
                  </a:lnTo>
                  <a:lnTo>
                    <a:pt x="4449" y="2705"/>
                  </a:lnTo>
                  <a:cubicBezTo>
                    <a:pt x="4448" y="2705"/>
                    <a:pt x="4448" y="2704"/>
                    <a:pt x="4447" y="2703"/>
                  </a:cubicBezTo>
                  <a:lnTo>
                    <a:pt x="4445" y="2701"/>
                  </a:lnTo>
                  <a:lnTo>
                    <a:pt x="4358" y="2599"/>
                  </a:lnTo>
                  <a:lnTo>
                    <a:pt x="4501" y="2456"/>
                  </a:lnTo>
                  <a:lnTo>
                    <a:pt x="4711" y="2636"/>
                  </a:lnTo>
                  <a:cubicBezTo>
                    <a:pt x="4751" y="2670"/>
                    <a:pt x="4808" y="2676"/>
                    <a:pt x="4853" y="2651"/>
                  </a:cubicBezTo>
                  <a:cubicBezTo>
                    <a:pt x="4901" y="2624"/>
                    <a:pt x="4952" y="2603"/>
                    <a:pt x="5006" y="2588"/>
                  </a:cubicBezTo>
                  <a:cubicBezTo>
                    <a:pt x="5056" y="2573"/>
                    <a:pt x="5092" y="2529"/>
                    <a:pt x="5096" y="2477"/>
                  </a:cubicBezTo>
                  <a:lnTo>
                    <a:pt x="5117" y="2201"/>
                  </a:lnTo>
                  <a:lnTo>
                    <a:pt x="5321" y="2201"/>
                  </a:lnTo>
                  <a:lnTo>
                    <a:pt x="5338" y="2479"/>
                  </a:lnTo>
                  <a:cubicBezTo>
                    <a:pt x="5342" y="2531"/>
                    <a:pt x="5377" y="2576"/>
                    <a:pt x="5427" y="2591"/>
                  </a:cubicBezTo>
                  <a:cubicBezTo>
                    <a:pt x="5476" y="2606"/>
                    <a:pt x="5523" y="2626"/>
                    <a:pt x="5568" y="2651"/>
                  </a:cubicBezTo>
                  <a:cubicBezTo>
                    <a:pt x="5613" y="2676"/>
                    <a:pt x="5670" y="2670"/>
                    <a:pt x="5710" y="2636"/>
                  </a:cubicBezTo>
                  <a:lnTo>
                    <a:pt x="5920" y="2456"/>
                  </a:lnTo>
                  <a:lnTo>
                    <a:pt x="6063" y="2599"/>
                  </a:lnTo>
                  <a:cubicBezTo>
                    <a:pt x="6050" y="2610"/>
                    <a:pt x="6039" y="2623"/>
                    <a:pt x="6032" y="2638"/>
                  </a:cubicBezTo>
                  <a:lnTo>
                    <a:pt x="5880" y="2809"/>
                  </a:lnTo>
                  <a:cubicBezTo>
                    <a:pt x="5845" y="2849"/>
                    <a:pt x="5839" y="2905"/>
                    <a:pt x="5863" y="2951"/>
                  </a:cubicBezTo>
                  <a:cubicBezTo>
                    <a:pt x="5887" y="2995"/>
                    <a:pt x="5906" y="3043"/>
                    <a:pt x="5921" y="3093"/>
                  </a:cubicBezTo>
                  <a:cubicBezTo>
                    <a:pt x="5935" y="3143"/>
                    <a:pt x="5979" y="3179"/>
                    <a:pt x="6031" y="3183"/>
                  </a:cubicBezTo>
                  <a:lnTo>
                    <a:pt x="6078" y="3187"/>
                  </a:lnTo>
                  <a:cubicBezTo>
                    <a:pt x="6122" y="3272"/>
                    <a:pt x="6183" y="3349"/>
                    <a:pt x="6259" y="3412"/>
                  </a:cubicBezTo>
                  <a:lnTo>
                    <a:pt x="6030" y="3426"/>
                  </a:lnTo>
                  <a:close/>
                  <a:moveTo>
                    <a:pt x="8108" y="7124"/>
                  </a:moveTo>
                  <a:lnTo>
                    <a:pt x="8068" y="7124"/>
                  </a:lnTo>
                  <a:lnTo>
                    <a:pt x="7325" y="6259"/>
                  </a:lnTo>
                  <a:cubicBezTo>
                    <a:pt x="7298" y="6228"/>
                    <a:pt x="7284" y="6188"/>
                    <a:pt x="7286" y="6146"/>
                  </a:cubicBezTo>
                  <a:lnTo>
                    <a:pt x="7333" y="5065"/>
                  </a:lnTo>
                  <a:lnTo>
                    <a:pt x="7863" y="5282"/>
                  </a:lnTo>
                  <a:lnTo>
                    <a:pt x="7665" y="6084"/>
                  </a:lnTo>
                  <a:cubicBezTo>
                    <a:pt x="7643" y="6170"/>
                    <a:pt x="7654" y="6262"/>
                    <a:pt x="7696" y="6341"/>
                  </a:cubicBezTo>
                  <a:lnTo>
                    <a:pt x="8108" y="7124"/>
                  </a:lnTo>
                  <a:close/>
                  <a:moveTo>
                    <a:pt x="6924" y="6043"/>
                  </a:moveTo>
                  <a:cubicBezTo>
                    <a:pt x="6853" y="6109"/>
                    <a:pt x="6810" y="6199"/>
                    <a:pt x="6802" y="6296"/>
                  </a:cubicBezTo>
                  <a:lnTo>
                    <a:pt x="6737" y="7124"/>
                  </a:lnTo>
                  <a:lnTo>
                    <a:pt x="6678" y="7124"/>
                  </a:lnTo>
                  <a:lnTo>
                    <a:pt x="6567" y="6056"/>
                  </a:lnTo>
                  <a:cubicBezTo>
                    <a:pt x="6564" y="6022"/>
                    <a:pt x="6573" y="5989"/>
                    <a:pt x="6592" y="5963"/>
                  </a:cubicBezTo>
                  <a:lnTo>
                    <a:pt x="7073" y="5294"/>
                  </a:lnTo>
                  <a:lnTo>
                    <a:pt x="7045" y="5932"/>
                  </a:lnTo>
                  <a:lnTo>
                    <a:pt x="6924" y="6043"/>
                  </a:lnTo>
                  <a:close/>
                  <a:moveTo>
                    <a:pt x="6924" y="6043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" name="Freeform 242">
              <a:extLst>
                <a:ext uri="{FF2B5EF4-FFF2-40B4-BE49-F238E27FC236}">
                  <a16:creationId xmlns:a16="http://schemas.microsoft.com/office/drawing/2014/main" id="{D819619F-DB0A-43E8-ABD1-D06CC21B9E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1" y="4048"/>
              <a:ext cx="362" cy="120"/>
            </a:xfrm>
            <a:custGeom>
              <a:avLst/>
              <a:gdLst>
                <a:gd name="T0" fmla="*/ 631 w 756"/>
                <a:gd name="T1" fmla="*/ 0 h 250"/>
                <a:gd name="T2" fmla="*/ 125 w 756"/>
                <a:gd name="T3" fmla="*/ 0 h 250"/>
                <a:gd name="T4" fmla="*/ 0 w 756"/>
                <a:gd name="T5" fmla="*/ 125 h 250"/>
                <a:gd name="T6" fmla="*/ 125 w 756"/>
                <a:gd name="T7" fmla="*/ 250 h 250"/>
                <a:gd name="T8" fmla="*/ 631 w 756"/>
                <a:gd name="T9" fmla="*/ 250 h 250"/>
                <a:gd name="T10" fmla="*/ 756 w 756"/>
                <a:gd name="T11" fmla="*/ 125 h 250"/>
                <a:gd name="T12" fmla="*/ 631 w 756"/>
                <a:gd name="T13" fmla="*/ 0 h 250"/>
                <a:gd name="T14" fmla="*/ 631 w 756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6" h="250">
                  <a:moveTo>
                    <a:pt x="631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631" y="250"/>
                  </a:lnTo>
                  <a:cubicBezTo>
                    <a:pt x="700" y="250"/>
                    <a:pt x="756" y="194"/>
                    <a:pt x="756" y="125"/>
                  </a:cubicBezTo>
                  <a:cubicBezTo>
                    <a:pt x="756" y="56"/>
                    <a:pt x="700" y="0"/>
                    <a:pt x="631" y="0"/>
                  </a:cubicBezTo>
                  <a:close/>
                  <a:moveTo>
                    <a:pt x="631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" name="Freeform 243">
              <a:extLst>
                <a:ext uri="{FF2B5EF4-FFF2-40B4-BE49-F238E27FC236}">
                  <a16:creationId xmlns:a16="http://schemas.microsoft.com/office/drawing/2014/main" id="{E5413B43-484A-45F8-82AD-0829AA61B3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5" y="4048"/>
              <a:ext cx="363" cy="120"/>
            </a:xfrm>
            <a:custGeom>
              <a:avLst/>
              <a:gdLst>
                <a:gd name="T0" fmla="*/ 631 w 756"/>
                <a:gd name="T1" fmla="*/ 0 h 250"/>
                <a:gd name="T2" fmla="*/ 125 w 756"/>
                <a:gd name="T3" fmla="*/ 0 h 250"/>
                <a:gd name="T4" fmla="*/ 0 w 756"/>
                <a:gd name="T5" fmla="*/ 125 h 250"/>
                <a:gd name="T6" fmla="*/ 125 w 756"/>
                <a:gd name="T7" fmla="*/ 250 h 250"/>
                <a:gd name="T8" fmla="*/ 631 w 756"/>
                <a:gd name="T9" fmla="*/ 250 h 250"/>
                <a:gd name="T10" fmla="*/ 756 w 756"/>
                <a:gd name="T11" fmla="*/ 125 h 250"/>
                <a:gd name="T12" fmla="*/ 631 w 756"/>
                <a:gd name="T13" fmla="*/ 0 h 250"/>
                <a:gd name="T14" fmla="*/ 631 w 756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6" h="250">
                  <a:moveTo>
                    <a:pt x="631" y="0"/>
                  </a:move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631" y="250"/>
                  </a:lnTo>
                  <a:cubicBezTo>
                    <a:pt x="700" y="250"/>
                    <a:pt x="756" y="194"/>
                    <a:pt x="756" y="125"/>
                  </a:cubicBezTo>
                  <a:cubicBezTo>
                    <a:pt x="756" y="56"/>
                    <a:pt x="700" y="0"/>
                    <a:pt x="631" y="0"/>
                  </a:cubicBezTo>
                  <a:close/>
                  <a:moveTo>
                    <a:pt x="631" y="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" name="Freeform 244">
              <a:extLst>
                <a:ext uri="{FF2B5EF4-FFF2-40B4-BE49-F238E27FC236}">
                  <a16:creationId xmlns:a16="http://schemas.microsoft.com/office/drawing/2014/main" id="{3FD3A461-2DB2-4B97-84D8-60586964E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3" y="1086"/>
              <a:ext cx="847" cy="543"/>
            </a:xfrm>
            <a:custGeom>
              <a:avLst/>
              <a:gdLst>
                <a:gd name="T0" fmla="*/ 125 w 1766"/>
                <a:gd name="T1" fmla="*/ 250 h 1131"/>
                <a:gd name="T2" fmla="*/ 1263 w 1766"/>
                <a:gd name="T3" fmla="*/ 797 h 1131"/>
                <a:gd name="T4" fmla="*/ 1170 w 1766"/>
                <a:gd name="T5" fmla="*/ 774 h 1131"/>
                <a:gd name="T6" fmla="*/ 1019 w 1766"/>
                <a:gd name="T7" fmla="*/ 866 h 1131"/>
                <a:gd name="T8" fmla="*/ 1111 w 1766"/>
                <a:gd name="T9" fmla="*/ 1017 h 1131"/>
                <a:gd name="T10" fmla="*/ 1499 w 1766"/>
                <a:gd name="T11" fmla="*/ 1112 h 1131"/>
                <a:gd name="T12" fmla="*/ 1660 w 1766"/>
                <a:gd name="T13" fmla="*/ 1022 h 1131"/>
                <a:gd name="T14" fmla="*/ 1749 w 1766"/>
                <a:gd name="T15" fmla="*/ 653 h 1131"/>
                <a:gd name="T16" fmla="*/ 1657 w 1766"/>
                <a:gd name="T17" fmla="*/ 502 h 1131"/>
                <a:gd name="T18" fmla="*/ 1506 w 1766"/>
                <a:gd name="T19" fmla="*/ 594 h 1131"/>
                <a:gd name="T20" fmla="*/ 1486 w 1766"/>
                <a:gd name="T21" fmla="*/ 677 h 1131"/>
                <a:gd name="T22" fmla="*/ 125 w 1766"/>
                <a:gd name="T23" fmla="*/ 0 h 1131"/>
                <a:gd name="T24" fmla="*/ 0 w 1766"/>
                <a:gd name="T25" fmla="*/ 125 h 1131"/>
                <a:gd name="T26" fmla="*/ 125 w 1766"/>
                <a:gd name="T27" fmla="*/ 250 h 1131"/>
                <a:gd name="T28" fmla="*/ 125 w 1766"/>
                <a:gd name="T29" fmla="*/ 250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66" h="1131">
                  <a:moveTo>
                    <a:pt x="125" y="250"/>
                  </a:moveTo>
                  <a:cubicBezTo>
                    <a:pt x="575" y="250"/>
                    <a:pt x="990" y="454"/>
                    <a:pt x="1263" y="797"/>
                  </a:cubicBezTo>
                  <a:lnTo>
                    <a:pt x="1170" y="774"/>
                  </a:lnTo>
                  <a:cubicBezTo>
                    <a:pt x="1103" y="758"/>
                    <a:pt x="1035" y="799"/>
                    <a:pt x="1019" y="866"/>
                  </a:cubicBezTo>
                  <a:cubicBezTo>
                    <a:pt x="1003" y="934"/>
                    <a:pt x="1044" y="1001"/>
                    <a:pt x="1111" y="1017"/>
                  </a:cubicBezTo>
                  <a:lnTo>
                    <a:pt x="1499" y="1112"/>
                  </a:lnTo>
                  <a:cubicBezTo>
                    <a:pt x="1562" y="1131"/>
                    <a:pt x="1641" y="1101"/>
                    <a:pt x="1660" y="1022"/>
                  </a:cubicBezTo>
                  <a:lnTo>
                    <a:pt x="1749" y="653"/>
                  </a:lnTo>
                  <a:cubicBezTo>
                    <a:pt x="1766" y="586"/>
                    <a:pt x="1725" y="519"/>
                    <a:pt x="1657" y="502"/>
                  </a:cubicBezTo>
                  <a:cubicBezTo>
                    <a:pt x="1590" y="486"/>
                    <a:pt x="1523" y="527"/>
                    <a:pt x="1506" y="594"/>
                  </a:cubicBezTo>
                  <a:lnTo>
                    <a:pt x="1486" y="677"/>
                  </a:lnTo>
                  <a:cubicBezTo>
                    <a:pt x="1167" y="253"/>
                    <a:pt x="668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" name="Freeform 245">
              <a:extLst>
                <a:ext uri="{FF2B5EF4-FFF2-40B4-BE49-F238E27FC236}">
                  <a16:creationId xmlns:a16="http://schemas.microsoft.com/office/drawing/2014/main" id="{B16CB7CD-0B31-4F50-A38E-4ABCBD454F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3" y="148"/>
              <a:ext cx="1208" cy="805"/>
            </a:xfrm>
            <a:custGeom>
              <a:avLst/>
              <a:gdLst>
                <a:gd name="T0" fmla="*/ 165 w 2517"/>
                <a:gd name="T1" fmla="*/ 1552 h 1677"/>
                <a:gd name="T2" fmla="*/ 335 w 2517"/>
                <a:gd name="T3" fmla="*/ 1652 h 1677"/>
                <a:gd name="T4" fmla="*/ 747 w 2517"/>
                <a:gd name="T5" fmla="*/ 1501 h 1677"/>
                <a:gd name="T6" fmla="*/ 822 w 2517"/>
                <a:gd name="T7" fmla="*/ 1341 h 1677"/>
                <a:gd name="T8" fmla="*/ 661 w 2517"/>
                <a:gd name="T9" fmla="*/ 1266 h 1677"/>
                <a:gd name="T10" fmla="*/ 539 w 2517"/>
                <a:gd name="T11" fmla="*/ 1311 h 1677"/>
                <a:gd name="T12" fmla="*/ 2392 w 2517"/>
                <a:gd name="T13" fmla="*/ 250 h 1677"/>
                <a:gd name="T14" fmla="*/ 2517 w 2517"/>
                <a:gd name="T15" fmla="*/ 125 h 1677"/>
                <a:gd name="T16" fmla="*/ 2392 w 2517"/>
                <a:gd name="T17" fmla="*/ 0 h 1677"/>
                <a:gd name="T18" fmla="*/ 307 w 2517"/>
                <a:gd name="T19" fmla="*/ 1212 h 1677"/>
                <a:gd name="T20" fmla="*/ 259 w 2517"/>
                <a:gd name="T21" fmla="*/ 1079 h 1677"/>
                <a:gd name="T22" fmla="*/ 99 w 2517"/>
                <a:gd name="T23" fmla="*/ 1005 h 1677"/>
                <a:gd name="T24" fmla="*/ 24 w 2517"/>
                <a:gd name="T25" fmla="*/ 1165 h 1677"/>
                <a:gd name="T26" fmla="*/ 165 w 2517"/>
                <a:gd name="T27" fmla="*/ 1552 h 1677"/>
                <a:gd name="T28" fmla="*/ 165 w 2517"/>
                <a:gd name="T29" fmla="*/ 1552 h 1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7" h="1677">
                  <a:moveTo>
                    <a:pt x="165" y="1552"/>
                  </a:moveTo>
                  <a:cubicBezTo>
                    <a:pt x="175" y="1625"/>
                    <a:pt x="267" y="1677"/>
                    <a:pt x="335" y="1652"/>
                  </a:cubicBezTo>
                  <a:lnTo>
                    <a:pt x="747" y="1501"/>
                  </a:lnTo>
                  <a:cubicBezTo>
                    <a:pt x="812" y="1478"/>
                    <a:pt x="845" y="1406"/>
                    <a:pt x="822" y="1341"/>
                  </a:cubicBezTo>
                  <a:cubicBezTo>
                    <a:pt x="798" y="1276"/>
                    <a:pt x="726" y="1243"/>
                    <a:pt x="661" y="1266"/>
                  </a:cubicBezTo>
                  <a:lnTo>
                    <a:pt x="539" y="1311"/>
                  </a:lnTo>
                  <a:cubicBezTo>
                    <a:pt x="921" y="658"/>
                    <a:pt x="1619" y="250"/>
                    <a:pt x="2392" y="250"/>
                  </a:cubicBezTo>
                  <a:cubicBezTo>
                    <a:pt x="2461" y="250"/>
                    <a:pt x="2517" y="194"/>
                    <a:pt x="2517" y="125"/>
                  </a:cubicBezTo>
                  <a:cubicBezTo>
                    <a:pt x="2517" y="56"/>
                    <a:pt x="2461" y="0"/>
                    <a:pt x="2392" y="0"/>
                  </a:cubicBezTo>
                  <a:cubicBezTo>
                    <a:pt x="1518" y="0"/>
                    <a:pt x="730" y="467"/>
                    <a:pt x="307" y="1212"/>
                  </a:cubicBezTo>
                  <a:lnTo>
                    <a:pt x="259" y="1079"/>
                  </a:lnTo>
                  <a:cubicBezTo>
                    <a:pt x="235" y="1014"/>
                    <a:pt x="163" y="981"/>
                    <a:pt x="99" y="1005"/>
                  </a:cubicBezTo>
                  <a:cubicBezTo>
                    <a:pt x="34" y="1028"/>
                    <a:pt x="0" y="1100"/>
                    <a:pt x="24" y="1165"/>
                  </a:cubicBezTo>
                  <a:lnTo>
                    <a:pt x="165" y="1552"/>
                  </a:lnTo>
                  <a:close/>
                  <a:moveTo>
                    <a:pt x="165" y="1552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1232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39036-E1DC-4D31-8CBB-6653B9DA7934}"/>
              </a:ext>
            </a:extLst>
          </p:cNvPr>
          <p:cNvSpPr/>
          <p:nvPr/>
        </p:nvSpPr>
        <p:spPr>
          <a:xfrm>
            <a:off x="438150" y="1313613"/>
            <a:ext cx="4874995" cy="5155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Фойда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миқдорига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таъсир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қилувчи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ноодатий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ўтказмалар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Фойдали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бизнесда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нақд</a:t>
            </a:r>
            <a:r>
              <a:rPr lang="ru-RU" sz="1400">
                <a:solidFill>
                  <a:schemeClr val="tx2"/>
                </a:solidFill>
              </a:rPr>
              <a:t> пул </a:t>
            </a:r>
            <a:r>
              <a:rPr lang="ru-RU" sz="1400" err="1">
                <a:solidFill>
                  <a:schemeClr val="tx2"/>
                </a:solidFill>
              </a:rPr>
              <a:t>етишмаслиги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Ноаниқ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талқин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қилинадиган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мураккаб</a:t>
            </a:r>
            <a:r>
              <a:rPr lang="ru-RU" sz="1400">
                <a:solidFill>
                  <a:schemeClr val="tx2"/>
                </a:solidFill>
              </a:rPr>
              <a:t> бухгалтерия </a:t>
            </a:r>
            <a:r>
              <a:rPr lang="ru-RU" sz="1400" err="1">
                <a:solidFill>
                  <a:schemeClr val="tx2"/>
                </a:solidFill>
              </a:rPr>
              <a:t>ўтказмалари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Молиявий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давр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охирига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яқин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ноодатий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ўтказмалар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тузатишлар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Аффилланган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компаниялар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билан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ноодатий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транзакциялар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Муайян</a:t>
            </a:r>
            <a:r>
              <a:rPr lang="ru-RU" sz="1400">
                <a:solidFill>
                  <a:schemeClr val="tx2"/>
                </a:solidFill>
              </a:rPr>
              <a:t> хизмат тури </a:t>
            </a:r>
            <a:r>
              <a:rPr lang="ru-RU" sz="1400" err="1">
                <a:solidFill>
                  <a:schemeClr val="tx2"/>
                </a:solidFill>
              </a:rPr>
              <a:t>учун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йирик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тўловлар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Етказиб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берувчи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билан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бевосита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ишлаш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ўрнига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воситачилар</a:t>
            </a:r>
            <a:r>
              <a:rPr lang="ru-RU" sz="1400">
                <a:solidFill>
                  <a:schemeClr val="tx2"/>
                </a:solidFill>
              </a:rPr>
              <a:t>/</a:t>
            </a:r>
            <a:r>
              <a:rPr lang="ru-RU" sz="1400" err="1">
                <a:solidFill>
                  <a:schemeClr val="tx2"/>
                </a:solidFill>
              </a:rPr>
              <a:t>агентлар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билан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ишлаш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Тайёр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маҳсулот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ишлаб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чиқаришга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нисбатан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харидлар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динамикасида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сезиларли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ўзгаришлар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Маркетнг</a:t>
            </a:r>
            <a:r>
              <a:rPr lang="ru-RU" sz="1400">
                <a:solidFill>
                  <a:schemeClr val="tx2"/>
                </a:solidFill>
              </a:rPr>
              <a:t>, консалтинг, </a:t>
            </a:r>
            <a:r>
              <a:rPr lang="ru-RU" sz="1400" err="1">
                <a:solidFill>
                  <a:schemeClr val="tx2"/>
                </a:solidFill>
              </a:rPr>
              <a:t>қурилиш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хизматларини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сотиб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олишнинг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катта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ҳажми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</a:rPr>
              <a:t>Пул </a:t>
            </a:r>
            <a:r>
              <a:rPr lang="ru-RU" sz="1400" err="1">
                <a:solidFill>
                  <a:schemeClr val="tx2"/>
                </a:solidFill>
              </a:rPr>
              <a:t>ўтказмаларининг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тенг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миқдори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Узоқ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вақт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давомида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ҳаракатсиз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бўлган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олдиндан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тўловлар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Сотиб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олинадиган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товарлар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ишлар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хизматлар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нархининг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ўртача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бозор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қийматларидан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четга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чиқиши</a:t>
            </a:r>
            <a:endParaRPr lang="ru-RU" sz="1400">
              <a:solidFill>
                <a:schemeClr val="tx2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8DDDCC2-4BFB-4386-B12A-B93DA3950BBC}"/>
              </a:ext>
            </a:extLst>
          </p:cNvPr>
          <p:cNvSpPr/>
          <p:nvPr/>
        </p:nvSpPr>
        <p:spPr>
          <a:xfrm>
            <a:off x="5467149" y="1485871"/>
            <a:ext cx="6281939" cy="4787929"/>
          </a:xfrm>
          <a:prstGeom prst="rect">
            <a:avLst/>
          </a:prstGeom>
          <a:gradFill>
            <a:gsLst>
              <a:gs pos="2000">
                <a:srgbClr val="B1C7F7">
                  <a:alpha val="14000"/>
                </a:srgbClr>
              </a:gs>
              <a:gs pos="100000">
                <a:srgbClr val="1BD7D3">
                  <a:alpha val="1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bIns="0" rtlCol="0" anchor="t"/>
          <a:lstStyle/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Кўрсаткич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динамикасини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қилиш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Даврлар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орасидаги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таққослама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Мавжуд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бўлган</a:t>
            </a:r>
            <a:r>
              <a:rPr lang="ru-RU" sz="1400">
                <a:solidFill>
                  <a:schemeClr val="tx2"/>
                </a:solidFill>
              </a:rPr>
              <a:t> мезон </a:t>
            </a:r>
            <a:r>
              <a:rPr lang="ru-RU" sz="1400" err="1">
                <a:solidFill>
                  <a:schemeClr val="tx2"/>
                </a:solidFill>
              </a:rPr>
              <a:t>бўйича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омилли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қилиш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Боғланган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кўрсаткичлар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динамикасининг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таққослама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таҳлили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Молиявий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ишлаб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чиқариш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кўрсаткичлари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динамикасининг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умумий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таҳлили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Маълумотларни</a:t>
            </a:r>
            <a:r>
              <a:rPr lang="ru-RU" sz="1400">
                <a:solidFill>
                  <a:schemeClr val="tx2"/>
                </a:solidFill>
              </a:rPr>
              <a:t> интеллектуал </a:t>
            </a:r>
            <a:r>
              <a:rPr lang="ru-RU" sz="1400" err="1">
                <a:solidFill>
                  <a:schemeClr val="tx2"/>
                </a:solidFill>
              </a:rPr>
              <a:t>таҳлили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Молиявий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бўлмаган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кўрсаткичларни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қилиш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</a:rPr>
              <a:t>Бухгалтерия </a:t>
            </a:r>
            <a:r>
              <a:rPr lang="ru-RU" sz="1400" err="1">
                <a:solidFill>
                  <a:schemeClr val="tx2"/>
                </a:solidFill>
              </a:rPr>
              <a:t>тизимидаги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ўтказмаларни</a:t>
            </a:r>
            <a:r>
              <a:rPr lang="ru-RU" sz="1400">
                <a:solidFill>
                  <a:schemeClr val="tx2"/>
                </a:solidFill>
              </a:rPr>
              <a:t> бухгалтерия </a:t>
            </a:r>
            <a:r>
              <a:rPr lang="ru-RU" sz="1400" err="1">
                <a:solidFill>
                  <a:schemeClr val="tx2"/>
                </a:solidFill>
              </a:rPr>
              <a:t>ҳисобида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ўз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вақтида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тўғри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акс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эттирилиши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бўйича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танлама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текшируви</a:t>
            </a:r>
            <a:r>
              <a:rPr lang="ru-RU" sz="1400">
                <a:solidFill>
                  <a:schemeClr val="tx2"/>
                </a:solidFill>
              </a:rPr>
              <a:t>; </a:t>
            </a:r>
            <a:r>
              <a:rPr lang="ru-RU" sz="1400" err="1">
                <a:solidFill>
                  <a:schemeClr val="tx2"/>
                </a:solidFill>
              </a:rPr>
              <a:t>тасдиқловчи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ҳужжатларнинг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мавжудлиги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бошқалар</a:t>
            </a:r>
            <a:r>
              <a:rPr lang="ru-RU" sz="1400">
                <a:solidFill>
                  <a:schemeClr val="tx2"/>
                </a:solidFill>
              </a:rPr>
              <a:t>.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Турли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ҳужжатларда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қарама-қарши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маълумотлар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мавжудлиги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бўйича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тасдиқловчи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ҳужжатларни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танлама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текшируви</a:t>
            </a:r>
            <a:r>
              <a:rPr lang="ru-RU" sz="1400">
                <a:solidFill>
                  <a:schemeClr val="tx2"/>
                </a:solidFill>
              </a:rPr>
              <a:t>; </a:t>
            </a:r>
            <a:r>
              <a:rPr lang="ru-RU" sz="1400" err="1">
                <a:solidFill>
                  <a:schemeClr val="tx2"/>
                </a:solidFill>
              </a:rPr>
              <a:t>операциялар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уларни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амалга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оширилиши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компаниянинг</a:t>
            </a:r>
            <a:r>
              <a:rPr lang="ru-RU" sz="1400">
                <a:solidFill>
                  <a:schemeClr val="tx2"/>
                </a:solidFill>
              </a:rPr>
              <a:t> ички </a:t>
            </a:r>
            <a:r>
              <a:rPr lang="ru-RU" sz="1400" err="1">
                <a:solidFill>
                  <a:schemeClr val="tx2"/>
                </a:solidFill>
              </a:rPr>
              <a:t>сиёсатига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тўғри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келиши</a:t>
            </a:r>
            <a:r>
              <a:rPr lang="ru-RU" sz="1400">
                <a:solidFill>
                  <a:schemeClr val="tx2"/>
                </a:solidFill>
              </a:rPr>
              <a:t>; </a:t>
            </a:r>
            <a:r>
              <a:rPr lang="ru-RU" sz="1400" err="1">
                <a:solidFill>
                  <a:schemeClr val="tx2"/>
                </a:solidFill>
              </a:rPr>
              <a:t>операцияларнинг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мақсадга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мувофиқлиги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Хатлов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ўтказиш</a:t>
            </a:r>
            <a:r>
              <a:rPr lang="ru-RU" sz="1400">
                <a:solidFill>
                  <a:schemeClr val="tx2"/>
                </a:solidFill>
              </a:rPr>
              <a:t>.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endParaRPr lang="ru-RU" sz="1400">
              <a:solidFill>
                <a:schemeClr val="tx2"/>
              </a:solidFill>
            </a:endParaRP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3BC8816F-419F-4E36-9306-94C87400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Коррупциявий </a:t>
            </a:r>
            <a:r>
              <a:rPr lang="ru-RU" err="1"/>
              <a:t>тўловларни</a:t>
            </a:r>
            <a:r>
              <a:rPr lang="ru-RU"/>
              <a:t> </a:t>
            </a:r>
            <a:r>
              <a:rPr lang="ru-RU" err="1"/>
              <a:t>идентификациялаш</a:t>
            </a:r>
            <a:r>
              <a:rPr lang="ru-RU"/>
              <a:t> </a:t>
            </a:r>
            <a:r>
              <a:rPr lang="ru-RU" err="1"/>
              <a:t>методикаси</a:t>
            </a:r>
            <a:r>
              <a:rPr lang="ru-RU"/>
              <a:t>: </a:t>
            </a:r>
            <a:r>
              <a:rPr lang="ru-RU" err="1"/>
              <a:t>Молия</a:t>
            </a:r>
            <a:endParaRPr lang="ru-RU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26C1966-B829-4531-B7B3-A74DF31E46E7}"/>
              </a:ext>
            </a:extLst>
          </p:cNvPr>
          <p:cNvGrpSpPr/>
          <p:nvPr/>
        </p:nvGrpSpPr>
        <p:grpSpPr>
          <a:xfrm>
            <a:off x="5467149" y="1289128"/>
            <a:ext cx="6281939" cy="460375"/>
            <a:chOff x="3784798" y="1289128"/>
            <a:chExt cx="7964290" cy="46037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FF615F8-457C-4652-A369-69A437AFB19F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CFB81C59-0E56-4489-B79E-8DA68F17DF81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Қандай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аниқлаш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керак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8CCD54C4-D854-4420-98EE-EB2CFB85E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08" y="5425122"/>
            <a:ext cx="1687784" cy="143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8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DB5195-59B9-434F-B795-112905062A4D}"/>
              </a:ext>
            </a:extLst>
          </p:cNvPr>
          <p:cNvSpPr/>
          <p:nvPr/>
        </p:nvSpPr>
        <p:spPr>
          <a:xfrm>
            <a:off x="1344909" y="1908625"/>
            <a:ext cx="4679653" cy="3570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</a:rPr>
              <a:t>Контрагент </a:t>
            </a:r>
            <a:r>
              <a:rPr lang="ru-RU" sz="1400" err="1">
                <a:solidFill>
                  <a:schemeClr val="tx2"/>
                </a:solidFill>
              </a:rPr>
              <a:t>билан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ўзаро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муносабатларни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давлат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ташкилотида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фақат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битта</a:t>
            </a:r>
            <a:r>
              <a:rPr lang="ru-RU" sz="1400">
                <a:solidFill>
                  <a:schemeClr val="tx2"/>
                </a:solidFill>
              </a:rPr>
              <a:t> ходим </a:t>
            </a:r>
            <a:r>
              <a:rPr lang="ru-RU" sz="1400" err="1">
                <a:solidFill>
                  <a:schemeClr val="tx2"/>
                </a:solidFill>
              </a:rPr>
              <a:t>амалга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оширади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вақтидан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ташқари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ишда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муайян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ходимларнинг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доимий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ишлаши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Муайян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ходимларнинг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узоқ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вақт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давомида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таътилга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чиқишдан</a:t>
            </a:r>
            <a:r>
              <a:rPr lang="ru-RU" sz="1400">
                <a:solidFill>
                  <a:schemeClr val="tx2"/>
                </a:solidFill>
              </a:rPr>
              <a:t> бош </a:t>
            </a:r>
            <a:r>
              <a:rPr lang="ru-RU" sz="1400" err="1">
                <a:solidFill>
                  <a:schemeClr val="tx2"/>
                </a:solidFill>
              </a:rPr>
              <a:t>тортиши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Ходимлар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бошқа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лавозимга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ўтказилишдан</a:t>
            </a:r>
            <a:r>
              <a:rPr lang="ru-RU" sz="1400">
                <a:solidFill>
                  <a:schemeClr val="tx2"/>
                </a:solidFill>
              </a:rPr>
              <a:t> бош </a:t>
            </a:r>
            <a:r>
              <a:rPr lang="ru-RU" sz="1400" err="1">
                <a:solidFill>
                  <a:schemeClr val="tx2"/>
                </a:solidFill>
              </a:rPr>
              <a:t>тортишлари</a:t>
            </a:r>
            <a:r>
              <a:rPr lang="ru-RU" sz="1400">
                <a:solidFill>
                  <a:schemeClr val="tx2"/>
                </a:solidFill>
              </a:rPr>
              <a:t> (</a:t>
            </a:r>
            <a:r>
              <a:rPr lang="ru-RU" sz="1400" err="1">
                <a:solidFill>
                  <a:schemeClr val="tx2"/>
                </a:solidFill>
              </a:rPr>
              <a:t>ҳатто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мақом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тўловнинг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ошиши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билан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ҳам</a:t>
            </a:r>
            <a:r>
              <a:rPr lang="ru-RU" sz="1400">
                <a:solidFill>
                  <a:schemeClr val="tx2"/>
                </a:solidFill>
              </a:rPr>
              <a:t>);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Ходимларнинг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мотивацияси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пастлиги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берувчига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содиқликнинг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йўқлиги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Ходимларнинг</a:t>
            </a:r>
            <a:r>
              <a:rPr lang="ru-RU" sz="1400">
                <a:solidFill>
                  <a:schemeClr val="tx2"/>
                </a:solidFill>
              </a:rPr>
              <a:t> компания </a:t>
            </a:r>
            <a:r>
              <a:rPr lang="ru-RU" sz="1400" err="1">
                <a:solidFill>
                  <a:schemeClr val="tx2"/>
                </a:solidFill>
              </a:rPr>
              <a:t>контрагентлари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билан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шахсий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ёки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қариндошчилик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алоқалари</a:t>
            </a:r>
            <a:r>
              <a:rPr lang="ru-RU" sz="14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660" name="Title 3">
            <a:extLst>
              <a:ext uri="{FF2B5EF4-FFF2-40B4-BE49-F238E27FC236}">
                <a16:creationId xmlns:a16="http://schemas.microsoft.com/office/drawing/2014/main" id="{D26AF1FB-F502-4B89-AEC5-D6E50DB9FEBA}"/>
              </a:ext>
            </a:extLst>
          </p:cNvPr>
          <p:cNvSpPr txBox="1">
            <a:spLocks/>
          </p:cNvSpPr>
          <p:nvPr/>
        </p:nvSpPr>
        <p:spPr>
          <a:xfrm>
            <a:off x="432003" y="438162"/>
            <a:ext cx="10411587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/>
              <a:t>Коррупциявий </a:t>
            </a:r>
            <a:r>
              <a:rPr lang="ru-RU" err="1"/>
              <a:t>тўловларни</a:t>
            </a:r>
            <a:r>
              <a:rPr lang="ru-RU"/>
              <a:t> </a:t>
            </a:r>
            <a:r>
              <a:rPr lang="ru-RU" err="1"/>
              <a:t>идентификациялаш</a:t>
            </a:r>
            <a:r>
              <a:rPr lang="ru-RU"/>
              <a:t> </a:t>
            </a:r>
            <a:r>
              <a:rPr lang="ru-RU" err="1"/>
              <a:t>методикаси</a:t>
            </a:r>
            <a:r>
              <a:rPr lang="ru-RU"/>
              <a:t>: </a:t>
            </a:r>
            <a:r>
              <a:rPr lang="ru-RU" err="1"/>
              <a:t>Одамлар</a:t>
            </a:r>
            <a:r>
              <a:rPr lang="ru-RU"/>
              <a:t> (1</a:t>
            </a:r>
            <a:r>
              <a:rPr lang="en-US"/>
              <a:t>/</a:t>
            </a:r>
            <a:r>
              <a:rPr lang="ru-RU"/>
              <a:t>5</a:t>
            </a:r>
            <a:r>
              <a:rPr lang="en-US"/>
              <a:t>)</a:t>
            </a:r>
            <a:endParaRPr lang="ru-RU"/>
          </a:p>
        </p:txBody>
      </p: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9421AAFE-7959-4C5E-B43C-49E4A8A955AD}"/>
              </a:ext>
            </a:extLst>
          </p:cNvPr>
          <p:cNvGrpSpPr/>
          <p:nvPr/>
        </p:nvGrpSpPr>
        <p:grpSpPr>
          <a:xfrm>
            <a:off x="443080" y="1090714"/>
            <a:ext cx="5600785" cy="652361"/>
            <a:chOff x="443080" y="1282700"/>
            <a:chExt cx="11306008" cy="460375"/>
          </a:xfrm>
        </p:grpSpPr>
        <p:sp>
          <p:nvSpPr>
            <p:cNvPr id="661" name="Rectangle: Rounded Corners 660">
              <a:extLst>
                <a:ext uri="{FF2B5EF4-FFF2-40B4-BE49-F238E27FC236}">
                  <a16:creationId xmlns:a16="http://schemas.microsoft.com/office/drawing/2014/main" id="{12FF3CBF-DD65-4B4C-8DCC-94BD634D3126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62" name="Rectangle: Rounded Corners 661">
              <a:extLst>
                <a:ext uri="{FF2B5EF4-FFF2-40B4-BE49-F238E27FC236}">
                  <a16:creationId xmlns:a16="http://schemas.microsoft.com/office/drawing/2014/main" id="{7B3EC968-78AE-43F8-B75B-7A7E4287751F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Ходимларнинг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жараёнидаги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индикаторлар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663" name="object 12">
            <a:extLst>
              <a:ext uri="{FF2B5EF4-FFF2-40B4-BE49-F238E27FC236}">
                <a16:creationId xmlns:a16="http://schemas.microsoft.com/office/drawing/2014/main" id="{10724B79-A20E-476A-9D98-FA05A1023375}"/>
              </a:ext>
            </a:extLst>
          </p:cNvPr>
          <p:cNvSpPr/>
          <p:nvPr/>
        </p:nvSpPr>
        <p:spPr>
          <a:xfrm>
            <a:off x="444891" y="188949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1FD2024-DA9B-4697-B923-4012B0019121}"/>
              </a:ext>
            </a:extLst>
          </p:cNvPr>
          <p:cNvGrpSpPr/>
          <p:nvPr/>
        </p:nvGrpSpPr>
        <p:grpSpPr>
          <a:xfrm>
            <a:off x="365139" y="1889492"/>
            <a:ext cx="593623" cy="612601"/>
            <a:chOff x="2797335" y="2430191"/>
            <a:chExt cx="821749" cy="84802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94A01C-D406-4812-A386-6773517CF43F}"/>
                </a:ext>
              </a:extLst>
            </p:cNvPr>
            <p:cNvSpPr/>
            <p:nvPr/>
          </p:nvSpPr>
          <p:spPr>
            <a:xfrm>
              <a:off x="2949906" y="2582185"/>
              <a:ext cx="519637" cy="461900"/>
            </a:xfrm>
            <a:custGeom>
              <a:avLst/>
              <a:gdLst>
                <a:gd name="connsiteX0" fmla="*/ 103103 w 519637"/>
                <a:gd name="connsiteY0" fmla="*/ 458910 h 461899"/>
                <a:gd name="connsiteX1" fmla="*/ 10867 w 519637"/>
                <a:gd name="connsiteY1" fmla="*/ 263613 h 461899"/>
                <a:gd name="connsiteX2" fmla="*/ 263613 w 519637"/>
                <a:gd name="connsiteY2" fmla="*/ 10867 h 461899"/>
                <a:gd name="connsiteX3" fmla="*/ 516359 w 519637"/>
                <a:gd name="connsiteY3" fmla="*/ 263613 h 461899"/>
                <a:gd name="connsiteX4" fmla="*/ 424412 w 519637"/>
                <a:gd name="connsiteY4" fmla="*/ 458621 h 46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37" h="461899">
                  <a:moveTo>
                    <a:pt x="103103" y="458910"/>
                  </a:moveTo>
                  <a:cubicBezTo>
                    <a:pt x="46809" y="412576"/>
                    <a:pt x="10867" y="342280"/>
                    <a:pt x="10867" y="263613"/>
                  </a:cubicBezTo>
                  <a:cubicBezTo>
                    <a:pt x="10867" y="124033"/>
                    <a:pt x="124033" y="10867"/>
                    <a:pt x="263613" y="10867"/>
                  </a:cubicBezTo>
                  <a:cubicBezTo>
                    <a:pt x="403194" y="10867"/>
                    <a:pt x="516359" y="124033"/>
                    <a:pt x="516359" y="263613"/>
                  </a:cubicBezTo>
                  <a:cubicBezTo>
                    <a:pt x="516359" y="342136"/>
                    <a:pt x="480562" y="412287"/>
                    <a:pt x="424412" y="458621"/>
                  </a:cubicBez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6939966-D654-44FF-8F32-0E218899D388}"/>
                </a:ext>
              </a:extLst>
            </p:cNvPr>
            <p:cNvSpPr/>
            <p:nvPr/>
          </p:nvSpPr>
          <p:spPr>
            <a:xfrm>
              <a:off x="3041997" y="3030372"/>
              <a:ext cx="72172" cy="129909"/>
            </a:xfrm>
            <a:custGeom>
              <a:avLst/>
              <a:gdLst>
                <a:gd name="connsiteX0" fmla="*/ 10867 w 72171"/>
                <a:gd name="connsiteY0" fmla="*/ 10867 h 129909"/>
                <a:gd name="connsiteX1" fmla="*/ 68316 w 72171"/>
                <a:gd name="connsiteY1" fmla="*/ 125909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129909">
                  <a:moveTo>
                    <a:pt x="10867" y="10867"/>
                  </a:moveTo>
                  <a:cubicBezTo>
                    <a:pt x="45798" y="37138"/>
                    <a:pt x="68316" y="78853"/>
                    <a:pt x="68316" y="125909"/>
                  </a:cubicBez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4F292A-CECF-4A40-A950-3E391B982949}"/>
                </a:ext>
              </a:extLst>
            </p:cNvPr>
            <p:cNvSpPr/>
            <p:nvPr/>
          </p:nvSpPr>
          <p:spPr>
            <a:xfrm>
              <a:off x="3302826" y="3030372"/>
              <a:ext cx="72172" cy="129909"/>
            </a:xfrm>
            <a:custGeom>
              <a:avLst/>
              <a:gdLst>
                <a:gd name="connsiteX0" fmla="*/ 10867 w 72171"/>
                <a:gd name="connsiteY0" fmla="*/ 128507 h 129909"/>
                <a:gd name="connsiteX1" fmla="*/ 71925 w 72171"/>
                <a:gd name="connsiteY1" fmla="*/ 10867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129909">
                  <a:moveTo>
                    <a:pt x="10867" y="128507"/>
                  </a:moveTo>
                  <a:cubicBezTo>
                    <a:pt x="10867" y="79864"/>
                    <a:pt x="34973" y="36849"/>
                    <a:pt x="71925" y="10867"/>
                  </a:cubicBez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FB2F540-16CD-40A6-BBD7-AAA7269153F9}"/>
                </a:ext>
              </a:extLst>
            </p:cNvPr>
            <p:cNvSpPr/>
            <p:nvPr/>
          </p:nvSpPr>
          <p:spPr>
            <a:xfrm>
              <a:off x="3099446" y="3177170"/>
              <a:ext cx="216516" cy="101041"/>
            </a:xfrm>
            <a:custGeom>
              <a:avLst/>
              <a:gdLst>
                <a:gd name="connsiteX0" fmla="*/ 10867 w 216515"/>
                <a:gd name="connsiteY0" fmla="*/ 10867 h 101040"/>
                <a:gd name="connsiteX1" fmla="*/ 10867 w 216515"/>
                <a:gd name="connsiteY1" fmla="*/ 66151 h 101040"/>
                <a:gd name="connsiteX2" fmla="*/ 40313 w 216515"/>
                <a:gd name="connsiteY2" fmla="*/ 95597 h 101040"/>
                <a:gd name="connsiteX3" fmla="*/ 184946 w 216515"/>
                <a:gd name="connsiteY3" fmla="*/ 95597 h 101040"/>
                <a:gd name="connsiteX4" fmla="*/ 214392 w 216515"/>
                <a:gd name="connsiteY4" fmla="*/ 66151 h 101040"/>
                <a:gd name="connsiteX5" fmla="*/ 214392 w 216515"/>
                <a:gd name="connsiteY5" fmla="*/ 10867 h 101040"/>
                <a:gd name="connsiteX6" fmla="*/ 11012 w 216515"/>
                <a:gd name="connsiteY6" fmla="*/ 10867 h 1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515" h="101040">
                  <a:moveTo>
                    <a:pt x="10867" y="10867"/>
                  </a:moveTo>
                  <a:lnTo>
                    <a:pt x="10867" y="66151"/>
                  </a:lnTo>
                  <a:cubicBezTo>
                    <a:pt x="10867" y="82317"/>
                    <a:pt x="24147" y="95597"/>
                    <a:pt x="40313" y="95597"/>
                  </a:cubicBezTo>
                  <a:lnTo>
                    <a:pt x="184946" y="95597"/>
                  </a:lnTo>
                  <a:cubicBezTo>
                    <a:pt x="201112" y="95597"/>
                    <a:pt x="214392" y="82317"/>
                    <a:pt x="214392" y="66151"/>
                  </a:cubicBezTo>
                  <a:lnTo>
                    <a:pt x="214392" y="10867"/>
                  </a:lnTo>
                  <a:lnTo>
                    <a:pt x="11012" y="10867"/>
                  </a:ln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A758681-3F9A-4502-A30A-AE5223E045F1}"/>
                </a:ext>
              </a:extLst>
            </p:cNvPr>
            <p:cNvSpPr/>
            <p:nvPr/>
          </p:nvSpPr>
          <p:spPr>
            <a:xfrm>
              <a:off x="3201064" y="2430191"/>
              <a:ext cx="14434" cy="101041"/>
            </a:xfrm>
            <a:custGeom>
              <a:avLst/>
              <a:gdLst>
                <a:gd name="connsiteX0" fmla="*/ 10867 w 14434"/>
                <a:gd name="connsiteY0" fmla="*/ 10867 h 101040"/>
                <a:gd name="connsiteX1" fmla="*/ 10867 w 14434"/>
                <a:gd name="connsiteY1" fmla="*/ 100793 h 1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101040">
                  <a:moveTo>
                    <a:pt x="10867" y="10867"/>
                  </a:moveTo>
                  <a:lnTo>
                    <a:pt x="10867" y="100793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9C65316-5F2C-46DC-B173-1EB389ED7A28}"/>
                </a:ext>
              </a:extLst>
            </p:cNvPr>
            <p:cNvSpPr/>
            <p:nvPr/>
          </p:nvSpPr>
          <p:spPr>
            <a:xfrm>
              <a:off x="2896787" y="2546243"/>
              <a:ext cx="72172" cy="72172"/>
            </a:xfrm>
            <a:custGeom>
              <a:avLst/>
              <a:gdLst>
                <a:gd name="connsiteX0" fmla="*/ 10867 w 72171"/>
                <a:gd name="connsiteY0" fmla="*/ 10867 h 72171"/>
                <a:gd name="connsiteX1" fmla="*/ 74378 w 72171"/>
                <a:gd name="connsiteY1" fmla="*/ 74523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10867"/>
                  </a:moveTo>
                  <a:lnTo>
                    <a:pt x="74378" y="74523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F2E70C-B6C8-4BAF-BA28-92DDA3467DB7}"/>
                </a:ext>
              </a:extLst>
            </p:cNvPr>
            <p:cNvSpPr/>
            <p:nvPr/>
          </p:nvSpPr>
          <p:spPr>
            <a:xfrm>
              <a:off x="3448036" y="3037012"/>
              <a:ext cx="72172" cy="72172"/>
            </a:xfrm>
            <a:custGeom>
              <a:avLst/>
              <a:gdLst>
                <a:gd name="connsiteX0" fmla="*/ 10867 w 72171"/>
                <a:gd name="connsiteY0" fmla="*/ 10867 h 72171"/>
                <a:gd name="connsiteX1" fmla="*/ 74378 w 72171"/>
                <a:gd name="connsiteY1" fmla="*/ 74523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10867"/>
                  </a:moveTo>
                  <a:lnTo>
                    <a:pt x="74378" y="74523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8720EE0-4F61-411C-8E6D-A59F21E967DB}"/>
                </a:ext>
              </a:extLst>
            </p:cNvPr>
            <p:cNvSpPr/>
            <p:nvPr/>
          </p:nvSpPr>
          <p:spPr>
            <a:xfrm>
              <a:off x="2797335" y="2806206"/>
              <a:ext cx="101041" cy="14434"/>
            </a:xfrm>
            <a:custGeom>
              <a:avLst/>
              <a:gdLst>
                <a:gd name="connsiteX0" fmla="*/ 10867 w 101040"/>
                <a:gd name="connsiteY0" fmla="*/ 10867 h 14434"/>
                <a:gd name="connsiteX1" fmla="*/ 100793 w 101040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040" h="14434">
                  <a:moveTo>
                    <a:pt x="10867" y="10867"/>
                  </a:moveTo>
                  <a:lnTo>
                    <a:pt x="100793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E37C1B9-876A-4204-BD12-9E8F2718E77F}"/>
                </a:ext>
              </a:extLst>
            </p:cNvPr>
            <p:cNvSpPr/>
            <p:nvPr/>
          </p:nvSpPr>
          <p:spPr>
            <a:xfrm>
              <a:off x="3518043" y="2806206"/>
              <a:ext cx="101041" cy="14434"/>
            </a:xfrm>
            <a:custGeom>
              <a:avLst/>
              <a:gdLst>
                <a:gd name="connsiteX0" fmla="*/ 10867 w 101040"/>
                <a:gd name="connsiteY0" fmla="*/ 10867 h 14434"/>
                <a:gd name="connsiteX1" fmla="*/ 100938 w 101040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040" h="14434">
                  <a:moveTo>
                    <a:pt x="10867" y="10867"/>
                  </a:moveTo>
                  <a:lnTo>
                    <a:pt x="100938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78768F2-FD56-4A78-987A-29A6B8017B4A}"/>
                </a:ext>
              </a:extLst>
            </p:cNvPr>
            <p:cNvSpPr/>
            <p:nvPr/>
          </p:nvSpPr>
          <p:spPr>
            <a:xfrm>
              <a:off x="3448036" y="2553605"/>
              <a:ext cx="72172" cy="72172"/>
            </a:xfrm>
            <a:custGeom>
              <a:avLst/>
              <a:gdLst>
                <a:gd name="connsiteX0" fmla="*/ 10867 w 72171"/>
                <a:gd name="connsiteY0" fmla="*/ 74523 h 72171"/>
                <a:gd name="connsiteX1" fmla="*/ 74378 w 72171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74523"/>
                  </a:moveTo>
                  <a:lnTo>
                    <a:pt x="74378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F00F3A5-9151-44F4-A01F-88D8329A6F44}"/>
                </a:ext>
              </a:extLst>
            </p:cNvPr>
            <p:cNvSpPr/>
            <p:nvPr/>
          </p:nvSpPr>
          <p:spPr>
            <a:xfrm>
              <a:off x="2896787" y="3043219"/>
              <a:ext cx="72172" cy="72172"/>
            </a:xfrm>
            <a:custGeom>
              <a:avLst/>
              <a:gdLst>
                <a:gd name="connsiteX0" fmla="*/ 10867 w 72171"/>
                <a:gd name="connsiteY0" fmla="*/ 74379 h 72171"/>
                <a:gd name="connsiteX1" fmla="*/ 74378 w 72171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74379"/>
                  </a:moveTo>
                  <a:lnTo>
                    <a:pt x="74378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63654D9-121F-4A50-864B-D1B4D666200D}"/>
                </a:ext>
              </a:extLst>
            </p:cNvPr>
            <p:cNvSpPr/>
            <p:nvPr/>
          </p:nvSpPr>
          <p:spPr>
            <a:xfrm>
              <a:off x="3136687" y="2775605"/>
              <a:ext cx="144344" cy="144344"/>
            </a:xfrm>
            <a:custGeom>
              <a:avLst/>
              <a:gdLst>
                <a:gd name="connsiteX0" fmla="*/ 139911 w 144343"/>
                <a:gd name="connsiteY0" fmla="*/ 75389 h 144343"/>
                <a:gd name="connsiteX1" fmla="*/ 75389 w 144343"/>
                <a:gd name="connsiteY1" fmla="*/ 139911 h 144343"/>
                <a:gd name="connsiteX2" fmla="*/ 10867 w 144343"/>
                <a:gd name="connsiteY2" fmla="*/ 75389 h 144343"/>
                <a:gd name="connsiteX3" fmla="*/ 75389 w 144343"/>
                <a:gd name="connsiteY3" fmla="*/ 10867 h 144343"/>
                <a:gd name="connsiteX4" fmla="*/ 139911 w 144343"/>
                <a:gd name="connsiteY4" fmla="*/ 75389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43" h="144343">
                  <a:moveTo>
                    <a:pt x="139911" y="75389"/>
                  </a:moveTo>
                  <a:cubicBezTo>
                    <a:pt x="139911" y="111023"/>
                    <a:pt x="111023" y="139911"/>
                    <a:pt x="75389" y="139911"/>
                  </a:cubicBezTo>
                  <a:cubicBezTo>
                    <a:pt x="39754" y="139911"/>
                    <a:pt x="10867" y="111023"/>
                    <a:pt x="10867" y="75389"/>
                  </a:cubicBezTo>
                  <a:cubicBezTo>
                    <a:pt x="10867" y="39755"/>
                    <a:pt x="39754" y="10867"/>
                    <a:pt x="75389" y="10867"/>
                  </a:cubicBezTo>
                  <a:cubicBezTo>
                    <a:pt x="111023" y="10867"/>
                    <a:pt x="139911" y="39755"/>
                    <a:pt x="139911" y="75389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5355042-53A2-4734-AD61-0E68B0061F32}"/>
                </a:ext>
              </a:extLst>
            </p:cNvPr>
            <p:cNvSpPr/>
            <p:nvPr/>
          </p:nvSpPr>
          <p:spPr>
            <a:xfrm>
              <a:off x="3037523" y="2675431"/>
              <a:ext cx="346425" cy="346425"/>
            </a:xfrm>
            <a:custGeom>
              <a:avLst/>
              <a:gdLst>
                <a:gd name="connsiteX0" fmla="*/ 103103 w 346424"/>
                <a:gd name="connsiteY0" fmla="*/ 288007 h 346424"/>
                <a:gd name="connsiteX1" fmla="*/ 147272 w 346424"/>
                <a:gd name="connsiteY1" fmla="*/ 306339 h 346424"/>
                <a:gd name="connsiteX2" fmla="*/ 147272 w 346424"/>
                <a:gd name="connsiteY2" fmla="*/ 340260 h 346424"/>
                <a:gd name="connsiteX3" fmla="*/ 203855 w 346424"/>
                <a:gd name="connsiteY3" fmla="*/ 340260 h 346424"/>
                <a:gd name="connsiteX4" fmla="*/ 203855 w 346424"/>
                <a:gd name="connsiteY4" fmla="*/ 306339 h 346424"/>
                <a:gd name="connsiteX5" fmla="*/ 248024 w 346424"/>
                <a:gd name="connsiteY5" fmla="*/ 288007 h 346424"/>
                <a:gd name="connsiteX6" fmla="*/ 272129 w 346424"/>
                <a:gd name="connsiteY6" fmla="*/ 312113 h 346424"/>
                <a:gd name="connsiteX7" fmla="*/ 312113 w 346424"/>
                <a:gd name="connsiteY7" fmla="*/ 272129 h 346424"/>
                <a:gd name="connsiteX8" fmla="*/ 288007 w 346424"/>
                <a:gd name="connsiteY8" fmla="*/ 248024 h 346424"/>
                <a:gd name="connsiteX9" fmla="*/ 306339 w 346424"/>
                <a:gd name="connsiteY9" fmla="*/ 203855 h 346424"/>
                <a:gd name="connsiteX10" fmla="*/ 340260 w 346424"/>
                <a:gd name="connsiteY10" fmla="*/ 203855 h 346424"/>
                <a:gd name="connsiteX11" fmla="*/ 340260 w 346424"/>
                <a:gd name="connsiteY11" fmla="*/ 147272 h 346424"/>
                <a:gd name="connsiteX12" fmla="*/ 306339 w 346424"/>
                <a:gd name="connsiteY12" fmla="*/ 147272 h 346424"/>
                <a:gd name="connsiteX13" fmla="*/ 288007 w 346424"/>
                <a:gd name="connsiteY13" fmla="*/ 103103 h 346424"/>
                <a:gd name="connsiteX14" fmla="*/ 312113 w 346424"/>
                <a:gd name="connsiteY14" fmla="*/ 78997 h 346424"/>
                <a:gd name="connsiteX15" fmla="*/ 272129 w 346424"/>
                <a:gd name="connsiteY15" fmla="*/ 39014 h 346424"/>
                <a:gd name="connsiteX16" fmla="*/ 248024 w 346424"/>
                <a:gd name="connsiteY16" fmla="*/ 63120 h 346424"/>
                <a:gd name="connsiteX17" fmla="*/ 203855 w 346424"/>
                <a:gd name="connsiteY17" fmla="*/ 44788 h 346424"/>
                <a:gd name="connsiteX18" fmla="*/ 203855 w 346424"/>
                <a:gd name="connsiteY18" fmla="*/ 10867 h 346424"/>
                <a:gd name="connsiteX19" fmla="*/ 147272 w 346424"/>
                <a:gd name="connsiteY19" fmla="*/ 10867 h 346424"/>
                <a:gd name="connsiteX20" fmla="*/ 147272 w 346424"/>
                <a:gd name="connsiteY20" fmla="*/ 44788 h 346424"/>
                <a:gd name="connsiteX21" fmla="*/ 103103 w 346424"/>
                <a:gd name="connsiteY21" fmla="*/ 63120 h 346424"/>
                <a:gd name="connsiteX22" fmla="*/ 78997 w 346424"/>
                <a:gd name="connsiteY22" fmla="*/ 39014 h 346424"/>
                <a:gd name="connsiteX23" fmla="*/ 39014 w 346424"/>
                <a:gd name="connsiteY23" fmla="*/ 78997 h 346424"/>
                <a:gd name="connsiteX24" fmla="*/ 63120 w 346424"/>
                <a:gd name="connsiteY24" fmla="*/ 103103 h 346424"/>
                <a:gd name="connsiteX25" fmla="*/ 44788 w 346424"/>
                <a:gd name="connsiteY25" fmla="*/ 147272 h 346424"/>
                <a:gd name="connsiteX26" fmla="*/ 10867 w 346424"/>
                <a:gd name="connsiteY26" fmla="*/ 147272 h 346424"/>
                <a:gd name="connsiteX27" fmla="*/ 10867 w 346424"/>
                <a:gd name="connsiteY27" fmla="*/ 203855 h 346424"/>
                <a:gd name="connsiteX28" fmla="*/ 44788 w 346424"/>
                <a:gd name="connsiteY28" fmla="*/ 203855 h 346424"/>
                <a:gd name="connsiteX29" fmla="*/ 63120 w 346424"/>
                <a:gd name="connsiteY29" fmla="*/ 248024 h 346424"/>
                <a:gd name="connsiteX30" fmla="*/ 39014 w 346424"/>
                <a:gd name="connsiteY30" fmla="*/ 272129 h 346424"/>
                <a:gd name="connsiteX31" fmla="*/ 78997 w 346424"/>
                <a:gd name="connsiteY31" fmla="*/ 312113 h 346424"/>
                <a:gd name="connsiteX32" fmla="*/ 103103 w 346424"/>
                <a:gd name="connsiteY32" fmla="*/ 288007 h 34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6424" h="346424">
                  <a:moveTo>
                    <a:pt x="103103" y="288007"/>
                  </a:moveTo>
                  <a:cubicBezTo>
                    <a:pt x="116382" y="296523"/>
                    <a:pt x="131250" y="302875"/>
                    <a:pt x="147272" y="306339"/>
                  </a:cubicBezTo>
                  <a:lnTo>
                    <a:pt x="147272" y="340260"/>
                  </a:lnTo>
                  <a:lnTo>
                    <a:pt x="203855" y="340260"/>
                  </a:lnTo>
                  <a:lnTo>
                    <a:pt x="203855" y="306339"/>
                  </a:lnTo>
                  <a:cubicBezTo>
                    <a:pt x="219877" y="302875"/>
                    <a:pt x="234744" y="296523"/>
                    <a:pt x="248024" y="288007"/>
                  </a:cubicBezTo>
                  <a:lnTo>
                    <a:pt x="272129" y="312113"/>
                  </a:lnTo>
                  <a:lnTo>
                    <a:pt x="312113" y="272129"/>
                  </a:lnTo>
                  <a:lnTo>
                    <a:pt x="288007" y="248024"/>
                  </a:lnTo>
                  <a:cubicBezTo>
                    <a:pt x="296523" y="234744"/>
                    <a:pt x="302875" y="219877"/>
                    <a:pt x="306339" y="203855"/>
                  </a:cubicBezTo>
                  <a:lnTo>
                    <a:pt x="340260" y="203855"/>
                  </a:lnTo>
                  <a:lnTo>
                    <a:pt x="340260" y="147272"/>
                  </a:lnTo>
                  <a:lnTo>
                    <a:pt x="306339" y="147272"/>
                  </a:lnTo>
                  <a:cubicBezTo>
                    <a:pt x="302875" y="131250"/>
                    <a:pt x="296523" y="116383"/>
                    <a:pt x="288007" y="103103"/>
                  </a:cubicBezTo>
                  <a:lnTo>
                    <a:pt x="312113" y="78997"/>
                  </a:lnTo>
                  <a:lnTo>
                    <a:pt x="272129" y="39014"/>
                  </a:lnTo>
                  <a:lnTo>
                    <a:pt x="248024" y="63120"/>
                  </a:lnTo>
                  <a:cubicBezTo>
                    <a:pt x="234744" y="54603"/>
                    <a:pt x="219877" y="48252"/>
                    <a:pt x="203855" y="44788"/>
                  </a:cubicBezTo>
                  <a:lnTo>
                    <a:pt x="203855" y="10867"/>
                  </a:lnTo>
                  <a:lnTo>
                    <a:pt x="147272" y="10867"/>
                  </a:lnTo>
                  <a:lnTo>
                    <a:pt x="147272" y="44788"/>
                  </a:lnTo>
                  <a:cubicBezTo>
                    <a:pt x="131250" y="48252"/>
                    <a:pt x="116382" y="54603"/>
                    <a:pt x="103103" y="63120"/>
                  </a:cubicBezTo>
                  <a:lnTo>
                    <a:pt x="78997" y="39014"/>
                  </a:lnTo>
                  <a:lnTo>
                    <a:pt x="39014" y="78997"/>
                  </a:lnTo>
                  <a:lnTo>
                    <a:pt x="63120" y="103103"/>
                  </a:lnTo>
                  <a:cubicBezTo>
                    <a:pt x="54603" y="116383"/>
                    <a:pt x="48252" y="131250"/>
                    <a:pt x="44788" y="147272"/>
                  </a:cubicBezTo>
                  <a:lnTo>
                    <a:pt x="10867" y="147272"/>
                  </a:lnTo>
                  <a:lnTo>
                    <a:pt x="10867" y="203855"/>
                  </a:lnTo>
                  <a:lnTo>
                    <a:pt x="44788" y="203855"/>
                  </a:lnTo>
                  <a:cubicBezTo>
                    <a:pt x="48252" y="219877"/>
                    <a:pt x="54603" y="234744"/>
                    <a:pt x="63120" y="248024"/>
                  </a:cubicBezTo>
                  <a:lnTo>
                    <a:pt x="39014" y="272129"/>
                  </a:lnTo>
                  <a:lnTo>
                    <a:pt x="78997" y="312113"/>
                  </a:lnTo>
                  <a:lnTo>
                    <a:pt x="103103" y="288007"/>
                  </a:ln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4" name="Rectangle 663">
            <a:extLst>
              <a:ext uri="{FF2B5EF4-FFF2-40B4-BE49-F238E27FC236}">
                <a16:creationId xmlns:a16="http://schemas.microsoft.com/office/drawing/2014/main" id="{A3C30F5A-6E57-4BB5-80E4-17D4F2C9AFD5}"/>
              </a:ext>
            </a:extLst>
          </p:cNvPr>
          <p:cNvSpPr/>
          <p:nvPr/>
        </p:nvSpPr>
        <p:spPr>
          <a:xfrm>
            <a:off x="7075770" y="1908625"/>
            <a:ext cx="4679653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Кадрлар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алмашинуви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юқорилиги</a:t>
            </a:r>
            <a:r>
              <a:rPr lang="ru-RU" sz="1400">
                <a:solidFill>
                  <a:schemeClr val="tx2"/>
                </a:solidFill>
              </a:rPr>
              <a:t> (</a:t>
            </a:r>
            <a:r>
              <a:rPr lang="ru-RU" sz="1400" err="1">
                <a:solidFill>
                  <a:schemeClr val="tx2"/>
                </a:solidFill>
              </a:rPr>
              <a:t>айниқса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молия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департаменти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ходимлари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раҳбарият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ўртасида</a:t>
            </a:r>
            <a:r>
              <a:rPr lang="ru-RU" sz="1400">
                <a:solidFill>
                  <a:schemeClr val="tx2"/>
                </a:solidFill>
              </a:rPr>
              <a:t>);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Молия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бошқармаси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ходимлари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раҳбариятни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рағбатлантириш</a:t>
            </a:r>
            <a:r>
              <a:rPr lang="ru-RU" sz="1400">
                <a:solidFill>
                  <a:schemeClr val="tx2"/>
                </a:solidFill>
              </a:rPr>
              <a:t> улар </a:t>
            </a:r>
            <a:r>
              <a:rPr lang="ru-RU" sz="1400" err="1">
                <a:solidFill>
                  <a:schemeClr val="tx2"/>
                </a:solidFill>
              </a:rPr>
              <a:t>тўғридан-тўғри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таъсир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кўрсатадиган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кўрсаткичларга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боғлиқ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</a:rPr>
              <a:t>Компания </a:t>
            </a:r>
            <a:r>
              <a:rPr lang="ru-RU" sz="1400" err="1">
                <a:solidFill>
                  <a:schemeClr val="tx2"/>
                </a:solidFill>
              </a:rPr>
              <a:t>раҳбарияти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қоидабузарликларни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келтириб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чиқарадиган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омилларни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камайтириш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чораларини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кўрмайди</a:t>
            </a:r>
            <a:r>
              <a:rPr lang="ru-RU" sz="140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665" name="Group 664">
            <a:extLst>
              <a:ext uri="{FF2B5EF4-FFF2-40B4-BE49-F238E27FC236}">
                <a16:creationId xmlns:a16="http://schemas.microsoft.com/office/drawing/2014/main" id="{86B6BA1A-5C6D-40CE-9A4F-70A71EAC572A}"/>
              </a:ext>
            </a:extLst>
          </p:cNvPr>
          <p:cNvGrpSpPr/>
          <p:nvPr/>
        </p:nvGrpSpPr>
        <p:grpSpPr>
          <a:xfrm>
            <a:off x="6173941" y="1090714"/>
            <a:ext cx="5600785" cy="652361"/>
            <a:chOff x="443080" y="1282700"/>
            <a:chExt cx="11306008" cy="460375"/>
          </a:xfrm>
        </p:grpSpPr>
        <p:sp>
          <p:nvSpPr>
            <p:cNvPr id="666" name="Rectangle: Rounded Corners 665">
              <a:extLst>
                <a:ext uri="{FF2B5EF4-FFF2-40B4-BE49-F238E27FC236}">
                  <a16:creationId xmlns:a16="http://schemas.microsoft.com/office/drawing/2014/main" id="{DCE866D6-4689-42EA-A563-199F0649F7F1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67" name="Rectangle: Rounded Corners 666">
              <a:extLst>
                <a:ext uri="{FF2B5EF4-FFF2-40B4-BE49-F238E27FC236}">
                  <a16:creationId xmlns:a16="http://schemas.microsoft.com/office/drawing/2014/main" id="{D111FB33-EEB2-4BC2-AD31-B44A91F0D656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Компания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раҳбарияти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боғлиқ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индикаторлар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668" name="object 12">
            <a:extLst>
              <a:ext uri="{FF2B5EF4-FFF2-40B4-BE49-F238E27FC236}">
                <a16:creationId xmlns:a16="http://schemas.microsoft.com/office/drawing/2014/main" id="{BE9C962E-BBA0-4E5C-80D1-F088B42708F5}"/>
              </a:ext>
            </a:extLst>
          </p:cNvPr>
          <p:cNvSpPr/>
          <p:nvPr/>
        </p:nvSpPr>
        <p:spPr>
          <a:xfrm>
            <a:off x="6175752" y="188949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AE4413-B542-44B5-9927-1492434B14B3}"/>
              </a:ext>
            </a:extLst>
          </p:cNvPr>
          <p:cNvGrpSpPr/>
          <p:nvPr/>
        </p:nvGrpSpPr>
        <p:grpSpPr>
          <a:xfrm>
            <a:off x="6096000" y="1868893"/>
            <a:ext cx="652362" cy="702154"/>
            <a:chOff x="2838021" y="4812326"/>
            <a:chExt cx="793890" cy="854484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442FDD0-840F-44D9-A524-1FF23A03B9EF}"/>
                </a:ext>
              </a:extLst>
            </p:cNvPr>
            <p:cNvSpPr/>
            <p:nvPr/>
          </p:nvSpPr>
          <p:spPr>
            <a:xfrm>
              <a:off x="2999416" y="4976991"/>
              <a:ext cx="461900" cy="461900"/>
            </a:xfrm>
            <a:custGeom>
              <a:avLst/>
              <a:gdLst>
                <a:gd name="connsiteX0" fmla="*/ 461797 w 461899"/>
                <a:gd name="connsiteY0" fmla="*/ 236332 h 461899"/>
                <a:gd name="connsiteX1" fmla="*/ 236332 w 461899"/>
                <a:gd name="connsiteY1" fmla="*/ 461797 h 461899"/>
                <a:gd name="connsiteX2" fmla="*/ 10867 w 461899"/>
                <a:gd name="connsiteY2" fmla="*/ 236332 h 461899"/>
                <a:gd name="connsiteX3" fmla="*/ 236332 w 461899"/>
                <a:gd name="connsiteY3" fmla="*/ 10867 h 461899"/>
                <a:gd name="connsiteX4" fmla="*/ 461797 w 461899"/>
                <a:gd name="connsiteY4" fmla="*/ 236332 h 46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899" h="461899">
                  <a:moveTo>
                    <a:pt x="461797" y="236332"/>
                  </a:moveTo>
                  <a:cubicBezTo>
                    <a:pt x="461797" y="360853"/>
                    <a:pt x="360853" y="461797"/>
                    <a:pt x="236332" y="461797"/>
                  </a:cubicBezTo>
                  <a:cubicBezTo>
                    <a:pt x="111811" y="461797"/>
                    <a:pt x="10867" y="360853"/>
                    <a:pt x="10867" y="236332"/>
                  </a:cubicBezTo>
                  <a:cubicBezTo>
                    <a:pt x="10867" y="111811"/>
                    <a:pt x="111811" y="10867"/>
                    <a:pt x="236332" y="10867"/>
                  </a:cubicBezTo>
                  <a:cubicBezTo>
                    <a:pt x="360853" y="10867"/>
                    <a:pt x="461797" y="111811"/>
                    <a:pt x="461797" y="236332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6E2CDA2-5CE3-4484-91F3-BD98689D6AF9}"/>
                </a:ext>
              </a:extLst>
            </p:cNvPr>
            <p:cNvSpPr/>
            <p:nvPr/>
          </p:nvSpPr>
          <p:spPr>
            <a:xfrm>
              <a:off x="2838021" y="4812326"/>
              <a:ext cx="793890" cy="793890"/>
            </a:xfrm>
            <a:custGeom>
              <a:avLst/>
              <a:gdLst>
                <a:gd name="connsiteX0" fmla="*/ 675333 w 793890"/>
                <a:gd name="connsiteY0" fmla="*/ 286763 h 793890"/>
                <a:gd name="connsiteX1" fmla="*/ 518892 w 793890"/>
                <a:gd name="connsiteY1" fmla="*/ 675333 h 793890"/>
                <a:gd name="connsiteX2" fmla="*/ 130321 w 793890"/>
                <a:gd name="connsiteY2" fmla="*/ 518892 h 793890"/>
                <a:gd name="connsiteX3" fmla="*/ 286762 w 793890"/>
                <a:gd name="connsiteY3" fmla="*/ 130322 h 793890"/>
                <a:gd name="connsiteX4" fmla="*/ 675333 w 793890"/>
                <a:gd name="connsiteY4" fmla="*/ 286763 h 79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890" h="793890">
                  <a:moveTo>
                    <a:pt x="675333" y="286763"/>
                  </a:moveTo>
                  <a:cubicBezTo>
                    <a:pt x="739434" y="437263"/>
                    <a:pt x="669393" y="611232"/>
                    <a:pt x="518892" y="675333"/>
                  </a:cubicBezTo>
                  <a:cubicBezTo>
                    <a:pt x="368391" y="739434"/>
                    <a:pt x="194422" y="669393"/>
                    <a:pt x="130321" y="518892"/>
                  </a:cubicBezTo>
                  <a:cubicBezTo>
                    <a:pt x="66220" y="368391"/>
                    <a:pt x="136261" y="194422"/>
                    <a:pt x="286762" y="130322"/>
                  </a:cubicBezTo>
                  <a:cubicBezTo>
                    <a:pt x="437263" y="66221"/>
                    <a:pt x="611232" y="136262"/>
                    <a:pt x="675333" y="286763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E2FBEC4-579A-4D95-B9F7-882E6473954C}"/>
                </a:ext>
              </a:extLst>
            </p:cNvPr>
            <p:cNvSpPr/>
            <p:nvPr/>
          </p:nvSpPr>
          <p:spPr>
            <a:xfrm>
              <a:off x="3382360" y="5392557"/>
              <a:ext cx="245384" cy="274253"/>
            </a:xfrm>
            <a:custGeom>
              <a:avLst/>
              <a:gdLst>
                <a:gd name="connsiteX0" fmla="*/ 87369 w 245384"/>
                <a:gd name="connsiteY0" fmla="*/ 10867 h 274253"/>
                <a:gd name="connsiteX1" fmla="*/ 225651 w 245384"/>
                <a:gd name="connsiteY1" fmla="*/ 182925 h 274253"/>
                <a:gd name="connsiteX2" fmla="*/ 217134 w 245384"/>
                <a:gd name="connsiteY2" fmla="*/ 253798 h 274253"/>
                <a:gd name="connsiteX3" fmla="*/ 217134 w 245384"/>
                <a:gd name="connsiteY3" fmla="*/ 253798 h 274253"/>
                <a:gd name="connsiteX4" fmla="*/ 146406 w 245384"/>
                <a:gd name="connsiteY4" fmla="*/ 245281 h 274253"/>
                <a:gd name="connsiteX5" fmla="*/ 10867 w 245384"/>
                <a:gd name="connsiteY5" fmla="*/ 76688 h 274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384" h="274253">
                  <a:moveTo>
                    <a:pt x="87369" y="10867"/>
                  </a:moveTo>
                  <a:lnTo>
                    <a:pt x="225651" y="182925"/>
                  </a:lnTo>
                  <a:cubicBezTo>
                    <a:pt x="242972" y="204865"/>
                    <a:pt x="239075" y="236621"/>
                    <a:pt x="217134" y="253798"/>
                  </a:cubicBezTo>
                  <a:lnTo>
                    <a:pt x="217134" y="253798"/>
                  </a:lnTo>
                  <a:cubicBezTo>
                    <a:pt x="195194" y="270974"/>
                    <a:pt x="163727" y="267077"/>
                    <a:pt x="146406" y="245281"/>
                  </a:cubicBezTo>
                  <a:lnTo>
                    <a:pt x="10867" y="76688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6254682-B8AC-4A6B-A375-D90B4006610E}"/>
                </a:ext>
              </a:extLst>
            </p:cNvPr>
            <p:cNvSpPr/>
            <p:nvPr/>
          </p:nvSpPr>
          <p:spPr>
            <a:xfrm>
              <a:off x="3150395" y="5023488"/>
              <a:ext cx="158778" cy="158778"/>
            </a:xfrm>
            <a:custGeom>
              <a:avLst/>
              <a:gdLst>
                <a:gd name="connsiteX0" fmla="*/ 95511 w 158778"/>
                <a:gd name="connsiteY0" fmla="*/ 22644 h 158778"/>
                <a:gd name="connsiteX1" fmla="*/ 148025 w 158778"/>
                <a:gd name="connsiteY1" fmla="*/ 95511 h 158778"/>
                <a:gd name="connsiteX2" fmla="*/ 75159 w 158778"/>
                <a:gd name="connsiteY2" fmla="*/ 148025 h 158778"/>
                <a:gd name="connsiteX3" fmla="*/ 22644 w 158778"/>
                <a:gd name="connsiteY3" fmla="*/ 75159 h 158778"/>
                <a:gd name="connsiteX4" fmla="*/ 95511 w 158778"/>
                <a:gd name="connsiteY4" fmla="*/ 22644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78" h="158778">
                  <a:moveTo>
                    <a:pt x="95511" y="22644"/>
                  </a:moveTo>
                  <a:cubicBezTo>
                    <a:pt x="130134" y="28264"/>
                    <a:pt x="153646" y="60888"/>
                    <a:pt x="148025" y="95511"/>
                  </a:cubicBezTo>
                  <a:cubicBezTo>
                    <a:pt x="142405" y="130134"/>
                    <a:pt x="109782" y="153645"/>
                    <a:pt x="75159" y="148025"/>
                  </a:cubicBezTo>
                  <a:cubicBezTo>
                    <a:pt x="40536" y="142405"/>
                    <a:pt x="17024" y="109782"/>
                    <a:pt x="22644" y="75159"/>
                  </a:cubicBezTo>
                  <a:cubicBezTo>
                    <a:pt x="28264" y="40535"/>
                    <a:pt x="60888" y="17024"/>
                    <a:pt x="95511" y="22644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8AE52A1-C284-43A6-AA26-50645A7A3BCB}"/>
                </a:ext>
              </a:extLst>
            </p:cNvPr>
            <p:cNvSpPr/>
            <p:nvPr/>
          </p:nvSpPr>
          <p:spPr>
            <a:xfrm>
              <a:off x="3195868" y="5242872"/>
              <a:ext cx="72172" cy="144344"/>
            </a:xfrm>
            <a:custGeom>
              <a:avLst/>
              <a:gdLst>
                <a:gd name="connsiteX0" fmla="*/ 25590 w 72171"/>
                <a:gd name="connsiteY0" fmla="*/ 10867 h 144343"/>
                <a:gd name="connsiteX1" fmla="*/ 10867 w 72171"/>
                <a:gd name="connsiteY1" fmla="*/ 97618 h 144343"/>
                <a:gd name="connsiteX2" fmla="*/ 40602 w 72171"/>
                <a:gd name="connsiteY2" fmla="*/ 141499 h 144343"/>
                <a:gd name="connsiteX3" fmla="*/ 70337 w 72171"/>
                <a:gd name="connsiteY3" fmla="*/ 97618 h 144343"/>
                <a:gd name="connsiteX4" fmla="*/ 53737 w 72171"/>
                <a:gd name="connsiteY4" fmla="*/ 10867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71" h="144343">
                  <a:moveTo>
                    <a:pt x="25590" y="10867"/>
                  </a:moveTo>
                  <a:lnTo>
                    <a:pt x="10867" y="97618"/>
                  </a:lnTo>
                  <a:lnTo>
                    <a:pt x="40602" y="141499"/>
                  </a:lnTo>
                  <a:lnTo>
                    <a:pt x="70337" y="97618"/>
                  </a:lnTo>
                  <a:lnTo>
                    <a:pt x="53737" y="10867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A3BD52C-375F-4B73-99A3-C64B5CB0DBD9}"/>
                </a:ext>
              </a:extLst>
            </p:cNvPr>
            <p:cNvSpPr/>
            <p:nvPr/>
          </p:nvSpPr>
          <p:spPr>
            <a:xfrm>
              <a:off x="3116479" y="5209240"/>
              <a:ext cx="230950" cy="144344"/>
            </a:xfrm>
            <a:custGeom>
              <a:avLst/>
              <a:gdLst>
                <a:gd name="connsiteX0" fmla="*/ 10867 w 230949"/>
                <a:gd name="connsiteY0" fmla="*/ 144674 h 144343"/>
                <a:gd name="connsiteX1" fmla="*/ 10867 w 230949"/>
                <a:gd name="connsiteY1" fmla="*/ 111908 h 144343"/>
                <a:gd name="connsiteX2" fmla="*/ 80152 w 230949"/>
                <a:gd name="connsiteY2" fmla="*/ 10867 h 144343"/>
                <a:gd name="connsiteX3" fmla="*/ 119125 w 230949"/>
                <a:gd name="connsiteY3" fmla="*/ 56335 h 144343"/>
                <a:gd name="connsiteX4" fmla="*/ 161273 w 230949"/>
                <a:gd name="connsiteY4" fmla="*/ 12166 h 144343"/>
                <a:gd name="connsiteX5" fmla="*/ 227383 w 230949"/>
                <a:gd name="connsiteY5" fmla="*/ 111908 h 144343"/>
                <a:gd name="connsiteX6" fmla="*/ 227383 w 230949"/>
                <a:gd name="connsiteY6" fmla="*/ 144674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949" h="144343">
                  <a:moveTo>
                    <a:pt x="10867" y="144674"/>
                  </a:moveTo>
                  <a:lnTo>
                    <a:pt x="10867" y="111908"/>
                  </a:lnTo>
                  <a:cubicBezTo>
                    <a:pt x="10867" y="65862"/>
                    <a:pt x="39592" y="26456"/>
                    <a:pt x="80152" y="10867"/>
                  </a:cubicBezTo>
                  <a:lnTo>
                    <a:pt x="119125" y="56335"/>
                  </a:lnTo>
                  <a:lnTo>
                    <a:pt x="161273" y="12166"/>
                  </a:lnTo>
                  <a:cubicBezTo>
                    <a:pt x="200102" y="28622"/>
                    <a:pt x="227383" y="67161"/>
                    <a:pt x="227383" y="111908"/>
                  </a:cubicBezTo>
                  <a:lnTo>
                    <a:pt x="227383" y="144674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872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Title 3">
            <a:extLst>
              <a:ext uri="{FF2B5EF4-FFF2-40B4-BE49-F238E27FC236}">
                <a16:creationId xmlns:a16="http://schemas.microsoft.com/office/drawing/2014/main" id="{1380D343-5D97-4A40-BF8A-598DB33BC260}"/>
              </a:ext>
            </a:extLst>
          </p:cNvPr>
          <p:cNvSpPr txBox="1">
            <a:spLocks/>
          </p:cNvSpPr>
          <p:nvPr/>
        </p:nvSpPr>
        <p:spPr>
          <a:xfrm>
            <a:off x="432004" y="438162"/>
            <a:ext cx="10471222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/>
              <a:t>Коррупциявий  </a:t>
            </a:r>
            <a:r>
              <a:rPr lang="ru-RU" err="1"/>
              <a:t>тўловларни</a:t>
            </a:r>
            <a:r>
              <a:rPr lang="ru-RU"/>
              <a:t> </a:t>
            </a:r>
            <a:r>
              <a:rPr lang="ru-RU" err="1"/>
              <a:t>идентификациялаш</a:t>
            </a:r>
            <a:r>
              <a:rPr lang="ru-RU"/>
              <a:t> </a:t>
            </a:r>
            <a:r>
              <a:rPr lang="ru-RU" err="1"/>
              <a:t>методикаси</a:t>
            </a:r>
            <a:r>
              <a:rPr lang="ru-RU"/>
              <a:t>: </a:t>
            </a:r>
            <a:r>
              <a:rPr lang="ru-RU" err="1"/>
              <a:t>Одамлар</a:t>
            </a:r>
            <a:r>
              <a:rPr lang="en-US"/>
              <a:t> </a:t>
            </a:r>
            <a:r>
              <a:rPr lang="ru-RU"/>
              <a:t>(</a:t>
            </a:r>
            <a:r>
              <a:rPr lang="en-US"/>
              <a:t>2/</a:t>
            </a:r>
            <a:r>
              <a:rPr lang="ru-RU"/>
              <a:t>5</a:t>
            </a:r>
            <a:r>
              <a:rPr lang="en-US"/>
              <a:t>)</a:t>
            </a:r>
            <a:endParaRPr lang="ru-RU"/>
          </a:p>
        </p:txBody>
      </p:sp>
      <p:sp>
        <p:nvSpPr>
          <p:cNvPr id="1292" name="Rectangle 1291">
            <a:extLst>
              <a:ext uri="{FF2B5EF4-FFF2-40B4-BE49-F238E27FC236}">
                <a16:creationId xmlns:a16="http://schemas.microsoft.com/office/drawing/2014/main" id="{F0311C6A-7D3A-4B6B-ABE6-7AEB13736D61}"/>
              </a:ext>
            </a:extLst>
          </p:cNvPr>
          <p:cNvSpPr/>
          <p:nvPr/>
        </p:nvSpPr>
        <p:spPr>
          <a:xfrm>
            <a:off x="6167438" y="1485871"/>
            <a:ext cx="5581650" cy="4787929"/>
          </a:xfrm>
          <a:prstGeom prst="rect">
            <a:avLst/>
          </a:prstGeom>
          <a:gradFill>
            <a:gsLst>
              <a:gs pos="2000">
                <a:srgbClr val="B1C7F7">
                  <a:alpha val="14000"/>
                </a:srgbClr>
              </a:gs>
              <a:gs pos="100000">
                <a:srgbClr val="1BD7D3">
                  <a:alpha val="1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bIns="0" rtlCol="0" anchor="t"/>
          <a:lstStyle/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Контрагентларни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қилиш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Манфаатлар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тўқнашувини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декларациялаш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Бирламчи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ҳужжатларни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танлама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текшируви</a:t>
            </a:r>
            <a:r>
              <a:rPr lang="ru-RU" sz="1400">
                <a:solidFill>
                  <a:schemeClr val="tx2"/>
                </a:solidFill>
              </a:rPr>
              <a:t> (штат </a:t>
            </a:r>
            <a:r>
              <a:rPr lang="ru-RU" sz="1400" err="1">
                <a:solidFill>
                  <a:schemeClr val="tx2"/>
                </a:solidFill>
              </a:rPr>
              <a:t>жадвали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вақти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жадваллари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кириш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тизимлари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маълумотлари</a:t>
            </a:r>
            <a:r>
              <a:rPr lang="ru-RU" sz="1400">
                <a:solidFill>
                  <a:schemeClr val="tx2"/>
                </a:solidFill>
              </a:rPr>
              <a:t>), шу </a:t>
            </a:r>
            <a:r>
              <a:rPr lang="ru-RU" sz="1400" err="1">
                <a:solidFill>
                  <a:schemeClr val="tx2"/>
                </a:solidFill>
              </a:rPr>
              <a:t>жумладан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турли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ҳужжатларда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қарама-қарши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маълумотлар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мавжудлиги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бўйича</a:t>
            </a:r>
            <a:endParaRPr lang="ru-RU" sz="14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Ижтимоий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тармоқларни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текшириш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хаёт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тарзини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қилиш</a:t>
            </a:r>
            <a:endParaRPr lang="ru-RU" sz="1400">
              <a:solidFill>
                <a:schemeClr val="tx2"/>
              </a:solidFill>
            </a:endParaRPr>
          </a:p>
        </p:txBody>
      </p:sp>
      <p:grpSp>
        <p:nvGrpSpPr>
          <p:cNvPr id="1294" name="Group 1293">
            <a:extLst>
              <a:ext uri="{FF2B5EF4-FFF2-40B4-BE49-F238E27FC236}">
                <a16:creationId xmlns:a16="http://schemas.microsoft.com/office/drawing/2014/main" id="{63A9DF08-EE6B-4266-9118-1392D35BEF78}"/>
              </a:ext>
            </a:extLst>
          </p:cNvPr>
          <p:cNvGrpSpPr/>
          <p:nvPr/>
        </p:nvGrpSpPr>
        <p:grpSpPr>
          <a:xfrm>
            <a:off x="6167438" y="1090714"/>
            <a:ext cx="5581650" cy="658789"/>
            <a:chOff x="3784798" y="1289128"/>
            <a:chExt cx="7964290" cy="460375"/>
          </a:xfrm>
        </p:grpSpPr>
        <p:sp>
          <p:nvSpPr>
            <p:cNvPr id="1295" name="Rectangle: Rounded Corners 1294">
              <a:extLst>
                <a:ext uri="{FF2B5EF4-FFF2-40B4-BE49-F238E27FC236}">
                  <a16:creationId xmlns:a16="http://schemas.microsoft.com/office/drawing/2014/main" id="{EF07B974-FBAF-4138-B3A8-71A8AEFF8380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96" name="Rectangle: Rounded Corners 1295">
              <a:extLst>
                <a:ext uri="{FF2B5EF4-FFF2-40B4-BE49-F238E27FC236}">
                  <a16:creationId xmlns:a16="http://schemas.microsoft.com/office/drawing/2014/main" id="{D03C7FA2-F43C-4355-9602-2D59D1E8BDAC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Қандай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аниқлаш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керак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pic>
        <p:nvPicPr>
          <p:cNvPr id="1297" name="Picture 1296">
            <a:extLst>
              <a:ext uri="{FF2B5EF4-FFF2-40B4-BE49-F238E27FC236}">
                <a16:creationId xmlns:a16="http://schemas.microsoft.com/office/drawing/2014/main" id="{87A4DFC0-6C20-4C92-BD34-191376B71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36" y="4847678"/>
            <a:ext cx="1687784" cy="1432878"/>
          </a:xfrm>
          <a:prstGeom prst="rect">
            <a:avLst/>
          </a:prstGeom>
        </p:spPr>
      </p:pic>
      <p:sp>
        <p:nvSpPr>
          <p:cNvPr id="1298" name="Rectangle 1297">
            <a:extLst>
              <a:ext uri="{FF2B5EF4-FFF2-40B4-BE49-F238E27FC236}">
                <a16:creationId xmlns:a16="http://schemas.microsoft.com/office/drawing/2014/main" id="{CDB963D2-CB83-4ACB-AC8B-93F0D65F6280}"/>
              </a:ext>
            </a:extLst>
          </p:cNvPr>
          <p:cNvSpPr/>
          <p:nvPr/>
        </p:nvSpPr>
        <p:spPr>
          <a:xfrm>
            <a:off x="1344909" y="1908625"/>
            <a:ext cx="467965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Молиявий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мажбуриятлар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ёки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ходимларга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молиявий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босимнинг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бошқа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омиллари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ҳақида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миш-мишлар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Ҳаёт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тарзи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ёки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усуллари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ҳақида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миш-мишлар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Ҳамкасблар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ўртасидаги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даромад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фаровонликдаги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сезиларли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фарқ</a:t>
            </a:r>
            <a:r>
              <a:rPr lang="ru-RU" sz="140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299" name="Group 1298">
            <a:extLst>
              <a:ext uri="{FF2B5EF4-FFF2-40B4-BE49-F238E27FC236}">
                <a16:creationId xmlns:a16="http://schemas.microsoft.com/office/drawing/2014/main" id="{4C284FC8-BEB5-46EE-8996-CFE3C78E4E45}"/>
              </a:ext>
            </a:extLst>
          </p:cNvPr>
          <p:cNvGrpSpPr/>
          <p:nvPr/>
        </p:nvGrpSpPr>
        <p:grpSpPr>
          <a:xfrm>
            <a:off x="443080" y="1090714"/>
            <a:ext cx="5600785" cy="652361"/>
            <a:chOff x="443080" y="1282700"/>
            <a:chExt cx="11306008" cy="460375"/>
          </a:xfrm>
        </p:grpSpPr>
        <p:sp>
          <p:nvSpPr>
            <p:cNvPr id="1300" name="Rectangle: Rounded Corners 1299">
              <a:extLst>
                <a:ext uri="{FF2B5EF4-FFF2-40B4-BE49-F238E27FC236}">
                  <a16:creationId xmlns:a16="http://schemas.microsoft.com/office/drawing/2014/main" id="{E4957AF2-40A0-4BC1-B5F6-7B1FFEF727A4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301" name="Rectangle: Rounded Corners 1300">
              <a:extLst>
                <a:ext uri="{FF2B5EF4-FFF2-40B4-BE49-F238E27FC236}">
                  <a16:creationId xmlns:a16="http://schemas.microsoft.com/office/drawing/2014/main" id="{2044C660-F772-448B-A9BA-5431AC0D042F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Хулқ-атвор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ҳаёт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тарзи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боғлиқ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индикаторлар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1302" name="object 12">
            <a:extLst>
              <a:ext uri="{FF2B5EF4-FFF2-40B4-BE49-F238E27FC236}">
                <a16:creationId xmlns:a16="http://schemas.microsoft.com/office/drawing/2014/main" id="{1D87F29D-585D-4C82-ACBE-69AF571A7B30}"/>
              </a:ext>
            </a:extLst>
          </p:cNvPr>
          <p:cNvSpPr/>
          <p:nvPr/>
        </p:nvSpPr>
        <p:spPr>
          <a:xfrm>
            <a:off x="444891" y="188949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57" name="Group 2156">
            <a:extLst>
              <a:ext uri="{FF2B5EF4-FFF2-40B4-BE49-F238E27FC236}">
                <a16:creationId xmlns:a16="http://schemas.microsoft.com/office/drawing/2014/main" id="{E6392B39-A96C-4DD7-AFBA-8D3C82C63998}"/>
              </a:ext>
            </a:extLst>
          </p:cNvPr>
          <p:cNvGrpSpPr/>
          <p:nvPr/>
        </p:nvGrpSpPr>
        <p:grpSpPr>
          <a:xfrm>
            <a:off x="438150" y="1925557"/>
            <a:ext cx="565753" cy="555735"/>
            <a:chOff x="4038979" y="1309506"/>
            <a:chExt cx="790715" cy="776714"/>
          </a:xfrm>
        </p:grpSpPr>
        <p:sp>
          <p:nvSpPr>
            <p:cNvPr id="2158" name="Freeform: Shape 2157">
              <a:extLst>
                <a:ext uri="{FF2B5EF4-FFF2-40B4-BE49-F238E27FC236}">
                  <a16:creationId xmlns:a16="http://schemas.microsoft.com/office/drawing/2014/main" id="{8EDF8912-841F-47F4-BE7B-69A0CBEBDDCF}"/>
                </a:ext>
              </a:extLst>
            </p:cNvPr>
            <p:cNvSpPr/>
            <p:nvPr/>
          </p:nvSpPr>
          <p:spPr>
            <a:xfrm>
              <a:off x="4092819" y="1725505"/>
              <a:ext cx="173212" cy="173212"/>
            </a:xfrm>
            <a:custGeom>
              <a:avLst/>
              <a:gdLst>
                <a:gd name="connsiteX0" fmla="*/ 163583 w 173212"/>
                <a:gd name="connsiteY0" fmla="*/ 87225 h 173212"/>
                <a:gd name="connsiteX1" fmla="*/ 87225 w 173212"/>
                <a:gd name="connsiteY1" fmla="*/ 163583 h 173212"/>
                <a:gd name="connsiteX2" fmla="*/ 10867 w 173212"/>
                <a:gd name="connsiteY2" fmla="*/ 87225 h 173212"/>
                <a:gd name="connsiteX3" fmla="*/ 87225 w 173212"/>
                <a:gd name="connsiteY3" fmla="*/ 10867 h 173212"/>
                <a:gd name="connsiteX4" fmla="*/ 163583 w 173212"/>
                <a:gd name="connsiteY4" fmla="*/ 87225 h 17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212" h="173212">
                  <a:moveTo>
                    <a:pt x="163583" y="87225"/>
                  </a:moveTo>
                  <a:cubicBezTo>
                    <a:pt x="163583" y="129396"/>
                    <a:pt x="129396" y="163583"/>
                    <a:pt x="87225" y="163583"/>
                  </a:cubicBezTo>
                  <a:cubicBezTo>
                    <a:pt x="45053" y="163583"/>
                    <a:pt x="10867" y="129396"/>
                    <a:pt x="10867" y="87225"/>
                  </a:cubicBezTo>
                  <a:cubicBezTo>
                    <a:pt x="10867" y="45054"/>
                    <a:pt x="45054" y="10867"/>
                    <a:pt x="87225" y="10867"/>
                  </a:cubicBezTo>
                  <a:cubicBezTo>
                    <a:pt x="129396" y="10867"/>
                    <a:pt x="163583" y="45054"/>
                    <a:pt x="163583" y="87225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9" name="Freeform: Shape 2158">
              <a:extLst>
                <a:ext uri="{FF2B5EF4-FFF2-40B4-BE49-F238E27FC236}">
                  <a16:creationId xmlns:a16="http://schemas.microsoft.com/office/drawing/2014/main" id="{9BFC0663-5E63-4E46-A3D7-25272FB09A7C}"/>
                </a:ext>
              </a:extLst>
            </p:cNvPr>
            <p:cNvSpPr/>
            <p:nvPr/>
          </p:nvSpPr>
          <p:spPr>
            <a:xfrm>
              <a:off x="4038979" y="1927442"/>
              <a:ext cx="274253" cy="158778"/>
            </a:xfrm>
            <a:custGeom>
              <a:avLst/>
              <a:gdLst>
                <a:gd name="connsiteX0" fmla="*/ 271552 w 274253"/>
                <a:gd name="connsiteY0" fmla="*/ 141210 h 158778"/>
                <a:gd name="connsiteX1" fmla="*/ 141209 w 274253"/>
                <a:gd name="connsiteY1" fmla="*/ 10867 h 158778"/>
                <a:gd name="connsiteX2" fmla="*/ 10867 w 274253"/>
                <a:gd name="connsiteY2" fmla="*/ 141210 h 158778"/>
                <a:gd name="connsiteX3" fmla="*/ 10867 w 274253"/>
                <a:gd name="connsiteY3" fmla="*/ 160985 h 158778"/>
                <a:gd name="connsiteX4" fmla="*/ 271696 w 274253"/>
                <a:gd name="connsiteY4" fmla="*/ 160985 h 158778"/>
                <a:gd name="connsiteX5" fmla="*/ 271696 w 274253"/>
                <a:gd name="connsiteY5" fmla="*/ 141210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253" h="158778">
                  <a:moveTo>
                    <a:pt x="271552" y="141210"/>
                  </a:moveTo>
                  <a:cubicBezTo>
                    <a:pt x="271552" y="69182"/>
                    <a:pt x="213237" y="10867"/>
                    <a:pt x="141209" y="10867"/>
                  </a:cubicBezTo>
                  <a:cubicBezTo>
                    <a:pt x="69182" y="10867"/>
                    <a:pt x="10867" y="69182"/>
                    <a:pt x="10867" y="141210"/>
                  </a:cubicBezTo>
                  <a:lnTo>
                    <a:pt x="10867" y="160985"/>
                  </a:lnTo>
                  <a:lnTo>
                    <a:pt x="271696" y="160985"/>
                  </a:lnTo>
                  <a:lnTo>
                    <a:pt x="271696" y="141210"/>
                  </a:ln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0" name="Freeform: Shape 2159">
              <a:extLst>
                <a:ext uri="{FF2B5EF4-FFF2-40B4-BE49-F238E27FC236}">
                  <a16:creationId xmlns:a16="http://schemas.microsoft.com/office/drawing/2014/main" id="{9413B8C5-DC8F-4521-81FA-E1F0A4EF8763}"/>
                </a:ext>
              </a:extLst>
            </p:cNvPr>
            <p:cNvSpPr/>
            <p:nvPr/>
          </p:nvSpPr>
          <p:spPr>
            <a:xfrm>
              <a:off x="4609426" y="1725505"/>
              <a:ext cx="173212" cy="173212"/>
            </a:xfrm>
            <a:custGeom>
              <a:avLst/>
              <a:gdLst>
                <a:gd name="connsiteX0" fmla="*/ 163583 w 173212"/>
                <a:gd name="connsiteY0" fmla="*/ 87225 h 173212"/>
                <a:gd name="connsiteX1" fmla="*/ 87225 w 173212"/>
                <a:gd name="connsiteY1" fmla="*/ 163583 h 173212"/>
                <a:gd name="connsiteX2" fmla="*/ 10867 w 173212"/>
                <a:gd name="connsiteY2" fmla="*/ 87225 h 173212"/>
                <a:gd name="connsiteX3" fmla="*/ 87225 w 173212"/>
                <a:gd name="connsiteY3" fmla="*/ 10867 h 173212"/>
                <a:gd name="connsiteX4" fmla="*/ 163583 w 173212"/>
                <a:gd name="connsiteY4" fmla="*/ 87225 h 17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212" h="173212">
                  <a:moveTo>
                    <a:pt x="163583" y="87225"/>
                  </a:moveTo>
                  <a:cubicBezTo>
                    <a:pt x="163583" y="129396"/>
                    <a:pt x="129396" y="163583"/>
                    <a:pt x="87225" y="163583"/>
                  </a:cubicBezTo>
                  <a:cubicBezTo>
                    <a:pt x="45053" y="163583"/>
                    <a:pt x="10867" y="129396"/>
                    <a:pt x="10867" y="87225"/>
                  </a:cubicBezTo>
                  <a:cubicBezTo>
                    <a:pt x="10867" y="45054"/>
                    <a:pt x="45053" y="10867"/>
                    <a:pt x="87225" y="10867"/>
                  </a:cubicBezTo>
                  <a:cubicBezTo>
                    <a:pt x="129396" y="10867"/>
                    <a:pt x="163583" y="45054"/>
                    <a:pt x="163583" y="87225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1" name="Freeform: Shape 2160">
              <a:extLst>
                <a:ext uri="{FF2B5EF4-FFF2-40B4-BE49-F238E27FC236}">
                  <a16:creationId xmlns:a16="http://schemas.microsoft.com/office/drawing/2014/main" id="{B290D769-64A1-4E56-A294-51F8F6E2D77C}"/>
                </a:ext>
              </a:extLst>
            </p:cNvPr>
            <p:cNvSpPr/>
            <p:nvPr/>
          </p:nvSpPr>
          <p:spPr>
            <a:xfrm>
              <a:off x="4555441" y="1927442"/>
              <a:ext cx="274253" cy="158778"/>
            </a:xfrm>
            <a:custGeom>
              <a:avLst/>
              <a:gdLst>
                <a:gd name="connsiteX0" fmla="*/ 271552 w 274253"/>
                <a:gd name="connsiteY0" fmla="*/ 141210 h 158778"/>
                <a:gd name="connsiteX1" fmla="*/ 141210 w 274253"/>
                <a:gd name="connsiteY1" fmla="*/ 10867 h 158778"/>
                <a:gd name="connsiteX2" fmla="*/ 10867 w 274253"/>
                <a:gd name="connsiteY2" fmla="*/ 141210 h 158778"/>
                <a:gd name="connsiteX3" fmla="*/ 10867 w 274253"/>
                <a:gd name="connsiteY3" fmla="*/ 160985 h 158778"/>
                <a:gd name="connsiteX4" fmla="*/ 271696 w 274253"/>
                <a:gd name="connsiteY4" fmla="*/ 160985 h 158778"/>
                <a:gd name="connsiteX5" fmla="*/ 271696 w 274253"/>
                <a:gd name="connsiteY5" fmla="*/ 141210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253" h="158778">
                  <a:moveTo>
                    <a:pt x="271552" y="141210"/>
                  </a:moveTo>
                  <a:cubicBezTo>
                    <a:pt x="271552" y="69182"/>
                    <a:pt x="213237" y="10867"/>
                    <a:pt x="141210" y="10867"/>
                  </a:cubicBezTo>
                  <a:cubicBezTo>
                    <a:pt x="69182" y="10867"/>
                    <a:pt x="10867" y="69182"/>
                    <a:pt x="10867" y="141210"/>
                  </a:cubicBezTo>
                  <a:lnTo>
                    <a:pt x="10867" y="160985"/>
                  </a:lnTo>
                  <a:lnTo>
                    <a:pt x="271696" y="160985"/>
                  </a:lnTo>
                  <a:lnTo>
                    <a:pt x="271696" y="141210"/>
                  </a:ln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2" name="Freeform: Shape 2161">
              <a:extLst>
                <a:ext uri="{FF2B5EF4-FFF2-40B4-BE49-F238E27FC236}">
                  <a16:creationId xmlns:a16="http://schemas.microsoft.com/office/drawing/2014/main" id="{CE7FD3AF-AABD-477C-A949-45E1BFBDDC19}"/>
                </a:ext>
              </a:extLst>
            </p:cNvPr>
            <p:cNvSpPr/>
            <p:nvPr/>
          </p:nvSpPr>
          <p:spPr>
            <a:xfrm>
              <a:off x="4367506" y="1393370"/>
              <a:ext cx="129909" cy="86606"/>
            </a:xfrm>
            <a:custGeom>
              <a:avLst/>
              <a:gdLst>
                <a:gd name="connsiteX0" fmla="*/ 10867 w 129909"/>
                <a:gd name="connsiteY0" fmla="*/ 52005 h 86606"/>
                <a:gd name="connsiteX1" fmla="*/ 51139 w 129909"/>
                <a:gd name="connsiteY1" fmla="*/ 84049 h 86606"/>
                <a:gd name="connsiteX2" fmla="*/ 130961 w 129909"/>
                <a:gd name="connsiteY2" fmla="*/ 10867 h 8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909" h="86606">
                  <a:moveTo>
                    <a:pt x="10867" y="52005"/>
                  </a:moveTo>
                  <a:lnTo>
                    <a:pt x="51139" y="84049"/>
                  </a:lnTo>
                  <a:lnTo>
                    <a:pt x="130961" y="10867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3" name="Freeform: Shape 2162">
              <a:extLst>
                <a:ext uri="{FF2B5EF4-FFF2-40B4-BE49-F238E27FC236}">
                  <a16:creationId xmlns:a16="http://schemas.microsoft.com/office/drawing/2014/main" id="{CF92F687-2ED7-4EE8-9B23-DAEC02232485}"/>
                </a:ext>
              </a:extLst>
            </p:cNvPr>
            <p:cNvSpPr/>
            <p:nvPr/>
          </p:nvSpPr>
          <p:spPr>
            <a:xfrm>
              <a:off x="4307170" y="1309506"/>
              <a:ext cx="259819" cy="259819"/>
            </a:xfrm>
            <a:custGeom>
              <a:avLst/>
              <a:gdLst>
                <a:gd name="connsiteX0" fmla="*/ 251633 w 259818"/>
                <a:gd name="connsiteY0" fmla="*/ 131250 h 259818"/>
                <a:gd name="connsiteX1" fmla="*/ 131250 w 259818"/>
                <a:gd name="connsiteY1" fmla="*/ 251633 h 259818"/>
                <a:gd name="connsiteX2" fmla="*/ 10867 w 259818"/>
                <a:gd name="connsiteY2" fmla="*/ 131250 h 259818"/>
                <a:gd name="connsiteX3" fmla="*/ 131250 w 259818"/>
                <a:gd name="connsiteY3" fmla="*/ 10867 h 259818"/>
                <a:gd name="connsiteX4" fmla="*/ 251633 w 259818"/>
                <a:gd name="connsiteY4" fmla="*/ 131250 h 25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818" h="259818">
                  <a:moveTo>
                    <a:pt x="251633" y="131250"/>
                  </a:moveTo>
                  <a:cubicBezTo>
                    <a:pt x="251633" y="197735"/>
                    <a:pt x="197735" y="251633"/>
                    <a:pt x="131250" y="251633"/>
                  </a:cubicBezTo>
                  <a:cubicBezTo>
                    <a:pt x="64765" y="251633"/>
                    <a:pt x="10867" y="197735"/>
                    <a:pt x="10867" y="131250"/>
                  </a:cubicBezTo>
                  <a:cubicBezTo>
                    <a:pt x="10867" y="64764"/>
                    <a:pt x="64765" y="10867"/>
                    <a:pt x="131250" y="10867"/>
                  </a:cubicBezTo>
                  <a:cubicBezTo>
                    <a:pt x="197735" y="10867"/>
                    <a:pt x="251633" y="64764"/>
                    <a:pt x="251633" y="131250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4" name="Freeform: Shape 2163">
              <a:extLst>
                <a:ext uri="{FF2B5EF4-FFF2-40B4-BE49-F238E27FC236}">
                  <a16:creationId xmlns:a16="http://schemas.microsoft.com/office/drawing/2014/main" id="{7135123A-9317-4591-9D85-136557C7268B}"/>
                </a:ext>
              </a:extLst>
            </p:cNvPr>
            <p:cNvSpPr/>
            <p:nvPr/>
          </p:nvSpPr>
          <p:spPr>
            <a:xfrm>
              <a:off x="4611591" y="1366089"/>
              <a:ext cx="43303" cy="274253"/>
            </a:xfrm>
            <a:custGeom>
              <a:avLst/>
              <a:gdLst>
                <a:gd name="connsiteX0" fmla="*/ 10867 w 43303"/>
                <a:gd name="connsiteY0" fmla="*/ 10867 h 274253"/>
                <a:gd name="connsiteX1" fmla="*/ 37859 w 43303"/>
                <a:gd name="connsiteY1" fmla="*/ 37860 h 274253"/>
                <a:gd name="connsiteX2" fmla="*/ 37859 w 43303"/>
                <a:gd name="connsiteY2" fmla="*/ 241240 h 274253"/>
                <a:gd name="connsiteX3" fmla="*/ 10867 w 43303"/>
                <a:gd name="connsiteY3" fmla="*/ 268232 h 274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3" h="274253">
                  <a:moveTo>
                    <a:pt x="10867" y="10867"/>
                  </a:moveTo>
                  <a:cubicBezTo>
                    <a:pt x="25735" y="10867"/>
                    <a:pt x="37859" y="22992"/>
                    <a:pt x="37859" y="37860"/>
                  </a:cubicBezTo>
                  <a:lnTo>
                    <a:pt x="37859" y="241240"/>
                  </a:lnTo>
                  <a:cubicBezTo>
                    <a:pt x="37859" y="256107"/>
                    <a:pt x="25735" y="268232"/>
                    <a:pt x="10867" y="268232"/>
                  </a:cubicBez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5" name="Freeform: Shape 2164">
              <a:extLst>
                <a:ext uri="{FF2B5EF4-FFF2-40B4-BE49-F238E27FC236}">
                  <a16:creationId xmlns:a16="http://schemas.microsoft.com/office/drawing/2014/main" id="{4AA1696E-75D1-4080-A453-33C85AE53A40}"/>
                </a:ext>
              </a:extLst>
            </p:cNvPr>
            <p:cNvSpPr/>
            <p:nvPr/>
          </p:nvSpPr>
          <p:spPr>
            <a:xfrm>
              <a:off x="4216378" y="1366234"/>
              <a:ext cx="43303" cy="274253"/>
            </a:xfrm>
            <a:custGeom>
              <a:avLst/>
              <a:gdLst>
                <a:gd name="connsiteX0" fmla="*/ 37859 w 43303"/>
                <a:gd name="connsiteY0" fmla="*/ 268232 h 274253"/>
                <a:gd name="connsiteX1" fmla="*/ 10867 w 43303"/>
                <a:gd name="connsiteY1" fmla="*/ 241240 h 274253"/>
                <a:gd name="connsiteX2" fmla="*/ 10867 w 43303"/>
                <a:gd name="connsiteY2" fmla="*/ 37860 h 274253"/>
                <a:gd name="connsiteX3" fmla="*/ 37859 w 43303"/>
                <a:gd name="connsiteY3" fmla="*/ 10867 h 274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3" h="274253">
                  <a:moveTo>
                    <a:pt x="37859" y="268232"/>
                  </a:moveTo>
                  <a:cubicBezTo>
                    <a:pt x="22992" y="268232"/>
                    <a:pt x="10867" y="256107"/>
                    <a:pt x="10867" y="241240"/>
                  </a:cubicBezTo>
                  <a:lnTo>
                    <a:pt x="10867" y="37860"/>
                  </a:lnTo>
                  <a:cubicBezTo>
                    <a:pt x="10867" y="22992"/>
                    <a:pt x="22992" y="10867"/>
                    <a:pt x="37859" y="10867"/>
                  </a:cubicBez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6" name="Freeform: Shape 2165">
              <a:extLst>
                <a:ext uri="{FF2B5EF4-FFF2-40B4-BE49-F238E27FC236}">
                  <a16:creationId xmlns:a16="http://schemas.microsoft.com/office/drawing/2014/main" id="{15F3752F-B262-4391-9171-AE7BC193528D}"/>
                </a:ext>
              </a:extLst>
            </p:cNvPr>
            <p:cNvSpPr/>
            <p:nvPr/>
          </p:nvSpPr>
          <p:spPr>
            <a:xfrm>
              <a:off x="4334162" y="1623598"/>
              <a:ext cx="202081" cy="14434"/>
            </a:xfrm>
            <a:custGeom>
              <a:avLst/>
              <a:gdLst>
                <a:gd name="connsiteX0" fmla="*/ 197504 w 202081"/>
                <a:gd name="connsiteY0" fmla="*/ 10867 h 14434"/>
                <a:gd name="connsiteX1" fmla="*/ 10867 w 202081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081" h="14434">
                  <a:moveTo>
                    <a:pt x="197504" y="10867"/>
                  </a:moveTo>
                  <a:lnTo>
                    <a:pt x="10867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7" name="Freeform: Shape 2166">
              <a:extLst>
                <a:ext uri="{FF2B5EF4-FFF2-40B4-BE49-F238E27FC236}">
                  <a16:creationId xmlns:a16="http://schemas.microsoft.com/office/drawing/2014/main" id="{9A584FAB-EB96-43E2-831B-840172C6C6A8}"/>
                </a:ext>
              </a:extLst>
            </p:cNvPr>
            <p:cNvSpPr/>
            <p:nvPr/>
          </p:nvSpPr>
          <p:spPr>
            <a:xfrm>
              <a:off x="4226049" y="1623598"/>
              <a:ext cx="115475" cy="86606"/>
            </a:xfrm>
            <a:custGeom>
              <a:avLst/>
              <a:gdLst>
                <a:gd name="connsiteX0" fmla="*/ 28188 w 115474"/>
                <a:gd name="connsiteY0" fmla="*/ 10867 h 86606"/>
                <a:gd name="connsiteX1" fmla="*/ 10867 w 115474"/>
                <a:gd name="connsiteY1" fmla="*/ 77698 h 86606"/>
                <a:gd name="connsiteX2" fmla="*/ 118981 w 115474"/>
                <a:gd name="connsiteY2" fmla="*/ 10867 h 8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74" h="86606">
                  <a:moveTo>
                    <a:pt x="28188" y="10867"/>
                  </a:moveTo>
                  <a:lnTo>
                    <a:pt x="10867" y="77698"/>
                  </a:lnTo>
                  <a:lnTo>
                    <a:pt x="118981" y="10867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8" name="Freeform: Shape 2167">
              <a:extLst>
                <a:ext uri="{FF2B5EF4-FFF2-40B4-BE49-F238E27FC236}">
                  <a16:creationId xmlns:a16="http://schemas.microsoft.com/office/drawing/2014/main" id="{86382A91-1E25-4542-AC78-447A7390682E}"/>
                </a:ext>
              </a:extLst>
            </p:cNvPr>
            <p:cNvSpPr/>
            <p:nvPr/>
          </p:nvSpPr>
          <p:spPr>
            <a:xfrm>
              <a:off x="4520799" y="1623598"/>
              <a:ext cx="115475" cy="86606"/>
            </a:xfrm>
            <a:custGeom>
              <a:avLst/>
              <a:gdLst>
                <a:gd name="connsiteX0" fmla="*/ 101660 w 115474"/>
                <a:gd name="connsiteY0" fmla="*/ 10867 h 86606"/>
                <a:gd name="connsiteX1" fmla="*/ 118981 w 115474"/>
                <a:gd name="connsiteY1" fmla="*/ 77698 h 86606"/>
                <a:gd name="connsiteX2" fmla="*/ 10867 w 115474"/>
                <a:gd name="connsiteY2" fmla="*/ 10867 h 8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74" h="86606">
                  <a:moveTo>
                    <a:pt x="101660" y="10867"/>
                  </a:moveTo>
                  <a:lnTo>
                    <a:pt x="118981" y="77698"/>
                  </a:ln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17" name="Rectangle 1316">
            <a:extLst>
              <a:ext uri="{FF2B5EF4-FFF2-40B4-BE49-F238E27FC236}">
                <a16:creationId xmlns:a16="http://schemas.microsoft.com/office/drawing/2014/main" id="{76D24235-89D6-424F-84F9-170804F94A3F}"/>
              </a:ext>
            </a:extLst>
          </p:cNvPr>
          <p:cNvSpPr/>
          <p:nvPr/>
        </p:nvSpPr>
        <p:spPr>
          <a:xfrm>
            <a:off x="1344909" y="4153463"/>
            <a:ext cx="4679653" cy="20928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</a:rPr>
              <a:t>Ички аудит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назорат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тартиб-таомилларини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ўтказиш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учун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масъул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ходимларнинг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етишмаслиги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Шахслар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ўртасида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ваколатларнинг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нотўғри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тақсимланганлиги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ушбу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шахслар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ўртасидаги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келишув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индикаторлари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Аудиторлар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молиявий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маслаҳатчиларнинг</a:t>
            </a:r>
            <a:r>
              <a:rPr lang="ru-RU" sz="1400">
                <a:solidFill>
                  <a:schemeClr val="tx2"/>
                </a:solidFill>
              </a:rPr>
              <a:t> тез-тез </a:t>
            </a:r>
            <a:r>
              <a:rPr lang="ru-RU" sz="1400" err="1">
                <a:solidFill>
                  <a:schemeClr val="tx2"/>
                </a:solidFill>
              </a:rPr>
              <a:t>ўзгариши;Корпоратив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одоб-аҳлоқ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кодекси</a:t>
            </a:r>
            <a:r>
              <a:rPr lang="ru-RU" sz="1400">
                <a:solidFill>
                  <a:schemeClr val="tx2"/>
                </a:solidFill>
              </a:rPr>
              <a:t>, корпоратив </a:t>
            </a:r>
            <a:r>
              <a:rPr lang="ru-RU" sz="1400" err="1">
                <a:solidFill>
                  <a:schemeClr val="tx2"/>
                </a:solidFill>
              </a:rPr>
              <a:t>хулқ-атвор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стандартлари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мавжуд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эмаслиги</a:t>
            </a:r>
            <a:r>
              <a:rPr lang="ru-RU" sz="140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318" name="Group 1317">
            <a:extLst>
              <a:ext uri="{FF2B5EF4-FFF2-40B4-BE49-F238E27FC236}">
                <a16:creationId xmlns:a16="http://schemas.microsoft.com/office/drawing/2014/main" id="{F1F65AAD-B7C4-449C-950A-A9A03BC97528}"/>
              </a:ext>
            </a:extLst>
          </p:cNvPr>
          <p:cNvGrpSpPr/>
          <p:nvPr/>
        </p:nvGrpSpPr>
        <p:grpSpPr>
          <a:xfrm>
            <a:off x="443080" y="3335552"/>
            <a:ext cx="5600785" cy="652361"/>
            <a:chOff x="443080" y="1282700"/>
            <a:chExt cx="11306008" cy="460375"/>
          </a:xfrm>
        </p:grpSpPr>
        <p:sp>
          <p:nvSpPr>
            <p:cNvPr id="1319" name="Rectangle: Rounded Corners 1318">
              <a:extLst>
                <a:ext uri="{FF2B5EF4-FFF2-40B4-BE49-F238E27FC236}">
                  <a16:creationId xmlns:a16="http://schemas.microsoft.com/office/drawing/2014/main" id="{2F5A0ACD-BC0A-4F91-8C43-F8346DF4D86E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320" name="Rectangle: Rounded Corners 1319">
              <a:extLst>
                <a:ext uri="{FF2B5EF4-FFF2-40B4-BE49-F238E27FC236}">
                  <a16:creationId xmlns:a16="http://schemas.microsoft.com/office/drawing/2014/main" id="{1110F376-3233-4CF4-9134-BEB5F919E526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Назоратни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таъминлаш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боғлиқ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индикаторлар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1321" name="object 12">
            <a:extLst>
              <a:ext uri="{FF2B5EF4-FFF2-40B4-BE49-F238E27FC236}">
                <a16:creationId xmlns:a16="http://schemas.microsoft.com/office/drawing/2014/main" id="{AB297EF5-7464-4B50-9119-3A0687CBB6F8}"/>
              </a:ext>
            </a:extLst>
          </p:cNvPr>
          <p:cNvSpPr/>
          <p:nvPr/>
        </p:nvSpPr>
        <p:spPr>
          <a:xfrm>
            <a:off x="444891" y="413433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69" name="Group 2168">
            <a:extLst>
              <a:ext uri="{FF2B5EF4-FFF2-40B4-BE49-F238E27FC236}">
                <a16:creationId xmlns:a16="http://schemas.microsoft.com/office/drawing/2014/main" id="{6B8A727B-E3A3-43E0-85AB-0AF1C40B32EB}"/>
              </a:ext>
            </a:extLst>
          </p:cNvPr>
          <p:cNvGrpSpPr/>
          <p:nvPr/>
        </p:nvGrpSpPr>
        <p:grpSpPr>
          <a:xfrm>
            <a:off x="442401" y="4164492"/>
            <a:ext cx="584806" cy="605387"/>
            <a:chOff x="4056734" y="4892550"/>
            <a:chExt cx="750587" cy="777002"/>
          </a:xfrm>
        </p:grpSpPr>
        <p:sp>
          <p:nvSpPr>
            <p:cNvPr id="2170" name="Freeform: Shape 2169">
              <a:extLst>
                <a:ext uri="{FF2B5EF4-FFF2-40B4-BE49-F238E27FC236}">
                  <a16:creationId xmlns:a16="http://schemas.microsoft.com/office/drawing/2014/main" id="{995BC37A-51C0-4F65-B0D0-BF8692856ACC}"/>
                </a:ext>
              </a:extLst>
            </p:cNvPr>
            <p:cNvSpPr/>
            <p:nvPr/>
          </p:nvSpPr>
          <p:spPr>
            <a:xfrm>
              <a:off x="4301540" y="5036750"/>
              <a:ext cx="259819" cy="259819"/>
            </a:xfrm>
            <a:custGeom>
              <a:avLst/>
              <a:gdLst>
                <a:gd name="connsiteX0" fmla="*/ 259716 w 259818"/>
                <a:gd name="connsiteY0" fmla="*/ 135292 h 259818"/>
                <a:gd name="connsiteX1" fmla="*/ 135292 w 259818"/>
                <a:gd name="connsiteY1" fmla="*/ 259716 h 259818"/>
                <a:gd name="connsiteX2" fmla="*/ 10868 w 259818"/>
                <a:gd name="connsiteY2" fmla="*/ 135292 h 259818"/>
                <a:gd name="connsiteX3" fmla="*/ 135292 w 259818"/>
                <a:gd name="connsiteY3" fmla="*/ 10867 h 259818"/>
                <a:gd name="connsiteX4" fmla="*/ 259716 w 259818"/>
                <a:gd name="connsiteY4" fmla="*/ 135292 h 25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818" h="259818">
                  <a:moveTo>
                    <a:pt x="259716" y="135292"/>
                  </a:moveTo>
                  <a:cubicBezTo>
                    <a:pt x="259716" y="204009"/>
                    <a:pt x="204009" y="259716"/>
                    <a:pt x="135292" y="259716"/>
                  </a:cubicBezTo>
                  <a:cubicBezTo>
                    <a:pt x="66574" y="259716"/>
                    <a:pt x="10868" y="204009"/>
                    <a:pt x="10868" y="135292"/>
                  </a:cubicBezTo>
                  <a:cubicBezTo>
                    <a:pt x="10868" y="66574"/>
                    <a:pt x="66574" y="10867"/>
                    <a:pt x="135292" y="10867"/>
                  </a:cubicBezTo>
                  <a:cubicBezTo>
                    <a:pt x="204009" y="10867"/>
                    <a:pt x="259716" y="66574"/>
                    <a:pt x="259716" y="135292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71" name="Freeform: Shape 2170">
              <a:extLst>
                <a:ext uri="{FF2B5EF4-FFF2-40B4-BE49-F238E27FC236}">
                  <a16:creationId xmlns:a16="http://schemas.microsoft.com/office/drawing/2014/main" id="{08ECC436-0477-43F2-A211-9A4E37F2BD01}"/>
                </a:ext>
              </a:extLst>
            </p:cNvPr>
            <p:cNvSpPr/>
            <p:nvPr/>
          </p:nvSpPr>
          <p:spPr>
            <a:xfrm>
              <a:off x="4056734" y="5539643"/>
              <a:ext cx="750587" cy="129909"/>
            </a:xfrm>
            <a:custGeom>
              <a:avLst/>
              <a:gdLst>
                <a:gd name="connsiteX0" fmla="*/ 691303 w 750587"/>
                <a:gd name="connsiteY0" fmla="*/ 132982 h 129909"/>
                <a:gd name="connsiteX1" fmla="*/ 71925 w 750587"/>
                <a:gd name="connsiteY1" fmla="*/ 132982 h 129909"/>
                <a:gd name="connsiteX2" fmla="*/ 10867 w 750587"/>
                <a:gd name="connsiteY2" fmla="*/ 71924 h 129909"/>
                <a:gd name="connsiteX3" fmla="*/ 10867 w 750587"/>
                <a:gd name="connsiteY3" fmla="*/ 71924 h 129909"/>
                <a:gd name="connsiteX4" fmla="*/ 71925 w 750587"/>
                <a:gd name="connsiteY4" fmla="*/ 10867 h 129909"/>
                <a:gd name="connsiteX5" fmla="*/ 691303 w 750587"/>
                <a:gd name="connsiteY5" fmla="*/ 10867 h 129909"/>
                <a:gd name="connsiteX6" fmla="*/ 752361 w 750587"/>
                <a:gd name="connsiteY6" fmla="*/ 71924 h 129909"/>
                <a:gd name="connsiteX7" fmla="*/ 752361 w 750587"/>
                <a:gd name="connsiteY7" fmla="*/ 71924 h 129909"/>
                <a:gd name="connsiteX8" fmla="*/ 691303 w 750587"/>
                <a:gd name="connsiteY8" fmla="*/ 132982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87" h="129909">
                  <a:moveTo>
                    <a:pt x="691303" y="132982"/>
                  </a:moveTo>
                  <a:lnTo>
                    <a:pt x="71925" y="132982"/>
                  </a:lnTo>
                  <a:cubicBezTo>
                    <a:pt x="38292" y="132982"/>
                    <a:pt x="10867" y="105557"/>
                    <a:pt x="10867" y="71924"/>
                  </a:cubicBezTo>
                  <a:lnTo>
                    <a:pt x="10867" y="71924"/>
                  </a:lnTo>
                  <a:cubicBezTo>
                    <a:pt x="10867" y="38292"/>
                    <a:pt x="38292" y="10867"/>
                    <a:pt x="71925" y="10867"/>
                  </a:cubicBezTo>
                  <a:lnTo>
                    <a:pt x="691303" y="10867"/>
                  </a:lnTo>
                  <a:cubicBezTo>
                    <a:pt x="724936" y="10867"/>
                    <a:pt x="752361" y="38292"/>
                    <a:pt x="752361" y="71924"/>
                  </a:cubicBezTo>
                  <a:lnTo>
                    <a:pt x="752361" y="71924"/>
                  </a:lnTo>
                  <a:cubicBezTo>
                    <a:pt x="752361" y="105557"/>
                    <a:pt x="724936" y="132982"/>
                    <a:pt x="691303" y="132982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72" name="Freeform: Shape 2171">
              <a:extLst>
                <a:ext uri="{FF2B5EF4-FFF2-40B4-BE49-F238E27FC236}">
                  <a16:creationId xmlns:a16="http://schemas.microsoft.com/office/drawing/2014/main" id="{856A4D77-6024-4278-B846-6D9CB28C7C19}"/>
                </a:ext>
              </a:extLst>
            </p:cNvPr>
            <p:cNvSpPr/>
            <p:nvPr/>
          </p:nvSpPr>
          <p:spPr>
            <a:xfrm>
              <a:off x="4549523" y="5539499"/>
              <a:ext cx="57737" cy="129909"/>
            </a:xfrm>
            <a:custGeom>
              <a:avLst/>
              <a:gdLst>
                <a:gd name="connsiteX0" fmla="*/ 51572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73" name="Freeform: Shape 2172">
              <a:extLst>
                <a:ext uri="{FF2B5EF4-FFF2-40B4-BE49-F238E27FC236}">
                  <a16:creationId xmlns:a16="http://schemas.microsoft.com/office/drawing/2014/main" id="{651315D0-F137-48FC-B42B-B58205448BA8}"/>
                </a:ext>
              </a:extLst>
            </p:cNvPr>
            <p:cNvSpPr/>
            <p:nvPr/>
          </p:nvSpPr>
          <p:spPr>
            <a:xfrm>
              <a:off x="4461762" y="5539499"/>
              <a:ext cx="57737" cy="129909"/>
            </a:xfrm>
            <a:custGeom>
              <a:avLst/>
              <a:gdLst>
                <a:gd name="connsiteX0" fmla="*/ 51716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716" y="10867"/>
                  </a:moveTo>
                  <a:lnTo>
                    <a:pt x="10867" y="133126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74" name="Freeform: Shape 2173">
              <a:extLst>
                <a:ext uri="{FF2B5EF4-FFF2-40B4-BE49-F238E27FC236}">
                  <a16:creationId xmlns:a16="http://schemas.microsoft.com/office/drawing/2014/main" id="{6E22DBA4-06F0-4590-8A3F-9CBB13897C94}"/>
                </a:ext>
              </a:extLst>
            </p:cNvPr>
            <p:cNvSpPr/>
            <p:nvPr/>
          </p:nvSpPr>
          <p:spPr>
            <a:xfrm>
              <a:off x="4374145" y="5539499"/>
              <a:ext cx="57737" cy="129909"/>
            </a:xfrm>
            <a:custGeom>
              <a:avLst/>
              <a:gdLst>
                <a:gd name="connsiteX0" fmla="*/ 51717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717" y="10867"/>
                  </a:moveTo>
                  <a:lnTo>
                    <a:pt x="10867" y="133126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75" name="Freeform: Shape 2174">
              <a:extLst>
                <a:ext uri="{FF2B5EF4-FFF2-40B4-BE49-F238E27FC236}">
                  <a16:creationId xmlns:a16="http://schemas.microsoft.com/office/drawing/2014/main" id="{7B26A5FE-3DF2-420A-8F00-D837DA4F9E72}"/>
                </a:ext>
              </a:extLst>
            </p:cNvPr>
            <p:cNvSpPr/>
            <p:nvPr/>
          </p:nvSpPr>
          <p:spPr>
            <a:xfrm>
              <a:off x="4286529" y="5539499"/>
              <a:ext cx="57737" cy="129909"/>
            </a:xfrm>
            <a:custGeom>
              <a:avLst/>
              <a:gdLst>
                <a:gd name="connsiteX0" fmla="*/ 51572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76" name="Freeform: Shape 2175">
              <a:extLst>
                <a:ext uri="{FF2B5EF4-FFF2-40B4-BE49-F238E27FC236}">
                  <a16:creationId xmlns:a16="http://schemas.microsoft.com/office/drawing/2014/main" id="{02FEB59B-F782-4AF6-A693-2DD50AF3E095}"/>
                </a:ext>
              </a:extLst>
            </p:cNvPr>
            <p:cNvSpPr/>
            <p:nvPr/>
          </p:nvSpPr>
          <p:spPr>
            <a:xfrm>
              <a:off x="4198912" y="5539499"/>
              <a:ext cx="57737" cy="129909"/>
            </a:xfrm>
            <a:custGeom>
              <a:avLst/>
              <a:gdLst>
                <a:gd name="connsiteX0" fmla="*/ 51572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77" name="Freeform: Shape 2176">
              <a:extLst>
                <a:ext uri="{FF2B5EF4-FFF2-40B4-BE49-F238E27FC236}">
                  <a16:creationId xmlns:a16="http://schemas.microsoft.com/office/drawing/2014/main" id="{83CC3FB2-EC4A-4333-AF2E-01CF703DC0DE}"/>
                </a:ext>
              </a:extLst>
            </p:cNvPr>
            <p:cNvSpPr/>
            <p:nvPr/>
          </p:nvSpPr>
          <p:spPr>
            <a:xfrm>
              <a:off x="4111151" y="5539499"/>
              <a:ext cx="57737" cy="129909"/>
            </a:xfrm>
            <a:custGeom>
              <a:avLst/>
              <a:gdLst>
                <a:gd name="connsiteX0" fmla="*/ 51717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717" y="10867"/>
                  </a:moveTo>
                  <a:lnTo>
                    <a:pt x="10867" y="133126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78" name="Freeform: Shape 2177">
              <a:extLst>
                <a:ext uri="{FF2B5EF4-FFF2-40B4-BE49-F238E27FC236}">
                  <a16:creationId xmlns:a16="http://schemas.microsoft.com/office/drawing/2014/main" id="{0671FA3B-6207-4D43-BEA9-81E6F887E3DB}"/>
                </a:ext>
              </a:extLst>
            </p:cNvPr>
            <p:cNvSpPr/>
            <p:nvPr/>
          </p:nvSpPr>
          <p:spPr>
            <a:xfrm>
              <a:off x="4158929" y="4892550"/>
              <a:ext cx="548506" cy="548506"/>
            </a:xfrm>
            <a:custGeom>
              <a:avLst/>
              <a:gdLst>
                <a:gd name="connsiteX0" fmla="*/ 161418 w 548506"/>
                <a:gd name="connsiteY0" fmla="*/ 462663 h 548506"/>
                <a:gd name="connsiteX1" fmla="*/ 233301 w 548506"/>
                <a:gd name="connsiteY1" fmla="*/ 492542 h 548506"/>
                <a:gd name="connsiteX2" fmla="*/ 233301 w 548506"/>
                <a:gd name="connsiteY2" fmla="*/ 547970 h 548506"/>
                <a:gd name="connsiteX3" fmla="*/ 325537 w 548506"/>
                <a:gd name="connsiteY3" fmla="*/ 547970 h 548506"/>
                <a:gd name="connsiteX4" fmla="*/ 325537 w 548506"/>
                <a:gd name="connsiteY4" fmla="*/ 492542 h 548506"/>
                <a:gd name="connsiteX5" fmla="*/ 397420 w 548506"/>
                <a:gd name="connsiteY5" fmla="*/ 462663 h 548506"/>
                <a:gd name="connsiteX6" fmla="*/ 436681 w 548506"/>
                <a:gd name="connsiteY6" fmla="*/ 501924 h 548506"/>
                <a:gd name="connsiteX7" fmla="*/ 501925 w 548506"/>
                <a:gd name="connsiteY7" fmla="*/ 436681 h 548506"/>
                <a:gd name="connsiteX8" fmla="*/ 462663 w 548506"/>
                <a:gd name="connsiteY8" fmla="*/ 397420 h 548506"/>
                <a:gd name="connsiteX9" fmla="*/ 492543 w 548506"/>
                <a:gd name="connsiteY9" fmla="*/ 325537 h 548506"/>
                <a:gd name="connsiteX10" fmla="*/ 547971 w 548506"/>
                <a:gd name="connsiteY10" fmla="*/ 325537 h 548506"/>
                <a:gd name="connsiteX11" fmla="*/ 547971 w 548506"/>
                <a:gd name="connsiteY11" fmla="*/ 233301 h 548506"/>
                <a:gd name="connsiteX12" fmla="*/ 492543 w 548506"/>
                <a:gd name="connsiteY12" fmla="*/ 233301 h 548506"/>
                <a:gd name="connsiteX13" fmla="*/ 462663 w 548506"/>
                <a:gd name="connsiteY13" fmla="*/ 161418 h 548506"/>
                <a:gd name="connsiteX14" fmla="*/ 501925 w 548506"/>
                <a:gd name="connsiteY14" fmla="*/ 122156 h 548506"/>
                <a:gd name="connsiteX15" fmla="*/ 436681 w 548506"/>
                <a:gd name="connsiteY15" fmla="*/ 56913 h 548506"/>
                <a:gd name="connsiteX16" fmla="*/ 397420 w 548506"/>
                <a:gd name="connsiteY16" fmla="*/ 96174 h 548506"/>
                <a:gd name="connsiteX17" fmla="*/ 325537 w 548506"/>
                <a:gd name="connsiteY17" fmla="*/ 66295 h 548506"/>
                <a:gd name="connsiteX18" fmla="*/ 325537 w 548506"/>
                <a:gd name="connsiteY18" fmla="*/ 10867 h 548506"/>
                <a:gd name="connsiteX19" fmla="*/ 233301 w 548506"/>
                <a:gd name="connsiteY19" fmla="*/ 10867 h 548506"/>
                <a:gd name="connsiteX20" fmla="*/ 233301 w 548506"/>
                <a:gd name="connsiteY20" fmla="*/ 66295 h 548506"/>
                <a:gd name="connsiteX21" fmla="*/ 161418 w 548506"/>
                <a:gd name="connsiteY21" fmla="*/ 96174 h 548506"/>
                <a:gd name="connsiteX22" fmla="*/ 122157 w 548506"/>
                <a:gd name="connsiteY22" fmla="*/ 56913 h 548506"/>
                <a:gd name="connsiteX23" fmla="*/ 56913 w 548506"/>
                <a:gd name="connsiteY23" fmla="*/ 122156 h 548506"/>
                <a:gd name="connsiteX24" fmla="*/ 96174 w 548506"/>
                <a:gd name="connsiteY24" fmla="*/ 161418 h 548506"/>
                <a:gd name="connsiteX25" fmla="*/ 66295 w 548506"/>
                <a:gd name="connsiteY25" fmla="*/ 233301 h 548506"/>
                <a:gd name="connsiteX26" fmla="*/ 10867 w 548506"/>
                <a:gd name="connsiteY26" fmla="*/ 233301 h 548506"/>
                <a:gd name="connsiteX27" fmla="*/ 10867 w 548506"/>
                <a:gd name="connsiteY27" fmla="*/ 325537 h 548506"/>
                <a:gd name="connsiteX28" fmla="*/ 66295 w 548506"/>
                <a:gd name="connsiteY28" fmla="*/ 325537 h 548506"/>
                <a:gd name="connsiteX29" fmla="*/ 96174 w 548506"/>
                <a:gd name="connsiteY29" fmla="*/ 397420 h 548506"/>
                <a:gd name="connsiteX30" fmla="*/ 56913 w 548506"/>
                <a:gd name="connsiteY30" fmla="*/ 436681 h 548506"/>
                <a:gd name="connsiteX31" fmla="*/ 122157 w 548506"/>
                <a:gd name="connsiteY31" fmla="*/ 501924 h 548506"/>
                <a:gd name="connsiteX32" fmla="*/ 161418 w 548506"/>
                <a:gd name="connsiteY32" fmla="*/ 462663 h 54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48506" h="548506">
                  <a:moveTo>
                    <a:pt x="161418" y="462663"/>
                  </a:moveTo>
                  <a:cubicBezTo>
                    <a:pt x="183070" y="476664"/>
                    <a:pt x="207319" y="486913"/>
                    <a:pt x="233301" y="492542"/>
                  </a:cubicBezTo>
                  <a:lnTo>
                    <a:pt x="233301" y="547970"/>
                  </a:lnTo>
                  <a:lnTo>
                    <a:pt x="325537" y="547970"/>
                  </a:lnTo>
                  <a:lnTo>
                    <a:pt x="325537" y="492542"/>
                  </a:lnTo>
                  <a:cubicBezTo>
                    <a:pt x="351519" y="486913"/>
                    <a:pt x="375768" y="476664"/>
                    <a:pt x="397420" y="462663"/>
                  </a:cubicBezTo>
                  <a:lnTo>
                    <a:pt x="436681" y="501924"/>
                  </a:lnTo>
                  <a:lnTo>
                    <a:pt x="501925" y="436681"/>
                  </a:lnTo>
                  <a:lnTo>
                    <a:pt x="462663" y="397420"/>
                  </a:lnTo>
                  <a:cubicBezTo>
                    <a:pt x="476665" y="375768"/>
                    <a:pt x="486913" y="351518"/>
                    <a:pt x="492543" y="325537"/>
                  </a:cubicBezTo>
                  <a:lnTo>
                    <a:pt x="547971" y="325537"/>
                  </a:lnTo>
                  <a:lnTo>
                    <a:pt x="547971" y="233301"/>
                  </a:lnTo>
                  <a:lnTo>
                    <a:pt x="492543" y="233301"/>
                  </a:lnTo>
                  <a:cubicBezTo>
                    <a:pt x="486913" y="207319"/>
                    <a:pt x="476665" y="183069"/>
                    <a:pt x="462663" y="161418"/>
                  </a:cubicBezTo>
                  <a:lnTo>
                    <a:pt x="501925" y="122156"/>
                  </a:lnTo>
                  <a:lnTo>
                    <a:pt x="436681" y="56913"/>
                  </a:lnTo>
                  <a:lnTo>
                    <a:pt x="397420" y="96174"/>
                  </a:lnTo>
                  <a:cubicBezTo>
                    <a:pt x="375768" y="82173"/>
                    <a:pt x="351519" y="71925"/>
                    <a:pt x="325537" y="66295"/>
                  </a:cubicBezTo>
                  <a:lnTo>
                    <a:pt x="325537" y="10867"/>
                  </a:lnTo>
                  <a:lnTo>
                    <a:pt x="233301" y="10867"/>
                  </a:lnTo>
                  <a:lnTo>
                    <a:pt x="233301" y="66295"/>
                  </a:lnTo>
                  <a:cubicBezTo>
                    <a:pt x="207319" y="71925"/>
                    <a:pt x="183070" y="82173"/>
                    <a:pt x="161418" y="96174"/>
                  </a:cubicBezTo>
                  <a:lnTo>
                    <a:pt x="122157" y="56913"/>
                  </a:lnTo>
                  <a:lnTo>
                    <a:pt x="56913" y="122156"/>
                  </a:lnTo>
                  <a:lnTo>
                    <a:pt x="96174" y="161418"/>
                  </a:lnTo>
                  <a:cubicBezTo>
                    <a:pt x="82173" y="183069"/>
                    <a:pt x="71925" y="207319"/>
                    <a:pt x="66295" y="233301"/>
                  </a:cubicBezTo>
                  <a:lnTo>
                    <a:pt x="10867" y="233301"/>
                  </a:lnTo>
                  <a:lnTo>
                    <a:pt x="10867" y="325537"/>
                  </a:lnTo>
                  <a:lnTo>
                    <a:pt x="66295" y="325537"/>
                  </a:lnTo>
                  <a:cubicBezTo>
                    <a:pt x="71925" y="351518"/>
                    <a:pt x="82173" y="375768"/>
                    <a:pt x="96174" y="397420"/>
                  </a:cubicBezTo>
                  <a:lnTo>
                    <a:pt x="56913" y="436681"/>
                  </a:lnTo>
                  <a:lnTo>
                    <a:pt x="122157" y="501924"/>
                  </a:lnTo>
                  <a:lnTo>
                    <a:pt x="161418" y="462663"/>
                  </a:ln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07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A146BC7E-9B81-4512-8B1E-0C9B9DA6F83A}"/>
              </a:ext>
            </a:extLst>
          </p:cNvPr>
          <p:cNvSpPr txBox="1">
            <a:spLocks/>
          </p:cNvSpPr>
          <p:nvPr/>
        </p:nvSpPr>
        <p:spPr>
          <a:xfrm>
            <a:off x="7415578" y="1542378"/>
            <a:ext cx="5961063" cy="7654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1800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18AEC929-27E2-48CF-9C02-472DF2A20C46}"/>
              </a:ext>
            </a:extLst>
          </p:cNvPr>
          <p:cNvSpPr/>
          <p:nvPr/>
        </p:nvSpPr>
        <p:spPr>
          <a:xfrm>
            <a:off x="448848" y="3191676"/>
            <a:ext cx="216298" cy="53281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8304F0-ED11-43F0-81DD-BE54C5A96326}"/>
              </a:ext>
            </a:extLst>
          </p:cNvPr>
          <p:cNvSpPr/>
          <p:nvPr/>
        </p:nvSpPr>
        <p:spPr>
          <a:xfrm>
            <a:off x="420292" y="5724420"/>
            <a:ext cx="2892690" cy="54938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lvl="2" eaLnBrk="0" hangingPunct="0">
              <a:lnSpc>
                <a:spcPct val="90000"/>
              </a:lnSpc>
              <a:spcBef>
                <a:spcPts val="1200"/>
              </a:spcBef>
              <a:defRPr/>
            </a:pPr>
            <a:r>
              <a:rPr lang="ru-RU" sz="11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2022 </a:t>
            </a:r>
            <a:r>
              <a:rPr lang="ru-RU" sz="1100" i="1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of Certified Fraud Examiners </a:t>
            </a:r>
            <a:r>
              <a:rPr lang="ru-RU" sz="1100" i="1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1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ўтказилган</a:t>
            </a:r>
            <a:r>
              <a:rPr lang="ru-RU" sz="11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тадқиқотлар</a:t>
            </a:r>
            <a:r>
              <a:rPr lang="ru-RU" sz="11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натижаларига</a:t>
            </a:r>
            <a:r>
              <a:rPr lang="ru-RU" sz="11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асосланган</a:t>
            </a:r>
            <a:endParaRPr lang="ru-RU" sz="110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9BE8DD-5598-4873-A091-73E1A2DF1828}"/>
              </a:ext>
            </a:extLst>
          </p:cNvPr>
          <p:cNvSpPr/>
          <p:nvPr/>
        </p:nvSpPr>
        <p:spPr>
          <a:xfrm>
            <a:off x="420292" y="1282701"/>
            <a:ext cx="2695528" cy="1545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ru-RU" sz="1600" b="1" err="1">
                <a:solidFill>
                  <a:srgbClr val="FF0000"/>
                </a:solidFill>
              </a:rPr>
              <a:t>Маблағларидан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err="1">
                <a:solidFill>
                  <a:srgbClr val="FF0000"/>
                </a:solidFill>
              </a:rPr>
              <a:t>ташқарида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err="1">
                <a:solidFill>
                  <a:srgbClr val="FF0000"/>
                </a:solidFill>
              </a:rPr>
              <a:t>яшайдиган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err="1">
                <a:solidFill>
                  <a:srgbClr val="FF0000"/>
                </a:solidFill>
              </a:rPr>
              <a:t>фирибгарлар</a:t>
            </a:r>
            <a:r>
              <a:rPr lang="ru-RU" sz="1600" b="1">
                <a:solidFill>
                  <a:srgbClr val="FF0000"/>
                </a:solidFill>
              </a:rPr>
              <a:t> - </a:t>
            </a:r>
            <a:r>
              <a:rPr lang="ru-RU" sz="1600" b="1" err="1">
                <a:solidFill>
                  <a:srgbClr val="FF0000"/>
                </a:solidFill>
              </a:rPr>
              <a:t>ходимларнинг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err="1">
                <a:solidFill>
                  <a:srgbClr val="FF0000"/>
                </a:solidFill>
              </a:rPr>
              <a:t>ҳулқ-атворида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err="1">
                <a:solidFill>
                  <a:srgbClr val="FF0000"/>
                </a:solidFill>
              </a:rPr>
              <a:t>энг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err="1">
                <a:solidFill>
                  <a:srgbClr val="FF0000"/>
                </a:solidFill>
              </a:rPr>
              <a:t>кенг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err="1">
                <a:solidFill>
                  <a:srgbClr val="FF0000"/>
                </a:solidFill>
              </a:rPr>
              <a:t>тарқалган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err="1">
                <a:solidFill>
                  <a:srgbClr val="FF0000"/>
                </a:solidFill>
              </a:rPr>
              <a:t>хавф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err="1">
                <a:solidFill>
                  <a:srgbClr val="FF0000"/>
                </a:solidFill>
              </a:rPr>
              <a:t>сигналидир</a:t>
            </a:r>
            <a:endParaRPr lang="ru-RU" sz="1600" b="1">
              <a:solidFill>
                <a:srgbClr val="FF000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8B1E26C-ACB6-47C2-A4E5-B91E55ECB39A}"/>
              </a:ext>
            </a:extLst>
          </p:cNvPr>
          <p:cNvSpPr txBox="1">
            <a:spLocks/>
          </p:cNvSpPr>
          <p:nvPr/>
        </p:nvSpPr>
        <p:spPr>
          <a:xfrm>
            <a:off x="479745" y="3483638"/>
            <a:ext cx="3081867" cy="600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 indent="360363">
              <a:lnSpc>
                <a:spcPct val="90000"/>
              </a:lnSpc>
            </a:pPr>
            <a:br>
              <a:rPr lang="ru-RU" sz="240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аниқланган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қоидабузарлик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ҳолатларида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иштирок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этган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барча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фирибгарларнинг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>
                <a:solidFill>
                  <a:srgbClr val="FF0000"/>
                </a:solidFill>
                <a:latin typeface="+mj-lt"/>
              </a:rPr>
              <a:t>39%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ўз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маблағларидан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ташқарида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яшаш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каби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ҳулқ-атвор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турини</a:t>
            </a:r>
            <a:r>
              <a:rPr lang="ru-RU" sz="14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кўрсатди</a:t>
            </a:r>
            <a:endParaRPr lang="ru-RU" sz="24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33ED7-F7C3-4CED-9580-8E705ECCCA4A}"/>
              </a:ext>
            </a:extLst>
          </p:cNvPr>
          <p:cNvSpPr/>
          <p:nvPr/>
        </p:nvSpPr>
        <p:spPr>
          <a:xfrm>
            <a:off x="3782452" y="1805576"/>
            <a:ext cx="7929803" cy="43550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  <a:buClr>
                <a:schemeClr val="accent3"/>
              </a:buClr>
            </a:pPr>
            <a:r>
              <a:rPr lang="ru-RU" sz="1400">
                <a:solidFill>
                  <a:schemeClr val="tx2"/>
                </a:solidFill>
              </a:rPr>
              <a:t>Ушбу </a:t>
            </a:r>
            <a:r>
              <a:rPr lang="ru-RU" sz="1400" err="1">
                <a:solidFill>
                  <a:schemeClr val="tx2"/>
                </a:solidFill>
              </a:rPr>
              <a:t>усул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жисмоний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шахснинг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даромадлари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харажатлари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тўғрисида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фактларни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тўплаш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уларни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таққослашни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ўз</a:t>
            </a:r>
            <a:r>
              <a:rPr lang="ru-RU" sz="1400">
                <a:solidFill>
                  <a:schemeClr val="tx2"/>
                </a:solidFill>
              </a:rPr>
              <a:t> ичига </a:t>
            </a:r>
            <a:r>
              <a:rPr lang="ru-RU" sz="1400" err="1">
                <a:solidFill>
                  <a:schemeClr val="tx2"/>
                </a:solidFill>
              </a:rPr>
              <a:t>олади</a:t>
            </a:r>
            <a:r>
              <a:rPr lang="ru-RU" sz="1400">
                <a:solidFill>
                  <a:schemeClr val="tx2"/>
                </a:solidFill>
              </a:rPr>
              <a:t>. Ушбу </a:t>
            </a:r>
            <a:r>
              <a:rPr lang="ru-RU" sz="1400" err="1">
                <a:solidFill>
                  <a:schemeClr val="tx2"/>
                </a:solidFill>
              </a:rPr>
              <a:t>усул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ёрдамида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қилиш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шахснинг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рўйхатдан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ўтмаган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даромадини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аниқлашга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ёрдам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беради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бу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эса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ноқонуний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фаолиятнинг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билвосита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далили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бўлиб</a:t>
            </a:r>
            <a:r>
              <a:rPr lang="ru-RU" sz="1400">
                <a:solidFill>
                  <a:schemeClr val="tx2"/>
                </a:solidFill>
              </a:rPr>
              <a:t> хизмат </a:t>
            </a:r>
            <a:r>
              <a:rPr lang="ru-RU" sz="1400" err="1">
                <a:solidFill>
                  <a:schemeClr val="tx2"/>
                </a:solidFill>
              </a:rPr>
              <a:t>қилиши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мумкин</a:t>
            </a:r>
            <a:r>
              <a:rPr lang="ru-RU" sz="1400">
                <a:solidFill>
                  <a:schemeClr val="tx2"/>
                </a:solidFill>
              </a:rPr>
              <a:t>. </a:t>
            </a:r>
            <a:r>
              <a:rPr lang="ru-RU" sz="1400" err="1">
                <a:solidFill>
                  <a:schemeClr val="tx2"/>
                </a:solidFill>
              </a:rPr>
              <a:t>Ходимнинг</a:t>
            </a:r>
            <a:r>
              <a:rPr lang="ru-RU" sz="1400">
                <a:solidFill>
                  <a:schemeClr val="tx2"/>
                </a:solidFill>
              </a:rPr>
              <a:t> потенциал </a:t>
            </a:r>
            <a:r>
              <a:rPr lang="ru-RU" sz="1400" err="1">
                <a:solidFill>
                  <a:schemeClr val="tx2"/>
                </a:solidFill>
              </a:rPr>
              <a:t>фирибгарлик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ҳаракатларини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кўрсатиши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мумкин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бўлган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баъзи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белгилар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мавжуд</a:t>
            </a:r>
            <a:r>
              <a:rPr lang="ru-RU" sz="1400">
                <a:solidFill>
                  <a:schemeClr val="tx2"/>
                </a:solidFill>
              </a:rPr>
              <a:t>: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одатий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чегаралардан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ташқарига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чиқадиган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ҳает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тарзи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ходимнинг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расмий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даромади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билан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таққосланмайдиган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катта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миқдордаги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пулларни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сарфлаш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қимор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ўйинларига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хавфли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битмларга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қарамлик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катта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шахсий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қарзлар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мавжудлиги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ишда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ахлоқсиз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хатти-ҳаракатлар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ушбу</a:t>
            </a:r>
            <a:r>
              <a:rPr lang="ru-RU" sz="1400">
                <a:solidFill>
                  <a:schemeClr val="tx2"/>
                </a:solidFill>
              </a:rPr>
              <a:t> ходим </a:t>
            </a:r>
            <a:r>
              <a:rPr lang="ru-RU" sz="1400" err="1">
                <a:solidFill>
                  <a:schemeClr val="tx2"/>
                </a:solidFill>
              </a:rPr>
              <a:t>ҳақида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шикоятлар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мавжудлиги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контрагентлар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билан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алоқалар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мавжудлиги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жиноий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ўтмиши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мавжудлиги</a:t>
            </a:r>
            <a:r>
              <a:rPr lang="ru-RU" sz="1400">
                <a:solidFill>
                  <a:schemeClr val="tx2"/>
                </a:solidFill>
              </a:rPr>
              <a:t>;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</a:rPr>
              <a:t>ходимнинг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ноодатий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хатти-ҳаракати</a:t>
            </a:r>
            <a:r>
              <a:rPr lang="ru-RU" sz="1400">
                <a:solidFill>
                  <a:schemeClr val="tx2"/>
                </a:solidFill>
              </a:rPr>
              <a:t> (</a:t>
            </a:r>
            <a:r>
              <a:rPr lang="ru-RU" sz="1400" err="1">
                <a:solidFill>
                  <a:schemeClr val="tx2"/>
                </a:solidFill>
              </a:rPr>
              <a:t>оилавий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дўстона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бизнес </a:t>
            </a:r>
            <a:r>
              <a:rPr lang="ru-RU" sz="1400" err="1">
                <a:solidFill>
                  <a:schemeClr val="tx2"/>
                </a:solidFill>
              </a:rPr>
              <a:t>алоқаларини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яшириш</a:t>
            </a:r>
            <a:r>
              <a:rPr lang="ru-RU" sz="1400">
                <a:solidFill>
                  <a:schemeClr val="tx2"/>
                </a:solidFill>
              </a:rPr>
              <a:t>, </a:t>
            </a:r>
            <a:r>
              <a:rPr lang="ru-RU" sz="1400" err="1">
                <a:solidFill>
                  <a:schemeClr val="tx2"/>
                </a:solidFill>
              </a:rPr>
              <a:t>ўтмишдаги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ҳаёт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ҳақида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гапиришдан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қочиш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истаги</a:t>
            </a:r>
            <a:r>
              <a:rPr lang="ru-RU" sz="1400">
                <a:solidFill>
                  <a:schemeClr val="tx2"/>
                </a:solidFill>
              </a:rPr>
              <a:t>).</a:t>
            </a:r>
          </a:p>
          <a:p>
            <a:pPr>
              <a:spcAft>
                <a:spcPts val="600"/>
              </a:spcAft>
              <a:buClr>
                <a:srgbClr val="1BD7D3"/>
              </a:buClr>
            </a:pPr>
            <a:r>
              <a:rPr lang="ru-RU" sz="1400" err="1">
                <a:solidFill>
                  <a:schemeClr val="tx2"/>
                </a:solidFill>
              </a:rPr>
              <a:t>Шахснинг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ҳает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даражасини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унинг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расмий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даромади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миқдорига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мувофиқлигини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баҳолаш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учун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кўпинча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ижтимоий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тармоқлар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ва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бошқа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очиқ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манбалар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таҳлили</a:t>
            </a:r>
            <a:r>
              <a:rPr lang="ru-RU" sz="1400">
                <a:solidFill>
                  <a:schemeClr val="tx2"/>
                </a:solidFill>
              </a:rPr>
              <a:t> </a:t>
            </a:r>
            <a:r>
              <a:rPr lang="ru-RU" sz="1400" err="1">
                <a:solidFill>
                  <a:schemeClr val="tx2"/>
                </a:solidFill>
              </a:rPr>
              <a:t>ўтказилади</a:t>
            </a:r>
            <a:r>
              <a:rPr lang="ru-RU" sz="14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E11E910-C09C-4DFE-8F3C-763A23208B3B}"/>
              </a:ext>
            </a:extLst>
          </p:cNvPr>
          <p:cNvSpPr txBox="1">
            <a:spLocks/>
          </p:cNvSpPr>
          <p:nvPr/>
        </p:nvSpPr>
        <p:spPr>
          <a:xfrm>
            <a:off x="5540414" y="6991354"/>
            <a:ext cx="8276675" cy="2398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82" name="Title 3">
            <a:extLst>
              <a:ext uri="{FF2B5EF4-FFF2-40B4-BE49-F238E27FC236}">
                <a16:creationId xmlns:a16="http://schemas.microsoft.com/office/drawing/2014/main" id="{EAA98C7F-9224-409F-A6F3-47B239E5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Коррупциявий </a:t>
            </a:r>
            <a:r>
              <a:rPr lang="ru-RU" err="1"/>
              <a:t>тўловларни</a:t>
            </a:r>
            <a:r>
              <a:rPr lang="ru-RU"/>
              <a:t> </a:t>
            </a:r>
            <a:r>
              <a:rPr lang="ru-RU" err="1"/>
              <a:t>идентификациялаш</a:t>
            </a:r>
            <a:r>
              <a:rPr lang="ru-RU"/>
              <a:t> </a:t>
            </a:r>
            <a:r>
              <a:rPr lang="ru-RU" err="1"/>
              <a:t>методикаси</a:t>
            </a:r>
            <a:r>
              <a:rPr lang="ru-RU"/>
              <a:t>: </a:t>
            </a:r>
            <a:r>
              <a:rPr lang="ru-RU" err="1"/>
              <a:t>Одамлар</a:t>
            </a:r>
            <a:r>
              <a:rPr lang="ru-RU"/>
              <a:t> (3</a:t>
            </a:r>
            <a:r>
              <a:rPr lang="en-US"/>
              <a:t>/</a:t>
            </a:r>
            <a:r>
              <a:rPr lang="ru-RU"/>
              <a:t>5</a:t>
            </a:r>
            <a:r>
              <a:rPr lang="en-US"/>
              <a:t>)</a:t>
            </a:r>
            <a:endParaRPr lang="ru-RU"/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C6C8E97F-61FA-4DBA-9000-3F0892C3090B}"/>
              </a:ext>
            </a:extLst>
          </p:cNvPr>
          <p:cNvGrpSpPr/>
          <p:nvPr/>
        </p:nvGrpSpPr>
        <p:grpSpPr>
          <a:xfrm>
            <a:off x="3784798" y="1289128"/>
            <a:ext cx="7964290" cy="460375"/>
            <a:chOff x="3784798" y="1289128"/>
            <a:chExt cx="7964290" cy="460375"/>
          </a:xfrm>
        </p:grpSpPr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23F1B64E-1ECB-41B5-96C2-E7CAA980C4EB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4D7220C5-841A-4FB7-BA01-FCD62C092082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Ҳаёт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тарзини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таҳлил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(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life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style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analysis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)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6035D06E-5D66-4329-A1E1-D8477493CBD7}"/>
              </a:ext>
            </a:extLst>
          </p:cNvPr>
          <p:cNvGrpSpPr/>
          <p:nvPr/>
        </p:nvGrpSpPr>
        <p:grpSpPr>
          <a:xfrm>
            <a:off x="2494316" y="2658821"/>
            <a:ext cx="818666" cy="1336049"/>
            <a:chOff x="10251321" y="1254379"/>
            <a:chExt cx="823913" cy="1344613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05FE4E1B-9037-4076-8511-3892A14BE79E}"/>
                </a:ext>
              </a:extLst>
            </p:cNvPr>
            <p:cNvGrpSpPr/>
            <p:nvPr/>
          </p:nvGrpSpPr>
          <p:grpSpPr>
            <a:xfrm>
              <a:off x="10251321" y="1254379"/>
              <a:ext cx="823913" cy="1344613"/>
              <a:chOff x="-8132763" y="4548188"/>
              <a:chExt cx="823913" cy="1344613"/>
            </a:xfrm>
          </p:grpSpPr>
          <p:sp>
            <p:nvSpPr>
              <p:cNvPr id="188" name="Freeform 6085">
                <a:extLst>
                  <a:ext uri="{FF2B5EF4-FFF2-40B4-BE49-F238E27FC236}">
                    <a16:creationId xmlns:a16="http://schemas.microsoft.com/office/drawing/2014/main" id="{FF12FBA6-F80A-446D-BB72-E77D90AEC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79938"/>
                <a:ext cx="625475" cy="1312863"/>
              </a:xfrm>
              <a:custGeom>
                <a:avLst/>
                <a:gdLst>
                  <a:gd name="T0" fmla="*/ 254 w 254"/>
                  <a:gd name="T1" fmla="*/ 524 h 524"/>
                  <a:gd name="T2" fmla="*/ 251 w 254"/>
                  <a:gd name="T3" fmla="*/ 523 h 524"/>
                  <a:gd name="T4" fmla="*/ 3 w 254"/>
                  <a:gd name="T5" fmla="*/ 380 h 524"/>
                  <a:gd name="T6" fmla="*/ 0 w 254"/>
                  <a:gd name="T7" fmla="*/ 375 h 524"/>
                  <a:gd name="T8" fmla="*/ 0 w 254"/>
                  <a:gd name="T9" fmla="*/ 3 h 524"/>
                  <a:gd name="T10" fmla="*/ 0 w 254"/>
                  <a:gd name="T11" fmla="*/ 0 h 524"/>
                  <a:gd name="T12" fmla="*/ 3 w 254"/>
                  <a:gd name="T13" fmla="*/ 1 h 524"/>
                  <a:gd name="T14" fmla="*/ 87 w 254"/>
                  <a:gd name="T15" fmla="*/ 49 h 524"/>
                  <a:gd name="T16" fmla="*/ 188 w 254"/>
                  <a:gd name="T17" fmla="*/ 108 h 524"/>
                  <a:gd name="T18" fmla="*/ 199 w 254"/>
                  <a:gd name="T19" fmla="*/ 114 h 524"/>
                  <a:gd name="T20" fmla="*/ 197 w 254"/>
                  <a:gd name="T21" fmla="*/ 137 h 524"/>
                  <a:gd name="T22" fmla="*/ 196 w 254"/>
                  <a:gd name="T23" fmla="*/ 137 h 524"/>
                  <a:gd name="T24" fmla="*/ 36 w 254"/>
                  <a:gd name="T25" fmla="*/ 45 h 524"/>
                  <a:gd name="T26" fmla="*/ 19 w 254"/>
                  <a:gd name="T27" fmla="*/ 36 h 524"/>
                  <a:gd name="T28" fmla="*/ 19 w 254"/>
                  <a:gd name="T29" fmla="*/ 38 h 524"/>
                  <a:gd name="T30" fmla="*/ 19 w 254"/>
                  <a:gd name="T31" fmla="*/ 42 h 524"/>
                  <a:gd name="T32" fmla="*/ 19 w 254"/>
                  <a:gd name="T33" fmla="*/ 356 h 524"/>
                  <a:gd name="T34" fmla="*/ 19 w 254"/>
                  <a:gd name="T35" fmla="*/ 360 h 524"/>
                  <a:gd name="T36" fmla="*/ 19 w 254"/>
                  <a:gd name="T37" fmla="*/ 362 h 524"/>
                  <a:gd name="T38" fmla="*/ 23 w 254"/>
                  <a:gd name="T39" fmla="*/ 367 h 524"/>
                  <a:gd name="T40" fmla="*/ 135 w 254"/>
                  <a:gd name="T41" fmla="*/ 432 h 524"/>
                  <a:gd name="T42" fmla="*/ 180 w 254"/>
                  <a:gd name="T43" fmla="*/ 458 h 524"/>
                  <a:gd name="T44" fmla="*/ 196 w 254"/>
                  <a:gd name="T45" fmla="*/ 449 h 524"/>
                  <a:gd name="T46" fmla="*/ 233 w 254"/>
                  <a:gd name="T47" fmla="*/ 428 h 524"/>
                  <a:gd name="T48" fmla="*/ 234 w 254"/>
                  <a:gd name="T49" fmla="*/ 423 h 524"/>
                  <a:gd name="T50" fmla="*/ 234 w 254"/>
                  <a:gd name="T51" fmla="*/ 363 h 524"/>
                  <a:gd name="T52" fmla="*/ 234 w 254"/>
                  <a:gd name="T53" fmla="*/ 226 h 524"/>
                  <a:gd name="T54" fmla="*/ 254 w 254"/>
                  <a:gd name="T55" fmla="*/ 245 h 524"/>
                  <a:gd name="T56" fmla="*/ 254 w 254"/>
                  <a:gd name="T57" fmla="*/ 248 h 524"/>
                  <a:gd name="T58" fmla="*/ 254 w 254"/>
                  <a:gd name="T59" fmla="*/ 521 h 524"/>
                  <a:gd name="T60" fmla="*/ 254 w 254"/>
                  <a:gd name="T61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4" h="524">
                    <a:moveTo>
                      <a:pt x="254" y="524"/>
                    </a:moveTo>
                    <a:cubicBezTo>
                      <a:pt x="253" y="524"/>
                      <a:pt x="252" y="524"/>
                      <a:pt x="251" y="523"/>
                    </a:cubicBezTo>
                    <a:cubicBezTo>
                      <a:pt x="168" y="476"/>
                      <a:pt x="86" y="428"/>
                      <a:pt x="3" y="380"/>
                    </a:cubicBezTo>
                    <a:cubicBezTo>
                      <a:pt x="1" y="379"/>
                      <a:pt x="0" y="378"/>
                      <a:pt x="0" y="375"/>
                    </a:cubicBezTo>
                    <a:cubicBezTo>
                      <a:pt x="0" y="251"/>
                      <a:pt x="0" y="127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1" y="17"/>
                      <a:pt x="59" y="33"/>
                      <a:pt x="87" y="49"/>
                    </a:cubicBezTo>
                    <a:cubicBezTo>
                      <a:pt x="120" y="69"/>
                      <a:pt x="154" y="89"/>
                      <a:pt x="188" y="108"/>
                    </a:cubicBezTo>
                    <a:cubicBezTo>
                      <a:pt x="192" y="110"/>
                      <a:pt x="195" y="112"/>
                      <a:pt x="199" y="114"/>
                    </a:cubicBezTo>
                    <a:cubicBezTo>
                      <a:pt x="198" y="122"/>
                      <a:pt x="197" y="129"/>
                      <a:pt x="197" y="137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43" y="106"/>
                      <a:pt x="89" y="76"/>
                      <a:pt x="36" y="45"/>
                    </a:cubicBezTo>
                    <a:cubicBezTo>
                      <a:pt x="31" y="42"/>
                      <a:pt x="25" y="39"/>
                      <a:pt x="19" y="36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19" y="40"/>
                      <a:pt x="19" y="41"/>
                      <a:pt x="19" y="42"/>
                    </a:cubicBezTo>
                    <a:cubicBezTo>
                      <a:pt x="19" y="147"/>
                      <a:pt x="19" y="251"/>
                      <a:pt x="19" y="356"/>
                    </a:cubicBezTo>
                    <a:cubicBezTo>
                      <a:pt x="19" y="357"/>
                      <a:pt x="19" y="359"/>
                      <a:pt x="19" y="360"/>
                    </a:cubicBezTo>
                    <a:cubicBezTo>
                      <a:pt x="19" y="360"/>
                      <a:pt x="19" y="361"/>
                      <a:pt x="19" y="362"/>
                    </a:cubicBezTo>
                    <a:cubicBezTo>
                      <a:pt x="19" y="364"/>
                      <a:pt x="20" y="366"/>
                      <a:pt x="23" y="367"/>
                    </a:cubicBezTo>
                    <a:cubicBezTo>
                      <a:pt x="60" y="389"/>
                      <a:pt x="97" y="410"/>
                      <a:pt x="135" y="432"/>
                    </a:cubicBezTo>
                    <a:cubicBezTo>
                      <a:pt x="150" y="440"/>
                      <a:pt x="165" y="449"/>
                      <a:pt x="180" y="458"/>
                    </a:cubicBezTo>
                    <a:cubicBezTo>
                      <a:pt x="185" y="455"/>
                      <a:pt x="190" y="452"/>
                      <a:pt x="196" y="449"/>
                    </a:cubicBezTo>
                    <a:cubicBezTo>
                      <a:pt x="208" y="442"/>
                      <a:pt x="220" y="435"/>
                      <a:pt x="233" y="428"/>
                    </a:cubicBezTo>
                    <a:cubicBezTo>
                      <a:pt x="233" y="426"/>
                      <a:pt x="234" y="425"/>
                      <a:pt x="234" y="423"/>
                    </a:cubicBezTo>
                    <a:cubicBezTo>
                      <a:pt x="234" y="403"/>
                      <a:pt x="234" y="383"/>
                      <a:pt x="234" y="363"/>
                    </a:cubicBezTo>
                    <a:cubicBezTo>
                      <a:pt x="234" y="317"/>
                      <a:pt x="234" y="272"/>
                      <a:pt x="234" y="226"/>
                    </a:cubicBezTo>
                    <a:cubicBezTo>
                      <a:pt x="241" y="232"/>
                      <a:pt x="248" y="239"/>
                      <a:pt x="254" y="245"/>
                    </a:cubicBezTo>
                    <a:cubicBezTo>
                      <a:pt x="254" y="246"/>
                      <a:pt x="254" y="247"/>
                      <a:pt x="254" y="248"/>
                    </a:cubicBezTo>
                    <a:cubicBezTo>
                      <a:pt x="254" y="339"/>
                      <a:pt x="254" y="430"/>
                      <a:pt x="254" y="521"/>
                    </a:cubicBezTo>
                    <a:cubicBezTo>
                      <a:pt x="254" y="522"/>
                      <a:pt x="254" y="523"/>
                      <a:pt x="254" y="524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6086">
                <a:extLst>
                  <a:ext uri="{FF2B5EF4-FFF2-40B4-BE49-F238E27FC236}">
                    <a16:creationId xmlns:a16="http://schemas.microsoft.com/office/drawing/2014/main" id="{240E4B2A-D265-4B7D-8A14-DE377671E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07288" y="5194300"/>
                <a:ext cx="52387" cy="698500"/>
              </a:xfrm>
              <a:custGeom>
                <a:avLst/>
                <a:gdLst>
                  <a:gd name="T0" fmla="*/ 0 w 21"/>
                  <a:gd name="T1" fmla="*/ 0 h 279"/>
                  <a:gd name="T2" fmla="*/ 21 w 21"/>
                  <a:gd name="T3" fmla="*/ 12 h 279"/>
                  <a:gd name="T4" fmla="*/ 21 w 21"/>
                  <a:gd name="T5" fmla="*/ 18 h 279"/>
                  <a:gd name="T6" fmla="*/ 21 w 21"/>
                  <a:gd name="T7" fmla="*/ 260 h 279"/>
                  <a:gd name="T8" fmla="*/ 21 w 21"/>
                  <a:gd name="T9" fmla="*/ 267 h 279"/>
                  <a:gd name="T10" fmla="*/ 0 w 21"/>
                  <a:gd name="T11" fmla="*/ 279 h 279"/>
                  <a:gd name="T12" fmla="*/ 0 w 21"/>
                  <a:gd name="T13" fmla="*/ 276 h 279"/>
                  <a:gd name="T14" fmla="*/ 0 w 21"/>
                  <a:gd name="T15" fmla="*/ 3 h 279"/>
                  <a:gd name="T16" fmla="*/ 0 w 21"/>
                  <a:gd name="T1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79">
                    <a:moveTo>
                      <a:pt x="0" y="0"/>
                    </a:moveTo>
                    <a:cubicBezTo>
                      <a:pt x="7" y="4"/>
                      <a:pt x="14" y="8"/>
                      <a:pt x="21" y="12"/>
                    </a:cubicBezTo>
                    <a:cubicBezTo>
                      <a:pt x="21" y="14"/>
                      <a:pt x="21" y="16"/>
                      <a:pt x="21" y="18"/>
                    </a:cubicBezTo>
                    <a:cubicBezTo>
                      <a:pt x="21" y="99"/>
                      <a:pt x="21" y="179"/>
                      <a:pt x="21" y="260"/>
                    </a:cubicBezTo>
                    <a:cubicBezTo>
                      <a:pt x="21" y="262"/>
                      <a:pt x="21" y="265"/>
                      <a:pt x="21" y="267"/>
                    </a:cubicBezTo>
                    <a:cubicBezTo>
                      <a:pt x="14" y="271"/>
                      <a:pt x="7" y="275"/>
                      <a:pt x="0" y="279"/>
                    </a:cubicBezTo>
                    <a:cubicBezTo>
                      <a:pt x="0" y="278"/>
                      <a:pt x="0" y="277"/>
                      <a:pt x="0" y="276"/>
                    </a:cubicBezTo>
                    <a:cubicBezTo>
                      <a:pt x="0" y="185"/>
                      <a:pt x="0" y="9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6087">
                <a:extLst>
                  <a:ext uri="{FF2B5EF4-FFF2-40B4-BE49-F238E27FC236}">
                    <a16:creationId xmlns:a16="http://schemas.microsoft.com/office/drawing/2014/main" id="{D259820F-5003-4B9E-A856-0566B21EA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48188"/>
                <a:ext cx="517525" cy="317500"/>
              </a:xfrm>
              <a:custGeom>
                <a:avLst/>
                <a:gdLst>
                  <a:gd name="T0" fmla="*/ 210 w 210"/>
                  <a:gd name="T1" fmla="*/ 108 h 127"/>
                  <a:gd name="T2" fmla="*/ 199 w 210"/>
                  <a:gd name="T3" fmla="*/ 127 h 127"/>
                  <a:gd name="T4" fmla="*/ 188 w 210"/>
                  <a:gd name="T5" fmla="*/ 121 h 127"/>
                  <a:gd name="T6" fmla="*/ 87 w 210"/>
                  <a:gd name="T7" fmla="*/ 62 h 127"/>
                  <a:gd name="T8" fmla="*/ 3 w 210"/>
                  <a:gd name="T9" fmla="*/ 14 h 127"/>
                  <a:gd name="T10" fmla="*/ 0 w 210"/>
                  <a:gd name="T11" fmla="*/ 13 h 127"/>
                  <a:gd name="T12" fmla="*/ 21 w 210"/>
                  <a:gd name="T13" fmla="*/ 0 h 127"/>
                  <a:gd name="T14" fmla="*/ 25 w 210"/>
                  <a:gd name="T15" fmla="*/ 1 h 127"/>
                  <a:gd name="T16" fmla="*/ 134 w 210"/>
                  <a:gd name="T17" fmla="*/ 64 h 127"/>
                  <a:gd name="T18" fmla="*/ 210 w 210"/>
                  <a:gd name="T19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27">
                    <a:moveTo>
                      <a:pt x="210" y="108"/>
                    </a:moveTo>
                    <a:cubicBezTo>
                      <a:pt x="206" y="114"/>
                      <a:pt x="203" y="121"/>
                      <a:pt x="199" y="127"/>
                    </a:cubicBezTo>
                    <a:cubicBezTo>
                      <a:pt x="195" y="125"/>
                      <a:pt x="192" y="123"/>
                      <a:pt x="188" y="121"/>
                    </a:cubicBezTo>
                    <a:cubicBezTo>
                      <a:pt x="154" y="102"/>
                      <a:pt x="120" y="82"/>
                      <a:pt x="87" y="62"/>
                    </a:cubicBezTo>
                    <a:cubicBezTo>
                      <a:pt x="59" y="46"/>
                      <a:pt x="31" y="30"/>
                      <a:pt x="3" y="14"/>
                    </a:cubicBezTo>
                    <a:cubicBezTo>
                      <a:pt x="2" y="13"/>
                      <a:pt x="1" y="13"/>
                      <a:pt x="0" y="13"/>
                    </a:cubicBezTo>
                    <a:cubicBezTo>
                      <a:pt x="7" y="9"/>
                      <a:pt x="14" y="4"/>
                      <a:pt x="21" y="0"/>
                    </a:cubicBezTo>
                    <a:cubicBezTo>
                      <a:pt x="22" y="0"/>
                      <a:pt x="24" y="0"/>
                      <a:pt x="25" y="1"/>
                    </a:cubicBezTo>
                    <a:cubicBezTo>
                      <a:pt x="62" y="22"/>
                      <a:pt x="98" y="43"/>
                      <a:pt x="134" y="64"/>
                    </a:cubicBezTo>
                    <a:cubicBezTo>
                      <a:pt x="159" y="78"/>
                      <a:pt x="184" y="93"/>
                      <a:pt x="210" y="108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6088">
                <a:extLst>
                  <a:ext uri="{FF2B5EF4-FFF2-40B4-BE49-F238E27FC236}">
                    <a16:creationId xmlns:a16="http://schemas.microsoft.com/office/drawing/2014/main" id="{49DFA1E7-0D5A-4905-8B3F-12738B1F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4900" y="5224463"/>
                <a:ext cx="4762" cy="638175"/>
              </a:xfrm>
              <a:custGeom>
                <a:avLst/>
                <a:gdLst>
                  <a:gd name="T0" fmla="*/ 0 w 2"/>
                  <a:gd name="T1" fmla="*/ 255 h 255"/>
                  <a:gd name="T2" fmla="*/ 0 w 2"/>
                  <a:gd name="T3" fmla="*/ 248 h 255"/>
                  <a:gd name="T4" fmla="*/ 0 w 2"/>
                  <a:gd name="T5" fmla="*/ 6 h 255"/>
                  <a:gd name="T6" fmla="*/ 0 w 2"/>
                  <a:gd name="T7" fmla="*/ 0 h 255"/>
                  <a:gd name="T8" fmla="*/ 2 w 2"/>
                  <a:gd name="T9" fmla="*/ 0 h 255"/>
                  <a:gd name="T10" fmla="*/ 2 w 2"/>
                  <a:gd name="T11" fmla="*/ 6 h 255"/>
                  <a:gd name="T12" fmla="*/ 1 w 2"/>
                  <a:gd name="T13" fmla="*/ 251 h 255"/>
                  <a:gd name="T14" fmla="*/ 0 w 2"/>
                  <a:gd name="T1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55">
                    <a:moveTo>
                      <a:pt x="0" y="255"/>
                    </a:moveTo>
                    <a:cubicBezTo>
                      <a:pt x="0" y="253"/>
                      <a:pt x="0" y="250"/>
                      <a:pt x="0" y="248"/>
                    </a:cubicBezTo>
                    <a:cubicBezTo>
                      <a:pt x="0" y="167"/>
                      <a:pt x="0" y="87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2"/>
                      <a:pt x="2" y="4"/>
                      <a:pt x="2" y="6"/>
                    </a:cubicBezTo>
                    <a:cubicBezTo>
                      <a:pt x="2" y="88"/>
                      <a:pt x="2" y="169"/>
                      <a:pt x="1" y="251"/>
                    </a:cubicBezTo>
                    <a:cubicBezTo>
                      <a:pt x="1" y="252"/>
                      <a:pt x="1" y="254"/>
                      <a:pt x="0" y="255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6089">
                <a:extLst>
                  <a:ext uri="{FF2B5EF4-FFF2-40B4-BE49-F238E27FC236}">
                    <a16:creationId xmlns:a16="http://schemas.microsoft.com/office/drawing/2014/main" id="{D52277F8-6D36-44CC-94AB-1A8245F0A6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86725" y="4670425"/>
                <a:ext cx="530225" cy="1057275"/>
              </a:xfrm>
              <a:custGeom>
                <a:avLst/>
                <a:gdLst>
                  <a:gd name="T0" fmla="*/ 182 w 215"/>
                  <a:gd name="T1" fmla="*/ 127 h 422"/>
                  <a:gd name="T2" fmla="*/ 215 w 215"/>
                  <a:gd name="T3" fmla="*/ 190 h 422"/>
                  <a:gd name="T4" fmla="*/ 215 w 215"/>
                  <a:gd name="T5" fmla="*/ 387 h 422"/>
                  <a:gd name="T6" fmla="*/ 171 w 215"/>
                  <a:gd name="T7" fmla="*/ 368 h 422"/>
                  <a:gd name="T8" fmla="*/ 166 w 215"/>
                  <a:gd name="T9" fmla="*/ 363 h 422"/>
                  <a:gd name="T10" fmla="*/ 164 w 215"/>
                  <a:gd name="T11" fmla="*/ 347 h 422"/>
                  <a:gd name="T12" fmla="*/ 68 w 215"/>
                  <a:gd name="T13" fmla="*/ 292 h 422"/>
                  <a:gd name="T14" fmla="*/ 71 w 215"/>
                  <a:gd name="T15" fmla="*/ 309 h 422"/>
                  <a:gd name="T16" fmla="*/ 162 w 215"/>
                  <a:gd name="T17" fmla="*/ 361 h 422"/>
                  <a:gd name="T18" fmla="*/ 162 w 215"/>
                  <a:gd name="T19" fmla="*/ 377 h 422"/>
                  <a:gd name="T20" fmla="*/ 116 w 215"/>
                  <a:gd name="T21" fmla="*/ 396 h 422"/>
                  <a:gd name="T22" fmla="*/ 0 w 215"/>
                  <a:gd name="T23" fmla="*/ 326 h 422"/>
                  <a:gd name="T24" fmla="*/ 0 w 215"/>
                  <a:gd name="T25" fmla="*/ 320 h 422"/>
                  <a:gd name="T26" fmla="*/ 0 w 215"/>
                  <a:gd name="T27" fmla="*/ 2 h 422"/>
                  <a:gd name="T28" fmla="*/ 17 w 215"/>
                  <a:gd name="T29" fmla="*/ 9 h 422"/>
                  <a:gd name="T30" fmla="*/ 178 w 215"/>
                  <a:gd name="T31" fmla="*/ 101 h 422"/>
                  <a:gd name="T32" fmla="*/ 68 w 215"/>
                  <a:gd name="T33" fmla="*/ 126 h 422"/>
                  <a:gd name="T34" fmla="*/ 140 w 215"/>
                  <a:gd name="T35" fmla="*/ 172 h 422"/>
                  <a:gd name="T36" fmla="*/ 166 w 215"/>
                  <a:gd name="T37" fmla="*/ 175 h 422"/>
                  <a:gd name="T38" fmla="*/ 82 w 215"/>
                  <a:gd name="T39" fmla="*/ 123 h 422"/>
                  <a:gd name="T40" fmla="*/ 68 w 215"/>
                  <a:gd name="T41" fmla="*/ 206 h 422"/>
                  <a:gd name="T42" fmla="*/ 72 w 215"/>
                  <a:gd name="T43" fmla="*/ 223 h 422"/>
                  <a:gd name="T44" fmla="*/ 166 w 215"/>
                  <a:gd name="T45" fmla="*/ 277 h 422"/>
                  <a:gd name="T46" fmla="*/ 163 w 215"/>
                  <a:gd name="T47" fmla="*/ 260 h 422"/>
                  <a:gd name="T48" fmla="*/ 68 w 215"/>
                  <a:gd name="T49" fmla="*/ 206 h 422"/>
                  <a:gd name="T50" fmla="*/ 132 w 215"/>
                  <a:gd name="T51" fmla="*/ 129 h 422"/>
                  <a:gd name="T52" fmla="*/ 73 w 215"/>
                  <a:gd name="T53" fmla="*/ 91 h 422"/>
                  <a:gd name="T54" fmla="*/ 68 w 215"/>
                  <a:gd name="T55" fmla="*/ 100 h 422"/>
                  <a:gd name="T56" fmla="*/ 114 w 215"/>
                  <a:gd name="T57" fmla="*/ 130 h 422"/>
                  <a:gd name="T58" fmla="*/ 132 w 215"/>
                  <a:gd name="T59" fmla="*/ 232 h 422"/>
                  <a:gd name="T60" fmla="*/ 129 w 215"/>
                  <a:gd name="T61" fmla="*/ 214 h 422"/>
                  <a:gd name="T62" fmla="*/ 68 w 215"/>
                  <a:gd name="T63" fmla="*/ 179 h 422"/>
                  <a:gd name="T64" fmla="*/ 72 w 215"/>
                  <a:gd name="T65" fmla="*/ 197 h 422"/>
                  <a:gd name="T66" fmla="*/ 132 w 215"/>
                  <a:gd name="T67" fmla="*/ 232 h 422"/>
                  <a:gd name="T68" fmla="*/ 68 w 215"/>
                  <a:gd name="T69" fmla="*/ 277 h 422"/>
                  <a:gd name="T70" fmla="*/ 106 w 215"/>
                  <a:gd name="T71" fmla="*/ 302 h 422"/>
                  <a:gd name="T72" fmla="*/ 129 w 215"/>
                  <a:gd name="T73" fmla="*/ 304 h 422"/>
                  <a:gd name="T74" fmla="*/ 116 w 215"/>
                  <a:gd name="T75" fmla="*/ 293 h 422"/>
                  <a:gd name="T76" fmla="*/ 24 w 215"/>
                  <a:gd name="T77" fmla="*/ 173 h 422"/>
                  <a:gd name="T78" fmla="*/ 54 w 215"/>
                  <a:gd name="T79" fmla="*/ 189 h 422"/>
                  <a:gd name="T80" fmla="*/ 29 w 215"/>
                  <a:gd name="T81" fmla="*/ 161 h 422"/>
                  <a:gd name="T82" fmla="*/ 54 w 215"/>
                  <a:gd name="T83" fmla="*/ 278 h 422"/>
                  <a:gd name="T84" fmla="*/ 24 w 215"/>
                  <a:gd name="T85" fmla="*/ 262 h 422"/>
                  <a:gd name="T86" fmla="*/ 50 w 215"/>
                  <a:gd name="T87" fmla="*/ 290 h 422"/>
                  <a:gd name="T88" fmla="*/ 54 w 215"/>
                  <a:gd name="T89" fmla="*/ 100 h 422"/>
                  <a:gd name="T90" fmla="*/ 24 w 215"/>
                  <a:gd name="T91" fmla="*/ 82 h 422"/>
                  <a:gd name="T92" fmla="*/ 50 w 215"/>
                  <a:gd name="T93" fmla="*/ 1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5" h="422">
                    <a:moveTo>
                      <a:pt x="178" y="101"/>
                    </a:moveTo>
                    <a:cubicBezTo>
                      <a:pt x="179" y="110"/>
                      <a:pt x="180" y="119"/>
                      <a:pt x="182" y="127"/>
                    </a:cubicBezTo>
                    <a:cubicBezTo>
                      <a:pt x="188" y="149"/>
                      <a:pt x="198" y="169"/>
                      <a:pt x="213" y="187"/>
                    </a:cubicBezTo>
                    <a:cubicBezTo>
                      <a:pt x="214" y="188"/>
                      <a:pt x="214" y="189"/>
                      <a:pt x="215" y="190"/>
                    </a:cubicBezTo>
                    <a:cubicBezTo>
                      <a:pt x="215" y="236"/>
                      <a:pt x="215" y="281"/>
                      <a:pt x="215" y="327"/>
                    </a:cubicBezTo>
                    <a:cubicBezTo>
                      <a:pt x="215" y="347"/>
                      <a:pt x="215" y="367"/>
                      <a:pt x="215" y="387"/>
                    </a:cubicBezTo>
                    <a:cubicBezTo>
                      <a:pt x="215" y="389"/>
                      <a:pt x="214" y="390"/>
                      <a:pt x="214" y="392"/>
                    </a:cubicBezTo>
                    <a:cubicBezTo>
                      <a:pt x="200" y="384"/>
                      <a:pt x="185" y="376"/>
                      <a:pt x="171" y="368"/>
                    </a:cubicBezTo>
                    <a:cubicBezTo>
                      <a:pt x="169" y="367"/>
                      <a:pt x="168" y="365"/>
                      <a:pt x="166" y="363"/>
                    </a:cubicBezTo>
                    <a:cubicBezTo>
                      <a:pt x="166" y="363"/>
                      <a:pt x="166" y="363"/>
                      <a:pt x="166" y="363"/>
                    </a:cubicBezTo>
                    <a:cubicBezTo>
                      <a:pt x="166" y="358"/>
                      <a:pt x="166" y="354"/>
                      <a:pt x="166" y="349"/>
                    </a:cubicBezTo>
                    <a:cubicBezTo>
                      <a:pt x="165" y="348"/>
                      <a:pt x="165" y="347"/>
                      <a:pt x="164" y="347"/>
                    </a:cubicBezTo>
                    <a:cubicBezTo>
                      <a:pt x="133" y="329"/>
                      <a:pt x="102" y="311"/>
                      <a:pt x="71" y="294"/>
                    </a:cubicBezTo>
                    <a:cubicBezTo>
                      <a:pt x="70" y="293"/>
                      <a:pt x="69" y="293"/>
                      <a:pt x="68" y="292"/>
                    </a:cubicBezTo>
                    <a:cubicBezTo>
                      <a:pt x="68" y="297"/>
                      <a:pt x="68" y="301"/>
                      <a:pt x="68" y="305"/>
                    </a:cubicBezTo>
                    <a:cubicBezTo>
                      <a:pt x="69" y="306"/>
                      <a:pt x="70" y="308"/>
                      <a:pt x="71" y="309"/>
                    </a:cubicBezTo>
                    <a:cubicBezTo>
                      <a:pt x="80" y="314"/>
                      <a:pt x="89" y="320"/>
                      <a:pt x="98" y="325"/>
                    </a:cubicBezTo>
                    <a:cubicBezTo>
                      <a:pt x="120" y="337"/>
                      <a:pt x="141" y="349"/>
                      <a:pt x="162" y="361"/>
                    </a:cubicBezTo>
                    <a:cubicBezTo>
                      <a:pt x="162" y="364"/>
                      <a:pt x="161" y="366"/>
                      <a:pt x="161" y="368"/>
                    </a:cubicBezTo>
                    <a:cubicBezTo>
                      <a:pt x="161" y="371"/>
                      <a:pt x="162" y="374"/>
                      <a:pt x="162" y="377"/>
                    </a:cubicBezTo>
                    <a:cubicBezTo>
                      <a:pt x="162" y="392"/>
                      <a:pt x="161" y="407"/>
                      <a:pt x="161" y="422"/>
                    </a:cubicBezTo>
                    <a:cubicBezTo>
                      <a:pt x="146" y="413"/>
                      <a:pt x="131" y="404"/>
                      <a:pt x="116" y="396"/>
                    </a:cubicBezTo>
                    <a:cubicBezTo>
                      <a:pt x="78" y="374"/>
                      <a:pt x="41" y="353"/>
                      <a:pt x="4" y="331"/>
                    </a:cubicBezTo>
                    <a:cubicBezTo>
                      <a:pt x="1" y="330"/>
                      <a:pt x="0" y="328"/>
                      <a:pt x="0" y="326"/>
                    </a:cubicBezTo>
                    <a:cubicBezTo>
                      <a:pt x="0" y="325"/>
                      <a:pt x="0" y="324"/>
                      <a:pt x="0" y="324"/>
                    </a:cubicBezTo>
                    <a:cubicBezTo>
                      <a:pt x="0" y="323"/>
                      <a:pt x="0" y="321"/>
                      <a:pt x="0" y="320"/>
                    </a:cubicBezTo>
                    <a:cubicBezTo>
                      <a:pt x="0" y="215"/>
                      <a:pt x="0" y="111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6" y="3"/>
                      <a:pt x="12" y="6"/>
                      <a:pt x="17" y="9"/>
                    </a:cubicBezTo>
                    <a:cubicBezTo>
                      <a:pt x="70" y="40"/>
                      <a:pt x="124" y="70"/>
                      <a:pt x="177" y="101"/>
                    </a:cubicBezTo>
                    <a:lnTo>
                      <a:pt x="178" y="101"/>
                    </a:lnTo>
                    <a:close/>
                    <a:moveTo>
                      <a:pt x="68" y="115"/>
                    </a:moveTo>
                    <a:cubicBezTo>
                      <a:pt x="68" y="119"/>
                      <a:pt x="68" y="123"/>
                      <a:pt x="68" y="126"/>
                    </a:cubicBezTo>
                    <a:cubicBezTo>
                      <a:pt x="68" y="129"/>
                      <a:pt x="69" y="131"/>
                      <a:pt x="71" y="132"/>
                    </a:cubicBezTo>
                    <a:cubicBezTo>
                      <a:pt x="95" y="145"/>
                      <a:pt x="117" y="159"/>
                      <a:pt x="140" y="172"/>
                    </a:cubicBezTo>
                    <a:cubicBezTo>
                      <a:pt x="149" y="177"/>
                      <a:pt x="157" y="181"/>
                      <a:pt x="166" y="186"/>
                    </a:cubicBezTo>
                    <a:cubicBezTo>
                      <a:pt x="166" y="182"/>
                      <a:pt x="166" y="178"/>
                      <a:pt x="166" y="175"/>
                    </a:cubicBezTo>
                    <a:cubicBezTo>
                      <a:pt x="166" y="172"/>
                      <a:pt x="165" y="171"/>
                      <a:pt x="163" y="169"/>
                    </a:cubicBezTo>
                    <a:cubicBezTo>
                      <a:pt x="136" y="154"/>
                      <a:pt x="109" y="138"/>
                      <a:pt x="82" y="123"/>
                    </a:cubicBezTo>
                    <a:cubicBezTo>
                      <a:pt x="78" y="120"/>
                      <a:pt x="73" y="118"/>
                      <a:pt x="68" y="115"/>
                    </a:cubicBezTo>
                    <a:close/>
                    <a:moveTo>
                      <a:pt x="68" y="206"/>
                    </a:moveTo>
                    <a:cubicBezTo>
                      <a:pt x="68" y="210"/>
                      <a:pt x="68" y="214"/>
                      <a:pt x="68" y="217"/>
                    </a:cubicBezTo>
                    <a:cubicBezTo>
                      <a:pt x="68" y="220"/>
                      <a:pt x="69" y="222"/>
                      <a:pt x="72" y="223"/>
                    </a:cubicBezTo>
                    <a:cubicBezTo>
                      <a:pt x="102" y="240"/>
                      <a:pt x="132" y="258"/>
                      <a:pt x="162" y="275"/>
                    </a:cubicBezTo>
                    <a:cubicBezTo>
                      <a:pt x="163" y="276"/>
                      <a:pt x="164" y="276"/>
                      <a:pt x="166" y="277"/>
                    </a:cubicBezTo>
                    <a:cubicBezTo>
                      <a:pt x="166" y="273"/>
                      <a:pt x="166" y="269"/>
                      <a:pt x="166" y="265"/>
                    </a:cubicBezTo>
                    <a:cubicBezTo>
                      <a:pt x="166" y="263"/>
                      <a:pt x="165" y="261"/>
                      <a:pt x="163" y="260"/>
                    </a:cubicBezTo>
                    <a:cubicBezTo>
                      <a:pt x="140" y="247"/>
                      <a:pt x="117" y="234"/>
                      <a:pt x="95" y="221"/>
                    </a:cubicBezTo>
                    <a:cubicBezTo>
                      <a:pt x="86" y="216"/>
                      <a:pt x="78" y="211"/>
                      <a:pt x="68" y="206"/>
                    </a:cubicBezTo>
                    <a:close/>
                    <a:moveTo>
                      <a:pt x="132" y="140"/>
                    </a:moveTo>
                    <a:cubicBezTo>
                      <a:pt x="132" y="136"/>
                      <a:pt x="132" y="132"/>
                      <a:pt x="132" y="129"/>
                    </a:cubicBezTo>
                    <a:cubicBezTo>
                      <a:pt x="133" y="126"/>
                      <a:pt x="132" y="124"/>
                      <a:pt x="129" y="123"/>
                    </a:cubicBezTo>
                    <a:cubicBezTo>
                      <a:pt x="110" y="112"/>
                      <a:pt x="92" y="102"/>
                      <a:pt x="73" y="91"/>
                    </a:cubicBezTo>
                    <a:cubicBezTo>
                      <a:pt x="72" y="90"/>
                      <a:pt x="70" y="89"/>
                      <a:pt x="68" y="88"/>
                    </a:cubicBezTo>
                    <a:cubicBezTo>
                      <a:pt x="68" y="93"/>
                      <a:pt x="68" y="96"/>
                      <a:pt x="68" y="100"/>
                    </a:cubicBezTo>
                    <a:cubicBezTo>
                      <a:pt x="68" y="103"/>
                      <a:pt x="69" y="104"/>
                      <a:pt x="71" y="106"/>
                    </a:cubicBezTo>
                    <a:cubicBezTo>
                      <a:pt x="86" y="114"/>
                      <a:pt x="100" y="122"/>
                      <a:pt x="114" y="130"/>
                    </a:cubicBezTo>
                    <a:cubicBezTo>
                      <a:pt x="120" y="133"/>
                      <a:pt x="126" y="137"/>
                      <a:pt x="132" y="140"/>
                    </a:cubicBezTo>
                    <a:close/>
                    <a:moveTo>
                      <a:pt x="132" y="232"/>
                    </a:moveTo>
                    <a:cubicBezTo>
                      <a:pt x="132" y="227"/>
                      <a:pt x="132" y="223"/>
                      <a:pt x="133" y="220"/>
                    </a:cubicBezTo>
                    <a:cubicBezTo>
                      <a:pt x="133" y="217"/>
                      <a:pt x="131" y="215"/>
                      <a:pt x="129" y="214"/>
                    </a:cubicBezTo>
                    <a:cubicBezTo>
                      <a:pt x="113" y="205"/>
                      <a:pt x="98" y="196"/>
                      <a:pt x="82" y="187"/>
                    </a:cubicBezTo>
                    <a:cubicBezTo>
                      <a:pt x="78" y="185"/>
                      <a:pt x="73" y="182"/>
                      <a:pt x="68" y="179"/>
                    </a:cubicBezTo>
                    <a:cubicBezTo>
                      <a:pt x="68" y="184"/>
                      <a:pt x="68" y="187"/>
                      <a:pt x="68" y="191"/>
                    </a:cubicBezTo>
                    <a:cubicBezTo>
                      <a:pt x="68" y="194"/>
                      <a:pt x="69" y="195"/>
                      <a:pt x="72" y="197"/>
                    </a:cubicBezTo>
                    <a:cubicBezTo>
                      <a:pt x="82" y="203"/>
                      <a:pt x="93" y="209"/>
                      <a:pt x="104" y="215"/>
                    </a:cubicBezTo>
                    <a:cubicBezTo>
                      <a:pt x="113" y="220"/>
                      <a:pt x="122" y="226"/>
                      <a:pt x="132" y="232"/>
                    </a:cubicBezTo>
                    <a:close/>
                    <a:moveTo>
                      <a:pt x="68" y="265"/>
                    </a:moveTo>
                    <a:cubicBezTo>
                      <a:pt x="68" y="270"/>
                      <a:pt x="68" y="274"/>
                      <a:pt x="68" y="277"/>
                    </a:cubicBezTo>
                    <a:cubicBezTo>
                      <a:pt x="68" y="280"/>
                      <a:pt x="69" y="282"/>
                      <a:pt x="71" y="283"/>
                    </a:cubicBezTo>
                    <a:cubicBezTo>
                      <a:pt x="83" y="289"/>
                      <a:pt x="94" y="296"/>
                      <a:pt x="106" y="302"/>
                    </a:cubicBezTo>
                    <a:cubicBezTo>
                      <a:pt x="113" y="307"/>
                      <a:pt x="121" y="311"/>
                      <a:pt x="129" y="316"/>
                    </a:cubicBezTo>
                    <a:cubicBezTo>
                      <a:pt x="129" y="311"/>
                      <a:pt x="129" y="308"/>
                      <a:pt x="129" y="304"/>
                    </a:cubicBezTo>
                    <a:cubicBezTo>
                      <a:pt x="129" y="301"/>
                      <a:pt x="129" y="300"/>
                      <a:pt x="126" y="299"/>
                    </a:cubicBezTo>
                    <a:cubicBezTo>
                      <a:pt x="123" y="297"/>
                      <a:pt x="120" y="295"/>
                      <a:pt x="116" y="293"/>
                    </a:cubicBezTo>
                    <a:cubicBezTo>
                      <a:pt x="101" y="284"/>
                      <a:pt x="85" y="275"/>
                      <a:pt x="68" y="265"/>
                    </a:cubicBezTo>
                    <a:close/>
                    <a:moveTo>
                      <a:pt x="24" y="173"/>
                    </a:moveTo>
                    <a:cubicBezTo>
                      <a:pt x="25" y="183"/>
                      <a:pt x="30" y="192"/>
                      <a:pt x="41" y="198"/>
                    </a:cubicBezTo>
                    <a:cubicBezTo>
                      <a:pt x="48" y="202"/>
                      <a:pt x="54" y="198"/>
                      <a:pt x="54" y="189"/>
                    </a:cubicBezTo>
                    <a:cubicBezTo>
                      <a:pt x="54" y="178"/>
                      <a:pt x="49" y="169"/>
                      <a:pt x="40" y="162"/>
                    </a:cubicBezTo>
                    <a:cubicBezTo>
                      <a:pt x="36" y="160"/>
                      <a:pt x="33" y="159"/>
                      <a:pt x="29" y="161"/>
                    </a:cubicBezTo>
                    <a:cubicBezTo>
                      <a:pt x="25" y="163"/>
                      <a:pt x="24" y="167"/>
                      <a:pt x="24" y="173"/>
                    </a:cubicBezTo>
                    <a:close/>
                    <a:moveTo>
                      <a:pt x="54" y="278"/>
                    </a:moveTo>
                    <a:cubicBezTo>
                      <a:pt x="53" y="269"/>
                      <a:pt x="49" y="259"/>
                      <a:pt x="39" y="253"/>
                    </a:cubicBezTo>
                    <a:cubicBezTo>
                      <a:pt x="31" y="249"/>
                      <a:pt x="24" y="253"/>
                      <a:pt x="24" y="262"/>
                    </a:cubicBezTo>
                    <a:cubicBezTo>
                      <a:pt x="24" y="273"/>
                      <a:pt x="30" y="282"/>
                      <a:pt x="39" y="289"/>
                    </a:cubicBezTo>
                    <a:cubicBezTo>
                      <a:pt x="42" y="291"/>
                      <a:pt x="46" y="292"/>
                      <a:pt x="50" y="290"/>
                    </a:cubicBezTo>
                    <a:cubicBezTo>
                      <a:pt x="54" y="288"/>
                      <a:pt x="54" y="284"/>
                      <a:pt x="54" y="278"/>
                    </a:cubicBezTo>
                    <a:close/>
                    <a:moveTo>
                      <a:pt x="54" y="100"/>
                    </a:moveTo>
                    <a:cubicBezTo>
                      <a:pt x="53" y="89"/>
                      <a:pt x="49" y="79"/>
                      <a:pt x="38" y="73"/>
                    </a:cubicBezTo>
                    <a:cubicBezTo>
                      <a:pt x="31" y="69"/>
                      <a:pt x="24" y="73"/>
                      <a:pt x="24" y="82"/>
                    </a:cubicBezTo>
                    <a:cubicBezTo>
                      <a:pt x="24" y="93"/>
                      <a:pt x="29" y="102"/>
                      <a:pt x="39" y="109"/>
                    </a:cubicBezTo>
                    <a:cubicBezTo>
                      <a:pt x="42" y="111"/>
                      <a:pt x="46" y="112"/>
                      <a:pt x="50" y="110"/>
                    </a:cubicBezTo>
                    <a:cubicBezTo>
                      <a:pt x="54" y="108"/>
                      <a:pt x="54" y="104"/>
                      <a:pt x="54" y="10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6090">
                <a:extLst>
                  <a:ext uri="{FF2B5EF4-FFF2-40B4-BE49-F238E27FC236}">
                    <a16:creationId xmlns:a16="http://schemas.microsoft.com/office/drawing/2014/main" id="{49BAF892-6B6F-43E1-A7CB-064BBCD46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89850" y="5573713"/>
                <a:ext cx="131762" cy="153988"/>
              </a:xfrm>
              <a:custGeom>
                <a:avLst/>
                <a:gdLst>
                  <a:gd name="T0" fmla="*/ 0 w 53"/>
                  <a:gd name="T1" fmla="*/ 61 h 61"/>
                  <a:gd name="T2" fmla="*/ 1 w 53"/>
                  <a:gd name="T3" fmla="*/ 16 h 61"/>
                  <a:gd name="T4" fmla="*/ 0 w 53"/>
                  <a:gd name="T5" fmla="*/ 7 h 61"/>
                  <a:gd name="T6" fmla="*/ 1 w 53"/>
                  <a:gd name="T7" fmla="*/ 0 h 61"/>
                  <a:gd name="T8" fmla="*/ 5 w 53"/>
                  <a:gd name="T9" fmla="*/ 2 h 61"/>
                  <a:gd name="T10" fmla="*/ 10 w 53"/>
                  <a:gd name="T11" fmla="*/ 7 h 61"/>
                  <a:gd name="T12" fmla="*/ 53 w 53"/>
                  <a:gd name="T13" fmla="*/ 31 h 61"/>
                  <a:gd name="T14" fmla="*/ 16 w 53"/>
                  <a:gd name="T15" fmla="*/ 52 h 61"/>
                  <a:gd name="T16" fmla="*/ 0 w 53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1">
                    <a:moveTo>
                      <a:pt x="0" y="61"/>
                    </a:moveTo>
                    <a:cubicBezTo>
                      <a:pt x="0" y="46"/>
                      <a:pt x="1" y="31"/>
                      <a:pt x="1" y="16"/>
                    </a:cubicBezTo>
                    <a:cubicBezTo>
                      <a:pt x="1" y="13"/>
                      <a:pt x="0" y="10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2" y="1"/>
                      <a:pt x="4" y="2"/>
                      <a:pt x="5" y="2"/>
                    </a:cubicBezTo>
                    <a:cubicBezTo>
                      <a:pt x="7" y="4"/>
                      <a:pt x="8" y="6"/>
                      <a:pt x="10" y="7"/>
                    </a:cubicBezTo>
                    <a:cubicBezTo>
                      <a:pt x="24" y="15"/>
                      <a:pt x="39" y="23"/>
                      <a:pt x="53" y="31"/>
                    </a:cubicBezTo>
                    <a:cubicBezTo>
                      <a:pt x="40" y="38"/>
                      <a:pt x="28" y="45"/>
                      <a:pt x="16" y="52"/>
                    </a:cubicBezTo>
                    <a:cubicBezTo>
                      <a:pt x="10" y="55"/>
                      <a:pt x="5" y="58"/>
                      <a:pt x="0" y="61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6091">
                <a:extLst>
                  <a:ext uri="{FF2B5EF4-FFF2-40B4-BE49-F238E27FC236}">
                    <a16:creationId xmlns:a16="http://schemas.microsoft.com/office/drawing/2014/main" id="{7CA71892-D41D-4849-91DD-D47625DC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4670425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6092">
                <a:extLst>
                  <a:ext uri="{FF2B5EF4-FFF2-40B4-BE49-F238E27FC236}">
                    <a16:creationId xmlns:a16="http://schemas.microsoft.com/office/drawing/2014/main" id="{77FE9C26-B5ED-403C-BA71-570EC0008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5481638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6093">
                <a:extLst>
                  <a:ext uri="{FF2B5EF4-FFF2-40B4-BE49-F238E27FC236}">
                    <a16:creationId xmlns:a16="http://schemas.microsoft.com/office/drawing/2014/main" id="{16088651-ECA6-40F7-B7CC-BDD3D6EB0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9577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14 w 98"/>
                  <a:gd name="T3" fmla="*/ 8 h 71"/>
                  <a:gd name="T4" fmla="*/ 95 w 98"/>
                  <a:gd name="T5" fmla="*/ 54 h 71"/>
                  <a:gd name="T6" fmla="*/ 98 w 98"/>
                  <a:gd name="T7" fmla="*/ 60 h 71"/>
                  <a:gd name="T8" fmla="*/ 98 w 98"/>
                  <a:gd name="T9" fmla="*/ 71 h 71"/>
                  <a:gd name="T10" fmla="*/ 72 w 98"/>
                  <a:gd name="T11" fmla="*/ 57 h 71"/>
                  <a:gd name="T12" fmla="*/ 3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5" y="3"/>
                      <a:pt x="10" y="5"/>
                      <a:pt x="14" y="8"/>
                    </a:cubicBezTo>
                    <a:cubicBezTo>
                      <a:pt x="41" y="23"/>
                      <a:pt x="68" y="39"/>
                      <a:pt x="95" y="54"/>
                    </a:cubicBezTo>
                    <a:cubicBezTo>
                      <a:pt x="97" y="56"/>
                      <a:pt x="98" y="57"/>
                      <a:pt x="98" y="60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89" y="66"/>
                      <a:pt x="81" y="62"/>
                      <a:pt x="72" y="57"/>
                    </a:cubicBezTo>
                    <a:cubicBezTo>
                      <a:pt x="49" y="44"/>
                      <a:pt x="27" y="30"/>
                      <a:pt x="3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6094">
                <a:extLst>
                  <a:ext uri="{FF2B5EF4-FFF2-40B4-BE49-F238E27FC236}">
                    <a16:creationId xmlns:a16="http://schemas.microsoft.com/office/drawing/2014/main" id="{9F60B8BD-0E53-48C5-964A-044928C70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863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27 w 98"/>
                  <a:gd name="T3" fmla="*/ 15 h 71"/>
                  <a:gd name="T4" fmla="*/ 95 w 98"/>
                  <a:gd name="T5" fmla="*/ 54 h 71"/>
                  <a:gd name="T6" fmla="*/ 98 w 98"/>
                  <a:gd name="T7" fmla="*/ 59 h 71"/>
                  <a:gd name="T8" fmla="*/ 98 w 98"/>
                  <a:gd name="T9" fmla="*/ 71 h 71"/>
                  <a:gd name="T10" fmla="*/ 94 w 98"/>
                  <a:gd name="T11" fmla="*/ 69 h 71"/>
                  <a:gd name="T12" fmla="*/ 4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10" y="5"/>
                      <a:pt x="18" y="10"/>
                      <a:pt x="27" y="15"/>
                    </a:cubicBezTo>
                    <a:cubicBezTo>
                      <a:pt x="49" y="28"/>
                      <a:pt x="72" y="41"/>
                      <a:pt x="95" y="54"/>
                    </a:cubicBezTo>
                    <a:cubicBezTo>
                      <a:pt x="97" y="55"/>
                      <a:pt x="98" y="57"/>
                      <a:pt x="98" y="59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96" y="70"/>
                      <a:pt x="95" y="70"/>
                      <a:pt x="94" y="69"/>
                    </a:cubicBezTo>
                    <a:cubicBezTo>
                      <a:pt x="64" y="52"/>
                      <a:pt x="34" y="34"/>
                      <a:pt x="4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6095">
                <a:extLst>
                  <a:ext uri="{FF2B5EF4-FFF2-40B4-BE49-F238E27FC236}">
                    <a16:creationId xmlns:a16="http://schemas.microsoft.com/office/drawing/2014/main" id="{7F9B5505-F6B1-43EA-BC78-759F12159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402263"/>
                <a:ext cx="241300" cy="177800"/>
              </a:xfrm>
              <a:custGeom>
                <a:avLst/>
                <a:gdLst>
                  <a:gd name="T0" fmla="*/ 98 w 98"/>
                  <a:gd name="T1" fmla="*/ 71 h 71"/>
                  <a:gd name="T2" fmla="*/ 94 w 98"/>
                  <a:gd name="T3" fmla="*/ 69 h 71"/>
                  <a:gd name="T4" fmla="*/ 30 w 98"/>
                  <a:gd name="T5" fmla="*/ 33 h 71"/>
                  <a:gd name="T6" fmla="*/ 3 w 98"/>
                  <a:gd name="T7" fmla="*/ 17 h 71"/>
                  <a:gd name="T8" fmla="*/ 0 w 98"/>
                  <a:gd name="T9" fmla="*/ 13 h 71"/>
                  <a:gd name="T10" fmla="*/ 0 w 98"/>
                  <a:gd name="T11" fmla="*/ 0 h 71"/>
                  <a:gd name="T12" fmla="*/ 3 w 98"/>
                  <a:gd name="T13" fmla="*/ 2 h 71"/>
                  <a:gd name="T14" fmla="*/ 96 w 98"/>
                  <a:gd name="T15" fmla="*/ 55 h 71"/>
                  <a:gd name="T16" fmla="*/ 98 w 98"/>
                  <a:gd name="T17" fmla="*/ 57 h 71"/>
                  <a:gd name="T18" fmla="*/ 98 w 98"/>
                  <a:gd name="T1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71">
                    <a:moveTo>
                      <a:pt x="98" y="71"/>
                    </a:moveTo>
                    <a:cubicBezTo>
                      <a:pt x="97" y="71"/>
                      <a:pt x="95" y="70"/>
                      <a:pt x="94" y="69"/>
                    </a:cubicBezTo>
                    <a:cubicBezTo>
                      <a:pt x="73" y="57"/>
                      <a:pt x="52" y="45"/>
                      <a:pt x="30" y="33"/>
                    </a:cubicBezTo>
                    <a:cubicBezTo>
                      <a:pt x="21" y="28"/>
                      <a:pt x="12" y="22"/>
                      <a:pt x="3" y="17"/>
                    </a:cubicBezTo>
                    <a:cubicBezTo>
                      <a:pt x="2" y="16"/>
                      <a:pt x="1" y="14"/>
                      <a:pt x="0" y="13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4" y="19"/>
                      <a:pt x="65" y="37"/>
                      <a:pt x="96" y="55"/>
                    </a:cubicBezTo>
                    <a:cubicBezTo>
                      <a:pt x="97" y="55"/>
                      <a:pt x="97" y="56"/>
                      <a:pt x="98" y="57"/>
                    </a:cubicBezTo>
                    <a:cubicBezTo>
                      <a:pt x="98" y="62"/>
                      <a:pt x="98" y="66"/>
                      <a:pt x="98" y="7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6096">
                <a:extLst>
                  <a:ext uri="{FF2B5EF4-FFF2-40B4-BE49-F238E27FC236}">
                    <a16:creationId xmlns:a16="http://schemas.microsoft.com/office/drawing/2014/main" id="{54F4B901-1E07-48EE-8039-3191C6527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891088"/>
                <a:ext cx="160337" cy="130175"/>
              </a:xfrm>
              <a:custGeom>
                <a:avLst/>
                <a:gdLst>
                  <a:gd name="T0" fmla="*/ 64 w 65"/>
                  <a:gd name="T1" fmla="*/ 52 h 52"/>
                  <a:gd name="T2" fmla="*/ 46 w 65"/>
                  <a:gd name="T3" fmla="*/ 42 h 52"/>
                  <a:gd name="T4" fmla="*/ 3 w 65"/>
                  <a:gd name="T5" fmla="*/ 18 h 52"/>
                  <a:gd name="T6" fmla="*/ 0 w 65"/>
                  <a:gd name="T7" fmla="*/ 12 h 52"/>
                  <a:gd name="T8" fmla="*/ 0 w 65"/>
                  <a:gd name="T9" fmla="*/ 0 h 52"/>
                  <a:gd name="T10" fmla="*/ 5 w 65"/>
                  <a:gd name="T11" fmla="*/ 3 h 52"/>
                  <a:gd name="T12" fmla="*/ 61 w 65"/>
                  <a:gd name="T13" fmla="*/ 35 h 52"/>
                  <a:gd name="T14" fmla="*/ 64 w 65"/>
                  <a:gd name="T15" fmla="*/ 41 h 52"/>
                  <a:gd name="T16" fmla="*/ 64 w 65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2">
                    <a:moveTo>
                      <a:pt x="64" y="52"/>
                    </a:moveTo>
                    <a:cubicBezTo>
                      <a:pt x="58" y="49"/>
                      <a:pt x="52" y="45"/>
                      <a:pt x="46" y="42"/>
                    </a:cubicBezTo>
                    <a:cubicBezTo>
                      <a:pt x="32" y="34"/>
                      <a:pt x="18" y="26"/>
                      <a:pt x="3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24" y="14"/>
                      <a:pt x="42" y="24"/>
                      <a:pt x="61" y="35"/>
                    </a:cubicBezTo>
                    <a:cubicBezTo>
                      <a:pt x="64" y="36"/>
                      <a:pt x="65" y="38"/>
                      <a:pt x="64" y="41"/>
                    </a:cubicBezTo>
                    <a:cubicBezTo>
                      <a:pt x="64" y="44"/>
                      <a:pt x="64" y="48"/>
                      <a:pt x="64" y="52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097">
                <a:extLst>
                  <a:ext uri="{FF2B5EF4-FFF2-40B4-BE49-F238E27FC236}">
                    <a16:creationId xmlns:a16="http://schemas.microsoft.com/office/drawing/2014/main" id="{E0E23724-2F13-45DF-B12C-21EAF2134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18100"/>
                <a:ext cx="160337" cy="133350"/>
              </a:xfrm>
              <a:custGeom>
                <a:avLst/>
                <a:gdLst>
                  <a:gd name="T0" fmla="*/ 64 w 65"/>
                  <a:gd name="T1" fmla="*/ 53 h 53"/>
                  <a:gd name="T2" fmla="*/ 36 w 65"/>
                  <a:gd name="T3" fmla="*/ 36 h 53"/>
                  <a:gd name="T4" fmla="*/ 4 w 65"/>
                  <a:gd name="T5" fmla="*/ 18 h 53"/>
                  <a:gd name="T6" fmla="*/ 0 w 65"/>
                  <a:gd name="T7" fmla="*/ 12 h 53"/>
                  <a:gd name="T8" fmla="*/ 0 w 65"/>
                  <a:gd name="T9" fmla="*/ 0 h 53"/>
                  <a:gd name="T10" fmla="*/ 14 w 65"/>
                  <a:gd name="T11" fmla="*/ 8 h 53"/>
                  <a:gd name="T12" fmla="*/ 61 w 65"/>
                  <a:gd name="T13" fmla="*/ 35 h 53"/>
                  <a:gd name="T14" fmla="*/ 65 w 65"/>
                  <a:gd name="T15" fmla="*/ 41 h 53"/>
                  <a:gd name="T16" fmla="*/ 64 w 65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3">
                    <a:moveTo>
                      <a:pt x="64" y="53"/>
                    </a:moveTo>
                    <a:cubicBezTo>
                      <a:pt x="54" y="47"/>
                      <a:pt x="45" y="41"/>
                      <a:pt x="36" y="36"/>
                    </a:cubicBezTo>
                    <a:cubicBezTo>
                      <a:pt x="25" y="30"/>
                      <a:pt x="14" y="24"/>
                      <a:pt x="4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5" y="3"/>
                      <a:pt x="10" y="6"/>
                      <a:pt x="14" y="8"/>
                    </a:cubicBezTo>
                    <a:cubicBezTo>
                      <a:pt x="30" y="17"/>
                      <a:pt x="45" y="26"/>
                      <a:pt x="61" y="35"/>
                    </a:cubicBezTo>
                    <a:cubicBezTo>
                      <a:pt x="63" y="36"/>
                      <a:pt x="65" y="38"/>
                      <a:pt x="65" y="41"/>
                    </a:cubicBezTo>
                    <a:cubicBezTo>
                      <a:pt x="64" y="44"/>
                      <a:pt x="64" y="48"/>
                      <a:pt x="64" y="53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6098">
                <a:extLst>
                  <a:ext uri="{FF2B5EF4-FFF2-40B4-BE49-F238E27FC236}">
                    <a16:creationId xmlns:a16="http://schemas.microsoft.com/office/drawing/2014/main" id="{E5219AD3-852C-4C63-81B4-534744E45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334000"/>
                <a:ext cx="150812" cy="127000"/>
              </a:xfrm>
              <a:custGeom>
                <a:avLst/>
                <a:gdLst>
                  <a:gd name="T0" fmla="*/ 0 w 61"/>
                  <a:gd name="T1" fmla="*/ 0 h 51"/>
                  <a:gd name="T2" fmla="*/ 48 w 61"/>
                  <a:gd name="T3" fmla="*/ 28 h 51"/>
                  <a:gd name="T4" fmla="*/ 58 w 61"/>
                  <a:gd name="T5" fmla="*/ 34 h 51"/>
                  <a:gd name="T6" fmla="*/ 61 w 61"/>
                  <a:gd name="T7" fmla="*/ 39 h 51"/>
                  <a:gd name="T8" fmla="*/ 61 w 61"/>
                  <a:gd name="T9" fmla="*/ 51 h 51"/>
                  <a:gd name="T10" fmla="*/ 38 w 61"/>
                  <a:gd name="T11" fmla="*/ 37 h 51"/>
                  <a:gd name="T12" fmla="*/ 3 w 61"/>
                  <a:gd name="T13" fmla="*/ 18 h 51"/>
                  <a:gd name="T14" fmla="*/ 0 w 61"/>
                  <a:gd name="T15" fmla="*/ 12 h 51"/>
                  <a:gd name="T16" fmla="*/ 0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0" y="0"/>
                    </a:moveTo>
                    <a:cubicBezTo>
                      <a:pt x="17" y="10"/>
                      <a:pt x="33" y="19"/>
                      <a:pt x="48" y="28"/>
                    </a:cubicBezTo>
                    <a:cubicBezTo>
                      <a:pt x="52" y="30"/>
                      <a:pt x="55" y="32"/>
                      <a:pt x="58" y="34"/>
                    </a:cubicBezTo>
                    <a:cubicBezTo>
                      <a:pt x="61" y="35"/>
                      <a:pt x="61" y="36"/>
                      <a:pt x="61" y="39"/>
                    </a:cubicBezTo>
                    <a:cubicBezTo>
                      <a:pt x="61" y="43"/>
                      <a:pt x="61" y="46"/>
                      <a:pt x="61" y="51"/>
                    </a:cubicBezTo>
                    <a:cubicBezTo>
                      <a:pt x="53" y="46"/>
                      <a:pt x="45" y="42"/>
                      <a:pt x="38" y="37"/>
                    </a:cubicBezTo>
                    <a:cubicBezTo>
                      <a:pt x="26" y="31"/>
                      <a:pt x="15" y="24"/>
                      <a:pt x="3" y="18"/>
                    </a:cubicBezTo>
                    <a:cubicBezTo>
                      <a:pt x="1" y="17"/>
                      <a:pt x="0" y="15"/>
                      <a:pt x="0" y="12"/>
                    </a:cubicBezTo>
                    <a:cubicBezTo>
                      <a:pt x="0" y="9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6099">
                <a:extLst>
                  <a:ext uri="{FF2B5EF4-FFF2-40B4-BE49-F238E27FC236}">
                    <a16:creationId xmlns:a16="http://schemas.microsoft.com/office/drawing/2014/main" id="{C222B245-BCD1-4F1C-9653-59CD6FC7F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068888"/>
                <a:ext cx="74612" cy="107950"/>
              </a:xfrm>
              <a:custGeom>
                <a:avLst/>
                <a:gdLst>
                  <a:gd name="T0" fmla="*/ 0 w 30"/>
                  <a:gd name="T1" fmla="*/ 14 h 43"/>
                  <a:gd name="T2" fmla="*/ 5 w 30"/>
                  <a:gd name="T3" fmla="*/ 2 h 43"/>
                  <a:gd name="T4" fmla="*/ 16 w 30"/>
                  <a:gd name="T5" fmla="*/ 3 h 43"/>
                  <a:gd name="T6" fmla="*/ 30 w 30"/>
                  <a:gd name="T7" fmla="*/ 30 h 43"/>
                  <a:gd name="T8" fmla="*/ 17 w 30"/>
                  <a:gd name="T9" fmla="*/ 39 h 43"/>
                  <a:gd name="T10" fmla="*/ 0 w 30"/>
                  <a:gd name="T11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0" y="14"/>
                    </a:moveTo>
                    <a:cubicBezTo>
                      <a:pt x="0" y="8"/>
                      <a:pt x="1" y="4"/>
                      <a:pt x="5" y="2"/>
                    </a:cubicBezTo>
                    <a:cubicBezTo>
                      <a:pt x="9" y="0"/>
                      <a:pt x="12" y="1"/>
                      <a:pt x="16" y="3"/>
                    </a:cubicBezTo>
                    <a:cubicBezTo>
                      <a:pt x="25" y="10"/>
                      <a:pt x="30" y="19"/>
                      <a:pt x="30" y="30"/>
                    </a:cubicBezTo>
                    <a:cubicBezTo>
                      <a:pt x="30" y="39"/>
                      <a:pt x="24" y="43"/>
                      <a:pt x="17" y="39"/>
                    </a:cubicBezTo>
                    <a:cubicBezTo>
                      <a:pt x="6" y="33"/>
                      <a:pt x="1" y="24"/>
                      <a:pt x="0" y="14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6100">
                <a:extLst>
                  <a:ext uri="{FF2B5EF4-FFF2-40B4-BE49-F238E27FC236}">
                    <a16:creationId xmlns:a16="http://schemas.microsoft.com/office/drawing/2014/main" id="{51B6D5EA-CF1C-4940-81BC-B3C2CF582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294313"/>
                <a:ext cx="74612" cy="107950"/>
              </a:xfrm>
              <a:custGeom>
                <a:avLst/>
                <a:gdLst>
                  <a:gd name="T0" fmla="*/ 30 w 30"/>
                  <a:gd name="T1" fmla="*/ 29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5 w 30"/>
                  <a:gd name="T9" fmla="*/ 4 h 43"/>
                  <a:gd name="T10" fmla="*/ 30 w 30"/>
                  <a:gd name="T11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29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6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5" y="4"/>
                    </a:cubicBezTo>
                    <a:cubicBezTo>
                      <a:pt x="25" y="10"/>
                      <a:pt x="29" y="20"/>
                      <a:pt x="30" y="29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6101">
                <a:extLst>
                  <a:ext uri="{FF2B5EF4-FFF2-40B4-BE49-F238E27FC236}">
                    <a16:creationId xmlns:a16="http://schemas.microsoft.com/office/drawing/2014/main" id="{8FF81B35-2EB3-46F1-9F1F-22885DA20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4843463"/>
                <a:ext cx="74612" cy="107950"/>
              </a:xfrm>
              <a:custGeom>
                <a:avLst/>
                <a:gdLst>
                  <a:gd name="T0" fmla="*/ 30 w 30"/>
                  <a:gd name="T1" fmla="*/ 31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4 w 30"/>
                  <a:gd name="T9" fmla="*/ 4 h 43"/>
                  <a:gd name="T10" fmla="*/ 30 w 30"/>
                  <a:gd name="T11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31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5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4" y="4"/>
                    </a:cubicBezTo>
                    <a:cubicBezTo>
                      <a:pt x="25" y="10"/>
                      <a:pt x="29" y="20"/>
                      <a:pt x="30" y="3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6102">
                <a:extLst>
                  <a:ext uri="{FF2B5EF4-FFF2-40B4-BE49-F238E27FC236}">
                    <a16:creationId xmlns:a16="http://schemas.microsoft.com/office/drawing/2014/main" id="{59BE52B6-972E-4E53-B78C-332F0683A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77150" y="5545138"/>
                <a:ext cx="0" cy="34925"/>
              </a:xfrm>
              <a:custGeom>
                <a:avLst/>
                <a:gdLst>
                  <a:gd name="T0" fmla="*/ 14 h 14"/>
                  <a:gd name="T1" fmla="*/ 0 h 14"/>
                  <a:gd name="T2" fmla="*/ 14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cubicBezTo>
                      <a:pt x="0" y="9"/>
                      <a:pt x="0" y="5"/>
                      <a:pt x="0" y="0"/>
                    </a:cubicBezTo>
                    <a:cubicBezTo>
                      <a:pt x="0" y="5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6103">
                <a:extLst>
                  <a:ext uri="{FF2B5EF4-FFF2-40B4-BE49-F238E27FC236}">
                    <a16:creationId xmlns:a16="http://schemas.microsoft.com/office/drawing/2014/main" id="{B58E7CE1-2090-4A69-B716-F47D13E4D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54925" y="4787900"/>
                <a:ext cx="346075" cy="458788"/>
              </a:xfrm>
              <a:custGeom>
                <a:avLst/>
                <a:gdLst>
                  <a:gd name="T0" fmla="*/ 3 w 140"/>
                  <a:gd name="T1" fmla="*/ 54 h 183"/>
                  <a:gd name="T2" fmla="*/ 16 w 140"/>
                  <a:gd name="T3" fmla="*/ 12 h 183"/>
                  <a:gd name="T4" fmla="*/ 59 w 140"/>
                  <a:gd name="T5" fmla="*/ 6 h 183"/>
                  <a:gd name="T6" fmla="*/ 108 w 140"/>
                  <a:gd name="T7" fmla="*/ 45 h 183"/>
                  <a:gd name="T8" fmla="*/ 138 w 140"/>
                  <a:gd name="T9" fmla="*/ 113 h 183"/>
                  <a:gd name="T10" fmla="*/ 136 w 140"/>
                  <a:gd name="T11" fmla="*/ 151 h 183"/>
                  <a:gd name="T12" fmla="*/ 89 w 140"/>
                  <a:gd name="T13" fmla="*/ 177 h 183"/>
                  <a:gd name="T14" fmla="*/ 83 w 140"/>
                  <a:gd name="T15" fmla="*/ 174 h 183"/>
                  <a:gd name="T16" fmla="*/ 81 w 140"/>
                  <a:gd name="T17" fmla="*/ 174 h 183"/>
                  <a:gd name="T18" fmla="*/ 60 w 140"/>
                  <a:gd name="T19" fmla="*/ 162 h 183"/>
                  <a:gd name="T20" fmla="*/ 40 w 140"/>
                  <a:gd name="T21" fmla="*/ 143 h 183"/>
                  <a:gd name="T22" fmla="*/ 38 w 140"/>
                  <a:gd name="T23" fmla="*/ 140 h 183"/>
                  <a:gd name="T24" fmla="*/ 7 w 140"/>
                  <a:gd name="T25" fmla="*/ 80 h 183"/>
                  <a:gd name="T26" fmla="*/ 3 w 140"/>
                  <a:gd name="T27" fmla="*/ 5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183">
                    <a:moveTo>
                      <a:pt x="3" y="54"/>
                    </a:moveTo>
                    <a:cubicBezTo>
                      <a:pt x="2" y="44"/>
                      <a:pt x="0" y="28"/>
                      <a:pt x="16" y="12"/>
                    </a:cubicBezTo>
                    <a:cubicBezTo>
                      <a:pt x="29" y="0"/>
                      <a:pt x="44" y="0"/>
                      <a:pt x="59" y="6"/>
                    </a:cubicBezTo>
                    <a:cubicBezTo>
                      <a:pt x="80" y="13"/>
                      <a:pt x="95" y="28"/>
                      <a:pt x="108" y="45"/>
                    </a:cubicBezTo>
                    <a:cubicBezTo>
                      <a:pt x="123" y="65"/>
                      <a:pt x="134" y="88"/>
                      <a:pt x="138" y="113"/>
                    </a:cubicBezTo>
                    <a:cubicBezTo>
                      <a:pt x="140" y="126"/>
                      <a:pt x="140" y="138"/>
                      <a:pt x="136" y="151"/>
                    </a:cubicBezTo>
                    <a:cubicBezTo>
                      <a:pt x="130" y="173"/>
                      <a:pt x="111" y="183"/>
                      <a:pt x="89" y="177"/>
                    </a:cubicBezTo>
                    <a:cubicBezTo>
                      <a:pt x="87" y="176"/>
                      <a:pt x="85" y="175"/>
                      <a:pt x="83" y="174"/>
                    </a:cubicBezTo>
                    <a:cubicBezTo>
                      <a:pt x="82" y="174"/>
                      <a:pt x="82" y="174"/>
                      <a:pt x="81" y="174"/>
                    </a:cubicBezTo>
                    <a:cubicBezTo>
                      <a:pt x="74" y="170"/>
                      <a:pt x="67" y="166"/>
                      <a:pt x="60" y="162"/>
                    </a:cubicBezTo>
                    <a:cubicBezTo>
                      <a:pt x="54" y="156"/>
                      <a:pt x="47" y="149"/>
                      <a:pt x="40" y="143"/>
                    </a:cubicBezTo>
                    <a:cubicBezTo>
                      <a:pt x="39" y="142"/>
                      <a:pt x="39" y="141"/>
                      <a:pt x="38" y="140"/>
                    </a:cubicBezTo>
                    <a:cubicBezTo>
                      <a:pt x="23" y="122"/>
                      <a:pt x="13" y="102"/>
                      <a:pt x="7" y="80"/>
                    </a:cubicBezTo>
                    <a:cubicBezTo>
                      <a:pt x="5" y="72"/>
                      <a:pt x="4" y="63"/>
                      <a:pt x="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6083516-8288-477E-B6EC-07288E4FDA8F}"/>
                </a:ext>
              </a:extLst>
            </p:cNvPr>
            <p:cNvSpPr/>
            <p:nvPr/>
          </p:nvSpPr>
          <p:spPr>
            <a:xfrm>
              <a:off x="10772064" y="1543537"/>
              <a:ext cx="279316" cy="351398"/>
            </a:xfrm>
            <a:custGeom>
              <a:avLst/>
              <a:gdLst>
                <a:gd name="connsiteX0" fmla="*/ 872638 w 885825"/>
                <a:gd name="connsiteY0" fmla="*/ 1014186 h 1114425"/>
                <a:gd name="connsiteX1" fmla="*/ 863494 w 885825"/>
                <a:gd name="connsiteY1" fmla="*/ 1103721 h 1114425"/>
                <a:gd name="connsiteX2" fmla="*/ 813964 w 885825"/>
                <a:gd name="connsiteY2" fmla="*/ 1099721 h 1114425"/>
                <a:gd name="connsiteX3" fmla="*/ 75491 w 885825"/>
                <a:gd name="connsiteY3" fmla="*/ 673382 h 1114425"/>
                <a:gd name="connsiteX4" fmla="*/ 27580 w 885825"/>
                <a:gd name="connsiteY4" fmla="*/ 622994 h 1114425"/>
                <a:gd name="connsiteX5" fmla="*/ 27389 w 885825"/>
                <a:gd name="connsiteY5" fmla="*/ 622804 h 1114425"/>
                <a:gd name="connsiteX6" fmla="*/ 25770 w 885825"/>
                <a:gd name="connsiteY6" fmla="*/ 619851 h 1114425"/>
                <a:gd name="connsiteX7" fmla="*/ 16817 w 885825"/>
                <a:gd name="connsiteY7" fmla="*/ 520220 h 1114425"/>
                <a:gd name="connsiteX8" fmla="*/ 386196 w 885825"/>
                <a:gd name="connsiteY8" fmla="*/ 21014 h 1114425"/>
                <a:gd name="connsiteX9" fmla="*/ 396674 w 885825"/>
                <a:gd name="connsiteY9" fmla="*/ 11585 h 1114425"/>
                <a:gd name="connsiteX10" fmla="*/ 398674 w 885825"/>
                <a:gd name="connsiteY10" fmla="*/ 10537 h 1114425"/>
                <a:gd name="connsiteX11" fmla="*/ 492590 w 885825"/>
                <a:gd name="connsiteY11" fmla="*/ 66639 h 1114425"/>
                <a:gd name="connsiteX12" fmla="*/ 492876 w 885825"/>
                <a:gd name="connsiteY12" fmla="*/ 67211 h 1114425"/>
                <a:gd name="connsiteX13" fmla="*/ 493067 w 885825"/>
                <a:gd name="connsiteY13" fmla="*/ 67401 h 1114425"/>
                <a:gd name="connsiteX14" fmla="*/ 503449 w 885825"/>
                <a:gd name="connsiteY14" fmla="*/ 88832 h 1114425"/>
                <a:gd name="connsiteX15" fmla="*/ 872638 w 885825"/>
                <a:gd name="connsiteY15" fmla="*/ 1014377 h 1114425"/>
                <a:gd name="connsiteX16" fmla="*/ 485542 w 885825"/>
                <a:gd name="connsiteY16" fmla="*/ 365438 h 1114425"/>
                <a:gd name="connsiteX17" fmla="*/ 485542 w 885825"/>
                <a:gd name="connsiteY17" fmla="*/ 342293 h 1114425"/>
                <a:gd name="connsiteX18" fmla="*/ 435631 w 885825"/>
                <a:gd name="connsiteY18" fmla="*/ 256091 h 1114425"/>
                <a:gd name="connsiteX19" fmla="*/ 385910 w 885825"/>
                <a:gd name="connsiteY19" fmla="*/ 284666 h 1114425"/>
                <a:gd name="connsiteX20" fmla="*/ 385910 w 885825"/>
                <a:gd name="connsiteY20" fmla="*/ 307907 h 1114425"/>
                <a:gd name="connsiteX21" fmla="*/ 399531 w 885825"/>
                <a:gd name="connsiteY21" fmla="*/ 511266 h 1114425"/>
                <a:gd name="connsiteX22" fmla="*/ 411056 w 885825"/>
                <a:gd name="connsiteY22" fmla="*/ 545080 h 1114425"/>
                <a:gd name="connsiteX23" fmla="*/ 435440 w 885825"/>
                <a:gd name="connsiteY23" fmla="*/ 570226 h 1114425"/>
                <a:gd name="connsiteX24" fmla="*/ 471350 w 885825"/>
                <a:gd name="connsiteY24" fmla="*/ 552890 h 1114425"/>
                <a:gd name="connsiteX25" fmla="*/ 485447 w 885825"/>
                <a:gd name="connsiteY25" fmla="*/ 365438 h 1114425"/>
                <a:gd name="connsiteX26" fmla="*/ 484875 w 885825"/>
                <a:gd name="connsiteY26" fmla="*/ 707291 h 1114425"/>
                <a:gd name="connsiteX27" fmla="*/ 470588 w 885825"/>
                <a:gd name="connsiteY27" fmla="*/ 658523 h 1114425"/>
                <a:gd name="connsiteX28" fmla="*/ 435440 w 885825"/>
                <a:gd name="connsiteY28" fmla="*/ 621756 h 1114425"/>
                <a:gd name="connsiteX29" fmla="*/ 400293 w 885825"/>
                <a:gd name="connsiteY29" fmla="*/ 617946 h 1114425"/>
                <a:gd name="connsiteX30" fmla="*/ 385815 w 885825"/>
                <a:gd name="connsiteY30" fmla="*/ 650236 h 1114425"/>
                <a:gd name="connsiteX31" fmla="*/ 400293 w 885825"/>
                <a:gd name="connsiteY31" fmla="*/ 699099 h 1114425"/>
                <a:gd name="connsiteX32" fmla="*/ 435440 w 885825"/>
                <a:gd name="connsiteY32" fmla="*/ 735961 h 1114425"/>
                <a:gd name="connsiteX33" fmla="*/ 470588 w 885825"/>
                <a:gd name="connsiteY33" fmla="*/ 739580 h 1114425"/>
                <a:gd name="connsiteX34" fmla="*/ 484875 w 885825"/>
                <a:gd name="connsiteY34" fmla="*/ 70729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5825" h="1114425">
                  <a:moveTo>
                    <a:pt x="872638" y="1014186"/>
                  </a:moveTo>
                  <a:cubicBezTo>
                    <a:pt x="889497" y="1056477"/>
                    <a:pt x="883306" y="1090862"/>
                    <a:pt x="863494" y="1103721"/>
                  </a:cubicBezTo>
                  <a:cubicBezTo>
                    <a:pt x="851397" y="1111627"/>
                    <a:pt x="834157" y="1111341"/>
                    <a:pt x="813964" y="1099721"/>
                  </a:cubicBezTo>
                  <a:lnTo>
                    <a:pt x="75491" y="673382"/>
                  </a:lnTo>
                  <a:cubicBezTo>
                    <a:pt x="56155" y="662237"/>
                    <a:pt x="39581" y="643759"/>
                    <a:pt x="27580" y="622994"/>
                  </a:cubicBezTo>
                  <a:cubicBezTo>
                    <a:pt x="27580" y="622994"/>
                    <a:pt x="27580" y="622994"/>
                    <a:pt x="27389" y="622804"/>
                  </a:cubicBezTo>
                  <a:lnTo>
                    <a:pt x="25770" y="619851"/>
                  </a:lnTo>
                  <a:cubicBezTo>
                    <a:pt x="6244" y="584228"/>
                    <a:pt x="148" y="542889"/>
                    <a:pt x="16817" y="520220"/>
                  </a:cubicBezTo>
                  <a:lnTo>
                    <a:pt x="386196" y="21014"/>
                  </a:lnTo>
                  <a:cubicBezTo>
                    <a:pt x="389244" y="16919"/>
                    <a:pt x="392768" y="13870"/>
                    <a:pt x="396674" y="11585"/>
                  </a:cubicBezTo>
                  <a:lnTo>
                    <a:pt x="398674" y="10537"/>
                  </a:lnTo>
                  <a:cubicBezTo>
                    <a:pt x="425058" y="-2322"/>
                    <a:pt x="466968" y="22443"/>
                    <a:pt x="492590" y="66639"/>
                  </a:cubicBezTo>
                  <a:lnTo>
                    <a:pt x="492876" y="67211"/>
                  </a:lnTo>
                  <a:cubicBezTo>
                    <a:pt x="492876" y="67211"/>
                    <a:pt x="492876" y="67211"/>
                    <a:pt x="493067" y="67401"/>
                  </a:cubicBezTo>
                  <a:cubicBezTo>
                    <a:pt x="496877" y="74069"/>
                    <a:pt x="500401" y="81308"/>
                    <a:pt x="503449" y="88832"/>
                  </a:cubicBezTo>
                  <a:lnTo>
                    <a:pt x="872638" y="1014377"/>
                  </a:lnTo>
                  <a:close/>
                  <a:moveTo>
                    <a:pt x="485542" y="365438"/>
                  </a:moveTo>
                  <a:lnTo>
                    <a:pt x="485542" y="342293"/>
                  </a:lnTo>
                  <a:cubicBezTo>
                    <a:pt x="485542" y="310574"/>
                    <a:pt x="463253" y="271998"/>
                    <a:pt x="435631" y="256091"/>
                  </a:cubicBezTo>
                  <a:cubicBezTo>
                    <a:pt x="408199" y="240280"/>
                    <a:pt x="386006" y="253043"/>
                    <a:pt x="385910" y="284666"/>
                  </a:cubicBezTo>
                  <a:lnTo>
                    <a:pt x="385910" y="307907"/>
                  </a:lnTo>
                  <a:lnTo>
                    <a:pt x="399531" y="511266"/>
                  </a:lnTo>
                  <a:cubicBezTo>
                    <a:pt x="400388" y="522506"/>
                    <a:pt x="404675" y="534602"/>
                    <a:pt x="411056" y="545080"/>
                  </a:cubicBezTo>
                  <a:cubicBezTo>
                    <a:pt x="417438" y="555653"/>
                    <a:pt x="426106" y="564701"/>
                    <a:pt x="435440" y="570226"/>
                  </a:cubicBezTo>
                  <a:cubicBezTo>
                    <a:pt x="454205" y="581180"/>
                    <a:pt x="469826" y="573464"/>
                    <a:pt x="471350" y="552890"/>
                  </a:cubicBezTo>
                  <a:lnTo>
                    <a:pt x="485447" y="365438"/>
                  </a:lnTo>
                  <a:close/>
                  <a:moveTo>
                    <a:pt x="484875" y="707291"/>
                  </a:moveTo>
                  <a:cubicBezTo>
                    <a:pt x="484875" y="691289"/>
                    <a:pt x="480017" y="674906"/>
                    <a:pt x="470588" y="658523"/>
                  </a:cubicBezTo>
                  <a:cubicBezTo>
                    <a:pt x="461063" y="641949"/>
                    <a:pt x="449347" y="629757"/>
                    <a:pt x="435440" y="621756"/>
                  </a:cubicBezTo>
                  <a:cubicBezTo>
                    <a:pt x="421534" y="613565"/>
                    <a:pt x="409818" y="612231"/>
                    <a:pt x="400293" y="617946"/>
                  </a:cubicBezTo>
                  <a:cubicBezTo>
                    <a:pt x="390673" y="623375"/>
                    <a:pt x="385815" y="634139"/>
                    <a:pt x="385815" y="650236"/>
                  </a:cubicBezTo>
                  <a:cubicBezTo>
                    <a:pt x="385815" y="666333"/>
                    <a:pt x="390673" y="682430"/>
                    <a:pt x="400293" y="699099"/>
                  </a:cubicBezTo>
                  <a:cubicBezTo>
                    <a:pt x="409723" y="715482"/>
                    <a:pt x="421534" y="727960"/>
                    <a:pt x="435440" y="735961"/>
                  </a:cubicBezTo>
                  <a:cubicBezTo>
                    <a:pt x="449252" y="743867"/>
                    <a:pt x="460967" y="745200"/>
                    <a:pt x="470588" y="739580"/>
                  </a:cubicBezTo>
                  <a:cubicBezTo>
                    <a:pt x="480017" y="733961"/>
                    <a:pt x="484875" y="723293"/>
                    <a:pt x="484875" y="707291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349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CDACAFA-6F56-4B26-BF96-4FF62F45CC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4881852"/>
              </p:ext>
            </p:extLst>
          </p:nvPr>
        </p:nvGraphicFramePr>
        <p:xfrm>
          <a:off x="58942" y="1743075"/>
          <a:ext cx="11690145" cy="450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458D8C1-1F50-4C87-84A7-70DE816E6695}"/>
              </a:ext>
            </a:extLst>
          </p:cNvPr>
          <p:cNvSpPr/>
          <p:nvPr/>
        </p:nvSpPr>
        <p:spPr>
          <a:xfrm>
            <a:off x="330404" y="6245097"/>
            <a:ext cx="8362336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 eaLnBrk="0" hangingPunct="0">
              <a:lnSpc>
                <a:spcPct val="90000"/>
              </a:lnSpc>
              <a:spcBef>
                <a:spcPts val="1200"/>
              </a:spcBef>
              <a:defRPr/>
            </a:pP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2022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of Certified Fraud Examiners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ўтказилган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тадқиқотлар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натижаларига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асосланган</a:t>
            </a:r>
            <a:endParaRPr lang="ru-RU" sz="11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878F3FE6-1309-4C2C-92C0-214E5E5B7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4" y="438162"/>
            <a:ext cx="10401648" cy="434975"/>
          </a:xfrm>
        </p:spPr>
        <p:txBody>
          <a:bodyPr/>
          <a:lstStyle/>
          <a:p>
            <a:r>
              <a:rPr lang="ru-RU"/>
              <a:t>Коррупциявий </a:t>
            </a:r>
            <a:r>
              <a:rPr lang="ru-RU" err="1"/>
              <a:t>тўловларни</a:t>
            </a:r>
            <a:r>
              <a:rPr lang="ru-RU"/>
              <a:t> </a:t>
            </a:r>
            <a:r>
              <a:rPr lang="ru-RU" err="1"/>
              <a:t>идентификациялаш</a:t>
            </a:r>
            <a:r>
              <a:rPr lang="ru-RU"/>
              <a:t> </a:t>
            </a:r>
            <a:r>
              <a:rPr lang="ru-RU" err="1"/>
              <a:t>методикаси</a:t>
            </a:r>
            <a:r>
              <a:rPr lang="ru-RU"/>
              <a:t>: </a:t>
            </a:r>
            <a:r>
              <a:rPr lang="ru-RU" err="1"/>
              <a:t>Одамлар</a:t>
            </a:r>
            <a:r>
              <a:rPr lang="ru-RU"/>
              <a:t> (4/5</a:t>
            </a:r>
            <a:r>
              <a:rPr lang="en-US"/>
              <a:t>)</a:t>
            </a:r>
            <a:endParaRPr lang="ru-R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9AD548-5F3E-4BF0-A383-A911E0CBA481}"/>
              </a:ext>
            </a:extLst>
          </p:cNvPr>
          <p:cNvGrpSpPr/>
          <p:nvPr/>
        </p:nvGrpSpPr>
        <p:grpSpPr>
          <a:xfrm>
            <a:off x="443080" y="1282700"/>
            <a:ext cx="11306008" cy="460375"/>
            <a:chOff x="443080" y="1282700"/>
            <a:chExt cx="11306008" cy="46037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4862DAE-396A-466D-BB91-A7185811B2C1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0A7666D-8E01-4C84-A2CC-CEB52922BAA5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Ҳуқуқбузарлар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хулқ-атворида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"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сигналли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байроқлари"ни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қанчалик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тез-тез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кўрсатишади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395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508B6BB-AD84-4B4D-A2CE-E20B5FF6E976}"/>
              </a:ext>
            </a:extLst>
          </p:cNvPr>
          <p:cNvSpPr/>
          <p:nvPr/>
        </p:nvSpPr>
        <p:spPr>
          <a:xfrm>
            <a:off x="6180589" y="1813059"/>
            <a:ext cx="5568499" cy="7287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Профессионал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фирибгарлик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ҳолатларининг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деярли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ярми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ушбу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тўртта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бўлимда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содир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бўлади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3A07D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9D0ED34-B996-42F9-9EA5-856CCDEB64EA}"/>
              </a:ext>
            </a:extLst>
          </p:cNvPr>
          <p:cNvSpPr/>
          <p:nvPr/>
        </p:nvSpPr>
        <p:spPr>
          <a:xfrm>
            <a:off x="431999" y="1813059"/>
            <a:ext cx="5592564" cy="7287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lvl="0">
              <a:defRPr/>
            </a:pP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Раҳбарлар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фа</a:t>
            </a:r>
            <a:r>
              <a:rPr kumimoji="0" lang="uz-Cyrl-UZ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қат </a:t>
            </a:r>
            <a:r>
              <a:rPr lang="ru-RU" sz="1400">
                <a:solidFill>
                  <a:srgbClr val="3A07DF"/>
                </a:solidFill>
              </a:rPr>
              <a:t>23% 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профессионал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фирибгарликларни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содир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этишди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аммо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улар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энг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катта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йўқотишларга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сабаб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бўлди</a:t>
            </a: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3A07D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A109D125-108A-4937-A5B8-9273AD0D0201}"/>
              </a:ext>
            </a:extLst>
          </p:cNvPr>
          <p:cNvSpPr/>
          <p:nvPr/>
        </p:nvSpPr>
        <p:spPr>
          <a:xfrm>
            <a:off x="7099446" y="3282098"/>
            <a:ext cx="1684535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BFC9E00-3D1D-484F-AA42-084BB8004427}"/>
              </a:ext>
            </a:extLst>
          </p:cNvPr>
          <p:cNvSpPr/>
          <p:nvPr/>
        </p:nvSpPr>
        <p:spPr>
          <a:xfrm>
            <a:off x="7104100" y="2706835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-244" normalizeH="0" baseline="0" noProof="0">
                <a:ln>
                  <a:noFill/>
                </a:ln>
                <a:solidFill>
                  <a:srgbClr val="1BD7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15%</a:t>
            </a:r>
            <a:endParaRPr kumimoji="0" lang="en-US" sz="4000" b="0" i="0" u="none" strike="noStrike" kern="1200" cap="none" spc="-244" normalizeH="0" baseline="0" noProof="0">
              <a:ln>
                <a:noFill/>
              </a:ln>
              <a:solidFill>
                <a:srgbClr val="1BD7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B82F8F48-588C-4389-BB02-CB3C6F0713D9}"/>
              </a:ext>
            </a:extLst>
          </p:cNvPr>
          <p:cNvSpPr/>
          <p:nvPr/>
        </p:nvSpPr>
        <p:spPr>
          <a:xfrm>
            <a:off x="7099445" y="3264286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Операциялар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бўлими</a:t>
            </a: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ea typeface="Golos Text" panose="020B0503020202020204" pitchFamily="34" charset="0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39D5775-DB00-4974-8A49-5A4841723574}"/>
              </a:ext>
            </a:extLst>
          </p:cNvPr>
          <p:cNvGrpSpPr/>
          <p:nvPr/>
        </p:nvGrpSpPr>
        <p:grpSpPr>
          <a:xfrm>
            <a:off x="8189235" y="2693689"/>
            <a:ext cx="537074" cy="585547"/>
            <a:chOff x="462719" y="4887354"/>
            <a:chExt cx="721286" cy="786385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43B6EB9-6E57-4F2B-B8F4-86E7687B6281}"/>
                </a:ext>
              </a:extLst>
            </p:cNvPr>
            <p:cNvSpPr/>
            <p:nvPr/>
          </p:nvSpPr>
          <p:spPr>
            <a:xfrm>
              <a:off x="527097" y="5024192"/>
              <a:ext cx="606244" cy="649547"/>
            </a:xfrm>
            <a:custGeom>
              <a:avLst/>
              <a:gdLst>
                <a:gd name="connsiteX0" fmla="*/ 595604 w 606243"/>
                <a:gd name="connsiteY0" fmla="*/ 10867 h 649546"/>
                <a:gd name="connsiteX1" fmla="*/ 595604 w 606243"/>
                <a:gd name="connsiteY1" fmla="*/ 648578 h 649546"/>
                <a:gd name="connsiteX2" fmla="*/ 10867 w 606243"/>
                <a:gd name="connsiteY2" fmla="*/ 648578 h 649546"/>
                <a:gd name="connsiteX3" fmla="*/ 10867 w 606243"/>
                <a:gd name="connsiteY3" fmla="*/ 10867 h 64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243" h="649546">
                  <a:moveTo>
                    <a:pt x="595604" y="10867"/>
                  </a:moveTo>
                  <a:lnTo>
                    <a:pt x="595604" y="648578"/>
                  </a:lnTo>
                  <a:lnTo>
                    <a:pt x="10867" y="648578"/>
                  </a:ln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ABE64E8-1912-48C3-B4C5-79FE3941C6EA}"/>
                </a:ext>
              </a:extLst>
            </p:cNvPr>
            <p:cNvSpPr/>
            <p:nvPr/>
          </p:nvSpPr>
          <p:spPr>
            <a:xfrm>
              <a:off x="597103" y="5520878"/>
              <a:ext cx="461900" cy="14434"/>
            </a:xfrm>
            <a:custGeom>
              <a:avLst/>
              <a:gdLst>
                <a:gd name="connsiteX0" fmla="*/ 10867 w 461899"/>
                <a:gd name="connsiteY0" fmla="*/ 10867 h 14434"/>
                <a:gd name="connsiteX1" fmla="*/ 455590 w 461899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899" h="14434">
                  <a:moveTo>
                    <a:pt x="10867" y="10867"/>
                  </a:moveTo>
                  <a:lnTo>
                    <a:pt x="455590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B214E1F-8781-40D6-B7D7-F0660AC2D1DF}"/>
                </a:ext>
              </a:extLst>
            </p:cNvPr>
            <p:cNvSpPr/>
            <p:nvPr/>
          </p:nvSpPr>
          <p:spPr>
            <a:xfrm>
              <a:off x="597103" y="5590596"/>
              <a:ext cx="158778" cy="14434"/>
            </a:xfrm>
            <a:custGeom>
              <a:avLst/>
              <a:gdLst>
                <a:gd name="connsiteX0" fmla="*/ 10867 w 158778"/>
                <a:gd name="connsiteY0" fmla="*/ 10867 h 14434"/>
                <a:gd name="connsiteX1" fmla="*/ 152324 w 158778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778" h="14434">
                  <a:moveTo>
                    <a:pt x="10867" y="10867"/>
                  </a:moveTo>
                  <a:lnTo>
                    <a:pt x="152324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DC0E1FD-6807-434B-A545-ACC6248C051D}"/>
                </a:ext>
              </a:extLst>
            </p:cNvPr>
            <p:cNvSpPr/>
            <p:nvPr/>
          </p:nvSpPr>
          <p:spPr>
            <a:xfrm>
              <a:off x="748809" y="5209096"/>
              <a:ext cx="144344" cy="144344"/>
            </a:xfrm>
            <a:custGeom>
              <a:avLst/>
              <a:gdLst>
                <a:gd name="connsiteX0" fmla="*/ 147128 w 144343"/>
                <a:gd name="connsiteY0" fmla="*/ 78997 h 144343"/>
                <a:gd name="connsiteX1" fmla="*/ 78997 w 144343"/>
                <a:gd name="connsiteY1" fmla="*/ 147128 h 144343"/>
                <a:gd name="connsiteX2" fmla="*/ 10867 w 144343"/>
                <a:gd name="connsiteY2" fmla="*/ 78997 h 144343"/>
                <a:gd name="connsiteX3" fmla="*/ 78997 w 144343"/>
                <a:gd name="connsiteY3" fmla="*/ 10867 h 144343"/>
                <a:gd name="connsiteX4" fmla="*/ 147128 w 144343"/>
                <a:gd name="connsiteY4" fmla="*/ 78997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43" h="144343">
                  <a:moveTo>
                    <a:pt x="147128" y="78997"/>
                  </a:moveTo>
                  <a:cubicBezTo>
                    <a:pt x="147128" y="116625"/>
                    <a:pt x="116625" y="147128"/>
                    <a:pt x="78997" y="147128"/>
                  </a:cubicBezTo>
                  <a:cubicBezTo>
                    <a:pt x="41370" y="147128"/>
                    <a:pt x="10867" y="116625"/>
                    <a:pt x="10867" y="78997"/>
                  </a:cubicBezTo>
                  <a:cubicBezTo>
                    <a:pt x="10867" y="41370"/>
                    <a:pt x="41370" y="10867"/>
                    <a:pt x="78997" y="10867"/>
                  </a:cubicBezTo>
                  <a:cubicBezTo>
                    <a:pt x="116625" y="10867"/>
                    <a:pt x="147128" y="41370"/>
                    <a:pt x="147128" y="78997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A311A1C-AABA-41C5-B1E9-64F5ABE8D2A4}"/>
                </a:ext>
              </a:extLst>
            </p:cNvPr>
            <p:cNvSpPr/>
            <p:nvPr/>
          </p:nvSpPr>
          <p:spPr>
            <a:xfrm>
              <a:off x="644159" y="5103148"/>
              <a:ext cx="360859" cy="360859"/>
            </a:xfrm>
            <a:custGeom>
              <a:avLst/>
              <a:gdLst>
                <a:gd name="connsiteX0" fmla="*/ 108299 w 360859"/>
                <a:gd name="connsiteY0" fmla="*/ 303596 h 360859"/>
                <a:gd name="connsiteX1" fmla="*/ 154922 w 360859"/>
                <a:gd name="connsiteY1" fmla="*/ 322938 h 360859"/>
                <a:gd name="connsiteX2" fmla="*/ 154922 w 360859"/>
                <a:gd name="connsiteY2" fmla="*/ 358736 h 360859"/>
                <a:gd name="connsiteX3" fmla="*/ 214681 w 360859"/>
                <a:gd name="connsiteY3" fmla="*/ 358736 h 360859"/>
                <a:gd name="connsiteX4" fmla="*/ 214681 w 360859"/>
                <a:gd name="connsiteY4" fmla="*/ 322938 h 360859"/>
                <a:gd name="connsiteX5" fmla="*/ 261304 w 360859"/>
                <a:gd name="connsiteY5" fmla="*/ 303596 h 360859"/>
                <a:gd name="connsiteX6" fmla="*/ 286708 w 360859"/>
                <a:gd name="connsiteY6" fmla="*/ 329001 h 360859"/>
                <a:gd name="connsiteX7" fmla="*/ 329001 w 360859"/>
                <a:gd name="connsiteY7" fmla="*/ 286708 h 360859"/>
                <a:gd name="connsiteX8" fmla="*/ 303596 w 360859"/>
                <a:gd name="connsiteY8" fmla="*/ 261304 h 360859"/>
                <a:gd name="connsiteX9" fmla="*/ 322938 w 360859"/>
                <a:gd name="connsiteY9" fmla="*/ 214680 h 360859"/>
                <a:gd name="connsiteX10" fmla="*/ 358736 w 360859"/>
                <a:gd name="connsiteY10" fmla="*/ 214680 h 360859"/>
                <a:gd name="connsiteX11" fmla="*/ 358736 w 360859"/>
                <a:gd name="connsiteY11" fmla="*/ 154922 h 360859"/>
                <a:gd name="connsiteX12" fmla="*/ 322938 w 360859"/>
                <a:gd name="connsiteY12" fmla="*/ 154922 h 360859"/>
                <a:gd name="connsiteX13" fmla="*/ 303596 w 360859"/>
                <a:gd name="connsiteY13" fmla="*/ 108299 h 360859"/>
                <a:gd name="connsiteX14" fmla="*/ 329001 w 360859"/>
                <a:gd name="connsiteY14" fmla="*/ 82895 h 360859"/>
                <a:gd name="connsiteX15" fmla="*/ 286708 w 360859"/>
                <a:gd name="connsiteY15" fmla="*/ 40602 h 360859"/>
                <a:gd name="connsiteX16" fmla="*/ 261304 w 360859"/>
                <a:gd name="connsiteY16" fmla="*/ 66007 h 360859"/>
                <a:gd name="connsiteX17" fmla="*/ 214681 w 360859"/>
                <a:gd name="connsiteY17" fmla="*/ 46665 h 360859"/>
                <a:gd name="connsiteX18" fmla="*/ 214681 w 360859"/>
                <a:gd name="connsiteY18" fmla="*/ 10867 h 360859"/>
                <a:gd name="connsiteX19" fmla="*/ 154922 w 360859"/>
                <a:gd name="connsiteY19" fmla="*/ 10867 h 360859"/>
                <a:gd name="connsiteX20" fmla="*/ 154922 w 360859"/>
                <a:gd name="connsiteY20" fmla="*/ 46665 h 360859"/>
                <a:gd name="connsiteX21" fmla="*/ 108299 w 360859"/>
                <a:gd name="connsiteY21" fmla="*/ 66007 h 360859"/>
                <a:gd name="connsiteX22" fmla="*/ 82895 w 360859"/>
                <a:gd name="connsiteY22" fmla="*/ 40602 h 360859"/>
                <a:gd name="connsiteX23" fmla="*/ 40602 w 360859"/>
                <a:gd name="connsiteY23" fmla="*/ 82895 h 360859"/>
                <a:gd name="connsiteX24" fmla="*/ 66007 w 360859"/>
                <a:gd name="connsiteY24" fmla="*/ 108299 h 360859"/>
                <a:gd name="connsiteX25" fmla="*/ 46664 w 360859"/>
                <a:gd name="connsiteY25" fmla="*/ 154922 h 360859"/>
                <a:gd name="connsiteX26" fmla="*/ 10867 w 360859"/>
                <a:gd name="connsiteY26" fmla="*/ 154922 h 360859"/>
                <a:gd name="connsiteX27" fmla="*/ 10867 w 360859"/>
                <a:gd name="connsiteY27" fmla="*/ 214680 h 360859"/>
                <a:gd name="connsiteX28" fmla="*/ 46664 w 360859"/>
                <a:gd name="connsiteY28" fmla="*/ 214680 h 360859"/>
                <a:gd name="connsiteX29" fmla="*/ 66007 w 360859"/>
                <a:gd name="connsiteY29" fmla="*/ 261304 h 360859"/>
                <a:gd name="connsiteX30" fmla="*/ 40602 w 360859"/>
                <a:gd name="connsiteY30" fmla="*/ 286708 h 360859"/>
                <a:gd name="connsiteX31" fmla="*/ 82895 w 360859"/>
                <a:gd name="connsiteY31" fmla="*/ 329001 h 360859"/>
                <a:gd name="connsiteX32" fmla="*/ 108299 w 360859"/>
                <a:gd name="connsiteY32" fmla="*/ 303596 h 36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0859" h="360859">
                  <a:moveTo>
                    <a:pt x="108299" y="303596"/>
                  </a:moveTo>
                  <a:cubicBezTo>
                    <a:pt x="122301" y="312690"/>
                    <a:pt x="138034" y="319330"/>
                    <a:pt x="154922" y="322938"/>
                  </a:cubicBezTo>
                  <a:lnTo>
                    <a:pt x="154922" y="358736"/>
                  </a:lnTo>
                  <a:lnTo>
                    <a:pt x="214681" y="358736"/>
                  </a:lnTo>
                  <a:lnTo>
                    <a:pt x="214681" y="322938"/>
                  </a:lnTo>
                  <a:cubicBezTo>
                    <a:pt x="231569" y="319330"/>
                    <a:pt x="247158" y="312690"/>
                    <a:pt x="261304" y="303596"/>
                  </a:cubicBezTo>
                  <a:lnTo>
                    <a:pt x="286708" y="329001"/>
                  </a:lnTo>
                  <a:lnTo>
                    <a:pt x="329001" y="286708"/>
                  </a:lnTo>
                  <a:lnTo>
                    <a:pt x="303596" y="261304"/>
                  </a:lnTo>
                  <a:cubicBezTo>
                    <a:pt x="312690" y="247302"/>
                    <a:pt x="319330" y="231569"/>
                    <a:pt x="322938" y="214680"/>
                  </a:cubicBezTo>
                  <a:lnTo>
                    <a:pt x="358736" y="214680"/>
                  </a:lnTo>
                  <a:lnTo>
                    <a:pt x="358736" y="154922"/>
                  </a:lnTo>
                  <a:lnTo>
                    <a:pt x="322938" y="154922"/>
                  </a:lnTo>
                  <a:cubicBezTo>
                    <a:pt x="319330" y="138034"/>
                    <a:pt x="312690" y="122445"/>
                    <a:pt x="303596" y="108299"/>
                  </a:cubicBezTo>
                  <a:lnTo>
                    <a:pt x="329001" y="82895"/>
                  </a:lnTo>
                  <a:lnTo>
                    <a:pt x="286708" y="40602"/>
                  </a:lnTo>
                  <a:lnTo>
                    <a:pt x="261304" y="66007"/>
                  </a:lnTo>
                  <a:cubicBezTo>
                    <a:pt x="247302" y="56913"/>
                    <a:pt x="231569" y="50273"/>
                    <a:pt x="214681" y="46665"/>
                  </a:cubicBezTo>
                  <a:lnTo>
                    <a:pt x="214681" y="10867"/>
                  </a:lnTo>
                  <a:lnTo>
                    <a:pt x="154922" y="10867"/>
                  </a:lnTo>
                  <a:lnTo>
                    <a:pt x="154922" y="46665"/>
                  </a:lnTo>
                  <a:cubicBezTo>
                    <a:pt x="138034" y="50273"/>
                    <a:pt x="122445" y="56913"/>
                    <a:pt x="108299" y="66007"/>
                  </a:cubicBezTo>
                  <a:lnTo>
                    <a:pt x="82895" y="40602"/>
                  </a:lnTo>
                  <a:lnTo>
                    <a:pt x="40602" y="82895"/>
                  </a:lnTo>
                  <a:lnTo>
                    <a:pt x="66007" y="108299"/>
                  </a:lnTo>
                  <a:cubicBezTo>
                    <a:pt x="56913" y="122301"/>
                    <a:pt x="50273" y="138034"/>
                    <a:pt x="46664" y="154922"/>
                  </a:cubicBezTo>
                  <a:lnTo>
                    <a:pt x="10867" y="154922"/>
                  </a:lnTo>
                  <a:lnTo>
                    <a:pt x="10867" y="214680"/>
                  </a:lnTo>
                  <a:lnTo>
                    <a:pt x="46664" y="214680"/>
                  </a:lnTo>
                  <a:cubicBezTo>
                    <a:pt x="50273" y="231569"/>
                    <a:pt x="56913" y="247158"/>
                    <a:pt x="66007" y="261304"/>
                  </a:cubicBezTo>
                  <a:lnTo>
                    <a:pt x="40602" y="286708"/>
                  </a:lnTo>
                  <a:lnTo>
                    <a:pt x="82895" y="329001"/>
                  </a:lnTo>
                  <a:lnTo>
                    <a:pt x="108299" y="303596"/>
                  </a:ln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D78A666-8324-4C81-94A7-D5734B3E5ECD}"/>
                </a:ext>
              </a:extLst>
            </p:cNvPr>
            <p:cNvSpPr/>
            <p:nvPr/>
          </p:nvSpPr>
          <p:spPr>
            <a:xfrm>
              <a:off x="462719" y="4887354"/>
              <a:ext cx="144344" cy="635112"/>
            </a:xfrm>
            <a:custGeom>
              <a:avLst/>
              <a:gdLst>
                <a:gd name="connsiteX0" fmla="*/ 75245 w 144343"/>
                <a:gd name="connsiteY0" fmla="*/ 147705 h 635112"/>
                <a:gd name="connsiteX1" fmla="*/ 139622 w 144343"/>
                <a:gd name="connsiteY1" fmla="*/ 79286 h 635112"/>
                <a:gd name="connsiteX2" fmla="*/ 75245 w 144343"/>
                <a:gd name="connsiteY2" fmla="*/ 10867 h 635112"/>
                <a:gd name="connsiteX3" fmla="*/ 10867 w 144343"/>
                <a:gd name="connsiteY3" fmla="*/ 79286 h 635112"/>
                <a:gd name="connsiteX4" fmla="*/ 10867 w 144343"/>
                <a:gd name="connsiteY4" fmla="*/ 637175 h 635112"/>
                <a:gd name="connsiteX5" fmla="*/ 69759 w 144343"/>
                <a:gd name="connsiteY5" fmla="*/ 637175 h 63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343" h="635112">
                  <a:moveTo>
                    <a:pt x="75245" y="147705"/>
                  </a:moveTo>
                  <a:cubicBezTo>
                    <a:pt x="110897" y="147705"/>
                    <a:pt x="139622" y="117104"/>
                    <a:pt x="139622" y="79286"/>
                  </a:cubicBezTo>
                  <a:cubicBezTo>
                    <a:pt x="139622" y="41468"/>
                    <a:pt x="110753" y="10867"/>
                    <a:pt x="75245" y="10867"/>
                  </a:cubicBezTo>
                  <a:cubicBezTo>
                    <a:pt x="39736" y="10867"/>
                    <a:pt x="10867" y="41468"/>
                    <a:pt x="10867" y="79286"/>
                  </a:cubicBezTo>
                  <a:lnTo>
                    <a:pt x="10867" y="637175"/>
                  </a:lnTo>
                  <a:lnTo>
                    <a:pt x="69759" y="637175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357B534-48A5-4B37-9FAB-9B306978EC42}"/>
                </a:ext>
              </a:extLst>
            </p:cNvPr>
            <p:cNvSpPr/>
            <p:nvPr/>
          </p:nvSpPr>
          <p:spPr>
            <a:xfrm>
              <a:off x="1111833" y="4887354"/>
              <a:ext cx="72172" cy="144344"/>
            </a:xfrm>
            <a:custGeom>
              <a:avLst/>
              <a:gdLst>
                <a:gd name="connsiteX0" fmla="*/ 10867 w 72171"/>
                <a:gd name="connsiteY0" fmla="*/ 10867 h 144343"/>
                <a:gd name="connsiteX1" fmla="*/ 75245 w 72171"/>
                <a:gd name="connsiteY1" fmla="*/ 79286 h 144343"/>
                <a:gd name="connsiteX2" fmla="*/ 10867 w 72171"/>
                <a:gd name="connsiteY2" fmla="*/ 147705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71" h="144343">
                  <a:moveTo>
                    <a:pt x="10867" y="10867"/>
                  </a:moveTo>
                  <a:cubicBezTo>
                    <a:pt x="46520" y="10867"/>
                    <a:pt x="75245" y="41468"/>
                    <a:pt x="75245" y="79286"/>
                  </a:cubicBezTo>
                  <a:cubicBezTo>
                    <a:pt x="75245" y="117104"/>
                    <a:pt x="46376" y="147705"/>
                    <a:pt x="10867" y="147705"/>
                  </a:cubicBez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38FDC41-4F11-496E-8F2A-31D73C344124}"/>
                </a:ext>
              </a:extLst>
            </p:cNvPr>
            <p:cNvSpPr/>
            <p:nvPr/>
          </p:nvSpPr>
          <p:spPr>
            <a:xfrm>
              <a:off x="527097" y="4887354"/>
              <a:ext cx="606244" cy="14434"/>
            </a:xfrm>
            <a:custGeom>
              <a:avLst/>
              <a:gdLst>
                <a:gd name="connsiteX0" fmla="*/ 10867 w 606243"/>
                <a:gd name="connsiteY0" fmla="*/ 10867 h 14434"/>
                <a:gd name="connsiteX1" fmla="*/ 595604 w 606243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F64FBF1-E3CF-4713-89F7-5C6202742EE0}"/>
                </a:ext>
              </a:extLst>
            </p:cNvPr>
            <p:cNvSpPr/>
            <p:nvPr/>
          </p:nvSpPr>
          <p:spPr>
            <a:xfrm>
              <a:off x="527097" y="5024192"/>
              <a:ext cx="606244" cy="14434"/>
            </a:xfrm>
            <a:custGeom>
              <a:avLst/>
              <a:gdLst>
                <a:gd name="connsiteX0" fmla="*/ 10867 w 606243"/>
                <a:gd name="connsiteY0" fmla="*/ 10867 h 14434"/>
                <a:gd name="connsiteX1" fmla="*/ 595604 w 606243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0C60EECB-858A-4415-8372-4BB4611863A0}"/>
              </a:ext>
            </a:extLst>
          </p:cNvPr>
          <p:cNvSpPr/>
          <p:nvPr/>
        </p:nvSpPr>
        <p:spPr>
          <a:xfrm>
            <a:off x="9115897" y="3282098"/>
            <a:ext cx="1684535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EC64928-1B00-4ED7-9618-103A57260D34}"/>
              </a:ext>
            </a:extLst>
          </p:cNvPr>
          <p:cNvSpPr/>
          <p:nvPr/>
        </p:nvSpPr>
        <p:spPr>
          <a:xfrm>
            <a:off x="9120551" y="2706835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-244" normalizeH="0" baseline="0" noProof="0">
                <a:ln>
                  <a:noFill/>
                </a:ln>
                <a:solidFill>
                  <a:srgbClr val="1BD7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12%</a:t>
            </a:r>
            <a:endParaRPr kumimoji="0" lang="en-US" sz="4000" b="0" i="0" u="none" strike="noStrike" kern="1200" cap="none" spc="-244" normalizeH="0" baseline="0" noProof="0">
              <a:ln>
                <a:noFill/>
              </a:ln>
              <a:solidFill>
                <a:srgbClr val="1BD7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590FC61B-C24B-41BA-A947-C6B88BD06BB7}"/>
              </a:ext>
            </a:extLst>
          </p:cNvPr>
          <p:cNvSpPr/>
          <p:nvPr/>
        </p:nvSpPr>
        <p:spPr>
          <a:xfrm>
            <a:off x="9115896" y="3264286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Бухгалтерия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05E68D6-ED79-4424-8E03-0043C3992BE9}"/>
              </a:ext>
            </a:extLst>
          </p:cNvPr>
          <p:cNvGrpSpPr/>
          <p:nvPr/>
        </p:nvGrpSpPr>
        <p:grpSpPr>
          <a:xfrm>
            <a:off x="10190986" y="2685492"/>
            <a:ext cx="406297" cy="585546"/>
            <a:chOff x="5848933" y="2396203"/>
            <a:chExt cx="406297" cy="585546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4301C96-9A34-4D63-9A4F-53B49BA21F41}"/>
                </a:ext>
              </a:extLst>
            </p:cNvPr>
            <p:cNvSpPr/>
            <p:nvPr/>
          </p:nvSpPr>
          <p:spPr>
            <a:xfrm>
              <a:off x="5848933" y="2396203"/>
              <a:ext cx="406297" cy="585546"/>
            </a:xfrm>
            <a:custGeom>
              <a:avLst/>
              <a:gdLst>
                <a:gd name="connsiteX0" fmla="*/ 335042 w 406297"/>
                <a:gd name="connsiteY0" fmla="*/ 9526 h 585546"/>
                <a:gd name="connsiteX1" fmla="*/ 81823 w 406297"/>
                <a:gd name="connsiteY1" fmla="*/ 9526 h 585546"/>
                <a:gd name="connsiteX2" fmla="*/ 9526 w 406297"/>
                <a:gd name="connsiteY2" fmla="*/ 81823 h 585546"/>
                <a:gd name="connsiteX3" fmla="*/ 9526 w 406297"/>
                <a:gd name="connsiteY3" fmla="*/ 513215 h 585546"/>
                <a:gd name="connsiteX4" fmla="*/ 81823 w 406297"/>
                <a:gd name="connsiteY4" fmla="*/ 585512 h 585546"/>
                <a:gd name="connsiteX5" fmla="*/ 335042 w 406297"/>
                <a:gd name="connsiteY5" fmla="*/ 585512 h 585546"/>
                <a:gd name="connsiteX6" fmla="*/ 407339 w 406297"/>
                <a:gd name="connsiteY6" fmla="*/ 513215 h 585546"/>
                <a:gd name="connsiteX7" fmla="*/ 407339 w 406297"/>
                <a:gd name="connsiteY7" fmla="*/ 81823 h 585546"/>
                <a:gd name="connsiteX8" fmla="*/ 335042 w 406297"/>
                <a:gd name="connsiteY8" fmla="*/ 9526 h 585546"/>
                <a:gd name="connsiteX9" fmla="*/ 335042 w 406297"/>
                <a:gd name="connsiteY9" fmla="*/ 9526 h 58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297" h="585546">
                  <a:moveTo>
                    <a:pt x="335042" y="9526"/>
                  </a:moveTo>
                  <a:lnTo>
                    <a:pt x="81823" y="9526"/>
                  </a:lnTo>
                  <a:cubicBezTo>
                    <a:pt x="42030" y="9526"/>
                    <a:pt x="9526" y="41910"/>
                    <a:pt x="9526" y="81823"/>
                  </a:cubicBezTo>
                  <a:lnTo>
                    <a:pt x="9526" y="513215"/>
                  </a:lnTo>
                  <a:cubicBezTo>
                    <a:pt x="9526" y="553008"/>
                    <a:pt x="41910" y="585512"/>
                    <a:pt x="81823" y="585512"/>
                  </a:cubicBezTo>
                  <a:lnTo>
                    <a:pt x="335042" y="585512"/>
                  </a:lnTo>
                  <a:cubicBezTo>
                    <a:pt x="374954" y="585512"/>
                    <a:pt x="407339" y="553128"/>
                    <a:pt x="407339" y="513215"/>
                  </a:cubicBezTo>
                  <a:lnTo>
                    <a:pt x="407339" y="81823"/>
                  </a:lnTo>
                  <a:cubicBezTo>
                    <a:pt x="407339" y="42030"/>
                    <a:pt x="374954" y="9526"/>
                    <a:pt x="335042" y="9526"/>
                  </a:cubicBezTo>
                  <a:lnTo>
                    <a:pt x="335042" y="9526"/>
                  </a:lnTo>
                  <a:close/>
                </a:path>
              </a:pathLst>
            </a:custGeom>
            <a:noFill/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C8FA863-E43C-48BE-921D-DAE8FEEE23DF}"/>
                </a:ext>
              </a:extLst>
            </p:cNvPr>
            <p:cNvSpPr/>
            <p:nvPr/>
          </p:nvSpPr>
          <p:spPr>
            <a:xfrm>
              <a:off x="5894940" y="2440657"/>
              <a:ext cx="322648" cy="131449"/>
            </a:xfrm>
            <a:custGeom>
              <a:avLst/>
              <a:gdLst>
                <a:gd name="connsiteX0" fmla="*/ 282940 w 322647"/>
                <a:gd name="connsiteY0" fmla="*/ 9526 h 131449"/>
                <a:gd name="connsiteX1" fmla="*/ 41910 w 322647"/>
                <a:gd name="connsiteY1" fmla="*/ 9526 h 131449"/>
                <a:gd name="connsiteX2" fmla="*/ 9526 w 322647"/>
                <a:gd name="connsiteY2" fmla="*/ 41910 h 131449"/>
                <a:gd name="connsiteX3" fmla="*/ 9526 w 322647"/>
                <a:gd name="connsiteY3" fmla="*/ 133327 h 131449"/>
                <a:gd name="connsiteX4" fmla="*/ 315444 w 322647"/>
                <a:gd name="connsiteY4" fmla="*/ 133327 h 131449"/>
                <a:gd name="connsiteX5" fmla="*/ 315444 w 322647"/>
                <a:gd name="connsiteY5" fmla="*/ 41910 h 131449"/>
                <a:gd name="connsiteX6" fmla="*/ 282940 w 322647"/>
                <a:gd name="connsiteY6" fmla="*/ 9526 h 13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647" h="131449">
                  <a:moveTo>
                    <a:pt x="282940" y="9526"/>
                  </a:moveTo>
                  <a:lnTo>
                    <a:pt x="41910" y="9526"/>
                  </a:lnTo>
                  <a:cubicBezTo>
                    <a:pt x="23985" y="9526"/>
                    <a:pt x="9526" y="23985"/>
                    <a:pt x="9526" y="41910"/>
                  </a:cubicBezTo>
                  <a:lnTo>
                    <a:pt x="9526" y="133327"/>
                  </a:lnTo>
                  <a:lnTo>
                    <a:pt x="315444" y="133327"/>
                  </a:lnTo>
                  <a:lnTo>
                    <a:pt x="315444" y="41910"/>
                  </a:lnTo>
                  <a:cubicBezTo>
                    <a:pt x="315444" y="23985"/>
                    <a:pt x="300984" y="9526"/>
                    <a:pt x="282940" y="9526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44B356C-6A81-44CC-A35D-67A7321E9113}"/>
                </a:ext>
              </a:extLst>
            </p:cNvPr>
            <p:cNvSpPr/>
            <p:nvPr/>
          </p:nvSpPr>
          <p:spPr>
            <a:xfrm>
              <a:off x="5914897" y="2701285"/>
              <a:ext cx="107549" cy="11950"/>
            </a:xfrm>
            <a:custGeom>
              <a:avLst/>
              <a:gdLst>
                <a:gd name="connsiteX0" fmla="*/ 9526 w 107549"/>
                <a:gd name="connsiteY0" fmla="*/ 9526 h 11949"/>
                <a:gd name="connsiteX1" fmla="*/ 104289 w 107549"/>
                <a:gd name="connsiteY1" fmla="*/ 9526 h 1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549" h="11949">
                  <a:moveTo>
                    <a:pt x="9526" y="9526"/>
                  </a:moveTo>
                  <a:lnTo>
                    <a:pt x="104289" y="9526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317E01D-6116-4E06-AC16-6AE92D84D0C9}"/>
                </a:ext>
              </a:extLst>
            </p:cNvPr>
            <p:cNvSpPr/>
            <p:nvPr/>
          </p:nvSpPr>
          <p:spPr>
            <a:xfrm>
              <a:off x="6086019" y="2701285"/>
              <a:ext cx="107549" cy="11950"/>
            </a:xfrm>
            <a:custGeom>
              <a:avLst/>
              <a:gdLst>
                <a:gd name="connsiteX0" fmla="*/ 9526 w 107549"/>
                <a:gd name="connsiteY0" fmla="*/ 9526 h 11949"/>
                <a:gd name="connsiteX1" fmla="*/ 104289 w 107549"/>
                <a:gd name="connsiteY1" fmla="*/ 9526 h 1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549" h="11949">
                  <a:moveTo>
                    <a:pt x="9526" y="9526"/>
                  </a:moveTo>
                  <a:lnTo>
                    <a:pt x="104289" y="9526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D97A985-1801-4F42-A15A-460F1A987D9D}"/>
                </a:ext>
              </a:extLst>
            </p:cNvPr>
            <p:cNvSpPr/>
            <p:nvPr/>
          </p:nvSpPr>
          <p:spPr>
            <a:xfrm>
              <a:off x="5962338" y="2653844"/>
              <a:ext cx="11950" cy="107549"/>
            </a:xfrm>
            <a:custGeom>
              <a:avLst/>
              <a:gdLst>
                <a:gd name="connsiteX0" fmla="*/ 9526 w 11949"/>
                <a:gd name="connsiteY0" fmla="*/ 9526 h 107549"/>
                <a:gd name="connsiteX1" fmla="*/ 9526 w 11949"/>
                <a:gd name="connsiteY1" fmla="*/ 104289 h 10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" h="107549">
                  <a:moveTo>
                    <a:pt x="9526" y="9526"/>
                  </a:moveTo>
                  <a:lnTo>
                    <a:pt x="9526" y="104289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2750CC2-59F5-43B9-95C2-8658A5A314A5}"/>
                </a:ext>
              </a:extLst>
            </p:cNvPr>
            <p:cNvSpPr/>
            <p:nvPr/>
          </p:nvSpPr>
          <p:spPr>
            <a:xfrm>
              <a:off x="5928758" y="2806564"/>
              <a:ext cx="83649" cy="83649"/>
            </a:xfrm>
            <a:custGeom>
              <a:avLst/>
              <a:gdLst>
                <a:gd name="connsiteX0" fmla="*/ 9526 w 83649"/>
                <a:gd name="connsiteY0" fmla="*/ 9526 h 83649"/>
                <a:gd name="connsiteX1" fmla="*/ 76565 w 83649"/>
                <a:gd name="connsiteY1" fmla="*/ 76565 h 8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649" h="83649">
                  <a:moveTo>
                    <a:pt x="9526" y="9526"/>
                  </a:moveTo>
                  <a:lnTo>
                    <a:pt x="76565" y="76565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6A5AAB2-9866-4E3A-8440-C364126BAFBD}"/>
                </a:ext>
              </a:extLst>
            </p:cNvPr>
            <p:cNvSpPr/>
            <p:nvPr/>
          </p:nvSpPr>
          <p:spPr>
            <a:xfrm>
              <a:off x="5928758" y="2806564"/>
              <a:ext cx="83649" cy="83649"/>
            </a:xfrm>
            <a:custGeom>
              <a:avLst/>
              <a:gdLst>
                <a:gd name="connsiteX0" fmla="*/ 76565 w 83649"/>
                <a:gd name="connsiteY0" fmla="*/ 9526 h 83649"/>
                <a:gd name="connsiteX1" fmla="*/ 9526 w 83649"/>
                <a:gd name="connsiteY1" fmla="*/ 76565 h 8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649" h="83649">
                  <a:moveTo>
                    <a:pt x="76565" y="9526"/>
                  </a:moveTo>
                  <a:lnTo>
                    <a:pt x="9526" y="76565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6C43261-D465-4CB1-894F-FF8B15A11DBA}"/>
                </a:ext>
              </a:extLst>
            </p:cNvPr>
            <p:cNvSpPr/>
            <p:nvPr/>
          </p:nvSpPr>
          <p:spPr>
            <a:xfrm>
              <a:off x="6160826" y="2867508"/>
              <a:ext cx="23900" cy="23900"/>
            </a:xfrm>
            <a:custGeom>
              <a:avLst/>
              <a:gdLst>
                <a:gd name="connsiteX0" fmla="*/ 9526 w 23899"/>
                <a:gd name="connsiteY0" fmla="*/ 9526 h 23899"/>
                <a:gd name="connsiteX1" fmla="*/ 15620 w 23899"/>
                <a:gd name="connsiteY1" fmla="*/ 15620 h 2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99" h="23899">
                  <a:moveTo>
                    <a:pt x="9526" y="9526"/>
                  </a:moveTo>
                  <a:lnTo>
                    <a:pt x="15620" y="15620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D4F5330-425E-40BD-A835-F99204D955BE}"/>
                </a:ext>
              </a:extLst>
            </p:cNvPr>
            <p:cNvSpPr/>
            <p:nvPr/>
          </p:nvSpPr>
          <p:spPr>
            <a:xfrm>
              <a:off x="6099881" y="2806564"/>
              <a:ext cx="23900" cy="23900"/>
            </a:xfrm>
            <a:custGeom>
              <a:avLst/>
              <a:gdLst>
                <a:gd name="connsiteX0" fmla="*/ 9526 w 23899"/>
                <a:gd name="connsiteY0" fmla="*/ 9526 h 23899"/>
                <a:gd name="connsiteX1" fmla="*/ 17532 w 23899"/>
                <a:gd name="connsiteY1" fmla="*/ 17532 h 2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99" h="23899">
                  <a:moveTo>
                    <a:pt x="9526" y="9526"/>
                  </a:moveTo>
                  <a:lnTo>
                    <a:pt x="17532" y="17532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55F2F5D-C2EA-47AF-8D49-CEB4F3C13832}"/>
                </a:ext>
              </a:extLst>
            </p:cNvPr>
            <p:cNvSpPr/>
            <p:nvPr/>
          </p:nvSpPr>
          <p:spPr>
            <a:xfrm>
              <a:off x="6099881" y="2806564"/>
              <a:ext cx="83649" cy="83649"/>
            </a:xfrm>
            <a:custGeom>
              <a:avLst/>
              <a:gdLst>
                <a:gd name="connsiteX0" fmla="*/ 76565 w 83649"/>
                <a:gd name="connsiteY0" fmla="*/ 9526 h 83649"/>
                <a:gd name="connsiteX1" fmla="*/ 9526 w 83649"/>
                <a:gd name="connsiteY1" fmla="*/ 76565 h 8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649" h="83649">
                  <a:moveTo>
                    <a:pt x="76565" y="9526"/>
                  </a:moveTo>
                  <a:lnTo>
                    <a:pt x="9526" y="76565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149F689B-A741-40F4-8DF8-77057AE7E2EB}"/>
              </a:ext>
            </a:extLst>
          </p:cNvPr>
          <p:cNvSpPr/>
          <p:nvPr/>
        </p:nvSpPr>
        <p:spPr>
          <a:xfrm>
            <a:off x="7099446" y="4316535"/>
            <a:ext cx="1684535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472C6DB-E072-48C4-8694-F206325AE364}"/>
              </a:ext>
            </a:extLst>
          </p:cNvPr>
          <p:cNvSpPr/>
          <p:nvPr/>
        </p:nvSpPr>
        <p:spPr>
          <a:xfrm>
            <a:off x="7104100" y="3741272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-244" normalizeH="0" baseline="0" noProof="0">
                <a:ln>
                  <a:noFill/>
                </a:ln>
                <a:solidFill>
                  <a:srgbClr val="1BD7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11%</a:t>
            </a:r>
            <a:endParaRPr kumimoji="0" lang="en-US" sz="4000" b="0" i="0" u="none" strike="noStrike" kern="1200" cap="none" spc="-244" normalizeH="0" baseline="0" noProof="0">
              <a:ln>
                <a:noFill/>
              </a:ln>
              <a:solidFill>
                <a:srgbClr val="1BD7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6E4ED55A-ED2D-4462-927F-AB47C0A3C343}"/>
              </a:ext>
            </a:extLst>
          </p:cNvPr>
          <p:cNvSpPr/>
          <p:nvPr/>
        </p:nvSpPr>
        <p:spPr>
          <a:xfrm>
            <a:off x="7099445" y="4298723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Раҳбарлар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 / </a:t>
            </a:r>
            <a:r>
              <a:rPr kumimoji="0" lang="ru-RU" sz="1200" b="1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олий</a:t>
            </a: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раҳбарият</a:t>
            </a: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ea typeface="Golos Text" panose="020B0503020202020204" pitchFamily="34" charset="0"/>
              <a:cs typeface="+mn-cs"/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01576351-3F4E-4043-B049-11F8BC1D0E7A}"/>
              </a:ext>
            </a:extLst>
          </p:cNvPr>
          <p:cNvSpPr/>
          <p:nvPr/>
        </p:nvSpPr>
        <p:spPr>
          <a:xfrm>
            <a:off x="9115897" y="4316535"/>
            <a:ext cx="1684535" cy="14175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9B56617A-215A-4262-BE52-4943146993A9}"/>
              </a:ext>
            </a:extLst>
          </p:cNvPr>
          <p:cNvSpPr/>
          <p:nvPr/>
        </p:nvSpPr>
        <p:spPr>
          <a:xfrm>
            <a:off x="9120551" y="3741272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-244" normalizeH="0" baseline="0" noProof="0">
                <a:ln>
                  <a:noFill/>
                </a:ln>
                <a:solidFill>
                  <a:srgbClr val="1BD7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11%</a:t>
            </a:r>
            <a:endParaRPr kumimoji="0" lang="en-US" sz="4000" b="0" i="0" u="none" strike="noStrike" kern="1200" cap="none" spc="-244" normalizeH="0" baseline="0" noProof="0">
              <a:ln>
                <a:noFill/>
              </a:ln>
              <a:solidFill>
                <a:srgbClr val="1BD7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9A4A5DA4-0244-47FC-BD76-55E2D3C5AF8D}"/>
              </a:ext>
            </a:extLst>
          </p:cNvPr>
          <p:cNvSpPr/>
          <p:nvPr/>
        </p:nvSpPr>
        <p:spPr>
          <a:xfrm>
            <a:off x="9102416" y="4298723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Сотувлар</a:t>
            </a:r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ea typeface="Golos Text" panose="020B0503020202020204" pitchFamily="34" charset="0"/>
              <a:cs typeface="+mn-cs"/>
            </a:endParaRP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DADD1C4-2824-4C23-9B14-E2642DF68C16}"/>
              </a:ext>
            </a:extLst>
          </p:cNvPr>
          <p:cNvGrpSpPr/>
          <p:nvPr/>
        </p:nvGrpSpPr>
        <p:grpSpPr>
          <a:xfrm>
            <a:off x="8050965" y="3742976"/>
            <a:ext cx="733014" cy="576078"/>
            <a:chOff x="3828532" y="1313006"/>
            <a:chExt cx="733014" cy="576078"/>
          </a:xfrm>
        </p:grpSpPr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1385B64-092F-4A06-BAA8-E7B2318A9384}"/>
                </a:ext>
              </a:extLst>
            </p:cNvPr>
            <p:cNvSpPr/>
            <p:nvPr/>
          </p:nvSpPr>
          <p:spPr>
            <a:xfrm>
              <a:off x="3828532" y="1313006"/>
              <a:ext cx="384052" cy="576078"/>
            </a:xfrm>
            <a:custGeom>
              <a:avLst/>
              <a:gdLst>
                <a:gd name="connsiteX0" fmla="*/ 294011 w 384052"/>
                <a:gd name="connsiteY0" fmla="*/ 103579 h 576078"/>
                <a:gd name="connsiteX1" fmla="*/ 277476 w 384052"/>
                <a:gd name="connsiteY1" fmla="*/ 208019 h 576078"/>
                <a:gd name="connsiteX2" fmla="*/ 254432 w 384052"/>
                <a:gd name="connsiteY2" fmla="*/ 265734 h 576078"/>
                <a:gd name="connsiteX3" fmla="*/ 277476 w 384052"/>
                <a:gd name="connsiteY3" fmla="*/ 300299 h 576078"/>
                <a:gd name="connsiteX4" fmla="*/ 353433 w 384052"/>
                <a:gd name="connsiteY4" fmla="*/ 343611 h 576078"/>
                <a:gd name="connsiteX5" fmla="*/ 381277 w 384052"/>
                <a:gd name="connsiteY5" fmla="*/ 392578 h 576078"/>
                <a:gd name="connsiteX6" fmla="*/ 377436 w 384052"/>
                <a:gd name="connsiteY6" fmla="*/ 415621 h 576078"/>
                <a:gd name="connsiteX7" fmla="*/ 350979 w 384052"/>
                <a:gd name="connsiteY7" fmla="*/ 507900 h 576078"/>
                <a:gd name="connsiteX8" fmla="*/ 307666 w 384052"/>
                <a:gd name="connsiteY8" fmla="*/ 554093 h 576078"/>
                <a:gd name="connsiteX9" fmla="*/ 196611 w 384052"/>
                <a:gd name="connsiteY9" fmla="*/ 565615 h 576078"/>
                <a:gd name="connsiteX10" fmla="*/ 85556 w 384052"/>
                <a:gd name="connsiteY10" fmla="*/ 554093 h 576078"/>
                <a:gd name="connsiteX11" fmla="*/ 42244 w 384052"/>
                <a:gd name="connsiteY11" fmla="*/ 507900 h 576078"/>
                <a:gd name="connsiteX12" fmla="*/ 15787 w 384052"/>
                <a:gd name="connsiteY12" fmla="*/ 415621 h 576078"/>
                <a:gd name="connsiteX13" fmla="*/ 11946 w 384052"/>
                <a:gd name="connsiteY13" fmla="*/ 392578 h 576078"/>
                <a:gd name="connsiteX14" fmla="*/ 39790 w 384052"/>
                <a:gd name="connsiteY14" fmla="*/ 343611 h 576078"/>
                <a:gd name="connsiteX15" fmla="*/ 115747 w 384052"/>
                <a:gd name="connsiteY15" fmla="*/ 300299 h 576078"/>
                <a:gd name="connsiteX16" fmla="*/ 138790 w 384052"/>
                <a:gd name="connsiteY16" fmla="*/ 265734 h 576078"/>
                <a:gd name="connsiteX17" fmla="*/ 115747 w 384052"/>
                <a:gd name="connsiteY17" fmla="*/ 208019 h 576078"/>
                <a:gd name="connsiteX18" fmla="*/ 92704 w 384052"/>
                <a:gd name="connsiteY18" fmla="*/ 115740 h 576078"/>
                <a:gd name="connsiteX19" fmla="*/ 196505 w 384052"/>
                <a:gd name="connsiteY19" fmla="*/ 11939 h 576078"/>
                <a:gd name="connsiteX20" fmla="*/ 323348 w 384052"/>
                <a:gd name="connsiteY20" fmla="*/ 23461 h 576078"/>
                <a:gd name="connsiteX21" fmla="*/ 253899 w 384052"/>
                <a:gd name="connsiteY21" fmla="*/ 121074 h 576078"/>
                <a:gd name="connsiteX22" fmla="*/ 161833 w 384052"/>
                <a:gd name="connsiteY22" fmla="*/ 104219 h 5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4052" h="576078">
                  <a:moveTo>
                    <a:pt x="294011" y="103579"/>
                  </a:moveTo>
                  <a:cubicBezTo>
                    <a:pt x="315134" y="117980"/>
                    <a:pt x="337857" y="178789"/>
                    <a:pt x="277476" y="208019"/>
                  </a:cubicBezTo>
                  <a:cubicBezTo>
                    <a:pt x="277476" y="208019"/>
                    <a:pt x="271715" y="246958"/>
                    <a:pt x="254432" y="265734"/>
                  </a:cubicBezTo>
                  <a:cubicBezTo>
                    <a:pt x="254432" y="288777"/>
                    <a:pt x="268088" y="295818"/>
                    <a:pt x="277476" y="300299"/>
                  </a:cubicBezTo>
                  <a:cubicBezTo>
                    <a:pt x="297959" y="310113"/>
                    <a:pt x="333803" y="328249"/>
                    <a:pt x="353433" y="343611"/>
                  </a:cubicBezTo>
                  <a:cubicBezTo>
                    <a:pt x="368048" y="355026"/>
                    <a:pt x="380850" y="370601"/>
                    <a:pt x="381277" y="392578"/>
                  </a:cubicBezTo>
                  <a:cubicBezTo>
                    <a:pt x="381383" y="399619"/>
                    <a:pt x="380210" y="407300"/>
                    <a:pt x="377436" y="415621"/>
                  </a:cubicBezTo>
                  <a:cubicBezTo>
                    <a:pt x="377436" y="415621"/>
                    <a:pt x="353753" y="499366"/>
                    <a:pt x="350979" y="507900"/>
                  </a:cubicBezTo>
                  <a:cubicBezTo>
                    <a:pt x="347565" y="518462"/>
                    <a:pt x="335297" y="544705"/>
                    <a:pt x="307666" y="554093"/>
                  </a:cubicBezTo>
                  <a:cubicBezTo>
                    <a:pt x="285263" y="561774"/>
                    <a:pt x="253579" y="565615"/>
                    <a:pt x="196611" y="565615"/>
                  </a:cubicBezTo>
                  <a:cubicBezTo>
                    <a:pt x="139643" y="565615"/>
                    <a:pt x="108066" y="561774"/>
                    <a:pt x="85556" y="554093"/>
                  </a:cubicBezTo>
                  <a:cubicBezTo>
                    <a:pt x="57926" y="544598"/>
                    <a:pt x="45657" y="518462"/>
                    <a:pt x="42244" y="507900"/>
                  </a:cubicBezTo>
                  <a:cubicBezTo>
                    <a:pt x="39470" y="499366"/>
                    <a:pt x="15787" y="415621"/>
                    <a:pt x="15787" y="415621"/>
                  </a:cubicBezTo>
                  <a:cubicBezTo>
                    <a:pt x="13013" y="407193"/>
                    <a:pt x="11840" y="399619"/>
                    <a:pt x="11946" y="392578"/>
                  </a:cubicBezTo>
                  <a:cubicBezTo>
                    <a:pt x="12266" y="370601"/>
                    <a:pt x="25175" y="355026"/>
                    <a:pt x="39790" y="343611"/>
                  </a:cubicBezTo>
                  <a:cubicBezTo>
                    <a:pt x="59419" y="328249"/>
                    <a:pt x="95264" y="310113"/>
                    <a:pt x="115747" y="300299"/>
                  </a:cubicBezTo>
                  <a:cubicBezTo>
                    <a:pt x="125135" y="295818"/>
                    <a:pt x="138790" y="288777"/>
                    <a:pt x="138790" y="265734"/>
                  </a:cubicBezTo>
                  <a:cubicBezTo>
                    <a:pt x="121401" y="246958"/>
                    <a:pt x="115747" y="208019"/>
                    <a:pt x="115747" y="208019"/>
                  </a:cubicBezTo>
                  <a:cubicBezTo>
                    <a:pt x="54192" y="178255"/>
                    <a:pt x="80222" y="123848"/>
                    <a:pt x="92704" y="115740"/>
                  </a:cubicBezTo>
                  <a:cubicBezTo>
                    <a:pt x="92704" y="88643"/>
                    <a:pt x="92597" y="11939"/>
                    <a:pt x="196505" y="11939"/>
                  </a:cubicBezTo>
                  <a:cubicBezTo>
                    <a:pt x="261260" y="11939"/>
                    <a:pt x="265741" y="34983"/>
                    <a:pt x="323348" y="23461"/>
                  </a:cubicBezTo>
                  <a:cubicBezTo>
                    <a:pt x="323348" y="23461"/>
                    <a:pt x="330496" y="108699"/>
                    <a:pt x="253899" y="121074"/>
                  </a:cubicBezTo>
                  <a:cubicBezTo>
                    <a:pt x="184983" y="132276"/>
                    <a:pt x="161833" y="104219"/>
                    <a:pt x="161833" y="104219"/>
                  </a:cubicBezTo>
                </a:path>
              </a:pathLst>
            </a:custGeom>
            <a:noFill/>
            <a:ln w="14213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2E5BB16-4EC1-4CCE-B679-47A45E26240F}"/>
                </a:ext>
              </a:extLst>
            </p:cNvPr>
            <p:cNvSpPr/>
            <p:nvPr/>
          </p:nvSpPr>
          <p:spPr>
            <a:xfrm>
              <a:off x="4186455" y="1416700"/>
              <a:ext cx="330712" cy="384052"/>
            </a:xfrm>
            <a:custGeom>
              <a:avLst/>
              <a:gdLst>
                <a:gd name="connsiteX0" fmla="*/ 11939 w 330711"/>
                <a:gd name="connsiteY0" fmla="*/ 11939 h 384052"/>
                <a:gd name="connsiteX1" fmla="*/ 323342 w 330711"/>
                <a:gd name="connsiteY1" fmla="*/ 11939 h 384052"/>
                <a:gd name="connsiteX2" fmla="*/ 323342 w 330711"/>
                <a:gd name="connsiteY2" fmla="*/ 381163 h 38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711" h="384052">
                  <a:moveTo>
                    <a:pt x="11939" y="11939"/>
                  </a:moveTo>
                  <a:lnTo>
                    <a:pt x="323342" y="11939"/>
                  </a:lnTo>
                  <a:lnTo>
                    <a:pt x="323342" y="381163"/>
                  </a:lnTo>
                </a:path>
              </a:pathLst>
            </a:custGeom>
            <a:noFill/>
            <a:ln w="14213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E86E277-5999-49FF-88A6-453D6C5BF56E}"/>
                </a:ext>
              </a:extLst>
            </p:cNvPr>
            <p:cNvSpPr/>
            <p:nvPr/>
          </p:nvSpPr>
          <p:spPr>
            <a:xfrm>
              <a:off x="4267105" y="1520501"/>
              <a:ext cx="106681" cy="106681"/>
            </a:xfrm>
            <a:custGeom>
              <a:avLst/>
              <a:gdLst>
                <a:gd name="connsiteX0" fmla="*/ 104325 w 106681"/>
                <a:gd name="connsiteY0" fmla="*/ 58132 h 106681"/>
                <a:gd name="connsiteX1" fmla="*/ 58133 w 106681"/>
                <a:gd name="connsiteY1" fmla="*/ 104325 h 106681"/>
                <a:gd name="connsiteX2" fmla="*/ 11940 w 106681"/>
                <a:gd name="connsiteY2" fmla="*/ 58132 h 106681"/>
                <a:gd name="connsiteX3" fmla="*/ 58133 w 106681"/>
                <a:gd name="connsiteY3" fmla="*/ 11939 h 106681"/>
                <a:gd name="connsiteX4" fmla="*/ 104325 w 106681"/>
                <a:gd name="connsiteY4" fmla="*/ 58132 h 10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81" h="106681">
                  <a:moveTo>
                    <a:pt x="104325" y="58132"/>
                  </a:moveTo>
                  <a:cubicBezTo>
                    <a:pt x="104325" y="83644"/>
                    <a:pt x="83644" y="104325"/>
                    <a:pt x="58133" y="104325"/>
                  </a:cubicBezTo>
                  <a:cubicBezTo>
                    <a:pt x="32621" y="104325"/>
                    <a:pt x="11940" y="83644"/>
                    <a:pt x="11940" y="58132"/>
                  </a:cubicBezTo>
                  <a:cubicBezTo>
                    <a:pt x="11940" y="32621"/>
                    <a:pt x="32621" y="11939"/>
                    <a:pt x="58133" y="11939"/>
                  </a:cubicBezTo>
                  <a:cubicBezTo>
                    <a:pt x="83644" y="11939"/>
                    <a:pt x="104325" y="32621"/>
                    <a:pt x="104325" y="58132"/>
                  </a:cubicBezTo>
                  <a:close/>
                </a:path>
              </a:pathLst>
            </a:custGeom>
            <a:noFill/>
            <a:ln w="14213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4DBC950-6199-4858-8BC1-9E4E7BEBCDDF}"/>
                </a:ext>
              </a:extLst>
            </p:cNvPr>
            <p:cNvSpPr/>
            <p:nvPr/>
          </p:nvSpPr>
          <p:spPr>
            <a:xfrm>
              <a:off x="4209498" y="1785924"/>
              <a:ext cx="352048" cy="85345"/>
            </a:xfrm>
            <a:custGeom>
              <a:avLst/>
              <a:gdLst>
                <a:gd name="connsiteX0" fmla="*/ 34983 w 352047"/>
                <a:gd name="connsiteY0" fmla="*/ 11939 h 85344"/>
                <a:gd name="connsiteX1" fmla="*/ 346385 w 352047"/>
                <a:gd name="connsiteY1" fmla="*/ 11939 h 85344"/>
                <a:gd name="connsiteX2" fmla="*/ 346385 w 352047"/>
                <a:gd name="connsiteY2" fmla="*/ 46504 h 85344"/>
                <a:gd name="connsiteX3" fmla="*/ 311820 w 352047"/>
                <a:gd name="connsiteY3" fmla="*/ 81069 h 85344"/>
                <a:gd name="connsiteX4" fmla="*/ 11939 w 352047"/>
                <a:gd name="connsiteY4" fmla="*/ 81069 h 8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7" h="85344">
                  <a:moveTo>
                    <a:pt x="34983" y="11939"/>
                  </a:moveTo>
                  <a:lnTo>
                    <a:pt x="346385" y="11939"/>
                  </a:lnTo>
                  <a:lnTo>
                    <a:pt x="346385" y="46504"/>
                  </a:lnTo>
                  <a:cubicBezTo>
                    <a:pt x="346385" y="65493"/>
                    <a:pt x="330809" y="81069"/>
                    <a:pt x="311820" y="81069"/>
                  </a:cubicBezTo>
                  <a:lnTo>
                    <a:pt x="11939" y="81069"/>
                  </a:lnTo>
                </a:path>
              </a:pathLst>
            </a:custGeom>
            <a:noFill/>
            <a:ln w="14213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FE61EBD-799A-41D2-99B5-2634A37746CF}"/>
                </a:ext>
              </a:extLst>
            </p:cNvPr>
            <p:cNvSpPr/>
            <p:nvPr/>
          </p:nvSpPr>
          <p:spPr>
            <a:xfrm>
              <a:off x="4255584" y="1658973"/>
              <a:ext cx="170690" cy="85345"/>
            </a:xfrm>
            <a:custGeom>
              <a:avLst/>
              <a:gdLst>
                <a:gd name="connsiteX0" fmla="*/ 11939 w 170689"/>
                <a:gd name="connsiteY0" fmla="*/ 11939 h 85344"/>
                <a:gd name="connsiteX1" fmla="*/ 127262 w 170689"/>
                <a:gd name="connsiteY1" fmla="*/ 11939 h 85344"/>
                <a:gd name="connsiteX2" fmla="*/ 161827 w 170689"/>
                <a:gd name="connsiteY2" fmla="*/ 46504 h 85344"/>
                <a:gd name="connsiteX3" fmla="*/ 161827 w 170689"/>
                <a:gd name="connsiteY3" fmla="*/ 81069 h 8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89" h="85344">
                  <a:moveTo>
                    <a:pt x="11939" y="11939"/>
                  </a:moveTo>
                  <a:lnTo>
                    <a:pt x="127262" y="11939"/>
                  </a:lnTo>
                  <a:cubicBezTo>
                    <a:pt x="146251" y="11939"/>
                    <a:pt x="161827" y="27515"/>
                    <a:pt x="161827" y="46504"/>
                  </a:cubicBezTo>
                  <a:lnTo>
                    <a:pt x="161827" y="81069"/>
                  </a:lnTo>
                </a:path>
              </a:pathLst>
            </a:custGeom>
            <a:noFill/>
            <a:ln w="14213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D5F2E09-06D0-433C-9D76-8AAD879F5424}"/>
                </a:ext>
              </a:extLst>
            </p:cNvPr>
            <p:cNvSpPr/>
            <p:nvPr/>
          </p:nvSpPr>
          <p:spPr>
            <a:xfrm>
              <a:off x="3944182" y="1601259"/>
              <a:ext cx="160022" cy="138686"/>
            </a:xfrm>
            <a:custGeom>
              <a:avLst/>
              <a:gdLst>
                <a:gd name="connsiteX0" fmla="*/ 11939 w 160021"/>
                <a:gd name="connsiteY0" fmla="*/ 11939 h 138685"/>
                <a:gd name="connsiteX1" fmla="*/ 81175 w 160021"/>
                <a:gd name="connsiteY1" fmla="*/ 127368 h 138685"/>
                <a:gd name="connsiteX2" fmla="*/ 150305 w 160021"/>
                <a:gd name="connsiteY2" fmla="*/ 11939 h 13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21" h="138685">
                  <a:moveTo>
                    <a:pt x="11939" y="11939"/>
                  </a:moveTo>
                  <a:lnTo>
                    <a:pt x="81175" y="127368"/>
                  </a:lnTo>
                  <a:lnTo>
                    <a:pt x="150305" y="11939"/>
                  </a:lnTo>
                </a:path>
              </a:pathLst>
            </a:custGeom>
            <a:noFill/>
            <a:ln w="14213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54E14F69-5A7B-49F7-A943-36EEE53CAEAC}"/>
              </a:ext>
            </a:extLst>
          </p:cNvPr>
          <p:cNvGrpSpPr/>
          <p:nvPr/>
        </p:nvGrpSpPr>
        <p:grpSpPr>
          <a:xfrm>
            <a:off x="10117319" y="3721919"/>
            <a:ext cx="649229" cy="608495"/>
            <a:chOff x="4051741" y="5515974"/>
            <a:chExt cx="649229" cy="608495"/>
          </a:xfrm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C1C8A4C-D080-4005-A713-1ABE43C778B5}"/>
                </a:ext>
              </a:extLst>
            </p:cNvPr>
            <p:cNvSpPr/>
            <p:nvPr/>
          </p:nvSpPr>
          <p:spPr>
            <a:xfrm>
              <a:off x="4211893" y="5547818"/>
              <a:ext cx="305176" cy="212296"/>
            </a:xfrm>
            <a:custGeom>
              <a:avLst/>
              <a:gdLst>
                <a:gd name="connsiteX0" fmla="*/ 255979 w 259705"/>
                <a:gd name="connsiteY0" fmla="*/ 26648 h 180664"/>
                <a:gd name="connsiteX1" fmla="*/ 192746 w 259705"/>
                <a:gd name="connsiteY1" fmla="*/ 8469 h 180664"/>
                <a:gd name="connsiteX2" fmla="*/ 127368 w 259705"/>
                <a:gd name="connsiteY2" fmla="*/ 8469 h 180664"/>
                <a:gd name="connsiteX3" fmla="*/ 8469 w 259705"/>
                <a:gd name="connsiteY3" fmla="*/ 127368 h 180664"/>
                <a:gd name="connsiteX4" fmla="*/ 8469 w 259705"/>
                <a:gd name="connsiteY4" fmla="*/ 182358 h 180664"/>
                <a:gd name="connsiteX5" fmla="*/ 8469 w 259705"/>
                <a:gd name="connsiteY5" fmla="*/ 182358 h 18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705" h="180664">
                  <a:moveTo>
                    <a:pt x="255979" y="26648"/>
                  </a:moveTo>
                  <a:cubicBezTo>
                    <a:pt x="237686" y="15131"/>
                    <a:pt x="216007" y="8469"/>
                    <a:pt x="192746" y="8469"/>
                  </a:cubicBezTo>
                  <a:lnTo>
                    <a:pt x="127368" y="8469"/>
                  </a:lnTo>
                  <a:cubicBezTo>
                    <a:pt x="61652" y="8469"/>
                    <a:pt x="8469" y="61652"/>
                    <a:pt x="8469" y="127368"/>
                  </a:cubicBezTo>
                  <a:lnTo>
                    <a:pt x="8469" y="182358"/>
                  </a:lnTo>
                  <a:lnTo>
                    <a:pt x="8469" y="182358"/>
                  </a:ln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7D5B4D6-7E54-4972-BA0B-0A86AB1EF4E0}"/>
                </a:ext>
              </a:extLst>
            </p:cNvPr>
            <p:cNvSpPr/>
            <p:nvPr/>
          </p:nvSpPr>
          <p:spPr>
            <a:xfrm>
              <a:off x="4568285" y="5687536"/>
              <a:ext cx="13269" cy="79611"/>
            </a:xfrm>
            <a:custGeom>
              <a:avLst/>
              <a:gdLst>
                <a:gd name="connsiteX0" fmla="*/ 8469 w 11291"/>
                <a:gd name="connsiteY0" fmla="*/ 63458 h 67749"/>
                <a:gd name="connsiteX1" fmla="*/ 8469 w 11291"/>
                <a:gd name="connsiteY1" fmla="*/ 63458 h 67749"/>
                <a:gd name="connsiteX2" fmla="*/ 8469 w 11291"/>
                <a:gd name="connsiteY2" fmla="*/ 8469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1" h="67749">
                  <a:moveTo>
                    <a:pt x="8469" y="63458"/>
                  </a:moveTo>
                  <a:lnTo>
                    <a:pt x="8469" y="63458"/>
                  </a:lnTo>
                  <a:lnTo>
                    <a:pt x="8469" y="8469"/>
                  </a:ln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926F2BA-687F-4CB3-BAA3-6DC13FE33C5F}"/>
                </a:ext>
              </a:extLst>
            </p:cNvPr>
            <p:cNvSpPr/>
            <p:nvPr/>
          </p:nvSpPr>
          <p:spPr>
            <a:xfrm>
              <a:off x="4450726" y="5974799"/>
              <a:ext cx="212296" cy="132685"/>
            </a:xfrm>
            <a:custGeom>
              <a:avLst/>
              <a:gdLst>
                <a:gd name="connsiteX0" fmla="*/ 8469 w 180664"/>
                <a:gd name="connsiteY0" fmla="*/ 8469 h 112915"/>
                <a:gd name="connsiteX1" fmla="*/ 8469 w 180664"/>
                <a:gd name="connsiteY1" fmla="*/ 8469 h 112915"/>
                <a:gd name="connsiteX2" fmla="*/ 49683 w 180664"/>
                <a:gd name="connsiteY2" fmla="*/ 64249 h 112915"/>
                <a:gd name="connsiteX3" fmla="*/ 172986 w 180664"/>
                <a:gd name="connsiteY3" fmla="*/ 114609 h 1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664" h="112915">
                  <a:moveTo>
                    <a:pt x="8469" y="8469"/>
                  </a:moveTo>
                  <a:lnTo>
                    <a:pt x="8469" y="8469"/>
                  </a:lnTo>
                  <a:cubicBezTo>
                    <a:pt x="8469" y="34101"/>
                    <a:pt x="25180" y="56571"/>
                    <a:pt x="49683" y="64249"/>
                  </a:cubicBezTo>
                  <a:cubicBezTo>
                    <a:pt x="85928" y="75540"/>
                    <a:pt x="138095" y="93833"/>
                    <a:pt x="172986" y="114609"/>
                  </a:cubicBez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F50CBE8-6260-4E0B-98EE-8ACAB2829F42}"/>
                </a:ext>
              </a:extLst>
            </p:cNvPr>
            <p:cNvSpPr/>
            <p:nvPr/>
          </p:nvSpPr>
          <p:spPr>
            <a:xfrm>
              <a:off x="4488542" y="5631940"/>
              <a:ext cx="53074" cy="159222"/>
            </a:xfrm>
            <a:custGeom>
              <a:avLst/>
              <a:gdLst>
                <a:gd name="connsiteX0" fmla="*/ 39069 w 45166"/>
                <a:gd name="connsiteY0" fmla="*/ 137982 h 135498"/>
                <a:gd name="connsiteX1" fmla="*/ 39069 w 45166"/>
                <a:gd name="connsiteY1" fmla="*/ 45957 h 135498"/>
                <a:gd name="connsiteX2" fmla="*/ 8469 w 45166"/>
                <a:gd name="connsiteY2" fmla="*/ 8469 h 1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66" h="135498">
                  <a:moveTo>
                    <a:pt x="39069" y="137982"/>
                  </a:moveTo>
                  <a:lnTo>
                    <a:pt x="39069" y="45957"/>
                  </a:lnTo>
                  <a:cubicBezTo>
                    <a:pt x="39069" y="27439"/>
                    <a:pt x="25970" y="11969"/>
                    <a:pt x="8469" y="8469"/>
                  </a:cubicBez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CBBA0FF-D6E1-4E55-84AF-4FBD248D9F78}"/>
                </a:ext>
              </a:extLst>
            </p:cNvPr>
            <p:cNvSpPr/>
            <p:nvPr/>
          </p:nvSpPr>
          <p:spPr>
            <a:xfrm>
              <a:off x="4254484" y="5603812"/>
              <a:ext cx="252102" cy="199028"/>
            </a:xfrm>
            <a:custGeom>
              <a:avLst/>
              <a:gdLst>
                <a:gd name="connsiteX0" fmla="*/ 56345 w 214538"/>
                <a:gd name="connsiteY0" fmla="*/ 117997 h 169372"/>
                <a:gd name="connsiteX1" fmla="*/ 56345 w 214538"/>
                <a:gd name="connsiteY1" fmla="*/ 105350 h 169372"/>
                <a:gd name="connsiteX2" fmla="*/ 75992 w 214538"/>
                <a:gd name="connsiteY2" fmla="*/ 85703 h 169372"/>
                <a:gd name="connsiteX3" fmla="*/ 142612 w 214538"/>
                <a:gd name="connsiteY3" fmla="*/ 85703 h 169372"/>
                <a:gd name="connsiteX4" fmla="*/ 210813 w 214538"/>
                <a:gd name="connsiteY4" fmla="*/ 17502 h 169372"/>
                <a:gd name="connsiteX5" fmla="*/ 210813 w 214538"/>
                <a:gd name="connsiteY5" fmla="*/ 8469 h 169372"/>
                <a:gd name="connsiteX6" fmla="*/ 85703 w 214538"/>
                <a:gd name="connsiteY6" fmla="*/ 8469 h 169372"/>
                <a:gd name="connsiteX7" fmla="*/ 8469 w 214538"/>
                <a:gd name="connsiteY7" fmla="*/ 85703 h 169372"/>
                <a:gd name="connsiteX8" fmla="*/ 8469 w 214538"/>
                <a:gd name="connsiteY8" fmla="*/ 85703 h 169372"/>
                <a:gd name="connsiteX9" fmla="*/ 8469 w 214538"/>
                <a:gd name="connsiteY9" fmla="*/ 161808 h 16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38" h="169372">
                  <a:moveTo>
                    <a:pt x="56345" y="117997"/>
                  </a:moveTo>
                  <a:lnTo>
                    <a:pt x="56345" y="105350"/>
                  </a:lnTo>
                  <a:cubicBezTo>
                    <a:pt x="56345" y="94510"/>
                    <a:pt x="65152" y="85703"/>
                    <a:pt x="75992" y="85703"/>
                  </a:cubicBezTo>
                  <a:lnTo>
                    <a:pt x="142612" y="85703"/>
                  </a:lnTo>
                  <a:cubicBezTo>
                    <a:pt x="180326" y="85703"/>
                    <a:pt x="210813" y="55103"/>
                    <a:pt x="210813" y="17502"/>
                  </a:cubicBezTo>
                  <a:lnTo>
                    <a:pt x="210813" y="8469"/>
                  </a:lnTo>
                  <a:lnTo>
                    <a:pt x="85703" y="8469"/>
                  </a:lnTo>
                  <a:cubicBezTo>
                    <a:pt x="43021" y="8469"/>
                    <a:pt x="8469" y="43021"/>
                    <a:pt x="8469" y="85703"/>
                  </a:cubicBezTo>
                  <a:lnTo>
                    <a:pt x="8469" y="85703"/>
                  </a:lnTo>
                  <a:lnTo>
                    <a:pt x="8469" y="161808"/>
                  </a:ln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7F65BB4-4DD7-4583-AEE8-106CC8DFD37F}"/>
                </a:ext>
              </a:extLst>
            </p:cNvPr>
            <p:cNvSpPr/>
            <p:nvPr/>
          </p:nvSpPr>
          <p:spPr>
            <a:xfrm>
              <a:off x="4136262" y="5974799"/>
              <a:ext cx="212296" cy="132685"/>
            </a:xfrm>
            <a:custGeom>
              <a:avLst/>
              <a:gdLst>
                <a:gd name="connsiteX0" fmla="*/ 172986 w 180664"/>
                <a:gd name="connsiteY0" fmla="*/ 8469 h 112915"/>
                <a:gd name="connsiteX1" fmla="*/ 172986 w 180664"/>
                <a:gd name="connsiteY1" fmla="*/ 8469 h 112915"/>
                <a:gd name="connsiteX2" fmla="*/ 131772 w 180664"/>
                <a:gd name="connsiteY2" fmla="*/ 64249 h 112915"/>
                <a:gd name="connsiteX3" fmla="*/ 8469 w 180664"/>
                <a:gd name="connsiteY3" fmla="*/ 114609 h 1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664" h="112915">
                  <a:moveTo>
                    <a:pt x="172986" y="8469"/>
                  </a:moveTo>
                  <a:lnTo>
                    <a:pt x="172986" y="8469"/>
                  </a:lnTo>
                  <a:cubicBezTo>
                    <a:pt x="172986" y="34101"/>
                    <a:pt x="156275" y="56571"/>
                    <a:pt x="131772" y="64249"/>
                  </a:cubicBezTo>
                  <a:cubicBezTo>
                    <a:pt x="95527" y="75540"/>
                    <a:pt x="43360" y="93833"/>
                    <a:pt x="8469" y="114609"/>
                  </a:cubicBez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393933A-733C-4C7E-89E8-98DB68847170}"/>
                </a:ext>
              </a:extLst>
            </p:cNvPr>
            <p:cNvSpPr/>
            <p:nvPr/>
          </p:nvSpPr>
          <p:spPr>
            <a:xfrm>
              <a:off x="4305833" y="6031589"/>
              <a:ext cx="185759" cy="92880"/>
            </a:xfrm>
            <a:custGeom>
              <a:avLst/>
              <a:gdLst>
                <a:gd name="connsiteX0" fmla="*/ 150742 w 158081"/>
                <a:gd name="connsiteY0" fmla="*/ 8469 h 79040"/>
                <a:gd name="connsiteX1" fmla="*/ 79605 w 158081"/>
                <a:gd name="connsiteY1" fmla="*/ 79605 h 79040"/>
                <a:gd name="connsiteX2" fmla="*/ 8469 w 158081"/>
                <a:gd name="connsiteY2" fmla="*/ 8469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081" h="79040">
                  <a:moveTo>
                    <a:pt x="150742" y="8469"/>
                  </a:moveTo>
                  <a:cubicBezTo>
                    <a:pt x="150742" y="47763"/>
                    <a:pt x="118900" y="79605"/>
                    <a:pt x="79605" y="79605"/>
                  </a:cubicBezTo>
                  <a:cubicBezTo>
                    <a:pt x="40311" y="79605"/>
                    <a:pt x="8469" y="47763"/>
                    <a:pt x="8469" y="8469"/>
                  </a:cubicBez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BFAFFD0-D8BF-4D95-94F9-AFD97C4F797D}"/>
                </a:ext>
              </a:extLst>
            </p:cNvPr>
            <p:cNvSpPr/>
            <p:nvPr/>
          </p:nvSpPr>
          <p:spPr>
            <a:xfrm>
              <a:off x="4524632" y="5749102"/>
              <a:ext cx="66343" cy="132685"/>
            </a:xfrm>
            <a:custGeom>
              <a:avLst/>
              <a:gdLst>
                <a:gd name="connsiteX0" fmla="*/ 55215 w 56457"/>
                <a:gd name="connsiteY0" fmla="*/ 89203 h 112915"/>
                <a:gd name="connsiteX1" fmla="*/ 33197 w 56457"/>
                <a:gd name="connsiteY1" fmla="*/ 111222 h 112915"/>
                <a:gd name="connsiteX2" fmla="*/ 8469 w 56457"/>
                <a:gd name="connsiteY2" fmla="*/ 111222 h 112915"/>
                <a:gd name="connsiteX3" fmla="*/ 8469 w 56457"/>
                <a:gd name="connsiteY3" fmla="*/ 8469 h 112915"/>
                <a:gd name="connsiteX4" fmla="*/ 33197 w 56457"/>
                <a:gd name="connsiteY4" fmla="*/ 8469 h 112915"/>
                <a:gd name="connsiteX5" fmla="*/ 55215 w 56457"/>
                <a:gd name="connsiteY5" fmla="*/ 30487 h 112915"/>
                <a:gd name="connsiteX6" fmla="*/ 55215 w 56457"/>
                <a:gd name="connsiteY6" fmla="*/ 89090 h 1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457" h="112915">
                  <a:moveTo>
                    <a:pt x="55215" y="89203"/>
                  </a:moveTo>
                  <a:cubicBezTo>
                    <a:pt x="55215" y="101398"/>
                    <a:pt x="45279" y="111222"/>
                    <a:pt x="33197" y="111222"/>
                  </a:cubicBezTo>
                  <a:lnTo>
                    <a:pt x="8469" y="111222"/>
                  </a:lnTo>
                  <a:lnTo>
                    <a:pt x="8469" y="8469"/>
                  </a:lnTo>
                  <a:lnTo>
                    <a:pt x="33197" y="8469"/>
                  </a:lnTo>
                  <a:cubicBezTo>
                    <a:pt x="45392" y="8469"/>
                    <a:pt x="55215" y="18405"/>
                    <a:pt x="55215" y="30487"/>
                  </a:cubicBezTo>
                  <a:lnTo>
                    <a:pt x="55215" y="89090"/>
                  </a:lnTo>
                  <a:close/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31D2D7E-3C95-4431-B157-F3AA4D9DE44B}"/>
                </a:ext>
              </a:extLst>
            </p:cNvPr>
            <p:cNvSpPr/>
            <p:nvPr/>
          </p:nvSpPr>
          <p:spPr>
            <a:xfrm>
              <a:off x="4199419" y="5749235"/>
              <a:ext cx="331713" cy="252102"/>
            </a:xfrm>
            <a:custGeom>
              <a:avLst/>
              <a:gdLst>
                <a:gd name="connsiteX0" fmla="*/ 8469 w 282288"/>
                <a:gd name="connsiteY0" fmla="*/ 68878 h 214538"/>
                <a:gd name="connsiteX1" fmla="*/ 8469 w 282288"/>
                <a:gd name="connsiteY1" fmla="*/ 30487 h 214538"/>
                <a:gd name="connsiteX2" fmla="*/ 30487 w 282288"/>
                <a:gd name="connsiteY2" fmla="*/ 8469 h 214538"/>
                <a:gd name="connsiteX3" fmla="*/ 55216 w 282288"/>
                <a:gd name="connsiteY3" fmla="*/ 8469 h 214538"/>
                <a:gd name="connsiteX4" fmla="*/ 55216 w 282288"/>
                <a:gd name="connsiteY4" fmla="*/ 107382 h 214538"/>
                <a:gd name="connsiteX5" fmla="*/ 70685 w 282288"/>
                <a:gd name="connsiteY5" fmla="*/ 111786 h 214538"/>
                <a:gd name="connsiteX6" fmla="*/ 70685 w 282288"/>
                <a:gd name="connsiteY6" fmla="*/ 111786 h 214538"/>
                <a:gd name="connsiteX7" fmla="*/ 165986 w 282288"/>
                <a:gd name="connsiteY7" fmla="*/ 216346 h 214538"/>
                <a:gd name="connsiteX8" fmla="*/ 174454 w 282288"/>
                <a:gd name="connsiteY8" fmla="*/ 216346 h 214538"/>
                <a:gd name="connsiteX9" fmla="*/ 269755 w 282288"/>
                <a:gd name="connsiteY9" fmla="*/ 111786 h 214538"/>
                <a:gd name="connsiteX10" fmla="*/ 269755 w 282288"/>
                <a:gd name="connsiteY10" fmla="*/ 111786 h 214538"/>
                <a:gd name="connsiteX11" fmla="*/ 282853 w 282288"/>
                <a:gd name="connsiteY11" fmla="*/ 108850 h 21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288" h="214538">
                  <a:moveTo>
                    <a:pt x="8469" y="68878"/>
                  </a:moveTo>
                  <a:lnTo>
                    <a:pt x="8469" y="30487"/>
                  </a:lnTo>
                  <a:cubicBezTo>
                    <a:pt x="8469" y="18293"/>
                    <a:pt x="18405" y="8469"/>
                    <a:pt x="30487" y="8469"/>
                  </a:cubicBezTo>
                  <a:lnTo>
                    <a:pt x="55216" y="8469"/>
                  </a:lnTo>
                  <a:lnTo>
                    <a:pt x="55216" y="107382"/>
                  </a:lnTo>
                  <a:cubicBezTo>
                    <a:pt x="55216" y="107382"/>
                    <a:pt x="65152" y="111786"/>
                    <a:pt x="70685" y="111786"/>
                  </a:cubicBezTo>
                  <a:lnTo>
                    <a:pt x="70685" y="111786"/>
                  </a:lnTo>
                  <a:cubicBezTo>
                    <a:pt x="70685" y="111786"/>
                    <a:pt x="89880" y="216346"/>
                    <a:pt x="165986" y="216346"/>
                  </a:cubicBezTo>
                  <a:lnTo>
                    <a:pt x="174454" y="216346"/>
                  </a:lnTo>
                  <a:cubicBezTo>
                    <a:pt x="250446" y="216346"/>
                    <a:pt x="269755" y="111786"/>
                    <a:pt x="269755" y="111786"/>
                  </a:cubicBezTo>
                  <a:lnTo>
                    <a:pt x="269755" y="111786"/>
                  </a:lnTo>
                  <a:cubicBezTo>
                    <a:pt x="274723" y="111786"/>
                    <a:pt x="279126" y="110770"/>
                    <a:pt x="282853" y="108850"/>
                  </a:cubicBez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06D1A22-1200-4C26-A1C6-3F113780C3CC}"/>
                </a:ext>
              </a:extLst>
            </p:cNvPr>
            <p:cNvSpPr/>
            <p:nvPr/>
          </p:nvSpPr>
          <p:spPr>
            <a:xfrm>
              <a:off x="4326798" y="5803105"/>
              <a:ext cx="13269" cy="13269"/>
            </a:xfrm>
            <a:custGeom>
              <a:avLst/>
              <a:gdLst>
                <a:gd name="connsiteX0" fmla="*/ 8469 w 11291"/>
                <a:gd name="connsiteY0" fmla="*/ 8468 h 11291"/>
                <a:gd name="connsiteX1" fmla="*/ 8469 w 11291"/>
                <a:gd name="connsiteY1" fmla="*/ 8468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91" h="11291">
                  <a:moveTo>
                    <a:pt x="8469" y="8468"/>
                  </a:moveTo>
                  <a:lnTo>
                    <a:pt x="8469" y="8468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254AF51-56D4-4B21-9C90-7DFE21D91CC0}"/>
                </a:ext>
              </a:extLst>
            </p:cNvPr>
            <p:cNvSpPr/>
            <p:nvPr/>
          </p:nvSpPr>
          <p:spPr>
            <a:xfrm>
              <a:off x="4294954" y="5765422"/>
              <a:ext cx="79611" cy="13269"/>
            </a:xfrm>
            <a:custGeom>
              <a:avLst/>
              <a:gdLst>
                <a:gd name="connsiteX0" fmla="*/ 8469 w 67749"/>
                <a:gd name="connsiteY0" fmla="*/ 12647 h 11291"/>
                <a:gd name="connsiteX1" fmla="*/ 62555 w 67749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749" h="11291">
                  <a:moveTo>
                    <a:pt x="8469" y="12647"/>
                  </a:moveTo>
                  <a:cubicBezTo>
                    <a:pt x="8469" y="12647"/>
                    <a:pt x="32632" y="8469"/>
                    <a:pt x="62555" y="8469"/>
                  </a:cubicBez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C9B515C-484C-4663-A325-3F002AFD844D}"/>
                </a:ext>
              </a:extLst>
            </p:cNvPr>
            <p:cNvSpPr/>
            <p:nvPr/>
          </p:nvSpPr>
          <p:spPr>
            <a:xfrm>
              <a:off x="4453512" y="5803105"/>
              <a:ext cx="13269" cy="13269"/>
            </a:xfrm>
            <a:custGeom>
              <a:avLst/>
              <a:gdLst>
                <a:gd name="connsiteX0" fmla="*/ 8469 w 11291"/>
                <a:gd name="connsiteY0" fmla="*/ 8468 h 11291"/>
                <a:gd name="connsiteX1" fmla="*/ 8469 w 11291"/>
                <a:gd name="connsiteY1" fmla="*/ 8468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91" h="11291">
                  <a:moveTo>
                    <a:pt x="8469" y="8468"/>
                  </a:moveTo>
                  <a:lnTo>
                    <a:pt x="8469" y="8468"/>
                  </a:lnTo>
                </a:path>
              </a:pathLst>
            </a:custGeom>
            <a:ln w="12700" cap="rnd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DC5E76B-DCD8-4320-AD5E-6260BD7E7460}"/>
                </a:ext>
              </a:extLst>
            </p:cNvPr>
            <p:cNvSpPr/>
            <p:nvPr/>
          </p:nvSpPr>
          <p:spPr>
            <a:xfrm>
              <a:off x="4421667" y="5765422"/>
              <a:ext cx="79611" cy="13269"/>
            </a:xfrm>
            <a:custGeom>
              <a:avLst/>
              <a:gdLst>
                <a:gd name="connsiteX0" fmla="*/ 62555 w 67749"/>
                <a:gd name="connsiteY0" fmla="*/ 12647 h 11291"/>
                <a:gd name="connsiteX1" fmla="*/ 8469 w 67749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749" h="11291">
                  <a:moveTo>
                    <a:pt x="62555" y="12647"/>
                  </a:moveTo>
                  <a:cubicBezTo>
                    <a:pt x="62555" y="12647"/>
                    <a:pt x="38391" y="8469"/>
                    <a:pt x="8469" y="8469"/>
                  </a:cubicBez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E5DAB31D-7A2F-4DEA-A0CF-D487F6845099}"/>
                </a:ext>
              </a:extLst>
            </p:cNvPr>
            <p:cNvSpPr/>
            <p:nvPr/>
          </p:nvSpPr>
          <p:spPr>
            <a:xfrm>
              <a:off x="4374734" y="5772720"/>
              <a:ext cx="39806" cy="106148"/>
            </a:xfrm>
            <a:custGeom>
              <a:avLst/>
              <a:gdLst>
                <a:gd name="connsiteX0" fmla="*/ 20970 w 33874"/>
                <a:gd name="connsiteY0" fmla="*/ 8469 h 90332"/>
                <a:gd name="connsiteX1" fmla="*/ 9001 w 33874"/>
                <a:gd name="connsiteY1" fmla="*/ 78476 h 90332"/>
                <a:gd name="connsiteX2" fmla="*/ 10921 w 33874"/>
                <a:gd name="connsiteY2" fmla="*/ 86267 h 90332"/>
                <a:gd name="connsiteX3" fmla="*/ 30230 w 33874"/>
                <a:gd name="connsiteY3" fmla="*/ 93042 h 9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74" h="90332">
                  <a:moveTo>
                    <a:pt x="20970" y="8469"/>
                  </a:moveTo>
                  <a:cubicBezTo>
                    <a:pt x="20970" y="8469"/>
                    <a:pt x="23342" y="44601"/>
                    <a:pt x="9001" y="78476"/>
                  </a:cubicBezTo>
                  <a:cubicBezTo>
                    <a:pt x="7872" y="81299"/>
                    <a:pt x="8550" y="84460"/>
                    <a:pt x="10921" y="86267"/>
                  </a:cubicBezTo>
                  <a:cubicBezTo>
                    <a:pt x="10921" y="86267"/>
                    <a:pt x="22890" y="90445"/>
                    <a:pt x="30230" y="93042"/>
                  </a:cubicBez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14C056A-7CEE-4938-B249-B3DDA85F79FC}"/>
                </a:ext>
              </a:extLst>
            </p:cNvPr>
            <p:cNvSpPr/>
            <p:nvPr/>
          </p:nvSpPr>
          <p:spPr>
            <a:xfrm>
              <a:off x="4345639" y="5869846"/>
              <a:ext cx="212296" cy="66343"/>
            </a:xfrm>
            <a:custGeom>
              <a:avLst/>
              <a:gdLst>
                <a:gd name="connsiteX0" fmla="*/ 8469 w 180664"/>
                <a:gd name="connsiteY0" fmla="*/ 43924 h 56457"/>
                <a:gd name="connsiteX1" fmla="*/ 45731 w 180664"/>
                <a:gd name="connsiteY1" fmla="*/ 57135 h 56457"/>
                <a:gd name="connsiteX2" fmla="*/ 153226 w 180664"/>
                <a:gd name="connsiteY2" fmla="*/ 57135 h 56457"/>
                <a:gd name="connsiteX3" fmla="*/ 181681 w 180664"/>
                <a:gd name="connsiteY3" fmla="*/ 28680 h 56457"/>
                <a:gd name="connsiteX4" fmla="*/ 181681 w 180664"/>
                <a:gd name="connsiteY4" fmla="*/ 8469 h 5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64" h="56457">
                  <a:moveTo>
                    <a:pt x="8469" y="43924"/>
                  </a:moveTo>
                  <a:cubicBezTo>
                    <a:pt x="19647" y="52279"/>
                    <a:pt x="32633" y="56909"/>
                    <a:pt x="45731" y="57135"/>
                  </a:cubicBezTo>
                  <a:lnTo>
                    <a:pt x="153226" y="57135"/>
                  </a:lnTo>
                  <a:cubicBezTo>
                    <a:pt x="168921" y="57135"/>
                    <a:pt x="181681" y="44376"/>
                    <a:pt x="181681" y="28680"/>
                  </a:cubicBezTo>
                  <a:lnTo>
                    <a:pt x="181681" y="8469"/>
                  </a:lnTo>
                </a:path>
              </a:pathLst>
            </a:custGeom>
            <a:noFill/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CFB4DDC-57A3-456A-A530-B52FD12223B1}"/>
                </a:ext>
              </a:extLst>
            </p:cNvPr>
            <p:cNvSpPr/>
            <p:nvPr/>
          </p:nvSpPr>
          <p:spPr>
            <a:xfrm>
              <a:off x="4051741" y="5855913"/>
              <a:ext cx="172491" cy="159222"/>
            </a:xfrm>
            <a:custGeom>
              <a:avLst/>
              <a:gdLst>
                <a:gd name="connsiteX0" fmla="*/ 8469 w 146789"/>
                <a:gd name="connsiteY0" fmla="*/ 8469 h 135498"/>
                <a:gd name="connsiteX1" fmla="*/ 144870 w 146789"/>
                <a:gd name="connsiteY1" fmla="*/ 8469 h 135498"/>
                <a:gd name="connsiteX2" fmla="*/ 144870 w 146789"/>
                <a:gd name="connsiteY2" fmla="*/ 99366 h 135498"/>
                <a:gd name="connsiteX3" fmla="*/ 127256 w 146789"/>
                <a:gd name="connsiteY3" fmla="*/ 99366 h 135498"/>
                <a:gd name="connsiteX4" fmla="*/ 127256 w 146789"/>
                <a:gd name="connsiteY4" fmla="*/ 129627 h 135498"/>
                <a:gd name="connsiteX5" fmla="*/ 126126 w 146789"/>
                <a:gd name="connsiteY5" fmla="*/ 129627 h 135498"/>
                <a:gd name="connsiteX6" fmla="*/ 97107 w 146789"/>
                <a:gd name="connsiteY6" fmla="*/ 99366 h 135498"/>
                <a:gd name="connsiteX7" fmla="*/ 78476 w 146789"/>
                <a:gd name="connsiteY7" fmla="*/ 99366 h 135498"/>
                <a:gd name="connsiteX8" fmla="*/ 8469 w 146789"/>
                <a:gd name="connsiteY8" fmla="*/ 99366 h 135498"/>
                <a:gd name="connsiteX9" fmla="*/ 8469 w 146789"/>
                <a:gd name="connsiteY9" fmla="*/ 8469 h 1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789" h="135498">
                  <a:moveTo>
                    <a:pt x="8469" y="8469"/>
                  </a:moveTo>
                  <a:lnTo>
                    <a:pt x="144870" y="8469"/>
                  </a:lnTo>
                  <a:lnTo>
                    <a:pt x="144870" y="99366"/>
                  </a:lnTo>
                  <a:lnTo>
                    <a:pt x="127256" y="99366"/>
                  </a:lnTo>
                  <a:lnTo>
                    <a:pt x="127256" y="129627"/>
                  </a:lnTo>
                  <a:lnTo>
                    <a:pt x="126126" y="129627"/>
                  </a:lnTo>
                  <a:lnTo>
                    <a:pt x="97107" y="99366"/>
                  </a:lnTo>
                  <a:lnTo>
                    <a:pt x="78476" y="99366"/>
                  </a:lnTo>
                  <a:lnTo>
                    <a:pt x="8469" y="99366"/>
                  </a:lnTo>
                  <a:lnTo>
                    <a:pt x="8469" y="8469"/>
                  </a:lnTo>
                  <a:close/>
                </a:path>
              </a:pathLst>
            </a:custGeom>
            <a:noFill/>
            <a:ln w="12700" cap="sq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70EBA39-47E4-48AA-BDAE-664D94D707D4}"/>
                </a:ext>
              </a:extLst>
            </p:cNvPr>
            <p:cNvSpPr/>
            <p:nvPr/>
          </p:nvSpPr>
          <p:spPr>
            <a:xfrm>
              <a:off x="4143559" y="5908723"/>
              <a:ext cx="39806" cy="13269"/>
            </a:xfrm>
            <a:custGeom>
              <a:avLst/>
              <a:gdLst>
                <a:gd name="connsiteX0" fmla="*/ 28681 w 33874"/>
                <a:gd name="connsiteY0" fmla="*/ 8469 h 11291"/>
                <a:gd name="connsiteX1" fmla="*/ 8469 w 33874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74" h="11291">
                  <a:moveTo>
                    <a:pt x="28681" y="8469"/>
                  </a:moveTo>
                  <a:lnTo>
                    <a:pt x="8469" y="8469"/>
                  </a:lnTo>
                </a:path>
              </a:pathLst>
            </a:custGeom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4B5A5C0-3DDE-4C8F-A7D1-836AB6A4017C}"/>
                </a:ext>
              </a:extLst>
            </p:cNvPr>
            <p:cNvSpPr/>
            <p:nvPr/>
          </p:nvSpPr>
          <p:spPr>
            <a:xfrm>
              <a:off x="4096323" y="5908723"/>
              <a:ext cx="39806" cy="13269"/>
            </a:xfrm>
            <a:custGeom>
              <a:avLst/>
              <a:gdLst>
                <a:gd name="connsiteX0" fmla="*/ 28680 w 33874"/>
                <a:gd name="connsiteY0" fmla="*/ 8469 h 11291"/>
                <a:gd name="connsiteX1" fmla="*/ 8469 w 33874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74" h="11291">
                  <a:moveTo>
                    <a:pt x="28680" y="8469"/>
                  </a:moveTo>
                  <a:lnTo>
                    <a:pt x="8469" y="8469"/>
                  </a:lnTo>
                </a:path>
              </a:pathLst>
            </a:custGeom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39D834C-0474-4A57-AB85-1419B0106E7C}"/>
                </a:ext>
              </a:extLst>
            </p:cNvPr>
            <p:cNvSpPr/>
            <p:nvPr/>
          </p:nvSpPr>
          <p:spPr>
            <a:xfrm>
              <a:off x="4541748" y="5515974"/>
              <a:ext cx="159222" cy="132685"/>
            </a:xfrm>
            <a:custGeom>
              <a:avLst/>
              <a:gdLst>
                <a:gd name="connsiteX0" fmla="*/ 8469 w 135498"/>
                <a:gd name="connsiteY0" fmla="*/ 87171 h 112915"/>
                <a:gd name="connsiteX1" fmla="*/ 8469 w 135498"/>
                <a:gd name="connsiteY1" fmla="*/ 8469 h 112915"/>
                <a:gd name="connsiteX2" fmla="*/ 134369 w 135498"/>
                <a:gd name="connsiteY2" fmla="*/ 8469 h 112915"/>
                <a:gd name="connsiteX3" fmla="*/ 134369 w 135498"/>
                <a:gd name="connsiteY3" fmla="*/ 87171 h 112915"/>
                <a:gd name="connsiteX4" fmla="*/ 52506 w 135498"/>
                <a:gd name="connsiteY4" fmla="*/ 87171 h 112915"/>
                <a:gd name="connsiteX5" fmla="*/ 25745 w 135498"/>
                <a:gd name="connsiteY5" fmla="*/ 115061 h 112915"/>
                <a:gd name="connsiteX6" fmla="*/ 24728 w 135498"/>
                <a:gd name="connsiteY6" fmla="*/ 115061 h 112915"/>
                <a:gd name="connsiteX7" fmla="*/ 24728 w 135498"/>
                <a:gd name="connsiteY7" fmla="*/ 87171 h 112915"/>
                <a:gd name="connsiteX8" fmla="*/ 8469 w 135498"/>
                <a:gd name="connsiteY8" fmla="*/ 87171 h 11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498" h="112915">
                  <a:moveTo>
                    <a:pt x="8469" y="87171"/>
                  </a:moveTo>
                  <a:lnTo>
                    <a:pt x="8469" y="8469"/>
                  </a:lnTo>
                  <a:lnTo>
                    <a:pt x="134369" y="8469"/>
                  </a:lnTo>
                  <a:lnTo>
                    <a:pt x="134369" y="87171"/>
                  </a:lnTo>
                  <a:lnTo>
                    <a:pt x="52506" y="87171"/>
                  </a:lnTo>
                  <a:lnTo>
                    <a:pt x="25745" y="115061"/>
                  </a:lnTo>
                  <a:lnTo>
                    <a:pt x="24728" y="115061"/>
                  </a:lnTo>
                  <a:lnTo>
                    <a:pt x="24728" y="87171"/>
                  </a:lnTo>
                  <a:lnTo>
                    <a:pt x="8469" y="87171"/>
                  </a:lnTo>
                  <a:close/>
                </a:path>
              </a:pathLst>
            </a:custGeom>
            <a:noFill/>
            <a:ln w="12700" cap="sq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7A50FE0-D5D3-4045-B197-015F7CCF84C8}"/>
                </a:ext>
              </a:extLst>
            </p:cNvPr>
            <p:cNvSpPr/>
            <p:nvPr/>
          </p:nvSpPr>
          <p:spPr>
            <a:xfrm>
              <a:off x="4581952" y="5562148"/>
              <a:ext cx="39806" cy="13269"/>
            </a:xfrm>
            <a:custGeom>
              <a:avLst/>
              <a:gdLst>
                <a:gd name="connsiteX0" fmla="*/ 8469 w 33874"/>
                <a:gd name="connsiteY0" fmla="*/ 8469 h 11291"/>
                <a:gd name="connsiteX1" fmla="*/ 28793 w 33874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74" h="11291">
                  <a:moveTo>
                    <a:pt x="8469" y="8469"/>
                  </a:moveTo>
                  <a:lnTo>
                    <a:pt x="28793" y="8469"/>
                  </a:lnTo>
                </a:path>
              </a:pathLst>
            </a:custGeom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909E93F-40EA-470F-A747-3CE4E8CD1AEB}"/>
                </a:ext>
              </a:extLst>
            </p:cNvPr>
            <p:cNvSpPr/>
            <p:nvPr/>
          </p:nvSpPr>
          <p:spPr>
            <a:xfrm>
              <a:off x="4627463" y="5562148"/>
              <a:ext cx="39806" cy="13269"/>
            </a:xfrm>
            <a:custGeom>
              <a:avLst/>
              <a:gdLst>
                <a:gd name="connsiteX0" fmla="*/ 8469 w 33874"/>
                <a:gd name="connsiteY0" fmla="*/ 8469 h 11291"/>
                <a:gd name="connsiteX1" fmla="*/ 29810 w 33874"/>
                <a:gd name="connsiteY1" fmla="*/ 8469 h 1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74" h="11291">
                  <a:moveTo>
                    <a:pt x="8469" y="8469"/>
                  </a:moveTo>
                  <a:lnTo>
                    <a:pt x="29810" y="8469"/>
                  </a:lnTo>
                </a:path>
              </a:pathLst>
            </a:custGeom>
            <a:ln w="12700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3EE6EDF6-5222-4B91-BC1F-E53CEF54968B}"/>
              </a:ext>
            </a:extLst>
          </p:cNvPr>
          <p:cNvSpPr/>
          <p:nvPr/>
        </p:nvSpPr>
        <p:spPr>
          <a:xfrm>
            <a:off x="6180591" y="4985963"/>
            <a:ext cx="5579410" cy="1258996"/>
          </a:xfrm>
          <a:prstGeom prst="roundRect">
            <a:avLst>
              <a:gd name="adj" fmla="val 12746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Фирибгарларнинг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фақат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6%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илгари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фирибгарлик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иштирокчилари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бўлган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Бу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кўрсаткич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салбий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ўтмишнинг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йўқлиги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потенциал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қоидабузарларни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кам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баҳолаш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учун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сабаб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эмаслигини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кўрсатади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6" name="Rectangle: Rounded Corners 445">
            <a:extLst>
              <a:ext uri="{FF2B5EF4-FFF2-40B4-BE49-F238E27FC236}">
                <a16:creationId xmlns:a16="http://schemas.microsoft.com/office/drawing/2014/main" id="{30D60FCA-037C-4BF0-9EE3-0F4DA4A55E9E}"/>
              </a:ext>
            </a:extLst>
          </p:cNvPr>
          <p:cNvSpPr/>
          <p:nvPr/>
        </p:nvSpPr>
        <p:spPr>
          <a:xfrm>
            <a:off x="431999" y="4985963"/>
            <a:ext cx="5586372" cy="1258996"/>
          </a:xfrm>
          <a:prstGeom prst="roundRect">
            <a:avLst>
              <a:gd name="adj" fmla="val 12746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tlCol="0" anchor="ctr"/>
          <a:lstStyle/>
          <a:p>
            <a:pPr lvl="0">
              <a:defRPr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85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фоиз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фирибгарлар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sz="1400">
                <a:solidFill>
                  <a:srgbClr val="3A07DF"/>
                </a:solidFill>
              </a:rPr>
              <a:t>"</a:t>
            </a:r>
            <a:r>
              <a:rPr lang="ru-RU" sz="1400" err="1">
                <a:solidFill>
                  <a:srgbClr val="3A07DF"/>
                </a:solidFill>
              </a:rPr>
              <a:t>қизил</a:t>
            </a:r>
            <a:r>
              <a:rPr lang="ru-RU" sz="1400">
                <a:solidFill>
                  <a:srgbClr val="3A07DF"/>
                </a:solidFill>
              </a:rPr>
              <a:t> </a:t>
            </a:r>
            <a:r>
              <a:rPr lang="ru-RU" sz="1400" err="1">
                <a:solidFill>
                  <a:srgbClr val="3A07DF"/>
                </a:solidFill>
              </a:rPr>
              <a:t>байроқлар</a:t>
            </a:r>
            <a:r>
              <a:rPr lang="ru-RU" sz="1400">
                <a:solidFill>
                  <a:srgbClr val="3A07DF"/>
                </a:solidFill>
              </a:rPr>
              <a:t>"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хатти-ҳаракатларини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намойиш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400" i="0" u="none" strike="noStrike" kern="1200" cap="none" spc="0" normalizeH="0" baseline="0" noProof="0" err="1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этишди</a:t>
            </a:r>
            <a:r>
              <a:rPr kumimoji="0" lang="ru-RU" sz="1400" i="0" u="none" strike="noStrike" kern="1200" cap="none" spc="0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lang="ru-RU" sz="1400">
                <a:solidFill>
                  <a:srgbClr val="44546A"/>
                </a:solidFill>
              </a:rPr>
              <a:t>Ушбу статистик </a:t>
            </a:r>
            <a:r>
              <a:rPr lang="ru-RU" sz="1400" err="1">
                <a:solidFill>
                  <a:srgbClr val="44546A"/>
                </a:solidFill>
              </a:rPr>
              <a:t>маълумотлар</a:t>
            </a:r>
            <a:r>
              <a:rPr lang="ru-RU" sz="1400">
                <a:solidFill>
                  <a:srgbClr val="44546A"/>
                </a:solidFill>
              </a:rPr>
              <a:t> </a:t>
            </a:r>
            <a:r>
              <a:rPr lang="ru-RU" sz="1400" err="1">
                <a:solidFill>
                  <a:srgbClr val="44546A"/>
                </a:solidFill>
              </a:rPr>
              <a:t>қоидабузарликларни</a:t>
            </a:r>
            <a:r>
              <a:rPr lang="ru-RU" sz="1400">
                <a:solidFill>
                  <a:srgbClr val="44546A"/>
                </a:solidFill>
              </a:rPr>
              <a:t> </a:t>
            </a:r>
            <a:r>
              <a:rPr lang="ru-RU" sz="1400" err="1">
                <a:solidFill>
                  <a:srgbClr val="44546A"/>
                </a:solidFill>
              </a:rPr>
              <a:t>ўз</a:t>
            </a:r>
            <a:r>
              <a:rPr lang="ru-RU" sz="1400">
                <a:solidFill>
                  <a:srgbClr val="44546A"/>
                </a:solidFill>
              </a:rPr>
              <a:t> </a:t>
            </a:r>
            <a:r>
              <a:rPr lang="ru-RU" sz="1400" err="1">
                <a:solidFill>
                  <a:srgbClr val="44546A"/>
                </a:solidFill>
              </a:rPr>
              <a:t>вақтида</a:t>
            </a:r>
            <a:r>
              <a:rPr lang="ru-RU" sz="1400">
                <a:solidFill>
                  <a:srgbClr val="44546A"/>
                </a:solidFill>
              </a:rPr>
              <a:t> </a:t>
            </a:r>
            <a:r>
              <a:rPr lang="ru-RU" sz="1400" err="1">
                <a:solidFill>
                  <a:srgbClr val="44546A"/>
                </a:solidFill>
              </a:rPr>
              <a:t>аниқлаш</a:t>
            </a:r>
            <a:r>
              <a:rPr lang="ru-RU" sz="1400">
                <a:solidFill>
                  <a:srgbClr val="44546A"/>
                </a:solidFill>
              </a:rPr>
              <a:t> </a:t>
            </a:r>
            <a:r>
              <a:rPr lang="ru-RU" sz="1400" err="1">
                <a:solidFill>
                  <a:srgbClr val="44546A"/>
                </a:solidFill>
              </a:rPr>
              <a:t>учун</a:t>
            </a:r>
            <a:r>
              <a:rPr lang="ru-RU" sz="1400">
                <a:solidFill>
                  <a:srgbClr val="44546A"/>
                </a:solidFill>
              </a:rPr>
              <a:t> </a:t>
            </a:r>
            <a:r>
              <a:rPr lang="ru-RU" sz="1400" err="1">
                <a:solidFill>
                  <a:srgbClr val="44546A"/>
                </a:solidFill>
              </a:rPr>
              <a:t>ходимларнинг</a:t>
            </a:r>
            <a:r>
              <a:rPr lang="ru-RU" sz="1400">
                <a:solidFill>
                  <a:srgbClr val="44546A"/>
                </a:solidFill>
              </a:rPr>
              <a:t> </a:t>
            </a:r>
            <a:r>
              <a:rPr lang="ru-RU" sz="1400" err="1">
                <a:solidFill>
                  <a:srgbClr val="44546A"/>
                </a:solidFill>
              </a:rPr>
              <a:t>хатти-ҳаракатларини</a:t>
            </a:r>
            <a:r>
              <a:rPr lang="ru-RU" sz="1400">
                <a:solidFill>
                  <a:srgbClr val="44546A"/>
                </a:solidFill>
              </a:rPr>
              <a:t> мониторинг </a:t>
            </a:r>
            <a:r>
              <a:rPr lang="ru-RU" sz="1400" err="1">
                <a:solidFill>
                  <a:srgbClr val="44546A"/>
                </a:solidFill>
              </a:rPr>
              <a:t>усулларининг</a:t>
            </a:r>
            <a:r>
              <a:rPr lang="ru-RU" sz="1400">
                <a:solidFill>
                  <a:srgbClr val="44546A"/>
                </a:solidFill>
              </a:rPr>
              <a:t> </a:t>
            </a:r>
            <a:r>
              <a:rPr lang="ru-RU" sz="1400" err="1">
                <a:solidFill>
                  <a:srgbClr val="44546A"/>
                </a:solidFill>
              </a:rPr>
              <a:t>муҳимлигини</a:t>
            </a:r>
            <a:r>
              <a:rPr lang="ru-RU" sz="1400">
                <a:solidFill>
                  <a:srgbClr val="44546A"/>
                </a:solidFill>
              </a:rPr>
              <a:t> </a:t>
            </a:r>
            <a:r>
              <a:rPr lang="ru-RU" sz="1400" err="1">
                <a:solidFill>
                  <a:srgbClr val="44546A"/>
                </a:solidFill>
              </a:rPr>
              <a:t>кўрсатади</a:t>
            </a:r>
            <a:r>
              <a:rPr lang="ru-RU" sz="1400">
                <a:solidFill>
                  <a:srgbClr val="44546A"/>
                </a:solidFill>
              </a:rPr>
              <a:t>.</a:t>
            </a:r>
            <a:r>
              <a:rPr lang="ru-RU" sz="1400">
                <a:solidFill>
                  <a:srgbClr val="3A07DF"/>
                </a:solidFill>
              </a:rPr>
              <a:t> </a:t>
            </a:r>
            <a:endParaRPr lang="ru-RU" sz="1400">
              <a:solidFill>
                <a:srgbClr val="44546A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962E49-87AC-40C4-B040-4F57DFDCF541}"/>
              </a:ext>
            </a:extLst>
          </p:cNvPr>
          <p:cNvGrpSpPr/>
          <p:nvPr/>
        </p:nvGrpSpPr>
        <p:grpSpPr>
          <a:xfrm>
            <a:off x="423535" y="2691543"/>
            <a:ext cx="2211764" cy="464682"/>
            <a:chOff x="355600" y="2547449"/>
            <a:chExt cx="2211764" cy="4646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99B0A22-D838-4263-8A2F-0357A5EB64BD}"/>
                </a:ext>
              </a:extLst>
            </p:cNvPr>
            <p:cNvSpPr/>
            <p:nvPr/>
          </p:nvSpPr>
          <p:spPr>
            <a:xfrm rot="5400000">
              <a:off x="1229141" y="1673908"/>
              <a:ext cx="464682" cy="22117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3" name="Rectangle: Rounded Corners 962">
              <a:extLst>
                <a:ext uri="{FF2B5EF4-FFF2-40B4-BE49-F238E27FC236}">
                  <a16:creationId xmlns:a16="http://schemas.microsoft.com/office/drawing/2014/main" id="{67892DF5-E556-4DFE-AD31-38DEB8F30BEE}"/>
                </a:ext>
              </a:extLst>
            </p:cNvPr>
            <p:cNvSpPr/>
            <p:nvPr/>
          </p:nvSpPr>
          <p:spPr>
            <a:xfrm rot="5400000">
              <a:off x="1081375" y="1821674"/>
              <a:ext cx="464682" cy="1916232"/>
            </a:xfrm>
            <a:prstGeom prst="roundRect">
              <a:avLst>
                <a:gd name="adj" fmla="val 50000"/>
              </a:avLst>
            </a:prstGeom>
            <a:solidFill>
              <a:srgbClr val="1BD7D3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6A7BA0-80F4-4365-A611-5024199F72D4}"/>
              </a:ext>
            </a:extLst>
          </p:cNvPr>
          <p:cNvGrpSpPr/>
          <p:nvPr/>
        </p:nvGrpSpPr>
        <p:grpSpPr>
          <a:xfrm>
            <a:off x="423535" y="3480452"/>
            <a:ext cx="2211765" cy="464684"/>
            <a:chOff x="355599" y="3310635"/>
            <a:chExt cx="2211765" cy="464684"/>
          </a:xfrm>
        </p:grpSpPr>
        <p:sp>
          <p:nvSpPr>
            <p:cNvPr id="964" name="Rectangle: Rounded Corners 963">
              <a:extLst>
                <a:ext uri="{FF2B5EF4-FFF2-40B4-BE49-F238E27FC236}">
                  <a16:creationId xmlns:a16="http://schemas.microsoft.com/office/drawing/2014/main" id="{0F616FBC-BB01-4C12-AD6B-CB5CF548CF7F}"/>
                </a:ext>
              </a:extLst>
            </p:cNvPr>
            <p:cNvSpPr/>
            <p:nvPr/>
          </p:nvSpPr>
          <p:spPr>
            <a:xfrm rot="5400000">
              <a:off x="1229141" y="2437094"/>
              <a:ext cx="464682" cy="22117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5" name="Rectangle: Rounded Corners 964">
              <a:extLst>
                <a:ext uri="{FF2B5EF4-FFF2-40B4-BE49-F238E27FC236}">
                  <a16:creationId xmlns:a16="http://schemas.microsoft.com/office/drawing/2014/main" id="{7698B19C-825F-4ABE-89C3-21B2A4055AD0}"/>
                </a:ext>
              </a:extLst>
            </p:cNvPr>
            <p:cNvSpPr/>
            <p:nvPr/>
          </p:nvSpPr>
          <p:spPr>
            <a:xfrm rot="5400000">
              <a:off x="718938" y="2947298"/>
              <a:ext cx="464682" cy="1191360"/>
            </a:xfrm>
            <a:prstGeom prst="roundRect">
              <a:avLst>
                <a:gd name="adj" fmla="val 50000"/>
              </a:avLst>
            </a:prstGeom>
            <a:solidFill>
              <a:srgbClr val="3A07DF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ACE9D9-A894-4A0E-BD33-3ADB28194DE8}"/>
              </a:ext>
            </a:extLst>
          </p:cNvPr>
          <p:cNvGrpSpPr/>
          <p:nvPr/>
        </p:nvGrpSpPr>
        <p:grpSpPr>
          <a:xfrm>
            <a:off x="423535" y="4269361"/>
            <a:ext cx="2211765" cy="464682"/>
            <a:chOff x="355599" y="4125267"/>
            <a:chExt cx="2211765" cy="464682"/>
          </a:xfrm>
        </p:grpSpPr>
        <p:sp>
          <p:nvSpPr>
            <p:cNvPr id="966" name="Rectangle: Rounded Corners 965">
              <a:extLst>
                <a:ext uri="{FF2B5EF4-FFF2-40B4-BE49-F238E27FC236}">
                  <a16:creationId xmlns:a16="http://schemas.microsoft.com/office/drawing/2014/main" id="{D8318AC4-474B-46B4-AB5C-3A81FEDA761A}"/>
                </a:ext>
              </a:extLst>
            </p:cNvPr>
            <p:cNvSpPr/>
            <p:nvPr/>
          </p:nvSpPr>
          <p:spPr>
            <a:xfrm rot="5400000">
              <a:off x="1229141" y="3251726"/>
              <a:ext cx="464682" cy="22117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7" name="Rectangle: Rounded Corners 966">
              <a:extLst>
                <a:ext uri="{FF2B5EF4-FFF2-40B4-BE49-F238E27FC236}">
                  <a16:creationId xmlns:a16="http://schemas.microsoft.com/office/drawing/2014/main" id="{A748C94E-2ED7-44FF-B0F3-14F08F8CFEF3}"/>
                </a:ext>
              </a:extLst>
            </p:cNvPr>
            <p:cNvSpPr/>
            <p:nvPr/>
          </p:nvSpPr>
          <p:spPr>
            <a:xfrm rot="5400000">
              <a:off x="431752" y="4049114"/>
              <a:ext cx="464682" cy="616987"/>
            </a:xfrm>
            <a:prstGeom prst="roundRect">
              <a:avLst>
                <a:gd name="adj" fmla="val 50000"/>
              </a:avLst>
            </a:prstGeom>
            <a:solidFill>
              <a:srgbClr val="B1C7F7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8" name="Rectangle 967">
            <a:extLst>
              <a:ext uri="{FF2B5EF4-FFF2-40B4-BE49-F238E27FC236}">
                <a16:creationId xmlns:a16="http://schemas.microsoft.com/office/drawing/2014/main" id="{3A52C3D3-EC25-4AC3-9B63-B3A0072DC99F}"/>
              </a:ext>
            </a:extLst>
          </p:cNvPr>
          <p:cNvSpPr/>
          <p:nvPr/>
        </p:nvSpPr>
        <p:spPr>
          <a:xfrm>
            <a:off x="2771072" y="2611143"/>
            <a:ext cx="861633" cy="333903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normalizeH="0" baseline="0" noProof="0">
                <a:ln>
                  <a:noFill/>
                </a:ln>
                <a:solidFill>
                  <a:srgbClr val="1BD7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$337,000</a:t>
            </a:r>
          </a:p>
        </p:txBody>
      </p:sp>
      <p:sp>
        <p:nvSpPr>
          <p:cNvPr id="969" name="Rectangle: Rounded Corners 968">
            <a:extLst>
              <a:ext uri="{FF2B5EF4-FFF2-40B4-BE49-F238E27FC236}">
                <a16:creationId xmlns:a16="http://schemas.microsoft.com/office/drawing/2014/main" id="{434628F2-976B-4243-BD28-701A2C205244}"/>
              </a:ext>
            </a:extLst>
          </p:cNvPr>
          <p:cNvSpPr/>
          <p:nvPr/>
        </p:nvSpPr>
        <p:spPr>
          <a:xfrm>
            <a:off x="2766416" y="2978622"/>
            <a:ext cx="2374012" cy="2626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44371" bIns="44371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Мулкдорлар</a:t>
            </a:r>
            <a:r>
              <a:rPr kumimoji="0" lang="ru-RU" sz="1200" b="1" i="0" u="none" strike="noStrike" kern="1200" cap="none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 / </a:t>
            </a:r>
            <a:r>
              <a:rPr kumimoji="0" lang="ru-RU" sz="1200" b="1" i="0" u="none" strike="noStrike" kern="1200" cap="none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Раҳбарият</a:t>
            </a:r>
            <a:endParaRPr kumimoji="0" lang="ru-RU" sz="1200" b="1" i="0" u="none" strike="noStrike" kern="1200" cap="none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Golos Text" panose="020B0503020202020204" pitchFamily="34" charset="0"/>
              <a:cs typeface="+mn-cs"/>
            </a:endParaRPr>
          </a:p>
        </p:txBody>
      </p:sp>
      <p:sp>
        <p:nvSpPr>
          <p:cNvPr id="970" name="Rectangle 969">
            <a:extLst>
              <a:ext uri="{FF2B5EF4-FFF2-40B4-BE49-F238E27FC236}">
                <a16:creationId xmlns:a16="http://schemas.microsoft.com/office/drawing/2014/main" id="{73890791-92D5-434D-82C8-C87A3C98ABFD}"/>
              </a:ext>
            </a:extLst>
          </p:cNvPr>
          <p:cNvSpPr/>
          <p:nvPr/>
        </p:nvSpPr>
        <p:spPr>
          <a:xfrm>
            <a:off x="2771072" y="3371568"/>
            <a:ext cx="861633" cy="333903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normalizeH="0" baseline="0" noProof="0">
                <a:ln>
                  <a:noFill/>
                </a:ln>
                <a:solidFill>
                  <a:srgbClr val="3A07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$125,000</a:t>
            </a:r>
          </a:p>
        </p:txBody>
      </p:sp>
      <p:sp>
        <p:nvSpPr>
          <p:cNvPr id="971" name="Rectangle: Rounded Corners 970">
            <a:extLst>
              <a:ext uri="{FF2B5EF4-FFF2-40B4-BE49-F238E27FC236}">
                <a16:creationId xmlns:a16="http://schemas.microsoft.com/office/drawing/2014/main" id="{64054189-8C22-47A2-BC92-157A84BAE0E8}"/>
              </a:ext>
            </a:extLst>
          </p:cNvPr>
          <p:cNvSpPr/>
          <p:nvPr/>
        </p:nvSpPr>
        <p:spPr>
          <a:xfrm>
            <a:off x="2766416" y="3739047"/>
            <a:ext cx="2374012" cy="2626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44371" bIns="44371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Менеджерлар</a:t>
            </a:r>
            <a:endParaRPr kumimoji="0" lang="ru-RU" sz="1200" b="1" i="0" u="none" strike="noStrike" kern="1200" cap="none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Golos Text" panose="020B0503020202020204" pitchFamily="34" charset="0"/>
              <a:cs typeface="+mn-cs"/>
            </a:endParaRPr>
          </a:p>
        </p:txBody>
      </p:sp>
      <p:sp>
        <p:nvSpPr>
          <p:cNvPr id="972" name="Rectangle 971">
            <a:extLst>
              <a:ext uri="{FF2B5EF4-FFF2-40B4-BE49-F238E27FC236}">
                <a16:creationId xmlns:a16="http://schemas.microsoft.com/office/drawing/2014/main" id="{470B31EE-0B52-4FC2-988E-B26879991417}"/>
              </a:ext>
            </a:extLst>
          </p:cNvPr>
          <p:cNvSpPr/>
          <p:nvPr/>
        </p:nvSpPr>
        <p:spPr>
          <a:xfrm>
            <a:off x="2771072" y="4202216"/>
            <a:ext cx="861633" cy="333903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normalizeH="0" baseline="0" noProof="0">
                <a:ln>
                  <a:noFill/>
                </a:ln>
                <a:solidFill>
                  <a:srgbClr val="B1C7F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$50,000</a:t>
            </a:r>
          </a:p>
        </p:txBody>
      </p:sp>
      <p:sp>
        <p:nvSpPr>
          <p:cNvPr id="973" name="Rectangle: Rounded Corners 972">
            <a:extLst>
              <a:ext uri="{FF2B5EF4-FFF2-40B4-BE49-F238E27FC236}">
                <a16:creationId xmlns:a16="http://schemas.microsoft.com/office/drawing/2014/main" id="{3B46B7BE-11E8-4EDC-B3DC-18592952CDC3}"/>
              </a:ext>
            </a:extLst>
          </p:cNvPr>
          <p:cNvSpPr/>
          <p:nvPr/>
        </p:nvSpPr>
        <p:spPr>
          <a:xfrm>
            <a:off x="2766416" y="4569695"/>
            <a:ext cx="2374012" cy="2626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44371" bIns="44371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Оддий</a:t>
            </a:r>
            <a:r>
              <a:rPr kumimoji="0" lang="ru-RU" sz="1200" b="1" i="0" u="none" strike="noStrike" kern="1200" cap="none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Golos Text" panose="020B0503020202020204" pitchFamily="34" charset="0"/>
                <a:cs typeface="+mn-cs"/>
              </a:rPr>
              <a:t>ходимлар</a:t>
            </a:r>
            <a:endParaRPr kumimoji="0" lang="ru-RU" sz="1200" b="1" i="0" u="none" strike="noStrike" kern="1200" cap="none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Golos Text" panose="020B0503020202020204" pitchFamily="34" charset="0"/>
              <a:cs typeface="+mn-cs"/>
            </a:endParaRPr>
          </a:p>
        </p:txBody>
      </p:sp>
      <p:sp>
        <p:nvSpPr>
          <p:cNvPr id="978" name="Rectangle 977">
            <a:extLst>
              <a:ext uri="{FF2B5EF4-FFF2-40B4-BE49-F238E27FC236}">
                <a16:creationId xmlns:a16="http://schemas.microsoft.com/office/drawing/2014/main" id="{AA7D03D4-47A8-491D-84BA-EF76C801C93F}"/>
              </a:ext>
            </a:extLst>
          </p:cNvPr>
          <p:cNvSpPr/>
          <p:nvPr/>
        </p:nvSpPr>
        <p:spPr>
          <a:xfrm>
            <a:off x="443080" y="6339522"/>
            <a:ext cx="8362336" cy="24468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lvl="2" algn="just" eaLnBrk="0" hangingPunct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of Certified Fraud Examiners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ўтказилган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тадқиқотлар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натижаларига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асосланган</a:t>
            </a:r>
            <a:endParaRPr lang="ru-RU" sz="11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0" name="Title 3">
            <a:extLst>
              <a:ext uri="{FF2B5EF4-FFF2-40B4-BE49-F238E27FC236}">
                <a16:creationId xmlns:a16="http://schemas.microsoft.com/office/drawing/2014/main" id="{62FA2A70-7790-4FD6-BFDE-C4629C69EE6F}"/>
              </a:ext>
            </a:extLst>
          </p:cNvPr>
          <p:cNvSpPr txBox="1">
            <a:spLocks/>
          </p:cNvSpPr>
          <p:nvPr/>
        </p:nvSpPr>
        <p:spPr>
          <a:xfrm>
            <a:off x="432004" y="438162"/>
            <a:ext cx="10059772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21655-D685-4292-A6A6-FB753694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Коррупциявий </a:t>
            </a:r>
            <a:r>
              <a:rPr lang="ru-RU" err="1"/>
              <a:t>тўловларни</a:t>
            </a:r>
            <a:r>
              <a:rPr lang="ru-RU"/>
              <a:t> </a:t>
            </a:r>
            <a:r>
              <a:rPr lang="ru-RU" err="1"/>
              <a:t>идентификациялаш</a:t>
            </a:r>
            <a:r>
              <a:rPr lang="ru-RU"/>
              <a:t> </a:t>
            </a:r>
            <a:r>
              <a:rPr lang="ru-RU" err="1"/>
              <a:t>методикаси</a:t>
            </a:r>
            <a:r>
              <a:rPr lang="ru-RU"/>
              <a:t>: </a:t>
            </a:r>
            <a:r>
              <a:rPr lang="ru-RU" err="1"/>
              <a:t>Одамлар</a:t>
            </a:r>
            <a:r>
              <a:rPr lang="ru-RU"/>
              <a:t> (5/5)</a:t>
            </a:r>
            <a:endParaRPr lang="en-US"/>
          </a:p>
        </p:txBody>
      </p:sp>
      <p:grpSp>
        <p:nvGrpSpPr>
          <p:cNvPr id="974" name="Group 973">
            <a:extLst>
              <a:ext uri="{FF2B5EF4-FFF2-40B4-BE49-F238E27FC236}">
                <a16:creationId xmlns:a16="http://schemas.microsoft.com/office/drawing/2014/main" id="{C5C1A834-85E0-4A43-85DB-9E3B8A18F184}"/>
              </a:ext>
            </a:extLst>
          </p:cNvPr>
          <p:cNvGrpSpPr/>
          <p:nvPr/>
        </p:nvGrpSpPr>
        <p:grpSpPr>
          <a:xfrm>
            <a:off x="443080" y="1282700"/>
            <a:ext cx="11306008" cy="460375"/>
            <a:chOff x="443080" y="1282700"/>
            <a:chExt cx="11306008" cy="460375"/>
          </a:xfrm>
        </p:grpSpPr>
        <p:sp>
          <p:nvSpPr>
            <p:cNvPr id="975" name="Rectangle: Rounded Corners 974">
              <a:extLst>
                <a:ext uri="{FF2B5EF4-FFF2-40B4-BE49-F238E27FC236}">
                  <a16:creationId xmlns:a16="http://schemas.microsoft.com/office/drawing/2014/main" id="{728CF793-DAB1-4FBD-ABB0-39CA335A157A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976" name="Rectangle: Rounded Corners 975">
              <a:extLst>
                <a:ext uri="{FF2B5EF4-FFF2-40B4-BE49-F238E27FC236}">
                  <a16:creationId xmlns:a16="http://schemas.microsoft.com/office/drawing/2014/main" id="{C685D8DF-B865-4BDD-884D-36E482F260F0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Жиноятлчилар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/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қоидабузарлар</a:t>
              </a:r>
              <a:endParaRPr lang="ru-RU" sz="16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977" name="Group 201">
            <a:extLst>
              <a:ext uri="{FF2B5EF4-FFF2-40B4-BE49-F238E27FC236}">
                <a16:creationId xmlns:a16="http://schemas.microsoft.com/office/drawing/2014/main" id="{34538382-9803-4A44-BAC7-35D329AFA7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8323" y="5241180"/>
            <a:ext cx="741645" cy="744871"/>
            <a:chOff x="3510" y="1220"/>
            <a:chExt cx="230" cy="231"/>
          </a:xfrm>
          <a:solidFill>
            <a:srgbClr val="B1C7F7"/>
          </a:solidFill>
        </p:grpSpPr>
        <p:sp>
          <p:nvSpPr>
            <p:cNvPr id="979" name="Freeform 202">
              <a:extLst>
                <a:ext uri="{FF2B5EF4-FFF2-40B4-BE49-F238E27FC236}">
                  <a16:creationId xmlns:a16="http://schemas.microsoft.com/office/drawing/2014/main" id="{767DC08E-6BCE-4D80-92F3-C797769342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7" y="1343"/>
              <a:ext cx="30" cy="15"/>
            </a:xfrm>
            <a:custGeom>
              <a:avLst/>
              <a:gdLst>
                <a:gd name="T0" fmla="*/ 1067 w 1067"/>
                <a:gd name="T1" fmla="*/ 0 h 533"/>
                <a:gd name="T2" fmla="*/ 800 w 1067"/>
                <a:gd name="T3" fmla="*/ 0 h 533"/>
                <a:gd name="T4" fmla="*/ 534 w 1067"/>
                <a:gd name="T5" fmla="*/ 267 h 533"/>
                <a:gd name="T6" fmla="*/ 267 w 1067"/>
                <a:gd name="T7" fmla="*/ 0 h 533"/>
                <a:gd name="T8" fmla="*/ 0 w 1067"/>
                <a:gd name="T9" fmla="*/ 0 h 533"/>
                <a:gd name="T10" fmla="*/ 534 w 1067"/>
                <a:gd name="T11" fmla="*/ 533 h 533"/>
                <a:gd name="T12" fmla="*/ 1067 w 1067"/>
                <a:gd name="T13" fmla="*/ 0 h 533"/>
                <a:gd name="T14" fmla="*/ 1067 w 1067"/>
                <a:gd name="T15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7" h="533">
                  <a:moveTo>
                    <a:pt x="1067" y="0"/>
                  </a:moveTo>
                  <a:lnTo>
                    <a:pt x="800" y="0"/>
                  </a:lnTo>
                  <a:cubicBezTo>
                    <a:pt x="800" y="147"/>
                    <a:pt x="681" y="267"/>
                    <a:pt x="534" y="267"/>
                  </a:cubicBezTo>
                  <a:cubicBezTo>
                    <a:pt x="387" y="267"/>
                    <a:pt x="267" y="147"/>
                    <a:pt x="267" y="0"/>
                  </a:cubicBezTo>
                  <a:lnTo>
                    <a:pt x="0" y="0"/>
                  </a:lnTo>
                  <a:cubicBezTo>
                    <a:pt x="0" y="294"/>
                    <a:pt x="240" y="533"/>
                    <a:pt x="534" y="533"/>
                  </a:cubicBezTo>
                  <a:cubicBezTo>
                    <a:pt x="828" y="533"/>
                    <a:pt x="1067" y="294"/>
                    <a:pt x="1067" y="0"/>
                  </a:cubicBezTo>
                  <a:close/>
                  <a:moveTo>
                    <a:pt x="1067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1" name="Freeform 203">
              <a:extLst>
                <a:ext uri="{FF2B5EF4-FFF2-40B4-BE49-F238E27FC236}">
                  <a16:creationId xmlns:a16="http://schemas.microsoft.com/office/drawing/2014/main" id="{367C5204-E5D2-45DD-A8B0-55E972721A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0" y="1220"/>
              <a:ext cx="230" cy="231"/>
            </a:xfrm>
            <a:custGeom>
              <a:avLst/>
              <a:gdLst>
                <a:gd name="T0" fmla="*/ 6267 w 8267"/>
                <a:gd name="T1" fmla="*/ 5361 h 8267"/>
                <a:gd name="T2" fmla="*/ 7467 w 8267"/>
                <a:gd name="T3" fmla="*/ 2800 h 8267"/>
                <a:gd name="T4" fmla="*/ 3464 w 8267"/>
                <a:gd name="T5" fmla="*/ 2209 h 8267"/>
                <a:gd name="T6" fmla="*/ 3333 w 8267"/>
                <a:gd name="T7" fmla="*/ 448 h 8267"/>
                <a:gd name="T8" fmla="*/ 2599 w 8267"/>
                <a:gd name="T9" fmla="*/ 179 h 8267"/>
                <a:gd name="T10" fmla="*/ 1999 w 8267"/>
                <a:gd name="T11" fmla="*/ 0 h 8267"/>
                <a:gd name="T12" fmla="*/ 1400 w 8267"/>
                <a:gd name="T13" fmla="*/ 179 h 8267"/>
                <a:gd name="T14" fmla="*/ 667 w 8267"/>
                <a:gd name="T15" fmla="*/ 448 h 8267"/>
                <a:gd name="T16" fmla="*/ 536 w 8267"/>
                <a:gd name="T17" fmla="*/ 2209 h 8267"/>
                <a:gd name="T18" fmla="*/ 2170 w 8267"/>
                <a:gd name="T19" fmla="*/ 5333 h 8267"/>
                <a:gd name="T20" fmla="*/ 4667 w 8267"/>
                <a:gd name="T21" fmla="*/ 5361 h 8267"/>
                <a:gd name="T22" fmla="*/ 2667 w 8267"/>
                <a:gd name="T23" fmla="*/ 6977 h 8267"/>
                <a:gd name="T24" fmla="*/ 8267 w 8267"/>
                <a:gd name="T25" fmla="*/ 6977 h 8267"/>
                <a:gd name="T26" fmla="*/ 6933 w 8267"/>
                <a:gd name="T27" fmla="*/ 4133 h 8267"/>
                <a:gd name="T28" fmla="*/ 6928 w 8267"/>
                <a:gd name="T29" fmla="*/ 4244 h 8267"/>
                <a:gd name="T30" fmla="*/ 7200 w 8267"/>
                <a:gd name="T31" fmla="*/ 3337 h 8267"/>
                <a:gd name="T32" fmla="*/ 6533 w 8267"/>
                <a:gd name="T33" fmla="*/ 2933 h 8267"/>
                <a:gd name="T34" fmla="*/ 5360 w 8267"/>
                <a:gd name="T35" fmla="*/ 2453 h 8267"/>
                <a:gd name="T36" fmla="*/ 4000 w 8267"/>
                <a:gd name="T37" fmla="*/ 3213 h 8267"/>
                <a:gd name="T38" fmla="*/ 5467 w 8267"/>
                <a:gd name="T39" fmla="*/ 1067 h 8267"/>
                <a:gd name="T40" fmla="*/ 1067 w 8267"/>
                <a:gd name="T41" fmla="*/ 267 h 8267"/>
                <a:gd name="T42" fmla="*/ 1866 w 8267"/>
                <a:gd name="T43" fmla="*/ 354 h 8267"/>
                <a:gd name="T44" fmla="*/ 2466 w 8267"/>
                <a:gd name="T45" fmla="*/ 533 h 8267"/>
                <a:gd name="T46" fmla="*/ 3067 w 8267"/>
                <a:gd name="T47" fmla="*/ 400 h 8267"/>
                <a:gd name="T48" fmla="*/ 2465 w 8267"/>
                <a:gd name="T49" fmla="*/ 1333 h 8267"/>
                <a:gd name="T50" fmla="*/ 933 w 8267"/>
                <a:gd name="T51" fmla="*/ 448 h 8267"/>
                <a:gd name="T52" fmla="*/ 267 w 8267"/>
                <a:gd name="T53" fmla="*/ 3503 h 8267"/>
                <a:gd name="T54" fmla="*/ 2478 w 8267"/>
                <a:gd name="T55" fmla="*/ 1600 h 8267"/>
                <a:gd name="T56" fmla="*/ 3467 w 8267"/>
                <a:gd name="T57" fmla="*/ 2800 h 8267"/>
                <a:gd name="T58" fmla="*/ 2170 w 8267"/>
                <a:gd name="T59" fmla="*/ 5067 h 8267"/>
                <a:gd name="T60" fmla="*/ 4000 w 8267"/>
                <a:gd name="T61" fmla="*/ 4133 h 8267"/>
                <a:gd name="T62" fmla="*/ 4267 w 8267"/>
                <a:gd name="T63" fmla="*/ 4133 h 8267"/>
                <a:gd name="T64" fmla="*/ 5467 w 8267"/>
                <a:gd name="T65" fmla="*/ 2740 h 8267"/>
                <a:gd name="T66" fmla="*/ 6667 w 8267"/>
                <a:gd name="T67" fmla="*/ 4133 h 8267"/>
                <a:gd name="T68" fmla="*/ 5467 w 8267"/>
                <a:gd name="T69" fmla="*/ 5600 h 8267"/>
                <a:gd name="T70" fmla="*/ 5467 w 8267"/>
                <a:gd name="T71" fmla="*/ 6211 h 8267"/>
                <a:gd name="T72" fmla="*/ 5467 w 8267"/>
                <a:gd name="T73" fmla="*/ 5600 h 8267"/>
                <a:gd name="T74" fmla="*/ 5747 w 8267"/>
                <a:gd name="T75" fmla="*/ 8000 h 8267"/>
                <a:gd name="T76" fmla="*/ 4267 w 8267"/>
                <a:gd name="T77" fmla="*/ 7467 h 8267"/>
                <a:gd name="T78" fmla="*/ 6667 w 8267"/>
                <a:gd name="T79" fmla="*/ 7467 h 8267"/>
                <a:gd name="T80" fmla="*/ 4764 w 8267"/>
                <a:gd name="T81" fmla="*/ 5886 h 8267"/>
                <a:gd name="T82" fmla="*/ 4000 w 8267"/>
                <a:gd name="T83" fmla="*/ 7467 h 8267"/>
                <a:gd name="T84" fmla="*/ 3467 w 8267"/>
                <a:gd name="T85" fmla="*/ 6933 h 8267"/>
                <a:gd name="T86" fmla="*/ 4909 w 8267"/>
                <a:gd name="T87" fmla="*/ 8000 h 8267"/>
                <a:gd name="T88" fmla="*/ 8000 w 8267"/>
                <a:gd name="T89" fmla="*/ 8000 h 8267"/>
                <a:gd name="T90" fmla="*/ 7467 w 8267"/>
                <a:gd name="T91" fmla="*/ 7733 h 8267"/>
                <a:gd name="T92" fmla="*/ 7200 w 8267"/>
                <a:gd name="T93" fmla="*/ 7467 h 8267"/>
                <a:gd name="T94" fmla="*/ 5655 w 8267"/>
                <a:gd name="T95" fmla="*/ 6400 h 8267"/>
                <a:gd name="T96" fmla="*/ 8000 w 8267"/>
                <a:gd name="T97" fmla="*/ 6977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67" h="8267">
                  <a:moveTo>
                    <a:pt x="7629" y="6091"/>
                  </a:moveTo>
                  <a:lnTo>
                    <a:pt x="6267" y="5637"/>
                  </a:lnTo>
                  <a:lnTo>
                    <a:pt x="6267" y="5361"/>
                  </a:lnTo>
                  <a:cubicBezTo>
                    <a:pt x="6561" y="5168"/>
                    <a:pt x="6782" y="4873"/>
                    <a:pt x="6879" y="4525"/>
                  </a:cubicBezTo>
                  <a:cubicBezTo>
                    <a:pt x="7209" y="4486"/>
                    <a:pt x="7467" y="4207"/>
                    <a:pt x="7467" y="3867"/>
                  </a:cubicBezTo>
                  <a:lnTo>
                    <a:pt x="7467" y="2800"/>
                  </a:lnTo>
                  <a:cubicBezTo>
                    <a:pt x="7467" y="1697"/>
                    <a:pt x="6569" y="800"/>
                    <a:pt x="5467" y="800"/>
                  </a:cubicBezTo>
                  <a:cubicBezTo>
                    <a:pt x="4541" y="800"/>
                    <a:pt x="3762" y="1433"/>
                    <a:pt x="3535" y="2289"/>
                  </a:cubicBezTo>
                  <a:cubicBezTo>
                    <a:pt x="3512" y="2262"/>
                    <a:pt x="3489" y="2234"/>
                    <a:pt x="3464" y="2209"/>
                  </a:cubicBezTo>
                  <a:lnTo>
                    <a:pt x="2707" y="1452"/>
                  </a:lnTo>
                  <a:lnTo>
                    <a:pt x="3259" y="680"/>
                  </a:lnTo>
                  <a:cubicBezTo>
                    <a:pt x="3308" y="612"/>
                    <a:pt x="3333" y="532"/>
                    <a:pt x="3333" y="448"/>
                  </a:cubicBezTo>
                  <a:lnTo>
                    <a:pt x="3333" y="400"/>
                  </a:lnTo>
                  <a:cubicBezTo>
                    <a:pt x="3333" y="179"/>
                    <a:pt x="3154" y="0"/>
                    <a:pt x="2933" y="0"/>
                  </a:cubicBezTo>
                  <a:cubicBezTo>
                    <a:pt x="2756" y="0"/>
                    <a:pt x="2662" y="108"/>
                    <a:pt x="2599" y="179"/>
                  </a:cubicBezTo>
                  <a:cubicBezTo>
                    <a:pt x="2541" y="245"/>
                    <a:pt x="2518" y="267"/>
                    <a:pt x="2466" y="267"/>
                  </a:cubicBezTo>
                  <a:cubicBezTo>
                    <a:pt x="2414" y="267"/>
                    <a:pt x="2391" y="245"/>
                    <a:pt x="2333" y="179"/>
                  </a:cubicBezTo>
                  <a:cubicBezTo>
                    <a:pt x="2271" y="108"/>
                    <a:pt x="2176" y="0"/>
                    <a:pt x="1999" y="0"/>
                  </a:cubicBezTo>
                  <a:cubicBezTo>
                    <a:pt x="1822" y="0"/>
                    <a:pt x="1728" y="108"/>
                    <a:pt x="1666" y="179"/>
                  </a:cubicBezTo>
                  <a:cubicBezTo>
                    <a:pt x="1608" y="245"/>
                    <a:pt x="1585" y="267"/>
                    <a:pt x="1533" y="267"/>
                  </a:cubicBezTo>
                  <a:cubicBezTo>
                    <a:pt x="1481" y="267"/>
                    <a:pt x="1458" y="245"/>
                    <a:pt x="1400" y="179"/>
                  </a:cubicBezTo>
                  <a:cubicBezTo>
                    <a:pt x="1338" y="108"/>
                    <a:pt x="1244" y="0"/>
                    <a:pt x="1067" y="0"/>
                  </a:cubicBezTo>
                  <a:cubicBezTo>
                    <a:pt x="846" y="0"/>
                    <a:pt x="667" y="179"/>
                    <a:pt x="667" y="400"/>
                  </a:cubicBezTo>
                  <a:lnTo>
                    <a:pt x="667" y="448"/>
                  </a:lnTo>
                  <a:cubicBezTo>
                    <a:pt x="667" y="532"/>
                    <a:pt x="692" y="612"/>
                    <a:pt x="741" y="680"/>
                  </a:cubicBezTo>
                  <a:lnTo>
                    <a:pt x="1293" y="1452"/>
                  </a:lnTo>
                  <a:lnTo>
                    <a:pt x="536" y="2209"/>
                  </a:lnTo>
                  <a:cubicBezTo>
                    <a:pt x="190" y="2554"/>
                    <a:pt x="0" y="3014"/>
                    <a:pt x="0" y="3503"/>
                  </a:cubicBezTo>
                  <a:cubicBezTo>
                    <a:pt x="0" y="4512"/>
                    <a:pt x="821" y="5333"/>
                    <a:pt x="1830" y="5333"/>
                  </a:cubicBezTo>
                  <a:lnTo>
                    <a:pt x="2170" y="5333"/>
                  </a:lnTo>
                  <a:cubicBezTo>
                    <a:pt x="2828" y="5333"/>
                    <a:pt x="3431" y="4978"/>
                    <a:pt x="3756" y="4415"/>
                  </a:cubicBezTo>
                  <a:cubicBezTo>
                    <a:pt x="3843" y="4475"/>
                    <a:pt x="3945" y="4512"/>
                    <a:pt x="4055" y="4525"/>
                  </a:cubicBezTo>
                  <a:cubicBezTo>
                    <a:pt x="4151" y="4873"/>
                    <a:pt x="4372" y="5168"/>
                    <a:pt x="4667" y="5361"/>
                  </a:cubicBezTo>
                  <a:lnTo>
                    <a:pt x="4667" y="5637"/>
                  </a:lnTo>
                  <a:lnTo>
                    <a:pt x="3305" y="6091"/>
                  </a:lnTo>
                  <a:cubicBezTo>
                    <a:pt x="2923" y="6218"/>
                    <a:pt x="2667" y="6574"/>
                    <a:pt x="2667" y="6977"/>
                  </a:cubicBezTo>
                  <a:lnTo>
                    <a:pt x="2667" y="8267"/>
                  </a:lnTo>
                  <a:lnTo>
                    <a:pt x="8267" y="8267"/>
                  </a:lnTo>
                  <a:lnTo>
                    <a:pt x="8267" y="6977"/>
                  </a:lnTo>
                  <a:cubicBezTo>
                    <a:pt x="8267" y="6574"/>
                    <a:pt x="8010" y="6218"/>
                    <a:pt x="7629" y="6091"/>
                  </a:cubicBezTo>
                  <a:close/>
                  <a:moveTo>
                    <a:pt x="6928" y="4244"/>
                  </a:moveTo>
                  <a:cubicBezTo>
                    <a:pt x="6931" y="4207"/>
                    <a:pt x="6933" y="4171"/>
                    <a:pt x="6933" y="4133"/>
                  </a:cubicBezTo>
                  <a:lnTo>
                    <a:pt x="6933" y="3491"/>
                  </a:lnTo>
                  <a:cubicBezTo>
                    <a:pt x="7088" y="3546"/>
                    <a:pt x="7200" y="3693"/>
                    <a:pt x="7200" y="3867"/>
                  </a:cubicBezTo>
                  <a:cubicBezTo>
                    <a:pt x="7200" y="4042"/>
                    <a:pt x="7085" y="4190"/>
                    <a:pt x="6928" y="4244"/>
                  </a:cubicBezTo>
                  <a:close/>
                  <a:moveTo>
                    <a:pt x="5467" y="1067"/>
                  </a:moveTo>
                  <a:cubicBezTo>
                    <a:pt x="6422" y="1067"/>
                    <a:pt x="7200" y="1844"/>
                    <a:pt x="7200" y="2800"/>
                  </a:cubicBezTo>
                  <a:lnTo>
                    <a:pt x="7200" y="3337"/>
                  </a:lnTo>
                  <a:cubicBezTo>
                    <a:pt x="7122" y="3278"/>
                    <a:pt x="7032" y="3234"/>
                    <a:pt x="6933" y="3214"/>
                  </a:cubicBezTo>
                  <a:lnTo>
                    <a:pt x="6933" y="2933"/>
                  </a:lnTo>
                  <a:lnTo>
                    <a:pt x="6533" y="2933"/>
                  </a:lnTo>
                  <a:cubicBezTo>
                    <a:pt x="6158" y="2933"/>
                    <a:pt x="5799" y="2754"/>
                    <a:pt x="5573" y="2453"/>
                  </a:cubicBezTo>
                  <a:lnTo>
                    <a:pt x="5467" y="2311"/>
                  </a:lnTo>
                  <a:lnTo>
                    <a:pt x="5360" y="2453"/>
                  </a:lnTo>
                  <a:cubicBezTo>
                    <a:pt x="5135" y="2754"/>
                    <a:pt x="4776" y="2933"/>
                    <a:pt x="4400" y="2933"/>
                  </a:cubicBezTo>
                  <a:lnTo>
                    <a:pt x="4000" y="2933"/>
                  </a:lnTo>
                  <a:lnTo>
                    <a:pt x="4000" y="3213"/>
                  </a:lnTo>
                  <a:cubicBezTo>
                    <a:pt x="3901" y="3234"/>
                    <a:pt x="3811" y="3278"/>
                    <a:pt x="3733" y="3337"/>
                  </a:cubicBezTo>
                  <a:lnTo>
                    <a:pt x="3733" y="2800"/>
                  </a:lnTo>
                  <a:cubicBezTo>
                    <a:pt x="3733" y="1844"/>
                    <a:pt x="4511" y="1067"/>
                    <a:pt x="5467" y="1067"/>
                  </a:cubicBezTo>
                  <a:close/>
                  <a:moveTo>
                    <a:pt x="933" y="448"/>
                  </a:moveTo>
                  <a:lnTo>
                    <a:pt x="933" y="400"/>
                  </a:lnTo>
                  <a:cubicBezTo>
                    <a:pt x="933" y="326"/>
                    <a:pt x="993" y="267"/>
                    <a:pt x="1067" y="267"/>
                  </a:cubicBezTo>
                  <a:cubicBezTo>
                    <a:pt x="1118" y="267"/>
                    <a:pt x="1141" y="288"/>
                    <a:pt x="1199" y="354"/>
                  </a:cubicBezTo>
                  <a:cubicBezTo>
                    <a:pt x="1262" y="426"/>
                    <a:pt x="1356" y="533"/>
                    <a:pt x="1533" y="533"/>
                  </a:cubicBezTo>
                  <a:cubicBezTo>
                    <a:pt x="1710" y="533"/>
                    <a:pt x="1804" y="426"/>
                    <a:pt x="1866" y="354"/>
                  </a:cubicBezTo>
                  <a:cubicBezTo>
                    <a:pt x="1924" y="288"/>
                    <a:pt x="1947" y="267"/>
                    <a:pt x="1999" y="267"/>
                  </a:cubicBezTo>
                  <a:cubicBezTo>
                    <a:pt x="2051" y="267"/>
                    <a:pt x="2074" y="288"/>
                    <a:pt x="2132" y="354"/>
                  </a:cubicBezTo>
                  <a:cubicBezTo>
                    <a:pt x="2195" y="426"/>
                    <a:pt x="2289" y="533"/>
                    <a:pt x="2466" y="533"/>
                  </a:cubicBezTo>
                  <a:cubicBezTo>
                    <a:pt x="2643" y="533"/>
                    <a:pt x="2738" y="426"/>
                    <a:pt x="2800" y="355"/>
                  </a:cubicBezTo>
                  <a:cubicBezTo>
                    <a:pt x="2858" y="288"/>
                    <a:pt x="2881" y="267"/>
                    <a:pt x="2933" y="267"/>
                  </a:cubicBezTo>
                  <a:cubicBezTo>
                    <a:pt x="3007" y="267"/>
                    <a:pt x="3067" y="326"/>
                    <a:pt x="3067" y="400"/>
                  </a:cubicBezTo>
                  <a:lnTo>
                    <a:pt x="3067" y="448"/>
                  </a:lnTo>
                  <a:cubicBezTo>
                    <a:pt x="3067" y="476"/>
                    <a:pt x="3058" y="503"/>
                    <a:pt x="3042" y="525"/>
                  </a:cubicBezTo>
                  <a:lnTo>
                    <a:pt x="2465" y="1333"/>
                  </a:lnTo>
                  <a:lnTo>
                    <a:pt x="1535" y="1333"/>
                  </a:lnTo>
                  <a:lnTo>
                    <a:pt x="958" y="525"/>
                  </a:lnTo>
                  <a:cubicBezTo>
                    <a:pt x="942" y="503"/>
                    <a:pt x="933" y="476"/>
                    <a:pt x="933" y="448"/>
                  </a:cubicBezTo>
                  <a:close/>
                  <a:moveTo>
                    <a:pt x="2170" y="5067"/>
                  </a:moveTo>
                  <a:lnTo>
                    <a:pt x="1830" y="5067"/>
                  </a:lnTo>
                  <a:cubicBezTo>
                    <a:pt x="968" y="5067"/>
                    <a:pt x="267" y="4365"/>
                    <a:pt x="267" y="3503"/>
                  </a:cubicBezTo>
                  <a:cubicBezTo>
                    <a:pt x="267" y="3085"/>
                    <a:pt x="429" y="2693"/>
                    <a:pt x="725" y="2397"/>
                  </a:cubicBezTo>
                  <a:lnTo>
                    <a:pt x="1522" y="1600"/>
                  </a:lnTo>
                  <a:lnTo>
                    <a:pt x="2478" y="1600"/>
                  </a:lnTo>
                  <a:lnTo>
                    <a:pt x="3275" y="2397"/>
                  </a:lnTo>
                  <a:cubicBezTo>
                    <a:pt x="3350" y="2472"/>
                    <a:pt x="3416" y="2556"/>
                    <a:pt x="3475" y="2644"/>
                  </a:cubicBezTo>
                  <a:cubicBezTo>
                    <a:pt x="3471" y="2696"/>
                    <a:pt x="3467" y="2747"/>
                    <a:pt x="3467" y="2800"/>
                  </a:cubicBezTo>
                  <a:lnTo>
                    <a:pt x="3467" y="3867"/>
                  </a:lnTo>
                  <a:cubicBezTo>
                    <a:pt x="3467" y="3992"/>
                    <a:pt x="3504" y="4109"/>
                    <a:pt x="3564" y="4209"/>
                  </a:cubicBezTo>
                  <a:cubicBezTo>
                    <a:pt x="3299" y="4732"/>
                    <a:pt x="2760" y="5067"/>
                    <a:pt x="2170" y="5067"/>
                  </a:cubicBezTo>
                  <a:close/>
                  <a:moveTo>
                    <a:pt x="3733" y="3867"/>
                  </a:moveTo>
                  <a:cubicBezTo>
                    <a:pt x="3733" y="3693"/>
                    <a:pt x="3845" y="3546"/>
                    <a:pt x="4000" y="3491"/>
                  </a:cubicBezTo>
                  <a:lnTo>
                    <a:pt x="4000" y="4133"/>
                  </a:lnTo>
                  <a:cubicBezTo>
                    <a:pt x="4000" y="4171"/>
                    <a:pt x="4003" y="4207"/>
                    <a:pt x="4006" y="4244"/>
                  </a:cubicBezTo>
                  <a:cubicBezTo>
                    <a:pt x="3848" y="4190"/>
                    <a:pt x="3733" y="4042"/>
                    <a:pt x="3733" y="3867"/>
                  </a:cubicBezTo>
                  <a:close/>
                  <a:moveTo>
                    <a:pt x="4267" y="4133"/>
                  </a:moveTo>
                  <a:lnTo>
                    <a:pt x="4267" y="3200"/>
                  </a:lnTo>
                  <a:lnTo>
                    <a:pt x="4400" y="3200"/>
                  </a:lnTo>
                  <a:cubicBezTo>
                    <a:pt x="4804" y="3200"/>
                    <a:pt x="5192" y="3031"/>
                    <a:pt x="5467" y="2740"/>
                  </a:cubicBezTo>
                  <a:cubicBezTo>
                    <a:pt x="5742" y="3031"/>
                    <a:pt x="6130" y="3200"/>
                    <a:pt x="6533" y="3200"/>
                  </a:cubicBezTo>
                  <a:lnTo>
                    <a:pt x="6667" y="3200"/>
                  </a:lnTo>
                  <a:lnTo>
                    <a:pt x="6667" y="4133"/>
                  </a:lnTo>
                  <a:cubicBezTo>
                    <a:pt x="6667" y="4795"/>
                    <a:pt x="6128" y="5333"/>
                    <a:pt x="5467" y="5333"/>
                  </a:cubicBezTo>
                  <a:cubicBezTo>
                    <a:pt x="4805" y="5333"/>
                    <a:pt x="4267" y="4795"/>
                    <a:pt x="4267" y="4133"/>
                  </a:cubicBezTo>
                  <a:close/>
                  <a:moveTo>
                    <a:pt x="5467" y="5600"/>
                  </a:moveTo>
                  <a:cubicBezTo>
                    <a:pt x="5655" y="5600"/>
                    <a:pt x="5834" y="5563"/>
                    <a:pt x="6000" y="5498"/>
                  </a:cubicBezTo>
                  <a:lnTo>
                    <a:pt x="6000" y="5678"/>
                  </a:lnTo>
                  <a:lnTo>
                    <a:pt x="5467" y="6211"/>
                  </a:lnTo>
                  <a:lnTo>
                    <a:pt x="4933" y="5678"/>
                  </a:lnTo>
                  <a:lnTo>
                    <a:pt x="4933" y="5498"/>
                  </a:lnTo>
                  <a:cubicBezTo>
                    <a:pt x="5099" y="5563"/>
                    <a:pt x="5278" y="5600"/>
                    <a:pt x="5467" y="5600"/>
                  </a:cubicBezTo>
                  <a:close/>
                  <a:moveTo>
                    <a:pt x="6667" y="7467"/>
                  </a:moveTo>
                  <a:lnTo>
                    <a:pt x="6400" y="7467"/>
                  </a:lnTo>
                  <a:cubicBezTo>
                    <a:pt x="6078" y="7467"/>
                    <a:pt x="5809" y="7696"/>
                    <a:pt x="5747" y="8000"/>
                  </a:cubicBezTo>
                  <a:lnTo>
                    <a:pt x="5187" y="8000"/>
                  </a:lnTo>
                  <a:cubicBezTo>
                    <a:pt x="5125" y="7696"/>
                    <a:pt x="4855" y="7467"/>
                    <a:pt x="4533" y="7467"/>
                  </a:cubicBezTo>
                  <a:lnTo>
                    <a:pt x="4267" y="7467"/>
                  </a:lnTo>
                  <a:lnTo>
                    <a:pt x="4267" y="6667"/>
                  </a:lnTo>
                  <a:lnTo>
                    <a:pt x="6667" y="6667"/>
                  </a:lnTo>
                  <a:lnTo>
                    <a:pt x="6667" y="7467"/>
                  </a:lnTo>
                  <a:close/>
                  <a:moveTo>
                    <a:pt x="2933" y="6977"/>
                  </a:moveTo>
                  <a:cubicBezTo>
                    <a:pt x="2933" y="6689"/>
                    <a:pt x="3117" y="6435"/>
                    <a:pt x="3389" y="6344"/>
                  </a:cubicBezTo>
                  <a:lnTo>
                    <a:pt x="4764" y="5886"/>
                  </a:lnTo>
                  <a:lnTo>
                    <a:pt x="5278" y="6400"/>
                  </a:lnTo>
                  <a:lnTo>
                    <a:pt x="4000" y="6400"/>
                  </a:lnTo>
                  <a:lnTo>
                    <a:pt x="4000" y="7467"/>
                  </a:lnTo>
                  <a:lnTo>
                    <a:pt x="3733" y="7467"/>
                  </a:lnTo>
                  <a:lnTo>
                    <a:pt x="3733" y="6933"/>
                  </a:lnTo>
                  <a:lnTo>
                    <a:pt x="3467" y="6933"/>
                  </a:lnTo>
                  <a:lnTo>
                    <a:pt x="3467" y="7733"/>
                  </a:lnTo>
                  <a:lnTo>
                    <a:pt x="4533" y="7733"/>
                  </a:lnTo>
                  <a:cubicBezTo>
                    <a:pt x="4707" y="7733"/>
                    <a:pt x="4854" y="7845"/>
                    <a:pt x="4909" y="8000"/>
                  </a:cubicBezTo>
                  <a:lnTo>
                    <a:pt x="2933" y="8000"/>
                  </a:lnTo>
                  <a:lnTo>
                    <a:pt x="2933" y="6977"/>
                  </a:lnTo>
                  <a:close/>
                  <a:moveTo>
                    <a:pt x="8000" y="8000"/>
                  </a:moveTo>
                  <a:lnTo>
                    <a:pt x="6025" y="8000"/>
                  </a:lnTo>
                  <a:cubicBezTo>
                    <a:pt x="6080" y="7845"/>
                    <a:pt x="6226" y="7733"/>
                    <a:pt x="6400" y="7733"/>
                  </a:cubicBezTo>
                  <a:lnTo>
                    <a:pt x="7467" y="7733"/>
                  </a:lnTo>
                  <a:lnTo>
                    <a:pt x="7467" y="6933"/>
                  </a:lnTo>
                  <a:lnTo>
                    <a:pt x="7200" y="6933"/>
                  </a:lnTo>
                  <a:lnTo>
                    <a:pt x="7200" y="7467"/>
                  </a:lnTo>
                  <a:lnTo>
                    <a:pt x="6933" y="7467"/>
                  </a:lnTo>
                  <a:lnTo>
                    <a:pt x="6933" y="6400"/>
                  </a:lnTo>
                  <a:lnTo>
                    <a:pt x="5655" y="6400"/>
                  </a:lnTo>
                  <a:lnTo>
                    <a:pt x="6169" y="5886"/>
                  </a:lnTo>
                  <a:lnTo>
                    <a:pt x="7544" y="6344"/>
                  </a:lnTo>
                  <a:cubicBezTo>
                    <a:pt x="7817" y="6435"/>
                    <a:pt x="8000" y="6689"/>
                    <a:pt x="8000" y="6977"/>
                  </a:cubicBezTo>
                  <a:lnTo>
                    <a:pt x="8000" y="8000"/>
                  </a:lnTo>
                  <a:close/>
                  <a:moveTo>
                    <a:pt x="8000" y="8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2" name="Freeform 204">
              <a:extLst>
                <a:ext uri="{FF2B5EF4-FFF2-40B4-BE49-F238E27FC236}">
                  <a16:creationId xmlns:a16="http://schemas.microsoft.com/office/drawing/2014/main" id="{E2A856FC-ED72-43B4-B426-F1BCD32AA3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0" y="1317"/>
              <a:ext cx="7" cy="7"/>
            </a:xfrm>
            <a:custGeom>
              <a:avLst/>
              <a:gdLst>
                <a:gd name="T0" fmla="*/ 266 w 266"/>
                <a:gd name="T1" fmla="*/ 133 h 266"/>
                <a:gd name="T2" fmla="*/ 133 w 266"/>
                <a:gd name="T3" fmla="*/ 266 h 266"/>
                <a:gd name="T4" fmla="*/ 0 w 266"/>
                <a:gd name="T5" fmla="*/ 133 h 266"/>
                <a:gd name="T6" fmla="*/ 133 w 266"/>
                <a:gd name="T7" fmla="*/ 0 h 266"/>
                <a:gd name="T8" fmla="*/ 266 w 266"/>
                <a:gd name="T9" fmla="*/ 133 h 266"/>
                <a:gd name="T10" fmla="*/ 266 w 266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cubicBezTo>
                    <a:pt x="266" y="207"/>
                    <a:pt x="207" y="266"/>
                    <a:pt x="133" y="266"/>
                  </a:cubicBezTo>
                  <a:cubicBezTo>
                    <a:pt x="59" y="266"/>
                    <a:pt x="0" y="207"/>
                    <a:pt x="0" y="133"/>
                  </a:cubicBezTo>
                  <a:cubicBezTo>
                    <a:pt x="0" y="59"/>
                    <a:pt x="59" y="0"/>
                    <a:pt x="133" y="0"/>
                  </a:cubicBezTo>
                  <a:cubicBezTo>
                    <a:pt x="207" y="0"/>
                    <a:pt x="266" y="59"/>
                    <a:pt x="266" y="133"/>
                  </a:cubicBezTo>
                  <a:close/>
                  <a:moveTo>
                    <a:pt x="266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" name="Freeform 205">
              <a:extLst>
                <a:ext uri="{FF2B5EF4-FFF2-40B4-BE49-F238E27FC236}">
                  <a16:creationId xmlns:a16="http://schemas.microsoft.com/office/drawing/2014/main" id="{616491EC-BFBB-48EE-8321-AF65E5B39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7" y="1317"/>
              <a:ext cx="7" cy="7"/>
            </a:xfrm>
            <a:custGeom>
              <a:avLst/>
              <a:gdLst>
                <a:gd name="T0" fmla="*/ 267 w 267"/>
                <a:gd name="T1" fmla="*/ 133 h 266"/>
                <a:gd name="T2" fmla="*/ 133 w 267"/>
                <a:gd name="T3" fmla="*/ 266 h 266"/>
                <a:gd name="T4" fmla="*/ 0 w 267"/>
                <a:gd name="T5" fmla="*/ 133 h 266"/>
                <a:gd name="T6" fmla="*/ 133 w 267"/>
                <a:gd name="T7" fmla="*/ 0 h 266"/>
                <a:gd name="T8" fmla="*/ 267 w 267"/>
                <a:gd name="T9" fmla="*/ 133 h 266"/>
                <a:gd name="T10" fmla="*/ 267 w 267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267" y="133"/>
                  </a:moveTo>
                  <a:cubicBezTo>
                    <a:pt x="267" y="207"/>
                    <a:pt x="207" y="266"/>
                    <a:pt x="133" y="266"/>
                  </a:cubicBezTo>
                  <a:cubicBezTo>
                    <a:pt x="60" y="266"/>
                    <a:pt x="0" y="207"/>
                    <a:pt x="0" y="133"/>
                  </a:cubicBezTo>
                  <a:cubicBezTo>
                    <a:pt x="0" y="59"/>
                    <a:pt x="60" y="0"/>
                    <a:pt x="133" y="0"/>
                  </a:cubicBezTo>
                  <a:cubicBezTo>
                    <a:pt x="207" y="0"/>
                    <a:pt x="267" y="59"/>
                    <a:pt x="267" y="133"/>
                  </a:cubicBezTo>
                  <a:close/>
                  <a:moveTo>
                    <a:pt x="267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" name="Freeform 206">
              <a:extLst>
                <a:ext uri="{FF2B5EF4-FFF2-40B4-BE49-F238E27FC236}">
                  <a16:creationId xmlns:a16="http://schemas.microsoft.com/office/drawing/2014/main" id="{7C1CAF8F-E7E0-420A-B03E-4189033E16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2" y="1288"/>
              <a:ext cx="13" cy="13"/>
            </a:xfrm>
            <a:custGeom>
              <a:avLst/>
              <a:gdLst>
                <a:gd name="T0" fmla="*/ 305 w 452"/>
                <a:gd name="T1" fmla="*/ 335 h 442"/>
                <a:gd name="T2" fmla="*/ 452 w 452"/>
                <a:gd name="T3" fmla="*/ 189 h 442"/>
                <a:gd name="T4" fmla="*/ 263 w 452"/>
                <a:gd name="T5" fmla="*/ 0 h 442"/>
                <a:gd name="T6" fmla="*/ 116 w 452"/>
                <a:gd name="T7" fmla="*/ 147 h 442"/>
                <a:gd name="T8" fmla="*/ 0 w 452"/>
                <a:gd name="T9" fmla="*/ 280 h 442"/>
                <a:gd name="T10" fmla="*/ 212 w 452"/>
                <a:gd name="T11" fmla="*/ 442 h 442"/>
                <a:gd name="T12" fmla="*/ 305 w 452"/>
                <a:gd name="T13" fmla="*/ 335 h 442"/>
                <a:gd name="T14" fmla="*/ 305 w 452"/>
                <a:gd name="T15" fmla="*/ 3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442">
                  <a:moveTo>
                    <a:pt x="305" y="335"/>
                  </a:moveTo>
                  <a:lnTo>
                    <a:pt x="452" y="189"/>
                  </a:lnTo>
                  <a:lnTo>
                    <a:pt x="263" y="0"/>
                  </a:lnTo>
                  <a:lnTo>
                    <a:pt x="116" y="147"/>
                  </a:lnTo>
                  <a:cubicBezTo>
                    <a:pt x="75" y="188"/>
                    <a:pt x="36" y="233"/>
                    <a:pt x="0" y="280"/>
                  </a:cubicBezTo>
                  <a:lnTo>
                    <a:pt x="212" y="442"/>
                  </a:lnTo>
                  <a:cubicBezTo>
                    <a:pt x="240" y="404"/>
                    <a:pt x="272" y="368"/>
                    <a:pt x="305" y="335"/>
                  </a:cubicBezTo>
                  <a:close/>
                  <a:moveTo>
                    <a:pt x="305" y="33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5" name="Freeform 207">
              <a:extLst>
                <a:ext uri="{FF2B5EF4-FFF2-40B4-BE49-F238E27FC236}">
                  <a16:creationId xmlns:a16="http://schemas.microsoft.com/office/drawing/2014/main" id="{1D8D60D3-EE94-4518-B1D3-5A73A43626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5" y="1304"/>
              <a:ext cx="30" cy="49"/>
            </a:xfrm>
            <a:custGeom>
              <a:avLst/>
              <a:gdLst>
                <a:gd name="T0" fmla="*/ 267 w 1093"/>
                <a:gd name="T1" fmla="*/ 486 h 1757"/>
                <a:gd name="T2" fmla="*/ 342 w 1093"/>
                <a:gd name="T3" fmla="*/ 100 h 1757"/>
                <a:gd name="T4" fmla="*/ 94 w 1093"/>
                <a:gd name="T5" fmla="*/ 0 h 1757"/>
                <a:gd name="T6" fmla="*/ 0 w 1093"/>
                <a:gd name="T7" fmla="*/ 486 h 1757"/>
                <a:gd name="T8" fmla="*/ 1041 w 1093"/>
                <a:gd name="T9" fmla="*/ 1757 h 1757"/>
                <a:gd name="T10" fmla="*/ 1093 w 1093"/>
                <a:gd name="T11" fmla="*/ 1496 h 1757"/>
                <a:gd name="T12" fmla="*/ 267 w 1093"/>
                <a:gd name="T13" fmla="*/ 486 h 1757"/>
                <a:gd name="T14" fmla="*/ 267 w 1093"/>
                <a:gd name="T15" fmla="*/ 486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3" h="1757">
                  <a:moveTo>
                    <a:pt x="267" y="486"/>
                  </a:moveTo>
                  <a:cubicBezTo>
                    <a:pt x="267" y="352"/>
                    <a:pt x="292" y="222"/>
                    <a:pt x="342" y="100"/>
                  </a:cubicBezTo>
                  <a:lnTo>
                    <a:pt x="94" y="0"/>
                  </a:lnTo>
                  <a:cubicBezTo>
                    <a:pt x="32" y="154"/>
                    <a:pt x="0" y="317"/>
                    <a:pt x="0" y="486"/>
                  </a:cubicBezTo>
                  <a:cubicBezTo>
                    <a:pt x="0" y="1101"/>
                    <a:pt x="438" y="1636"/>
                    <a:pt x="1041" y="1757"/>
                  </a:cubicBezTo>
                  <a:lnTo>
                    <a:pt x="1093" y="1496"/>
                  </a:lnTo>
                  <a:cubicBezTo>
                    <a:pt x="614" y="1400"/>
                    <a:pt x="267" y="975"/>
                    <a:pt x="267" y="486"/>
                  </a:cubicBezTo>
                  <a:close/>
                  <a:moveTo>
                    <a:pt x="267" y="48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6" name="Freeform 208">
              <a:extLst>
                <a:ext uri="{FF2B5EF4-FFF2-40B4-BE49-F238E27FC236}">
                  <a16:creationId xmlns:a16="http://schemas.microsoft.com/office/drawing/2014/main" id="{AF0AF227-6DA9-4311-ABF2-FEDF515BEF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1" y="1280"/>
              <a:ext cx="29" cy="67"/>
            </a:xfrm>
            <a:custGeom>
              <a:avLst/>
              <a:gdLst>
                <a:gd name="T0" fmla="*/ 533 w 1066"/>
                <a:gd name="T1" fmla="*/ 534 h 2400"/>
                <a:gd name="T2" fmla="*/ 800 w 1066"/>
                <a:gd name="T3" fmla="*/ 800 h 2400"/>
                <a:gd name="T4" fmla="*/ 1066 w 1066"/>
                <a:gd name="T5" fmla="*/ 800 h 2400"/>
                <a:gd name="T6" fmla="*/ 666 w 1066"/>
                <a:gd name="T7" fmla="*/ 286 h 2400"/>
                <a:gd name="T8" fmla="*/ 666 w 1066"/>
                <a:gd name="T9" fmla="*/ 0 h 2400"/>
                <a:gd name="T10" fmla="*/ 400 w 1066"/>
                <a:gd name="T11" fmla="*/ 0 h 2400"/>
                <a:gd name="T12" fmla="*/ 400 w 1066"/>
                <a:gd name="T13" fmla="*/ 286 h 2400"/>
                <a:gd name="T14" fmla="*/ 0 w 1066"/>
                <a:gd name="T15" fmla="*/ 800 h 2400"/>
                <a:gd name="T16" fmla="*/ 533 w 1066"/>
                <a:gd name="T17" fmla="*/ 1334 h 2400"/>
                <a:gd name="T18" fmla="*/ 800 w 1066"/>
                <a:gd name="T19" fmla="*/ 1600 h 2400"/>
                <a:gd name="T20" fmla="*/ 533 w 1066"/>
                <a:gd name="T21" fmla="*/ 1867 h 2400"/>
                <a:gd name="T22" fmla="*/ 266 w 1066"/>
                <a:gd name="T23" fmla="*/ 1600 h 2400"/>
                <a:gd name="T24" fmla="*/ 0 w 1066"/>
                <a:gd name="T25" fmla="*/ 1600 h 2400"/>
                <a:gd name="T26" fmla="*/ 400 w 1066"/>
                <a:gd name="T27" fmla="*/ 2115 h 2400"/>
                <a:gd name="T28" fmla="*/ 400 w 1066"/>
                <a:gd name="T29" fmla="*/ 2400 h 2400"/>
                <a:gd name="T30" fmla="*/ 666 w 1066"/>
                <a:gd name="T31" fmla="*/ 2400 h 2400"/>
                <a:gd name="T32" fmla="*/ 666 w 1066"/>
                <a:gd name="T33" fmla="*/ 2115 h 2400"/>
                <a:gd name="T34" fmla="*/ 1066 w 1066"/>
                <a:gd name="T35" fmla="*/ 1600 h 2400"/>
                <a:gd name="T36" fmla="*/ 533 w 1066"/>
                <a:gd name="T37" fmla="*/ 1067 h 2400"/>
                <a:gd name="T38" fmla="*/ 266 w 1066"/>
                <a:gd name="T39" fmla="*/ 800 h 2400"/>
                <a:gd name="T40" fmla="*/ 533 w 1066"/>
                <a:gd name="T41" fmla="*/ 534 h 2400"/>
                <a:gd name="T42" fmla="*/ 533 w 1066"/>
                <a:gd name="T43" fmla="*/ 534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6" h="2400">
                  <a:moveTo>
                    <a:pt x="533" y="534"/>
                  </a:moveTo>
                  <a:cubicBezTo>
                    <a:pt x="680" y="534"/>
                    <a:pt x="800" y="653"/>
                    <a:pt x="800" y="800"/>
                  </a:cubicBezTo>
                  <a:lnTo>
                    <a:pt x="1066" y="800"/>
                  </a:lnTo>
                  <a:cubicBezTo>
                    <a:pt x="1066" y="552"/>
                    <a:pt x="896" y="346"/>
                    <a:pt x="666" y="286"/>
                  </a:cubicBezTo>
                  <a:lnTo>
                    <a:pt x="666" y="0"/>
                  </a:lnTo>
                  <a:lnTo>
                    <a:pt x="400" y="0"/>
                  </a:lnTo>
                  <a:lnTo>
                    <a:pt x="400" y="286"/>
                  </a:lnTo>
                  <a:cubicBezTo>
                    <a:pt x="170" y="346"/>
                    <a:pt x="0" y="552"/>
                    <a:pt x="0" y="800"/>
                  </a:cubicBezTo>
                  <a:cubicBezTo>
                    <a:pt x="0" y="1094"/>
                    <a:pt x="239" y="1334"/>
                    <a:pt x="533" y="1334"/>
                  </a:cubicBezTo>
                  <a:cubicBezTo>
                    <a:pt x="680" y="1334"/>
                    <a:pt x="800" y="1453"/>
                    <a:pt x="800" y="1600"/>
                  </a:cubicBezTo>
                  <a:cubicBezTo>
                    <a:pt x="800" y="1747"/>
                    <a:pt x="680" y="1867"/>
                    <a:pt x="533" y="1867"/>
                  </a:cubicBezTo>
                  <a:cubicBezTo>
                    <a:pt x="386" y="1867"/>
                    <a:pt x="266" y="1747"/>
                    <a:pt x="266" y="1600"/>
                  </a:cubicBezTo>
                  <a:lnTo>
                    <a:pt x="0" y="1600"/>
                  </a:lnTo>
                  <a:cubicBezTo>
                    <a:pt x="0" y="1848"/>
                    <a:pt x="170" y="2055"/>
                    <a:pt x="400" y="2115"/>
                  </a:cubicBezTo>
                  <a:lnTo>
                    <a:pt x="400" y="2400"/>
                  </a:lnTo>
                  <a:lnTo>
                    <a:pt x="666" y="2400"/>
                  </a:lnTo>
                  <a:lnTo>
                    <a:pt x="666" y="2115"/>
                  </a:lnTo>
                  <a:cubicBezTo>
                    <a:pt x="896" y="2055"/>
                    <a:pt x="1066" y="1848"/>
                    <a:pt x="1066" y="1600"/>
                  </a:cubicBezTo>
                  <a:cubicBezTo>
                    <a:pt x="1066" y="1306"/>
                    <a:pt x="827" y="1067"/>
                    <a:pt x="533" y="1067"/>
                  </a:cubicBezTo>
                  <a:cubicBezTo>
                    <a:pt x="386" y="1067"/>
                    <a:pt x="266" y="947"/>
                    <a:pt x="266" y="800"/>
                  </a:cubicBezTo>
                  <a:cubicBezTo>
                    <a:pt x="266" y="653"/>
                    <a:pt x="386" y="534"/>
                    <a:pt x="533" y="534"/>
                  </a:cubicBezTo>
                  <a:close/>
                  <a:moveTo>
                    <a:pt x="533" y="5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87" name="Group 266">
            <a:extLst>
              <a:ext uri="{FF2B5EF4-FFF2-40B4-BE49-F238E27FC236}">
                <a16:creationId xmlns:a16="http://schemas.microsoft.com/office/drawing/2014/main" id="{AB61C2E8-AEB3-4F99-9501-EC12CAC84C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15029" y="5241180"/>
            <a:ext cx="758325" cy="764921"/>
            <a:chOff x="1610" y="1219"/>
            <a:chExt cx="230" cy="232"/>
          </a:xfrm>
          <a:solidFill>
            <a:srgbClr val="B1C7F7"/>
          </a:solidFill>
        </p:grpSpPr>
        <p:sp>
          <p:nvSpPr>
            <p:cNvPr id="988" name="Freeform 267">
              <a:extLst>
                <a:ext uri="{FF2B5EF4-FFF2-40B4-BE49-F238E27FC236}">
                  <a16:creationId xmlns:a16="http://schemas.microsoft.com/office/drawing/2014/main" id="{6AFE9550-C219-4EFC-8FAF-4448D1F394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6" y="1291"/>
              <a:ext cx="8" cy="7"/>
            </a:xfrm>
            <a:custGeom>
              <a:avLst/>
              <a:gdLst>
                <a:gd name="T0" fmla="*/ 266 w 266"/>
                <a:gd name="T1" fmla="*/ 134 h 267"/>
                <a:gd name="T2" fmla="*/ 133 w 266"/>
                <a:gd name="T3" fmla="*/ 267 h 267"/>
                <a:gd name="T4" fmla="*/ 0 w 266"/>
                <a:gd name="T5" fmla="*/ 134 h 267"/>
                <a:gd name="T6" fmla="*/ 133 w 266"/>
                <a:gd name="T7" fmla="*/ 0 h 267"/>
                <a:gd name="T8" fmla="*/ 266 w 266"/>
                <a:gd name="T9" fmla="*/ 134 h 267"/>
                <a:gd name="T10" fmla="*/ 266 w 266"/>
                <a:gd name="T11" fmla="*/ 13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266" y="134"/>
                  </a:moveTo>
                  <a:cubicBezTo>
                    <a:pt x="266" y="207"/>
                    <a:pt x="207" y="267"/>
                    <a:pt x="133" y="267"/>
                  </a:cubicBezTo>
                  <a:cubicBezTo>
                    <a:pt x="59" y="267"/>
                    <a:pt x="0" y="207"/>
                    <a:pt x="0" y="134"/>
                  </a:cubicBezTo>
                  <a:cubicBezTo>
                    <a:pt x="0" y="60"/>
                    <a:pt x="59" y="0"/>
                    <a:pt x="133" y="0"/>
                  </a:cubicBezTo>
                  <a:cubicBezTo>
                    <a:pt x="207" y="0"/>
                    <a:pt x="266" y="60"/>
                    <a:pt x="266" y="134"/>
                  </a:cubicBezTo>
                  <a:close/>
                  <a:moveTo>
                    <a:pt x="266" y="1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9" name="Freeform 268">
              <a:extLst>
                <a:ext uri="{FF2B5EF4-FFF2-40B4-BE49-F238E27FC236}">
                  <a16:creationId xmlns:a16="http://schemas.microsoft.com/office/drawing/2014/main" id="{F97FEFEF-46A7-4F85-AC01-06F90B156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9" y="1291"/>
              <a:ext cx="8" cy="7"/>
            </a:xfrm>
            <a:custGeom>
              <a:avLst/>
              <a:gdLst>
                <a:gd name="T0" fmla="*/ 267 w 267"/>
                <a:gd name="T1" fmla="*/ 134 h 267"/>
                <a:gd name="T2" fmla="*/ 134 w 267"/>
                <a:gd name="T3" fmla="*/ 267 h 267"/>
                <a:gd name="T4" fmla="*/ 0 w 267"/>
                <a:gd name="T5" fmla="*/ 134 h 267"/>
                <a:gd name="T6" fmla="*/ 134 w 267"/>
                <a:gd name="T7" fmla="*/ 0 h 267"/>
                <a:gd name="T8" fmla="*/ 267 w 267"/>
                <a:gd name="T9" fmla="*/ 134 h 267"/>
                <a:gd name="T10" fmla="*/ 267 w 267"/>
                <a:gd name="T11" fmla="*/ 13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267" y="134"/>
                  </a:moveTo>
                  <a:cubicBezTo>
                    <a:pt x="267" y="207"/>
                    <a:pt x="207" y="267"/>
                    <a:pt x="134" y="267"/>
                  </a:cubicBezTo>
                  <a:cubicBezTo>
                    <a:pt x="60" y="267"/>
                    <a:pt x="0" y="207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7" y="0"/>
                    <a:pt x="267" y="60"/>
                    <a:pt x="267" y="134"/>
                  </a:cubicBezTo>
                  <a:close/>
                  <a:moveTo>
                    <a:pt x="267" y="1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0" name="Freeform 269">
              <a:extLst>
                <a:ext uri="{FF2B5EF4-FFF2-40B4-BE49-F238E27FC236}">
                  <a16:creationId xmlns:a16="http://schemas.microsoft.com/office/drawing/2014/main" id="{50A804E7-60A1-4495-931E-C428D371C4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7" y="1317"/>
              <a:ext cx="29" cy="15"/>
            </a:xfrm>
            <a:custGeom>
              <a:avLst/>
              <a:gdLst>
                <a:gd name="T0" fmla="*/ 533 w 1067"/>
                <a:gd name="T1" fmla="*/ 533 h 533"/>
                <a:gd name="T2" fmla="*/ 1067 w 1067"/>
                <a:gd name="T3" fmla="*/ 0 h 533"/>
                <a:gd name="T4" fmla="*/ 800 w 1067"/>
                <a:gd name="T5" fmla="*/ 0 h 533"/>
                <a:gd name="T6" fmla="*/ 533 w 1067"/>
                <a:gd name="T7" fmla="*/ 266 h 533"/>
                <a:gd name="T8" fmla="*/ 267 w 1067"/>
                <a:gd name="T9" fmla="*/ 0 h 533"/>
                <a:gd name="T10" fmla="*/ 0 w 1067"/>
                <a:gd name="T11" fmla="*/ 0 h 533"/>
                <a:gd name="T12" fmla="*/ 533 w 1067"/>
                <a:gd name="T13" fmla="*/ 533 h 533"/>
                <a:gd name="T14" fmla="*/ 533 w 1067"/>
                <a:gd name="T15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7" h="533">
                  <a:moveTo>
                    <a:pt x="533" y="533"/>
                  </a:moveTo>
                  <a:cubicBezTo>
                    <a:pt x="828" y="533"/>
                    <a:pt x="1067" y="294"/>
                    <a:pt x="1067" y="0"/>
                  </a:cubicBezTo>
                  <a:lnTo>
                    <a:pt x="800" y="0"/>
                  </a:lnTo>
                  <a:cubicBezTo>
                    <a:pt x="800" y="147"/>
                    <a:pt x="680" y="266"/>
                    <a:pt x="533" y="266"/>
                  </a:cubicBezTo>
                  <a:cubicBezTo>
                    <a:pt x="386" y="266"/>
                    <a:pt x="267" y="147"/>
                    <a:pt x="267" y="0"/>
                  </a:cubicBezTo>
                  <a:lnTo>
                    <a:pt x="0" y="0"/>
                  </a:lnTo>
                  <a:cubicBezTo>
                    <a:pt x="0" y="294"/>
                    <a:pt x="239" y="533"/>
                    <a:pt x="533" y="533"/>
                  </a:cubicBezTo>
                  <a:close/>
                  <a:moveTo>
                    <a:pt x="533" y="5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1" name="Freeform 270">
              <a:extLst>
                <a:ext uri="{FF2B5EF4-FFF2-40B4-BE49-F238E27FC236}">
                  <a16:creationId xmlns:a16="http://schemas.microsoft.com/office/drawing/2014/main" id="{58841328-93B2-4AE8-8082-6D0BB97C8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1" y="1220"/>
              <a:ext cx="89" cy="119"/>
            </a:xfrm>
            <a:custGeom>
              <a:avLst/>
              <a:gdLst>
                <a:gd name="T0" fmla="*/ 2322 w 3200"/>
                <a:gd name="T1" fmla="*/ 0 h 4267"/>
                <a:gd name="T2" fmla="*/ 0 w 3200"/>
                <a:gd name="T3" fmla="*/ 0 h 4267"/>
                <a:gd name="T4" fmla="*/ 0 w 3200"/>
                <a:gd name="T5" fmla="*/ 4267 h 4267"/>
                <a:gd name="T6" fmla="*/ 3200 w 3200"/>
                <a:gd name="T7" fmla="*/ 4267 h 4267"/>
                <a:gd name="T8" fmla="*/ 3200 w 3200"/>
                <a:gd name="T9" fmla="*/ 878 h 4267"/>
                <a:gd name="T10" fmla="*/ 2322 w 3200"/>
                <a:gd name="T11" fmla="*/ 0 h 4267"/>
                <a:gd name="T12" fmla="*/ 2400 w 3200"/>
                <a:gd name="T13" fmla="*/ 455 h 4267"/>
                <a:gd name="T14" fmla="*/ 2744 w 3200"/>
                <a:gd name="T15" fmla="*/ 800 h 4267"/>
                <a:gd name="T16" fmla="*/ 2400 w 3200"/>
                <a:gd name="T17" fmla="*/ 800 h 4267"/>
                <a:gd name="T18" fmla="*/ 2400 w 3200"/>
                <a:gd name="T19" fmla="*/ 455 h 4267"/>
                <a:gd name="T20" fmla="*/ 266 w 3200"/>
                <a:gd name="T21" fmla="*/ 4000 h 4267"/>
                <a:gd name="T22" fmla="*/ 266 w 3200"/>
                <a:gd name="T23" fmla="*/ 267 h 4267"/>
                <a:gd name="T24" fmla="*/ 2133 w 3200"/>
                <a:gd name="T25" fmla="*/ 267 h 4267"/>
                <a:gd name="T26" fmla="*/ 2133 w 3200"/>
                <a:gd name="T27" fmla="*/ 1067 h 4267"/>
                <a:gd name="T28" fmla="*/ 2933 w 3200"/>
                <a:gd name="T29" fmla="*/ 1067 h 4267"/>
                <a:gd name="T30" fmla="*/ 2933 w 3200"/>
                <a:gd name="T31" fmla="*/ 4000 h 4267"/>
                <a:gd name="T32" fmla="*/ 266 w 3200"/>
                <a:gd name="T33" fmla="*/ 4000 h 4267"/>
                <a:gd name="T34" fmla="*/ 266 w 3200"/>
                <a:gd name="T35" fmla="*/ 4000 h 4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00" h="4267">
                  <a:moveTo>
                    <a:pt x="2322" y="0"/>
                  </a:moveTo>
                  <a:lnTo>
                    <a:pt x="0" y="0"/>
                  </a:lnTo>
                  <a:lnTo>
                    <a:pt x="0" y="4267"/>
                  </a:lnTo>
                  <a:lnTo>
                    <a:pt x="3200" y="4267"/>
                  </a:lnTo>
                  <a:lnTo>
                    <a:pt x="3200" y="878"/>
                  </a:lnTo>
                  <a:lnTo>
                    <a:pt x="2322" y="0"/>
                  </a:lnTo>
                  <a:close/>
                  <a:moveTo>
                    <a:pt x="2400" y="455"/>
                  </a:moveTo>
                  <a:lnTo>
                    <a:pt x="2744" y="800"/>
                  </a:lnTo>
                  <a:lnTo>
                    <a:pt x="2400" y="800"/>
                  </a:lnTo>
                  <a:lnTo>
                    <a:pt x="2400" y="455"/>
                  </a:lnTo>
                  <a:close/>
                  <a:moveTo>
                    <a:pt x="266" y="4000"/>
                  </a:moveTo>
                  <a:lnTo>
                    <a:pt x="266" y="267"/>
                  </a:lnTo>
                  <a:lnTo>
                    <a:pt x="2133" y="267"/>
                  </a:lnTo>
                  <a:lnTo>
                    <a:pt x="2133" y="1067"/>
                  </a:lnTo>
                  <a:lnTo>
                    <a:pt x="2933" y="1067"/>
                  </a:lnTo>
                  <a:lnTo>
                    <a:pt x="2933" y="4000"/>
                  </a:lnTo>
                  <a:lnTo>
                    <a:pt x="266" y="4000"/>
                  </a:lnTo>
                  <a:close/>
                  <a:moveTo>
                    <a:pt x="266" y="4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2" name="Freeform 271">
              <a:extLst>
                <a:ext uri="{FF2B5EF4-FFF2-40B4-BE49-F238E27FC236}">
                  <a16:creationId xmlns:a16="http://schemas.microsoft.com/office/drawing/2014/main" id="{393B6421-0AA4-4C85-86BB-07E15C564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" y="1270"/>
              <a:ext cx="50" cy="41"/>
            </a:xfrm>
            <a:custGeom>
              <a:avLst/>
              <a:gdLst>
                <a:gd name="T0" fmla="*/ 494 w 1789"/>
                <a:gd name="T1" fmla="*/ 1106 h 1483"/>
                <a:gd name="T2" fmla="*/ 189 w 1789"/>
                <a:gd name="T3" fmla="*/ 800 h 1483"/>
                <a:gd name="T4" fmla="*/ 0 w 1789"/>
                <a:gd name="T5" fmla="*/ 989 h 1483"/>
                <a:gd name="T6" fmla="*/ 494 w 1789"/>
                <a:gd name="T7" fmla="*/ 1483 h 1483"/>
                <a:gd name="T8" fmla="*/ 1789 w 1789"/>
                <a:gd name="T9" fmla="*/ 189 h 1483"/>
                <a:gd name="T10" fmla="*/ 1600 w 1789"/>
                <a:gd name="T11" fmla="*/ 0 h 1483"/>
                <a:gd name="T12" fmla="*/ 494 w 1789"/>
                <a:gd name="T13" fmla="*/ 1106 h 1483"/>
                <a:gd name="T14" fmla="*/ 494 w 1789"/>
                <a:gd name="T15" fmla="*/ 1106 h 1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9" h="1483">
                  <a:moveTo>
                    <a:pt x="494" y="1106"/>
                  </a:moveTo>
                  <a:lnTo>
                    <a:pt x="189" y="800"/>
                  </a:lnTo>
                  <a:lnTo>
                    <a:pt x="0" y="989"/>
                  </a:lnTo>
                  <a:lnTo>
                    <a:pt x="494" y="1483"/>
                  </a:lnTo>
                  <a:lnTo>
                    <a:pt x="1789" y="189"/>
                  </a:lnTo>
                  <a:lnTo>
                    <a:pt x="1600" y="0"/>
                  </a:lnTo>
                  <a:lnTo>
                    <a:pt x="494" y="1106"/>
                  </a:lnTo>
                  <a:close/>
                  <a:moveTo>
                    <a:pt x="494" y="110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" name="Freeform 272">
              <a:extLst>
                <a:ext uri="{FF2B5EF4-FFF2-40B4-BE49-F238E27FC236}">
                  <a16:creationId xmlns:a16="http://schemas.microsoft.com/office/drawing/2014/main" id="{AA61698F-7B79-4D9B-B211-0F7936156D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" y="1276"/>
              <a:ext cx="59" cy="48"/>
            </a:xfrm>
            <a:custGeom>
              <a:avLst/>
              <a:gdLst>
                <a:gd name="T0" fmla="*/ 1867 w 2133"/>
                <a:gd name="T1" fmla="*/ 1467 h 1733"/>
                <a:gd name="T2" fmla="*/ 267 w 2133"/>
                <a:gd name="T3" fmla="*/ 1467 h 1733"/>
                <a:gd name="T4" fmla="*/ 267 w 2133"/>
                <a:gd name="T5" fmla="*/ 267 h 1733"/>
                <a:gd name="T6" fmla="*/ 1333 w 2133"/>
                <a:gd name="T7" fmla="*/ 267 h 1733"/>
                <a:gd name="T8" fmla="*/ 1333 w 2133"/>
                <a:gd name="T9" fmla="*/ 0 h 1733"/>
                <a:gd name="T10" fmla="*/ 0 w 2133"/>
                <a:gd name="T11" fmla="*/ 0 h 1733"/>
                <a:gd name="T12" fmla="*/ 0 w 2133"/>
                <a:gd name="T13" fmla="*/ 1733 h 1733"/>
                <a:gd name="T14" fmla="*/ 2133 w 2133"/>
                <a:gd name="T15" fmla="*/ 1733 h 1733"/>
                <a:gd name="T16" fmla="*/ 2133 w 2133"/>
                <a:gd name="T17" fmla="*/ 667 h 1733"/>
                <a:gd name="T18" fmla="*/ 1867 w 2133"/>
                <a:gd name="T19" fmla="*/ 667 h 1733"/>
                <a:gd name="T20" fmla="*/ 1867 w 2133"/>
                <a:gd name="T21" fmla="*/ 1467 h 1733"/>
                <a:gd name="T22" fmla="*/ 1867 w 2133"/>
                <a:gd name="T23" fmla="*/ 1467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33" h="1733">
                  <a:moveTo>
                    <a:pt x="1867" y="1467"/>
                  </a:moveTo>
                  <a:lnTo>
                    <a:pt x="267" y="1467"/>
                  </a:lnTo>
                  <a:lnTo>
                    <a:pt x="267" y="267"/>
                  </a:lnTo>
                  <a:lnTo>
                    <a:pt x="1333" y="267"/>
                  </a:lnTo>
                  <a:lnTo>
                    <a:pt x="1333" y="0"/>
                  </a:lnTo>
                  <a:lnTo>
                    <a:pt x="0" y="0"/>
                  </a:lnTo>
                  <a:lnTo>
                    <a:pt x="0" y="1733"/>
                  </a:lnTo>
                  <a:lnTo>
                    <a:pt x="2133" y="1733"/>
                  </a:lnTo>
                  <a:lnTo>
                    <a:pt x="2133" y="667"/>
                  </a:lnTo>
                  <a:lnTo>
                    <a:pt x="1867" y="667"/>
                  </a:lnTo>
                  <a:lnTo>
                    <a:pt x="1867" y="1467"/>
                  </a:lnTo>
                  <a:close/>
                  <a:moveTo>
                    <a:pt x="1867" y="14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" name="Freeform 273">
              <a:extLst>
                <a:ext uri="{FF2B5EF4-FFF2-40B4-BE49-F238E27FC236}">
                  <a16:creationId xmlns:a16="http://schemas.microsoft.com/office/drawing/2014/main" id="{45870EA1-ADA8-4A58-A3EA-3272B0036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" y="1235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5" name="Freeform 274">
              <a:extLst>
                <a:ext uri="{FF2B5EF4-FFF2-40B4-BE49-F238E27FC236}">
                  <a16:creationId xmlns:a16="http://schemas.microsoft.com/office/drawing/2014/main" id="{759A036E-E623-43FA-8E81-DFF5778262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1" y="1235"/>
              <a:ext cx="22" cy="7"/>
            </a:xfrm>
            <a:custGeom>
              <a:avLst/>
              <a:gdLst>
                <a:gd name="T0" fmla="*/ 0 w 800"/>
                <a:gd name="T1" fmla="*/ 0 h 267"/>
                <a:gd name="T2" fmla="*/ 800 w 800"/>
                <a:gd name="T3" fmla="*/ 0 h 267"/>
                <a:gd name="T4" fmla="*/ 800 w 800"/>
                <a:gd name="T5" fmla="*/ 267 h 267"/>
                <a:gd name="T6" fmla="*/ 0 w 800"/>
                <a:gd name="T7" fmla="*/ 267 h 267"/>
                <a:gd name="T8" fmla="*/ 0 w 800"/>
                <a:gd name="T9" fmla="*/ 0 h 267"/>
                <a:gd name="T10" fmla="*/ 0 w 8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0" h="267">
                  <a:moveTo>
                    <a:pt x="0" y="0"/>
                  </a:moveTo>
                  <a:lnTo>
                    <a:pt x="800" y="0"/>
                  </a:lnTo>
                  <a:lnTo>
                    <a:pt x="8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6" name="Freeform 275">
              <a:extLst>
                <a:ext uri="{FF2B5EF4-FFF2-40B4-BE49-F238E27FC236}">
                  <a16:creationId xmlns:a16="http://schemas.microsoft.com/office/drawing/2014/main" id="{75630388-4C13-444D-9C63-5A486F2804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" y="1250"/>
              <a:ext cx="7" cy="7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7" name="Freeform 276">
              <a:extLst>
                <a:ext uri="{FF2B5EF4-FFF2-40B4-BE49-F238E27FC236}">
                  <a16:creationId xmlns:a16="http://schemas.microsoft.com/office/drawing/2014/main" id="{0920CD78-C774-43F1-A53B-CE0D20C404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1" y="1250"/>
              <a:ext cx="22" cy="7"/>
            </a:xfrm>
            <a:custGeom>
              <a:avLst/>
              <a:gdLst>
                <a:gd name="T0" fmla="*/ 0 w 800"/>
                <a:gd name="T1" fmla="*/ 0 h 266"/>
                <a:gd name="T2" fmla="*/ 800 w 800"/>
                <a:gd name="T3" fmla="*/ 0 h 266"/>
                <a:gd name="T4" fmla="*/ 800 w 800"/>
                <a:gd name="T5" fmla="*/ 266 h 266"/>
                <a:gd name="T6" fmla="*/ 0 w 800"/>
                <a:gd name="T7" fmla="*/ 266 h 266"/>
                <a:gd name="T8" fmla="*/ 0 w 800"/>
                <a:gd name="T9" fmla="*/ 0 h 266"/>
                <a:gd name="T10" fmla="*/ 0 w 80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0" h="266">
                  <a:moveTo>
                    <a:pt x="0" y="0"/>
                  </a:moveTo>
                  <a:lnTo>
                    <a:pt x="800" y="0"/>
                  </a:lnTo>
                  <a:lnTo>
                    <a:pt x="80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8" name="Freeform 277">
              <a:extLst>
                <a:ext uri="{FF2B5EF4-FFF2-40B4-BE49-F238E27FC236}">
                  <a16:creationId xmlns:a16="http://schemas.microsoft.com/office/drawing/2014/main" id="{BB2D6F9A-774F-426A-8911-6BCA028AA1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9" y="1373"/>
              <a:ext cx="38" cy="52"/>
            </a:xfrm>
            <a:custGeom>
              <a:avLst/>
              <a:gdLst>
                <a:gd name="T0" fmla="*/ 400 w 1334"/>
                <a:gd name="T1" fmla="*/ 400 h 1866"/>
                <a:gd name="T2" fmla="*/ 934 w 1334"/>
                <a:gd name="T3" fmla="*/ 400 h 1866"/>
                <a:gd name="T4" fmla="*/ 1067 w 1334"/>
                <a:gd name="T5" fmla="*/ 533 h 1866"/>
                <a:gd name="T6" fmla="*/ 1334 w 1334"/>
                <a:gd name="T7" fmla="*/ 533 h 1866"/>
                <a:gd name="T8" fmla="*/ 934 w 1334"/>
                <a:gd name="T9" fmla="*/ 133 h 1866"/>
                <a:gd name="T10" fmla="*/ 800 w 1334"/>
                <a:gd name="T11" fmla="*/ 133 h 1866"/>
                <a:gd name="T12" fmla="*/ 800 w 1334"/>
                <a:gd name="T13" fmla="*/ 0 h 1866"/>
                <a:gd name="T14" fmla="*/ 534 w 1334"/>
                <a:gd name="T15" fmla="*/ 0 h 1866"/>
                <a:gd name="T16" fmla="*/ 534 w 1334"/>
                <a:gd name="T17" fmla="*/ 133 h 1866"/>
                <a:gd name="T18" fmla="*/ 400 w 1334"/>
                <a:gd name="T19" fmla="*/ 133 h 1866"/>
                <a:gd name="T20" fmla="*/ 0 w 1334"/>
                <a:gd name="T21" fmla="*/ 533 h 1866"/>
                <a:gd name="T22" fmla="*/ 0 w 1334"/>
                <a:gd name="T23" fmla="*/ 666 h 1866"/>
                <a:gd name="T24" fmla="*/ 400 w 1334"/>
                <a:gd name="T25" fmla="*/ 1066 h 1866"/>
                <a:gd name="T26" fmla="*/ 934 w 1334"/>
                <a:gd name="T27" fmla="*/ 1066 h 1866"/>
                <a:gd name="T28" fmla="*/ 1067 w 1334"/>
                <a:gd name="T29" fmla="*/ 1200 h 1866"/>
                <a:gd name="T30" fmla="*/ 1067 w 1334"/>
                <a:gd name="T31" fmla="*/ 1333 h 1866"/>
                <a:gd name="T32" fmla="*/ 934 w 1334"/>
                <a:gd name="T33" fmla="*/ 1466 h 1866"/>
                <a:gd name="T34" fmla="*/ 400 w 1334"/>
                <a:gd name="T35" fmla="*/ 1466 h 1866"/>
                <a:gd name="T36" fmla="*/ 267 w 1334"/>
                <a:gd name="T37" fmla="*/ 1333 h 1866"/>
                <a:gd name="T38" fmla="*/ 0 w 1334"/>
                <a:gd name="T39" fmla="*/ 1333 h 1866"/>
                <a:gd name="T40" fmla="*/ 400 w 1334"/>
                <a:gd name="T41" fmla="*/ 1733 h 1866"/>
                <a:gd name="T42" fmla="*/ 534 w 1334"/>
                <a:gd name="T43" fmla="*/ 1733 h 1866"/>
                <a:gd name="T44" fmla="*/ 534 w 1334"/>
                <a:gd name="T45" fmla="*/ 1866 h 1866"/>
                <a:gd name="T46" fmla="*/ 800 w 1334"/>
                <a:gd name="T47" fmla="*/ 1866 h 1866"/>
                <a:gd name="T48" fmla="*/ 800 w 1334"/>
                <a:gd name="T49" fmla="*/ 1733 h 1866"/>
                <a:gd name="T50" fmla="*/ 934 w 1334"/>
                <a:gd name="T51" fmla="*/ 1733 h 1866"/>
                <a:gd name="T52" fmla="*/ 1334 w 1334"/>
                <a:gd name="T53" fmla="*/ 1333 h 1866"/>
                <a:gd name="T54" fmla="*/ 1334 w 1334"/>
                <a:gd name="T55" fmla="*/ 1200 h 1866"/>
                <a:gd name="T56" fmla="*/ 934 w 1334"/>
                <a:gd name="T57" fmla="*/ 800 h 1866"/>
                <a:gd name="T58" fmla="*/ 400 w 1334"/>
                <a:gd name="T59" fmla="*/ 800 h 1866"/>
                <a:gd name="T60" fmla="*/ 267 w 1334"/>
                <a:gd name="T61" fmla="*/ 666 h 1866"/>
                <a:gd name="T62" fmla="*/ 267 w 1334"/>
                <a:gd name="T63" fmla="*/ 533 h 1866"/>
                <a:gd name="T64" fmla="*/ 400 w 1334"/>
                <a:gd name="T65" fmla="*/ 400 h 1866"/>
                <a:gd name="T66" fmla="*/ 400 w 1334"/>
                <a:gd name="T67" fmla="*/ 400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4" h="1866">
                  <a:moveTo>
                    <a:pt x="400" y="400"/>
                  </a:moveTo>
                  <a:lnTo>
                    <a:pt x="934" y="400"/>
                  </a:lnTo>
                  <a:cubicBezTo>
                    <a:pt x="1007" y="400"/>
                    <a:pt x="1067" y="459"/>
                    <a:pt x="1067" y="533"/>
                  </a:cubicBezTo>
                  <a:lnTo>
                    <a:pt x="1334" y="533"/>
                  </a:lnTo>
                  <a:cubicBezTo>
                    <a:pt x="1334" y="312"/>
                    <a:pt x="1154" y="133"/>
                    <a:pt x="934" y="133"/>
                  </a:cubicBezTo>
                  <a:lnTo>
                    <a:pt x="800" y="133"/>
                  </a:lnTo>
                  <a:lnTo>
                    <a:pt x="800" y="0"/>
                  </a:lnTo>
                  <a:lnTo>
                    <a:pt x="534" y="0"/>
                  </a:lnTo>
                  <a:lnTo>
                    <a:pt x="534" y="133"/>
                  </a:lnTo>
                  <a:lnTo>
                    <a:pt x="400" y="133"/>
                  </a:lnTo>
                  <a:cubicBezTo>
                    <a:pt x="180" y="133"/>
                    <a:pt x="0" y="312"/>
                    <a:pt x="0" y="533"/>
                  </a:cubicBezTo>
                  <a:lnTo>
                    <a:pt x="0" y="666"/>
                  </a:lnTo>
                  <a:cubicBezTo>
                    <a:pt x="0" y="887"/>
                    <a:pt x="180" y="1066"/>
                    <a:pt x="400" y="1066"/>
                  </a:cubicBezTo>
                  <a:lnTo>
                    <a:pt x="934" y="1066"/>
                  </a:lnTo>
                  <a:cubicBezTo>
                    <a:pt x="1007" y="1066"/>
                    <a:pt x="1067" y="1126"/>
                    <a:pt x="1067" y="1200"/>
                  </a:cubicBezTo>
                  <a:lnTo>
                    <a:pt x="1067" y="1333"/>
                  </a:lnTo>
                  <a:cubicBezTo>
                    <a:pt x="1067" y="1407"/>
                    <a:pt x="1007" y="1466"/>
                    <a:pt x="934" y="1466"/>
                  </a:cubicBezTo>
                  <a:lnTo>
                    <a:pt x="400" y="1466"/>
                  </a:lnTo>
                  <a:cubicBezTo>
                    <a:pt x="327" y="1466"/>
                    <a:pt x="267" y="1407"/>
                    <a:pt x="267" y="1333"/>
                  </a:cubicBezTo>
                  <a:lnTo>
                    <a:pt x="0" y="1333"/>
                  </a:lnTo>
                  <a:cubicBezTo>
                    <a:pt x="0" y="1554"/>
                    <a:pt x="180" y="1733"/>
                    <a:pt x="400" y="1733"/>
                  </a:cubicBezTo>
                  <a:lnTo>
                    <a:pt x="534" y="1733"/>
                  </a:lnTo>
                  <a:lnTo>
                    <a:pt x="534" y="1866"/>
                  </a:lnTo>
                  <a:lnTo>
                    <a:pt x="800" y="1866"/>
                  </a:lnTo>
                  <a:lnTo>
                    <a:pt x="800" y="1733"/>
                  </a:lnTo>
                  <a:lnTo>
                    <a:pt x="934" y="1733"/>
                  </a:lnTo>
                  <a:cubicBezTo>
                    <a:pt x="1154" y="1733"/>
                    <a:pt x="1334" y="1554"/>
                    <a:pt x="1334" y="1333"/>
                  </a:cubicBezTo>
                  <a:lnTo>
                    <a:pt x="1334" y="1200"/>
                  </a:lnTo>
                  <a:cubicBezTo>
                    <a:pt x="1334" y="979"/>
                    <a:pt x="1154" y="800"/>
                    <a:pt x="934" y="800"/>
                  </a:cubicBezTo>
                  <a:lnTo>
                    <a:pt x="400" y="800"/>
                  </a:lnTo>
                  <a:cubicBezTo>
                    <a:pt x="327" y="800"/>
                    <a:pt x="267" y="740"/>
                    <a:pt x="267" y="666"/>
                  </a:cubicBezTo>
                  <a:lnTo>
                    <a:pt x="267" y="533"/>
                  </a:lnTo>
                  <a:cubicBezTo>
                    <a:pt x="267" y="459"/>
                    <a:pt x="327" y="400"/>
                    <a:pt x="400" y="400"/>
                  </a:cubicBezTo>
                  <a:close/>
                  <a:moveTo>
                    <a:pt x="400" y="4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9" name="Freeform 278">
              <a:extLst>
                <a:ext uri="{FF2B5EF4-FFF2-40B4-BE49-F238E27FC236}">
                  <a16:creationId xmlns:a16="http://schemas.microsoft.com/office/drawing/2014/main" id="{9C231443-F4F5-40DD-BECE-855D41F8BE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0" y="1219"/>
              <a:ext cx="230" cy="232"/>
            </a:xfrm>
            <a:custGeom>
              <a:avLst/>
              <a:gdLst>
                <a:gd name="T0" fmla="*/ 7458 w 8267"/>
                <a:gd name="T1" fmla="*/ 4843 h 8292"/>
                <a:gd name="T2" fmla="*/ 6771 w 8267"/>
                <a:gd name="T3" fmla="*/ 4558 h 8292"/>
                <a:gd name="T4" fmla="*/ 5637 w 8267"/>
                <a:gd name="T5" fmla="*/ 5020 h 8292"/>
                <a:gd name="T6" fmla="*/ 5116 w 8267"/>
                <a:gd name="T7" fmla="*/ 4966 h 8292"/>
                <a:gd name="T8" fmla="*/ 4197 w 8267"/>
                <a:gd name="T9" fmla="*/ 3752 h 8292"/>
                <a:gd name="T10" fmla="*/ 3049 w 8267"/>
                <a:gd name="T11" fmla="*/ 29 h 8292"/>
                <a:gd name="T12" fmla="*/ 466 w 8267"/>
                <a:gd name="T13" fmla="*/ 1320 h 8292"/>
                <a:gd name="T14" fmla="*/ 1067 w 8267"/>
                <a:gd name="T15" fmla="*/ 3092 h 8292"/>
                <a:gd name="T16" fmla="*/ 2000 w 8267"/>
                <a:gd name="T17" fmla="*/ 4716 h 8292"/>
                <a:gd name="T18" fmla="*/ 0 w 8267"/>
                <a:gd name="T19" fmla="*/ 8292 h 8292"/>
                <a:gd name="T20" fmla="*/ 5946 w 8267"/>
                <a:gd name="T21" fmla="*/ 7958 h 8292"/>
                <a:gd name="T22" fmla="*/ 6854 w 8267"/>
                <a:gd name="T23" fmla="*/ 7958 h 8292"/>
                <a:gd name="T24" fmla="*/ 7982 w 8267"/>
                <a:gd name="T25" fmla="*/ 7483 h 8292"/>
                <a:gd name="T26" fmla="*/ 8267 w 8267"/>
                <a:gd name="T27" fmla="*/ 6796 h 8292"/>
                <a:gd name="T28" fmla="*/ 7805 w 8267"/>
                <a:gd name="T29" fmla="*/ 5662 h 8292"/>
                <a:gd name="T30" fmla="*/ 3156 w 8267"/>
                <a:gd name="T31" fmla="*/ 5370 h 8292"/>
                <a:gd name="T32" fmla="*/ 2782 w 8267"/>
                <a:gd name="T33" fmla="*/ 6425 h 8292"/>
                <a:gd name="T34" fmla="*/ 2554 w 8267"/>
                <a:gd name="T35" fmla="*/ 8025 h 8292"/>
                <a:gd name="T36" fmla="*/ 2749 w 8267"/>
                <a:gd name="T37" fmla="*/ 6158 h 8292"/>
                <a:gd name="T38" fmla="*/ 3284 w 8267"/>
                <a:gd name="T39" fmla="*/ 5824 h 8292"/>
                <a:gd name="T40" fmla="*/ 2932 w 8267"/>
                <a:gd name="T41" fmla="*/ 4692 h 8292"/>
                <a:gd name="T42" fmla="*/ 3600 w 8267"/>
                <a:gd name="T43" fmla="*/ 4754 h 8292"/>
                <a:gd name="T44" fmla="*/ 2267 w 8267"/>
                <a:gd name="T45" fmla="*/ 4512 h 8292"/>
                <a:gd name="T46" fmla="*/ 4267 w 8267"/>
                <a:gd name="T47" fmla="*/ 2716 h 8292"/>
                <a:gd name="T48" fmla="*/ 1943 w 8267"/>
                <a:gd name="T49" fmla="*/ 637 h 8292"/>
                <a:gd name="T50" fmla="*/ 4533 w 8267"/>
                <a:gd name="T51" fmla="*/ 2562 h 8292"/>
                <a:gd name="T52" fmla="*/ 3867 w 8267"/>
                <a:gd name="T53" fmla="*/ 1892 h 8292"/>
                <a:gd name="T54" fmla="*/ 1943 w 8267"/>
                <a:gd name="T55" fmla="*/ 637 h 8292"/>
                <a:gd name="T56" fmla="*/ 1333 w 8267"/>
                <a:gd name="T57" fmla="*/ 2562 h 8292"/>
                <a:gd name="T58" fmla="*/ 1333 w 8267"/>
                <a:gd name="T59" fmla="*/ 3092 h 8292"/>
                <a:gd name="T60" fmla="*/ 1606 w 8267"/>
                <a:gd name="T61" fmla="*/ 3469 h 8292"/>
                <a:gd name="T62" fmla="*/ 2054 w 8267"/>
                <a:gd name="T63" fmla="*/ 2158 h 8292"/>
                <a:gd name="T64" fmla="*/ 4000 w 8267"/>
                <a:gd name="T65" fmla="*/ 3317 h 8292"/>
                <a:gd name="T66" fmla="*/ 1867 w 8267"/>
                <a:gd name="T67" fmla="*/ 3358 h 8292"/>
                <a:gd name="T68" fmla="*/ 2711 w 8267"/>
                <a:gd name="T69" fmla="*/ 5370 h 8292"/>
                <a:gd name="T70" fmla="*/ 2105 w 8267"/>
                <a:gd name="T71" fmla="*/ 4966 h 8292"/>
                <a:gd name="T72" fmla="*/ 1630 w 8267"/>
                <a:gd name="T73" fmla="*/ 5062 h 8292"/>
                <a:gd name="T74" fmla="*/ 2529 w 8267"/>
                <a:gd name="T75" fmla="*/ 6314 h 8292"/>
                <a:gd name="T76" fmla="*/ 1333 w 8267"/>
                <a:gd name="T77" fmla="*/ 6025 h 8292"/>
                <a:gd name="T78" fmla="*/ 267 w 8267"/>
                <a:gd name="T79" fmla="*/ 8025 h 8292"/>
                <a:gd name="T80" fmla="*/ 3338 w 8267"/>
                <a:gd name="T81" fmla="*/ 6314 h 8292"/>
                <a:gd name="T82" fmla="*/ 4237 w 8267"/>
                <a:gd name="T83" fmla="*/ 5062 h 8292"/>
                <a:gd name="T84" fmla="*/ 4995 w 8267"/>
                <a:gd name="T85" fmla="*/ 5663 h 8292"/>
                <a:gd name="T86" fmla="*/ 4533 w 8267"/>
                <a:gd name="T87" fmla="*/ 6796 h 8292"/>
                <a:gd name="T88" fmla="*/ 4818 w 8267"/>
                <a:gd name="T89" fmla="*/ 7483 h 8292"/>
                <a:gd name="T90" fmla="*/ 5600 w 8267"/>
                <a:gd name="T91" fmla="*/ 8025 h 8292"/>
                <a:gd name="T92" fmla="*/ 7714 w 8267"/>
                <a:gd name="T93" fmla="*/ 6659 h 8292"/>
                <a:gd name="T94" fmla="*/ 7494 w 8267"/>
                <a:gd name="T95" fmla="*/ 7188 h 8292"/>
                <a:gd name="T96" fmla="*/ 7163 w 8267"/>
                <a:gd name="T97" fmla="*/ 7519 h 8292"/>
                <a:gd name="T98" fmla="*/ 6634 w 8267"/>
                <a:gd name="T99" fmla="*/ 7739 h 8292"/>
                <a:gd name="T100" fmla="*/ 6166 w 8267"/>
                <a:gd name="T101" fmla="*/ 7739 h 8292"/>
                <a:gd name="T102" fmla="*/ 5637 w 8267"/>
                <a:gd name="T103" fmla="*/ 7519 h 8292"/>
                <a:gd name="T104" fmla="*/ 5306 w 8267"/>
                <a:gd name="T105" fmla="*/ 7188 h 8292"/>
                <a:gd name="T106" fmla="*/ 5086 w 8267"/>
                <a:gd name="T107" fmla="*/ 6659 h 8292"/>
                <a:gd name="T108" fmla="*/ 5086 w 8267"/>
                <a:gd name="T109" fmla="*/ 6191 h 8292"/>
                <a:gd name="T110" fmla="*/ 5306 w 8267"/>
                <a:gd name="T111" fmla="*/ 5662 h 8292"/>
                <a:gd name="T112" fmla="*/ 5637 w 8267"/>
                <a:gd name="T113" fmla="*/ 5331 h 8292"/>
                <a:gd name="T114" fmla="*/ 6166 w 8267"/>
                <a:gd name="T115" fmla="*/ 5111 h 8292"/>
                <a:gd name="T116" fmla="*/ 6634 w 8267"/>
                <a:gd name="T117" fmla="*/ 5111 h 8292"/>
                <a:gd name="T118" fmla="*/ 7163 w 8267"/>
                <a:gd name="T119" fmla="*/ 5331 h 8292"/>
                <a:gd name="T120" fmla="*/ 7494 w 8267"/>
                <a:gd name="T121" fmla="*/ 5662 h 8292"/>
                <a:gd name="T122" fmla="*/ 7714 w 8267"/>
                <a:gd name="T123" fmla="*/ 6191 h 8292"/>
                <a:gd name="T124" fmla="*/ 8000 w 8267"/>
                <a:gd name="T125" fmla="*/ 6588 h 8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67" h="8292">
                  <a:moveTo>
                    <a:pt x="7805" y="5662"/>
                  </a:moveTo>
                  <a:lnTo>
                    <a:pt x="7982" y="5367"/>
                  </a:lnTo>
                  <a:lnTo>
                    <a:pt x="7458" y="4843"/>
                  </a:lnTo>
                  <a:lnTo>
                    <a:pt x="7163" y="5020"/>
                  </a:lnTo>
                  <a:cubicBezTo>
                    <a:pt x="7064" y="4967"/>
                    <a:pt x="6961" y="4924"/>
                    <a:pt x="6854" y="4892"/>
                  </a:cubicBezTo>
                  <a:lnTo>
                    <a:pt x="6771" y="4558"/>
                  </a:lnTo>
                  <a:lnTo>
                    <a:pt x="6029" y="4558"/>
                  </a:lnTo>
                  <a:lnTo>
                    <a:pt x="5946" y="4892"/>
                  </a:lnTo>
                  <a:cubicBezTo>
                    <a:pt x="5839" y="4924"/>
                    <a:pt x="5736" y="4967"/>
                    <a:pt x="5637" y="5020"/>
                  </a:cubicBezTo>
                  <a:lnTo>
                    <a:pt x="5342" y="4843"/>
                  </a:lnTo>
                  <a:lnTo>
                    <a:pt x="5197" y="4988"/>
                  </a:lnTo>
                  <a:cubicBezTo>
                    <a:pt x="5170" y="4980"/>
                    <a:pt x="5144" y="4971"/>
                    <a:pt x="5116" y="4966"/>
                  </a:cubicBezTo>
                  <a:lnTo>
                    <a:pt x="3867" y="4716"/>
                  </a:lnTo>
                  <a:lnTo>
                    <a:pt x="3867" y="4297"/>
                  </a:lnTo>
                  <a:cubicBezTo>
                    <a:pt x="4015" y="4146"/>
                    <a:pt x="4129" y="3960"/>
                    <a:pt x="4197" y="3752"/>
                  </a:cubicBezTo>
                  <a:cubicBezTo>
                    <a:pt x="4534" y="3719"/>
                    <a:pt x="4800" y="3437"/>
                    <a:pt x="4800" y="3092"/>
                  </a:cubicBezTo>
                  <a:lnTo>
                    <a:pt x="4800" y="1943"/>
                  </a:lnTo>
                  <a:cubicBezTo>
                    <a:pt x="4800" y="929"/>
                    <a:pt x="4031" y="88"/>
                    <a:pt x="3049" y="29"/>
                  </a:cubicBezTo>
                  <a:cubicBezTo>
                    <a:pt x="2589" y="0"/>
                    <a:pt x="2137" y="143"/>
                    <a:pt x="1777" y="428"/>
                  </a:cubicBezTo>
                  <a:cubicBezTo>
                    <a:pt x="1450" y="688"/>
                    <a:pt x="1093" y="959"/>
                    <a:pt x="698" y="1186"/>
                  </a:cubicBezTo>
                  <a:lnTo>
                    <a:pt x="466" y="1320"/>
                  </a:lnTo>
                  <a:lnTo>
                    <a:pt x="563" y="1442"/>
                  </a:lnTo>
                  <a:cubicBezTo>
                    <a:pt x="706" y="1620"/>
                    <a:pt x="877" y="1768"/>
                    <a:pt x="1067" y="1883"/>
                  </a:cubicBezTo>
                  <a:lnTo>
                    <a:pt x="1067" y="3092"/>
                  </a:lnTo>
                  <a:cubicBezTo>
                    <a:pt x="1067" y="3434"/>
                    <a:pt x="1327" y="3714"/>
                    <a:pt x="1660" y="3751"/>
                  </a:cubicBezTo>
                  <a:cubicBezTo>
                    <a:pt x="1725" y="3961"/>
                    <a:pt x="1842" y="4153"/>
                    <a:pt x="2000" y="4309"/>
                  </a:cubicBezTo>
                  <a:lnTo>
                    <a:pt x="2000" y="4716"/>
                  </a:lnTo>
                  <a:lnTo>
                    <a:pt x="750" y="4966"/>
                  </a:lnTo>
                  <a:cubicBezTo>
                    <a:pt x="316" y="5053"/>
                    <a:pt x="0" y="5438"/>
                    <a:pt x="0" y="5881"/>
                  </a:cubicBezTo>
                  <a:lnTo>
                    <a:pt x="0" y="8292"/>
                  </a:lnTo>
                  <a:lnTo>
                    <a:pt x="5867" y="8292"/>
                  </a:lnTo>
                  <a:lnTo>
                    <a:pt x="5867" y="7930"/>
                  </a:lnTo>
                  <a:cubicBezTo>
                    <a:pt x="5893" y="7939"/>
                    <a:pt x="5919" y="7950"/>
                    <a:pt x="5946" y="7958"/>
                  </a:cubicBezTo>
                  <a:lnTo>
                    <a:pt x="6029" y="8292"/>
                  </a:lnTo>
                  <a:lnTo>
                    <a:pt x="6771" y="8292"/>
                  </a:lnTo>
                  <a:lnTo>
                    <a:pt x="6854" y="7958"/>
                  </a:lnTo>
                  <a:cubicBezTo>
                    <a:pt x="6961" y="7926"/>
                    <a:pt x="7064" y="7883"/>
                    <a:pt x="7163" y="7830"/>
                  </a:cubicBezTo>
                  <a:lnTo>
                    <a:pt x="7458" y="8007"/>
                  </a:lnTo>
                  <a:lnTo>
                    <a:pt x="7982" y="7483"/>
                  </a:lnTo>
                  <a:lnTo>
                    <a:pt x="7805" y="7188"/>
                  </a:lnTo>
                  <a:cubicBezTo>
                    <a:pt x="7858" y="7089"/>
                    <a:pt x="7901" y="6986"/>
                    <a:pt x="7933" y="6879"/>
                  </a:cubicBezTo>
                  <a:lnTo>
                    <a:pt x="8267" y="6796"/>
                  </a:lnTo>
                  <a:lnTo>
                    <a:pt x="8267" y="6054"/>
                  </a:lnTo>
                  <a:lnTo>
                    <a:pt x="7933" y="5971"/>
                  </a:lnTo>
                  <a:cubicBezTo>
                    <a:pt x="7901" y="5864"/>
                    <a:pt x="7858" y="5761"/>
                    <a:pt x="7805" y="5662"/>
                  </a:cubicBezTo>
                  <a:close/>
                  <a:moveTo>
                    <a:pt x="3972" y="5009"/>
                  </a:moveTo>
                  <a:lnTo>
                    <a:pt x="3674" y="5802"/>
                  </a:lnTo>
                  <a:lnTo>
                    <a:pt x="3156" y="5370"/>
                  </a:lnTo>
                  <a:lnTo>
                    <a:pt x="3761" y="4967"/>
                  </a:lnTo>
                  <a:lnTo>
                    <a:pt x="3972" y="5009"/>
                  </a:lnTo>
                  <a:close/>
                  <a:moveTo>
                    <a:pt x="2782" y="6425"/>
                  </a:moveTo>
                  <a:lnTo>
                    <a:pt x="3084" y="6425"/>
                  </a:lnTo>
                  <a:lnTo>
                    <a:pt x="3313" y="8025"/>
                  </a:lnTo>
                  <a:lnTo>
                    <a:pt x="2554" y="8025"/>
                  </a:lnTo>
                  <a:lnTo>
                    <a:pt x="2782" y="6425"/>
                  </a:lnTo>
                  <a:close/>
                  <a:moveTo>
                    <a:pt x="3118" y="6158"/>
                  </a:moveTo>
                  <a:lnTo>
                    <a:pt x="2749" y="6158"/>
                  </a:lnTo>
                  <a:lnTo>
                    <a:pt x="2582" y="5825"/>
                  </a:lnTo>
                  <a:lnTo>
                    <a:pt x="2933" y="5532"/>
                  </a:lnTo>
                  <a:lnTo>
                    <a:pt x="3284" y="5824"/>
                  </a:lnTo>
                  <a:lnTo>
                    <a:pt x="3118" y="6158"/>
                  </a:lnTo>
                  <a:close/>
                  <a:moveTo>
                    <a:pt x="2267" y="4512"/>
                  </a:moveTo>
                  <a:cubicBezTo>
                    <a:pt x="2468" y="4629"/>
                    <a:pt x="2695" y="4692"/>
                    <a:pt x="2932" y="4692"/>
                  </a:cubicBezTo>
                  <a:cubicBezTo>
                    <a:pt x="2962" y="4692"/>
                    <a:pt x="2992" y="4691"/>
                    <a:pt x="3022" y="4689"/>
                  </a:cubicBezTo>
                  <a:cubicBezTo>
                    <a:pt x="3232" y="4675"/>
                    <a:pt x="3428" y="4610"/>
                    <a:pt x="3600" y="4508"/>
                  </a:cubicBezTo>
                  <a:lnTo>
                    <a:pt x="3600" y="4754"/>
                  </a:lnTo>
                  <a:lnTo>
                    <a:pt x="2933" y="5198"/>
                  </a:lnTo>
                  <a:lnTo>
                    <a:pt x="2267" y="4754"/>
                  </a:lnTo>
                  <a:lnTo>
                    <a:pt x="2267" y="4512"/>
                  </a:lnTo>
                  <a:close/>
                  <a:moveTo>
                    <a:pt x="4258" y="3470"/>
                  </a:moveTo>
                  <a:cubicBezTo>
                    <a:pt x="4263" y="3420"/>
                    <a:pt x="4267" y="3369"/>
                    <a:pt x="4267" y="3317"/>
                  </a:cubicBezTo>
                  <a:lnTo>
                    <a:pt x="4267" y="2716"/>
                  </a:lnTo>
                  <a:cubicBezTo>
                    <a:pt x="4421" y="2771"/>
                    <a:pt x="4533" y="2918"/>
                    <a:pt x="4533" y="3092"/>
                  </a:cubicBezTo>
                  <a:cubicBezTo>
                    <a:pt x="4533" y="3269"/>
                    <a:pt x="4417" y="3417"/>
                    <a:pt x="4258" y="3470"/>
                  </a:cubicBezTo>
                  <a:close/>
                  <a:moveTo>
                    <a:pt x="1943" y="637"/>
                  </a:moveTo>
                  <a:cubicBezTo>
                    <a:pt x="2251" y="392"/>
                    <a:pt x="2639" y="271"/>
                    <a:pt x="3033" y="295"/>
                  </a:cubicBezTo>
                  <a:cubicBezTo>
                    <a:pt x="3874" y="346"/>
                    <a:pt x="4533" y="1070"/>
                    <a:pt x="4533" y="1943"/>
                  </a:cubicBezTo>
                  <a:lnTo>
                    <a:pt x="4533" y="2562"/>
                  </a:lnTo>
                  <a:cubicBezTo>
                    <a:pt x="4456" y="2503"/>
                    <a:pt x="4366" y="2459"/>
                    <a:pt x="4267" y="2439"/>
                  </a:cubicBezTo>
                  <a:lnTo>
                    <a:pt x="4267" y="2292"/>
                  </a:lnTo>
                  <a:cubicBezTo>
                    <a:pt x="4267" y="2071"/>
                    <a:pt x="4087" y="1892"/>
                    <a:pt x="3867" y="1892"/>
                  </a:cubicBezTo>
                  <a:lnTo>
                    <a:pt x="2054" y="1892"/>
                  </a:lnTo>
                  <a:cubicBezTo>
                    <a:pt x="1604" y="1892"/>
                    <a:pt x="1183" y="1712"/>
                    <a:pt x="874" y="1393"/>
                  </a:cubicBezTo>
                  <a:cubicBezTo>
                    <a:pt x="1267" y="1162"/>
                    <a:pt x="1620" y="894"/>
                    <a:pt x="1943" y="637"/>
                  </a:cubicBezTo>
                  <a:close/>
                  <a:moveTo>
                    <a:pt x="1600" y="2104"/>
                  </a:moveTo>
                  <a:lnTo>
                    <a:pt x="1600" y="2439"/>
                  </a:lnTo>
                  <a:cubicBezTo>
                    <a:pt x="1501" y="2459"/>
                    <a:pt x="1411" y="2503"/>
                    <a:pt x="1333" y="2562"/>
                  </a:cubicBezTo>
                  <a:lnTo>
                    <a:pt x="1333" y="2017"/>
                  </a:lnTo>
                  <a:cubicBezTo>
                    <a:pt x="1420" y="2052"/>
                    <a:pt x="1509" y="2082"/>
                    <a:pt x="1600" y="2104"/>
                  </a:cubicBezTo>
                  <a:close/>
                  <a:moveTo>
                    <a:pt x="1333" y="3092"/>
                  </a:moveTo>
                  <a:cubicBezTo>
                    <a:pt x="1333" y="2918"/>
                    <a:pt x="1445" y="2771"/>
                    <a:pt x="1600" y="2716"/>
                  </a:cubicBezTo>
                  <a:lnTo>
                    <a:pt x="1600" y="3358"/>
                  </a:lnTo>
                  <a:cubicBezTo>
                    <a:pt x="1600" y="3395"/>
                    <a:pt x="1603" y="3432"/>
                    <a:pt x="1606" y="3469"/>
                  </a:cubicBezTo>
                  <a:cubicBezTo>
                    <a:pt x="1448" y="3415"/>
                    <a:pt x="1333" y="3267"/>
                    <a:pt x="1333" y="3092"/>
                  </a:cubicBezTo>
                  <a:close/>
                  <a:moveTo>
                    <a:pt x="1867" y="2149"/>
                  </a:moveTo>
                  <a:cubicBezTo>
                    <a:pt x="1929" y="2155"/>
                    <a:pt x="1991" y="2158"/>
                    <a:pt x="2054" y="2158"/>
                  </a:cubicBezTo>
                  <a:lnTo>
                    <a:pt x="3867" y="2158"/>
                  </a:lnTo>
                  <a:cubicBezTo>
                    <a:pt x="3940" y="2158"/>
                    <a:pt x="4000" y="2218"/>
                    <a:pt x="4000" y="2292"/>
                  </a:cubicBezTo>
                  <a:lnTo>
                    <a:pt x="4000" y="3317"/>
                  </a:lnTo>
                  <a:cubicBezTo>
                    <a:pt x="4000" y="3901"/>
                    <a:pt x="3563" y="4387"/>
                    <a:pt x="3005" y="4423"/>
                  </a:cubicBezTo>
                  <a:cubicBezTo>
                    <a:pt x="2705" y="4442"/>
                    <a:pt x="2421" y="4341"/>
                    <a:pt x="2204" y="4137"/>
                  </a:cubicBezTo>
                  <a:cubicBezTo>
                    <a:pt x="1986" y="3933"/>
                    <a:pt x="1867" y="3656"/>
                    <a:pt x="1867" y="3358"/>
                  </a:cubicBezTo>
                  <a:lnTo>
                    <a:pt x="1867" y="2149"/>
                  </a:lnTo>
                  <a:close/>
                  <a:moveTo>
                    <a:pt x="2105" y="4966"/>
                  </a:moveTo>
                  <a:lnTo>
                    <a:pt x="2711" y="5370"/>
                  </a:lnTo>
                  <a:lnTo>
                    <a:pt x="2192" y="5802"/>
                  </a:lnTo>
                  <a:lnTo>
                    <a:pt x="1895" y="5008"/>
                  </a:lnTo>
                  <a:lnTo>
                    <a:pt x="2105" y="4966"/>
                  </a:lnTo>
                  <a:close/>
                  <a:moveTo>
                    <a:pt x="267" y="5881"/>
                  </a:moveTo>
                  <a:cubicBezTo>
                    <a:pt x="267" y="5564"/>
                    <a:pt x="492" y="5289"/>
                    <a:pt x="803" y="5227"/>
                  </a:cubicBezTo>
                  <a:lnTo>
                    <a:pt x="1630" y="5062"/>
                  </a:lnTo>
                  <a:lnTo>
                    <a:pt x="2075" y="6248"/>
                  </a:lnTo>
                  <a:lnTo>
                    <a:pt x="2372" y="6000"/>
                  </a:lnTo>
                  <a:lnTo>
                    <a:pt x="2529" y="6314"/>
                  </a:lnTo>
                  <a:lnTo>
                    <a:pt x="2284" y="8025"/>
                  </a:lnTo>
                  <a:lnTo>
                    <a:pt x="1333" y="8025"/>
                  </a:lnTo>
                  <a:lnTo>
                    <a:pt x="1333" y="6025"/>
                  </a:lnTo>
                  <a:lnTo>
                    <a:pt x="1067" y="6025"/>
                  </a:lnTo>
                  <a:lnTo>
                    <a:pt x="1067" y="8025"/>
                  </a:lnTo>
                  <a:lnTo>
                    <a:pt x="267" y="8025"/>
                  </a:lnTo>
                  <a:lnTo>
                    <a:pt x="267" y="5881"/>
                  </a:lnTo>
                  <a:close/>
                  <a:moveTo>
                    <a:pt x="3582" y="8025"/>
                  </a:moveTo>
                  <a:lnTo>
                    <a:pt x="3338" y="6314"/>
                  </a:lnTo>
                  <a:lnTo>
                    <a:pt x="3495" y="6000"/>
                  </a:lnTo>
                  <a:lnTo>
                    <a:pt x="3792" y="6248"/>
                  </a:lnTo>
                  <a:lnTo>
                    <a:pt x="4237" y="5062"/>
                  </a:lnTo>
                  <a:lnTo>
                    <a:pt x="4976" y="5210"/>
                  </a:lnTo>
                  <a:lnTo>
                    <a:pt x="4818" y="5367"/>
                  </a:lnTo>
                  <a:lnTo>
                    <a:pt x="4995" y="5663"/>
                  </a:lnTo>
                  <a:cubicBezTo>
                    <a:pt x="4942" y="5761"/>
                    <a:pt x="4899" y="5864"/>
                    <a:pt x="4867" y="5971"/>
                  </a:cubicBezTo>
                  <a:lnTo>
                    <a:pt x="4533" y="6054"/>
                  </a:lnTo>
                  <a:lnTo>
                    <a:pt x="4533" y="6796"/>
                  </a:lnTo>
                  <a:lnTo>
                    <a:pt x="4867" y="6879"/>
                  </a:lnTo>
                  <a:cubicBezTo>
                    <a:pt x="4899" y="6986"/>
                    <a:pt x="4942" y="7089"/>
                    <a:pt x="4995" y="7188"/>
                  </a:cubicBezTo>
                  <a:lnTo>
                    <a:pt x="4818" y="7483"/>
                  </a:lnTo>
                  <a:lnTo>
                    <a:pt x="5342" y="8007"/>
                  </a:lnTo>
                  <a:lnTo>
                    <a:pt x="5600" y="7852"/>
                  </a:lnTo>
                  <a:lnTo>
                    <a:pt x="5600" y="8025"/>
                  </a:lnTo>
                  <a:lnTo>
                    <a:pt x="3582" y="8025"/>
                  </a:lnTo>
                  <a:close/>
                  <a:moveTo>
                    <a:pt x="8000" y="6588"/>
                  </a:moveTo>
                  <a:lnTo>
                    <a:pt x="7714" y="6659"/>
                  </a:lnTo>
                  <a:lnTo>
                    <a:pt x="7695" y="6738"/>
                  </a:lnTo>
                  <a:cubicBezTo>
                    <a:pt x="7662" y="6872"/>
                    <a:pt x="7609" y="7001"/>
                    <a:pt x="7537" y="7119"/>
                  </a:cubicBezTo>
                  <a:lnTo>
                    <a:pt x="7494" y="7188"/>
                  </a:lnTo>
                  <a:lnTo>
                    <a:pt x="7646" y="7441"/>
                  </a:lnTo>
                  <a:lnTo>
                    <a:pt x="7416" y="7671"/>
                  </a:lnTo>
                  <a:lnTo>
                    <a:pt x="7163" y="7519"/>
                  </a:lnTo>
                  <a:lnTo>
                    <a:pt x="7094" y="7562"/>
                  </a:lnTo>
                  <a:cubicBezTo>
                    <a:pt x="6976" y="7634"/>
                    <a:pt x="6847" y="7687"/>
                    <a:pt x="6713" y="7720"/>
                  </a:cubicBezTo>
                  <a:lnTo>
                    <a:pt x="6634" y="7739"/>
                  </a:lnTo>
                  <a:lnTo>
                    <a:pt x="6563" y="8025"/>
                  </a:lnTo>
                  <a:lnTo>
                    <a:pt x="6237" y="8025"/>
                  </a:lnTo>
                  <a:lnTo>
                    <a:pt x="6166" y="7739"/>
                  </a:lnTo>
                  <a:lnTo>
                    <a:pt x="6087" y="7720"/>
                  </a:lnTo>
                  <a:cubicBezTo>
                    <a:pt x="5953" y="7687"/>
                    <a:pt x="5824" y="7634"/>
                    <a:pt x="5706" y="7562"/>
                  </a:cubicBezTo>
                  <a:lnTo>
                    <a:pt x="5637" y="7519"/>
                  </a:lnTo>
                  <a:lnTo>
                    <a:pt x="5384" y="7671"/>
                  </a:lnTo>
                  <a:lnTo>
                    <a:pt x="5154" y="7441"/>
                  </a:lnTo>
                  <a:lnTo>
                    <a:pt x="5306" y="7188"/>
                  </a:lnTo>
                  <a:lnTo>
                    <a:pt x="5264" y="7119"/>
                  </a:lnTo>
                  <a:cubicBezTo>
                    <a:pt x="5191" y="7001"/>
                    <a:pt x="5138" y="6872"/>
                    <a:pt x="5105" y="6738"/>
                  </a:cubicBezTo>
                  <a:lnTo>
                    <a:pt x="5086" y="6659"/>
                  </a:lnTo>
                  <a:lnTo>
                    <a:pt x="4800" y="6588"/>
                  </a:lnTo>
                  <a:lnTo>
                    <a:pt x="4800" y="6262"/>
                  </a:lnTo>
                  <a:lnTo>
                    <a:pt x="5086" y="6191"/>
                  </a:lnTo>
                  <a:lnTo>
                    <a:pt x="5105" y="6112"/>
                  </a:lnTo>
                  <a:cubicBezTo>
                    <a:pt x="5138" y="5978"/>
                    <a:pt x="5191" y="5849"/>
                    <a:pt x="5264" y="5731"/>
                  </a:cubicBezTo>
                  <a:lnTo>
                    <a:pt x="5306" y="5662"/>
                  </a:lnTo>
                  <a:lnTo>
                    <a:pt x="5154" y="5409"/>
                  </a:lnTo>
                  <a:lnTo>
                    <a:pt x="5384" y="5179"/>
                  </a:lnTo>
                  <a:lnTo>
                    <a:pt x="5637" y="5331"/>
                  </a:lnTo>
                  <a:lnTo>
                    <a:pt x="5706" y="5288"/>
                  </a:lnTo>
                  <a:cubicBezTo>
                    <a:pt x="5824" y="5216"/>
                    <a:pt x="5953" y="5163"/>
                    <a:pt x="6087" y="5130"/>
                  </a:cubicBezTo>
                  <a:lnTo>
                    <a:pt x="6166" y="5111"/>
                  </a:lnTo>
                  <a:lnTo>
                    <a:pt x="6237" y="4825"/>
                  </a:lnTo>
                  <a:lnTo>
                    <a:pt x="6563" y="4825"/>
                  </a:lnTo>
                  <a:lnTo>
                    <a:pt x="6634" y="5111"/>
                  </a:lnTo>
                  <a:lnTo>
                    <a:pt x="6713" y="5130"/>
                  </a:lnTo>
                  <a:cubicBezTo>
                    <a:pt x="6847" y="5163"/>
                    <a:pt x="6976" y="5216"/>
                    <a:pt x="7094" y="5288"/>
                  </a:cubicBezTo>
                  <a:lnTo>
                    <a:pt x="7163" y="5331"/>
                  </a:lnTo>
                  <a:lnTo>
                    <a:pt x="7416" y="5179"/>
                  </a:lnTo>
                  <a:lnTo>
                    <a:pt x="7646" y="5409"/>
                  </a:lnTo>
                  <a:lnTo>
                    <a:pt x="7494" y="5662"/>
                  </a:lnTo>
                  <a:lnTo>
                    <a:pt x="7537" y="5731"/>
                  </a:lnTo>
                  <a:cubicBezTo>
                    <a:pt x="7609" y="5849"/>
                    <a:pt x="7662" y="5978"/>
                    <a:pt x="7695" y="6112"/>
                  </a:cubicBezTo>
                  <a:lnTo>
                    <a:pt x="7714" y="6191"/>
                  </a:lnTo>
                  <a:lnTo>
                    <a:pt x="8000" y="6262"/>
                  </a:lnTo>
                  <a:lnTo>
                    <a:pt x="8000" y="6588"/>
                  </a:lnTo>
                  <a:close/>
                  <a:moveTo>
                    <a:pt x="8000" y="65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267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16FE52-2B94-472D-A088-90DA0CA1A5A2}"/>
              </a:ext>
            </a:extLst>
          </p:cNvPr>
          <p:cNvSpPr/>
          <p:nvPr/>
        </p:nvSpPr>
        <p:spPr>
          <a:xfrm>
            <a:off x="438150" y="1274565"/>
            <a:ext cx="6691855" cy="4764729"/>
          </a:xfrm>
          <a:prstGeom prst="rect">
            <a:avLst/>
          </a:prstGeom>
        </p:spPr>
        <p:txBody>
          <a:bodyPr wrap="square" lIns="0" tIns="0" rIns="0" bIns="0" numCol="1" spcCol="72000">
            <a:noAutofit/>
          </a:bodyPr>
          <a:lstStyle/>
          <a:p>
            <a:pPr marL="266700" indent="-26670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 err="1">
                <a:solidFill>
                  <a:schemeClr val="tx2"/>
                </a:solidFill>
              </a:rPr>
              <a:t>Қуйидагилар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бўйича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текширувлар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мавжуд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эмаслиги</a:t>
            </a:r>
            <a:r>
              <a:rPr lang="ru-RU" sz="1300">
                <a:solidFill>
                  <a:schemeClr val="tx2"/>
                </a:solidFill>
              </a:rPr>
              <a:t>:</a:t>
            </a:r>
          </a:p>
          <a:p>
            <a:pPr marL="531813" indent="-265113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300" err="1">
                <a:solidFill>
                  <a:schemeClr val="tx2"/>
                </a:solidFill>
              </a:rPr>
              <a:t>Ёлланган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ходимларнинг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талаб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қилинадиган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мезонларга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мувофиқлиги</a:t>
            </a:r>
            <a:r>
              <a:rPr lang="ru-RU" sz="1300">
                <a:solidFill>
                  <a:schemeClr val="tx2"/>
                </a:solidFill>
              </a:rPr>
              <a:t> (шу </a:t>
            </a:r>
            <a:r>
              <a:rPr lang="ru-RU" sz="1300" err="1">
                <a:solidFill>
                  <a:schemeClr val="tx2"/>
                </a:solidFill>
              </a:rPr>
              <a:t>жумладан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касбий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тартибликни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текшириш</a:t>
            </a:r>
            <a:r>
              <a:rPr lang="ru-RU" sz="1300">
                <a:solidFill>
                  <a:schemeClr val="tx2"/>
                </a:solidFill>
              </a:rPr>
              <a:t>)</a:t>
            </a:r>
          </a:p>
          <a:p>
            <a:pPr marL="531813" indent="-265113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300" err="1">
                <a:solidFill>
                  <a:schemeClr val="tx2"/>
                </a:solidFill>
              </a:rPr>
              <a:t>Харидлар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давлат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харидлари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тўғрисидаги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қонунга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мувофиқ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тузилган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шартномалар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асосида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амалга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оширилиши</a:t>
            </a:r>
            <a:endParaRPr lang="ru-RU" sz="1300">
              <a:solidFill>
                <a:schemeClr val="tx2"/>
              </a:solidFill>
            </a:endParaRPr>
          </a:p>
          <a:p>
            <a:pPr marL="531813" indent="-265113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300" err="1">
                <a:solidFill>
                  <a:schemeClr val="tx2"/>
                </a:solidFill>
              </a:rPr>
              <a:t>Контрагентларни</a:t>
            </a:r>
            <a:r>
              <a:rPr lang="ru-RU" sz="1300">
                <a:solidFill>
                  <a:schemeClr val="tx2"/>
                </a:solidFill>
              </a:rPr>
              <a:t> потенциал </a:t>
            </a:r>
            <a:r>
              <a:rPr lang="ru-RU" sz="1300" err="1">
                <a:solidFill>
                  <a:schemeClr val="tx2"/>
                </a:solidFill>
              </a:rPr>
              <a:t>ишончсизлиги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ва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бошқа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хавф</a:t>
            </a:r>
            <a:r>
              <a:rPr lang="ru-RU" sz="1300">
                <a:solidFill>
                  <a:schemeClr val="tx2"/>
                </a:solidFill>
              </a:rPr>
              <a:t> -</a:t>
            </a:r>
            <a:r>
              <a:rPr lang="ru-RU" sz="1300" err="1">
                <a:solidFill>
                  <a:schemeClr val="tx2"/>
                </a:solidFill>
              </a:rPr>
              <a:t>хатарлари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бўйича</a:t>
            </a:r>
            <a:endParaRPr lang="ru-RU" sz="1300">
              <a:solidFill>
                <a:schemeClr val="tx2"/>
              </a:solidFill>
            </a:endParaRPr>
          </a:p>
          <a:p>
            <a:pPr marL="531813" indent="-265113"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300" err="1">
                <a:solidFill>
                  <a:schemeClr val="tx2"/>
                </a:solidFill>
              </a:rPr>
              <a:t>Ахборот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олишни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ҳимоя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қилиш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тизимларининг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монандлиги</a:t>
            </a:r>
            <a:r>
              <a:rPr lang="ru-RU" sz="1300">
                <a:solidFill>
                  <a:schemeClr val="tx2"/>
                </a:solidFill>
              </a:rPr>
              <a:t> (шу </a:t>
            </a:r>
            <a:r>
              <a:rPr lang="ru-RU" sz="1300" err="1">
                <a:solidFill>
                  <a:schemeClr val="tx2"/>
                </a:solidFill>
              </a:rPr>
              <a:t>жумладан</a:t>
            </a:r>
            <a:r>
              <a:rPr lang="ru-RU" sz="1300">
                <a:solidFill>
                  <a:schemeClr val="tx2"/>
                </a:solidFill>
              </a:rPr>
              <a:t> АТ </a:t>
            </a:r>
            <a:r>
              <a:rPr lang="ru-RU" sz="1300" err="1">
                <a:solidFill>
                  <a:schemeClr val="tx2"/>
                </a:solidFill>
              </a:rPr>
              <a:t>тизимлари</a:t>
            </a:r>
            <a:r>
              <a:rPr lang="ru-RU" sz="1300">
                <a:solidFill>
                  <a:schemeClr val="tx2"/>
                </a:solidFill>
              </a:rPr>
              <a:t>)</a:t>
            </a:r>
          </a:p>
          <a:p>
            <a:pPr marL="266700" indent="-26670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>
                <a:solidFill>
                  <a:schemeClr val="tx2"/>
                </a:solidFill>
              </a:rPr>
              <a:t>Давлат </a:t>
            </a:r>
            <a:r>
              <a:rPr lang="ru-RU" sz="1300" err="1">
                <a:solidFill>
                  <a:schemeClr val="tx2"/>
                </a:solidFill>
              </a:rPr>
              <a:t>ташкилоти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раҳбариятига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маълумот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шунингдек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ҳисоботларни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етарли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даражада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ёки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ўз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вақтида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тақдим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этмаслик</a:t>
            </a:r>
            <a:endParaRPr lang="ru-RU" sz="1300">
              <a:solidFill>
                <a:schemeClr val="tx2"/>
              </a:solidFill>
            </a:endParaRPr>
          </a:p>
          <a:p>
            <a:pPr marL="266700" indent="-26670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>
                <a:solidFill>
                  <a:schemeClr val="tx2"/>
                </a:solidFill>
              </a:rPr>
              <a:t>Давлат </a:t>
            </a:r>
            <a:r>
              <a:rPr lang="ru-RU" sz="1300" err="1">
                <a:solidFill>
                  <a:schemeClr val="tx2"/>
                </a:solidFill>
              </a:rPr>
              <a:t>ташкилотида</a:t>
            </a:r>
            <a:r>
              <a:rPr lang="ru-RU" sz="1300">
                <a:solidFill>
                  <a:schemeClr val="tx2"/>
                </a:solidFill>
              </a:rPr>
              <a:t> ички </a:t>
            </a:r>
            <a:r>
              <a:rPr lang="ru-RU" sz="1300" err="1">
                <a:solidFill>
                  <a:schemeClr val="tx2"/>
                </a:solidFill>
              </a:rPr>
              <a:t>назорат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тизими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бузилишининг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шубҳалари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ёки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тасдиқланган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фактлари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мавжудлиги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масалан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активларни</a:t>
            </a:r>
            <a:r>
              <a:rPr lang="ru-RU" sz="1300">
                <a:solidFill>
                  <a:schemeClr val="tx2"/>
                </a:solidFill>
              </a:rPr>
              <a:t> талон-</a:t>
            </a:r>
            <a:r>
              <a:rPr lang="ru-RU" sz="1300" err="1">
                <a:solidFill>
                  <a:schemeClr val="tx2"/>
                </a:solidFill>
              </a:rPr>
              <a:t>торож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қилиш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ёки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олиб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қўйиш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фактлари</a:t>
            </a:r>
            <a:r>
              <a:rPr lang="ru-RU" sz="1300">
                <a:solidFill>
                  <a:schemeClr val="tx2"/>
                </a:solidFill>
              </a:rPr>
              <a:t> (шу </a:t>
            </a:r>
            <a:r>
              <a:rPr lang="ru-RU" sz="1300" err="1">
                <a:solidFill>
                  <a:schemeClr val="tx2"/>
                </a:solidFill>
              </a:rPr>
              <a:t>жумладан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ишонч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телефони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орқали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олинган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маълумотлар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асосида</a:t>
            </a:r>
            <a:r>
              <a:rPr lang="ru-RU" sz="1300">
                <a:solidFill>
                  <a:schemeClr val="tx2"/>
                </a:solidFill>
              </a:rPr>
              <a:t>)</a:t>
            </a:r>
          </a:p>
          <a:p>
            <a:pPr marL="266700" indent="-26670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 err="1">
                <a:solidFill>
                  <a:schemeClr val="tx2"/>
                </a:solidFill>
              </a:rPr>
              <a:t>Раҳбарият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ёки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масъул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ходимларнинг</a:t>
            </a:r>
            <a:r>
              <a:rPr lang="ru-RU" sz="1300">
                <a:solidFill>
                  <a:schemeClr val="tx2"/>
                </a:solidFill>
              </a:rPr>
              <a:t> ички </a:t>
            </a:r>
            <a:r>
              <a:rPr lang="ru-RU" sz="1300" err="1">
                <a:solidFill>
                  <a:schemeClr val="tx2"/>
                </a:solidFill>
              </a:rPr>
              <a:t>назорат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тизимидаги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камчиликларни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бартараф</a:t>
            </a:r>
            <a:r>
              <a:rPr lang="ru-RU" sz="1300">
                <a:solidFill>
                  <a:schemeClr val="tx2"/>
                </a:solidFill>
              </a:rPr>
              <a:t> эта </a:t>
            </a:r>
            <a:r>
              <a:rPr lang="ru-RU" sz="1300" err="1">
                <a:solidFill>
                  <a:schemeClr val="tx2"/>
                </a:solidFill>
              </a:rPr>
              <a:t>олмаслиги</a:t>
            </a:r>
            <a:r>
              <a:rPr lang="ru-RU" sz="1300">
                <a:solidFill>
                  <a:schemeClr val="tx2"/>
                </a:solidFill>
              </a:rPr>
              <a:t>/</a:t>
            </a:r>
            <a:r>
              <a:rPr lang="ru-RU" sz="1300" err="1">
                <a:solidFill>
                  <a:schemeClr val="tx2"/>
                </a:solidFill>
              </a:rPr>
              <a:t>истамаслиги</a:t>
            </a:r>
            <a:endParaRPr lang="ru-RU" sz="1300">
              <a:solidFill>
                <a:schemeClr val="tx2"/>
              </a:solidFill>
            </a:endParaRPr>
          </a:p>
          <a:p>
            <a:pPr marL="266700" indent="-26670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>
                <a:solidFill>
                  <a:schemeClr val="tx2"/>
                </a:solidFill>
              </a:rPr>
              <a:t>Тендер </a:t>
            </a:r>
            <a:r>
              <a:rPr lang="ru-RU" sz="1300" err="1">
                <a:solidFill>
                  <a:schemeClr val="tx2"/>
                </a:solidFill>
              </a:rPr>
              <a:t>ўтказиш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тартибининг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тасдиқланган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қоидалари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мавжуд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эмаслиги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ушбу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қоидаларнинг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бузилиши</a:t>
            </a:r>
            <a:r>
              <a:rPr lang="ru-RU" sz="1300">
                <a:solidFill>
                  <a:schemeClr val="tx2"/>
                </a:solidFill>
              </a:rPr>
              <a:t>,"</a:t>
            </a:r>
            <a:r>
              <a:rPr lang="ru-RU" sz="1300" err="1">
                <a:solidFill>
                  <a:schemeClr val="tx2"/>
                </a:solidFill>
              </a:rPr>
              <a:t>шаффоф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бўлмаган</a:t>
            </a:r>
            <a:r>
              <a:rPr lang="ru-RU" sz="1300">
                <a:solidFill>
                  <a:schemeClr val="tx2"/>
                </a:solidFill>
              </a:rPr>
              <a:t>" тендер </a:t>
            </a:r>
            <a:r>
              <a:rPr lang="ru-RU" sz="1300" err="1">
                <a:solidFill>
                  <a:schemeClr val="tx2"/>
                </a:solidFill>
              </a:rPr>
              <a:t>жараёни</a:t>
            </a:r>
            <a:endParaRPr lang="ru-RU" sz="1300">
              <a:solidFill>
                <a:schemeClr val="tx2"/>
              </a:solidFill>
            </a:endParaRPr>
          </a:p>
          <a:p>
            <a:pPr marL="266700" indent="-26670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>
                <a:solidFill>
                  <a:schemeClr val="tx2"/>
                </a:solidFill>
              </a:rPr>
              <a:t>Текшириш </a:t>
            </a:r>
            <a:r>
              <a:rPr lang="ru-RU" sz="1300" err="1">
                <a:solidFill>
                  <a:schemeClr val="tx2"/>
                </a:solidFill>
              </a:rPr>
              <a:t>учун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тақдим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этилган</a:t>
            </a:r>
            <a:r>
              <a:rPr lang="ru-RU" sz="1300">
                <a:solidFill>
                  <a:schemeClr val="tx2"/>
                </a:solidFill>
              </a:rPr>
              <a:t> контрагент </a:t>
            </a:r>
            <a:r>
              <a:rPr lang="ru-RU" sz="1300" err="1">
                <a:solidFill>
                  <a:schemeClr val="tx2"/>
                </a:solidFill>
              </a:rPr>
              <a:t>ҳақида</a:t>
            </a:r>
            <a:r>
              <a:rPr lang="ru-RU" sz="1300">
                <a:solidFill>
                  <a:schemeClr val="tx2"/>
                </a:solidFill>
              </a:rPr>
              <a:t>  </a:t>
            </a:r>
            <a:r>
              <a:rPr lang="ru-RU" sz="1300" err="1">
                <a:solidFill>
                  <a:schemeClr val="tx2"/>
                </a:solidFill>
              </a:rPr>
              <a:t>маълумот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етарли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эмаслиги</a:t>
            </a:r>
            <a:r>
              <a:rPr lang="ru-RU" sz="1300">
                <a:solidFill>
                  <a:schemeClr val="tx2"/>
                </a:solidFill>
              </a:rPr>
              <a:t> (</a:t>
            </a:r>
            <a:r>
              <a:rPr lang="ru-RU" sz="1300" err="1">
                <a:solidFill>
                  <a:schemeClr val="tx2"/>
                </a:solidFill>
              </a:rPr>
              <a:t>масалан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контрагентнинг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алоқа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маълумотлари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сифатида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фақат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мобил</a:t>
            </a:r>
            <a:r>
              <a:rPr lang="ru-RU" sz="1300">
                <a:solidFill>
                  <a:schemeClr val="tx2"/>
                </a:solidFill>
              </a:rPr>
              <a:t> телефон </a:t>
            </a:r>
            <a:r>
              <a:rPr lang="ru-RU" sz="1300" err="1">
                <a:solidFill>
                  <a:schemeClr val="tx2"/>
                </a:solidFill>
              </a:rPr>
              <a:t>кўрсатилган</a:t>
            </a:r>
            <a:r>
              <a:rPr lang="ru-RU" sz="1300">
                <a:solidFill>
                  <a:schemeClr val="tx2"/>
                </a:solidFill>
              </a:rPr>
              <a:t>)</a:t>
            </a:r>
          </a:p>
          <a:p>
            <a:pPr marL="266700" indent="-26670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>
                <a:solidFill>
                  <a:schemeClr val="tx2"/>
                </a:solidFill>
              </a:rPr>
              <a:t>Бухгалтерия </a:t>
            </a:r>
            <a:r>
              <a:rPr lang="ru-RU" sz="1300" err="1">
                <a:solidFill>
                  <a:schemeClr val="tx2"/>
                </a:solidFill>
              </a:rPr>
              <a:t>ёки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молиявий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маълумотларни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дастлабки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ҳужжатларни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йўқотиш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ёки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йўқ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қилиш</a:t>
            </a:r>
            <a:endParaRPr lang="ru-RU" sz="1300">
              <a:solidFill>
                <a:schemeClr val="tx2"/>
              </a:solidFill>
            </a:endParaRPr>
          </a:p>
          <a:p>
            <a:pPr marL="266700" indent="-26670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>
                <a:solidFill>
                  <a:schemeClr val="tx2"/>
                </a:solidFill>
              </a:rPr>
              <a:t>Давлат </a:t>
            </a:r>
            <a:r>
              <a:rPr lang="ru-RU" sz="1300" err="1">
                <a:solidFill>
                  <a:schemeClr val="tx2"/>
                </a:solidFill>
              </a:rPr>
              <a:t>ташкилотининг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турли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бўлинмалари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ўртасида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маълумотлар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солиштируви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мавжуд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эмаслиги</a:t>
            </a:r>
            <a:endParaRPr lang="ru-RU" sz="1300">
              <a:solidFill>
                <a:schemeClr val="tx2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AC33925-3B51-4084-A4D6-E50A504C4005}"/>
              </a:ext>
            </a:extLst>
          </p:cNvPr>
          <p:cNvSpPr txBox="1">
            <a:spLocks/>
          </p:cNvSpPr>
          <p:nvPr/>
        </p:nvSpPr>
        <p:spPr>
          <a:xfrm>
            <a:off x="432004" y="438162"/>
            <a:ext cx="10059772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/>
              <a:t>Коррупциявий </a:t>
            </a:r>
            <a:r>
              <a:rPr lang="ru-RU" err="1"/>
              <a:t>тўловларни</a:t>
            </a:r>
            <a:r>
              <a:rPr lang="ru-RU"/>
              <a:t> </a:t>
            </a:r>
            <a:r>
              <a:rPr lang="ru-RU" err="1"/>
              <a:t>идентификациялаш</a:t>
            </a:r>
            <a:r>
              <a:rPr lang="ru-RU"/>
              <a:t> </a:t>
            </a:r>
            <a:r>
              <a:rPr lang="ru-RU" err="1"/>
              <a:t>методикаси</a:t>
            </a:r>
            <a:r>
              <a:rPr lang="ru-RU"/>
              <a:t>: </a:t>
            </a:r>
            <a:r>
              <a:rPr lang="ru-RU" err="1"/>
              <a:t>жараёнлар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назоратлар</a:t>
            </a: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DD84A-D0F1-4583-8B28-441B7C07A986}"/>
              </a:ext>
            </a:extLst>
          </p:cNvPr>
          <p:cNvSpPr/>
          <p:nvPr/>
        </p:nvSpPr>
        <p:spPr>
          <a:xfrm>
            <a:off x="7453011" y="1485871"/>
            <a:ext cx="4296077" cy="4787929"/>
          </a:xfrm>
          <a:prstGeom prst="rect">
            <a:avLst/>
          </a:prstGeom>
          <a:gradFill>
            <a:gsLst>
              <a:gs pos="2000">
                <a:srgbClr val="B1C7F7">
                  <a:alpha val="14000"/>
                </a:srgbClr>
              </a:gs>
              <a:gs pos="100000">
                <a:srgbClr val="1BD7D3">
                  <a:alpha val="1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bIns="0" rtlCol="0" anchor="t"/>
          <a:lstStyle/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 err="1">
                <a:solidFill>
                  <a:schemeClr val="tx2"/>
                </a:solidFill>
              </a:rPr>
              <a:t>Турли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ҳужжатларда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қарама-қарши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маълумотлар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мавжудлиги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бўйича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фирибгарлик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хавф-хатари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юқори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бўлган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соҳаларда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бирламчи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ҳужжатларнинг</a:t>
            </a:r>
            <a:r>
              <a:rPr lang="ru-RU" sz="1300">
                <a:solidFill>
                  <a:schemeClr val="tx2"/>
                </a:solidFill>
              </a:rPr>
              <a:t> (</a:t>
            </a:r>
            <a:r>
              <a:rPr lang="ru-RU" sz="1300" err="1">
                <a:solidFill>
                  <a:schemeClr val="tx2"/>
                </a:solidFill>
              </a:rPr>
              <a:t>шартномалар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хисоблар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юкхатлар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далолатномалар</a:t>
            </a:r>
            <a:r>
              <a:rPr lang="ru-RU" sz="1300">
                <a:solidFill>
                  <a:schemeClr val="tx2"/>
                </a:solidFill>
              </a:rPr>
              <a:t>) </a:t>
            </a:r>
            <a:r>
              <a:rPr lang="ru-RU" sz="1300" err="1">
                <a:solidFill>
                  <a:schemeClr val="tx2"/>
                </a:solidFill>
              </a:rPr>
              <a:t>танлама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текшируви</a:t>
            </a:r>
            <a:r>
              <a:rPr lang="ru-RU" sz="1300">
                <a:solidFill>
                  <a:schemeClr val="tx2"/>
                </a:solidFill>
              </a:rPr>
              <a:t>; </a:t>
            </a:r>
            <a:r>
              <a:rPr lang="ru-RU" sz="1300" err="1">
                <a:solidFill>
                  <a:schemeClr val="tx2"/>
                </a:solidFill>
              </a:rPr>
              <a:t>операциялар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ва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уларни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амалга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ошириш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давлат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ташкилотининг</a:t>
            </a:r>
            <a:r>
              <a:rPr lang="ru-RU" sz="1300">
                <a:solidFill>
                  <a:schemeClr val="tx2"/>
                </a:solidFill>
              </a:rPr>
              <a:t> ички </a:t>
            </a:r>
            <a:r>
              <a:rPr lang="ru-RU" sz="1300" err="1">
                <a:solidFill>
                  <a:schemeClr val="tx2"/>
                </a:solidFill>
              </a:rPr>
              <a:t>сиёсатига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мувофиқлиги</a:t>
            </a:r>
            <a:r>
              <a:rPr lang="ru-RU" sz="1300">
                <a:solidFill>
                  <a:schemeClr val="tx2"/>
                </a:solidFill>
              </a:rPr>
              <a:t>; </a:t>
            </a:r>
            <a:r>
              <a:rPr lang="ru-RU" sz="1300" err="1">
                <a:solidFill>
                  <a:schemeClr val="tx2"/>
                </a:solidFill>
              </a:rPr>
              <a:t>операцияларнинг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мақсадга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мувофиқлиги</a:t>
            </a:r>
            <a:r>
              <a:rPr lang="ru-RU" sz="1300">
                <a:solidFill>
                  <a:schemeClr val="tx2"/>
                </a:solidFill>
              </a:rPr>
              <a:t> 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>
                <a:solidFill>
                  <a:schemeClr val="tx2"/>
                </a:solidFill>
              </a:rPr>
              <a:t>Давлат </a:t>
            </a:r>
            <a:r>
              <a:rPr lang="ru-RU" sz="1300" err="1">
                <a:solidFill>
                  <a:schemeClr val="tx2"/>
                </a:solidFill>
              </a:rPr>
              <a:t>ташкилоти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раҳбарияти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томонидан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ҳисоботларни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танлама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текшируви</a:t>
            </a:r>
            <a:r>
              <a:rPr lang="ru-RU" sz="1300">
                <a:solidFill>
                  <a:schemeClr val="tx2"/>
                </a:solidFill>
              </a:rPr>
              <a:t>, шу </a:t>
            </a:r>
            <a:r>
              <a:rPr lang="ru-RU" sz="1300" err="1">
                <a:solidFill>
                  <a:schemeClr val="tx2"/>
                </a:solidFill>
              </a:rPr>
              <a:t>жумладан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белгиланган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тартиб-таомилларни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ва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уни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тақдим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этиш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тартибига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риоя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қилиш</a:t>
            </a:r>
            <a:endParaRPr lang="ru-RU" sz="1300">
              <a:solidFill>
                <a:schemeClr val="tx2"/>
              </a:solidFill>
            </a:endParaRP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 err="1">
                <a:solidFill>
                  <a:schemeClr val="tx2"/>
                </a:solidFill>
              </a:rPr>
              <a:t>Назорат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тартиб-таомиллар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мавжудлиги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бўйича</a:t>
            </a:r>
            <a:r>
              <a:rPr lang="ru-RU" sz="1300">
                <a:solidFill>
                  <a:schemeClr val="tx2"/>
                </a:solidFill>
              </a:rPr>
              <a:t> ички норматив </a:t>
            </a:r>
            <a:r>
              <a:rPr lang="ru-RU" sz="1300" err="1">
                <a:solidFill>
                  <a:schemeClr val="tx2"/>
                </a:solidFill>
              </a:rPr>
              <a:t>ҳужжатларни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текшириш</a:t>
            </a:r>
            <a:r>
              <a:rPr lang="ru-RU" sz="1300">
                <a:solidFill>
                  <a:schemeClr val="tx2"/>
                </a:solidFill>
              </a:rPr>
              <a:t> (шу </a:t>
            </a:r>
            <a:r>
              <a:rPr lang="ru-RU" sz="1300" err="1">
                <a:solidFill>
                  <a:schemeClr val="tx2"/>
                </a:solidFill>
              </a:rPr>
              <a:t>жумладан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ҳисобга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олиш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сиесати</a:t>
            </a:r>
            <a:r>
              <a:rPr lang="ru-RU" sz="1300">
                <a:solidFill>
                  <a:schemeClr val="tx2"/>
                </a:solidFill>
              </a:rPr>
              <a:t>, </a:t>
            </a:r>
            <a:r>
              <a:rPr lang="ru-RU" sz="1300" err="1">
                <a:solidFill>
                  <a:schemeClr val="tx2"/>
                </a:solidFill>
              </a:rPr>
              <a:t>харидларни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амалга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ошириш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тартиб-таомиллари</a:t>
            </a:r>
            <a:r>
              <a:rPr lang="ru-RU" sz="1300">
                <a:solidFill>
                  <a:schemeClr val="tx2"/>
                </a:solidFill>
              </a:rPr>
              <a:t>)</a:t>
            </a:r>
          </a:p>
          <a:p>
            <a:pPr marL="266700" indent="-26670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300">
                <a:solidFill>
                  <a:schemeClr val="tx2"/>
                </a:solidFill>
              </a:rPr>
              <a:t>Ички </a:t>
            </a:r>
            <a:r>
              <a:rPr lang="ru-RU" sz="1300" err="1">
                <a:solidFill>
                  <a:schemeClr val="tx2"/>
                </a:solidFill>
              </a:rPr>
              <a:t>назорат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тизимидаги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камчиликларни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бартараф</a:t>
            </a:r>
            <a:r>
              <a:rPr lang="ru-RU" sz="1300">
                <a:solidFill>
                  <a:schemeClr val="tx2"/>
                </a:solidFill>
              </a:rPr>
              <a:t> </a:t>
            </a:r>
            <a:r>
              <a:rPr lang="ru-RU" sz="1300" err="1">
                <a:solidFill>
                  <a:schemeClr val="tx2"/>
                </a:solidFill>
              </a:rPr>
              <a:t>этиш</a:t>
            </a:r>
            <a:r>
              <a:rPr lang="ru-RU" sz="1300">
                <a:solidFill>
                  <a:schemeClr val="tx2"/>
                </a:solidFill>
              </a:rPr>
              <a:t> мониторинги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CAFB37-B12E-49D0-8AB2-E96ACD7E647B}"/>
              </a:ext>
            </a:extLst>
          </p:cNvPr>
          <p:cNvGrpSpPr/>
          <p:nvPr/>
        </p:nvGrpSpPr>
        <p:grpSpPr>
          <a:xfrm>
            <a:off x="7453011" y="1289128"/>
            <a:ext cx="4296077" cy="460375"/>
            <a:chOff x="3784798" y="1289128"/>
            <a:chExt cx="7964290" cy="46037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43FFE0F-86A9-443F-AD22-1D90F7C2BE9F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1026306-F6A8-4CD9-A0CF-4A967F55E45E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Қандай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аниқлаш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керак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79A24DC-F506-4731-AE2D-4CFED719C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16" y="5568872"/>
            <a:ext cx="1687784" cy="143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48EF-61F4-4913-87AF-E9490596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: текширув  </a:t>
            </a:r>
            <a:r>
              <a:rPr lang="ru-RU" err="1"/>
              <a:t>иштирокчилари</a:t>
            </a:r>
            <a:r>
              <a:rPr lang="ru-RU"/>
              <a:t> </a:t>
            </a:r>
            <a:r>
              <a:rPr lang="ru-RU" err="1"/>
              <a:t>билан</a:t>
            </a:r>
            <a:r>
              <a:rPr lang="ru-RU"/>
              <a:t> </a:t>
            </a:r>
            <a:r>
              <a:rPr lang="ru-RU" err="1"/>
              <a:t>ўзаро</a:t>
            </a:r>
            <a:r>
              <a:rPr lang="ru-RU"/>
              <a:t> </a:t>
            </a:r>
            <a:r>
              <a:rPr lang="ru-RU" err="1"/>
              <a:t>муносабат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827221-E956-4134-9021-AE3511CAF34A}"/>
              </a:ext>
            </a:extLst>
          </p:cNvPr>
          <p:cNvSpPr/>
          <p:nvPr/>
        </p:nvSpPr>
        <p:spPr>
          <a:xfrm>
            <a:off x="443079" y="1866291"/>
            <a:ext cx="5122833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ҳурмат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қатъий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sz="14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F8FB96-C1F2-4712-8A9F-037DF7D936BD}"/>
              </a:ext>
            </a:extLst>
          </p:cNvPr>
          <p:cNvGrpSpPr/>
          <p:nvPr/>
        </p:nvGrpSpPr>
        <p:grpSpPr>
          <a:xfrm>
            <a:off x="443079" y="1281095"/>
            <a:ext cx="5581483" cy="594245"/>
            <a:chOff x="443080" y="1192195"/>
            <a:chExt cx="4911762" cy="59424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4B46F7E-2610-470E-A1B1-981467E0C628}"/>
                </a:ext>
              </a:extLst>
            </p:cNvPr>
            <p:cNvSpPr/>
            <p:nvPr/>
          </p:nvSpPr>
          <p:spPr>
            <a:xfrm>
              <a:off x="527198" y="1266450"/>
              <a:ext cx="4827644" cy="51999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983639E-E388-45FB-A6BC-090FC16E76EC}"/>
                </a:ext>
              </a:extLst>
            </p:cNvPr>
            <p:cNvSpPr/>
            <p:nvPr/>
          </p:nvSpPr>
          <p:spPr>
            <a:xfrm>
              <a:off x="443080" y="1192195"/>
              <a:ext cx="4869701" cy="5199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Ахборот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берувчилар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ўзаро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муносабатлар</a:t>
              </a:r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D82FD3F-7927-4823-A6C3-26C516963AEB}"/>
              </a:ext>
            </a:extLst>
          </p:cNvPr>
          <p:cNvSpPr/>
          <p:nvPr/>
        </p:nvSpPr>
        <p:spPr>
          <a:xfrm>
            <a:off x="437265" y="3471988"/>
            <a:ext cx="5579783" cy="172354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ҳурмат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қатъий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sz="14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Ишчи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гуруҳ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жадвалига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ҳурмат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Махфийлик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яқин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қариндошларига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гувоҳлик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бермаслик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ишчи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гуруҳнинг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ҳаракатсизлиги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юзасидан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шикоят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A2EBC6-712F-46B4-BF8E-CA447BB6DA21}"/>
              </a:ext>
            </a:extLst>
          </p:cNvPr>
          <p:cNvGrpSpPr/>
          <p:nvPr/>
        </p:nvGrpSpPr>
        <p:grpSpPr>
          <a:xfrm>
            <a:off x="438150" y="2886792"/>
            <a:ext cx="5586889" cy="594245"/>
            <a:chOff x="5471938" y="1192195"/>
            <a:chExt cx="6282389" cy="59424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BDF24C9-A2D6-443D-A854-F36602E21F4A}"/>
                </a:ext>
              </a:extLst>
            </p:cNvPr>
            <p:cNvSpPr/>
            <p:nvPr/>
          </p:nvSpPr>
          <p:spPr>
            <a:xfrm>
              <a:off x="5579529" y="1266450"/>
              <a:ext cx="6174798" cy="51999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53F22ED-29BD-4AD1-8107-5905BAD75301}"/>
                </a:ext>
              </a:extLst>
            </p:cNvPr>
            <p:cNvSpPr/>
            <p:nvPr/>
          </p:nvSpPr>
          <p:spPr>
            <a:xfrm>
              <a:off x="5471938" y="1192195"/>
              <a:ext cx="6228591" cy="5199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Хизмат/ички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текширувларда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иштирок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этувчилар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ёрдам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берувчилар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ўзаро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муносабат</a:t>
              </a:r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565F09C-EC3A-41BA-8409-B6854A953A1C}"/>
              </a:ext>
            </a:extLst>
          </p:cNvPr>
          <p:cNvSpPr/>
          <p:nvPr/>
        </p:nvSpPr>
        <p:spPr>
          <a:xfrm>
            <a:off x="438150" y="5172618"/>
            <a:ext cx="5586889" cy="101566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Ходимларнинг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вазифалари</a:t>
            </a:r>
            <a:endParaRPr lang="ru-RU" sz="14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ёрдам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ошкор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қилмаслик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29D2F8-D075-4856-8636-F2AA06661FFC}"/>
              </a:ext>
            </a:extLst>
          </p:cNvPr>
          <p:cNvSpPr/>
          <p:nvPr/>
        </p:nvSpPr>
        <p:spPr>
          <a:xfrm>
            <a:off x="6167438" y="1866291"/>
            <a:ext cx="5586888" cy="101566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текширувларни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вақтида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чекловлар</a:t>
            </a:r>
            <a:endParaRPr lang="ru-RU" sz="14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хизмат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вазифаларини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четлатиш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айрим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тизимлари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чеклаш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81FE10-43C4-443A-8553-EE55366819C4}"/>
              </a:ext>
            </a:extLst>
          </p:cNvPr>
          <p:cNvGrpSpPr/>
          <p:nvPr/>
        </p:nvGrpSpPr>
        <p:grpSpPr>
          <a:xfrm>
            <a:off x="6167438" y="1281095"/>
            <a:ext cx="5533686" cy="594245"/>
            <a:chOff x="443080" y="3000058"/>
            <a:chExt cx="4869700" cy="59424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941C69F-9D51-4B3A-AA0C-205E43153647}"/>
                </a:ext>
              </a:extLst>
            </p:cNvPr>
            <p:cNvSpPr/>
            <p:nvPr/>
          </p:nvSpPr>
          <p:spPr>
            <a:xfrm>
              <a:off x="526478" y="3074313"/>
              <a:ext cx="4786302" cy="51999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FDEAB4B-176B-48A8-9BCD-4E9CD58290A7}"/>
                </a:ext>
              </a:extLst>
            </p:cNvPr>
            <p:cNvSpPr/>
            <p:nvPr/>
          </p:nvSpPr>
          <p:spPr>
            <a:xfrm>
              <a:off x="443080" y="3000058"/>
              <a:ext cx="4827999" cy="5199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Хизмат/ички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текширувлар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субъектлари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ўзаро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муносабат</a:t>
              </a:r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ACECFDA-13E3-4BA2-A1EC-869A08AEFF72}"/>
              </a:ext>
            </a:extLst>
          </p:cNvPr>
          <p:cNvSpPr/>
          <p:nvPr/>
        </p:nvSpPr>
        <p:spPr>
          <a:xfrm>
            <a:off x="443079" y="2145868"/>
            <a:ext cx="5579783" cy="537305"/>
          </a:xfrm>
          <a:prstGeom prst="rect">
            <a:avLst/>
          </a:prstGeom>
        </p:spPr>
        <p:txBody>
          <a:bodyPr wrap="square" lIns="0" numCol="2" spcCol="72000">
            <a:no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Исмни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ошкор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қилмаслик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Махфийлик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Анонимликни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сақлаш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68867F-0007-4AA4-A4E9-DDBB6D22C256}"/>
              </a:ext>
            </a:extLst>
          </p:cNvPr>
          <p:cNvSpPr/>
          <p:nvPr/>
        </p:nvSpPr>
        <p:spPr>
          <a:xfrm>
            <a:off x="6167438" y="3129147"/>
            <a:ext cx="5579783" cy="317009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Ҳуқуқларни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ҳурмат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қатъий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endParaRPr lang="ru-RU" sz="14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тушунтириш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рад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ҳақли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рад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далолатномаси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тузилади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тугаганлиги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хабар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хабарномани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олганидан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кейин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кун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ичида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танишиш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агар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шарҳлари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тўлдириш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махфий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ташқари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ходим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ишчи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гуруҳ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устидан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шикоят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Айбсизлик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презумпцияси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махфийлиги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Ҳимоя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имкониятини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тақдим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51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F8F5-C169-4D00-96C2-23291A6A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: </a:t>
            </a:r>
            <a:r>
              <a:rPr lang="ru-RU" err="1"/>
              <a:t>бирламчи</a:t>
            </a:r>
            <a:r>
              <a:rPr lang="ru-RU"/>
              <a:t> </a:t>
            </a:r>
            <a:r>
              <a:rPr lang="ru-RU" err="1"/>
              <a:t>ҳужжатларни</a:t>
            </a:r>
            <a:r>
              <a:rPr lang="ru-RU"/>
              <a:t> </a:t>
            </a:r>
            <a:r>
              <a:rPr lang="ru-RU" err="1"/>
              <a:t>текшириш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09F7A7-CCB5-42DE-A3F8-339C4D1FA2E4}"/>
              </a:ext>
            </a:extLst>
          </p:cNvPr>
          <p:cNvSpPr txBox="1">
            <a:spLocks/>
          </p:cNvSpPr>
          <p:nvPr/>
        </p:nvSpPr>
        <p:spPr>
          <a:xfrm>
            <a:off x="451114" y="1224950"/>
            <a:ext cx="2977885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</a:pPr>
            <a:r>
              <a:rPr lang="ru-RU" sz="1400" b="1" err="1"/>
              <a:t>Қуйидаггиларга</a:t>
            </a:r>
            <a:r>
              <a:rPr lang="ru-RU" sz="1400" b="1"/>
              <a:t> </a:t>
            </a:r>
            <a:r>
              <a:rPr lang="ru-RU" sz="1400" b="1" err="1"/>
              <a:t>эътибор</a:t>
            </a:r>
            <a:r>
              <a:rPr lang="ru-RU" sz="1400" b="1"/>
              <a:t> </a:t>
            </a:r>
            <a:r>
              <a:rPr lang="ru-RU" sz="1400" b="1" err="1"/>
              <a:t>бериш</a:t>
            </a:r>
            <a:r>
              <a:rPr lang="ru-RU" sz="1400" b="1"/>
              <a:t> </a:t>
            </a:r>
            <a:r>
              <a:rPr lang="ru-RU" sz="1400" b="1" err="1"/>
              <a:t>лозим</a:t>
            </a:r>
            <a:r>
              <a:rPr lang="ru-RU" sz="1400" b="1"/>
              <a:t>: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Бирламчи</a:t>
            </a:r>
            <a:r>
              <a:rPr lang="ru-RU" sz="1400"/>
              <a:t> </a:t>
            </a:r>
            <a:r>
              <a:rPr lang="ru-RU" sz="1400" err="1"/>
              <a:t>ҳужжатлар</a:t>
            </a:r>
            <a:r>
              <a:rPr lang="ru-RU" sz="1400"/>
              <a:t> </a:t>
            </a:r>
            <a:r>
              <a:rPr lang="ru-RU" sz="1400" err="1"/>
              <a:t>мавжуд</a:t>
            </a:r>
            <a:r>
              <a:rPr lang="ru-RU" sz="1400"/>
              <a:t> </a:t>
            </a:r>
            <a:r>
              <a:rPr lang="ru-RU" sz="1400" err="1"/>
              <a:t>эмаслиги</a:t>
            </a:r>
            <a:endParaRPr lang="ru-RU" sz="140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Асл</a:t>
            </a:r>
            <a:r>
              <a:rPr lang="ru-RU" sz="1400"/>
              <a:t> </a:t>
            </a:r>
            <a:r>
              <a:rPr lang="ru-RU" sz="1400" err="1"/>
              <a:t>нусхалар</a:t>
            </a:r>
            <a:r>
              <a:rPr lang="ru-RU" sz="1400"/>
              <a:t> </a:t>
            </a:r>
            <a:r>
              <a:rPr lang="ru-RU" sz="1400" err="1"/>
              <a:t>ўрнига</a:t>
            </a:r>
            <a:r>
              <a:rPr lang="ru-RU" sz="1400"/>
              <a:t> </a:t>
            </a:r>
            <a:r>
              <a:rPr lang="ru-RU" sz="1400" err="1"/>
              <a:t>ҳужжатлар</a:t>
            </a:r>
            <a:r>
              <a:rPr lang="ru-RU" sz="1400"/>
              <a:t> </a:t>
            </a:r>
            <a:r>
              <a:rPr lang="ru-RU" sz="1400" err="1"/>
              <a:t>нусхалари</a:t>
            </a:r>
            <a:endParaRPr lang="ru-RU" sz="140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Бирламчи</a:t>
            </a:r>
            <a:r>
              <a:rPr lang="ru-RU" sz="1400"/>
              <a:t> </a:t>
            </a:r>
            <a:r>
              <a:rPr lang="ru-RU" sz="1400" err="1"/>
              <a:t>ҳужжатларда</a:t>
            </a:r>
            <a:r>
              <a:rPr lang="ru-RU" sz="1400"/>
              <a:t> </a:t>
            </a:r>
            <a:r>
              <a:rPr lang="ru-RU" sz="1400" err="1"/>
              <a:t>имзолар</a:t>
            </a:r>
            <a:r>
              <a:rPr lang="ru-RU" sz="1400"/>
              <a:t> </a:t>
            </a:r>
            <a:r>
              <a:rPr lang="ru-RU" sz="1400" err="1"/>
              <a:t>мавжуд</a:t>
            </a:r>
            <a:r>
              <a:rPr lang="ru-RU" sz="1400"/>
              <a:t> </a:t>
            </a:r>
            <a:r>
              <a:rPr lang="ru-RU" sz="1400" err="1"/>
              <a:t>эмаслиги</a:t>
            </a:r>
            <a:endParaRPr lang="ru-RU" sz="140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Турли</a:t>
            </a:r>
            <a:r>
              <a:rPr lang="ru-RU" sz="1400"/>
              <a:t> </a:t>
            </a:r>
            <a:r>
              <a:rPr lang="ru-RU" sz="1400" err="1"/>
              <a:t>етказиб</a:t>
            </a:r>
            <a:r>
              <a:rPr lang="ru-RU" sz="1400"/>
              <a:t> </a:t>
            </a:r>
            <a:r>
              <a:rPr lang="ru-RU" sz="1400" err="1"/>
              <a:t>берувчилар</a:t>
            </a:r>
            <a:r>
              <a:rPr lang="ru-RU" sz="1400"/>
              <a:t> </a:t>
            </a:r>
            <a:r>
              <a:rPr lang="ru-RU" sz="1400" err="1"/>
              <a:t>ва</a:t>
            </a:r>
            <a:r>
              <a:rPr lang="ru-RU" sz="1400"/>
              <a:t> </a:t>
            </a:r>
            <a:r>
              <a:rPr lang="ru-RU" sz="1400" err="1"/>
              <a:t>харидорларнинг</a:t>
            </a:r>
            <a:r>
              <a:rPr lang="ru-RU" sz="1400"/>
              <a:t> </a:t>
            </a:r>
            <a:r>
              <a:rPr lang="ru-RU" sz="1400" err="1"/>
              <a:t>исмлари</a:t>
            </a:r>
            <a:r>
              <a:rPr lang="ru-RU" sz="1400"/>
              <a:t>, </a:t>
            </a:r>
            <a:r>
              <a:rPr lang="ru-RU" sz="1400" err="1"/>
              <a:t>реквизитлари</a:t>
            </a:r>
            <a:r>
              <a:rPr lang="ru-RU" sz="1400"/>
              <a:t> </a:t>
            </a:r>
            <a:r>
              <a:rPr lang="ru-RU" sz="1400" err="1"/>
              <a:t>ёки</a:t>
            </a:r>
            <a:r>
              <a:rPr lang="ru-RU" sz="1400"/>
              <a:t> </a:t>
            </a:r>
            <a:r>
              <a:rPr lang="ru-RU" sz="1400" err="1"/>
              <a:t>манзиллари</a:t>
            </a:r>
            <a:r>
              <a:rPr lang="ru-RU" sz="1400"/>
              <a:t> </a:t>
            </a:r>
            <a:r>
              <a:rPr lang="ru-RU" sz="1400" err="1"/>
              <a:t>мос</a:t>
            </a:r>
            <a:r>
              <a:rPr lang="ru-RU" sz="1400"/>
              <a:t> </a:t>
            </a:r>
            <a:r>
              <a:rPr lang="ru-RU" sz="1400" err="1"/>
              <a:t>келади</a:t>
            </a:r>
            <a:endParaRPr lang="ru-RU" sz="140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Ҳужжатга</a:t>
            </a:r>
            <a:r>
              <a:rPr lang="ru-RU" sz="1400"/>
              <a:t> </a:t>
            </a:r>
            <a:r>
              <a:rPr lang="ru-RU" sz="1400" err="1"/>
              <a:t>қўлда</a:t>
            </a:r>
            <a:r>
              <a:rPr lang="ru-RU" sz="1400"/>
              <a:t> </a:t>
            </a:r>
            <a:r>
              <a:rPr lang="ru-RU" sz="1400" err="1"/>
              <a:t>ўзгартиришлар</a:t>
            </a:r>
            <a:r>
              <a:rPr lang="ru-RU" sz="1400"/>
              <a:t> </a:t>
            </a:r>
            <a:r>
              <a:rPr lang="ru-RU" sz="1400" err="1"/>
              <a:t>киритиш</a:t>
            </a:r>
            <a:r>
              <a:rPr lang="ru-RU" sz="1400"/>
              <a:t> </a:t>
            </a:r>
            <a:r>
              <a:rPr lang="ru-RU" sz="1400" err="1"/>
              <a:t>белгилари</a:t>
            </a:r>
            <a:r>
              <a:rPr lang="ru-RU" sz="1400"/>
              <a:t> </a:t>
            </a:r>
            <a:r>
              <a:rPr lang="ru-RU" sz="1400" err="1"/>
              <a:t>мавжуд</a:t>
            </a:r>
            <a:endParaRPr lang="ru-RU" sz="1400"/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Етказиб</a:t>
            </a:r>
            <a:r>
              <a:rPr lang="ru-RU" sz="1400"/>
              <a:t> </a:t>
            </a:r>
            <a:r>
              <a:rPr lang="ru-RU" sz="1400" err="1"/>
              <a:t>берувчилар</a:t>
            </a:r>
            <a:r>
              <a:rPr lang="ru-RU" sz="1400"/>
              <a:t> </a:t>
            </a:r>
            <a:r>
              <a:rPr lang="ru-RU" sz="1400" err="1"/>
              <a:t>ва</a:t>
            </a:r>
            <a:r>
              <a:rPr lang="ru-RU" sz="1400"/>
              <a:t> </a:t>
            </a:r>
            <a:r>
              <a:rPr lang="ru-RU" sz="1400" err="1"/>
              <a:t>харидорлар</a:t>
            </a:r>
            <a:r>
              <a:rPr lang="ru-RU" sz="1400"/>
              <a:t> </a:t>
            </a:r>
            <a:r>
              <a:rPr lang="ru-RU" sz="1400" err="1"/>
              <a:t>билан</a:t>
            </a:r>
            <a:r>
              <a:rPr lang="ru-RU" sz="1400"/>
              <a:t> </a:t>
            </a:r>
            <a:r>
              <a:rPr lang="ru-RU" sz="1400" err="1"/>
              <a:t>бўлган</a:t>
            </a:r>
            <a:r>
              <a:rPr lang="ru-RU" sz="1400"/>
              <a:t> </a:t>
            </a:r>
            <a:r>
              <a:rPr lang="ru-RU" sz="1400" err="1"/>
              <a:t>қарзларни</a:t>
            </a:r>
            <a:r>
              <a:rPr lang="ru-RU" sz="1400"/>
              <a:t> </a:t>
            </a:r>
            <a:r>
              <a:rPr lang="ru-RU" sz="1400" err="1"/>
              <a:t>солиштиришда</a:t>
            </a:r>
            <a:r>
              <a:rPr lang="ru-RU" sz="1400"/>
              <a:t> </a:t>
            </a:r>
            <a:r>
              <a:rPr lang="ru-RU" sz="1400" err="1"/>
              <a:t>тафовут</a:t>
            </a:r>
            <a:r>
              <a:rPr lang="ru-RU" sz="140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86E5C4-7A8A-4AA5-8A19-B38E7227F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77" y="5507672"/>
            <a:ext cx="1687784" cy="143287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D07B644-F36F-4F30-8AA0-C7DBD641982A}"/>
              </a:ext>
            </a:extLst>
          </p:cNvPr>
          <p:cNvGrpSpPr/>
          <p:nvPr/>
        </p:nvGrpSpPr>
        <p:grpSpPr>
          <a:xfrm>
            <a:off x="3784798" y="1289128"/>
            <a:ext cx="7964290" cy="460375"/>
            <a:chOff x="3784798" y="1289128"/>
            <a:chExt cx="7964290" cy="4603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B5B049D-3E73-4A51-A27C-F05BAB1E5B23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300638-79D7-4521-8AEB-5D9A92A06A7F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Коррупциявий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қоидабузарликлар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индикаторлари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B3422C-4A95-4A6F-A4B1-114242B2A469}"/>
              </a:ext>
            </a:extLst>
          </p:cNvPr>
          <p:cNvCxnSpPr>
            <a:cxnSpLocks/>
          </p:cNvCxnSpPr>
          <p:nvPr/>
        </p:nvCxnSpPr>
        <p:spPr>
          <a:xfrm>
            <a:off x="3784798" y="2065434"/>
            <a:ext cx="795600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8CB1C-B0A7-405C-BAC1-DE5CBDF868BB}"/>
              </a:ext>
            </a:extLst>
          </p:cNvPr>
          <p:cNvSpPr/>
          <p:nvPr/>
        </p:nvSpPr>
        <p:spPr>
          <a:xfrm>
            <a:off x="3784798" y="1763079"/>
            <a:ext cx="7956000" cy="307777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Шартномада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ёки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унинг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иловаларида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11235-30F4-4A73-9E0F-A939A14315C3}"/>
              </a:ext>
            </a:extLst>
          </p:cNvPr>
          <p:cNvSpPr/>
          <p:nvPr/>
        </p:nvSpPr>
        <p:spPr>
          <a:xfrm>
            <a:off x="3798766" y="2103855"/>
            <a:ext cx="7942032" cy="1254654"/>
          </a:xfrm>
          <a:prstGeom prst="rect">
            <a:avLst/>
          </a:prstGeom>
        </p:spPr>
        <p:txBody>
          <a:bodyPr wrap="square" lIns="0" numCol="2" spcCol="72000">
            <a:no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муддати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аниқланмаган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сотиб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олинадиган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нархи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белгиланмаган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бажарилмаганлиги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сифатсиз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берилганлиги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пеня, неустойка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тарзидаги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санкциялар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кўзда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тутилмаган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келишув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варағида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кўрсатилган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имзоланган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кундан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кечроқ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келишув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варағидаги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имзолар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битта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қалам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тузилган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ҳаракатланадиган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келишув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илова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имзоловчи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эмас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8A0558-CD2A-404B-94E9-3A8FB2A5B007}"/>
              </a:ext>
            </a:extLst>
          </p:cNvPr>
          <p:cNvCxnSpPr>
            <a:cxnSpLocks/>
          </p:cNvCxnSpPr>
          <p:nvPr/>
        </p:nvCxnSpPr>
        <p:spPr>
          <a:xfrm>
            <a:off x="3784798" y="4018229"/>
            <a:ext cx="795600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026DA80-740D-42B3-8FF2-598001339BFA}"/>
              </a:ext>
            </a:extLst>
          </p:cNvPr>
          <p:cNvSpPr/>
          <p:nvPr/>
        </p:nvSpPr>
        <p:spPr>
          <a:xfrm>
            <a:off x="3784798" y="3715874"/>
            <a:ext cx="7956000" cy="307777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Далолатномада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ёки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юкхатларда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04CAA7-3FA0-4DF1-AF4B-603258EC543B}"/>
              </a:ext>
            </a:extLst>
          </p:cNvPr>
          <p:cNvSpPr/>
          <p:nvPr/>
        </p:nvSpPr>
        <p:spPr>
          <a:xfrm>
            <a:off x="3798766" y="4056650"/>
            <a:ext cx="7942032" cy="1254654"/>
          </a:xfrm>
          <a:prstGeom prst="rect">
            <a:avLst/>
          </a:prstGeom>
        </p:spPr>
        <p:txBody>
          <a:bodyPr wrap="square" lIns="0" numCol="2" spcCol="72000">
            <a:no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тавсифи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иловалардаги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тавсифга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келмайди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шартнома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илова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тузилган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кунгидан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ўша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кунги сана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кўрсатилган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далолатномасига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ҳисобот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тасдиқловчи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илова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қилинмаган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мазмуни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етарли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даражада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батафсил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эмас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турли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хил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ёпадиган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ҳужжатлардаги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муҳрлар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имзолар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хил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хил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тарзда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жойлаштирилган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нечта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берувчиларнинг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кетма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-кет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рақамлаш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турли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етказиб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берувчиларнинг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ҳужжатларида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хил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хатолар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7A14CC-E56F-494E-A0F6-3136AAA206F4}"/>
              </a:ext>
            </a:extLst>
          </p:cNvPr>
          <p:cNvCxnSpPr>
            <a:cxnSpLocks/>
          </p:cNvCxnSpPr>
          <p:nvPr/>
        </p:nvCxnSpPr>
        <p:spPr>
          <a:xfrm>
            <a:off x="3784798" y="6001348"/>
            <a:ext cx="795600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ACAE7DD-21C0-493D-BEBF-8670761EF2ED}"/>
              </a:ext>
            </a:extLst>
          </p:cNvPr>
          <p:cNvSpPr/>
          <p:nvPr/>
        </p:nvSpPr>
        <p:spPr>
          <a:xfrm>
            <a:off x="3784798" y="5698993"/>
            <a:ext cx="7956000" cy="307777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Қилинган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харажатлар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иш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сафари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ҳақида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ёзув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ҳисоботда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8C2EB8-24F9-45AA-8F05-A55DFAE227B8}"/>
              </a:ext>
            </a:extLst>
          </p:cNvPr>
          <p:cNvSpPr/>
          <p:nvPr/>
        </p:nvSpPr>
        <p:spPr>
          <a:xfrm>
            <a:off x="3798766" y="6039769"/>
            <a:ext cx="7942032" cy="500124"/>
          </a:xfrm>
          <a:prstGeom prst="rect">
            <a:avLst/>
          </a:prstGeom>
        </p:spPr>
        <p:txBody>
          <a:bodyPr wrap="square" lIns="0" numCol="2" spcCol="72000">
            <a:no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батафсил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эмас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кўрсатилган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харажатларни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тасдиқловчи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келмаслиги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81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37079-BEC8-4F64-889E-B8A76B6F6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 </a:t>
            </a:r>
            <a:r>
              <a:rPr lang="uz-Cyrl-UZ"/>
              <a:t>текширувини </a:t>
            </a:r>
            <a:r>
              <a:rPr lang="ru-RU" err="1"/>
              <a:t>ўтказиш</a:t>
            </a:r>
            <a:r>
              <a:rPr lang="ru-RU"/>
              <a:t> </a:t>
            </a:r>
            <a:r>
              <a:rPr lang="ru-RU" err="1"/>
              <a:t>мақсадлари</a:t>
            </a:r>
            <a:endParaRPr lang="en-US"/>
          </a:p>
        </p:txBody>
      </p:sp>
      <p:sp>
        <p:nvSpPr>
          <p:cNvPr id="62" name="object 12">
            <a:extLst>
              <a:ext uri="{FF2B5EF4-FFF2-40B4-BE49-F238E27FC236}">
                <a16:creationId xmlns:a16="http://schemas.microsoft.com/office/drawing/2014/main" id="{ABB2E45E-5FFC-4F89-B6CA-25215E5B5BA2}"/>
              </a:ext>
            </a:extLst>
          </p:cNvPr>
          <p:cNvSpPr/>
          <p:nvPr/>
        </p:nvSpPr>
        <p:spPr>
          <a:xfrm>
            <a:off x="444891" y="123540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0">
            <a:extLst>
              <a:ext uri="{FF2B5EF4-FFF2-40B4-BE49-F238E27FC236}">
                <a16:creationId xmlns:a16="http://schemas.microsoft.com/office/drawing/2014/main" id="{ABDF70D9-F6D5-46EC-854C-51AF376A57B9}"/>
              </a:ext>
            </a:extLst>
          </p:cNvPr>
          <p:cNvSpPr txBox="1"/>
          <p:nvPr/>
        </p:nvSpPr>
        <p:spPr>
          <a:xfrm>
            <a:off x="1205605" y="1352448"/>
            <a:ext cx="7451377" cy="45672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0"/>
              </a:spcAft>
            </a:pPr>
            <a:r>
              <a:rPr lang="ru-RU" sz="1600" spc="-20">
                <a:solidFill>
                  <a:schemeClr val="tx2"/>
                </a:solidFill>
                <a:cs typeface="Arial"/>
              </a:rPr>
              <a:t>Қоидабузарликларни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аниқлаш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далилларни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тўплаш</a:t>
            </a:r>
            <a:endParaRPr lang="ru-RU" sz="1600" spc="-20">
              <a:solidFill>
                <a:schemeClr val="tx2"/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0"/>
              </a:spcAft>
            </a:pPr>
            <a:r>
              <a:rPr lang="ru-RU" sz="1600" spc="-20" err="1">
                <a:solidFill>
                  <a:schemeClr val="tx2"/>
                </a:solidFill>
                <a:cs typeface="Arial"/>
              </a:rPr>
              <a:t>Айбдор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шахсларни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аниқлаш</a:t>
            </a:r>
            <a:endParaRPr lang="ru-RU" sz="1600" spc="-20">
              <a:solidFill>
                <a:schemeClr val="tx2"/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0"/>
              </a:spcAft>
            </a:pPr>
            <a:r>
              <a:rPr lang="ru-RU" sz="1600" spc="-20" err="1">
                <a:solidFill>
                  <a:schemeClr val="tx2"/>
                </a:solidFill>
                <a:cs typeface="Arial"/>
              </a:rPr>
              <a:t>Зарар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миқдорини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баҳолаш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уни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минималлаштириш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усулларини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топиш</a:t>
            </a:r>
            <a:endParaRPr lang="ru-RU" sz="1600" spc="-20">
              <a:solidFill>
                <a:schemeClr val="tx2"/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0"/>
              </a:spcAft>
            </a:pPr>
            <a:r>
              <a:rPr lang="ru-RU" sz="1600" spc="-20" err="1">
                <a:solidFill>
                  <a:schemeClr val="tx2"/>
                </a:solidFill>
                <a:cs typeface="Arial"/>
              </a:rPr>
              <a:t>Қоидабузарликлар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сабабларини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аниқлаш</a:t>
            </a:r>
            <a:endParaRPr lang="ru-RU" sz="1600" spc="-20">
              <a:solidFill>
                <a:schemeClr val="tx2"/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0"/>
              </a:spcAft>
            </a:pPr>
            <a:r>
              <a:rPr lang="ru-RU" sz="1600" spc="-20" err="1">
                <a:solidFill>
                  <a:schemeClr val="tx2"/>
                </a:solidFill>
                <a:cs typeface="Arial"/>
              </a:rPr>
              <a:t>Келажакда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шунга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ўхшаш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ҳолатларни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олдини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тавсиялар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ишлаб</a:t>
            </a:r>
            <a:r>
              <a:rPr lang="ru-RU" sz="16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err="1">
                <a:solidFill>
                  <a:schemeClr val="tx2"/>
                </a:solidFill>
                <a:cs typeface="Arial"/>
              </a:rPr>
              <a:t>чиқиш</a:t>
            </a:r>
            <a:endParaRPr lang="ru-RU" sz="1600" spc="-20">
              <a:solidFill>
                <a:schemeClr val="tx2"/>
              </a:solidFill>
              <a:cs typeface="Arial"/>
            </a:endParaRPr>
          </a:p>
        </p:txBody>
      </p:sp>
      <p:sp>
        <p:nvSpPr>
          <p:cNvPr id="70" name="object 12">
            <a:extLst>
              <a:ext uri="{FF2B5EF4-FFF2-40B4-BE49-F238E27FC236}">
                <a16:creationId xmlns:a16="http://schemas.microsoft.com/office/drawing/2014/main" id="{E577FB6E-ED8A-4B8B-9ECA-0178E9618ABF}"/>
              </a:ext>
            </a:extLst>
          </p:cNvPr>
          <p:cNvSpPr/>
          <p:nvPr/>
        </p:nvSpPr>
        <p:spPr>
          <a:xfrm>
            <a:off x="444891" y="218771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B7D9553C-7CBD-41EE-8DA1-5AD1C090E986}"/>
              </a:ext>
            </a:extLst>
          </p:cNvPr>
          <p:cNvSpPr/>
          <p:nvPr/>
        </p:nvSpPr>
        <p:spPr>
          <a:xfrm>
            <a:off x="444891" y="319498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976E0B27-3776-4F98-8EF8-14604DCF10ED}"/>
              </a:ext>
            </a:extLst>
          </p:cNvPr>
          <p:cNvSpPr/>
          <p:nvPr/>
        </p:nvSpPr>
        <p:spPr>
          <a:xfrm>
            <a:off x="444891" y="416206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C3AC8709-16CE-4AC8-8033-C488301AD1B9}"/>
              </a:ext>
            </a:extLst>
          </p:cNvPr>
          <p:cNvSpPr/>
          <p:nvPr/>
        </p:nvSpPr>
        <p:spPr>
          <a:xfrm>
            <a:off x="444891" y="5326608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6" name="Group 420">
            <a:extLst>
              <a:ext uri="{FF2B5EF4-FFF2-40B4-BE49-F238E27FC236}">
                <a16:creationId xmlns:a16="http://schemas.microsoft.com/office/drawing/2014/main" id="{691F0B11-C302-451C-B1AC-BE71D7F76E0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9412" y="3251693"/>
            <a:ext cx="599439" cy="596750"/>
            <a:chOff x="3038" y="2066"/>
            <a:chExt cx="223" cy="222"/>
          </a:xfrm>
          <a:solidFill>
            <a:schemeClr val="bg2">
              <a:lumMod val="25000"/>
            </a:schemeClr>
          </a:solidFill>
        </p:grpSpPr>
        <p:sp>
          <p:nvSpPr>
            <p:cNvPr id="97" name="Freeform 421">
              <a:extLst>
                <a:ext uri="{FF2B5EF4-FFF2-40B4-BE49-F238E27FC236}">
                  <a16:creationId xmlns:a16="http://schemas.microsoft.com/office/drawing/2014/main" id="{C9F88695-63BF-48F1-BE85-BFEEC5FE2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2154"/>
              <a:ext cx="9" cy="9"/>
            </a:xfrm>
            <a:custGeom>
              <a:avLst/>
              <a:gdLst>
                <a:gd name="T0" fmla="*/ 62 w 256"/>
                <a:gd name="T1" fmla="*/ 263 h 263"/>
                <a:gd name="T2" fmla="*/ 256 w 256"/>
                <a:gd name="T3" fmla="*/ 217 h 263"/>
                <a:gd name="T4" fmla="*/ 184 w 256"/>
                <a:gd name="T5" fmla="*/ 0 h 263"/>
                <a:gd name="T6" fmla="*/ 0 w 256"/>
                <a:gd name="T7" fmla="*/ 80 h 263"/>
                <a:gd name="T8" fmla="*/ 62 w 256"/>
                <a:gd name="T9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63">
                  <a:moveTo>
                    <a:pt x="62" y="263"/>
                  </a:moveTo>
                  <a:lnTo>
                    <a:pt x="256" y="217"/>
                  </a:lnTo>
                  <a:cubicBezTo>
                    <a:pt x="238" y="143"/>
                    <a:pt x="214" y="70"/>
                    <a:pt x="184" y="0"/>
                  </a:cubicBezTo>
                  <a:lnTo>
                    <a:pt x="0" y="80"/>
                  </a:lnTo>
                  <a:cubicBezTo>
                    <a:pt x="26" y="139"/>
                    <a:pt x="47" y="201"/>
                    <a:pt x="62" y="2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422">
              <a:extLst>
                <a:ext uri="{FF2B5EF4-FFF2-40B4-BE49-F238E27FC236}">
                  <a16:creationId xmlns:a16="http://schemas.microsoft.com/office/drawing/2014/main" id="{EC2C5591-BBBC-4907-ACB3-F35D353F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" y="2169"/>
              <a:ext cx="40" cy="50"/>
            </a:xfrm>
            <a:custGeom>
              <a:avLst/>
              <a:gdLst>
                <a:gd name="T0" fmla="*/ 917 w 1117"/>
                <a:gd name="T1" fmla="*/ 86 h 1389"/>
                <a:gd name="T2" fmla="*/ 917 w 1117"/>
                <a:gd name="T3" fmla="*/ 107 h 1389"/>
                <a:gd name="T4" fmla="*/ 0 w 1117"/>
                <a:gd name="T5" fmla="*/ 1192 h 1389"/>
                <a:gd name="T6" fmla="*/ 34 w 1117"/>
                <a:gd name="T7" fmla="*/ 1389 h 1389"/>
                <a:gd name="T8" fmla="*/ 1117 w 1117"/>
                <a:gd name="T9" fmla="*/ 107 h 1389"/>
                <a:gd name="T10" fmla="*/ 1117 w 1117"/>
                <a:gd name="T11" fmla="*/ 86 h 1389"/>
                <a:gd name="T12" fmla="*/ 1114 w 1117"/>
                <a:gd name="T13" fmla="*/ 0 h 1389"/>
                <a:gd name="T14" fmla="*/ 915 w 1117"/>
                <a:gd name="T15" fmla="*/ 14 h 1389"/>
                <a:gd name="T16" fmla="*/ 917 w 1117"/>
                <a:gd name="T17" fmla="*/ 86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7" h="1389">
                  <a:moveTo>
                    <a:pt x="917" y="86"/>
                  </a:moveTo>
                  <a:lnTo>
                    <a:pt x="917" y="107"/>
                  </a:lnTo>
                  <a:cubicBezTo>
                    <a:pt x="917" y="646"/>
                    <a:pt x="532" y="1102"/>
                    <a:pt x="0" y="1192"/>
                  </a:cubicBezTo>
                  <a:lnTo>
                    <a:pt x="34" y="1389"/>
                  </a:lnTo>
                  <a:cubicBezTo>
                    <a:pt x="661" y="1283"/>
                    <a:pt x="1117" y="744"/>
                    <a:pt x="1117" y="107"/>
                  </a:cubicBezTo>
                  <a:lnTo>
                    <a:pt x="1117" y="86"/>
                  </a:lnTo>
                  <a:cubicBezTo>
                    <a:pt x="1117" y="58"/>
                    <a:pt x="1116" y="29"/>
                    <a:pt x="1114" y="0"/>
                  </a:cubicBezTo>
                  <a:lnTo>
                    <a:pt x="915" y="14"/>
                  </a:lnTo>
                  <a:cubicBezTo>
                    <a:pt x="916" y="38"/>
                    <a:pt x="917" y="62"/>
                    <a:pt x="917" y="8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23">
              <a:extLst>
                <a:ext uri="{FF2B5EF4-FFF2-40B4-BE49-F238E27FC236}">
                  <a16:creationId xmlns:a16="http://schemas.microsoft.com/office/drawing/2014/main" id="{C67164AF-A68B-471A-A55F-E43882E3A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8" y="2066"/>
              <a:ext cx="223" cy="222"/>
            </a:xfrm>
            <a:custGeom>
              <a:avLst/>
              <a:gdLst>
                <a:gd name="T0" fmla="*/ 5221 w 6200"/>
                <a:gd name="T1" fmla="*/ 1189 h 6200"/>
                <a:gd name="T2" fmla="*/ 5600 w 6200"/>
                <a:gd name="T3" fmla="*/ 420 h 6200"/>
                <a:gd name="T4" fmla="*/ 5200 w 6200"/>
                <a:gd name="T5" fmla="*/ 0 h 6200"/>
                <a:gd name="T6" fmla="*/ 4850 w 6200"/>
                <a:gd name="T7" fmla="*/ 200 h 6200"/>
                <a:gd name="T8" fmla="*/ 4499 w 6200"/>
                <a:gd name="T9" fmla="*/ 0 h 6200"/>
                <a:gd name="T10" fmla="*/ 4150 w 6200"/>
                <a:gd name="T11" fmla="*/ 200 h 6200"/>
                <a:gd name="T12" fmla="*/ 3800 w 6200"/>
                <a:gd name="T13" fmla="*/ 0 h 6200"/>
                <a:gd name="T14" fmla="*/ 3400 w 6200"/>
                <a:gd name="T15" fmla="*/ 420 h 6200"/>
                <a:gd name="T16" fmla="*/ 3779 w 6200"/>
                <a:gd name="T17" fmla="*/ 1189 h 6200"/>
                <a:gd name="T18" fmla="*/ 3100 w 6200"/>
                <a:gd name="T19" fmla="*/ 1400 h 6200"/>
                <a:gd name="T20" fmla="*/ 1660 w 6200"/>
                <a:gd name="T21" fmla="*/ 3999 h 6200"/>
                <a:gd name="T22" fmla="*/ 1306 w 6200"/>
                <a:gd name="T23" fmla="*/ 4165 h 6200"/>
                <a:gd name="T24" fmla="*/ 0 w 6200"/>
                <a:gd name="T25" fmla="*/ 5555 h 6200"/>
                <a:gd name="T26" fmla="*/ 1140 w 6200"/>
                <a:gd name="T27" fmla="*/ 5968 h 6200"/>
                <a:gd name="T28" fmla="*/ 1941 w 6200"/>
                <a:gd name="T29" fmla="*/ 4800 h 6200"/>
                <a:gd name="T30" fmla="*/ 3100 w 6200"/>
                <a:gd name="T31" fmla="*/ 4800 h 6200"/>
                <a:gd name="T32" fmla="*/ 4500 w 6200"/>
                <a:gd name="T33" fmla="*/ 4700 h 6200"/>
                <a:gd name="T34" fmla="*/ 6200 w 6200"/>
                <a:gd name="T35" fmla="*/ 2979 h 6200"/>
                <a:gd name="T36" fmla="*/ 3600 w 6200"/>
                <a:gd name="T37" fmla="*/ 420 h 6200"/>
                <a:gd name="T38" fmla="*/ 3800 w 6200"/>
                <a:gd name="T39" fmla="*/ 200 h 6200"/>
                <a:gd name="T40" fmla="*/ 4150 w 6200"/>
                <a:gd name="T41" fmla="*/ 400 h 6200"/>
                <a:gd name="T42" fmla="*/ 4499 w 6200"/>
                <a:gd name="T43" fmla="*/ 200 h 6200"/>
                <a:gd name="T44" fmla="*/ 4850 w 6200"/>
                <a:gd name="T45" fmla="*/ 400 h 6200"/>
                <a:gd name="T46" fmla="*/ 5200 w 6200"/>
                <a:gd name="T47" fmla="*/ 200 h 6200"/>
                <a:gd name="T48" fmla="*/ 5400 w 6200"/>
                <a:gd name="T49" fmla="*/ 420 h 6200"/>
                <a:gd name="T50" fmla="*/ 5042 w 6200"/>
                <a:gd name="T51" fmla="*/ 1100 h 6200"/>
                <a:gd name="T52" fmla="*/ 3626 w 6200"/>
                <a:gd name="T53" fmla="*/ 520 h 6200"/>
                <a:gd name="T54" fmla="*/ 986 w 6200"/>
                <a:gd name="T55" fmla="*/ 5840 h 6200"/>
                <a:gd name="T56" fmla="*/ 200 w 6200"/>
                <a:gd name="T57" fmla="*/ 5555 h 6200"/>
                <a:gd name="T58" fmla="*/ 1294 w 6200"/>
                <a:gd name="T59" fmla="*/ 4435 h 6200"/>
                <a:gd name="T60" fmla="*/ 986 w 6200"/>
                <a:gd name="T61" fmla="*/ 5840 h 6200"/>
                <a:gd name="T62" fmla="*/ 1541 w 6200"/>
                <a:gd name="T63" fmla="*/ 4400 h 6200"/>
                <a:gd name="T64" fmla="*/ 2035 w 6200"/>
                <a:gd name="T65" fmla="*/ 4423 h 6200"/>
                <a:gd name="T66" fmla="*/ 1600 w 6200"/>
                <a:gd name="T67" fmla="*/ 3100 h 6200"/>
                <a:gd name="T68" fmla="*/ 4600 w 6200"/>
                <a:gd name="T69" fmla="*/ 3100 h 6200"/>
                <a:gd name="T70" fmla="*/ 1600 w 6200"/>
                <a:gd name="T71" fmla="*/ 3100 h 6200"/>
                <a:gd name="T72" fmla="*/ 4500 w 6200"/>
                <a:gd name="T73" fmla="*/ 4500 h 6200"/>
                <a:gd name="T74" fmla="*/ 4800 w 6200"/>
                <a:gd name="T75" fmla="*/ 3100 h 6200"/>
                <a:gd name="T76" fmla="*/ 3947 w 6200"/>
                <a:gd name="T77" fmla="*/ 1300 h 6200"/>
                <a:gd name="T78" fmla="*/ 5652 w 6200"/>
                <a:gd name="T79" fmla="*/ 2019 h 6200"/>
                <a:gd name="T80" fmla="*/ 6000 w 6200"/>
                <a:gd name="T81" fmla="*/ 3000 h 6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200" h="6200">
                  <a:moveTo>
                    <a:pt x="5806" y="1891"/>
                  </a:moveTo>
                  <a:lnTo>
                    <a:pt x="5221" y="1189"/>
                  </a:lnTo>
                  <a:lnTo>
                    <a:pt x="5547" y="619"/>
                  </a:lnTo>
                  <a:cubicBezTo>
                    <a:pt x="5582" y="558"/>
                    <a:pt x="5600" y="490"/>
                    <a:pt x="5600" y="420"/>
                  </a:cubicBezTo>
                  <a:lnTo>
                    <a:pt x="5600" y="400"/>
                  </a:lnTo>
                  <a:cubicBezTo>
                    <a:pt x="5600" y="179"/>
                    <a:pt x="5421" y="0"/>
                    <a:pt x="5200" y="0"/>
                  </a:cubicBezTo>
                  <a:cubicBezTo>
                    <a:pt x="5067" y="0"/>
                    <a:pt x="4996" y="81"/>
                    <a:pt x="4950" y="134"/>
                  </a:cubicBezTo>
                  <a:cubicBezTo>
                    <a:pt x="4906" y="184"/>
                    <a:pt x="4889" y="200"/>
                    <a:pt x="4850" y="200"/>
                  </a:cubicBezTo>
                  <a:cubicBezTo>
                    <a:pt x="4811" y="200"/>
                    <a:pt x="4793" y="184"/>
                    <a:pt x="4750" y="134"/>
                  </a:cubicBezTo>
                  <a:cubicBezTo>
                    <a:pt x="4703" y="81"/>
                    <a:pt x="4632" y="0"/>
                    <a:pt x="4499" y="0"/>
                  </a:cubicBezTo>
                  <a:cubicBezTo>
                    <a:pt x="4367" y="0"/>
                    <a:pt x="4296" y="81"/>
                    <a:pt x="4249" y="134"/>
                  </a:cubicBezTo>
                  <a:cubicBezTo>
                    <a:pt x="4206" y="184"/>
                    <a:pt x="4188" y="200"/>
                    <a:pt x="4150" y="200"/>
                  </a:cubicBezTo>
                  <a:cubicBezTo>
                    <a:pt x="4111" y="200"/>
                    <a:pt x="4093" y="184"/>
                    <a:pt x="4050" y="134"/>
                  </a:cubicBezTo>
                  <a:cubicBezTo>
                    <a:pt x="4003" y="81"/>
                    <a:pt x="3933" y="0"/>
                    <a:pt x="3800" y="0"/>
                  </a:cubicBezTo>
                  <a:cubicBezTo>
                    <a:pt x="3579" y="0"/>
                    <a:pt x="3400" y="179"/>
                    <a:pt x="3400" y="400"/>
                  </a:cubicBezTo>
                  <a:lnTo>
                    <a:pt x="3400" y="420"/>
                  </a:lnTo>
                  <a:cubicBezTo>
                    <a:pt x="3400" y="490"/>
                    <a:pt x="3418" y="558"/>
                    <a:pt x="3453" y="619"/>
                  </a:cubicBezTo>
                  <a:lnTo>
                    <a:pt x="3779" y="1189"/>
                  </a:lnTo>
                  <a:lnTo>
                    <a:pt x="3551" y="1463"/>
                  </a:lnTo>
                  <a:cubicBezTo>
                    <a:pt x="3407" y="1423"/>
                    <a:pt x="3256" y="1400"/>
                    <a:pt x="3100" y="1400"/>
                  </a:cubicBezTo>
                  <a:cubicBezTo>
                    <a:pt x="2163" y="1400"/>
                    <a:pt x="1400" y="2163"/>
                    <a:pt x="1400" y="3100"/>
                  </a:cubicBezTo>
                  <a:cubicBezTo>
                    <a:pt x="1400" y="3430"/>
                    <a:pt x="1496" y="3738"/>
                    <a:pt x="1660" y="3999"/>
                  </a:cubicBezTo>
                  <a:lnTo>
                    <a:pt x="1400" y="4259"/>
                  </a:lnTo>
                  <a:lnTo>
                    <a:pt x="1306" y="4165"/>
                  </a:lnTo>
                  <a:lnTo>
                    <a:pt x="232" y="5060"/>
                  </a:lnTo>
                  <a:cubicBezTo>
                    <a:pt x="85" y="5183"/>
                    <a:pt x="0" y="5363"/>
                    <a:pt x="0" y="5555"/>
                  </a:cubicBezTo>
                  <a:cubicBezTo>
                    <a:pt x="0" y="5911"/>
                    <a:pt x="289" y="6200"/>
                    <a:pt x="645" y="6200"/>
                  </a:cubicBezTo>
                  <a:cubicBezTo>
                    <a:pt x="837" y="6200"/>
                    <a:pt x="1017" y="6115"/>
                    <a:pt x="1140" y="5968"/>
                  </a:cubicBezTo>
                  <a:lnTo>
                    <a:pt x="2035" y="4894"/>
                  </a:lnTo>
                  <a:lnTo>
                    <a:pt x="1941" y="4800"/>
                  </a:lnTo>
                  <a:lnTo>
                    <a:pt x="2201" y="4540"/>
                  </a:lnTo>
                  <a:cubicBezTo>
                    <a:pt x="2462" y="4704"/>
                    <a:pt x="2770" y="4800"/>
                    <a:pt x="3100" y="4800"/>
                  </a:cubicBezTo>
                  <a:cubicBezTo>
                    <a:pt x="3394" y="4800"/>
                    <a:pt x="3671" y="4725"/>
                    <a:pt x="3913" y="4593"/>
                  </a:cubicBezTo>
                  <a:cubicBezTo>
                    <a:pt x="4102" y="4663"/>
                    <a:pt x="4299" y="4700"/>
                    <a:pt x="4500" y="4700"/>
                  </a:cubicBezTo>
                  <a:cubicBezTo>
                    <a:pt x="5437" y="4700"/>
                    <a:pt x="6200" y="3937"/>
                    <a:pt x="6200" y="3000"/>
                  </a:cubicBezTo>
                  <a:lnTo>
                    <a:pt x="6200" y="2979"/>
                  </a:lnTo>
                  <a:cubicBezTo>
                    <a:pt x="6200" y="2582"/>
                    <a:pt x="6060" y="2196"/>
                    <a:pt x="5806" y="1891"/>
                  </a:cubicBezTo>
                  <a:close/>
                  <a:moveTo>
                    <a:pt x="3600" y="420"/>
                  </a:moveTo>
                  <a:lnTo>
                    <a:pt x="3600" y="400"/>
                  </a:lnTo>
                  <a:cubicBezTo>
                    <a:pt x="3600" y="290"/>
                    <a:pt x="3690" y="200"/>
                    <a:pt x="3800" y="200"/>
                  </a:cubicBezTo>
                  <a:cubicBezTo>
                    <a:pt x="3839" y="200"/>
                    <a:pt x="3856" y="216"/>
                    <a:pt x="3899" y="266"/>
                  </a:cubicBezTo>
                  <a:cubicBezTo>
                    <a:pt x="3946" y="319"/>
                    <a:pt x="4017" y="400"/>
                    <a:pt x="4150" y="400"/>
                  </a:cubicBezTo>
                  <a:cubicBezTo>
                    <a:pt x="4282" y="400"/>
                    <a:pt x="4353" y="319"/>
                    <a:pt x="4400" y="266"/>
                  </a:cubicBezTo>
                  <a:cubicBezTo>
                    <a:pt x="4443" y="216"/>
                    <a:pt x="4461" y="200"/>
                    <a:pt x="4499" y="200"/>
                  </a:cubicBezTo>
                  <a:cubicBezTo>
                    <a:pt x="4538" y="200"/>
                    <a:pt x="4556" y="216"/>
                    <a:pt x="4599" y="266"/>
                  </a:cubicBezTo>
                  <a:cubicBezTo>
                    <a:pt x="4646" y="319"/>
                    <a:pt x="4717" y="400"/>
                    <a:pt x="4850" y="400"/>
                  </a:cubicBezTo>
                  <a:cubicBezTo>
                    <a:pt x="4983" y="400"/>
                    <a:pt x="5053" y="319"/>
                    <a:pt x="5100" y="266"/>
                  </a:cubicBezTo>
                  <a:cubicBezTo>
                    <a:pt x="5144" y="216"/>
                    <a:pt x="5161" y="200"/>
                    <a:pt x="5200" y="200"/>
                  </a:cubicBezTo>
                  <a:cubicBezTo>
                    <a:pt x="5310" y="200"/>
                    <a:pt x="5400" y="290"/>
                    <a:pt x="5400" y="400"/>
                  </a:cubicBezTo>
                  <a:lnTo>
                    <a:pt x="5400" y="420"/>
                  </a:lnTo>
                  <a:cubicBezTo>
                    <a:pt x="5400" y="455"/>
                    <a:pt x="5391" y="489"/>
                    <a:pt x="5374" y="519"/>
                  </a:cubicBezTo>
                  <a:lnTo>
                    <a:pt x="5042" y="1100"/>
                  </a:lnTo>
                  <a:lnTo>
                    <a:pt x="3958" y="1100"/>
                  </a:lnTo>
                  <a:lnTo>
                    <a:pt x="3626" y="520"/>
                  </a:lnTo>
                  <a:cubicBezTo>
                    <a:pt x="3609" y="489"/>
                    <a:pt x="3600" y="455"/>
                    <a:pt x="3600" y="420"/>
                  </a:cubicBezTo>
                  <a:close/>
                  <a:moveTo>
                    <a:pt x="986" y="5840"/>
                  </a:moveTo>
                  <a:cubicBezTo>
                    <a:pt x="902" y="5942"/>
                    <a:pt x="777" y="6000"/>
                    <a:pt x="645" y="6000"/>
                  </a:cubicBezTo>
                  <a:cubicBezTo>
                    <a:pt x="399" y="6000"/>
                    <a:pt x="200" y="5801"/>
                    <a:pt x="200" y="5555"/>
                  </a:cubicBezTo>
                  <a:cubicBezTo>
                    <a:pt x="200" y="5423"/>
                    <a:pt x="258" y="5298"/>
                    <a:pt x="360" y="5214"/>
                  </a:cubicBezTo>
                  <a:lnTo>
                    <a:pt x="1294" y="4435"/>
                  </a:lnTo>
                  <a:lnTo>
                    <a:pt x="1765" y="4906"/>
                  </a:lnTo>
                  <a:lnTo>
                    <a:pt x="986" y="5840"/>
                  </a:lnTo>
                  <a:close/>
                  <a:moveTo>
                    <a:pt x="1800" y="4659"/>
                  </a:moveTo>
                  <a:lnTo>
                    <a:pt x="1541" y="4400"/>
                  </a:lnTo>
                  <a:lnTo>
                    <a:pt x="1777" y="4165"/>
                  </a:lnTo>
                  <a:cubicBezTo>
                    <a:pt x="1853" y="4260"/>
                    <a:pt x="1940" y="4347"/>
                    <a:pt x="2035" y="4423"/>
                  </a:cubicBezTo>
                  <a:lnTo>
                    <a:pt x="1800" y="4659"/>
                  </a:lnTo>
                  <a:close/>
                  <a:moveTo>
                    <a:pt x="1600" y="3100"/>
                  </a:moveTo>
                  <a:cubicBezTo>
                    <a:pt x="1600" y="2273"/>
                    <a:pt x="2273" y="1600"/>
                    <a:pt x="3100" y="1600"/>
                  </a:cubicBezTo>
                  <a:cubicBezTo>
                    <a:pt x="3927" y="1600"/>
                    <a:pt x="4600" y="2273"/>
                    <a:pt x="4600" y="3100"/>
                  </a:cubicBezTo>
                  <a:cubicBezTo>
                    <a:pt x="4600" y="3927"/>
                    <a:pt x="3927" y="4600"/>
                    <a:pt x="3100" y="4600"/>
                  </a:cubicBezTo>
                  <a:cubicBezTo>
                    <a:pt x="2273" y="4600"/>
                    <a:pt x="1600" y="3927"/>
                    <a:pt x="1600" y="3100"/>
                  </a:cubicBezTo>
                  <a:close/>
                  <a:moveTo>
                    <a:pt x="6000" y="3000"/>
                  </a:moveTo>
                  <a:cubicBezTo>
                    <a:pt x="6000" y="3827"/>
                    <a:pt x="5327" y="4500"/>
                    <a:pt x="4500" y="4500"/>
                  </a:cubicBezTo>
                  <a:cubicBezTo>
                    <a:pt x="4374" y="4500"/>
                    <a:pt x="4249" y="4483"/>
                    <a:pt x="4128" y="4451"/>
                  </a:cubicBezTo>
                  <a:cubicBezTo>
                    <a:pt x="4535" y="4140"/>
                    <a:pt x="4800" y="3651"/>
                    <a:pt x="4800" y="3100"/>
                  </a:cubicBezTo>
                  <a:cubicBezTo>
                    <a:pt x="4800" y="2394"/>
                    <a:pt x="4368" y="1788"/>
                    <a:pt x="3754" y="1531"/>
                  </a:cubicBezTo>
                  <a:lnTo>
                    <a:pt x="3947" y="1300"/>
                  </a:lnTo>
                  <a:lnTo>
                    <a:pt x="5053" y="1300"/>
                  </a:lnTo>
                  <a:lnTo>
                    <a:pt x="5652" y="2019"/>
                  </a:lnTo>
                  <a:cubicBezTo>
                    <a:pt x="5877" y="2288"/>
                    <a:pt x="6000" y="2629"/>
                    <a:pt x="6000" y="2979"/>
                  </a:cubicBezTo>
                  <a:lnTo>
                    <a:pt x="6000" y="30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24">
              <a:extLst>
                <a:ext uri="{FF2B5EF4-FFF2-40B4-BE49-F238E27FC236}">
                  <a16:creationId xmlns:a16="http://schemas.microsoft.com/office/drawing/2014/main" id="{53D0BF46-463A-4C45-BF0B-3C26A54AE0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2" y="2130"/>
              <a:ext cx="94" cy="93"/>
            </a:xfrm>
            <a:custGeom>
              <a:avLst/>
              <a:gdLst>
                <a:gd name="T0" fmla="*/ 1300 w 2600"/>
                <a:gd name="T1" fmla="*/ 0 h 2600"/>
                <a:gd name="T2" fmla="*/ 0 w 2600"/>
                <a:gd name="T3" fmla="*/ 1300 h 2600"/>
                <a:gd name="T4" fmla="*/ 1300 w 2600"/>
                <a:gd name="T5" fmla="*/ 2600 h 2600"/>
                <a:gd name="T6" fmla="*/ 2600 w 2600"/>
                <a:gd name="T7" fmla="*/ 1300 h 2600"/>
                <a:gd name="T8" fmla="*/ 1300 w 2600"/>
                <a:gd name="T9" fmla="*/ 0 h 2600"/>
                <a:gd name="T10" fmla="*/ 1300 w 2600"/>
                <a:gd name="T11" fmla="*/ 2400 h 2600"/>
                <a:gd name="T12" fmla="*/ 200 w 2600"/>
                <a:gd name="T13" fmla="*/ 1300 h 2600"/>
                <a:gd name="T14" fmla="*/ 1300 w 2600"/>
                <a:gd name="T15" fmla="*/ 200 h 2600"/>
                <a:gd name="T16" fmla="*/ 2400 w 2600"/>
                <a:gd name="T17" fmla="*/ 1300 h 2600"/>
                <a:gd name="T18" fmla="*/ 1300 w 2600"/>
                <a:gd name="T19" fmla="*/ 2400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0" h="2600">
                  <a:moveTo>
                    <a:pt x="1300" y="0"/>
                  </a:moveTo>
                  <a:cubicBezTo>
                    <a:pt x="583" y="0"/>
                    <a:pt x="0" y="583"/>
                    <a:pt x="0" y="1300"/>
                  </a:cubicBezTo>
                  <a:cubicBezTo>
                    <a:pt x="0" y="2017"/>
                    <a:pt x="583" y="2600"/>
                    <a:pt x="1300" y="2600"/>
                  </a:cubicBezTo>
                  <a:cubicBezTo>
                    <a:pt x="2017" y="2600"/>
                    <a:pt x="2600" y="2017"/>
                    <a:pt x="2600" y="1300"/>
                  </a:cubicBezTo>
                  <a:cubicBezTo>
                    <a:pt x="2600" y="583"/>
                    <a:pt x="2017" y="0"/>
                    <a:pt x="1300" y="0"/>
                  </a:cubicBezTo>
                  <a:close/>
                  <a:moveTo>
                    <a:pt x="1300" y="2400"/>
                  </a:moveTo>
                  <a:cubicBezTo>
                    <a:pt x="694" y="2400"/>
                    <a:pt x="200" y="1907"/>
                    <a:pt x="200" y="1300"/>
                  </a:cubicBezTo>
                  <a:cubicBezTo>
                    <a:pt x="200" y="694"/>
                    <a:pt x="694" y="200"/>
                    <a:pt x="1300" y="200"/>
                  </a:cubicBezTo>
                  <a:cubicBezTo>
                    <a:pt x="1907" y="200"/>
                    <a:pt x="2400" y="694"/>
                    <a:pt x="2400" y="1300"/>
                  </a:cubicBezTo>
                  <a:cubicBezTo>
                    <a:pt x="2400" y="1907"/>
                    <a:pt x="1907" y="2400"/>
                    <a:pt x="1300" y="2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25">
              <a:extLst>
                <a:ext uri="{FF2B5EF4-FFF2-40B4-BE49-F238E27FC236}">
                  <a16:creationId xmlns:a16="http://schemas.microsoft.com/office/drawing/2014/main" id="{5BFB413D-D2C9-4EBC-98C1-8748FC2C9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144"/>
              <a:ext cx="28" cy="65"/>
            </a:xfrm>
            <a:custGeom>
              <a:avLst/>
              <a:gdLst>
                <a:gd name="T0" fmla="*/ 400 w 800"/>
                <a:gd name="T1" fmla="*/ 400 h 1800"/>
                <a:gd name="T2" fmla="*/ 600 w 800"/>
                <a:gd name="T3" fmla="*/ 600 h 1800"/>
                <a:gd name="T4" fmla="*/ 800 w 800"/>
                <a:gd name="T5" fmla="*/ 600 h 1800"/>
                <a:gd name="T6" fmla="*/ 500 w 800"/>
                <a:gd name="T7" fmla="*/ 214 h 1800"/>
                <a:gd name="T8" fmla="*/ 500 w 800"/>
                <a:gd name="T9" fmla="*/ 0 h 1800"/>
                <a:gd name="T10" fmla="*/ 300 w 800"/>
                <a:gd name="T11" fmla="*/ 0 h 1800"/>
                <a:gd name="T12" fmla="*/ 300 w 800"/>
                <a:gd name="T13" fmla="*/ 200 h 1800"/>
                <a:gd name="T14" fmla="*/ 0 w 800"/>
                <a:gd name="T15" fmla="*/ 200 h 1800"/>
                <a:gd name="T16" fmla="*/ 0 w 800"/>
                <a:gd name="T17" fmla="*/ 600 h 1800"/>
                <a:gd name="T18" fmla="*/ 400 w 800"/>
                <a:gd name="T19" fmla="*/ 1000 h 1800"/>
                <a:gd name="T20" fmla="*/ 600 w 800"/>
                <a:gd name="T21" fmla="*/ 1200 h 1800"/>
                <a:gd name="T22" fmla="*/ 600 w 800"/>
                <a:gd name="T23" fmla="*/ 1400 h 1800"/>
                <a:gd name="T24" fmla="*/ 400 w 800"/>
                <a:gd name="T25" fmla="*/ 1400 h 1800"/>
                <a:gd name="T26" fmla="*/ 200 w 800"/>
                <a:gd name="T27" fmla="*/ 1200 h 1800"/>
                <a:gd name="T28" fmla="*/ 0 w 800"/>
                <a:gd name="T29" fmla="*/ 1200 h 1800"/>
                <a:gd name="T30" fmla="*/ 300 w 800"/>
                <a:gd name="T31" fmla="*/ 1586 h 1800"/>
                <a:gd name="T32" fmla="*/ 300 w 800"/>
                <a:gd name="T33" fmla="*/ 1800 h 1800"/>
                <a:gd name="T34" fmla="*/ 500 w 800"/>
                <a:gd name="T35" fmla="*/ 1800 h 1800"/>
                <a:gd name="T36" fmla="*/ 500 w 800"/>
                <a:gd name="T37" fmla="*/ 1600 h 1800"/>
                <a:gd name="T38" fmla="*/ 800 w 800"/>
                <a:gd name="T39" fmla="*/ 1600 h 1800"/>
                <a:gd name="T40" fmla="*/ 800 w 800"/>
                <a:gd name="T41" fmla="*/ 1200 h 1800"/>
                <a:gd name="T42" fmla="*/ 400 w 800"/>
                <a:gd name="T43" fmla="*/ 800 h 1800"/>
                <a:gd name="T44" fmla="*/ 200 w 800"/>
                <a:gd name="T45" fmla="*/ 600 h 1800"/>
                <a:gd name="T46" fmla="*/ 200 w 800"/>
                <a:gd name="T47" fmla="*/ 400 h 1800"/>
                <a:gd name="T48" fmla="*/ 400 w 800"/>
                <a:gd name="T49" fmla="*/ 4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0" h="1800">
                  <a:moveTo>
                    <a:pt x="400" y="400"/>
                  </a:moveTo>
                  <a:cubicBezTo>
                    <a:pt x="510" y="400"/>
                    <a:pt x="600" y="490"/>
                    <a:pt x="600" y="600"/>
                  </a:cubicBezTo>
                  <a:lnTo>
                    <a:pt x="800" y="600"/>
                  </a:lnTo>
                  <a:cubicBezTo>
                    <a:pt x="800" y="414"/>
                    <a:pt x="672" y="259"/>
                    <a:pt x="500" y="214"/>
                  </a:cubicBezTo>
                  <a:lnTo>
                    <a:pt x="500" y="0"/>
                  </a:lnTo>
                  <a:lnTo>
                    <a:pt x="300" y="0"/>
                  </a:lnTo>
                  <a:lnTo>
                    <a:pt x="300" y="200"/>
                  </a:lnTo>
                  <a:lnTo>
                    <a:pt x="0" y="200"/>
                  </a:lnTo>
                  <a:lnTo>
                    <a:pt x="0" y="600"/>
                  </a:lnTo>
                  <a:cubicBezTo>
                    <a:pt x="0" y="821"/>
                    <a:pt x="179" y="1000"/>
                    <a:pt x="400" y="1000"/>
                  </a:cubicBezTo>
                  <a:cubicBezTo>
                    <a:pt x="510" y="1000"/>
                    <a:pt x="600" y="1090"/>
                    <a:pt x="600" y="1200"/>
                  </a:cubicBezTo>
                  <a:lnTo>
                    <a:pt x="600" y="1400"/>
                  </a:lnTo>
                  <a:lnTo>
                    <a:pt x="400" y="1400"/>
                  </a:lnTo>
                  <a:cubicBezTo>
                    <a:pt x="290" y="1400"/>
                    <a:pt x="200" y="1310"/>
                    <a:pt x="200" y="1200"/>
                  </a:cubicBezTo>
                  <a:lnTo>
                    <a:pt x="0" y="1200"/>
                  </a:lnTo>
                  <a:cubicBezTo>
                    <a:pt x="0" y="1386"/>
                    <a:pt x="128" y="1541"/>
                    <a:pt x="300" y="1586"/>
                  </a:cubicBezTo>
                  <a:lnTo>
                    <a:pt x="300" y="1800"/>
                  </a:lnTo>
                  <a:lnTo>
                    <a:pt x="500" y="1800"/>
                  </a:lnTo>
                  <a:lnTo>
                    <a:pt x="500" y="1600"/>
                  </a:lnTo>
                  <a:lnTo>
                    <a:pt x="800" y="1600"/>
                  </a:lnTo>
                  <a:lnTo>
                    <a:pt x="800" y="1200"/>
                  </a:lnTo>
                  <a:cubicBezTo>
                    <a:pt x="800" y="979"/>
                    <a:pt x="621" y="800"/>
                    <a:pt x="400" y="800"/>
                  </a:cubicBezTo>
                  <a:cubicBezTo>
                    <a:pt x="290" y="800"/>
                    <a:pt x="200" y="710"/>
                    <a:pt x="200" y="600"/>
                  </a:cubicBezTo>
                  <a:lnTo>
                    <a:pt x="200" y="400"/>
                  </a:lnTo>
                  <a:lnTo>
                    <a:pt x="400" y="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426">
              <a:extLst>
                <a:ext uri="{FF2B5EF4-FFF2-40B4-BE49-F238E27FC236}">
                  <a16:creationId xmlns:a16="http://schemas.microsoft.com/office/drawing/2014/main" id="{E59C9B00-20B5-4B08-9FB3-193596179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4" y="2173"/>
              <a:ext cx="7" cy="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427">
              <a:extLst>
                <a:ext uri="{FF2B5EF4-FFF2-40B4-BE49-F238E27FC236}">
                  <a16:creationId xmlns:a16="http://schemas.microsoft.com/office/drawing/2014/main" id="{B0BAEF29-9C40-4FDE-A9B8-75D1B15C2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" y="2173"/>
              <a:ext cx="7" cy="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28">
              <a:extLst>
                <a:ext uri="{FF2B5EF4-FFF2-40B4-BE49-F238E27FC236}">
                  <a16:creationId xmlns:a16="http://schemas.microsoft.com/office/drawing/2014/main" id="{B67FCB44-0107-4079-B268-23EE84C5C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2266"/>
              <a:ext cx="7" cy="7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" name="Group 1419">
            <a:extLst>
              <a:ext uri="{FF2B5EF4-FFF2-40B4-BE49-F238E27FC236}">
                <a16:creationId xmlns:a16="http://schemas.microsoft.com/office/drawing/2014/main" id="{DD5DD5C7-6A71-4A02-A816-7F7EB2A95E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4433" y="1347640"/>
            <a:ext cx="630288" cy="436072"/>
            <a:chOff x="1472" y="2215"/>
            <a:chExt cx="172" cy="119"/>
          </a:xfrm>
          <a:solidFill>
            <a:schemeClr val="bg2">
              <a:lumMod val="25000"/>
            </a:schemeClr>
          </a:solidFill>
        </p:grpSpPr>
        <p:sp>
          <p:nvSpPr>
            <p:cNvPr id="106" name="Freeform 1420">
              <a:extLst>
                <a:ext uri="{FF2B5EF4-FFF2-40B4-BE49-F238E27FC236}">
                  <a16:creationId xmlns:a16="http://schemas.microsoft.com/office/drawing/2014/main" id="{C5627737-50CF-486E-AACA-F3D98D45A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2" y="2215"/>
              <a:ext cx="172" cy="119"/>
            </a:xfrm>
            <a:custGeom>
              <a:avLst/>
              <a:gdLst>
                <a:gd name="T0" fmla="*/ 5246 w 6400"/>
                <a:gd name="T1" fmla="*/ 652 h 4424"/>
                <a:gd name="T2" fmla="*/ 4295 w 6400"/>
                <a:gd name="T3" fmla="*/ 209 h 4424"/>
                <a:gd name="T4" fmla="*/ 3922 w 6400"/>
                <a:gd name="T5" fmla="*/ 0 h 4424"/>
                <a:gd name="T6" fmla="*/ 3483 w 6400"/>
                <a:gd name="T7" fmla="*/ 1205 h 4424"/>
                <a:gd name="T8" fmla="*/ 2917 w 6400"/>
                <a:gd name="T9" fmla="*/ 438 h 4424"/>
                <a:gd name="T10" fmla="*/ 2105 w 6400"/>
                <a:gd name="T11" fmla="*/ 209 h 4424"/>
                <a:gd name="T12" fmla="*/ 1154 w 6400"/>
                <a:gd name="T13" fmla="*/ 652 h 4424"/>
                <a:gd name="T14" fmla="*/ 1005 w 6400"/>
                <a:gd name="T15" fmla="*/ 1110 h 4424"/>
                <a:gd name="T16" fmla="*/ 1336 w 6400"/>
                <a:gd name="T17" fmla="*/ 764 h 4424"/>
                <a:gd name="T18" fmla="*/ 2703 w 6400"/>
                <a:gd name="T19" fmla="*/ 1150 h 4424"/>
                <a:gd name="T20" fmla="*/ 2703 w 6400"/>
                <a:gd name="T21" fmla="*/ 2206 h 4424"/>
                <a:gd name="T22" fmla="*/ 798 w 6400"/>
                <a:gd name="T23" fmla="*/ 1666 h 4424"/>
                <a:gd name="T24" fmla="*/ 920 w 6400"/>
                <a:gd name="T25" fmla="*/ 1253 h 4424"/>
                <a:gd name="T26" fmla="*/ 142 w 6400"/>
                <a:gd name="T27" fmla="*/ 2339 h 4424"/>
                <a:gd name="T28" fmla="*/ 1458 w 6400"/>
                <a:gd name="T29" fmla="*/ 4424 h 4424"/>
                <a:gd name="T30" fmla="*/ 2917 w 6400"/>
                <a:gd name="T31" fmla="*/ 2681 h 4424"/>
                <a:gd name="T32" fmla="*/ 3483 w 6400"/>
                <a:gd name="T33" fmla="*/ 2966 h 4424"/>
                <a:gd name="T34" fmla="*/ 6400 w 6400"/>
                <a:gd name="T35" fmla="*/ 2966 h 4424"/>
                <a:gd name="T36" fmla="*/ 2703 w 6400"/>
                <a:gd name="T37" fmla="*/ 550 h 4424"/>
                <a:gd name="T38" fmla="*/ 2478 w 6400"/>
                <a:gd name="T39" fmla="*/ 214 h 4424"/>
                <a:gd name="T40" fmla="*/ 2703 w 6400"/>
                <a:gd name="T41" fmla="*/ 550 h 4424"/>
                <a:gd name="T42" fmla="*/ 214 w 6400"/>
                <a:gd name="T43" fmla="*/ 2966 h 4424"/>
                <a:gd name="T44" fmla="*/ 2703 w 6400"/>
                <a:gd name="T45" fmla="*/ 2966 h 4424"/>
                <a:gd name="T46" fmla="*/ 2917 w 6400"/>
                <a:gd name="T47" fmla="*/ 2056 h 4424"/>
                <a:gd name="T48" fmla="*/ 3483 w 6400"/>
                <a:gd name="T49" fmla="*/ 1419 h 4424"/>
                <a:gd name="T50" fmla="*/ 2917 w 6400"/>
                <a:gd name="T51" fmla="*/ 2056 h 4424"/>
                <a:gd name="T52" fmla="*/ 2917 w 6400"/>
                <a:gd name="T53" fmla="*/ 2467 h 4424"/>
                <a:gd name="T54" fmla="*/ 3483 w 6400"/>
                <a:gd name="T55" fmla="*/ 2270 h 4424"/>
                <a:gd name="T56" fmla="*/ 3697 w 6400"/>
                <a:gd name="T57" fmla="*/ 438 h 4424"/>
                <a:gd name="T58" fmla="*/ 4071 w 6400"/>
                <a:gd name="T59" fmla="*/ 271 h 4424"/>
                <a:gd name="T60" fmla="*/ 3697 w 6400"/>
                <a:gd name="T61" fmla="*/ 438 h 4424"/>
                <a:gd name="T62" fmla="*/ 3697 w 6400"/>
                <a:gd name="T63" fmla="*/ 1150 h 4424"/>
                <a:gd name="T64" fmla="*/ 5064 w 6400"/>
                <a:gd name="T65" fmla="*/ 764 h 4424"/>
                <a:gd name="T66" fmla="*/ 4942 w 6400"/>
                <a:gd name="T67" fmla="*/ 1508 h 4424"/>
                <a:gd name="T68" fmla="*/ 3697 w 6400"/>
                <a:gd name="T69" fmla="*/ 1150 h 4424"/>
                <a:gd name="T70" fmla="*/ 3697 w 6400"/>
                <a:gd name="T71" fmla="*/ 2966 h 4424"/>
                <a:gd name="T72" fmla="*/ 6186 w 6400"/>
                <a:gd name="T73" fmla="*/ 2966 h 4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00" h="4424">
                  <a:moveTo>
                    <a:pt x="6250" y="2323"/>
                  </a:moveTo>
                  <a:cubicBezTo>
                    <a:pt x="6207" y="2234"/>
                    <a:pt x="5270" y="690"/>
                    <a:pt x="5246" y="652"/>
                  </a:cubicBezTo>
                  <a:cubicBezTo>
                    <a:pt x="5071" y="368"/>
                    <a:pt x="4768" y="198"/>
                    <a:pt x="4435" y="198"/>
                  </a:cubicBezTo>
                  <a:cubicBezTo>
                    <a:pt x="4388" y="198"/>
                    <a:pt x="4341" y="202"/>
                    <a:pt x="4295" y="209"/>
                  </a:cubicBezTo>
                  <a:cubicBezTo>
                    <a:pt x="4295" y="209"/>
                    <a:pt x="4295" y="208"/>
                    <a:pt x="4295" y="208"/>
                  </a:cubicBezTo>
                  <a:cubicBezTo>
                    <a:pt x="4215" y="78"/>
                    <a:pt x="4075" y="0"/>
                    <a:pt x="3922" y="0"/>
                  </a:cubicBezTo>
                  <a:cubicBezTo>
                    <a:pt x="3680" y="0"/>
                    <a:pt x="3483" y="196"/>
                    <a:pt x="3483" y="438"/>
                  </a:cubicBezTo>
                  <a:lnTo>
                    <a:pt x="3483" y="1205"/>
                  </a:lnTo>
                  <a:lnTo>
                    <a:pt x="2917" y="1205"/>
                  </a:lnTo>
                  <a:lnTo>
                    <a:pt x="2917" y="438"/>
                  </a:lnTo>
                  <a:cubicBezTo>
                    <a:pt x="2917" y="196"/>
                    <a:pt x="2720" y="0"/>
                    <a:pt x="2478" y="0"/>
                  </a:cubicBezTo>
                  <a:cubicBezTo>
                    <a:pt x="2325" y="0"/>
                    <a:pt x="2186" y="77"/>
                    <a:pt x="2105" y="209"/>
                  </a:cubicBezTo>
                  <a:cubicBezTo>
                    <a:pt x="2059" y="202"/>
                    <a:pt x="2012" y="198"/>
                    <a:pt x="1965" y="198"/>
                  </a:cubicBezTo>
                  <a:cubicBezTo>
                    <a:pt x="1632" y="198"/>
                    <a:pt x="1329" y="368"/>
                    <a:pt x="1154" y="652"/>
                  </a:cubicBezTo>
                  <a:cubicBezTo>
                    <a:pt x="1152" y="655"/>
                    <a:pt x="1144" y="667"/>
                    <a:pt x="968" y="963"/>
                  </a:cubicBezTo>
                  <a:cubicBezTo>
                    <a:pt x="938" y="1014"/>
                    <a:pt x="954" y="1079"/>
                    <a:pt x="1005" y="1110"/>
                  </a:cubicBezTo>
                  <a:cubicBezTo>
                    <a:pt x="1056" y="1140"/>
                    <a:pt x="1122" y="1123"/>
                    <a:pt x="1152" y="1073"/>
                  </a:cubicBezTo>
                  <a:cubicBezTo>
                    <a:pt x="1297" y="829"/>
                    <a:pt x="1332" y="771"/>
                    <a:pt x="1336" y="764"/>
                  </a:cubicBezTo>
                  <a:cubicBezTo>
                    <a:pt x="1472" y="544"/>
                    <a:pt x="1707" y="413"/>
                    <a:pt x="1965" y="413"/>
                  </a:cubicBezTo>
                  <a:cubicBezTo>
                    <a:pt x="2372" y="413"/>
                    <a:pt x="2703" y="743"/>
                    <a:pt x="2703" y="1150"/>
                  </a:cubicBezTo>
                  <a:lnTo>
                    <a:pt x="2703" y="1150"/>
                  </a:lnTo>
                  <a:lnTo>
                    <a:pt x="2703" y="2206"/>
                  </a:lnTo>
                  <a:cubicBezTo>
                    <a:pt x="2446" y="1787"/>
                    <a:pt x="1984" y="1508"/>
                    <a:pt x="1458" y="1508"/>
                  </a:cubicBezTo>
                  <a:cubicBezTo>
                    <a:pt x="1221" y="1508"/>
                    <a:pt x="997" y="1565"/>
                    <a:pt x="798" y="1666"/>
                  </a:cubicBezTo>
                  <a:cubicBezTo>
                    <a:pt x="849" y="1580"/>
                    <a:pt x="903" y="1490"/>
                    <a:pt x="957" y="1399"/>
                  </a:cubicBezTo>
                  <a:cubicBezTo>
                    <a:pt x="987" y="1349"/>
                    <a:pt x="971" y="1283"/>
                    <a:pt x="920" y="1253"/>
                  </a:cubicBezTo>
                  <a:cubicBezTo>
                    <a:pt x="869" y="1222"/>
                    <a:pt x="803" y="1239"/>
                    <a:pt x="773" y="1290"/>
                  </a:cubicBezTo>
                  <a:cubicBezTo>
                    <a:pt x="545" y="1671"/>
                    <a:pt x="187" y="2244"/>
                    <a:pt x="142" y="2339"/>
                  </a:cubicBezTo>
                  <a:cubicBezTo>
                    <a:pt x="51" y="2529"/>
                    <a:pt x="0" y="2742"/>
                    <a:pt x="0" y="2966"/>
                  </a:cubicBezTo>
                  <a:cubicBezTo>
                    <a:pt x="0" y="3770"/>
                    <a:pt x="654" y="4424"/>
                    <a:pt x="1458" y="4424"/>
                  </a:cubicBezTo>
                  <a:cubicBezTo>
                    <a:pt x="2263" y="4424"/>
                    <a:pt x="2917" y="3770"/>
                    <a:pt x="2917" y="2966"/>
                  </a:cubicBezTo>
                  <a:lnTo>
                    <a:pt x="2917" y="2681"/>
                  </a:lnTo>
                  <a:lnTo>
                    <a:pt x="3483" y="2681"/>
                  </a:lnTo>
                  <a:lnTo>
                    <a:pt x="3483" y="2966"/>
                  </a:lnTo>
                  <a:cubicBezTo>
                    <a:pt x="3483" y="3770"/>
                    <a:pt x="4137" y="4424"/>
                    <a:pt x="4942" y="4424"/>
                  </a:cubicBezTo>
                  <a:cubicBezTo>
                    <a:pt x="5746" y="4424"/>
                    <a:pt x="6400" y="3770"/>
                    <a:pt x="6400" y="2966"/>
                  </a:cubicBezTo>
                  <a:cubicBezTo>
                    <a:pt x="6400" y="2735"/>
                    <a:pt x="6346" y="2517"/>
                    <a:pt x="6250" y="2323"/>
                  </a:cubicBezTo>
                  <a:close/>
                  <a:moveTo>
                    <a:pt x="2703" y="550"/>
                  </a:moveTo>
                  <a:cubicBezTo>
                    <a:pt x="2604" y="428"/>
                    <a:pt x="2476" y="332"/>
                    <a:pt x="2329" y="271"/>
                  </a:cubicBezTo>
                  <a:cubicBezTo>
                    <a:pt x="2369" y="234"/>
                    <a:pt x="2422" y="214"/>
                    <a:pt x="2478" y="214"/>
                  </a:cubicBezTo>
                  <a:cubicBezTo>
                    <a:pt x="2602" y="214"/>
                    <a:pt x="2703" y="314"/>
                    <a:pt x="2703" y="438"/>
                  </a:cubicBezTo>
                  <a:lnTo>
                    <a:pt x="2703" y="550"/>
                  </a:lnTo>
                  <a:close/>
                  <a:moveTo>
                    <a:pt x="1458" y="4210"/>
                  </a:moveTo>
                  <a:cubicBezTo>
                    <a:pt x="772" y="4210"/>
                    <a:pt x="214" y="3652"/>
                    <a:pt x="214" y="2966"/>
                  </a:cubicBezTo>
                  <a:cubicBezTo>
                    <a:pt x="214" y="2280"/>
                    <a:pt x="772" y="1722"/>
                    <a:pt x="1458" y="1722"/>
                  </a:cubicBezTo>
                  <a:cubicBezTo>
                    <a:pt x="2144" y="1722"/>
                    <a:pt x="2703" y="2280"/>
                    <a:pt x="2703" y="2966"/>
                  </a:cubicBezTo>
                  <a:cubicBezTo>
                    <a:pt x="2703" y="3652"/>
                    <a:pt x="2144" y="4210"/>
                    <a:pt x="1458" y="4210"/>
                  </a:cubicBezTo>
                  <a:close/>
                  <a:moveTo>
                    <a:pt x="2917" y="2056"/>
                  </a:moveTo>
                  <a:lnTo>
                    <a:pt x="2917" y="1419"/>
                  </a:lnTo>
                  <a:lnTo>
                    <a:pt x="3483" y="1419"/>
                  </a:lnTo>
                  <a:lnTo>
                    <a:pt x="3483" y="2056"/>
                  </a:lnTo>
                  <a:lnTo>
                    <a:pt x="2917" y="2056"/>
                  </a:lnTo>
                  <a:close/>
                  <a:moveTo>
                    <a:pt x="3483" y="2467"/>
                  </a:moveTo>
                  <a:lnTo>
                    <a:pt x="2917" y="2467"/>
                  </a:lnTo>
                  <a:lnTo>
                    <a:pt x="2917" y="2270"/>
                  </a:lnTo>
                  <a:lnTo>
                    <a:pt x="3483" y="2270"/>
                  </a:lnTo>
                  <a:lnTo>
                    <a:pt x="3483" y="2467"/>
                  </a:lnTo>
                  <a:close/>
                  <a:moveTo>
                    <a:pt x="3697" y="438"/>
                  </a:moveTo>
                  <a:cubicBezTo>
                    <a:pt x="3697" y="314"/>
                    <a:pt x="3798" y="214"/>
                    <a:pt x="3922" y="214"/>
                  </a:cubicBezTo>
                  <a:cubicBezTo>
                    <a:pt x="3978" y="214"/>
                    <a:pt x="4031" y="235"/>
                    <a:pt x="4071" y="271"/>
                  </a:cubicBezTo>
                  <a:cubicBezTo>
                    <a:pt x="3925" y="332"/>
                    <a:pt x="3796" y="428"/>
                    <a:pt x="3697" y="550"/>
                  </a:cubicBezTo>
                  <a:lnTo>
                    <a:pt x="3697" y="438"/>
                  </a:lnTo>
                  <a:close/>
                  <a:moveTo>
                    <a:pt x="3697" y="1150"/>
                  </a:moveTo>
                  <a:lnTo>
                    <a:pt x="3697" y="1150"/>
                  </a:lnTo>
                  <a:cubicBezTo>
                    <a:pt x="3697" y="743"/>
                    <a:pt x="4028" y="413"/>
                    <a:pt x="4435" y="413"/>
                  </a:cubicBezTo>
                  <a:cubicBezTo>
                    <a:pt x="4693" y="413"/>
                    <a:pt x="4928" y="544"/>
                    <a:pt x="5064" y="764"/>
                  </a:cubicBezTo>
                  <a:cubicBezTo>
                    <a:pt x="5077" y="785"/>
                    <a:pt x="5344" y="1234"/>
                    <a:pt x="5602" y="1666"/>
                  </a:cubicBezTo>
                  <a:cubicBezTo>
                    <a:pt x="5403" y="1565"/>
                    <a:pt x="5179" y="1508"/>
                    <a:pt x="4942" y="1508"/>
                  </a:cubicBezTo>
                  <a:cubicBezTo>
                    <a:pt x="4416" y="1508"/>
                    <a:pt x="3954" y="1787"/>
                    <a:pt x="3697" y="2206"/>
                  </a:cubicBezTo>
                  <a:lnTo>
                    <a:pt x="3697" y="1150"/>
                  </a:lnTo>
                  <a:close/>
                  <a:moveTo>
                    <a:pt x="4942" y="4210"/>
                  </a:moveTo>
                  <a:cubicBezTo>
                    <a:pt x="4256" y="4210"/>
                    <a:pt x="3697" y="3652"/>
                    <a:pt x="3697" y="2966"/>
                  </a:cubicBezTo>
                  <a:cubicBezTo>
                    <a:pt x="3697" y="2280"/>
                    <a:pt x="4256" y="1722"/>
                    <a:pt x="4942" y="1722"/>
                  </a:cubicBezTo>
                  <a:cubicBezTo>
                    <a:pt x="5628" y="1722"/>
                    <a:pt x="6186" y="2280"/>
                    <a:pt x="6186" y="2966"/>
                  </a:cubicBezTo>
                  <a:cubicBezTo>
                    <a:pt x="6186" y="3652"/>
                    <a:pt x="5628" y="4210"/>
                    <a:pt x="4942" y="42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421">
              <a:extLst>
                <a:ext uri="{FF2B5EF4-FFF2-40B4-BE49-F238E27FC236}">
                  <a16:creationId xmlns:a16="http://schemas.microsoft.com/office/drawing/2014/main" id="{E71F115A-61B6-4D60-90EA-CD78DD609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" y="2268"/>
              <a:ext cx="54" cy="53"/>
            </a:xfrm>
            <a:custGeom>
              <a:avLst/>
              <a:gdLst>
                <a:gd name="T0" fmla="*/ 1937 w 1995"/>
                <a:gd name="T1" fmla="*/ 661 h 1996"/>
                <a:gd name="T2" fmla="*/ 1800 w 1995"/>
                <a:gd name="T3" fmla="*/ 596 h 1996"/>
                <a:gd name="T4" fmla="*/ 1735 w 1995"/>
                <a:gd name="T5" fmla="*/ 733 h 1996"/>
                <a:gd name="T6" fmla="*/ 1781 w 1995"/>
                <a:gd name="T7" fmla="*/ 998 h 1996"/>
                <a:gd name="T8" fmla="*/ 998 w 1995"/>
                <a:gd name="T9" fmla="*/ 1781 h 1996"/>
                <a:gd name="T10" fmla="*/ 214 w 1995"/>
                <a:gd name="T11" fmla="*/ 998 h 1996"/>
                <a:gd name="T12" fmla="*/ 998 w 1995"/>
                <a:gd name="T13" fmla="*/ 215 h 1996"/>
                <a:gd name="T14" fmla="*/ 1571 w 1995"/>
                <a:gd name="T15" fmla="*/ 464 h 1996"/>
                <a:gd name="T16" fmla="*/ 1723 w 1995"/>
                <a:gd name="T17" fmla="*/ 470 h 1996"/>
                <a:gd name="T18" fmla="*/ 1728 w 1995"/>
                <a:gd name="T19" fmla="*/ 319 h 1996"/>
                <a:gd name="T20" fmla="*/ 998 w 1995"/>
                <a:gd name="T21" fmla="*/ 0 h 1996"/>
                <a:gd name="T22" fmla="*/ 0 w 1995"/>
                <a:gd name="T23" fmla="*/ 998 h 1996"/>
                <a:gd name="T24" fmla="*/ 998 w 1995"/>
                <a:gd name="T25" fmla="*/ 1996 h 1996"/>
                <a:gd name="T26" fmla="*/ 1995 w 1995"/>
                <a:gd name="T27" fmla="*/ 998 h 1996"/>
                <a:gd name="T28" fmla="*/ 1937 w 1995"/>
                <a:gd name="T29" fmla="*/ 66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5" h="1996">
                  <a:moveTo>
                    <a:pt x="1937" y="661"/>
                  </a:moveTo>
                  <a:cubicBezTo>
                    <a:pt x="1917" y="605"/>
                    <a:pt x="1855" y="576"/>
                    <a:pt x="1800" y="596"/>
                  </a:cubicBezTo>
                  <a:cubicBezTo>
                    <a:pt x="1744" y="616"/>
                    <a:pt x="1715" y="677"/>
                    <a:pt x="1735" y="733"/>
                  </a:cubicBezTo>
                  <a:cubicBezTo>
                    <a:pt x="1766" y="818"/>
                    <a:pt x="1781" y="907"/>
                    <a:pt x="1781" y="998"/>
                  </a:cubicBezTo>
                  <a:cubicBezTo>
                    <a:pt x="1781" y="1430"/>
                    <a:pt x="1430" y="1781"/>
                    <a:pt x="998" y="1781"/>
                  </a:cubicBezTo>
                  <a:cubicBezTo>
                    <a:pt x="566" y="1781"/>
                    <a:pt x="214" y="1430"/>
                    <a:pt x="214" y="998"/>
                  </a:cubicBezTo>
                  <a:cubicBezTo>
                    <a:pt x="214" y="566"/>
                    <a:pt x="566" y="215"/>
                    <a:pt x="998" y="215"/>
                  </a:cubicBezTo>
                  <a:cubicBezTo>
                    <a:pt x="1214" y="215"/>
                    <a:pt x="1423" y="306"/>
                    <a:pt x="1571" y="464"/>
                  </a:cubicBezTo>
                  <a:cubicBezTo>
                    <a:pt x="1612" y="508"/>
                    <a:pt x="1679" y="510"/>
                    <a:pt x="1723" y="470"/>
                  </a:cubicBezTo>
                  <a:cubicBezTo>
                    <a:pt x="1766" y="430"/>
                    <a:pt x="1768" y="362"/>
                    <a:pt x="1728" y="319"/>
                  </a:cubicBezTo>
                  <a:cubicBezTo>
                    <a:pt x="1540" y="116"/>
                    <a:pt x="1274" y="0"/>
                    <a:pt x="998" y="0"/>
                  </a:cubicBez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8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882"/>
                    <a:pt x="1975" y="769"/>
                    <a:pt x="1937" y="6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422">
              <a:extLst>
                <a:ext uri="{FF2B5EF4-FFF2-40B4-BE49-F238E27FC236}">
                  <a16:creationId xmlns:a16="http://schemas.microsoft.com/office/drawing/2014/main" id="{91D7EC1A-7EE5-4997-B2E8-3C5C8F072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" y="2268"/>
              <a:ext cx="54" cy="53"/>
            </a:xfrm>
            <a:custGeom>
              <a:avLst/>
              <a:gdLst>
                <a:gd name="T0" fmla="*/ 997 w 1995"/>
                <a:gd name="T1" fmla="*/ 0 h 1996"/>
                <a:gd name="T2" fmla="*/ 0 w 1995"/>
                <a:gd name="T3" fmla="*/ 998 h 1996"/>
                <a:gd name="T4" fmla="*/ 997 w 1995"/>
                <a:gd name="T5" fmla="*/ 1996 h 1996"/>
                <a:gd name="T6" fmla="*/ 1995 w 1995"/>
                <a:gd name="T7" fmla="*/ 998 h 1996"/>
                <a:gd name="T8" fmla="*/ 997 w 1995"/>
                <a:gd name="T9" fmla="*/ 0 h 1996"/>
                <a:gd name="T10" fmla="*/ 997 w 1995"/>
                <a:gd name="T11" fmla="*/ 1781 h 1996"/>
                <a:gd name="T12" fmla="*/ 214 w 1995"/>
                <a:gd name="T13" fmla="*/ 998 h 1996"/>
                <a:gd name="T14" fmla="*/ 997 w 1995"/>
                <a:gd name="T15" fmla="*/ 215 h 1996"/>
                <a:gd name="T16" fmla="*/ 1781 w 1995"/>
                <a:gd name="T17" fmla="*/ 998 h 1996"/>
                <a:gd name="T18" fmla="*/ 997 w 1995"/>
                <a:gd name="T19" fmla="*/ 1781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5" h="1996">
                  <a:moveTo>
                    <a:pt x="997" y="0"/>
                  </a:moveTo>
                  <a:cubicBezTo>
                    <a:pt x="447" y="0"/>
                    <a:pt x="0" y="448"/>
                    <a:pt x="0" y="998"/>
                  </a:cubicBezTo>
                  <a:cubicBezTo>
                    <a:pt x="0" y="1548"/>
                    <a:pt x="447" y="1996"/>
                    <a:pt x="997" y="1996"/>
                  </a:cubicBezTo>
                  <a:cubicBezTo>
                    <a:pt x="1548" y="1996"/>
                    <a:pt x="1995" y="1548"/>
                    <a:pt x="1995" y="998"/>
                  </a:cubicBezTo>
                  <a:cubicBezTo>
                    <a:pt x="1995" y="448"/>
                    <a:pt x="1548" y="0"/>
                    <a:pt x="997" y="0"/>
                  </a:cubicBezTo>
                  <a:close/>
                  <a:moveTo>
                    <a:pt x="997" y="1781"/>
                  </a:moveTo>
                  <a:cubicBezTo>
                    <a:pt x="565" y="1781"/>
                    <a:pt x="214" y="1430"/>
                    <a:pt x="214" y="998"/>
                  </a:cubicBezTo>
                  <a:cubicBezTo>
                    <a:pt x="214" y="566"/>
                    <a:pt x="565" y="215"/>
                    <a:pt x="997" y="215"/>
                  </a:cubicBezTo>
                  <a:cubicBezTo>
                    <a:pt x="1429" y="215"/>
                    <a:pt x="1781" y="566"/>
                    <a:pt x="1781" y="998"/>
                  </a:cubicBezTo>
                  <a:cubicBezTo>
                    <a:pt x="1781" y="1430"/>
                    <a:pt x="1429" y="1781"/>
                    <a:pt x="997" y="178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9" name="Group 308">
            <a:extLst>
              <a:ext uri="{FF2B5EF4-FFF2-40B4-BE49-F238E27FC236}">
                <a16:creationId xmlns:a16="http://schemas.microsoft.com/office/drawing/2014/main" id="{F62E393F-DD50-4880-A3AF-86CC715DDC5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4433" y="2265113"/>
            <a:ext cx="558670" cy="552212"/>
            <a:chOff x="1904" y="3745"/>
            <a:chExt cx="173" cy="171"/>
          </a:xfrm>
          <a:solidFill>
            <a:schemeClr val="bg2">
              <a:lumMod val="25000"/>
            </a:schemeClr>
          </a:solidFill>
        </p:grpSpPr>
        <p:sp>
          <p:nvSpPr>
            <p:cNvPr id="110" name="Freeform 309">
              <a:extLst>
                <a:ext uri="{FF2B5EF4-FFF2-40B4-BE49-F238E27FC236}">
                  <a16:creationId xmlns:a16="http://schemas.microsoft.com/office/drawing/2014/main" id="{33B58B7B-FF47-431B-8EB5-6E8E7435C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4" y="3745"/>
              <a:ext cx="173" cy="171"/>
            </a:xfrm>
            <a:custGeom>
              <a:avLst/>
              <a:gdLst>
                <a:gd name="T0" fmla="*/ 5746 w 6265"/>
                <a:gd name="T1" fmla="*/ 1442 h 6200"/>
                <a:gd name="T2" fmla="*/ 5533 w 6265"/>
                <a:gd name="T3" fmla="*/ 800 h 6200"/>
                <a:gd name="T4" fmla="*/ 4333 w 6265"/>
                <a:gd name="T5" fmla="*/ 600 h 6200"/>
                <a:gd name="T6" fmla="*/ 4533 w 6265"/>
                <a:gd name="T7" fmla="*/ 1324 h 6200"/>
                <a:gd name="T8" fmla="*/ 3633 w 6265"/>
                <a:gd name="T9" fmla="*/ 1287 h 6200"/>
                <a:gd name="T10" fmla="*/ 2633 w 6265"/>
                <a:gd name="T11" fmla="*/ 1200 h 6200"/>
                <a:gd name="T12" fmla="*/ 2146 w 6265"/>
                <a:gd name="T13" fmla="*/ 1443 h 6200"/>
                <a:gd name="T14" fmla="*/ 1933 w 6265"/>
                <a:gd name="T15" fmla="*/ 800 h 6200"/>
                <a:gd name="T16" fmla="*/ 733 w 6265"/>
                <a:gd name="T17" fmla="*/ 600 h 6200"/>
                <a:gd name="T18" fmla="*/ 933 w 6265"/>
                <a:gd name="T19" fmla="*/ 1324 h 6200"/>
                <a:gd name="T20" fmla="*/ 0 w 6265"/>
                <a:gd name="T21" fmla="*/ 2400 h 6200"/>
                <a:gd name="T22" fmla="*/ 2633 w 6265"/>
                <a:gd name="T23" fmla="*/ 4112 h 6200"/>
                <a:gd name="T24" fmla="*/ 2433 w 6265"/>
                <a:gd name="T25" fmla="*/ 4600 h 6200"/>
                <a:gd name="T26" fmla="*/ 2433 w 6265"/>
                <a:gd name="T27" fmla="*/ 4800 h 6200"/>
                <a:gd name="T28" fmla="*/ 2633 w 6265"/>
                <a:gd name="T29" fmla="*/ 5700 h 6200"/>
                <a:gd name="T30" fmla="*/ 3633 w 6265"/>
                <a:gd name="T31" fmla="*/ 5000 h 6200"/>
                <a:gd name="T32" fmla="*/ 3633 w 6265"/>
                <a:gd name="T33" fmla="*/ 4800 h 6200"/>
                <a:gd name="T34" fmla="*/ 3833 w 6265"/>
                <a:gd name="T35" fmla="*/ 4400 h 6200"/>
                <a:gd name="T36" fmla="*/ 4633 w 6265"/>
                <a:gd name="T37" fmla="*/ 2700 h 6200"/>
                <a:gd name="T38" fmla="*/ 4533 w 6265"/>
                <a:gd name="T39" fmla="*/ 600 h 6200"/>
                <a:gd name="T40" fmla="*/ 5333 w 6265"/>
                <a:gd name="T41" fmla="*/ 800 h 6200"/>
                <a:gd name="T42" fmla="*/ 4533 w 6265"/>
                <a:gd name="T43" fmla="*/ 600 h 6200"/>
                <a:gd name="T44" fmla="*/ 4933 w 6265"/>
                <a:gd name="T45" fmla="*/ 1600 h 6200"/>
                <a:gd name="T46" fmla="*/ 4933 w 6265"/>
                <a:gd name="T47" fmla="*/ 1400 h 6200"/>
                <a:gd name="T48" fmla="*/ 3133 w 6265"/>
                <a:gd name="T49" fmla="*/ 900 h 6200"/>
                <a:gd name="T50" fmla="*/ 3133 w 6265"/>
                <a:gd name="T51" fmla="*/ 1700 h 6200"/>
                <a:gd name="T52" fmla="*/ 3133 w 6265"/>
                <a:gd name="T53" fmla="*/ 2200 h 6200"/>
                <a:gd name="T54" fmla="*/ 3811 w 6265"/>
                <a:gd name="T55" fmla="*/ 2251 h 6200"/>
                <a:gd name="T56" fmla="*/ 2454 w 6265"/>
                <a:gd name="T57" fmla="*/ 2252 h 6200"/>
                <a:gd name="T58" fmla="*/ 3133 w 6265"/>
                <a:gd name="T59" fmla="*/ 2200 h 6200"/>
                <a:gd name="T60" fmla="*/ 3133 w 6265"/>
                <a:gd name="T61" fmla="*/ 1900 h 6200"/>
                <a:gd name="T62" fmla="*/ 3133 w 6265"/>
                <a:gd name="T63" fmla="*/ 2000 h 6200"/>
                <a:gd name="T64" fmla="*/ 1333 w 6265"/>
                <a:gd name="T65" fmla="*/ 200 h 6200"/>
                <a:gd name="T66" fmla="*/ 1333 w 6265"/>
                <a:gd name="T67" fmla="*/ 1200 h 6200"/>
                <a:gd name="T68" fmla="*/ 1533 w 6265"/>
                <a:gd name="T69" fmla="*/ 1365 h 6200"/>
                <a:gd name="T70" fmla="*/ 1133 w 6265"/>
                <a:gd name="T71" fmla="*/ 1400 h 6200"/>
                <a:gd name="T72" fmla="*/ 1533 w 6265"/>
                <a:gd name="T73" fmla="*/ 1365 h 6200"/>
                <a:gd name="T74" fmla="*/ 574 w 6265"/>
                <a:gd name="T75" fmla="*/ 1635 h 6200"/>
                <a:gd name="T76" fmla="*/ 1710 w 6265"/>
                <a:gd name="T77" fmla="*/ 1526 h 6200"/>
                <a:gd name="T78" fmla="*/ 265 w 6265"/>
                <a:gd name="T79" fmla="*/ 2200 h 6200"/>
                <a:gd name="T80" fmla="*/ 2833 w 6265"/>
                <a:gd name="T81" fmla="*/ 5700 h 6200"/>
                <a:gd name="T82" fmla="*/ 3433 w 6265"/>
                <a:gd name="T83" fmla="*/ 5700 h 6200"/>
                <a:gd name="T84" fmla="*/ 2833 w 6265"/>
                <a:gd name="T85" fmla="*/ 4600 h 6200"/>
                <a:gd name="T86" fmla="*/ 3433 w 6265"/>
                <a:gd name="T87" fmla="*/ 4400 h 6200"/>
                <a:gd name="T88" fmla="*/ 3133 w 6265"/>
                <a:gd name="T89" fmla="*/ 4200 h 6200"/>
                <a:gd name="T90" fmla="*/ 3133 w 6265"/>
                <a:gd name="T91" fmla="*/ 4000 h 6200"/>
                <a:gd name="T92" fmla="*/ 2836 w 6265"/>
                <a:gd name="T93" fmla="*/ 1800 h 6200"/>
                <a:gd name="T94" fmla="*/ 2641 w 6265"/>
                <a:gd name="T95" fmla="*/ 1856 h 6200"/>
                <a:gd name="T96" fmla="*/ 4171 w 6265"/>
                <a:gd name="T97" fmla="*/ 2700 h 6200"/>
                <a:gd name="T98" fmla="*/ 3433 w 6265"/>
                <a:gd name="T99" fmla="*/ 1818 h 6200"/>
                <a:gd name="T100" fmla="*/ 3623 w 6265"/>
                <a:gd name="T101" fmla="*/ 1497 h 6200"/>
                <a:gd name="T102" fmla="*/ 4183 w 6265"/>
                <a:gd name="T103" fmla="*/ 1632 h 6200"/>
                <a:gd name="T104" fmla="*/ 5310 w 6265"/>
                <a:gd name="T105" fmla="*/ 1526 h 6200"/>
                <a:gd name="T106" fmla="*/ 6000 w 6265"/>
                <a:gd name="T107" fmla="*/ 2200 h 6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65" h="6200">
                  <a:moveTo>
                    <a:pt x="6265" y="2400"/>
                  </a:moveTo>
                  <a:lnTo>
                    <a:pt x="6090" y="1786"/>
                  </a:lnTo>
                  <a:cubicBezTo>
                    <a:pt x="6042" y="1619"/>
                    <a:pt x="5914" y="1490"/>
                    <a:pt x="5746" y="1442"/>
                  </a:cubicBezTo>
                  <a:lnTo>
                    <a:pt x="5333" y="1324"/>
                  </a:lnTo>
                  <a:lnTo>
                    <a:pt x="5333" y="1246"/>
                  </a:lnTo>
                  <a:cubicBezTo>
                    <a:pt x="5455" y="1136"/>
                    <a:pt x="5533" y="977"/>
                    <a:pt x="5533" y="800"/>
                  </a:cubicBezTo>
                  <a:lnTo>
                    <a:pt x="5533" y="600"/>
                  </a:lnTo>
                  <a:cubicBezTo>
                    <a:pt x="5533" y="269"/>
                    <a:pt x="5264" y="0"/>
                    <a:pt x="4933" y="0"/>
                  </a:cubicBezTo>
                  <a:cubicBezTo>
                    <a:pt x="4602" y="0"/>
                    <a:pt x="4333" y="269"/>
                    <a:pt x="4333" y="600"/>
                  </a:cubicBezTo>
                  <a:lnTo>
                    <a:pt x="4333" y="800"/>
                  </a:lnTo>
                  <a:cubicBezTo>
                    <a:pt x="4333" y="977"/>
                    <a:pt x="4410" y="1136"/>
                    <a:pt x="4533" y="1246"/>
                  </a:cubicBezTo>
                  <a:lnTo>
                    <a:pt x="4533" y="1324"/>
                  </a:lnTo>
                  <a:lnTo>
                    <a:pt x="4119" y="1443"/>
                  </a:lnTo>
                  <a:cubicBezTo>
                    <a:pt x="4082" y="1453"/>
                    <a:pt x="4047" y="1469"/>
                    <a:pt x="4013" y="1488"/>
                  </a:cubicBezTo>
                  <a:cubicBezTo>
                    <a:pt x="3898" y="1404"/>
                    <a:pt x="3770" y="1336"/>
                    <a:pt x="3633" y="1287"/>
                  </a:cubicBezTo>
                  <a:lnTo>
                    <a:pt x="3633" y="1200"/>
                  </a:lnTo>
                  <a:cubicBezTo>
                    <a:pt x="3633" y="924"/>
                    <a:pt x="3408" y="700"/>
                    <a:pt x="3133" y="700"/>
                  </a:cubicBezTo>
                  <a:cubicBezTo>
                    <a:pt x="2857" y="700"/>
                    <a:pt x="2633" y="924"/>
                    <a:pt x="2633" y="1200"/>
                  </a:cubicBezTo>
                  <a:lnTo>
                    <a:pt x="2633" y="1287"/>
                  </a:lnTo>
                  <a:cubicBezTo>
                    <a:pt x="2495" y="1336"/>
                    <a:pt x="2367" y="1404"/>
                    <a:pt x="2252" y="1488"/>
                  </a:cubicBezTo>
                  <a:cubicBezTo>
                    <a:pt x="2219" y="1469"/>
                    <a:pt x="2184" y="1453"/>
                    <a:pt x="2146" y="1443"/>
                  </a:cubicBezTo>
                  <a:lnTo>
                    <a:pt x="1733" y="1324"/>
                  </a:lnTo>
                  <a:lnTo>
                    <a:pt x="1733" y="1246"/>
                  </a:lnTo>
                  <a:cubicBezTo>
                    <a:pt x="1855" y="1136"/>
                    <a:pt x="1933" y="977"/>
                    <a:pt x="1933" y="800"/>
                  </a:cubicBezTo>
                  <a:lnTo>
                    <a:pt x="1933" y="600"/>
                  </a:lnTo>
                  <a:cubicBezTo>
                    <a:pt x="1933" y="269"/>
                    <a:pt x="1664" y="0"/>
                    <a:pt x="1333" y="0"/>
                  </a:cubicBezTo>
                  <a:cubicBezTo>
                    <a:pt x="1002" y="0"/>
                    <a:pt x="733" y="269"/>
                    <a:pt x="733" y="600"/>
                  </a:cubicBezTo>
                  <a:lnTo>
                    <a:pt x="733" y="800"/>
                  </a:lnTo>
                  <a:cubicBezTo>
                    <a:pt x="733" y="977"/>
                    <a:pt x="810" y="1136"/>
                    <a:pt x="933" y="1246"/>
                  </a:cubicBezTo>
                  <a:lnTo>
                    <a:pt x="933" y="1324"/>
                  </a:lnTo>
                  <a:lnTo>
                    <a:pt x="519" y="1443"/>
                  </a:lnTo>
                  <a:cubicBezTo>
                    <a:pt x="352" y="1490"/>
                    <a:pt x="223" y="1619"/>
                    <a:pt x="175" y="1786"/>
                  </a:cubicBezTo>
                  <a:lnTo>
                    <a:pt x="0" y="2400"/>
                  </a:lnTo>
                  <a:lnTo>
                    <a:pt x="1665" y="2400"/>
                  </a:lnTo>
                  <a:cubicBezTo>
                    <a:pt x="1644" y="2497"/>
                    <a:pt x="1633" y="2597"/>
                    <a:pt x="1633" y="2700"/>
                  </a:cubicBezTo>
                  <a:cubicBezTo>
                    <a:pt x="1633" y="3351"/>
                    <a:pt x="2051" y="3906"/>
                    <a:pt x="2633" y="4112"/>
                  </a:cubicBezTo>
                  <a:lnTo>
                    <a:pt x="2633" y="4400"/>
                  </a:lnTo>
                  <a:lnTo>
                    <a:pt x="2433" y="4400"/>
                  </a:lnTo>
                  <a:lnTo>
                    <a:pt x="2433" y="4600"/>
                  </a:lnTo>
                  <a:lnTo>
                    <a:pt x="2633" y="4600"/>
                  </a:lnTo>
                  <a:lnTo>
                    <a:pt x="2633" y="4800"/>
                  </a:lnTo>
                  <a:lnTo>
                    <a:pt x="2433" y="4800"/>
                  </a:lnTo>
                  <a:lnTo>
                    <a:pt x="2433" y="5000"/>
                  </a:lnTo>
                  <a:lnTo>
                    <a:pt x="2633" y="5000"/>
                  </a:lnTo>
                  <a:lnTo>
                    <a:pt x="2633" y="5700"/>
                  </a:lnTo>
                  <a:cubicBezTo>
                    <a:pt x="2633" y="5975"/>
                    <a:pt x="2857" y="6200"/>
                    <a:pt x="3133" y="6200"/>
                  </a:cubicBezTo>
                  <a:cubicBezTo>
                    <a:pt x="3408" y="6200"/>
                    <a:pt x="3633" y="5975"/>
                    <a:pt x="3633" y="5700"/>
                  </a:cubicBezTo>
                  <a:lnTo>
                    <a:pt x="3633" y="5000"/>
                  </a:lnTo>
                  <a:lnTo>
                    <a:pt x="3833" y="5000"/>
                  </a:lnTo>
                  <a:lnTo>
                    <a:pt x="3833" y="4800"/>
                  </a:lnTo>
                  <a:lnTo>
                    <a:pt x="3633" y="4800"/>
                  </a:lnTo>
                  <a:lnTo>
                    <a:pt x="3633" y="4600"/>
                  </a:lnTo>
                  <a:lnTo>
                    <a:pt x="3833" y="4600"/>
                  </a:lnTo>
                  <a:lnTo>
                    <a:pt x="3833" y="4400"/>
                  </a:lnTo>
                  <a:lnTo>
                    <a:pt x="3633" y="4400"/>
                  </a:lnTo>
                  <a:lnTo>
                    <a:pt x="3633" y="4112"/>
                  </a:lnTo>
                  <a:cubicBezTo>
                    <a:pt x="4214" y="3906"/>
                    <a:pt x="4633" y="3351"/>
                    <a:pt x="4633" y="2700"/>
                  </a:cubicBezTo>
                  <a:cubicBezTo>
                    <a:pt x="4633" y="2597"/>
                    <a:pt x="4621" y="2497"/>
                    <a:pt x="4601" y="2400"/>
                  </a:cubicBezTo>
                  <a:lnTo>
                    <a:pt x="6265" y="2400"/>
                  </a:lnTo>
                  <a:close/>
                  <a:moveTo>
                    <a:pt x="4533" y="600"/>
                  </a:moveTo>
                  <a:cubicBezTo>
                    <a:pt x="4533" y="379"/>
                    <a:pt x="4712" y="200"/>
                    <a:pt x="4933" y="200"/>
                  </a:cubicBezTo>
                  <a:cubicBezTo>
                    <a:pt x="5153" y="200"/>
                    <a:pt x="5333" y="379"/>
                    <a:pt x="5333" y="600"/>
                  </a:cubicBezTo>
                  <a:lnTo>
                    <a:pt x="5333" y="800"/>
                  </a:lnTo>
                  <a:cubicBezTo>
                    <a:pt x="5333" y="1020"/>
                    <a:pt x="5153" y="1200"/>
                    <a:pt x="4933" y="1200"/>
                  </a:cubicBezTo>
                  <a:cubicBezTo>
                    <a:pt x="4712" y="1200"/>
                    <a:pt x="4533" y="1020"/>
                    <a:pt x="4533" y="800"/>
                  </a:cubicBezTo>
                  <a:lnTo>
                    <a:pt x="4533" y="600"/>
                  </a:lnTo>
                  <a:close/>
                  <a:moveTo>
                    <a:pt x="5133" y="1365"/>
                  </a:moveTo>
                  <a:lnTo>
                    <a:pt x="5133" y="1400"/>
                  </a:lnTo>
                  <a:cubicBezTo>
                    <a:pt x="5133" y="1510"/>
                    <a:pt x="5043" y="1600"/>
                    <a:pt x="4933" y="1600"/>
                  </a:cubicBezTo>
                  <a:cubicBezTo>
                    <a:pt x="4822" y="1600"/>
                    <a:pt x="4733" y="1510"/>
                    <a:pt x="4733" y="1400"/>
                  </a:cubicBezTo>
                  <a:lnTo>
                    <a:pt x="4733" y="1365"/>
                  </a:lnTo>
                  <a:cubicBezTo>
                    <a:pt x="4795" y="1387"/>
                    <a:pt x="4862" y="1400"/>
                    <a:pt x="4933" y="1400"/>
                  </a:cubicBezTo>
                  <a:cubicBezTo>
                    <a:pt x="5003" y="1400"/>
                    <a:pt x="5070" y="1387"/>
                    <a:pt x="5133" y="1365"/>
                  </a:cubicBezTo>
                  <a:close/>
                  <a:moveTo>
                    <a:pt x="2833" y="1200"/>
                  </a:moveTo>
                  <a:cubicBezTo>
                    <a:pt x="2833" y="1034"/>
                    <a:pt x="2967" y="900"/>
                    <a:pt x="3133" y="900"/>
                  </a:cubicBezTo>
                  <a:cubicBezTo>
                    <a:pt x="3298" y="900"/>
                    <a:pt x="3433" y="1034"/>
                    <a:pt x="3433" y="1200"/>
                  </a:cubicBezTo>
                  <a:lnTo>
                    <a:pt x="3433" y="1400"/>
                  </a:lnTo>
                  <a:cubicBezTo>
                    <a:pt x="3433" y="1565"/>
                    <a:pt x="3298" y="1700"/>
                    <a:pt x="3133" y="1700"/>
                  </a:cubicBezTo>
                  <a:cubicBezTo>
                    <a:pt x="2967" y="1700"/>
                    <a:pt x="2833" y="1565"/>
                    <a:pt x="2833" y="1400"/>
                  </a:cubicBezTo>
                  <a:lnTo>
                    <a:pt x="2833" y="1200"/>
                  </a:lnTo>
                  <a:close/>
                  <a:moveTo>
                    <a:pt x="3133" y="2200"/>
                  </a:moveTo>
                  <a:cubicBezTo>
                    <a:pt x="3257" y="2200"/>
                    <a:pt x="3363" y="2124"/>
                    <a:pt x="3409" y="2017"/>
                  </a:cubicBezTo>
                  <a:lnTo>
                    <a:pt x="3585" y="2052"/>
                  </a:lnTo>
                  <a:cubicBezTo>
                    <a:pt x="3691" y="2073"/>
                    <a:pt x="3777" y="2150"/>
                    <a:pt x="3811" y="2251"/>
                  </a:cubicBezTo>
                  <a:lnTo>
                    <a:pt x="3894" y="2500"/>
                  </a:lnTo>
                  <a:lnTo>
                    <a:pt x="2371" y="2500"/>
                  </a:lnTo>
                  <a:lnTo>
                    <a:pt x="2454" y="2252"/>
                  </a:lnTo>
                  <a:cubicBezTo>
                    <a:pt x="2488" y="2150"/>
                    <a:pt x="2574" y="2073"/>
                    <a:pt x="2680" y="2052"/>
                  </a:cubicBezTo>
                  <a:lnTo>
                    <a:pt x="2857" y="2017"/>
                  </a:lnTo>
                  <a:cubicBezTo>
                    <a:pt x="2902" y="2124"/>
                    <a:pt x="3009" y="2200"/>
                    <a:pt x="3133" y="2200"/>
                  </a:cubicBezTo>
                  <a:close/>
                  <a:moveTo>
                    <a:pt x="3033" y="1900"/>
                  </a:moveTo>
                  <a:lnTo>
                    <a:pt x="3033" y="1890"/>
                  </a:lnTo>
                  <a:cubicBezTo>
                    <a:pt x="3065" y="1896"/>
                    <a:pt x="3098" y="1900"/>
                    <a:pt x="3133" y="1900"/>
                  </a:cubicBezTo>
                  <a:cubicBezTo>
                    <a:pt x="3167" y="1900"/>
                    <a:pt x="3200" y="1896"/>
                    <a:pt x="3233" y="1890"/>
                  </a:cubicBezTo>
                  <a:lnTo>
                    <a:pt x="3233" y="1900"/>
                  </a:lnTo>
                  <a:cubicBezTo>
                    <a:pt x="3233" y="1955"/>
                    <a:pt x="3188" y="2000"/>
                    <a:pt x="3133" y="2000"/>
                  </a:cubicBezTo>
                  <a:cubicBezTo>
                    <a:pt x="3077" y="2000"/>
                    <a:pt x="3033" y="1955"/>
                    <a:pt x="3033" y="1900"/>
                  </a:cubicBezTo>
                  <a:close/>
                  <a:moveTo>
                    <a:pt x="933" y="600"/>
                  </a:moveTo>
                  <a:cubicBezTo>
                    <a:pt x="933" y="379"/>
                    <a:pt x="1112" y="200"/>
                    <a:pt x="1333" y="200"/>
                  </a:cubicBezTo>
                  <a:cubicBezTo>
                    <a:pt x="1553" y="200"/>
                    <a:pt x="1733" y="379"/>
                    <a:pt x="1733" y="600"/>
                  </a:cubicBezTo>
                  <a:lnTo>
                    <a:pt x="1733" y="800"/>
                  </a:lnTo>
                  <a:cubicBezTo>
                    <a:pt x="1733" y="1020"/>
                    <a:pt x="1553" y="1200"/>
                    <a:pt x="1333" y="1200"/>
                  </a:cubicBezTo>
                  <a:cubicBezTo>
                    <a:pt x="1112" y="1200"/>
                    <a:pt x="933" y="1020"/>
                    <a:pt x="933" y="800"/>
                  </a:cubicBezTo>
                  <a:lnTo>
                    <a:pt x="933" y="600"/>
                  </a:lnTo>
                  <a:close/>
                  <a:moveTo>
                    <a:pt x="1533" y="1365"/>
                  </a:moveTo>
                  <a:lnTo>
                    <a:pt x="1533" y="1400"/>
                  </a:lnTo>
                  <a:cubicBezTo>
                    <a:pt x="1533" y="1510"/>
                    <a:pt x="1443" y="1600"/>
                    <a:pt x="1333" y="1600"/>
                  </a:cubicBezTo>
                  <a:cubicBezTo>
                    <a:pt x="1222" y="1600"/>
                    <a:pt x="1133" y="1510"/>
                    <a:pt x="1133" y="1400"/>
                  </a:cubicBezTo>
                  <a:lnTo>
                    <a:pt x="1133" y="1365"/>
                  </a:lnTo>
                  <a:cubicBezTo>
                    <a:pt x="1195" y="1387"/>
                    <a:pt x="1262" y="1400"/>
                    <a:pt x="1333" y="1400"/>
                  </a:cubicBezTo>
                  <a:cubicBezTo>
                    <a:pt x="1403" y="1400"/>
                    <a:pt x="1470" y="1387"/>
                    <a:pt x="1533" y="1365"/>
                  </a:cubicBezTo>
                  <a:close/>
                  <a:moveTo>
                    <a:pt x="265" y="2200"/>
                  </a:moveTo>
                  <a:lnTo>
                    <a:pt x="368" y="1841"/>
                  </a:lnTo>
                  <a:cubicBezTo>
                    <a:pt x="396" y="1740"/>
                    <a:pt x="473" y="1663"/>
                    <a:pt x="574" y="1635"/>
                  </a:cubicBezTo>
                  <a:lnTo>
                    <a:pt x="955" y="1526"/>
                  </a:lnTo>
                  <a:cubicBezTo>
                    <a:pt x="1008" y="1684"/>
                    <a:pt x="1156" y="1800"/>
                    <a:pt x="1333" y="1800"/>
                  </a:cubicBezTo>
                  <a:cubicBezTo>
                    <a:pt x="1509" y="1800"/>
                    <a:pt x="1657" y="1684"/>
                    <a:pt x="1710" y="1526"/>
                  </a:cubicBezTo>
                  <a:lnTo>
                    <a:pt x="2082" y="1632"/>
                  </a:lnTo>
                  <a:cubicBezTo>
                    <a:pt x="1921" y="1791"/>
                    <a:pt x="1797" y="1985"/>
                    <a:pt x="1721" y="2200"/>
                  </a:cubicBezTo>
                  <a:lnTo>
                    <a:pt x="265" y="2200"/>
                  </a:lnTo>
                  <a:close/>
                  <a:moveTo>
                    <a:pt x="3433" y="5700"/>
                  </a:moveTo>
                  <a:cubicBezTo>
                    <a:pt x="3433" y="5865"/>
                    <a:pt x="3298" y="6000"/>
                    <a:pt x="3133" y="6000"/>
                  </a:cubicBezTo>
                  <a:cubicBezTo>
                    <a:pt x="2967" y="6000"/>
                    <a:pt x="2833" y="5865"/>
                    <a:pt x="2833" y="5700"/>
                  </a:cubicBezTo>
                  <a:lnTo>
                    <a:pt x="2833" y="5000"/>
                  </a:lnTo>
                  <a:lnTo>
                    <a:pt x="3433" y="5000"/>
                  </a:lnTo>
                  <a:lnTo>
                    <a:pt x="3433" y="5700"/>
                  </a:lnTo>
                  <a:close/>
                  <a:moveTo>
                    <a:pt x="3433" y="4800"/>
                  </a:moveTo>
                  <a:lnTo>
                    <a:pt x="2833" y="4800"/>
                  </a:lnTo>
                  <a:lnTo>
                    <a:pt x="2833" y="4600"/>
                  </a:lnTo>
                  <a:lnTo>
                    <a:pt x="3433" y="4600"/>
                  </a:lnTo>
                  <a:lnTo>
                    <a:pt x="3433" y="4800"/>
                  </a:lnTo>
                  <a:close/>
                  <a:moveTo>
                    <a:pt x="3433" y="4400"/>
                  </a:moveTo>
                  <a:lnTo>
                    <a:pt x="2833" y="4400"/>
                  </a:lnTo>
                  <a:lnTo>
                    <a:pt x="2833" y="4169"/>
                  </a:lnTo>
                  <a:cubicBezTo>
                    <a:pt x="2930" y="4189"/>
                    <a:pt x="3030" y="4200"/>
                    <a:pt x="3133" y="4200"/>
                  </a:cubicBezTo>
                  <a:cubicBezTo>
                    <a:pt x="3235" y="4200"/>
                    <a:pt x="3336" y="4189"/>
                    <a:pt x="3433" y="4169"/>
                  </a:cubicBezTo>
                  <a:lnTo>
                    <a:pt x="3433" y="4400"/>
                  </a:lnTo>
                  <a:close/>
                  <a:moveTo>
                    <a:pt x="3133" y="4000"/>
                  </a:moveTo>
                  <a:cubicBezTo>
                    <a:pt x="2416" y="4000"/>
                    <a:pt x="1833" y="3416"/>
                    <a:pt x="1833" y="2700"/>
                  </a:cubicBezTo>
                  <a:cubicBezTo>
                    <a:pt x="1833" y="2172"/>
                    <a:pt x="2160" y="1694"/>
                    <a:pt x="2642" y="1497"/>
                  </a:cubicBezTo>
                  <a:cubicBezTo>
                    <a:pt x="2667" y="1621"/>
                    <a:pt x="2738" y="1727"/>
                    <a:pt x="2836" y="1800"/>
                  </a:cubicBezTo>
                  <a:lnTo>
                    <a:pt x="2833" y="1800"/>
                  </a:lnTo>
                  <a:lnTo>
                    <a:pt x="2833" y="1818"/>
                  </a:lnTo>
                  <a:lnTo>
                    <a:pt x="2641" y="1856"/>
                  </a:lnTo>
                  <a:cubicBezTo>
                    <a:pt x="2465" y="1891"/>
                    <a:pt x="2321" y="2018"/>
                    <a:pt x="2264" y="2188"/>
                  </a:cubicBezTo>
                  <a:lnTo>
                    <a:pt x="2094" y="2700"/>
                  </a:lnTo>
                  <a:lnTo>
                    <a:pt x="4171" y="2700"/>
                  </a:lnTo>
                  <a:lnTo>
                    <a:pt x="4001" y="2188"/>
                  </a:lnTo>
                  <a:cubicBezTo>
                    <a:pt x="3944" y="2018"/>
                    <a:pt x="3800" y="1891"/>
                    <a:pt x="3625" y="1856"/>
                  </a:cubicBezTo>
                  <a:lnTo>
                    <a:pt x="3433" y="1818"/>
                  </a:lnTo>
                  <a:lnTo>
                    <a:pt x="3433" y="1800"/>
                  </a:lnTo>
                  <a:lnTo>
                    <a:pt x="3430" y="1800"/>
                  </a:lnTo>
                  <a:cubicBezTo>
                    <a:pt x="3527" y="1727"/>
                    <a:pt x="3598" y="1620"/>
                    <a:pt x="3623" y="1497"/>
                  </a:cubicBezTo>
                  <a:cubicBezTo>
                    <a:pt x="4105" y="1694"/>
                    <a:pt x="4433" y="2172"/>
                    <a:pt x="4433" y="2700"/>
                  </a:cubicBezTo>
                  <a:cubicBezTo>
                    <a:pt x="4433" y="3416"/>
                    <a:pt x="3849" y="4000"/>
                    <a:pt x="3133" y="4000"/>
                  </a:cubicBezTo>
                  <a:close/>
                  <a:moveTo>
                    <a:pt x="4183" y="1632"/>
                  </a:moveTo>
                  <a:lnTo>
                    <a:pt x="4555" y="1526"/>
                  </a:lnTo>
                  <a:cubicBezTo>
                    <a:pt x="4608" y="1684"/>
                    <a:pt x="4756" y="1800"/>
                    <a:pt x="4933" y="1800"/>
                  </a:cubicBezTo>
                  <a:cubicBezTo>
                    <a:pt x="5109" y="1800"/>
                    <a:pt x="5257" y="1684"/>
                    <a:pt x="5310" y="1526"/>
                  </a:cubicBezTo>
                  <a:lnTo>
                    <a:pt x="5692" y="1635"/>
                  </a:lnTo>
                  <a:cubicBezTo>
                    <a:pt x="5792" y="1663"/>
                    <a:pt x="5869" y="1740"/>
                    <a:pt x="5898" y="1841"/>
                  </a:cubicBezTo>
                  <a:lnTo>
                    <a:pt x="6000" y="2200"/>
                  </a:lnTo>
                  <a:lnTo>
                    <a:pt x="4545" y="2200"/>
                  </a:lnTo>
                  <a:cubicBezTo>
                    <a:pt x="4468" y="1985"/>
                    <a:pt x="4344" y="1791"/>
                    <a:pt x="4183" y="16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10">
              <a:extLst>
                <a:ext uri="{FF2B5EF4-FFF2-40B4-BE49-F238E27FC236}">
                  <a16:creationId xmlns:a16="http://schemas.microsoft.com/office/drawing/2014/main" id="{37AD51BF-2352-41EC-9CF4-0ED822DE1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5" y="3885"/>
              <a:ext cx="17" cy="17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300 w 600"/>
                <a:gd name="T11" fmla="*/ 400 h 600"/>
                <a:gd name="T12" fmla="*/ 200 w 600"/>
                <a:gd name="T13" fmla="*/ 300 h 600"/>
                <a:gd name="T14" fmla="*/ 300 w 600"/>
                <a:gd name="T15" fmla="*/ 200 h 600"/>
                <a:gd name="T16" fmla="*/ 400 w 600"/>
                <a:gd name="T17" fmla="*/ 300 h 600"/>
                <a:gd name="T18" fmla="*/ 300 w 600"/>
                <a:gd name="T19" fmla="*/ 4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5" y="600"/>
                    <a:pt x="600" y="465"/>
                    <a:pt x="600" y="300"/>
                  </a:cubicBezTo>
                  <a:cubicBezTo>
                    <a:pt x="600" y="134"/>
                    <a:pt x="465" y="0"/>
                    <a:pt x="300" y="0"/>
                  </a:cubicBezTo>
                  <a:close/>
                  <a:moveTo>
                    <a:pt x="300" y="400"/>
                  </a:moveTo>
                  <a:cubicBezTo>
                    <a:pt x="244" y="400"/>
                    <a:pt x="200" y="355"/>
                    <a:pt x="200" y="300"/>
                  </a:cubicBezTo>
                  <a:cubicBezTo>
                    <a:pt x="200" y="245"/>
                    <a:pt x="244" y="200"/>
                    <a:pt x="300" y="200"/>
                  </a:cubicBezTo>
                  <a:cubicBezTo>
                    <a:pt x="355" y="200"/>
                    <a:pt x="400" y="245"/>
                    <a:pt x="400" y="300"/>
                  </a:cubicBezTo>
                  <a:cubicBezTo>
                    <a:pt x="400" y="355"/>
                    <a:pt x="355" y="400"/>
                    <a:pt x="300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11">
              <a:extLst>
                <a:ext uri="{FF2B5EF4-FFF2-40B4-BE49-F238E27FC236}">
                  <a16:creationId xmlns:a16="http://schemas.microsoft.com/office/drawing/2014/main" id="{56C1AAF9-F8B7-4C6C-9043-1C69473E8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9" y="3885"/>
              <a:ext cx="17" cy="17"/>
            </a:xfrm>
            <a:custGeom>
              <a:avLst/>
              <a:gdLst>
                <a:gd name="T0" fmla="*/ 300 w 600"/>
                <a:gd name="T1" fmla="*/ 0 h 600"/>
                <a:gd name="T2" fmla="*/ 0 w 600"/>
                <a:gd name="T3" fmla="*/ 300 h 600"/>
                <a:gd name="T4" fmla="*/ 300 w 600"/>
                <a:gd name="T5" fmla="*/ 600 h 600"/>
                <a:gd name="T6" fmla="*/ 600 w 600"/>
                <a:gd name="T7" fmla="*/ 300 h 600"/>
                <a:gd name="T8" fmla="*/ 300 w 600"/>
                <a:gd name="T9" fmla="*/ 0 h 600"/>
                <a:gd name="T10" fmla="*/ 300 w 600"/>
                <a:gd name="T11" fmla="*/ 400 h 600"/>
                <a:gd name="T12" fmla="*/ 200 w 600"/>
                <a:gd name="T13" fmla="*/ 300 h 600"/>
                <a:gd name="T14" fmla="*/ 300 w 600"/>
                <a:gd name="T15" fmla="*/ 200 h 600"/>
                <a:gd name="T16" fmla="*/ 400 w 600"/>
                <a:gd name="T17" fmla="*/ 300 h 600"/>
                <a:gd name="T18" fmla="*/ 300 w 600"/>
                <a:gd name="T19" fmla="*/ 4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0" h="600">
                  <a:moveTo>
                    <a:pt x="300" y="0"/>
                  </a:moveTo>
                  <a:cubicBezTo>
                    <a:pt x="134" y="0"/>
                    <a:pt x="0" y="134"/>
                    <a:pt x="0" y="300"/>
                  </a:cubicBezTo>
                  <a:cubicBezTo>
                    <a:pt x="0" y="465"/>
                    <a:pt x="134" y="600"/>
                    <a:pt x="300" y="600"/>
                  </a:cubicBezTo>
                  <a:cubicBezTo>
                    <a:pt x="465" y="600"/>
                    <a:pt x="600" y="465"/>
                    <a:pt x="600" y="300"/>
                  </a:cubicBezTo>
                  <a:cubicBezTo>
                    <a:pt x="600" y="134"/>
                    <a:pt x="465" y="0"/>
                    <a:pt x="300" y="0"/>
                  </a:cubicBezTo>
                  <a:close/>
                  <a:moveTo>
                    <a:pt x="300" y="400"/>
                  </a:moveTo>
                  <a:cubicBezTo>
                    <a:pt x="244" y="400"/>
                    <a:pt x="200" y="355"/>
                    <a:pt x="200" y="300"/>
                  </a:cubicBezTo>
                  <a:cubicBezTo>
                    <a:pt x="200" y="245"/>
                    <a:pt x="244" y="200"/>
                    <a:pt x="300" y="200"/>
                  </a:cubicBezTo>
                  <a:cubicBezTo>
                    <a:pt x="355" y="200"/>
                    <a:pt x="400" y="245"/>
                    <a:pt x="400" y="300"/>
                  </a:cubicBezTo>
                  <a:cubicBezTo>
                    <a:pt x="400" y="355"/>
                    <a:pt x="355" y="400"/>
                    <a:pt x="300" y="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12">
              <a:extLst>
                <a:ext uri="{FF2B5EF4-FFF2-40B4-BE49-F238E27FC236}">
                  <a16:creationId xmlns:a16="http://schemas.microsoft.com/office/drawing/2014/main" id="{AAA3C4C0-5643-4461-B7B3-29BFAE090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" y="3833"/>
              <a:ext cx="39" cy="63"/>
            </a:xfrm>
            <a:custGeom>
              <a:avLst/>
              <a:gdLst>
                <a:gd name="T0" fmla="*/ 1200 w 1400"/>
                <a:gd name="T1" fmla="*/ 0 h 2300"/>
                <a:gd name="T2" fmla="*/ 1200 w 1400"/>
                <a:gd name="T3" fmla="*/ 2100 h 2300"/>
                <a:gd name="T4" fmla="*/ 0 w 1400"/>
                <a:gd name="T5" fmla="*/ 2100 h 2300"/>
                <a:gd name="T6" fmla="*/ 0 w 1400"/>
                <a:gd name="T7" fmla="*/ 2300 h 2300"/>
                <a:gd name="T8" fmla="*/ 1400 w 1400"/>
                <a:gd name="T9" fmla="*/ 2300 h 2300"/>
                <a:gd name="T10" fmla="*/ 1400 w 1400"/>
                <a:gd name="T11" fmla="*/ 0 h 2300"/>
                <a:gd name="T12" fmla="*/ 1200 w 1400"/>
                <a:gd name="T13" fmla="*/ 0 h 2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0" h="2300">
                  <a:moveTo>
                    <a:pt x="1200" y="0"/>
                  </a:moveTo>
                  <a:lnTo>
                    <a:pt x="1200" y="2100"/>
                  </a:lnTo>
                  <a:lnTo>
                    <a:pt x="0" y="2100"/>
                  </a:lnTo>
                  <a:lnTo>
                    <a:pt x="0" y="2300"/>
                  </a:lnTo>
                  <a:lnTo>
                    <a:pt x="1400" y="2300"/>
                  </a:lnTo>
                  <a:lnTo>
                    <a:pt x="1400" y="0"/>
                  </a:lnTo>
                  <a:lnTo>
                    <a:pt x="12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313">
              <a:extLst>
                <a:ext uri="{FF2B5EF4-FFF2-40B4-BE49-F238E27FC236}">
                  <a16:creationId xmlns:a16="http://schemas.microsoft.com/office/drawing/2014/main" id="{818B7F22-BED3-42D1-B44F-CAE00F6AB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" y="3833"/>
              <a:ext cx="19" cy="39"/>
            </a:xfrm>
            <a:custGeom>
              <a:avLst/>
              <a:gdLst>
                <a:gd name="T0" fmla="*/ 500 w 700"/>
                <a:gd name="T1" fmla="*/ 0 h 1400"/>
                <a:gd name="T2" fmla="*/ 500 w 700"/>
                <a:gd name="T3" fmla="*/ 1200 h 1400"/>
                <a:gd name="T4" fmla="*/ 0 w 700"/>
                <a:gd name="T5" fmla="*/ 1200 h 1400"/>
                <a:gd name="T6" fmla="*/ 0 w 700"/>
                <a:gd name="T7" fmla="*/ 1400 h 1400"/>
                <a:gd name="T8" fmla="*/ 700 w 700"/>
                <a:gd name="T9" fmla="*/ 1400 h 1400"/>
                <a:gd name="T10" fmla="*/ 700 w 700"/>
                <a:gd name="T11" fmla="*/ 0 h 1400"/>
                <a:gd name="T12" fmla="*/ 500 w 700"/>
                <a:gd name="T13" fmla="*/ 0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0" h="1400">
                  <a:moveTo>
                    <a:pt x="500" y="0"/>
                  </a:moveTo>
                  <a:lnTo>
                    <a:pt x="500" y="1200"/>
                  </a:lnTo>
                  <a:lnTo>
                    <a:pt x="0" y="1200"/>
                  </a:lnTo>
                  <a:lnTo>
                    <a:pt x="0" y="1400"/>
                  </a:lnTo>
                  <a:lnTo>
                    <a:pt x="700" y="1400"/>
                  </a:lnTo>
                  <a:lnTo>
                    <a:pt x="700" y="0"/>
                  </a:lnTo>
                  <a:lnTo>
                    <a:pt x="5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314">
              <a:extLst>
                <a:ext uri="{FF2B5EF4-FFF2-40B4-BE49-F238E27FC236}">
                  <a16:creationId xmlns:a16="http://schemas.microsoft.com/office/drawing/2014/main" id="{E8D19FB6-47AC-4055-9EF1-5CE4F6294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" y="3833"/>
              <a:ext cx="38" cy="63"/>
            </a:xfrm>
            <a:custGeom>
              <a:avLst/>
              <a:gdLst>
                <a:gd name="T0" fmla="*/ 200 w 1400"/>
                <a:gd name="T1" fmla="*/ 2100 h 2300"/>
                <a:gd name="T2" fmla="*/ 200 w 1400"/>
                <a:gd name="T3" fmla="*/ 0 h 2300"/>
                <a:gd name="T4" fmla="*/ 0 w 1400"/>
                <a:gd name="T5" fmla="*/ 0 h 2300"/>
                <a:gd name="T6" fmla="*/ 0 w 1400"/>
                <a:gd name="T7" fmla="*/ 2300 h 2300"/>
                <a:gd name="T8" fmla="*/ 1400 w 1400"/>
                <a:gd name="T9" fmla="*/ 2300 h 2300"/>
                <a:gd name="T10" fmla="*/ 1400 w 1400"/>
                <a:gd name="T11" fmla="*/ 2100 h 2300"/>
                <a:gd name="T12" fmla="*/ 200 w 1400"/>
                <a:gd name="T13" fmla="*/ 2100 h 2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0" h="2300">
                  <a:moveTo>
                    <a:pt x="200" y="2100"/>
                  </a:moveTo>
                  <a:lnTo>
                    <a:pt x="200" y="0"/>
                  </a:lnTo>
                  <a:lnTo>
                    <a:pt x="0" y="0"/>
                  </a:lnTo>
                  <a:lnTo>
                    <a:pt x="0" y="2300"/>
                  </a:lnTo>
                  <a:lnTo>
                    <a:pt x="1400" y="2300"/>
                  </a:lnTo>
                  <a:lnTo>
                    <a:pt x="1400" y="2100"/>
                  </a:lnTo>
                  <a:lnTo>
                    <a:pt x="200" y="21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15">
              <a:extLst>
                <a:ext uri="{FF2B5EF4-FFF2-40B4-BE49-F238E27FC236}">
                  <a16:creationId xmlns:a16="http://schemas.microsoft.com/office/drawing/2014/main" id="{447A5414-241C-40AB-ACF1-D2089BD37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" y="3833"/>
              <a:ext cx="19" cy="39"/>
            </a:xfrm>
            <a:custGeom>
              <a:avLst/>
              <a:gdLst>
                <a:gd name="T0" fmla="*/ 200 w 700"/>
                <a:gd name="T1" fmla="*/ 1200 h 1400"/>
                <a:gd name="T2" fmla="*/ 200 w 700"/>
                <a:gd name="T3" fmla="*/ 0 h 1400"/>
                <a:gd name="T4" fmla="*/ 0 w 700"/>
                <a:gd name="T5" fmla="*/ 0 h 1400"/>
                <a:gd name="T6" fmla="*/ 0 w 700"/>
                <a:gd name="T7" fmla="*/ 1400 h 1400"/>
                <a:gd name="T8" fmla="*/ 700 w 700"/>
                <a:gd name="T9" fmla="*/ 1400 h 1400"/>
                <a:gd name="T10" fmla="*/ 700 w 700"/>
                <a:gd name="T11" fmla="*/ 1200 h 1400"/>
                <a:gd name="T12" fmla="*/ 200 w 700"/>
                <a:gd name="T13" fmla="*/ 1200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0" h="1400">
                  <a:moveTo>
                    <a:pt x="200" y="1200"/>
                  </a:moveTo>
                  <a:lnTo>
                    <a:pt x="200" y="0"/>
                  </a:lnTo>
                  <a:lnTo>
                    <a:pt x="0" y="0"/>
                  </a:lnTo>
                  <a:lnTo>
                    <a:pt x="0" y="1400"/>
                  </a:lnTo>
                  <a:lnTo>
                    <a:pt x="700" y="1400"/>
                  </a:lnTo>
                  <a:lnTo>
                    <a:pt x="700" y="1200"/>
                  </a:lnTo>
                  <a:lnTo>
                    <a:pt x="200" y="1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316">
              <a:extLst>
                <a:ext uri="{FF2B5EF4-FFF2-40B4-BE49-F238E27FC236}">
                  <a16:creationId xmlns:a16="http://schemas.microsoft.com/office/drawing/2014/main" id="{307A9E58-2CBC-4509-A85D-4664A557F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" y="3866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317">
              <a:extLst>
                <a:ext uri="{FF2B5EF4-FFF2-40B4-BE49-F238E27FC236}">
                  <a16:creationId xmlns:a16="http://schemas.microsoft.com/office/drawing/2014/main" id="{51DF566B-CDEF-47F8-9AE5-BBC53C22F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3866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318">
              <a:extLst>
                <a:ext uri="{FF2B5EF4-FFF2-40B4-BE49-F238E27FC236}">
                  <a16:creationId xmlns:a16="http://schemas.microsoft.com/office/drawing/2014/main" id="{C0F508F6-0DC6-4A47-83EF-0AA9F4792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" y="3866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319">
              <a:extLst>
                <a:ext uri="{FF2B5EF4-FFF2-40B4-BE49-F238E27FC236}">
                  <a16:creationId xmlns:a16="http://schemas.microsoft.com/office/drawing/2014/main" id="{2F912281-1877-4E7A-B449-7B137AA49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" y="3866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7AC1F04-81BA-4ABA-B92B-B8865F9780A4}"/>
              </a:ext>
            </a:extLst>
          </p:cNvPr>
          <p:cNvGrpSpPr/>
          <p:nvPr/>
        </p:nvGrpSpPr>
        <p:grpSpPr>
          <a:xfrm>
            <a:off x="377045" y="4200579"/>
            <a:ext cx="588416" cy="587275"/>
            <a:chOff x="2155825" y="2571750"/>
            <a:chExt cx="819151" cy="817563"/>
          </a:xfrm>
          <a:solidFill>
            <a:schemeClr val="bg2">
              <a:lumMod val="25000"/>
            </a:schemeClr>
          </a:solidFill>
        </p:grpSpPr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8485C58A-8A54-44FE-B441-5955760522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5400" y="2982913"/>
              <a:ext cx="404813" cy="406400"/>
            </a:xfrm>
            <a:custGeom>
              <a:avLst/>
              <a:gdLst>
                <a:gd name="T0" fmla="*/ 1732 w 2971"/>
                <a:gd name="T1" fmla="*/ 1684 h 2975"/>
                <a:gd name="T2" fmla="*/ 1689 w 2971"/>
                <a:gd name="T3" fmla="*/ 273 h 2975"/>
                <a:gd name="T4" fmla="*/ 1003 w 2971"/>
                <a:gd name="T5" fmla="*/ 1 h 2975"/>
                <a:gd name="T6" fmla="*/ 1 w 2971"/>
                <a:gd name="T7" fmla="*/ 999 h 2975"/>
                <a:gd name="T8" fmla="*/ 999 w 2971"/>
                <a:gd name="T9" fmla="*/ 2001 h 2975"/>
                <a:gd name="T10" fmla="*/ 1580 w 2971"/>
                <a:gd name="T11" fmla="*/ 1816 h 2975"/>
                <a:gd name="T12" fmla="*/ 2835 w 2971"/>
                <a:gd name="T13" fmla="*/ 2975 h 2975"/>
                <a:gd name="T14" fmla="*/ 2971 w 2971"/>
                <a:gd name="T15" fmla="*/ 2828 h 2975"/>
                <a:gd name="T16" fmla="*/ 1732 w 2971"/>
                <a:gd name="T17" fmla="*/ 1684 h 2975"/>
                <a:gd name="T18" fmla="*/ 1003 w 2971"/>
                <a:gd name="T19" fmla="*/ 1801 h 2975"/>
                <a:gd name="T20" fmla="*/ 203 w 2971"/>
                <a:gd name="T21" fmla="*/ 1001 h 2975"/>
                <a:gd name="T22" fmla="*/ 1003 w 2971"/>
                <a:gd name="T23" fmla="*/ 201 h 2975"/>
                <a:gd name="T24" fmla="*/ 1803 w 2971"/>
                <a:gd name="T25" fmla="*/ 1001 h 2975"/>
                <a:gd name="T26" fmla="*/ 1003 w 2971"/>
                <a:gd name="T27" fmla="*/ 1801 h 2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1" h="2975">
                  <a:moveTo>
                    <a:pt x="1732" y="1684"/>
                  </a:moveTo>
                  <a:cubicBezTo>
                    <a:pt x="2110" y="1282"/>
                    <a:pt x="2090" y="651"/>
                    <a:pt x="1689" y="273"/>
                  </a:cubicBezTo>
                  <a:cubicBezTo>
                    <a:pt x="1503" y="98"/>
                    <a:pt x="1258" y="1"/>
                    <a:pt x="1003" y="1"/>
                  </a:cubicBezTo>
                  <a:cubicBezTo>
                    <a:pt x="451" y="0"/>
                    <a:pt x="2" y="447"/>
                    <a:pt x="1" y="999"/>
                  </a:cubicBezTo>
                  <a:cubicBezTo>
                    <a:pt x="0" y="1551"/>
                    <a:pt x="447" y="2000"/>
                    <a:pt x="999" y="2001"/>
                  </a:cubicBezTo>
                  <a:cubicBezTo>
                    <a:pt x="1207" y="2002"/>
                    <a:pt x="1411" y="1937"/>
                    <a:pt x="1580" y="1816"/>
                  </a:cubicBezTo>
                  <a:lnTo>
                    <a:pt x="2835" y="2975"/>
                  </a:lnTo>
                  <a:lnTo>
                    <a:pt x="2971" y="2828"/>
                  </a:lnTo>
                  <a:lnTo>
                    <a:pt x="1732" y="1684"/>
                  </a:lnTo>
                  <a:close/>
                  <a:moveTo>
                    <a:pt x="1003" y="1801"/>
                  </a:moveTo>
                  <a:cubicBezTo>
                    <a:pt x="561" y="1801"/>
                    <a:pt x="204" y="1443"/>
                    <a:pt x="203" y="1001"/>
                  </a:cubicBezTo>
                  <a:cubicBezTo>
                    <a:pt x="203" y="559"/>
                    <a:pt x="561" y="201"/>
                    <a:pt x="1003" y="201"/>
                  </a:cubicBezTo>
                  <a:cubicBezTo>
                    <a:pt x="1445" y="201"/>
                    <a:pt x="1803" y="559"/>
                    <a:pt x="1803" y="1001"/>
                  </a:cubicBezTo>
                  <a:cubicBezTo>
                    <a:pt x="1803" y="1443"/>
                    <a:pt x="1445" y="1801"/>
                    <a:pt x="1003" y="1801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">
              <a:extLst>
                <a:ext uri="{FF2B5EF4-FFF2-40B4-BE49-F238E27FC236}">
                  <a16:creationId xmlns:a16="http://schemas.microsoft.com/office/drawing/2014/main" id="{403B06F2-B770-4411-BA32-A5E5665AEB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2388" y="2571750"/>
              <a:ext cx="382588" cy="382587"/>
            </a:xfrm>
            <a:custGeom>
              <a:avLst/>
              <a:gdLst>
                <a:gd name="T0" fmla="*/ 2700 w 2800"/>
                <a:gd name="T1" fmla="*/ 0 h 2800"/>
                <a:gd name="T2" fmla="*/ 2700 w 2800"/>
                <a:gd name="T3" fmla="*/ 0 h 2800"/>
                <a:gd name="T4" fmla="*/ 100 w 2800"/>
                <a:gd name="T5" fmla="*/ 0 h 2800"/>
                <a:gd name="T6" fmla="*/ 0 w 2800"/>
                <a:gd name="T7" fmla="*/ 100 h 2800"/>
                <a:gd name="T8" fmla="*/ 0 w 2800"/>
                <a:gd name="T9" fmla="*/ 100 h 2800"/>
                <a:gd name="T10" fmla="*/ 0 w 2800"/>
                <a:gd name="T11" fmla="*/ 2700 h 2800"/>
                <a:gd name="T12" fmla="*/ 100 w 2800"/>
                <a:gd name="T13" fmla="*/ 2800 h 2800"/>
                <a:gd name="T14" fmla="*/ 100 w 2800"/>
                <a:gd name="T15" fmla="*/ 2800 h 2800"/>
                <a:gd name="T16" fmla="*/ 2700 w 2800"/>
                <a:gd name="T17" fmla="*/ 2800 h 2800"/>
                <a:gd name="T18" fmla="*/ 2800 w 2800"/>
                <a:gd name="T19" fmla="*/ 2700 h 2800"/>
                <a:gd name="T20" fmla="*/ 2800 w 2800"/>
                <a:gd name="T21" fmla="*/ 2700 h 2800"/>
                <a:gd name="T22" fmla="*/ 2800 w 2800"/>
                <a:gd name="T23" fmla="*/ 100 h 2800"/>
                <a:gd name="T24" fmla="*/ 2700 w 2800"/>
                <a:gd name="T25" fmla="*/ 0 h 2800"/>
                <a:gd name="T26" fmla="*/ 2600 w 2800"/>
                <a:gd name="T27" fmla="*/ 2600 h 2800"/>
                <a:gd name="T28" fmla="*/ 200 w 2800"/>
                <a:gd name="T29" fmla="*/ 2600 h 2800"/>
                <a:gd name="T30" fmla="*/ 200 w 2800"/>
                <a:gd name="T31" fmla="*/ 200 h 2800"/>
                <a:gd name="T32" fmla="*/ 2600 w 2800"/>
                <a:gd name="T33" fmla="*/ 200 h 2800"/>
                <a:gd name="T34" fmla="*/ 2600 w 2800"/>
                <a:gd name="T35" fmla="*/ 2600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00" h="2800">
                  <a:moveTo>
                    <a:pt x="2700" y="0"/>
                  </a:moveTo>
                  <a:lnTo>
                    <a:pt x="2700" y="0"/>
                  </a:ln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100"/>
                  </a:lnTo>
                  <a:lnTo>
                    <a:pt x="0" y="2700"/>
                  </a:lnTo>
                  <a:cubicBezTo>
                    <a:pt x="0" y="2756"/>
                    <a:pt x="45" y="2800"/>
                    <a:pt x="100" y="2800"/>
                  </a:cubicBezTo>
                  <a:lnTo>
                    <a:pt x="100" y="2800"/>
                  </a:lnTo>
                  <a:lnTo>
                    <a:pt x="2700" y="2800"/>
                  </a:lnTo>
                  <a:cubicBezTo>
                    <a:pt x="2755" y="2800"/>
                    <a:pt x="2800" y="2756"/>
                    <a:pt x="2800" y="2700"/>
                  </a:cubicBezTo>
                  <a:lnTo>
                    <a:pt x="2800" y="2700"/>
                  </a:lnTo>
                  <a:lnTo>
                    <a:pt x="2800" y="100"/>
                  </a:lnTo>
                  <a:cubicBezTo>
                    <a:pt x="2800" y="45"/>
                    <a:pt x="2755" y="0"/>
                    <a:pt x="2700" y="0"/>
                  </a:cubicBezTo>
                  <a:close/>
                  <a:moveTo>
                    <a:pt x="2600" y="2600"/>
                  </a:moveTo>
                  <a:lnTo>
                    <a:pt x="200" y="2600"/>
                  </a:lnTo>
                  <a:lnTo>
                    <a:pt x="200" y="200"/>
                  </a:lnTo>
                  <a:lnTo>
                    <a:pt x="2600" y="200"/>
                  </a:lnTo>
                  <a:lnTo>
                    <a:pt x="2600" y="26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4">
              <a:extLst>
                <a:ext uri="{FF2B5EF4-FFF2-40B4-BE49-F238E27FC236}">
                  <a16:creationId xmlns:a16="http://schemas.microsoft.com/office/drawing/2014/main" id="{ADF06260-3FCA-4504-93E7-F081F2C92E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5825" y="2571750"/>
              <a:ext cx="382588" cy="382587"/>
            </a:xfrm>
            <a:custGeom>
              <a:avLst/>
              <a:gdLst>
                <a:gd name="T0" fmla="*/ 2700 w 2800"/>
                <a:gd name="T1" fmla="*/ 0 h 2800"/>
                <a:gd name="T2" fmla="*/ 2700 w 2800"/>
                <a:gd name="T3" fmla="*/ 0 h 2800"/>
                <a:gd name="T4" fmla="*/ 100 w 2800"/>
                <a:gd name="T5" fmla="*/ 0 h 2800"/>
                <a:gd name="T6" fmla="*/ 0 w 2800"/>
                <a:gd name="T7" fmla="*/ 100 h 2800"/>
                <a:gd name="T8" fmla="*/ 0 w 2800"/>
                <a:gd name="T9" fmla="*/ 100 h 2800"/>
                <a:gd name="T10" fmla="*/ 0 w 2800"/>
                <a:gd name="T11" fmla="*/ 2700 h 2800"/>
                <a:gd name="T12" fmla="*/ 100 w 2800"/>
                <a:gd name="T13" fmla="*/ 2800 h 2800"/>
                <a:gd name="T14" fmla="*/ 100 w 2800"/>
                <a:gd name="T15" fmla="*/ 2800 h 2800"/>
                <a:gd name="T16" fmla="*/ 2700 w 2800"/>
                <a:gd name="T17" fmla="*/ 2800 h 2800"/>
                <a:gd name="T18" fmla="*/ 2800 w 2800"/>
                <a:gd name="T19" fmla="*/ 2700 h 2800"/>
                <a:gd name="T20" fmla="*/ 2800 w 2800"/>
                <a:gd name="T21" fmla="*/ 2700 h 2800"/>
                <a:gd name="T22" fmla="*/ 2800 w 2800"/>
                <a:gd name="T23" fmla="*/ 100 h 2800"/>
                <a:gd name="T24" fmla="*/ 2700 w 2800"/>
                <a:gd name="T25" fmla="*/ 0 h 2800"/>
                <a:gd name="T26" fmla="*/ 2600 w 2800"/>
                <a:gd name="T27" fmla="*/ 2600 h 2800"/>
                <a:gd name="T28" fmla="*/ 200 w 2800"/>
                <a:gd name="T29" fmla="*/ 2600 h 2800"/>
                <a:gd name="T30" fmla="*/ 200 w 2800"/>
                <a:gd name="T31" fmla="*/ 200 h 2800"/>
                <a:gd name="T32" fmla="*/ 2600 w 2800"/>
                <a:gd name="T33" fmla="*/ 200 h 2800"/>
                <a:gd name="T34" fmla="*/ 2600 w 2800"/>
                <a:gd name="T35" fmla="*/ 2600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00" h="2800">
                  <a:moveTo>
                    <a:pt x="2700" y="0"/>
                  </a:moveTo>
                  <a:lnTo>
                    <a:pt x="2700" y="0"/>
                  </a:ln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100"/>
                  </a:lnTo>
                  <a:lnTo>
                    <a:pt x="0" y="2700"/>
                  </a:lnTo>
                  <a:cubicBezTo>
                    <a:pt x="0" y="2756"/>
                    <a:pt x="45" y="2800"/>
                    <a:pt x="100" y="2800"/>
                  </a:cubicBezTo>
                  <a:lnTo>
                    <a:pt x="100" y="2800"/>
                  </a:lnTo>
                  <a:lnTo>
                    <a:pt x="2700" y="2800"/>
                  </a:lnTo>
                  <a:cubicBezTo>
                    <a:pt x="2755" y="2800"/>
                    <a:pt x="2800" y="2756"/>
                    <a:pt x="2800" y="2700"/>
                  </a:cubicBezTo>
                  <a:lnTo>
                    <a:pt x="2800" y="2700"/>
                  </a:lnTo>
                  <a:lnTo>
                    <a:pt x="2800" y="100"/>
                  </a:lnTo>
                  <a:cubicBezTo>
                    <a:pt x="2800" y="45"/>
                    <a:pt x="2755" y="0"/>
                    <a:pt x="2700" y="0"/>
                  </a:cubicBezTo>
                  <a:close/>
                  <a:moveTo>
                    <a:pt x="2600" y="2600"/>
                  </a:moveTo>
                  <a:lnTo>
                    <a:pt x="200" y="2600"/>
                  </a:lnTo>
                  <a:lnTo>
                    <a:pt x="200" y="200"/>
                  </a:lnTo>
                  <a:lnTo>
                    <a:pt x="2600" y="200"/>
                  </a:lnTo>
                  <a:lnTo>
                    <a:pt x="2600" y="26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5">
              <a:extLst>
                <a:ext uri="{FF2B5EF4-FFF2-40B4-BE49-F238E27FC236}">
                  <a16:creationId xmlns:a16="http://schemas.microsoft.com/office/drawing/2014/main" id="{E6333CE0-1514-47DA-A5E1-7862A3D7D4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5825" y="2995613"/>
              <a:ext cx="382588" cy="384175"/>
            </a:xfrm>
            <a:custGeom>
              <a:avLst/>
              <a:gdLst>
                <a:gd name="T0" fmla="*/ 2700 w 2800"/>
                <a:gd name="T1" fmla="*/ 0 h 2800"/>
                <a:gd name="T2" fmla="*/ 2700 w 2800"/>
                <a:gd name="T3" fmla="*/ 0 h 2800"/>
                <a:gd name="T4" fmla="*/ 100 w 2800"/>
                <a:gd name="T5" fmla="*/ 0 h 2800"/>
                <a:gd name="T6" fmla="*/ 0 w 2800"/>
                <a:gd name="T7" fmla="*/ 100 h 2800"/>
                <a:gd name="T8" fmla="*/ 0 w 2800"/>
                <a:gd name="T9" fmla="*/ 100 h 2800"/>
                <a:gd name="T10" fmla="*/ 0 w 2800"/>
                <a:gd name="T11" fmla="*/ 2700 h 2800"/>
                <a:gd name="T12" fmla="*/ 100 w 2800"/>
                <a:gd name="T13" fmla="*/ 2800 h 2800"/>
                <a:gd name="T14" fmla="*/ 100 w 2800"/>
                <a:gd name="T15" fmla="*/ 2800 h 2800"/>
                <a:gd name="T16" fmla="*/ 2700 w 2800"/>
                <a:gd name="T17" fmla="*/ 2800 h 2800"/>
                <a:gd name="T18" fmla="*/ 2800 w 2800"/>
                <a:gd name="T19" fmla="*/ 2700 h 2800"/>
                <a:gd name="T20" fmla="*/ 2800 w 2800"/>
                <a:gd name="T21" fmla="*/ 2700 h 2800"/>
                <a:gd name="T22" fmla="*/ 2800 w 2800"/>
                <a:gd name="T23" fmla="*/ 100 h 2800"/>
                <a:gd name="T24" fmla="*/ 2700 w 2800"/>
                <a:gd name="T25" fmla="*/ 0 h 2800"/>
                <a:gd name="T26" fmla="*/ 2600 w 2800"/>
                <a:gd name="T27" fmla="*/ 2600 h 2800"/>
                <a:gd name="T28" fmla="*/ 200 w 2800"/>
                <a:gd name="T29" fmla="*/ 2600 h 2800"/>
                <a:gd name="T30" fmla="*/ 200 w 2800"/>
                <a:gd name="T31" fmla="*/ 200 h 2800"/>
                <a:gd name="T32" fmla="*/ 2600 w 2800"/>
                <a:gd name="T33" fmla="*/ 200 h 2800"/>
                <a:gd name="T34" fmla="*/ 2600 w 2800"/>
                <a:gd name="T35" fmla="*/ 2600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00" h="2800">
                  <a:moveTo>
                    <a:pt x="2700" y="0"/>
                  </a:moveTo>
                  <a:lnTo>
                    <a:pt x="2700" y="0"/>
                  </a:lnTo>
                  <a:lnTo>
                    <a:pt x="100" y="0"/>
                  </a:lnTo>
                  <a:cubicBezTo>
                    <a:pt x="45" y="0"/>
                    <a:pt x="0" y="45"/>
                    <a:pt x="0" y="100"/>
                  </a:cubicBezTo>
                  <a:lnTo>
                    <a:pt x="0" y="100"/>
                  </a:lnTo>
                  <a:lnTo>
                    <a:pt x="0" y="2700"/>
                  </a:lnTo>
                  <a:cubicBezTo>
                    <a:pt x="0" y="2755"/>
                    <a:pt x="45" y="2800"/>
                    <a:pt x="100" y="2800"/>
                  </a:cubicBezTo>
                  <a:lnTo>
                    <a:pt x="100" y="2800"/>
                  </a:lnTo>
                  <a:lnTo>
                    <a:pt x="2700" y="2800"/>
                  </a:lnTo>
                  <a:cubicBezTo>
                    <a:pt x="2755" y="2800"/>
                    <a:pt x="2800" y="2756"/>
                    <a:pt x="2800" y="2700"/>
                  </a:cubicBezTo>
                  <a:lnTo>
                    <a:pt x="2800" y="2700"/>
                  </a:lnTo>
                  <a:lnTo>
                    <a:pt x="2800" y="100"/>
                  </a:lnTo>
                  <a:cubicBezTo>
                    <a:pt x="2800" y="45"/>
                    <a:pt x="2755" y="0"/>
                    <a:pt x="2700" y="0"/>
                  </a:cubicBezTo>
                  <a:close/>
                  <a:moveTo>
                    <a:pt x="2600" y="2600"/>
                  </a:moveTo>
                  <a:lnTo>
                    <a:pt x="200" y="2600"/>
                  </a:lnTo>
                  <a:lnTo>
                    <a:pt x="200" y="200"/>
                  </a:lnTo>
                  <a:lnTo>
                    <a:pt x="2600" y="200"/>
                  </a:lnTo>
                  <a:lnTo>
                    <a:pt x="2600" y="2600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9FB55177-26D0-4198-B3B0-24AAFCB49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925" y="3022600"/>
              <a:ext cx="95250" cy="96837"/>
            </a:xfrm>
            <a:custGeom>
              <a:avLst/>
              <a:gdLst>
                <a:gd name="T0" fmla="*/ 0 w 700"/>
                <a:gd name="T1" fmla="*/ 0 h 700"/>
                <a:gd name="T2" fmla="*/ 0 w 700"/>
                <a:gd name="T3" fmla="*/ 200 h 700"/>
                <a:gd name="T4" fmla="*/ 500 w 700"/>
                <a:gd name="T5" fmla="*/ 700 h 700"/>
                <a:gd name="T6" fmla="*/ 700 w 700"/>
                <a:gd name="T7" fmla="*/ 700 h 700"/>
                <a:gd name="T8" fmla="*/ 0 w 700"/>
                <a:gd name="T9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0" h="700">
                  <a:moveTo>
                    <a:pt x="0" y="0"/>
                  </a:moveTo>
                  <a:lnTo>
                    <a:pt x="0" y="200"/>
                  </a:lnTo>
                  <a:cubicBezTo>
                    <a:pt x="276" y="201"/>
                    <a:pt x="500" y="424"/>
                    <a:pt x="500" y="700"/>
                  </a:cubicBezTo>
                  <a:lnTo>
                    <a:pt x="700" y="700"/>
                  </a:lnTo>
                  <a:cubicBezTo>
                    <a:pt x="700" y="314"/>
                    <a:pt x="386" y="1"/>
                    <a:pt x="0" y="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">
              <a:extLst>
                <a:ext uri="{FF2B5EF4-FFF2-40B4-BE49-F238E27FC236}">
                  <a16:creationId xmlns:a16="http://schemas.microsoft.com/office/drawing/2014/main" id="{2064108C-D71F-45CF-815A-6F51E0251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5363" y="3044825"/>
              <a:ext cx="163513" cy="279400"/>
            </a:xfrm>
            <a:custGeom>
              <a:avLst/>
              <a:gdLst>
                <a:gd name="T0" fmla="*/ 889 w 1200"/>
                <a:gd name="T1" fmla="*/ 718 h 2043"/>
                <a:gd name="T2" fmla="*/ 876 w 1200"/>
                <a:gd name="T3" fmla="*/ 152 h 2043"/>
                <a:gd name="T4" fmla="*/ 311 w 1200"/>
                <a:gd name="T5" fmla="*/ 166 h 2043"/>
                <a:gd name="T6" fmla="*/ 311 w 1200"/>
                <a:gd name="T7" fmla="*/ 718 h 2043"/>
                <a:gd name="T8" fmla="*/ 0 w 1200"/>
                <a:gd name="T9" fmla="*/ 1243 h 2043"/>
                <a:gd name="T10" fmla="*/ 0 w 1200"/>
                <a:gd name="T11" fmla="*/ 1943 h 2043"/>
                <a:gd name="T12" fmla="*/ 100 w 1200"/>
                <a:gd name="T13" fmla="*/ 2043 h 2043"/>
                <a:gd name="T14" fmla="*/ 100 w 1200"/>
                <a:gd name="T15" fmla="*/ 2043 h 2043"/>
                <a:gd name="T16" fmla="*/ 1100 w 1200"/>
                <a:gd name="T17" fmla="*/ 2043 h 2043"/>
                <a:gd name="T18" fmla="*/ 1200 w 1200"/>
                <a:gd name="T19" fmla="*/ 1943 h 2043"/>
                <a:gd name="T20" fmla="*/ 1200 w 1200"/>
                <a:gd name="T21" fmla="*/ 1943 h 2043"/>
                <a:gd name="T22" fmla="*/ 1200 w 1200"/>
                <a:gd name="T23" fmla="*/ 1243 h 2043"/>
                <a:gd name="T24" fmla="*/ 889 w 1200"/>
                <a:gd name="T25" fmla="*/ 718 h 2043"/>
                <a:gd name="T26" fmla="*/ 600 w 1200"/>
                <a:gd name="T27" fmla="*/ 243 h 2043"/>
                <a:gd name="T28" fmla="*/ 800 w 1200"/>
                <a:gd name="T29" fmla="*/ 443 h 2043"/>
                <a:gd name="T30" fmla="*/ 600 w 1200"/>
                <a:gd name="T31" fmla="*/ 643 h 2043"/>
                <a:gd name="T32" fmla="*/ 400 w 1200"/>
                <a:gd name="T33" fmla="*/ 443 h 2043"/>
                <a:gd name="T34" fmla="*/ 600 w 1200"/>
                <a:gd name="T35" fmla="*/ 243 h 2043"/>
                <a:gd name="T36" fmla="*/ 1000 w 1200"/>
                <a:gd name="T37" fmla="*/ 1843 h 2043"/>
                <a:gd name="T38" fmla="*/ 200 w 1200"/>
                <a:gd name="T39" fmla="*/ 1843 h 2043"/>
                <a:gd name="T40" fmla="*/ 200 w 1200"/>
                <a:gd name="T41" fmla="*/ 1243 h 2043"/>
                <a:gd name="T42" fmla="*/ 600 w 1200"/>
                <a:gd name="T43" fmla="*/ 843 h 2043"/>
                <a:gd name="T44" fmla="*/ 1000 w 1200"/>
                <a:gd name="T45" fmla="*/ 1243 h 2043"/>
                <a:gd name="T46" fmla="*/ 1000 w 1200"/>
                <a:gd name="T47" fmla="*/ 1843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0" h="2043">
                  <a:moveTo>
                    <a:pt x="889" y="718"/>
                  </a:moveTo>
                  <a:cubicBezTo>
                    <a:pt x="1042" y="558"/>
                    <a:pt x="1036" y="305"/>
                    <a:pt x="876" y="152"/>
                  </a:cubicBezTo>
                  <a:cubicBezTo>
                    <a:pt x="716" y="0"/>
                    <a:pt x="463" y="6"/>
                    <a:pt x="311" y="166"/>
                  </a:cubicBezTo>
                  <a:cubicBezTo>
                    <a:pt x="163" y="320"/>
                    <a:pt x="163" y="563"/>
                    <a:pt x="311" y="718"/>
                  </a:cubicBezTo>
                  <a:cubicBezTo>
                    <a:pt x="119" y="823"/>
                    <a:pt x="0" y="1025"/>
                    <a:pt x="0" y="1243"/>
                  </a:cubicBezTo>
                  <a:lnTo>
                    <a:pt x="0" y="1943"/>
                  </a:lnTo>
                  <a:cubicBezTo>
                    <a:pt x="0" y="1998"/>
                    <a:pt x="45" y="2043"/>
                    <a:pt x="100" y="2043"/>
                  </a:cubicBezTo>
                  <a:lnTo>
                    <a:pt x="100" y="2043"/>
                  </a:lnTo>
                  <a:lnTo>
                    <a:pt x="1100" y="2043"/>
                  </a:lnTo>
                  <a:cubicBezTo>
                    <a:pt x="1155" y="2043"/>
                    <a:pt x="1200" y="1999"/>
                    <a:pt x="1200" y="1943"/>
                  </a:cubicBezTo>
                  <a:lnTo>
                    <a:pt x="1200" y="1943"/>
                  </a:lnTo>
                  <a:lnTo>
                    <a:pt x="1200" y="1243"/>
                  </a:lnTo>
                  <a:cubicBezTo>
                    <a:pt x="1200" y="1025"/>
                    <a:pt x="1081" y="823"/>
                    <a:pt x="889" y="718"/>
                  </a:cubicBezTo>
                  <a:close/>
                  <a:moveTo>
                    <a:pt x="600" y="243"/>
                  </a:moveTo>
                  <a:cubicBezTo>
                    <a:pt x="710" y="243"/>
                    <a:pt x="800" y="333"/>
                    <a:pt x="800" y="443"/>
                  </a:cubicBezTo>
                  <a:cubicBezTo>
                    <a:pt x="800" y="554"/>
                    <a:pt x="710" y="643"/>
                    <a:pt x="600" y="643"/>
                  </a:cubicBezTo>
                  <a:cubicBezTo>
                    <a:pt x="490" y="643"/>
                    <a:pt x="400" y="554"/>
                    <a:pt x="400" y="443"/>
                  </a:cubicBezTo>
                  <a:cubicBezTo>
                    <a:pt x="400" y="333"/>
                    <a:pt x="490" y="243"/>
                    <a:pt x="600" y="243"/>
                  </a:cubicBezTo>
                  <a:close/>
                  <a:moveTo>
                    <a:pt x="1000" y="1843"/>
                  </a:moveTo>
                  <a:lnTo>
                    <a:pt x="200" y="1843"/>
                  </a:lnTo>
                  <a:lnTo>
                    <a:pt x="200" y="1243"/>
                  </a:lnTo>
                  <a:cubicBezTo>
                    <a:pt x="200" y="1022"/>
                    <a:pt x="379" y="843"/>
                    <a:pt x="600" y="843"/>
                  </a:cubicBezTo>
                  <a:cubicBezTo>
                    <a:pt x="821" y="843"/>
                    <a:pt x="1000" y="1022"/>
                    <a:pt x="1000" y="1243"/>
                  </a:cubicBezTo>
                  <a:lnTo>
                    <a:pt x="1000" y="1843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id="{E82FC7C2-0128-44A7-93FD-D38F2D9F8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2627313"/>
              <a:ext cx="192088" cy="273050"/>
            </a:xfrm>
            <a:custGeom>
              <a:avLst/>
              <a:gdLst>
                <a:gd name="T0" fmla="*/ 950 w 1400"/>
                <a:gd name="T1" fmla="*/ 900 h 2000"/>
                <a:gd name="T2" fmla="*/ 450 w 1400"/>
                <a:gd name="T3" fmla="*/ 900 h 2000"/>
                <a:gd name="T4" fmla="*/ 200 w 1400"/>
                <a:gd name="T5" fmla="*/ 650 h 2000"/>
                <a:gd name="T6" fmla="*/ 450 w 1400"/>
                <a:gd name="T7" fmla="*/ 400 h 2000"/>
                <a:gd name="T8" fmla="*/ 1300 w 1400"/>
                <a:gd name="T9" fmla="*/ 400 h 2000"/>
                <a:gd name="T10" fmla="*/ 1300 w 1400"/>
                <a:gd name="T11" fmla="*/ 200 h 2000"/>
                <a:gd name="T12" fmla="*/ 800 w 1400"/>
                <a:gd name="T13" fmla="*/ 200 h 2000"/>
                <a:gd name="T14" fmla="*/ 800 w 1400"/>
                <a:gd name="T15" fmla="*/ 0 h 2000"/>
                <a:gd name="T16" fmla="*/ 600 w 1400"/>
                <a:gd name="T17" fmla="*/ 0 h 2000"/>
                <a:gd name="T18" fmla="*/ 600 w 1400"/>
                <a:gd name="T19" fmla="*/ 200 h 2000"/>
                <a:gd name="T20" fmla="*/ 450 w 1400"/>
                <a:gd name="T21" fmla="*/ 200 h 2000"/>
                <a:gd name="T22" fmla="*/ 0 w 1400"/>
                <a:gd name="T23" fmla="*/ 650 h 2000"/>
                <a:gd name="T24" fmla="*/ 450 w 1400"/>
                <a:gd name="T25" fmla="*/ 1100 h 2000"/>
                <a:gd name="T26" fmla="*/ 950 w 1400"/>
                <a:gd name="T27" fmla="*/ 1100 h 2000"/>
                <a:gd name="T28" fmla="*/ 1200 w 1400"/>
                <a:gd name="T29" fmla="*/ 1350 h 2000"/>
                <a:gd name="T30" fmla="*/ 950 w 1400"/>
                <a:gd name="T31" fmla="*/ 1600 h 2000"/>
                <a:gd name="T32" fmla="*/ 100 w 1400"/>
                <a:gd name="T33" fmla="*/ 1600 h 2000"/>
                <a:gd name="T34" fmla="*/ 100 w 1400"/>
                <a:gd name="T35" fmla="*/ 1800 h 2000"/>
                <a:gd name="T36" fmla="*/ 600 w 1400"/>
                <a:gd name="T37" fmla="*/ 1800 h 2000"/>
                <a:gd name="T38" fmla="*/ 600 w 1400"/>
                <a:gd name="T39" fmla="*/ 2000 h 2000"/>
                <a:gd name="T40" fmla="*/ 800 w 1400"/>
                <a:gd name="T41" fmla="*/ 2000 h 2000"/>
                <a:gd name="T42" fmla="*/ 800 w 1400"/>
                <a:gd name="T43" fmla="*/ 1800 h 2000"/>
                <a:gd name="T44" fmla="*/ 950 w 1400"/>
                <a:gd name="T45" fmla="*/ 1800 h 2000"/>
                <a:gd name="T46" fmla="*/ 1400 w 1400"/>
                <a:gd name="T47" fmla="*/ 1350 h 2000"/>
                <a:gd name="T48" fmla="*/ 950 w 1400"/>
                <a:gd name="T49" fmla="*/ 900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0" h="2000">
                  <a:moveTo>
                    <a:pt x="950" y="900"/>
                  </a:moveTo>
                  <a:lnTo>
                    <a:pt x="450" y="900"/>
                  </a:lnTo>
                  <a:cubicBezTo>
                    <a:pt x="312" y="900"/>
                    <a:pt x="200" y="788"/>
                    <a:pt x="200" y="650"/>
                  </a:cubicBezTo>
                  <a:cubicBezTo>
                    <a:pt x="200" y="512"/>
                    <a:pt x="312" y="400"/>
                    <a:pt x="450" y="400"/>
                  </a:cubicBezTo>
                  <a:lnTo>
                    <a:pt x="1300" y="400"/>
                  </a:lnTo>
                  <a:lnTo>
                    <a:pt x="1300" y="200"/>
                  </a:lnTo>
                  <a:lnTo>
                    <a:pt x="800" y="200"/>
                  </a:lnTo>
                  <a:lnTo>
                    <a:pt x="800" y="0"/>
                  </a:lnTo>
                  <a:lnTo>
                    <a:pt x="600" y="0"/>
                  </a:lnTo>
                  <a:lnTo>
                    <a:pt x="600" y="200"/>
                  </a:lnTo>
                  <a:lnTo>
                    <a:pt x="450" y="200"/>
                  </a:lnTo>
                  <a:cubicBezTo>
                    <a:pt x="201" y="200"/>
                    <a:pt x="0" y="402"/>
                    <a:pt x="0" y="650"/>
                  </a:cubicBezTo>
                  <a:cubicBezTo>
                    <a:pt x="0" y="899"/>
                    <a:pt x="201" y="1100"/>
                    <a:pt x="450" y="1100"/>
                  </a:cubicBezTo>
                  <a:lnTo>
                    <a:pt x="950" y="1100"/>
                  </a:lnTo>
                  <a:cubicBezTo>
                    <a:pt x="1088" y="1100"/>
                    <a:pt x="1200" y="1212"/>
                    <a:pt x="1200" y="1350"/>
                  </a:cubicBezTo>
                  <a:cubicBezTo>
                    <a:pt x="1200" y="1488"/>
                    <a:pt x="1088" y="1600"/>
                    <a:pt x="950" y="1600"/>
                  </a:cubicBezTo>
                  <a:lnTo>
                    <a:pt x="100" y="1600"/>
                  </a:lnTo>
                  <a:lnTo>
                    <a:pt x="100" y="1800"/>
                  </a:lnTo>
                  <a:lnTo>
                    <a:pt x="600" y="1800"/>
                  </a:lnTo>
                  <a:lnTo>
                    <a:pt x="600" y="2000"/>
                  </a:lnTo>
                  <a:lnTo>
                    <a:pt x="800" y="2000"/>
                  </a:lnTo>
                  <a:lnTo>
                    <a:pt x="800" y="1800"/>
                  </a:lnTo>
                  <a:lnTo>
                    <a:pt x="950" y="1800"/>
                  </a:lnTo>
                  <a:cubicBezTo>
                    <a:pt x="1199" y="1800"/>
                    <a:pt x="1400" y="1599"/>
                    <a:pt x="1400" y="1350"/>
                  </a:cubicBezTo>
                  <a:cubicBezTo>
                    <a:pt x="1400" y="1102"/>
                    <a:pt x="1199" y="900"/>
                    <a:pt x="950" y="9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9">
              <a:extLst>
                <a:ext uri="{FF2B5EF4-FFF2-40B4-BE49-F238E27FC236}">
                  <a16:creationId xmlns:a16="http://schemas.microsoft.com/office/drawing/2014/main" id="{406A2C87-F3F4-46FD-ABCB-ABF26317E9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5038" y="2689225"/>
              <a:ext cx="277813" cy="120650"/>
            </a:xfrm>
            <a:custGeom>
              <a:avLst/>
              <a:gdLst>
                <a:gd name="T0" fmla="*/ 1944 w 2044"/>
                <a:gd name="T1" fmla="*/ 342 h 885"/>
                <a:gd name="T2" fmla="*/ 1944 w 2044"/>
                <a:gd name="T3" fmla="*/ 142 h 885"/>
                <a:gd name="T4" fmla="*/ 1744 w 2044"/>
                <a:gd name="T5" fmla="*/ 142 h 885"/>
                <a:gd name="T6" fmla="*/ 1744 w 2044"/>
                <a:gd name="T7" fmla="*/ 342 h 885"/>
                <a:gd name="T8" fmla="*/ 1544 w 2044"/>
                <a:gd name="T9" fmla="*/ 342 h 885"/>
                <a:gd name="T10" fmla="*/ 1544 w 2044"/>
                <a:gd name="T11" fmla="*/ 142 h 885"/>
                <a:gd name="T12" fmla="*/ 1344 w 2044"/>
                <a:gd name="T13" fmla="*/ 142 h 885"/>
                <a:gd name="T14" fmla="*/ 1344 w 2044"/>
                <a:gd name="T15" fmla="*/ 342 h 885"/>
                <a:gd name="T16" fmla="*/ 830 w 2044"/>
                <a:gd name="T17" fmla="*/ 342 h 885"/>
                <a:gd name="T18" fmla="*/ 343 w 2044"/>
                <a:gd name="T19" fmla="*/ 55 h 885"/>
                <a:gd name="T20" fmla="*/ 55 w 2044"/>
                <a:gd name="T21" fmla="*/ 542 h 885"/>
                <a:gd name="T22" fmla="*/ 543 w 2044"/>
                <a:gd name="T23" fmla="*/ 830 h 885"/>
                <a:gd name="T24" fmla="*/ 830 w 2044"/>
                <a:gd name="T25" fmla="*/ 542 h 885"/>
                <a:gd name="T26" fmla="*/ 2044 w 2044"/>
                <a:gd name="T27" fmla="*/ 542 h 885"/>
                <a:gd name="T28" fmla="*/ 2044 w 2044"/>
                <a:gd name="T29" fmla="*/ 342 h 885"/>
                <a:gd name="T30" fmla="*/ 1944 w 2044"/>
                <a:gd name="T31" fmla="*/ 342 h 885"/>
                <a:gd name="T32" fmla="*/ 444 w 2044"/>
                <a:gd name="T33" fmla="*/ 642 h 885"/>
                <a:gd name="T34" fmla="*/ 244 w 2044"/>
                <a:gd name="T35" fmla="*/ 442 h 885"/>
                <a:gd name="T36" fmla="*/ 444 w 2044"/>
                <a:gd name="T37" fmla="*/ 242 h 885"/>
                <a:gd name="T38" fmla="*/ 644 w 2044"/>
                <a:gd name="T39" fmla="*/ 442 h 885"/>
                <a:gd name="T40" fmla="*/ 444 w 2044"/>
                <a:gd name="T41" fmla="*/ 642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44" h="885">
                  <a:moveTo>
                    <a:pt x="1944" y="342"/>
                  </a:moveTo>
                  <a:lnTo>
                    <a:pt x="1944" y="142"/>
                  </a:lnTo>
                  <a:lnTo>
                    <a:pt x="1744" y="142"/>
                  </a:lnTo>
                  <a:lnTo>
                    <a:pt x="1744" y="342"/>
                  </a:lnTo>
                  <a:lnTo>
                    <a:pt x="1544" y="342"/>
                  </a:lnTo>
                  <a:lnTo>
                    <a:pt x="1544" y="142"/>
                  </a:lnTo>
                  <a:lnTo>
                    <a:pt x="1344" y="142"/>
                  </a:lnTo>
                  <a:lnTo>
                    <a:pt x="1344" y="342"/>
                  </a:lnTo>
                  <a:lnTo>
                    <a:pt x="830" y="342"/>
                  </a:lnTo>
                  <a:cubicBezTo>
                    <a:pt x="775" y="128"/>
                    <a:pt x="556" y="0"/>
                    <a:pt x="343" y="55"/>
                  </a:cubicBezTo>
                  <a:cubicBezTo>
                    <a:pt x="129" y="110"/>
                    <a:pt x="0" y="328"/>
                    <a:pt x="55" y="542"/>
                  </a:cubicBezTo>
                  <a:cubicBezTo>
                    <a:pt x="110" y="756"/>
                    <a:pt x="329" y="885"/>
                    <a:pt x="543" y="830"/>
                  </a:cubicBezTo>
                  <a:cubicBezTo>
                    <a:pt x="683" y="793"/>
                    <a:pt x="793" y="683"/>
                    <a:pt x="830" y="542"/>
                  </a:cubicBezTo>
                  <a:lnTo>
                    <a:pt x="2044" y="542"/>
                  </a:lnTo>
                  <a:lnTo>
                    <a:pt x="2044" y="342"/>
                  </a:lnTo>
                  <a:lnTo>
                    <a:pt x="1944" y="342"/>
                  </a:lnTo>
                  <a:close/>
                  <a:moveTo>
                    <a:pt x="444" y="642"/>
                  </a:moveTo>
                  <a:cubicBezTo>
                    <a:pt x="334" y="642"/>
                    <a:pt x="244" y="553"/>
                    <a:pt x="244" y="442"/>
                  </a:cubicBezTo>
                  <a:cubicBezTo>
                    <a:pt x="244" y="332"/>
                    <a:pt x="334" y="242"/>
                    <a:pt x="444" y="242"/>
                  </a:cubicBezTo>
                  <a:cubicBezTo>
                    <a:pt x="554" y="242"/>
                    <a:pt x="644" y="332"/>
                    <a:pt x="644" y="442"/>
                  </a:cubicBezTo>
                  <a:cubicBezTo>
                    <a:pt x="644" y="553"/>
                    <a:pt x="554" y="642"/>
                    <a:pt x="444" y="642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669F2B9-F896-4D81-ACB4-AB8723B7B9EF}"/>
              </a:ext>
            </a:extLst>
          </p:cNvPr>
          <p:cNvGrpSpPr/>
          <p:nvPr/>
        </p:nvGrpSpPr>
        <p:grpSpPr>
          <a:xfrm>
            <a:off x="395861" y="5257842"/>
            <a:ext cx="510783" cy="690835"/>
            <a:chOff x="2011363" y="1554163"/>
            <a:chExt cx="635000" cy="858838"/>
          </a:xfrm>
          <a:solidFill>
            <a:schemeClr val="bg2">
              <a:lumMod val="25000"/>
            </a:schemeClr>
          </a:solidFill>
        </p:grpSpPr>
        <p:sp>
          <p:nvSpPr>
            <p:cNvPr id="131" name="Freeform 47">
              <a:extLst>
                <a:ext uri="{FF2B5EF4-FFF2-40B4-BE49-F238E27FC236}">
                  <a16:creationId xmlns:a16="http://schemas.microsoft.com/office/drawing/2014/main" id="{9FD35F57-17EC-4814-8825-751340A912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1363" y="1554163"/>
              <a:ext cx="635000" cy="858838"/>
            </a:xfrm>
            <a:custGeom>
              <a:avLst/>
              <a:gdLst>
                <a:gd name="T0" fmla="*/ 4793 w 6133"/>
                <a:gd name="T1" fmla="*/ 1885 h 8285"/>
                <a:gd name="T2" fmla="*/ 4268 w 6133"/>
                <a:gd name="T3" fmla="*/ 503 h 8285"/>
                <a:gd name="T4" fmla="*/ 1334 w 6133"/>
                <a:gd name="T5" fmla="*/ 1711 h 8285"/>
                <a:gd name="T6" fmla="*/ 667 w 6133"/>
                <a:gd name="T7" fmla="*/ 1885 h 8285"/>
                <a:gd name="T8" fmla="*/ 533 w 6133"/>
                <a:gd name="T9" fmla="*/ 2418 h 8285"/>
                <a:gd name="T10" fmla="*/ 0 w 6133"/>
                <a:gd name="T11" fmla="*/ 2552 h 8285"/>
                <a:gd name="T12" fmla="*/ 133 w 6133"/>
                <a:gd name="T13" fmla="*/ 8285 h 8285"/>
                <a:gd name="T14" fmla="*/ 5600 w 6133"/>
                <a:gd name="T15" fmla="*/ 8151 h 8285"/>
                <a:gd name="T16" fmla="*/ 6000 w 6133"/>
                <a:gd name="T17" fmla="*/ 7751 h 8285"/>
                <a:gd name="T18" fmla="*/ 6133 w 6133"/>
                <a:gd name="T19" fmla="*/ 2018 h 8285"/>
                <a:gd name="T20" fmla="*/ 5145 w 6133"/>
                <a:gd name="T21" fmla="*/ 3218 h 8285"/>
                <a:gd name="T22" fmla="*/ 4800 w 6133"/>
                <a:gd name="T23" fmla="*/ 2873 h 8285"/>
                <a:gd name="T24" fmla="*/ 3009 w 6133"/>
                <a:gd name="T25" fmla="*/ 286 h 8285"/>
                <a:gd name="T26" fmla="*/ 4533 w 6133"/>
                <a:gd name="T27" fmla="*/ 1752 h 8285"/>
                <a:gd name="T28" fmla="*/ 3735 w 6133"/>
                <a:gd name="T29" fmla="*/ 3618 h 8285"/>
                <a:gd name="T30" fmla="*/ 3200 w 6133"/>
                <a:gd name="T31" fmla="*/ 2671 h 8285"/>
                <a:gd name="T32" fmla="*/ 3066 w 6133"/>
                <a:gd name="T33" fmla="*/ 1352 h 8285"/>
                <a:gd name="T34" fmla="*/ 2933 w 6133"/>
                <a:gd name="T35" fmla="*/ 2671 h 8285"/>
                <a:gd name="T36" fmla="*/ 2398 w 6133"/>
                <a:gd name="T37" fmla="*/ 3618 h 8285"/>
                <a:gd name="T38" fmla="*/ 1600 w 6133"/>
                <a:gd name="T39" fmla="*/ 1717 h 8285"/>
                <a:gd name="T40" fmla="*/ 2933 w 6133"/>
                <a:gd name="T41" fmla="*/ 5351 h 8285"/>
                <a:gd name="T42" fmla="*/ 3200 w 6133"/>
                <a:gd name="T43" fmla="*/ 4418 h 8285"/>
                <a:gd name="T44" fmla="*/ 2933 w 6133"/>
                <a:gd name="T45" fmla="*/ 5351 h 8285"/>
                <a:gd name="T46" fmla="*/ 2400 w 6133"/>
                <a:gd name="T47" fmla="*/ 5351 h 8285"/>
                <a:gd name="T48" fmla="*/ 2666 w 6133"/>
                <a:gd name="T49" fmla="*/ 4418 h 8285"/>
                <a:gd name="T50" fmla="*/ 3631 w 6133"/>
                <a:gd name="T51" fmla="*/ 5618 h 8285"/>
                <a:gd name="T52" fmla="*/ 2502 w 6133"/>
                <a:gd name="T53" fmla="*/ 5618 h 8285"/>
                <a:gd name="T54" fmla="*/ 3733 w 6133"/>
                <a:gd name="T55" fmla="*/ 5351 h 8285"/>
                <a:gd name="T56" fmla="*/ 3466 w 6133"/>
                <a:gd name="T57" fmla="*/ 4418 h 8285"/>
                <a:gd name="T58" fmla="*/ 3733 w 6133"/>
                <a:gd name="T59" fmla="*/ 5351 h 8285"/>
                <a:gd name="T60" fmla="*/ 2400 w 6133"/>
                <a:gd name="T61" fmla="*/ 3885 h 8285"/>
                <a:gd name="T62" fmla="*/ 3733 w 6133"/>
                <a:gd name="T63" fmla="*/ 4151 h 8285"/>
                <a:gd name="T64" fmla="*/ 3066 w 6133"/>
                <a:gd name="T65" fmla="*/ 2418 h 8285"/>
                <a:gd name="T66" fmla="*/ 3066 w 6133"/>
                <a:gd name="T67" fmla="*/ 1618 h 8285"/>
                <a:gd name="T68" fmla="*/ 3066 w 6133"/>
                <a:gd name="T69" fmla="*/ 2418 h 8285"/>
                <a:gd name="T70" fmla="*/ 1381 w 6133"/>
                <a:gd name="T71" fmla="*/ 2152 h 8285"/>
                <a:gd name="T72" fmla="*/ 800 w 6133"/>
                <a:gd name="T73" fmla="*/ 2418 h 8285"/>
                <a:gd name="T74" fmla="*/ 5333 w 6133"/>
                <a:gd name="T75" fmla="*/ 8018 h 8285"/>
                <a:gd name="T76" fmla="*/ 267 w 6133"/>
                <a:gd name="T77" fmla="*/ 2685 h 8285"/>
                <a:gd name="T78" fmla="*/ 1847 w 6133"/>
                <a:gd name="T79" fmla="*/ 2981 h 8285"/>
                <a:gd name="T80" fmla="*/ 2133 w 6133"/>
                <a:gd name="T81" fmla="*/ 4151 h 8285"/>
                <a:gd name="T82" fmla="*/ 1867 w 6133"/>
                <a:gd name="T83" fmla="*/ 4418 h 8285"/>
                <a:gd name="T84" fmla="*/ 2133 w 6133"/>
                <a:gd name="T85" fmla="*/ 5485 h 8285"/>
                <a:gd name="T86" fmla="*/ 2952 w 6133"/>
                <a:gd name="T87" fmla="*/ 6887 h 8285"/>
                <a:gd name="T88" fmla="*/ 3181 w 6133"/>
                <a:gd name="T89" fmla="*/ 6887 h 8285"/>
                <a:gd name="T90" fmla="*/ 4000 w 6133"/>
                <a:gd name="T91" fmla="*/ 5485 h 8285"/>
                <a:gd name="T92" fmla="*/ 4266 w 6133"/>
                <a:gd name="T93" fmla="*/ 4418 h 8285"/>
                <a:gd name="T94" fmla="*/ 4000 w 6133"/>
                <a:gd name="T95" fmla="*/ 4151 h 8285"/>
                <a:gd name="T96" fmla="*/ 4276 w 6133"/>
                <a:gd name="T97" fmla="*/ 2991 h 8285"/>
                <a:gd name="T98" fmla="*/ 4533 w 6133"/>
                <a:gd name="T99" fmla="*/ 2685 h 8285"/>
                <a:gd name="T100" fmla="*/ 4666 w 6133"/>
                <a:gd name="T101" fmla="*/ 3485 h 8285"/>
                <a:gd name="T102" fmla="*/ 5333 w 6133"/>
                <a:gd name="T103" fmla="*/ 8018 h 8285"/>
                <a:gd name="T104" fmla="*/ 5600 w 6133"/>
                <a:gd name="T105" fmla="*/ 7485 h 8285"/>
                <a:gd name="T106" fmla="*/ 5561 w 6133"/>
                <a:gd name="T107" fmla="*/ 3257 h 8285"/>
                <a:gd name="T108" fmla="*/ 4667 w 6133"/>
                <a:gd name="T109" fmla="*/ 2418 h 8285"/>
                <a:gd name="T110" fmla="*/ 5866 w 6133"/>
                <a:gd name="T111" fmla="*/ 2152 h 8285"/>
                <a:gd name="T112" fmla="*/ 5866 w 6133"/>
                <a:gd name="T113" fmla="*/ 7485 h 8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33" h="8285">
                  <a:moveTo>
                    <a:pt x="6000" y="1885"/>
                  </a:moveTo>
                  <a:lnTo>
                    <a:pt x="4793" y="1885"/>
                  </a:lnTo>
                  <a:cubicBezTo>
                    <a:pt x="4797" y="1841"/>
                    <a:pt x="4800" y="1796"/>
                    <a:pt x="4800" y="1752"/>
                  </a:cubicBezTo>
                  <a:cubicBezTo>
                    <a:pt x="4800" y="1276"/>
                    <a:pt x="4611" y="832"/>
                    <a:pt x="4268" y="503"/>
                  </a:cubicBezTo>
                  <a:cubicBezTo>
                    <a:pt x="3926" y="173"/>
                    <a:pt x="3475" y="0"/>
                    <a:pt x="2999" y="19"/>
                  </a:cubicBezTo>
                  <a:cubicBezTo>
                    <a:pt x="2101" y="54"/>
                    <a:pt x="1354" y="813"/>
                    <a:pt x="1334" y="1711"/>
                  </a:cubicBezTo>
                  <a:cubicBezTo>
                    <a:pt x="1332" y="1770"/>
                    <a:pt x="1334" y="1827"/>
                    <a:pt x="1338" y="1885"/>
                  </a:cubicBezTo>
                  <a:lnTo>
                    <a:pt x="667" y="1885"/>
                  </a:lnTo>
                  <a:cubicBezTo>
                    <a:pt x="593" y="1885"/>
                    <a:pt x="533" y="1945"/>
                    <a:pt x="533" y="2018"/>
                  </a:cubicBezTo>
                  <a:lnTo>
                    <a:pt x="533" y="2418"/>
                  </a:lnTo>
                  <a:lnTo>
                    <a:pt x="133" y="2418"/>
                  </a:lnTo>
                  <a:cubicBezTo>
                    <a:pt x="60" y="2418"/>
                    <a:pt x="0" y="2478"/>
                    <a:pt x="0" y="2552"/>
                  </a:cubicBezTo>
                  <a:lnTo>
                    <a:pt x="0" y="8151"/>
                  </a:lnTo>
                  <a:cubicBezTo>
                    <a:pt x="0" y="8225"/>
                    <a:pt x="60" y="8285"/>
                    <a:pt x="133" y="8285"/>
                  </a:cubicBezTo>
                  <a:lnTo>
                    <a:pt x="5466" y="8285"/>
                  </a:lnTo>
                  <a:cubicBezTo>
                    <a:pt x="5540" y="8285"/>
                    <a:pt x="5600" y="8225"/>
                    <a:pt x="5600" y="8151"/>
                  </a:cubicBezTo>
                  <a:lnTo>
                    <a:pt x="5600" y="7751"/>
                  </a:lnTo>
                  <a:lnTo>
                    <a:pt x="6000" y="7751"/>
                  </a:lnTo>
                  <a:cubicBezTo>
                    <a:pt x="6073" y="7751"/>
                    <a:pt x="6133" y="7692"/>
                    <a:pt x="6133" y="7618"/>
                  </a:cubicBezTo>
                  <a:lnTo>
                    <a:pt x="6133" y="2018"/>
                  </a:lnTo>
                  <a:cubicBezTo>
                    <a:pt x="6133" y="1945"/>
                    <a:pt x="6073" y="1885"/>
                    <a:pt x="6000" y="1885"/>
                  </a:cubicBezTo>
                  <a:close/>
                  <a:moveTo>
                    <a:pt x="5145" y="3218"/>
                  </a:moveTo>
                  <a:lnTo>
                    <a:pt x="4800" y="3218"/>
                  </a:lnTo>
                  <a:lnTo>
                    <a:pt x="4800" y="2873"/>
                  </a:lnTo>
                  <a:lnTo>
                    <a:pt x="5145" y="3218"/>
                  </a:lnTo>
                  <a:close/>
                  <a:moveTo>
                    <a:pt x="3009" y="286"/>
                  </a:moveTo>
                  <a:cubicBezTo>
                    <a:pt x="3413" y="270"/>
                    <a:pt x="3794" y="416"/>
                    <a:pt x="4083" y="695"/>
                  </a:cubicBezTo>
                  <a:cubicBezTo>
                    <a:pt x="4373" y="974"/>
                    <a:pt x="4533" y="1349"/>
                    <a:pt x="4533" y="1752"/>
                  </a:cubicBezTo>
                  <a:cubicBezTo>
                    <a:pt x="4533" y="2150"/>
                    <a:pt x="4376" y="2522"/>
                    <a:pt x="4090" y="2800"/>
                  </a:cubicBezTo>
                  <a:cubicBezTo>
                    <a:pt x="3871" y="3013"/>
                    <a:pt x="3744" y="3310"/>
                    <a:pt x="3735" y="3618"/>
                  </a:cubicBezTo>
                  <a:lnTo>
                    <a:pt x="3200" y="3618"/>
                  </a:lnTo>
                  <a:lnTo>
                    <a:pt x="3200" y="2671"/>
                  </a:lnTo>
                  <a:cubicBezTo>
                    <a:pt x="3504" y="2609"/>
                    <a:pt x="3733" y="2340"/>
                    <a:pt x="3733" y="2018"/>
                  </a:cubicBezTo>
                  <a:cubicBezTo>
                    <a:pt x="3733" y="1651"/>
                    <a:pt x="3434" y="1352"/>
                    <a:pt x="3066" y="1352"/>
                  </a:cubicBezTo>
                  <a:cubicBezTo>
                    <a:pt x="2699" y="1352"/>
                    <a:pt x="2400" y="1651"/>
                    <a:pt x="2400" y="2018"/>
                  </a:cubicBezTo>
                  <a:cubicBezTo>
                    <a:pt x="2400" y="2340"/>
                    <a:pt x="2629" y="2609"/>
                    <a:pt x="2933" y="2671"/>
                  </a:cubicBezTo>
                  <a:lnTo>
                    <a:pt x="2933" y="3618"/>
                  </a:lnTo>
                  <a:lnTo>
                    <a:pt x="2398" y="3618"/>
                  </a:lnTo>
                  <a:cubicBezTo>
                    <a:pt x="2389" y="3309"/>
                    <a:pt x="2262" y="3017"/>
                    <a:pt x="2034" y="2792"/>
                  </a:cubicBezTo>
                  <a:cubicBezTo>
                    <a:pt x="1745" y="2505"/>
                    <a:pt x="1591" y="2124"/>
                    <a:pt x="1600" y="1717"/>
                  </a:cubicBezTo>
                  <a:cubicBezTo>
                    <a:pt x="1618" y="957"/>
                    <a:pt x="2250" y="315"/>
                    <a:pt x="3009" y="286"/>
                  </a:cubicBezTo>
                  <a:close/>
                  <a:moveTo>
                    <a:pt x="2933" y="5351"/>
                  </a:moveTo>
                  <a:lnTo>
                    <a:pt x="2933" y="4418"/>
                  </a:lnTo>
                  <a:lnTo>
                    <a:pt x="3200" y="4418"/>
                  </a:lnTo>
                  <a:lnTo>
                    <a:pt x="3200" y="5351"/>
                  </a:lnTo>
                  <a:lnTo>
                    <a:pt x="2933" y="5351"/>
                  </a:lnTo>
                  <a:close/>
                  <a:moveTo>
                    <a:pt x="2666" y="5351"/>
                  </a:moveTo>
                  <a:lnTo>
                    <a:pt x="2400" y="5351"/>
                  </a:lnTo>
                  <a:lnTo>
                    <a:pt x="2400" y="4418"/>
                  </a:lnTo>
                  <a:lnTo>
                    <a:pt x="2666" y="4418"/>
                  </a:lnTo>
                  <a:lnTo>
                    <a:pt x="2666" y="5351"/>
                  </a:lnTo>
                  <a:close/>
                  <a:moveTo>
                    <a:pt x="3631" y="5618"/>
                  </a:moveTo>
                  <a:lnTo>
                    <a:pt x="3066" y="6559"/>
                  </a:lnTo>
                  <a:lnTo>
                    <a:pt x="2502" y="5618"/>
                  </a:lnTo>
                  <a:lnTo>
                    <a:pt x="3631" y="5618"/>
                  </a:lnTo>
                  <a:close/>
                  <a:moveTo>
                    <a:pt x="3733" y="5351"/>
                  </a:moveTo>
                  <a:lnTo>
                    <a:pt x="3466" y="5351"/>
                  </a:lnTo>
                  <a:lnTo>
                    <a:pt x="3466" y="4418"/>
                  </a:lnTo>
                  <a:lnTo>
                    <a:pt x="3733" y="4418"/>
                  </a:lnTo>
                  <a:lnTo>
                    <a:pt x="3733" y="5351"/>
                  </a:lnTo>
                  <a:close/>
                  <a:moveTo>
                    <a:pt x="2400" y="4151"/>
                  </a:moveTo>
                  <a:lnTo>
                    <a:pt x="2400" y="3885"/>
                  </a:lnTo>
                  <a:lnTo>
                    <a:pt x="3733" y="3885"/>
                  </a:lnTo>
                  <a:lnTo>
                    <a:pt x="3733" y="4151"/>
                  </a:lnTo>
                  <a:lnTo>
                    <a:pt x="2400" y="4151"/>
                  </a:lnTo>
                  <a:close/>
                  <a:moveTo>
                    <a:pt x="3066" y="2418"/>
                  </a:moveTo>
                  <a:cubicBezTo>
                    <a:pt x="2846" y="2418"/>
                    <a:pt x="2666" y="2239"/>
                    <a:pt x="2666" y="2018"/>
                  </a:cubicBezTo>
                  <a:cubicBezTo>
                    <a:pt x="2666" y="1798"/>
                    <a:pt x="2846" y="1618"/>
                    <a:pt x="3066" y="1618"/>
                  </a:cubicBezTo>
                  <a:cubicBezTo>
                    <a:pt x="3287" y="1618"/>
                    <a:pt x="3466" y="1798"/>
                    <a:pt x="3466" y="2018"/>
                  </a:cubicBezTo>
                  <a:cubicBezTo>
                    <a:pt x="3466" y="2239"/>
                    <a:pt x="3287" y="2418"/>
                    <a:pt x="3066" y="2418"/>
                  </a:cubicBezTo>
                  <a:close/>
                  <a:moveTo>
                    <a:pt x="800" y="2152"/>
                  </a:moveTo>
                  <a:lnTo>
                    <a:pt x="1381" y="2152"/>
                  </a:lnTo>
                  <a:cubicBezTo>
                    <a:pt x="1403" y="2243"/>
                    <a:pt x="1431" y="2332"/>
                    <a:pt x="1467" y="2418"/>
                  </a:cubicBezTo>
                  <a:lnTo>
                    <a:pt x="800" y="2418"/>
                  </a:lnTo>
                  <a:lnTo>
                    <a:pt x="800" y="2152"/>
                  </a:lnTo>
                  <a:close/>
                  <a:moveTo>
                    <a:pt x="5333" y="8018"/>
                  </a:moveTo>
                  <a:lnTo>
                    <a:pt x="267" y="8018"/>
                  </a:lnTo>
                  <a:lnTo>
                    <a:pt x="267" y="2685"/>
                  </a:lnTo>
                  <a:lnTo>
                    <a:pt x="1607" y="2685"/>
                  </a:lnTo>
                  <a:cubicBezTo>
                    <a:pt x="1675" y="2791"/>
                    <a:pt x="1755" y="2890"/>
                    <a:pt x="1847" y="2981"/>
                  </a:cubicBezTo>
                  <a:cubicBezTo>
                    <a:pt x="2031" y="3164"/>
                    <a:pt x="2133" y="3402"/>
                    <a:pt x="2133" y="3652"/>
                  </a:cubicBezTo>
                  <a:lnTo>
                    <a:pt x="2133" y="4151"/>
                  </a:lnTo>
                  <a:lnTo>
                    <a:pt x="1867" y="4151"/>
                  </a:lnTo>
                  <a:lnTo>
                    <a:pt x="1867" y="4418"/>
                  </a:lnTo>
                  <a:lnTo>
                    <a:pt x="2133" y="4418"/>
                  </a:lnTo>
                  <a:lnTo>
                    <a:pt x="2133" y="5485"/>
                  </a:lnTo>
                  <a:cubicBezTo>
                    <a:pt x="2133" y="5509"/>
                    <a:pt x="2140" y="5533"/>
                    <a:pt x="2152" y="5553"/>
                  </a:cubicBezTo>
                  <a:lnTo>
                    <a:pt x="2952" y="6887"/>
                  </a:lnTo>
                  <a:cubicBezTo>
                    <a:pt x="2976" y="6927"/>
                    <a:pt x="3020" y="6951"/>
                    <a:pt x="3066" y="6951"/>
                  </a:cubicBezTo>
                  <a:cubicBezTo>
                    <a:pt x="3113" y="6951"/>
                    <a:pt x="3157" y="6927"/>
                    <a:pt x="3181" y="6887"/>
                  </a:cubicBezTo>
                  <a:lnTo>
                    <a:pt x="3981" y="5553"/>
                  </a:lnTo>
                  <a:cubicBezTo>
                    <a:pt x="3993" y="5533"/>
                    <a:pt x="4000" y="5509"/>
                    <a:pt x="4000" y="5485"/>
                  </a:cubicBezTo>
                  <a:lnTo>
                    <a:pt x="4000" y="4418"/>
                  </a:lnTo>
                  <a:lnTo>
                    <a:pt x="4266" y="4418"/>
                  </a:lnTo>
                  <a:lnTo>
                    <a:pt x="4266" y="4151"/>
                  </a:lnTo>
                  <a:lnTo>
                    <a:pt x="4000" y="4151"/>
                  </a:lnTo>
                  <a:lnTo>
                    <a:pt x="4000" y="3653"/>
                  </a:lnTo>
                  <a:cubicBezTo>
                    <a:pt x="4000" y="3403"/>
                    <a:pt x="4100" y="3162"/>
                    <a:pt x="4276" y="2991"/>
                  </a:cubicBezTo>
                  <a:cubicBezTo>
                    <a:pt x="4372" y="2898"/>
                    <a:pt x="4454" y="2795"/>
                    <a:pt x="4525" y="2685"/>
                  </a:cubicBezTo>
                  <a:lnTo>
                    <a:pt x="4533" y="2685"/>
                  </a:lnTo>
                  <a:lnTo>
                    <a:pt x="4533" y="3352"/>
                  </a:lnTo>
                  <a:cubicBezTo>
                    <a:pt x="4533" y="3425"/>
                    <a:pt x="4593" y="3485"/>
                    <a:pt x="4666" y="3485"/>
                  </a:cubicBezTo>
                  <a:lnTo>
                    <a:pt x="5333" y="3485"/>
                  </a:lnTo>
                  <a:lnTo>
                    <a:pt x="5333" y="8018"/>
                  </a:lnTo>
                  <a:close/>
                  <a:moveTo>
                    <a:pt x="5866" y="7485"/>
                  </a:moveTo>
                  <a:lnTo>
                    <a:pt x="5600" y="7485"/>
                  </a:lnTo>
                  <a:lnTo>
                    <a:pt x="5600" y="3351"/>
                  </a:lnTo>
                  <a:cubicBezTo>
                    <a:pt x="5600" y="3315"/>
                    <a:pt x="5585" y="3281"/>
                    <a:pt x="5561" y="3257"/>
                  </a:cubicBezTo>
                  <a:lnTo>
                    <a:pt x="4761" y="2457"/>
                  </a:lnTo>
                  <a:cubicBezTo>
                    <a:pt x="4737" y="2433"/>
                    <a:pt x="4704" y="2418"/>
                    <a:pt x="4667" y="2418"/>
                  </a:cubicBezTo>
                  <a:cubicBezTo>
                    <a:pt x="4703" y="2332"/>
                    <a:pt x="4730" y="2243"/>
                    <a:pt x="4752" y="2152"/>
                  </a:cubicBezTo>
                  <a:lnTo>
                    <a:pt x="5866" y="2152"/>
                  </a:lnTo>
                  <a:lnTo>
                    <a:pt x="5866" y="7485"/>
                  </a:lnTo>
                  <a:close/>
                  <a:moveTo>
                    <a:pt x="5866" y="7485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8">
              <a:extLst>
                <a:ext uri="{FF2B5EF4-FFF2-40B4-BE49-F238E27FC236}">
                  <a16:creationId xmlns:a16="http://schemas.microsoft.com/office/drawing/2014/main" id="{A4AD8D42-AF84-4249-9AC6-E037518F6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4576" y="1611313"/>
              <a:ext cx="28575" cy="55563"/>
            </a:xfrm>
            <a:custGeom>
              <a:avLst/>
              <a:gdLst>
                <a:gd name="T0" fmla="*/ 0 w 267"/>
                <a:gd name="T1" fmla="*/ 0 h 533"/>
                <a:gd name="T2" fmla="*/ 267 w 267"/>
                <a:gd name="T3" fmla="*/ 0 h 533"/>
                <a:gd name="T4" fmla="*/ 267 w 267"/>
                <a:gd name="T5" fmla="*/ 533 h 533"/>
                <a:gd name="T6" fmla="*/ 0 w 267"/>
                <a:gd name="T7" fmla="*/ 533 h 533"/>
                <a:gd name="T8" fmla="*/ 0 w 267"/>
                <a:gd name="T9" fmla="*/ 0 h 533"/>
                <a:gd name="T10" fmla="*/ 0 w 267"/>
                <a:gd name="T11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533">
                  <a:moveTo>
                    <a:pt x="0" y="0"/>
                  </a:moveTo>
                  <a:lnTo>
                    <a:pt x="267" y="0"/>
                  </a:lnTo>
                  <a:lnTo>
                    <a:pt x="267" y="533"/>
                  </a:lnTo>
                  <a:lnTo>
                    <a:pt x="0" y="533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9">
              <a:extLst>
                <a:ext uri="{FF2B5EF4-FFF2-40B4-BE49-F238E27FC236}">
                  <a16:creationId xmlns:a16="http://schemas.microsoft.com/office/drawing/2014/main" id="{5B18A7B5-55A9-4AB4-98CE-F5DCA90081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2501" y="1657350"/>
              <a:ext cx="47625" cy="46038"/>
            </a:xfrm>
            <a:custGeom>
              <a:avLst/>
              <a:gdLst>
                <a:gd name="T0" fmla="*/ 0 w 455"/>
                <a:gd name="T1" fmla="*/ 188 h 455"/>
                <a:gd name="T2" fmla="*/ 188 w 455"/>
                <a:gd name="T3" fmla="*/ 0 h 455"/>
                <a:gd name="T4" fmla="*/ 455 w 455"/>
                <a:gd name="T5" fmla="*/ 266 h 455"/>
                <a:gd name="T6" fmla="*/ 266 w 455"/>
                <a:gd name="T7" fmla="*/ 455 h 455"/>
                <a:gd name="T8" fmla="*/ 0 w 455"/>
                <a:gd name="T9" fmla="*/ 188 h 455"/>
                <a:gd name="T10" fmla="*/ 0 w 455"/>
                <a:gd name="T11" fmla="*/ 18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5" h="455">
                  <a:moveTo>
                    <a:pt x="0" y="188"/>
                  </a:moveTo>
                  <a:lnTo>
                    <a:pt x="188" y="0"/>
                  </a:lnTo>
                  <a:lnTo>
                    <a:pt x="455" y="266"/>
                  </a:lnTo>
                  <a:lnTo>
                    <a:pt x="266" y="455"/>
                  </a:lnTo>
                  <a:lnTo>
                    <a:pt x="0" y="188"/>
                  </a:lnTo>
                  <a:close/>
                  <a:moveTo>
                    <a:pt x="0" y="188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50">
              <a:extLst>
                <a:ext uri="{FF2B5EF4-FFF2-40B4-BE49-F238E27FC236}">
                  <a16:creationId xmlns:a16="http://schemas.microsoft.com/office/drawing/2014/main" id="{B7D5D405-C03E-4B84-A7B0-5A4ABA137E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7601" y="1657350"/>
              <a:ext cx="47625" cy="46038"/>
            </a:xfrm>
            <a:custGeom>
              <a:avLst/>
              <a:gdLst>
                <a:gd name="T0" fmla="*/ 0 w 455"/>
                <a:gd name="T1" fmla="*/ 266 h 455"/>
                <a:gd name="T2" fmla="*/ 266 w 455"/>
                <a:gd name="T3" fmla="*/ 0 h 455"/>
                <a:gd name="T4" fmla="*/ 455 w 455"/>
                <a:gd name="T5" fmla="*/ 188 h 455"/>
                <a:gd name="T6" fmla="*/ 188 w 455"/>
                <a:gd name="T7" fmla="*/ 455 h 455"/>
                <a:gd name="T8" fmla="*/ 0 w 455"/>
                <a:gd name="T9" fmla="*/ 266 h 455"/>
                <a:gd name="T10" fmla="*/ 0 w 455"/>
                <a:gd name="T11" fmla="*/ 266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5" h="455">
                  <a:moveTo>
                    <a:pt x="0" y="266"/>
                  </a:moveTo>
                  <a:lnTo>
                    <a:pt x="266" y="0"/>
                  </a:lnTo>
                  <a:lnTo>
                    <a:pt x="455" y="188"/>
                  </a:lnTo>
                  <a:lnTo>
                    <a:pt x="188" y="455"/>
                  </a:lnTo>
                  <a:lnTo>
                    <a:pt x="0" y="266"/>
                  </a:lnTo>
                  <a:close/>
                  <a:moveTo>
                    <a:pt x="0" y="266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5370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1E62AB-0B99-4A07-8F25-D130B3CAB4CF}"/>
              </a:ext>
            </a:extLst>
          </p:cNvPr>
          <p:cNvSpPr/>
          <p:nvPr/>
        </p:nvSpPr>
        <p:spPr>
          <a:xfrm>
            <a:off x="1431434" y="3146312"/>
            <a:ext cx="1647922" cy="784830"/>
          </a:xfrm>
          <a:prstGeom prst="rect">
            <a:avLst/>
          </a:prstGeom>
        </p:spPr>
        <p:txBody>
          <a:bodyPr wrap="square" lIns="0" rIns="0" bIns="0">
            <a:spAutoFit/>
          </a:bodyPr>
          <a:lstStyle/>
          <a:p>
            <a:pPr algn="ctr"/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Сохта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бўлган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жисмоний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ҳужжатларни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яратишади</a:t>
            </a:r>
            <a:endParaRPr lang="ru-RU" sz="12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AFA7E1-38A7-46B6-9046-0176F6FEFDCE}"/>
              </a:ext>
            </a:extLst>
          </p:cNvPr>
          <p:cNvSpPr/>
          <p:nvPr/>
        </p:nvSpPr>
        <p:spPr>
          <a:xfrm>
            <a:off x="3499114" y="3146312"/>
            <a:ext cx="1345024" cy="784830"/>
          </a:xfrm>
          <a:prstGeom prst="rect">
            <a:avLst/>
          </a:prstGeom>
        </p:spPr>
        <p:txBody>
          <a:bodyPr wrap="square" lIns="0" rIns="0" bIns="0">
            <a:spAutoFit/>
          </a:bodyPr>
          <a:lstStyle/>
          <a:p>
            <a:pPr algn="ctr"/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Жисмоний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ҳужжатларга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ўзгартиришлар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киритишади</a:t>
            </a:r>
            <a:endParaRPr lang="ru-RU" sz="12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4AD915-DC64-4451-8D84-FAE6ACD80DA0}"/>
              </a:ext>
            </a:extLst>
          </p:cNvPr>
          <p:cNvSpPr/>
          <p:nvPr/>
        </p:nvSpPr>
        <p:spPr>
          <a:xfrm>
            <a:off x="5258673" y="3146312"/>
            <a:ext cx="1669893" cy="784830"/>
          </a:xfrm>
          <a:prstGeom prst="rect">
            <a:avLst/>
          </a:prstGeom>
        </p:spPr>
        <p:txBody>
          <a:bodyPr wrap="square" lIns="0" rIns="0" bIns="0">
            <a:spAutoFit/>
          </a:bodyPr>
          <a:lstStyle/>
          <a:p>
            <a:pPr algn="ctr"/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Сохта электрон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ҳужжатлар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/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файлларни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яратишади</a:t>
            </a:r>
            <a:endParaRPr lang="ru-RU" sz="12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F8BB0F-5B61-4BD0-AB2A-CEFE021480E4}"/>
              </a:ext>
            </a:extLst>
          </p:cNvPr>
          <p:cNvSpPr/>
          <p:nvPr/>
        </p:nvSpPr>
        <p:spPr>
          <a:xfrm>
            <a:off x="7234028" y="3146312"/>
            <a:ext cx="1791910" cy="784830"/>
          </a:xfrm>
          <a:prstGeom prst="rect">
            <a:avLst/>
          </a:prstGeom>
        </p:spPr>
        <p:txBody>
          <a:bodyPr wrap="square" lIns="0" rIns="0" bIns="0">
            <a:spAutoFit/>
          </a:bodyPr>
          <a:lstStyle/>
          <a:p>
            <a:pPr algn="ctr"/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Электрон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ҳужжатлар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файлларга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ўзгаришлар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киритишади</a:t>
            </a:r>
            <a:endParaRPr lang="ru-RU" sz="12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362716-9D10-4DB3-932C-190A767E793F}"/>
              </a:ext>
            </a:extLst>
          </p:cNvPr>
          <p:cNvSpPr/>
          <p:nvPr/>
        </p:nvSpPr>
        <p:spPr>
          <a:xfrm>
            <a:off x="9184572" y="3146312"/>
            <a:ext cx="1504066" cy="600164"/>
          </a:xfrm>
          <a:prstGeom prst="rect">
            <a:avLst/>
          </a:prstGeom>
        </p:spPr>
        <p:txBody>
          <a:bodyPr wrap="square" lIns="0" rIns="0" bIns="0">
            <a:spAutoFit/>
          </a:bodyPr>
          <a:lstStyle/>
          <a:p>
            <a:pPr algn="ctr"/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Жисмоний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ҳужжатларни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йўқ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</a:rPr>
              <a:t>қилишади</a:t>
            </a:r>
            <a:endParaRPr lang="ru-RU" sz="1200" b="1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4474061D-EF44-41CD-B521-B0C98A454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359534"/>
              </p:ext>
            </p:extLst>
          </p:nvPr>
        </p:nvGraphicFramePr>
        <p:xfrm>
          <a:off x="1357314" y="1933985"/>
          <a:ext cx="1569669" cy="114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F5028249-86D7-48D1-96B8-C869306CC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154477"/>
              </p:ext>
            </p:extLst>
          </p:nvPr>
        </p:nvGraphicFramePr>
        <p:xfrm>
          <a:off x="3274470" y="1933985"/>
          <a:ext cx="1569669" cy="114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10E7DF09-4D2C-4444-84D0-3DBE3693A1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969316"/>
              </p:ext>
            </p:extLst>
          </p:nvPr>
        </p:nvGraphicFramePr>
        <p:xfrm>
          <a:off x="5191626" y="1933985"/>
          <a:ext cx="1569669" cy="114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49DA197A-924A-4EA9-BA70-4B3DC2DBC3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9666202"/>
              </p:ext>
            </p:extLst>
          </p:nvPr>
        </p:nvGraphicFramePr>
        <p:xfrm>
          <a:off x="7108782" y="1933985"/>
          <a:ext cx="1569669" cy="114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5EB6588D-F717-4B51-BDFB-BA75AF3B16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482243"/>
              </p:ext>
            </p:extLst>
          </p:nvPr>
        </p:nvGraphicFramePr>
        <p:xfrm>
          <a:off x="9025938" y="1933985"/>
          <a:ext cx="1569669" cy="1146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itle 1">
            <a:extLst>
              <a:ext uri="{FF2B5EF4-FFF2-40B4-BE49-F238E27FC236}">
                <a16:creationId xmlns:a16="http://schemas.microsoft.com/office/drawing/2014/main" id="{4C1A7E41-643A-499E-8C33-BA98BB152D10}"/>
              </a:ext>
            </a:extLst>
          </p:cNvPr>
          <p:cNvSpPr txBox="1">
            <a:spLocks/>
          </p:cNvSpPr>
          <p:nvPr/>
        </p:nvSpPr>
        <p:spPr>
          <a:xfrm>
            <a:off x="1712244" y="2207373"/>
            <a:ext cx="1086302" cy="6000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800">
                <a:solidFill>
                  <a:srgbClr val="3A07DF"/>
                </a:solidFill>
                <a:latin typeface="+mj-lt"/>
              </a:rPr>
              <a:t>39%</a:t>
            </a:r>
            <a:endParaRPr lang="ru-RU" sz="900" b="1">
              <a:solidFill>
                <a:srgbClr val="3A07D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EC79AB7-601A-4311-B3D0-C9440F4952A4}"/>
              </a:ext>
            </a:extLst>
          </p:cNvPr>
          <p:cNvSpPr txBox="1">
            <a:spLocks/>
          </p:cNvSpPr>
          <p:nvPr/>
        </p:nvSpPr>
        <p:spPr>
          <a:xfrm>
            <a:off x="3628475" y="2207373"/>
            <a:ext cx="1086302" cy="6000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800">
                <a:solidFill>
                  <a:srgbClr val="3A07DF"/>
                </a:solidFill>
                <a:latin typeface="+mj-lt"/>
              </a:rPr>
              <a:t>32%</a:t>
            </a:r>
            <a:endParaRPr lang="ru-RU" sz="900" b="1">
              <a:solidFill>
                <a:srgbClr val="3A07D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5A3851E-2E25-461C-9457-50B7D78A6F52}"/>
              </a:ext>
            </a:extLst>
          </p:cNvPr>
          <p:cNvSpPr txBox="1">
            <a:spLocks/>
          </p:cNvSpPr>
          <p:nvPr/>
        </p:nvSpPr>
        <p:spPr>
          <a:xfrm>
            <a:off x="5550468" y="2207373"/>
            <a:ext cx="1086302" cy="6000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800">
                <a:solidFill>
                  <a:srgbClr val="3A07DF"/>
                </a:solidFill>
                <a:latin typeface="+mj-lt"/>
              </a:rPr>
              <a:t>28%</a:t>
            </a:r>
            <a:endParaRPr lang="ru-RU" sz="900" b="1">
              <a:solidFill>
                <a:srgbClr val="3A07D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72840BB9-8065-4D44-86DA-8D0037034CD6}"/>
              </a:ext>
            </a:extLst>
          </p:cNvPr>
          <p:cNvSpPr txBox="1">
            <a:spLocks/>
          </p:cNvSpPr>
          <p:nvPr/>
        </p:nvSpPr>
        <p:spPr>
          <a:xfrm>
            <a:off x="7456270" y="2207373"/>
            <a:ext cx="1086302" cy="6000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800">
                <a:solidFill>
                  <a:srgbClr val="3A07DF"/>
                </a:solidFill>
                <a:latin typeface="+mj-lt"/>
              </a:rPr>
              <a:t>25%</a:t>
            </a:r>
            <a:endParaRPr lang="ru-RU" sz="900" b="1">
              <a:solidFill>
                <a:srgbClr val="3A07D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B80D9C42-1AAE-4B79-87DB-845E6D522B20}"/>
              </a:ext>
            </a:extLst>
          </p:cNvPr>
          <p:cNvSpPr txBox="1">
            <a:spLocks/>
          </p:cNvSpPr>
          <p:nvPr/>
        </p:nvSpPr>
        <p:spPr>
          <a:xfrm>
            <a:off x="9393454" y="2207373"/>
            <a:ext cx="1086302" cy="6000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2800">
                <a:solidFill>
                  <a:srgbClr val="3A07DF"/>
                </a:solidFill>
                <a:latin typeface="+mj-lt"/>
              </a:rPr>
              <a:t>23%</a:t>
            </a:r>
            <a:endParaRPr lang="ru-RU" sz="900" b="1">
              <a:solidFill>
                <a:srgbClr val="3A07D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37279E4-7C90-49BB-8E0C-E48B9354E307}"/>
              </a:ext>
            </a:extLst>
          </p:cNvPr>
          <p:cNvSpPr/>
          <p:nvPr/>
        </p:nvSpPr>
        <p:spPr>
          <a:xfrm>
            <a:off x="443797" y="6120530"/>
            <a:ext cx="6317497" cy="3970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lvl="2" algn="just" eaLnBrk="0" hangingPunct="0">
              <a:lnSpc>
                <a:spcPct val="90000"/>
              </a:lnSpc>
              <a:spcBef>
                <a:spcPts val="1200"/>
              </a:spcBef>
              <a:defRPr/>
            </a:pP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2022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of Certified Fraud Examiners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ўтказилган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тадқиқотлар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натижаларига</a:t>
            </a:r>
            <a:r>
              <a:rPr lang="ru-RU" sz="110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i="1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асосланган</a:t>
            </a:r>
            <a:endParaRPr lang="ru-RU" sz="1100" i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6E758A-0EF1-4912-9BEA-1304E945F4F8}"/>
              </a:ext>
            </a:extLst>
          </p:cNvPr>
          <p:cNvSpPr/>
          <p:nvPr/>
        </p:nvSpPr>
        <p:spPr>
          <a:xfrm>
            <a:off x="443799" y="4523524"/>
            <a:ext cx="2954643" cy="1154162"/>
          </a:xfrm>
          <a:prstGeom prst="rect">
            <a:avLst/>
          </a:prstGeom>
        </p:spPr>
        <p:txBody>
          <a:bodyPr wrap="square" l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200">
                <a:solidFill>
                  <a:schemeClr val="tx2"/>
                </a:solidFill>
              </a:rPr>
              <a:t>Университет </a:t>
            </a:r>
            <a:r>
              <a:rPr lang="ru-RU" sz="1200" err="1">
                <a:solidFill>
                  <a:schemeClr val="tx2"/>
                </a:solidFill>
              </a:rPr>
              <a:t>ходимларининг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шарҳларига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кўра</a:t>
            </a:r>
            <a:r>
              <a:rPr lang="ru-RU" sz="1200">
                <a:solidFill>
                  <a:schemeClr val="tx2"/>
                </a:solidFill>
              </a:rPr>
              <a:t>, текширув </a:t>
            </a:r>
            <a:r>
              <a:rPr lang="ru-RU" sz="1200" err="1">
                <a:solidFill>
                  <a:schemeClr val="tx2"/>
                </a:solidFill>
              </a:rPr>
              <a:t>доирасида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таҳлил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қилиш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учун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сўралган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талабалар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якуний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имтиҳон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ишларининг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бир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қисми</a:t>
            </a:r>
            <a:r>
              <a:rPr lang="ru-RU" sz="1200">
                <a:solidFill>
                  <a:schemeClr val="tx2"/>
                </a:solidFill>
              </a:rPr>
              <a:t> улар </a:t>
            </a:r>
            <a:r>
              <a:rPr lang="ru-RU" sz="1200" err="1">
                <a:solidFill>
                  <a:schemeClr val="tx2"/>
                </a:solidFill>
              </a:rPr>
              <a:t>сақланаётган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архивнинг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ёнғини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туфайли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йўқ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қилинган</a:t>
            </a:r>
            <a:endParaRPr lang="ru-RU" sz="1200">
              <a:solidFill>
                <a:schemeClr val="tx2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37177B6-CE78-44BA-8380-3C474D4D24AA}"/>
              </a:ext>
            </a:extLst>
          </p:cNvPr>
          <p:cNvSpPr/>
          <p:nvPr/>
        </p:nvSpPr>
        <p:spPr>
          <a:xfrm>
            <a:off x="438150" y="4046876"/>
            <a:ext cx="2960294" cy="4412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Ён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ёрқин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ён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»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D5E5880-F130-46C2-84CE-C0494FB2E7BB}"/>
              </a:ext>
            </a:extLst>
          </p:cNvPr>
          <p:cNvSpPr/>
          <p:nvPr/>
        </p:nvSpPr>
        <p:spPr>
          <a:xfrm>
            <a:off x="3584466" y="4523524"/>
            <a:ext cx="2133146" cy="969496"/>
          </a:xfrm>
          <a:prstGeom prst="rect">
            <a:avLst/>
          </a:prstGeom>
        </p:spPr>
        <p:txBody>
          <a:bodyPr wrap="square" l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200" err="1">
                <a:solidFill>
                  <a:schemeClr val="tx2"/>
                </a:solidFill>
              </a:rPr>
              <a:t>Бўлим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бошлиқларидан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бирининг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шарҳларига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кўра</a:t>
            </a:r>
            <a:r>
              <a:rPr lang="ru-RU" sz="1200">
                <a:solidFill>
                  <a:schemeClr val="tx2"/>
                </a:solidFill>
              </a:rPr>
              <a:t>, </a:t>
            </a:r>
            <a:r>
              <a:rPr lang="ru-RU" sz="1200" err="1">
                <a:solidFill>
                  <a:schemeClr val="tx2"/>
                </a:solidFill>
              </a:rPr>
              <a:t>етишмаётган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тасдиқловчи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ҳужжатларнинг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баъзилари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мўғор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билан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йўқ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қилинган</a:t>
            </a:r>
            <a:endParaRPr lang="ru-RU" sz="1200">
              <a:solidFill>
                <a:schemeClr val="tx2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0349065-D814-4B3F-BFD4-D519B1FC878D}"/>
              </a:ext>
            </a:extLst>
          </p:cNvPr>
          <p:cNvSpPr/>
          <p:nvPr/>
        </p:nvSpPr>
        <p:spPr>
          <a:xfrm>
            <a:off x="3578818" y="4046876"/>
            <a:ext cx="2137786" cy="4412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Сайлов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мўғори</a:t>
            </a:r>
            <a:endParaRPr lang="ru-RU" sz="14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81174D3-4AC1-44B5-909B-0B9D5B052E76}"/>
              </a:ext>
            </a:extLst>
          </p:cNvPr>
          <p:cNvSpPr/>
          <p:nvPr/>
        </p:nvSpPr>
        <p:spPr>
          <a:xfrm>
            <a:off x="5903638" y="4523524"/>
            <a:ext cx="5833950" cy="1454244"/>
          </a:xfrm>
          <a:prstGeom prst="rect">
            <a:avLst/>
          </a:prstGeom>
        </p:spPr>
        <p:txBody>
          <a:bodyPr wrap="square" l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200" err="1">
                <a:solidFill>
                  <a:schemeClr val="tx2"/>
                </a:solidFill>
              </a:rPr>
              <a:t>Турар-жой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қурилиши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лойиҳасининг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зарарлилиги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сабабларини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ўрганиш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доирасида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энг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катта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харажатли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шартномалар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сўраб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олинди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ва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таҳлил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қилинди</a:t>
            </a:r>
            <a:r>
              <a:rPr lang="ru-RU" sz="1200">
                <a:solidFill>
                  <a:schemeClr val="tx2"/>
                </a:solidFill>
              </a:rPr>
              <a:t>. </a:t>
            </a:r>
            <a:r>
              <a:rPr lang="ru-RU" sz="1200" err="1">
                <a:solidFill>
                  <a:schemeClr val="tx2"/>
                </a:solidFill>
              </a:rPr>
              <a:t>Шартномаларни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таҳлил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қилиш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натижаларига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кўра</a:t>
            </a:r>
            <a:r>
              <a:rPr lang="ru-RU" sz="1200">
                <a:solidFill>
                  <a:schemeClr val="tx2"/>
                </a:solidFill>
              </a:rPr>
              <a:t>, </a:t>
            </a:r>
            <a:r>
              <a:rPr lang="ru-RU" sz="1200" err="1">
                <a:solidFill>
                  <a:schemeClr val="tx2"/>
                </a:solidFill>
              </a:rPr>
              <a:t>қуйидагилар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аниқланди</a:t>
            </a:r>
            <a:r>
              <a:rPr lang="ru-RU" sz="1200">
                <a:solidFill>
                  <a:schemeClr val="tx2"/>
                </a:solidFill>
              </a:rPr>
              <a:t>: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</a:rPr>
              <a:t>шартномаларнинг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ярмидан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кўпи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келишилган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санадан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олдин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имзоланган</a:t>
            </a:r>
            <a:r>
              <a:rPr lang="ru-RU" sz="120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</a:rPr>
              <a:t>шартномаларнинг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бир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қисми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келишишни</a:t>
            </a:r>
            <a:r>
              <a:rPr lang="ru-RU" sz="1200">
                <a:solidFill>
                  <a:schemeClr val="tx2"/>
                </a:solidFill>
              </a:rPr>
              <a:t> рад </a:t>
            </a:r>
            <a:r>
              <a:rPr lang="ru-RU" sz="1200" err="1">
                <a:solidFill>
                  <a:schemeClr val="tx2"/>
                </a:solidFill>
              </a:rPr>
              <a:t>этиш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сабабларини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тушунтириш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билан</a:t>
            </a:r>
            <a:r>
              <a:rPr lang="ru-RU" sz="1200">
                <a:solidFill>
                  <a:schemeClr val="tx2"/>
                </a:solidFill>
              </a:rPr>
              <a:t> "</a:t>
            </a:r>
            <a:r>
              <a:rPr lang="ru-RU" sz="1200" err="1">
                <a:solidFill>
                  <a:schemeClr val="tx2"/>
                </a:solidFill>
              </a:rPr>
              <a:t>келишилмаган</a:t>
            </a:r>
            <a:r>
              <a:rPr lang="ru-RU" sz="1200">
                <a:solidFill>
                  <a:schemeClr val="tx2"/>
                </a:solidFill>
              </a:rPr>
              <a:t>" </a:t>
            </a:r>
            <a:r>
              <a:rPr lang="ru-RU" sz="1200" err="1">
                <a:solidFill>
                  <a:schemeClr val="tx2"/>
                </a:solidFill>
              </a:rPr>
              <a:t>каби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визага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қарамай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тузилган</a:t>
            </a:r>
            <a:r>
              <a:rPr lang="ru-RU" sz="1200">
                <a:solidFill>
                  <a:schemeClr val="tx2"/>
                </a:solidFill>
              </a:rPr>
              <a:t>;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</a:rPr>
              <a:t>бош </a:t>
            </a:r>
            <a:r>
              <a:rPr lang="ru-RU" sz="1200" err="1">
                <a:solidFill>
                  <a:schemeClr val="tx2"/>
                </a:solidFill>
              </a:rPr>
              <a:t>директорнинг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имзоситурли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шартномаларда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мос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келмайди</a:t>
            </a:r>
            <a:r>
              <a:rPr lang="ru-RU" sz="12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1026AFA-F38B-4C9E-B46C-EE9B32561139}"/>
              </a:ext>
            </a:extLst>
          </p:cNvPr>
          <p:cNvSpPr/>
          <p:nvPr/>
        </p:nvSpPr>
        <p:spPr>
          <a:xfrm>
            <a:off x="5896757" y="4046876"/>
            <a:ext cx="5852331" cy="4412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Шартномалар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келишувнинг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аҳамияти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тўғрисида</a:t>
            </a:r>
            <a:endParaRPr lang="ru-RU" sz="14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F5F8032A-840C-4E2E-B6B7-4B444B31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438150"/>
            <a:ext cx="11310938" cy="434975"/>
          </a:xfrm>
        </p:spPr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: </a:t>
            </a:r>
            <a:r>
              <a:rPr lang="ru-RU" err="1"/>
              <a:t>қоидабузарликни</a:t>
            </a:r>
            <a:r>
              <a:rPr lang="ru-RU"/>
              <a:t> </a:t>
            </a:r>
            <a:r>
              <a:rPr lang="ru-RU" err="1"/>
              <a:t>яшириш</a:t>
            </a:r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FE5976-76D3-44E0-950F-A6A102294DA4}"/>
              </a:ext>
            </a:extLst>
          </p:cNvPr>
          <p:cNvGrpSpPr/>
          <p:nvPr/>
        </p:nvGrpSpPr>
        <p:grpSpPr>
          <a:xfrm>
            <a:off x="443080" y="1282700"/>
            <a:ext cx="11306008" cy="460375"/>
            <a:chOff x="443080" y="1282700"/>
            <a:chExt cx="11306008" cy="46037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625BE8AE-81DB-440C-A6F3-359E10AE47FD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713524A-83DE-44A6-9D0A-3E7F001BA298}"/>
                </a:ext>
              </a:extLst>
            </p:cNvPr>
            <p:cNvSpPr/>
            <p:nvPr/>
          </p:nvSpPr>
          <p:spPr>
            <a:xfrm>
              <a:off x="443080" y="1282700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Қоидабузарликларни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яшириш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фирибгарлар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томонидан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ишлатиладиган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 топ 5та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усуллари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099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00FB21F6-4C5A-40CB-BF39-4D035F07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7529244" cy="434975"/>
          </a:xfrm>
        </p:spPr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endParaRPr lang="en-US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43B85007-E310-4B99-8C65-2B7AA9F3D98A}"/>
              </a:ext>
            </a:extLst>
          </p:cNvPr>
          <p:cNvSpPr txBox="1">
            <a:spLocks/>
          </p:cNvSpPr>
          <p:nvPr/>
        </p:nvSpPr>
        <p:spPr>
          <a:xfrm>
            <a:off x="816680" y="1973835"/>
            <a:ext cx="520788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err="1">
                <a:solidFill>
                  <a:srgbClr val="3A07DF"/>
                </a:solidFill>
              </a:rPr>
              <a:t>Муҳокама</a:t>
            </a:r>
            <a:r>
              <a:rPr lang="ru-RU" sz="2400">
                <a:solidFill>
                  <a:srgbClr val="3A07DF"/>
                </a:solidFill>
              </a:rPr>
              <a:t> </a:t>
            </a:r>
            <a:r>
              <a:rPr lang="ru-RU" sz="2400" err="1">
                <a:solidFill>
                  <a:srgbClr val="3A07DF"/>
                </a:solidFill>
              </a:rPr>
              <a:t>учун</a:t>
            </a:r>
            <a:r>
              <a:rPr lang="ru-RU" sz="2400">
                <a:solidFill>
                  <a:srgbClr val="3A07DF"/>
                </a:solidFill>
              </a:rPr>
              <a:t> </a:t>
            </a:r>
            <a:r>
              <a:rPr lang="ru-RU" sz="2400" err="1">
                <a:solidFill>
                  <a:srgbClr val="3A07DF"/>
                </a:solidFill>
              </a:rPr>
              <a:t>вазият</a:t>
            </a:r>
            <a:r>
              <a:rPr lang="ru-RU" sz="2400">
                <a:solidFill>
                  <a:srgbClr val="3A07DF"/>
                </a:solidFill>
              </a:rPr>
              <a:t>: </a:t>
            </a:r>
            <a:r>
              <a:rPr lang="ru-RU" sz="2400" err="1">
                <a:solidFill>
                  <a:srgbClr val="3A07DF"/>
                </a:solidFill>
              </a:rPr>
              <a:t>бундай</a:t>
            </a:r>
            <a:r>
              <a:rPr lang="ru-RU" sz="2400">
                <a:solidFill>
                  <a:srgbClr val="3A07DF"/>
                </a:solidFill>
              </a:rPr>
              <a:t> </a:t>
            </a:r>
            <a:r>
              <a:rPr lang="ru-RU" sz="2400" err="1">
                <a:solidFill>
                  <a:srgbClr val="3A07DF"/>
                </a:solidFill>
              </a:rPr>
              <a:t>турли</a:t>
            </a:r>
            <a:r>
              <a:rPr lang="ru-RU" sz="2400">
                <a:solidFill>
                  <a:srgbClr val="3A07DF"/>
                </a:solidFill>
              </a:rPr>
              <a:t> хил </a:t>
            </a:r>
            <a:r>
              <a:rPr lang="ru-RU" sz="2400" err="1">
                <a:solidFill>
                  <a:srgbClr val="3A07DF"/>
                </a:solidFill>
              </a:rPr>
              <a:t>имзолар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rgbClr val="3A07D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83">
            <a:extLst>
              <a:ext uri="{FF2B5EF4-FFF2-40B4-BE49-F238E27FC236}">
                <a16:creationId xmlns:a16="http://schemas.microsoft.com/office/drawing/2014/main" id="{929F2D2B-56C7-4FC0-AC6D-C44AE19C2BA2}"/>
              </a:ext>
            </a:extLst>
          </p:cNvPr>
          <p:cNvSpPr/>
          <p:nvPr/>
        </p:nvSpPr>
        <p:spPr>
          <a:xfrm>
            <a:off x="441831" y="18190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err="1">
              <a:ln>
                <a:noFill/>
              </a:ln>
              <a:solidFill>
                <a:srgbClr val="1BD7D3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59528330-A058-4884-9E9A-72178D31440D}"/>
              </a:ext>
            </a:extLst>
          </p:cNvPr>
          <p:cNvSpPr txBox="1">
            <a:spLocks/>
          </p:cNvSpPr>
          <p:nvPr/>
        </p:nvSpPr>
        <p:spPr>
          <a:xfrm>
            <a:off x="441832" y="3671933"/>
            <a:ext cx="7728133" cy="13086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>
                <a:solidFill>
                  <a:schemeClr val="tx2"/>
                </a:solidFill>
              </a:rPr>
              <a:t>Мониторинг </a:t>
            </a:r>
            <a:r>
              <a:rPr lang="ru-RU" err="1">
                <a:solidFill>
                  <a:schemeClr val="tx2"/>
                </a:solidFill>
              </a:rPr>
              <a:t>доирасида</a:t>
            </a:r>
            <a:r>
              <a:rPr lang="ru-RU">
                <a:solidFill>
                  <a:schemeClr val="tx2"/>
                </a:solidFill>
              </a:rPr>
              <a:t> комплаенс </a:t>
            </a:r>
            <a:r>
              <a:rPr lang="ru-RU" err="1">
                <a:solidFill>
                  <a:schemeClr val="tx2"/>
                </a:solidFill>
              </a:rPr>
              <a:t>бўлинмаси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ташқи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фаолият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харажатларини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таҳлил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қилади</a:t>
            </a:r>
            <a:r>
              <a:rPr lang="ru-RU">
                <a:solidFill>
                  <a:schemeClr val="tx2"/>
                </a:solidFill>
              </a:rPr>
              <a:t>, улар </a:t>
            </a:r>
            <a:r>
              <a:rPr lang="ru-RU" err="1">
                <a:solidFill>
                  <a:schemeClr val="tx2"/>
                </a:solidFill>
              </a:rPr>
              <a:t>орасида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ташқи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пудратчини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жалб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қилган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ҳолда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коррупцияга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қарши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курашиш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бўйича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уч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кунлик</a:t>
            </a:r>
            <a:r>
              <a:rPr lang="ru-RU">
                <a:solidFill>
                  <a:schemeClr val="tx2"/>
                </a:solidFill>
              </a:rPr>
              <a:t> семинар </a:t>
            </a:r>
            <a:r>
              <a:rPr lang="ru-RU" err="1">
                <a:solidFill>
                  <a:schemeClr val="tx2"/>
                </a:solidFill>
              </a:rPr>
              <a:t>бўлиб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ўтди</a:t>
            </a:r>
            <a:r>
              <a:rPr lang="ru-RU">
                <a:solidFill>
                  <a:schemeClr val="tx2"/>
                </a:solidFill>
              </a:rPr>
              <a:t>. </a:t>
            </a:r>
            <a:r>
              <a:rPr lang="ru-RU" err="1">
                <a:solidFill>
                  <a:schemeClr val="tx2"/>
                </a:solidFill>
              </a:rPr>
              <a:t>Давомат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варақалари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тасдиқловчи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хужжат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сифатида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тақдим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этилди</a:t>
            </a:r>
            <a:r>
              <a:rPr lang="ru-RU">
                <a:solidFill>
                  <a:schemeClr val="tx2"/>
                </a:solidFill>
              </a:rPr>
              <a:t> (</a:t>
            </a:r>
            <a:r>
              <a:rPr lang="ru-RU" err="1">
                <a:solidFill>
                  <a:schemeClr val="tx2"/>
                </a:solidFill>
              </a:rPr>
              <a:t>уч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кунлик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семинарлар-учта</a:t>
            </a:r>
            <a:r>
              <a:rPr lang="ru-RU">
                <a:solidFill>
                  <a:schemeClr val="tx2"/>
                </a:solidFill>
              </a:rPr>
              <a:t> </a:t>
            </a:r>
            <a:r>
              <a:rPr lang="ru-RU" err="1">
                <a:solidFill>
                  <a:schemeClr val="tx2"/>
                </a:solidFill>
              </a:rPr>
              <a:t>варақ</a:t>
            </a:r>
            <a:r>
              <a:rPr lang="ru-RU">
                <a:solidFill>
                  <a:schemeClr val="tx2"/>
                </a:solidFill>
              </a:rPr>
              <a:t>).</a:t>
            </a:r>
          </a:p>
          <a:p>
            <a:pPr lvl="0"/>
            <a:r>
              <a:rPr lang="ru-RU">
                <a:solidFill>
                  <a:srgbClr val="3A07DF"/>
                </a:solidFill>
              </a:rPr>
              <a:t>Комплаенс </a:t>
            </a:r>
            <a:r>
              <a:rPr lang="ru-RU" err="1">
                <a:solidFill>
                  <a:srgbClr val="3A07DF"/>
                </a:solidFill>
              </a:rPr>
              <a:t>учун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масъул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ходими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нимани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текшириши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керак</a:t>
            </a:r>
            <a:r>
              <a:rPr lang="ru-RU">
                <a:solidFill>
                  <a:srgbClr val="3A07DF"/>
                </a:solidFill>
              </a:rPr>
              <a:t>?</a:t>
            </a:r>
          </a:p>
          <a:p>
            <a:pPr lvl="0"/>
            <a:r>
              <a:rPr lang="ru-RU" err="1">
                <a:solidFill>
                  <a:srgbClr val="3A07DF"/>
                </a:solidFill>
              </a:rPr>
              <a:t>Қандай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қизил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байроқлар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қоидабузилишларни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кўрсатиши</a:t>
            </a:r>
            <a:r>
              <a:rPr lang="ru-RU">
                <a:solidFill>
                  <a:srgbClr val="3A07DF"/>
                </a:solidFill>
              </a:rPr>
              <a:t> </a:t>
            </a:r>
            <a:r>
              <a:rPr lang="ru-RU" err="1">
                <a:solidFill>
                  <a:srgbClr val="3A07DF"/>
                </a:solidFill>
              </a:rPr>
              <a:t>мумкин</a:t>
            </a:r>
            <a:r>
              <a:rPr lang="ru-RU">
                <a:solidFill>
                  <a:srgbClr val="3A07D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513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DA72E5-0A13-4D3D-8309-0DCD4D6F7ADE}"/>
              </a:ext>
            </a:extLst>
          </p:cNvPr>
          <p:cNvSpPr/>
          <p:nvPr/>
        </p:nvSpPr>
        <p:spPr>
          <a:xfrm>
            <a:off x="443080" y="4674465"/>
            <a:ext cx="11306008" cy="169277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Тегишлилиги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далиллар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кўриб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чиқилаётган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аҳамиятга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endParaRPr lang="en-US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далилларни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тўплашда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рухсат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исботлаш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воситаларидан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фойдаланилганлиги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Ишончлилик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манбалари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ишончлилиги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Тўлиқлик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далиллар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ҳолатларини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томонлама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ўрганиш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шароит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яратади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Етарлилик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далиллар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йиғиндиси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улар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тўпланган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фактнинг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мавжудлиги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ишончли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хулоса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чиқаришга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имкон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беради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Етарли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бўлмаган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далиллардан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камчилик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қўшимча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далилларни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тўплаш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бартараф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этилмагунча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суд/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бошқарув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қарори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сифатида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эмас</a:t>
            </a:r>
            <a:r>
              <a:rPr lang="ru-RU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27312-4D5A-47D8-987E-53A836BA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: </a:t>
            </a:r>
            <a:r>
              <a:rPr lang="ru-RU" err="1"/>
              <a:t>тартиб-таомиллар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далилларни</a:t>
            </a:r>
            <a:r>
              <a:rPr lang="ru-RU"/>
              <a:t> </a:t>
            </a:r>
            <a:r>
              <a:rPr lang="ru-RU" err="1"/>
              <a:t>ҳужжатлаштириш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B05AF1-B16E-4A6B-BBA4-B88DD00C9E9D}"/>
              </a:ext>
            </a:extLst>
          </p:cNvPr>
          <p:cNvGrpSpPr/>
          <p:nvPr/>
        </p:nvGrpSpPr>
        <p:grpSpPr>
          <a:xfrm>
            <a:off x="-1" y="1282701"/>
            <a:ext cx="10185401" cy="646332"/>
            <a:chOff x="-1" y="1282700"/>
            <a:chExt cx="9575801" cy="1292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8A4AD18-BB05-4B04-8DC8-74B4C3975742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7BA2DBA-997A-4FF7-8FC6-470E293D5CFB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8E970B5-61C4-4BF4-9092-A7F867A88E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7AE6FE-C9E4-4ABD-8462-9814756796AC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Хизмат/ички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текширувларни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ўтказиш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давомида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амалга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оширилган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тартиб-таомилларни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ҳужжатлаштириш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далиллар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базасини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шакллантириш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учун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асосдир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.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Далилларнинг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асосий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b="1" err="1">
                  <a:solidFill>
                    <a:schemeClr val="bg2">
                      <a:lumMod val="25000"/>
                    </a:schemeClr>
                  </a:solidFill>
                </a:rPr>
                <a:t>манбалари</a:t>
              </a:r>
              <a:r>
                <a:rPr lang="ru-RU" sz="1400" b="1">
                  <a:solidFill>
                    <a:schemeClr val="bg2">
                      <a:lumMod val="25000"/>
                    </a:schemeClr>
                  </a:solidFill>
                </a:rPr>
                <a:t>: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3BC1F45-4A3B-44BE-9C74-40F6EA622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3251" y="567845"/>
            <a:ext cx="1354854" cy="16999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E37BE7F-43F2-4AC9-AC1F-E16D7959B925}"/>
              </a:ext>
            </a:extLst>
          </p:cNvPr>
          <p:cNvSpPr/>
          <p:nvPr/>
        </p:nvSpPr>
        <p:spPr>
          <a:xfrm>
            <a:off x="448935" y="2411613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Молиявий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ҳисоботлар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Бухгалтерия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ҳисоби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регистрлари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Шартномалар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қўшимча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битимлар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Бирламчи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ҳисобга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олиш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ҳужжатлари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хисоблар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юкхатлар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бошқалар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.)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Фото, аудио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видео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ёзувлар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62C47F-9456-45CB-96F9-5FC776998E2D}"/>
              </a:ext>
            </a:extLst>
          </p:cNvPr>
          <p:cNvGrpSpPr/>
          <p:nvPr/>
        </p:nvGrpSpPr>
        <p:grpSpPr>
          <a:xfrm>
            <a:off x="448932" y="1763399"/>
            <a:ext cx="3537200" cy="621213"/>
            <a:chOff x="448932" y="1244854"/>
            <a:chExt cx="2084719" cy="62121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0875382-D95B-46A0-9B79-E7E7C9501670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8E53605-6BB9-43B0-8C97-6A9B5D91CDFF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Хужжатли</a:t>
              </a:r>
              <a:endParaRPr lang="ru-RU" sz="1400" b="1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CE9EE5-92B8-45CD-9666-304CD66B6194}"/>
              </a:ext>
            </a:extLst>
          </p:cNvPr>
          <p:cNvSpPr/>
          <p:nvPr/>
        </p:nvSpPr>
        <p:spPr>
          <a:xfrm>
            <a:off x="4330413" y="2411613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Кузатиш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натижалари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Суҳбат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натижалари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Эксперт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мутахассисларнинг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хулосалари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Ишонч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телефони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орқали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қилинган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хабарлар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CD56C3-655C-42AD-B8EC-4B995D95B1EB}"/>
              </a:ext>
            </a:extLst>
          </p:cNvPr>
          <p:cNvGrpSpPr/>
          <p:nvPr/>
        </p:nvGrpSpPr>
        <p:grpSpPr>
          <a:xfrm>
            <a:off x="4330410" y="1763399"/>
            <a:ext cx="3537200" cy="621213"/>
            <a:chOff x="448932" y="1244854"/>
            <a:chExt cx="2084719" cy="62121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7D54A6E-4E1E-4722-A845-E84DCFBADDD9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E8B7CFA-4B04-4619-B2CB-EC4B2BC03763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Гувохлик</a:t>
              </a:r>
              <a:endParaRPr lang="ru-RU" sz="1400" b="1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D36A839-098B-4B42-A1E3-F00AAA68D33B}"/>
              </a:ext>
            </a:extLst>
          </p:cNvPr>
          <p:cNvSpPr/>
          <p:nvPr/>
        </p:nvSpPr>
        <p:spPr>
          <a:xfrm>
            <a:off x="8211891" y="2411613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Интернет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Маълумотлар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прессанинг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очиқ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базалари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ёзишмалари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шу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жумладан</a:t>
            </a:r>
            <a:r>
              <a:rPr lang="ru-RU" sz="12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электрон почта </a:t>
            </a:r>
            <a:r>
              <a:rPr lang="ru-RU" sz="12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хабарлар</a:t>
            </a:r>
            <a:endParaRPr lang="ru-RU" sz="12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9A25F3-8CA1-4AA5-9490-DF8A15A30152}"/>
              </a:ext>
            </a:extLst>
          </p:cNvPr>
          <p:cNvGrpSpPr/>
          <p:nvPr/>
        </p:nvGrpSpPr>
        <p:grpSpPr>
          <a:xfrm>
            <a:off x="8211888" y="1763399"/>
            <a:ext cx="3537200" cy="621213"/>
            <a:chOff x="448932" y="1244854"/>
            <a:chExt cx="2084719" cy="62121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89C20E5-D867-47C9-8910-9C6C1138B85F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41A6266-44E4-4C0D-959E-78CE431D25B9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Бошқалар</a:t>
              </a:r>
              <a:endParaRPr lang="ru-RU" sz="1400" b="1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E63D044-7FB1-4E22-A221-7C293648798E}"/>
              </a:ext>
            </a:extLst>
          </p:cNvPr>
          <p:cNvGrpSpPr/>
          <p:nvPr/>
        </p:nvGrpSpPr>
        <p:grpSpPr>
          <a:xfrm>
            <a:off x="443080" y="4136142"/>
            <a:ext cx="11306008" cy="460375"/>
            <a:chOff x="3784798" y="1289128"/>
            <a:chExt cx="7964290" cy="4603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B80C5FC-3D7B-4813-ACDB-9695C1E98224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65435BB-90E7-48B2-94D0-9A11B28BEE46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Далилларга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қўйиладиган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талаблар</a:t>
              </a:r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5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0C19CE-F255-482E-9489-D05D40E664D0}"/>
              </a:ext>
            </a:extLst>
          </p:cNvPr>
          <p:cNvSpPr/>
          <p:nvPr/>
        </p:nvSpPr>
        <p:spPr>
          <a:xfrm>
            <a:off x="443079" y="2486703"/>
            <a:ext cx="5577839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Тендер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ҳужжатларини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таҳлил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жараёнида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комплаенс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бўлинмаси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ходими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Алишер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қуйидагиларга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эътибор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қаратди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:</a:t>
            </a:r>
          </a:p>
          <a:p>
            <a:pPr marL="269875" indent="-269875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 err="1">
                <a:solidFill>
                  <a:schemeClr val="tx2"/>
                </a:solidFill>
                <a:latin typeface="Arial"/>
              </a:rPr>
              <a:t>юк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машинасига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қўйиладиган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техник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талаблар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(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хусусан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талаб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қилинадиган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кўтариш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совутиш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ускуналарининг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мавжудлиги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)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аризаларни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қабул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муддатидан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уч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кун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олдин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ўзгартирилди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натижада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энг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паст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нархни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таклиф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2-иштирокчи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тендердан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чиқиб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кетди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;</a:t>
            </a:r>
          </a:p>
          <a:p>
            <a:pPr marL="269875" indent="-269875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 err="1">
                <a:solidFill>
                  <a:schemeClr val="tx2"/>
                </a:solidFill>
                <a:latin typeface="Arial"/>
              </a:rPr>
              <a:t>харидларни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амалга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ошириш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электрон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тизимидан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юклаб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олинган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маълумотларга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кўра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қолган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иккита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иштирокчилар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(1-иштирокчи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3-иштирокчи)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томонидан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қилинган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таклифлар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бироз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фарқ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қилади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57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сония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фарқ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юклатилган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;</a:t>
            </a:r>
          </a:p>
          <a:p>
            <a:pPr marL="269875" indent="-269875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1-иштирокчи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3-иштирокчининг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тижорат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таклифларида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"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майдон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"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сўзидаги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хил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хато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мавжуд</a:t>
            </a:r>
            <a:r>
              <a:rPr lang="ru-RU" sz="1200">
                <a:solidFill>
                  <a:schemeClr val="tx2"/>
                </a:solidFill>
                <a:latin typeface="Arial"/>
              </a:rPr>
              <a:t>.</a:t>
            </a:r>
          </a:p>
          <a:p>
            <a:pPr>
              <a:spcAft>
                <a:spcPts val="600"/>
              </a:spcAft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Алишер 1-иштирокчи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3-иштирокчи потенциал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равишда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бир-бири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афилланган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шунингдек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машиналарининг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кўтариш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қобилияти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жиҳозланишига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қўйиладиган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техник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талабларни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ўзгартиришга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қарор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Тендер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комиссияси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иштирокчиларидан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бири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боғлиқ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бўлиши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мумкинлигини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таҳмин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F325D-823C-40D7-8CCD-DDC59BD4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: </a:t>
            </a:r>
            <a:r>
              <a:rPr lang="ru-RU" err="1"/>
              <a:t>вазиятга</a:t>
            </a:r>
            <a:r>
              <a:rPr lang="ru-RU"/>
              <a:t> </a:t>
            </a:r>
            <a:r>
              <a:rPr lang="ru-RU" err="1"/>
              <a:t>мисол</a:t>
            </a:r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C58F9E6-1026-413C-970E-AEF3F8F2F5ED}"/>
              </a:ext>
            </a:extLst>
          </p:cNvPr>
          <p:cNvGrpSpPr/>
          <p:nvPr/>
        </p:nvGrpSpPr>
        <p:grpSpPr>
          <a:xfrm>
            <a:off x="-1" y="1282701"/>
            <a:ext cx="10185401" cy="1095938"/>
            <a:chOff x="-1" y="1282700"/>
            <a:chExt cx="9575801" cy="12922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F92E651-0B1D-41C1-8DF7-9EA2455F66BF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59536DC-EDFB-4D81-9F2C-7F8A6989A24C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A3A7482-5155-444B-A664-808B39F4FA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5A5BAEC-7E38-4A06-A6AF-D270B002C9F6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Вазият</a:t>
              </a:r>
              <a:endParaRPr lang="ru-RU" sz="1600" b="1">
                <a:solidFill>
                  <a:schemeClr val="bg2">
                    <a:lumMod val="25000"/>
                  </a:schemeClr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Коррупция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нуқтаи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назаридан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давлат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ташкилотининг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энг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хавф-хатарли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функцияларини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ҳар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чоракда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мониторинг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доирасида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гуманитар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юкларни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, шу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жумладан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мамлакатнинг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турли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минтақаларига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дори-дармонларни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ташиш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билан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шуғулланадиган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юк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ташувчилар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тендери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танланди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8DCDD3A1-5CC5-4C27-B782-60D82661B9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870" y="996410"/>
            <a:ext cx="1607863" cy="1378643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92A74DD-7155-461B-93AE-5DC3C107F136}"/>
              </a:ext>
            </a:extLst>
          </p:cNvPr>
          <p:cNvGrpSpPr/>
          <p:nvPr/>
        </p:nvGrpSpPr>
        <p:grpSpPr>
          <a:xfrm>
            <a:off x="6171084" y="2454214"/>
            <a:ext cx="5578004" cy="3834157"/>
            <a:chOff x="3784798" y="1289128"/>
            <a:chExt cx="7964290" cy="3602509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4E83B13-5CE6-4D08-BAF9-C8864A131F5F}"/>
                </a:ext>
              </a:extLst>
            </p:cNvPr>
            <p:cNvSpPr/>
            <p:nvPr/>
          </p:nvSpPr>
          <p:spPr>
            <a:xfrm>
              <a:off x="3784798" y="1368896"/>
              <a:ext cx="7964290" cy="3522741"/>
            </a:xfrm>
            <a:prstGeom prst="roundRect">
              <a:avLst>
                <a:gd name="adj" fmla="val 921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0D004D6F-2FCD-4160-9DA6-F46B132CB6BB}"/>
                </a:ext>
              </a:extLst>
            </p:cNvPr>
            <p:cNvSpPr/>
            <p:nvPr/>
          </p:nvSpPr>
          <p:spPr>
            <a:xfrm>
              <a:off x="3784798" y="1289128"/>
              <a:ext cx="7964290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Манбалар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?</a:t>
              </a: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428EB046-096A-4B33-BBA1-FAFE40823054}"/>
                </a:ext>
              </a:extLst>
            </p:cNvPr>
            <p:cNvSpPr/>
            <p:nvPr/>
          </p:nvSpPr>
          <p:spPr>
            <a:xfrm>
              <a:off x="3962352" y="1861035"/>
              <a:ext cx="7609181" cy="3806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AA7CBA8D-3344-4FC5-B6CC-56C0607055E3}"/>
                </a:ext>
              </a:extLst>
            </p:cNvPr>
            <p:cNvSpPr/>
            <p:nvPr/>
          </p:nvSpPr>
          <p:spPr>
            <a:xfrm>
              <a:off x="3962352" y="2351426"/>
              <a:ext cx="7609181" cy="3806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B8E1CE1A-4726-4B8E-94C2-1F76D7557ED4}"/>
                </a:ext>
              </a:extLst>
            </p:cNvPr>
            <p:cNvSpPr/>
            <p:nvPr/>
          </p:nvSpPr>
          <p:spPr>
            <a:xfrm>
              <a:off x="3962352" y="2841817"/>
              <a:ext cx="7609181" cy="3806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360D118-7F77-4E77-B3E1-9A24225A5A72}"/>
                </a:ext>
              </a:extLst>
            </p:cNvPr>
            <p:cNvSpPr/>
            <p:nvPr/>
          </p:nvSpPr>
          <p:spPr>
            <a:xfrm>
              <a:off x="3962352" y="3332208"/>
              <a:ext cx="7609181" cy="3806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4ABD12FA-165C-40D6-B74D-09F39B862C68}"/>
                </a:ext>
              </a:extLst>
            </p:cNvPr>
            <p:cNvSpPr/>
            <p:nvPr/>
          </p:nvSpPr>
          <p:spPr>
            <a:xfrm>
              <a:off x="3962352" y="3822599"/>
              <a:ext cx="7609181" cy="3806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5D412234-4286-4A2E-B762-5C994D53AED9}"/>
                </a:ext>
              </a:extLst>
            </p:cNvPr>
            <p:cNvSpPr/>
            <p:nvPr/>
          </p:nvSpPr>
          <p:spPr>
            <a:xfrm>
              <a:off x="3962352" y="4312990"/>
              <a:ext cx="7609181" cy="38060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B5D13993-C730-4F22-8ACA-00C169FD1246}"/>
              </a:ext>
            </a:extLst>
          </p:cNvPr>
          <p:cNvSpPr txBox="1">
            <a:spLocks/>
          </p:cNvSpPr>
          <p:nvPr/>
        </p:nvSpPr>
        <p:spPr>
          <a:xfrm>
            <a:off x="1068727" y="5731445"/>
            <a:ext cx="4952190" cy="88700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Танлов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иштирокчилари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uz-Cyrl-UZ" sz="1200">
                <a:solidFill>
                  <a:schemeClr val="bg2">
                    <a:lumMod val="25000"/>
                  </a:schemeClr>
                </a:solidFill>
              </a:rPr>
              <a:t>Тендер</a:t>
            </a:r>
            <a:r>
              <a:rPr lang="en-US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комиссияси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ўртасидаги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алоқалар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мавжудлигини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текшириш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қандай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75000"/>
                  </a:schemeClr>
                </a:solidFill>
              </a:rPr>
              <a:t>очиқ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маълумотлар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манбаларидан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фойдаланиш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мумкин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  <p:grpSp>
        <p:nvGrpSpPr>
          <p:cNvPr id="109" name="Group 29">
            <a:extLst>
              <a:ext uri="{FF2B5EF4-FFF2-40B4-BE49-F238E27FC236}">
                <a16:creationId xmlns:a16="http://schemas.microsoft.com/office/drawing/2014/main" id="{C7702B9F-DB2B-4116-88A3-D3A2646A0F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6757" y="5875057"/>
            <a:ext cx="557493" cy="557493"/>
            <a:chOff x="7592" y="1238"/>
            <a:chExt cx="580" cy="580"/>
          </a:xfrm>
          <a:solidFill>
            <a:srgbClr val="1BD7D3"/>
          </a:solidFill>
        </p:grpSpPr>
        <p:sp>
          <p:nvSpPr>
            <p:cNvPr id="110" name="Freeform 30">
              <a:extLst>
                <a:ext uri="{FF2B5EF4-FFF2-40B4-BE49-F238E27FC236}">
                  <a16:creationId xmlns:a16="http://schemas.microsoft.com/office/drawing/2014/main" id="{91F23A10-995B-453A-9AF2-BD438C8C0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" y="1543"/>
              <a:ext cx="26" cy="24"/>
            </a:xfrm>
            <a:custGeom>
              <a:avLst/>
              <a:gdLst>
                <a:gd name="T0" fmla="*/ 235 w 283"/>
                <a:gd name="T1" fmla="*/ 50 h 271"/>
                <a:gd name="T2" fmla="*/ 58 w 283"/>
                <a:gd name="T3" fmla="*/ 48 h 271"/>
                <a:gd name="T4" fmla="*/ 49 w 283"/>
                <a:gd name="T5" fmla="*/ 57 h 271"/>
                <a:gd name="T6" fmla="*/ 49 w 283"/>
                <a:gd name="T7" fmla="*/ 234 h 271"/>
                <a:gd name="T8" fmla="*/ 138 w 283"/>
                <a:gd name="T9" fmla="*/ 271 h 271"/>
                <a:gd name="T10" fmla="*/ 226 w 283"/>
                <a:gd name="T11" fmla="*/ 234 h 271"/>
                <a:gd name="T12" fmla="*/ 233 w 283"/>
                <a:gd name="T13" fmla="*/ 227 h 271"/>
                <a:gd name="T14" fmla="*/ 235 w 283"/>
                <a:gd name="T15" fmla="*/ 5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3" h="271">
                  <a:moveTo>
                    <a:pt x="235" y="50"/>
                  </a:moveTo>
                  <a:cubicBezTo>
                    <a:pt x="187" y="1"/>
                    <a:pt x="108" y="0"/>
                    <a:pt x="58" y="48"/>
                  </a:cubicBezTo>
                  <a:cubicBezTo>
                    <a:pt x="55" y="51"/>
                    <a:pt x="52" y="54"/>
                    <a:pt x="49" y="57"/>
                  </a:cubicBezTo>
                  <a:cubicBezTo>
                    <a:pt x="1" y="106"/>
                    <a:pt x="0" y="185"/>
                    <a:pt x="49" y="234"/>
                  </a:cubicBezTo>
                  <a:cubicBezTo>
                    <a:pt x="74" y="259"/>
                    <a:pt x="106" y="271"/>
                    <a:pt x="138" y="271"/>
                  </a:cubicBezTo>
                  <a:cubicBezTo>
                    <a:pt x="170" y="271"/>
                    <a:pt x="202" y="259"/>
                    <a:pt x="226" y="234"/>
                  </a:cubicBezTo>
                  <a:lnTo>
                    <a:pt x="233" y="227"/>
                  </a:lnTo>
                  <a:cubicBezTo>
                    <a:pt x="283" y="179"/>
                    <a:pt x="283" y="100"/>
                    <a:pt x="235" y="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1">
              <a:extLst>
                <a:ext uri="{FF2B5EF4-FFF2-40B4-BE49-F238E27FC236}">
                  <a16:creationId xmlns:a16="http://schemas.microsoft.com/office/drawing/2014/main" id="{9237289D-7C54-4508-8515-6A12385C5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" y="1509"/>
              <a:ext cx="235" cy="224"/>
            </a:xfrm>
            <a:custGeom>
              <a:avLst/>
              <a:gdLst>
                <a:gd name="T0" fmla="*/ 2128 w 2596"/>
                <a:gd name="T1" fmla="*/ 427 h 2475"/>
                <a:gd name="T2" fmla="*/ 935 w 2596"/>
                <a:gd name="T3" fmla="*/ 126 h 2475"/>
                <a:gd name="T4" fmla="*/ 851 w 2596"/>
                <a:gd name="T5" fmla="*/ 282 h 2475"/>
                <a:gd name="T6" fmla="*/ 1007 w 2596"/>
                <a:gd name="T7" fmla="*/ 366 h 2475"/>
                <a:gd name="T8" fmla="*/ 1951 w 2596"/>
                <a:gd name="T9" fmla="*/ 604 h 2475"/>
                <a:gd name="T10" fmla="*/ 1951 w 2596"/>
                <a:gd name="T11" fmla="*/ 1948 h 2475"/>
                <a:gd name="T12" fmla="*/ 1280 w 2596"/>
                <a:gd name="T13" fmla="*/ 2225 h 2475"/>
                <a:gd name="T14" fmla="*/ 608 w 2596"/>
                <a:gd name="T15" fmla="*/ 1948 h 2475"/>
                <a:gd name="T16" fmla="*/ 374 w 2596"/>
                <a:gd name="T17" fmla="*/ 989 h 2475"/>
                <a:gd name="T18" fmla="*/ 292 w 2596"/>
                <a:gd name="T19" fmla="*/ 833 h 2475"/>
                <a:gd name="T20" fmla="*/ 135 w 2596"/>
                <a:gd name="T21" fmla="*/ 914 h 2475"/>
                <a:gd name="T22" fmla="*/ 431 w 2596"/>
                <a:gd name="T23" fmla="*/ 2124 h 2475"/>
                <a:gd name="T24" fmla="*/ 1280 w 2596"/>
                <a:gd name="T25" fmla="*/ 2475 h 2475"/>
                <a:gd name="T26" fmla="*/ 2128 w 2596"/>
                <a:gd name="T27" fmla="*/ 2124 h 2475"/>
                <a:gd name="T28" fmla="*/ 2128 w 2596"/>
                <a:gd name="T29" fmla="*/ 427 h 2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6" h="2475">
                  <a:moveTo>
                    <a:pt x="2128" y="427"/>
                  </a:moveTo>
                  <a:cubicBezTo>
                    <a:pt x="1816" y="115"/>
                    <a:pt x="1359" y="0"/>
                    <a:pt x="935" y="126"/>
                  </a:cubicBezTo>
                  <a:cubicBezTo>
                    <a:pt x="869" y="146"/>
                    <a:pt x="831" y="216"/>
                    <a:pt x="851" y="282"/>
                  </a:cubicBezTo>
                  <a:cubicBezTo>
                    <a:pt x="871" y="348"/>
                    <a:pt x="941" y="386"/>
                    <a:pt x="1007" y="366"/>
                  </a:cubicBezTo>
                  <a:cubicBezTo>
                    <a:pt x="1342" y="266"/>
                    <a:pt x="1704" y="357"/>
                    <a:pt x="1951" y="604"/>
                  </a:cubicBezTo>
                  <a:cubicBezTo>
                    <a:pt x="2322" y="975"/>
                    <a:pt x="2322" y="1577"/>
                    <a:pt x="1951" y="1948"/>
                  </a:cubicBezTo>
                  <a:cubicBezTo>
                    <a:pt x="1766" y="2133"/>
                    <a:pt x="1523" y="2225"/>
                    <a:pt x="1280" y="2225"/>
                  </a:cubicBezTo>
                  <a:cubicBezTo>
                    <a:pt x="1036" y="2225"/>
                    <a:pt x="793" y="2133"/>
                    <a:pt x="608" y="1948"/>
                  </a:cubicBezTo>
                  <a:cubicBezTo>
                    <a:pt x="357" y="1696"/>
                    <a:pt x="267" y="1329"/>
                    <a:pt x="374" y="989"/>
                  </a:cubicBezTo>
                  <a:cubicBezTo>
                    <a:pt x="395" y="924"/>
                    <a:pt x="358" y="853"/>
                    <a:pt x="292" y="833"/>
                  </a:cubicBezTo>
                  <a:cubicBezTo>
                    <a:pt x="226" y="812"/>
                    <a:pt x="156" y="848"/>
                    <a:pt x="135" y="914"/>
                  </a:cubicBezTo>
                  <a:cubicBezTo>
                    <a:pt x="0" y="1343"/>
                    <a:pt x="114" y="1807"/>
                    <a:pt x="431" y="2124"/>
                  </a:cubicBezTo>
                  <a:cubicBezTo>
                    <a:pt x="665" y="2358"/>
                    <a:pt x="972" y="2475"/>
                    <a:pt x="1280" y="2475"/>
                  </a:cubicBezTo>
                  <a:cubicBezTo>
                    <a:pt x="1587" y="2475"/>
                    <a:pt x="1894" y="2358"/>
                    <a:pt x="2128" y="2124"/>
                  </a:cubicBezTo>
                  <a:cubicBezTo>
                    <a:pt x="2596" y="1656"/>
                    <a:pt x="2596" y="895"/>
                    <a:pt x="2128" y="4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2">
              <a:extLst>
                <a:ext uri="{FF2B5EF4-FFF2-40B4-BE49-F238E27FC236}">
                  <a16:creationId xmlns:a16="http://schemas.microsoft.com/office/drawing/2014/main" id="{CA993EEC-1D53-4CEB-B84E-FD583AD4B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2" y="1582"/>
              <a:ext cx="86" cy="86"/>
            </a:xfrm>
            <a:custGeom>
              <a:avLst/>
              <a:gdLst>
                <a:gd name="T0" fmla="*/ 475 w 950"/>
                <a:gd name="T1" fmla="*/ 0 h 950"/>
                <a:gd name="T2" fmla="*/ 0 w 950"/>
                <a:gd name="T3" fmla="*/ 475 h 950"/>
                <a:gd name="T4" fmla="*/ 475 w 950"/>
                <a:gd name="T5" fmla="*/ 950 h 950"/>
                <a:gd name="T6" fmla="*/ 950 w 950"/>
                <a:gd name="T7" fmla="*/ 475 h 950"/>
                <a:gd name="T8" fmla="*/ 475 w 950"/>
                <a:gd name="T9" fmla="*/ 0 h 950"/>
                <a:gd name="T10" fmla="*/ 475 w 950"/>
                <a:gd name="T11" fmla="*/ 700 h 950"/>
                <a:gd name="T12" fmla="*/ 250 w 950"/>
                <a:gd name="T13" fmla="*/ 475 h 950"/>
                <a:gd name="T14" fmla="*/ 475 w 950"/>
                <a:gd name="T15" fmla="*/ 250 h 950"/>
                <a:gd name="T16" fmla="*/ 700 w 950"/>
                <a:gd name="T17" fmla="*/ 475 h 950"/>
                <a:gd name="T18" fmla="*/ 475 w 950"/>
                <a:gd name="T19" fmla="*/ 70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0" h="950">
                  <a:moveTo>
                    <a:pt x="475" y="0"/>
                  </a:moveTo>
                  <a:cubicBezTo>
                    <a:pt x="213" y="0"/>
                    <a:pt x="0" y="213"/>
                    <a:pt x="0" y="475"/>
                  </a:cubicBezTo>
                  <a:cubicBezTo>
                    <a:pt x="0" y="737"/>
                    <a:pt x="213" y="950"/>
                    <a:pt x="475" y="950"/>
                  </a:cubicBezTo>
                  <a:cubicBezTo>
                    <a:pt x="737" y="950"/>
                    <a:pt x="950" y="737"/>
                    <a:pt x="950" y="475"/>
                  </a:cubicBezTo>
                  <a:cubicBezTo>
                    <a:pt x="950" y="213"/>
                    <a:pt x="737" y="0"/>
                    <a:pt x="475" y="0"/>
                  </a:cubicBezTo>
                  <a:close/>
                  <a:moveTo>
                    <a:pt x="475" y="700"/>
                  </a:moveTo>
                  <a:cubicBezTo>
                    <a:pt x="351" y="700"/>
                    <a:pt x="250" y="599"/>
                    <a:pt x="250" y="475"/>
                  </a:cubicBezTo>
                  <a:cubicBezTo>
                    <a:pt x="250" y="351"/>
                    <a:pt x="351" y="250"/>
                    <a:pt x="475" y="250"/>
                  </a:cubicBezTo>
                  <a:cubicBezTo>
                    <a:pt x="599" y="250"/>
                    <a:pt x="700" y="351"/>
                    <a:pt x="700" y="475"/>
                  </a:cubicBezTo>
                  <a:cubicBezTo>
                    <a:pt x="700" y="599"/>
                    <a:pt x="599" y="700"/>
                    <a:pt x="475" y="7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3">
              <a:extLst>
                <a:ext uri="{FF2B5EF4-FFF2-40B4-BE49-F238E27FC236}">
                  <a16:creationId xmlns:a16="http://schemas.microsoft.com/office/drawing/2014/main" id="{B7E1FA45-1493-4B4A-881D-ADBC04C5DD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2" y="1431"/>
              <a:ext cx="386" cy="387"/>
            </a:xfrm>
            <a:custGeom>
              <a:avLst/>
              <a:gdLst>
                <a:gd name="T0" fmla="*/ 4125 w 4271"/>
                <a:gd name="T1" fmla="*/ 2480 h 4271"/>
                <a:gd name="T2" fmla="*/ 4125 w 4271"/>
                <a:gd name="T3" fmla="*/ 1792 h 4271"/>
                <a:gd name="T4" fmla="*/ 4251 w 4271"/>
                <a:gd name="T5" fmla="*/ 1567 h 4271"/>
                <a:gd name="T6" fmla="*/ 3912 w 4271"/>
                <a:gd name="T7" fmla="*/ 966 h 4271"/>
                <a:gd name="T8" fmla="*/ 3434 w 4271"/>
                <a:gd name="T9" fmla="*/ 837 h 4271"/>
                <a:gd name="T10" fmla="*/ 3306 w 4271"/>
                <a:gd name="T11" fmla="*/ 360 h 4271"/>
                <a:gd name="T12" fmla="*/ 2705 w 4271"/>
                <a:gd name="T13" fmla="*/ 21 h 4271"/>
                <a:gd name="T14" fmla="*/ 2480 w 4271"/>
                <a:gd name="T15" fmla="*/ 146 h 4271"/>
                <a:gd name="T16" fmla="*/ 1792 w 4271"/>
                <a:gd name="T17" fmla="*/ 146 h 4271"/>
                <a:gd name="T18" fmla="*/ 1566 w 4271"/>
                <a:gd name="T19" fmla="*/ 21 h 4271"/>
                <a:gd name="T20" fmla="*/ 966 w 4271"/>
                <a:gd name="T21" fmla="*/ 360 h 4271"/>
                <a:gd name="T22" fmla="*/ 837 w 4271"/>
                <a:gd name="T23" fmla="*/ 837 h 4271"/>
                <a:gd name="T24" fmla="*/ 360 w 4271"/>
                <a:gd name="T25" fmla="*/ 966 h 4271"/>
                <a:gd name="T26" fmla="*/ 21 w 4271"/>
                <a:gd name="T27" fmla="*/ 1567 h 4271"/>
                <a:gd name="T28" fmla="*/ 146 w 4271"/>
                <a:gd name="T29" fmla="*/ 1792 h 4271"/>
                <a:gd name="T30" fmla="*/ 146 w 4271"/>
                <a:gd name="T31" fmla="*/ 2480 h 4271"/>
                <a:gd name="T32" fmla="*/ 21 w 4271"/>
                <a:gd name="T33" fmla="*/ 2705 h 4271"/>
                <a:gd name="T34" fmla="*/ 360 w 4271"/>
                <a:gd name="T35" fmla="*/ 3306 h 4271"/>
                <a:gd name="T36" fmla="*/ 837 w 4271"/>
                <a:gd name="T37" fmla="*/ 3435 h 4271"/>
                <a:gd name="T38" fmla="*/ 966 w 4271"/>
                <a:gd name="T39" fmla="*/ 3912 h 4271"/>
                <a:gd name="T40" fmla="*/ 1566 w 4271"/>
                <a:gd name="T41" fmla="*/ 4251 h 4271"/>
                <a:gd name="T42" fmla="*/ 1792 w 4271"/>
                <a:gd name="T43" fmla="*/ 4125 h 4271"/>
                <a:gd name="T44" fmla="*/ 2480 w 4271"/>
                <a:gd name="T45" fmla="*/ 4125 h 4271"/>
                <a:gd name="T46" fmla="*/ 2657 w 4271"/>
                <a:gd name="T47" fmla="*/ 4261 h 4271"/>
                <a:gd name="T48" fmla="*/ 3229 w 4271"/>
                <a:gd name="T49" fmla="*/ 4034 h 4271"/>
                <a:gd name="T50" fmla="*/ 3299 w 4271"/>
                <a:gd name="T51" fmla="*/ 3785 h 4271"/>
                <a:gd name="T52" fmla="*/ 3785 w 4271"/>
                <a:gd name="T53" fmla="*/ 3300 h 4271"/>
                <a:gd name="T54" fmla="*/ 4034 w 4271"/>
                <a:gd name="T55" fmla="*/ 3229 h 4271"/>
                <a:gd name="T56" fmla="*/ 4219 w 4271"/>
                <a:gd name="T57" fmla="*/ 2564 h 4271"/>
                <a:gd name="T58" fmla="*/ 3798 w 4271"/>
                <a:gd name="T59" fmla="*/ 3050 h 4271"/>
                <a:gd name="T60" fmla="*/ 3050 w 4271"/>
                <a:gd name="T61" fmla="*/ 3798 h 4271"/>
                <a:gd name="T62" fmla="*/ 2691 w 4271"/>
                <a:gd name="T63" fmla="*/ 3986 h 4271"/>
                <a:gd name="T64" fmla="*/ 2136 w 4271"/>
                <a:gd name="T65" fmla="*/ 3723 h 4271"/>
                <a:gd name="T66" fmla="*/ 1581 w 4271"/>
                <a:gd name="T67" fmla="*/ 3986 h 4271"/>
                <a:gd name="T68" fmla="*/ 1222 w 4271"/>
                <a:gd name="T69" fmla="*/ 3798 h 4271"/>
                <a:gd name="T70" fmla="*/ 473 w 4271"/>
                <a:gd name="T71" fmla="*/ 3050 h 4271"/>
                <a:gd name="T72" fmla="*/ 285 w 4271"/>
                <a:gd name="T73" fmla="*/ 2691 h 4271"/>
                <a:gd name="T74" fmla="*/ 549 w 4271"/>
                <a:gd name="T75" fmla="*/ 2136 h 4271"/>
                <a:gd name="T76" fmla="*/ 285 w 4271"/>
                <a:gd name="T77" fmla="*/ 1581 h 4271"/>
                <a:gd name="T78" fmla="*/ 473 w 4271"/>
                <a:gd name="T79" fmla="*/ 1222 h 4271"/>
                <a:gd name="T80" fmla="*/ 1222 w 4271"/>
                <a:gd name="T81" fmla="*/ 473 h 4271"/>
                <a:gd name="T82" fmla="*/ 1581 w 4271"/>
                <a:gd name="T83" fmla="*/ 285 h 4271"/>
                <a:gd name="T84" fmla="*/ 2136 w 4271"/>
                <a:gd name="T85" fmla="*/ 549 h 4271"/>
                <a:gd name="T86" fmla="*/ 2691 w 4271"/>
                <a:gd name="T87" fmla="*/ 285 h 4271"/>
                <a:gd name="T88" fmla="*/ 3050 w 4271"/>
                <a:gd name="T89" fmla="*/ 473 h 4271"/>
                <a:gd name="T90" fmla="*/ 3798 w 4271"/>
                <a:gd name="T91" fmla="*/ 1222 h 4271"/>
                <a:gd name="T92" fmla="*/ 3986 w 4271"/>
                <a:gd name="T93" fmla="*/ 1581 h 4271"/>
                <a:gd name="T94" fmla="*/ 3722 w 4271"/>
                <a:gd name="T95" fmla="*/ 2136 h 4271"/>
                <a:gd name="T96" fmla="*/ 3986 w 4271"/>
                <a:gd name="T97" fmla="*/ 2691 h 4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71" h="4271">
                  <a:moveTo>
                    <a:pt x="4219" y="2564"/>
                  </a:moveTo>
                  <a:lnTo>
                    <a:pt x="4125" y="2480"/>
                  </a:lnTo>
                  <a:cubicBezTo>
                    <a:pt x="4028" y="2392"/>
                    <a:pt x="3972" y="2267"/>
                    <a:pt x="3972" y="2136"/>
                  </a:cubicBezTo>
                  <a:cubicBezTo>
                    <a:pt x="3972" y="2005"/>
                    <a:pt x="4028" y="1880"/>
                    <a:pt x="4125" y="1792"/>
                  </a:cubicBezTo>
                  <a:lnTo>
                    <a:pt x="4219" y="1707"/>
                  </a:lnTo>
                  <a:cubicBezTo>
                    <a:pt x="4258" y="1672"/>
                    <a:pt x="4271" y="1615"/>
                    <a:pt x="4251" y="1567"/>
                  </a:cubicBezTo>
                  <a:lnTo>
                    <a:pt x="4034" y="1043"/>
                  </a:lnTo>
                  <a:cubicBezTo>
                    <a:pt x="4013" y="994"/>
                    <a:pt x="3964" y="963"/>
                    <a:pt x="3912" y="966"/>
                  </a:cubicBezTo>
                  <a:lnTo>
                    <a:pt x="3785" y="972"/>
                  </a:lnTo>
                  <a:cubicBezTo>
                    <a:pt x="3655" y="979"/>
                    <a:pt x="3527" y="930"/>
                    <a:pt x="3434" y="837"/>
                  </a:cubicBezTo>
                  <a:cubicBezTo>
                    <a:pt x="3342" y="745"/>
                    <a:pt x="3293" y="617"/>
                    <a:pt x="3299" y="486"/>
                  </a:cubicBezTo>
                  <a:lnTo>
                    <a:pt x="3306" y="360"/>
                  </a:lnTo>
                  <a:cubicBezTo>
                    <a:pt x="3309" y="307"/>
                    <a:pt x="3278" y="258"/>
                    <a:pt x="3229" y="238"/>
                  </a:cubicBezTo>
                  <a:lnTo>
                    <a:pt x="2705" y="21"/>
                  </a:lnTo>
                  <a:cubicBezTo>
                    <a:pt x="2656" y="0"/>
                    <a:pt x="2600" y="13"/>
                    <a:pt x="2564" y="52"/>
                  </a:cubicBezTo>
                  <a:lnTo>
                    <a:pt x="2480" y="146"/>
                  </a:lnTo>
                  <a:cubicBezTo>
                    <a:pt x="2392" y="243"/>
                    <a:pt x="2267" y="299"/>
                    <a:pt x="2136" y="299"/>
                  </a:cubicBezTo>
                  <a:cubicBezTo>
                    <a:pt x="2005" y="299"/>
                    <a:pt x="1879" y="243"/>
                    <a:pt x="1792" y="146"/>
                  </a:cubicBezTo>
                  <a:lnTo>
                    <a:pt x="1707" y="52"/>
                  </a:lnTo>
                  <a:cubicBezTo>
                    <a:pt x="1672" y="13"/>
                    <a:pt x="1615" y="0"/>
                    <a:pt x="1566" y="21"/>
                  </a:cubicBezTo>
                  <a:lnTo>
                    <a:pt x="1043" y="238"/>
                  </a:lnTo>
                  <a:cubicBezTo>
                    <a:pt x="994" y="258"/>
                    <a:pt x="963" y="307"/>
                    <a:pt x="966" y="360"/>
                  </a:cubicBezTo>
                  <a:lnTo>
                    <a:pt x="972" y="486"/>
                  </a:lnTo>
                  <a:cubicBezTo>
                    <a:pt x="979" y="617"/>
                    <a:pt x="929" y="745"/>
                    <a:pt x="837" y="837"/>
                  </a:cubicBezTo>
                  <a:cubicBezTo>
                    <a:pt x="745" y="930"/>
                    <a:pt x="617" y="979"/>
                    <a:pt x="486" y="972"/>
                  </a:cubicBezTo>
                  <a:lnTo>
                    <a:pt x="360" y="966"/>
                  </a:lnTo>
                  <a:cubicBezTo>
                    <a:pt x="307" y="963"/>
                    <a:pt x="258" y="994"/>
                    <a:pt x="238" y="1043"/>
                  </a:cubicBezTo>
                  <a:lnTo>
                    <a:pt x="21" y="1567"/>
                  </a:lnTo>
                  <a:cubicBezTo>
                    <a:pt x="0" y="1615"/>
                    <a:pt x="13" y="1672"/>
                    <a:pt x="52" y="1707"/>
                  </a:cubicBezTo>
                  <a:lnTo>
                    <a:pt x="146" y="1792"/>
                  </a:lnTo>
                  <a:cubicBezTo>
                    <a:pt x="243" y="1880"/>
                    <a:pt x="299" y="2005"/>
                    <a:pt x="299" y="2136"/>
                  </a:cubicBezTo>
                  <a:cubicBezTo>
                    <a:pt x="299" y="2267"/>
                    <a:pt x="243" y="2392"/>
                    <a:pt x="146" y="2480"/>
                  </a:cubicBezTo>
                  <a:lnTo>
                    <a:pt x="52" y="2564"/>
                  </a:lnTo>
                  <a:cubicBezTo>
                    <a:pt x="13" y="2600"/>
                    <a:pt x="0" y="2656"/>
                    <a:pt x="21" y="2705"/>
                  </a:cubicBezTo>
                  <a:lnTo>
                    <a:pt x="238" y="3229"/>
                  </a:lnTo>
                  <a:cubicBezTo>
                    <a:pt x="258" y="3278"/>
                    <a:pt x="307" y="3309"/>
                    <a:pt x="360" y="3306"/>
                  </a:cubicBezTo>
                  <a:lnTo>
                    <a:pt x="486" y="3300"/>
                  </a:lnTo>
                  <a:cubicBezTo>
                    <a:pt x="617" y="3293"/>
                    <a:pt x="745" y="3342"/>
                    <a:pt x="837" y="3435"/>
                  </a:cubicBezTo>
                  <a:cubicBezTo>
                    <a:pt x="929" y="3527"/>
                    <a:pt x="979" y="3655"/>
                    <a:pt x="972" y="3786"/>
                  </a:cubicBezTo>
                  <a:lnTo>
                    <a:pt x="966" y="3912"/>
                  </a:lnTo>
                  <a:cubicBezTo>
                    <a:pt x="963" y="3965"/>
                    <a:pt x="994" y="4013"/>
                    <a:pt x="1043" y="4034"/>
                  </a:cubicBezTo>
                  <a:lnTo>
                    <a:pt x="1566" y="4251"/>
                  </a:lnTo>
                  <a:cubicBezTo>
                    <a:pt x="1615" y="4271"/>
                    <a:pt x="1672" y="4259"/>
                    <a:pt x="1707" y="4219"/>
                  </a:cubicBezTo>
                  <a:lnTo>
                    <a:pt x="1792" y="4125"/>
                  </a:lnTo>
                  <a:cubicBezTo>
                    <a:pt x="1879" y="4028"/>
                    <a:pt x="2005" y="3973"/>
                    <a:pt x="2136" y="3973"/>
                  </a:cubicBezTo>
                  <a:cubicBezTo>
                    <a:pt x="2267" y="3973"/>
                    <a:pt x="2392" y="4028"/>
                    <a:pt x="2480" y="4125"/>
                  </a:cubicBezTo>
                  <a:lnTo>
                    <a:pt x="2564" y="4219"/>
                  </a:lnTo>
                  <a:cubicBezTo>
                    <a:pt x="2589" y="4246"/>
                    <a:pt x="2622" y="4261"/>
                    <a:pt x="2657" y="4261"/>
                  </a:cubicBezTo>
                  <a:cubicBezTo>
                    <a:pt x="2673" y="4261"/>
                    <a:pt x="2689" y="4257"/>
                    <a:pt x="2705" y="4251"/>
                  </a:cubicBezTo>
                  <a:lnTo>
                    <a:pt x="3229" y="4034"/>
                  </a:lnTo>
                  <a:cubicBezTo>
                    <a:pt x="3278" y="4013"/>
                    <a:pt x="3309" y="3965"/>
                    <a:pt x="3306" y="3912"/>
                  </a:cubicBezTo>
                  <a:lnTo>
                    <a:pt x="3299" y="3785"/>
                  </a:lnTo>
                  <a:cubicBezTo>
                    <a:pt x="3293" y="3655"/>
                    <a:pt x="3342" y="3527"/>
                    <a:pt x="3434" y="3435"/>
                  </a:cubicBezTo>
                  <a:cubicBezTo>
                    <a:pt x="3527" y="3342"/>
                    <a:pt x="3655" y="3293"/>
                    <a:pt x="3785" y="3300"/>
                  </a:cubicBezTo>
                  <a:lnTo>
                    <a:pt x="3912" y="3306"/>
                  </a:lnTo>
                  <a:cubicBezTo>
                    <a:pt x="3964" y="3309"/>
                    <a:pt x="4013" y="3278"/>
                    <a:pt x="4034" y="3229"/>
                  </a:cubicBezTo>
                  <a:lnTo>
                    <a:pt x="4251" y="2705"/>
                  </a:lnTo>
                  <a:cubicBezTo>
                    <a:pt x="4271" y="2656"/>
                    <a:pt x="4258" y="2600"/>
                    <a:pt x="4219" y="2564"/>
                  </a:cubicBezTo>
                  <a:close/>
                  <a:moveTo>
                    <a:pt x="3836" y="3052"/>
                  </a:moveTo>
                  <a:lnTo>
                    <a:pt x="3798" y="3050"/>
                  </a:lnTo>
                  <a:cubicBezTo>
                    <a:pt x="3597" y="3040"/>
                    <a:pt x="3400" y="3115"/>
                    <a:pt x="3258" y="3258"/>
                  </a:cubicBezTo>
                  <a:cubicBezTo>
                    <a:pt x="3115" y="3400"/>
                    <a:pt x="3039" y="3597"/>
                    <a:pt x="3050" y="3798"/>
                  </a:cubicBezTo>
                  <a:lnTo>
                    <a:pt x="3052" y="3837"/>
                  </a:lnTo>
                  <a:lnTo>
                    <a:pt x="2691" y="3986"/>
                  </a:lnTo>
                  <a:lnTo>
                    <a:pt x="2665" y="3958"/>
                  </a:lnTo>
                  <a:cubicBezTo>
                    <a:pt x="2530" y="3808"/>
                    <a:pt x="2337" y="3723"/>
                    <a:pt x="2136" y="3723"/>
                  </a:cubicBezTo>
                  <a:cubicBezTo>
                    <a:pt x="1934" y="3723"/>
                    <a:pt x="1741" y="3808"/>
                    <a:pt x="1606" y="3958"/>
                  </a:cubicBezTo>
                  <a:lnTo>
                    <a:pt x="1581" y="3986"/>
                  </a:lnTo>
                  <a:lnTo>
                    <a:pt x="1220" y="3837"/>
                  </a:lnTo>
                  <a:lnTo>
                    <a:pt x="1222" y="3798"/>
                  </a:lnTo>
                  <a:cubicBezTo>
                    <a:pt x="1232" y="3597"/>
                    <a:pt x="1156" y="3400"/>
                    <a:pt x="1014" y="3258"/>
                  </a:cubicBezTo>
                  <a:cubicBezTo>
                    <a:pt x="871" y="3115"/>
                    <a:pt x="674" y="3040"/>
                    <a:pt x="473" y="3050"/>
                  </a:cubicBezTo>
                  <a:lnTo>
                    <a:pt x="435" y="3052"/>
                  </a:lnTo>
                  <a:lnTo>
                    <a:pt x="285" y="2691"/>
                  </a:lnTo>
                  <a:lnTo>
                    <a:pt x="314" y="2665"/>
                  </a:lnTo>
                  <a:cubicBezTo>
                    <a:pt x="463" y="2530"/>
                    <a:pt x="549" y="2337"/>
                    <a:pt x="549" y="2136"/>
                  </a:cubicBezTo>
                  <a:cubicBezTo>
                    <a:pt x="549" y="1934"/>
                    <a:pt x="463" y="1741"/>
                    <a:pt x="314" y="1606"/>
                  </a:cubicBezTo>
                  <a:lnTo>
                    <a:pt x="285" y="1581"/>
                  </a:lnTo>
                  <a:lnTo>
                    <a:pt x="435" y="1220"/>
                  </a:lnTo>
                  <a:lnTo>
                    <a:pt x="473" y="1222"/>
                  </a:lnTo>
                  <a:cubicBezTo>
                    <a:pt x="674" y="1232"/>
                    <a:pt x="871" y="1156"/>
                    <a:pt x="1014" y="1014"/>
                  </a:cubicBezTo>
                  <a:cubicBezTo>
                    <a:pt x="1156" y="871"/>
                    <a:pt x="1232" y="674"/>
                    <a:pt x="1222" y="473"/>
                  </a:cubicBezTo>
                  <a:lnTo>
                    <a:pt x="1220" y="435"/>
                  </a:lnTo>
                  <a:lnTo>
                    <a:pt x="1581" y="285"/>
                  </a:lnTo>
                  <a:lnTo>
                    <a:pt x="1606" y="314"/>
                  </a:lnTo>
                  <a:cubicBezTo>
                    <a:pt x="1741" y="463"/>
                    <a:pt x="1934" y="549"/>
                    <a:pt x="2136" y="549"/>
                  </a:cubicBezTo>
                  <a:cubicBezTo>
                    <a:pt x="2337" y="549"/>
                    <a:pt x="2530" y="463"/>
                    <a:pt x="2665" y="314"/>
                  </a:cubicBezTo>
                  <a:lnTo>
                    <a:pt x="2691" y="285"/>
                  </a:lnTo>
                  <a:lnTo>
                    <a:pt x="3052" y="435"/>
                  </a:lnTo>
                  <a:lnTo>
                    <a:pt x="3050" y="473"/>
                  </a:lnTo>
                  <a:cubicBezTo>
                    <a:pt x="3039" y="675"/>
                    <a:pt x="3115" y="871"/>
                    <a:pt x="3258" y="1014"/>
                  </a:cubicBezTo>
                  <a:cubicBezTo>
                    <a:pt x="3400" y="1156"/>
                    <a:pt x="3597" y="1232"/>
                    <a:pt x="3798" y="1222"/>
                  </a:cubicBezTo>
                  <a:lnTo>
                    <a:pt x="3836" y="1220"/>
                  </a:lnTo>
                  <a:lnTo>
                    <a:pt x="3986" y="1581"/>
                  </a:lnTo>
                  <a:lnTo>
                    <a:pt x="3958" y="1606"/>
                  </a:lnTo>
                  <a:cubicBezTo>
                    <a:pt x="3808" y="1741"/>
                    <a:pt x="3722" y="1934"/>
                    <a:pt x="3722" y="2136"/>
                  </a:cubicBezTo>
                  <a:cubicBezTo>
                    <a:pt x="3722" y="2337"/>
                    <a:pt x="3808" y="2530"/>
                    <a:pt x="3958" y="2665"/>
                  </a:cubicBezTo>
                  <a:lnTo>
                    <a:pt x="3986" y="2691"/>
                  </a:lnTo>
                  <a:lnTo>
                    <a:pt x="3836" y="305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34">
              <a:extLst>
                <a:ext uri="{FF2B5EF4-FFF2-40B4-BE49-F238E27FC236}">
                  <a16:creationId xmlns:a16="http://schemas.microsoft.com/office/drawing/2014/main" id="{D0934BA9-0893-454A-96DB-B3591C846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5" y="1295"/>
              <a:ext cx="90" cy="112"/>
            </a:xfrm>
            <a:custGeom>
              <a:avLst/>
              <a:gdLst>
                <a:gd name="T0" fmla="*/ 500 w 999"/>
                <a:gd name="T1" fmla="*/ 0 h 1249"/>
                <a:gd name="T2" fmla="*/ 0 w 999"/>
                <a:gd name="T3" fmla="*/ 500 h 1249"/>
                <a:gd name="T4" fmla="*/ 125 w 999"/>
                <a:gd name="T5" fmla="*/ 625 h 1249"/>
                <a:gd name="T6" fmla="*/ 250 w 999"/>
                <a:gd name="T7" fmla="*/ 500 h 1249"/>
                <a:gd name="T8" fmla="*/ 500 w 999"/>
                <a:gd name="T9" fmla="*/ 250 h 1249"/>
                <a:gd name="T10" fmla="*/ 750 w 999"/>
                <a:gd name="T11" fmla="*/ 500 h 1249"/>
                <a:gd name="T12" fmla="*/ 500 w 999"/>
                <a:gd name="T13" fmla="*/ 750 h 1249"/>
                <a:gd name="T14" fmla="*/ 375 w 999"/>
                <a:gd name="T15" fmla="*/ 875 h 1249"/>
                <a:gd name="T16" fmla="*/ 375 w 999"/>
                <a:gd name="T17" fmla="*/ 1124 h 1249"/>
                <a:gd name="T18" fmla="*/ 500 w 999"/>
                <a:gd name="T19" fmla="*/ 1249 h 1249"/>
                <a:gd name="T20" fmla="*/ 625 w 999"/>
                <a:gd name="T21" fmla="*/ 1124 h 1249"/>
                <a:gd name="T22" fmla="*/ 625 w 999"/>
                <a:gd name="T23" fmla="*/ 984 h 1249"/>
                <a:gd name="T24" fmla="*/ 999 w 999"/>
                <a:gd name="T25" fmla="*/ 500 h 1249"/>
                <a:gd name="T26" fmla="*/ 500 w 999"/>
                <a:gd name="T27" fmla="*/ 0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9" h="1249">
                  <a:moveTo>
                    <a:pt x="500" y="0"/>
                  </a:moveTo>
                  <a:cubicBezTo>
                    <a:pt x="224" y="0"/>
                    <a:pt x="0" y="224"/>
                    <a:pt x="0" y="500"/>
                  </a:cubicBezTo>
                  <a:cubicBezTo>
                    <a:pt x="0" y="569"/>
                    <a:pt x="56" y="625"/>
                    <a:pt x="125" y="625"/>
                  </a:cubicBezTo>
                  <a:cubicBezTo>
                    <a:pt x="194" y="625"/>
                    <a:pt x="250" y="569"/>
                    <a:pt x="250" y="500"/>
                  </a:cubicBezTo>
                  <a:cubicBezTo>
                    <a:pt x="250" y="362"/>
                    <a:pt x="362" y="250"/>
                    <a:pt x="500" y="250"/>
                  </a:cubicBezTo>
                  <a:cubicBezTo>
                    <a:pt x="637" y="250"/>
                    <a:pt x="750" y="362"/>
                    <a:pt x="750" y="500"/>
                  </a:cubicBezTo>
                  <a:cubicBezTo>
                    <a:pt x="750" y="638"/>
                    <a:pt x="637" y="750"/>
                    <a:pt x="500" y="750"/>
                  </a:cubicBezTo>
                  <a:cubicBezTo>
                    <a:pt x="431" y="750"/>
                    <a:pt x="375" y="806"/>
                    <a:pt x="375" y="875"/>
                  </a:cubicBezTo>
                  <a:lnTo>
                    <a:pt x="375" y="1124"/>
                  </a:lnTo>
                  <a:cubicBezTo>
                    <a:pt x="375" y="1193"/>
                    <a:pt x="431" y="1249"/>
                    <a:pt x="500" y="1249"/>
                  </a:cubicBezTo>
                  <a:cubicBezTo>
                    <a:pt x="569" y="1249"/>
                    <a:pt x="625" y="1193"/>
                    <a:pt x="625" y="1124"/>
                  </a:cubicBezTo>
                  <a:lnTo>
                    <a:pt x="625" y="984"/>
                  </a:lnTo>
                  <a:cubicBezTo>
                    <a:pt x="840" y="928"/>
                    <a:pt x="999" y="732"/>
                    <a:pt x="999" y="500"/>
                  </a:cubicBezTo>
                  <a:cubicBezTo>
                    <a:pt x="999" y="224"/>
                    <a:pt x="775" y="0"/>
                    <a:pt x="5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35">
              <a:extLst>
                <a:ext uri="{FF2B5EF4-FFF2-40B4-BE49-F238E27FC236}">
                  <a16:creationId xmlns:a16="http://schemas.microsoft.com/office/drawing/2014/main" id="{45A85E43-4EA5-4F92-A2CB-CE8A5BC0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" y="1427"/>
              <a:ext cx="23" cy="23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6">
              <a:extLst>
                <a:ext uri="{FF2B5EF4-FFF2-40B4-BE49-F238E27FC236}">
                  <a16:creationId xmlns:a16="http://schemas.microsoft.com/office/drawing/2014/main" id="{59DC7A07-C599-4550-A814-52F216B22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9" y="1238"/>
              <a:ext cx="323" cy="312"/>
            </a:xfrm>
            <a:custGeom>
              <a:avLst/>
              <a:gdLst>
                <a:gd name="T0" fmla="*/ 2948 w 3573"/>
                <a:gd name="T1" fmla="*/ 0 h 3446"/>
                <a:gd name="T2" fmla="*/ 625 w 3573"/>
                <a:gd name="T3" fmla="*/ 0 h 3446"/>
                <a:gd name="T4" fmla="*/ 0 w 3573"/>
                <a:gd name="T5" fmla="*/ 625 h 3446"/>
                <a:gd name="T6" fmla="*/ 0 w 3573"/>
                <a:gd name="T7" fmla="*/ 1714 h 3446"/>
                <a:gd name="T8" fmla="*/ 125 w 3573"/>
                <a:gd name="T9" fmla="*/ 1839 h 3446"/>
                <a:gd name="T10" fmla="*/ 250 w 3573"/>
                <a:gd name="T11" fmla="*/ 1714 h 3446"/>
                <a:gd name="T12" fmla="*/ 250 w 3573"/>
                <a:gd name="T13" fmla="*/ 625 h 3446"/>
                <a:gd name="T14" fmla="*/ 625 w 3573"/>
                <a:gd name="T15" fmla="*/ 250 h 3446"/>
                <a:gd name="T16" fmla="*/ 2948 w 3573"/>
                <a:gd name="T17" fmla="*/ 250 h 3446"/>
                <a:gd name="T18" fmla="*/ 3323 w 3573"/>
                <a:gd name="T19" fmla="*/ 625 h 3446"/>
                <a:gd name="T20" fmla="*/ 3323 w 3573"/>
                <a:gd name="T21" fmla="*/ 2267 h 3446"/>
                <a:gd name="T22" fmla="*/ 2948 w 3573"/>
                <a:gd name="T23" fmla="*/ 2642 h 3446"/>
                <a:gd name="T24" fmla="*/ 2252 w 3573"/>
                <a:gd name="T25" fmla="*/ 2642 h 3446"/>
                <a:gd name="T26" fmla="*/ 2164 w 3573"/>
                <a:gd name="T27" fmla="*/ 2678 h 3446"/>
                <a:gd name="T28" fmla="*/ 1819 w 3573"/>
                <a:gd name="T29" fmla="*/ 3021 h 3446"/>
                <a:gd name="T30" fmla="*/ 1819 w 3573"/>
                <a:gd name="T31" fmla="*/ 2767 h 3446"/>
                <a:gd name="T32" fmla="*/ 1694 w 3573"/>
                <a:gd name="T33" fmla="*/ 2642 h 3446"/>
                <a:gd name="T34" fmla="*/ 953 w 3573"/>
                <a:gd name="T35" fmla="*/ 2642 h 3446"/>
                <a:gd name="T36" fmla="*/ 828 w 3573"/>
                <a:gd name="T37" fmla="*/ 2767 h 3446"/>
                <a:gd name="T38" fmla="*/ 953 w 3573"/>
                <a:gd name="T39" fmla="*/ 2892 h 3446"/>
                <a:gd name="T40" fmla="*/ 1569 w 3573"/>
                <a:gd name="T41" fmla="*/ 2892 h 3446"/>
                <a:gd name="T42" fmla="*/ 1569 w 3573"/>
                <a:gd name="T43" fmla="*/ 3321 h 3446"/>
                <a:gd name="T44" fmla="*/ 1646 w 3573"/>
                <a:gd name="T45" fmla="*/ 3436 h 3446"/>
                <a:gd name="T46" fmla="*/ 1694 w 3573"/>
                <a:gd name="T47" fmla="*/ 3446 h 3446"/>
                <a:gd name="T48" fmla="*/ 1782 w 3573"/>
                <a:gd name="T49" fmla="*/ 3410 h 3446"/>
                <a:gd name="T50" fmla="*/ 2304 w 3573"/>
                <a:gd name="T51" fmla="*/ 2892 h 3446"/>
                <a:gd name="T52" fmla="*/ 2948 w 3573"/>
                <a:gd name="T53" fmla="*/ 2892 h 3446"/>
                <a:gd name="T54" fmla="*/ 3573 w 3573"/>
                <a:gd name="T55" fmla="*/ 2267 h 3446"/>
                <a:gd name="T56" fmla="*/ 3573 w 3573"/>
                <a:gd name="T57" fmla="*/ 625 h 3446"/>
                <a:gd name="T58" fmla="*/ 2948 w 3573"/>
                <a:gd name="T59" fmla="*/ 0 h 3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73" h="3446">
                  <a:moveTo>
                    <a:pt x="2948" y="0"/>
                  </a:moveTo>
                  <a:lnTo>
                    <a:pt x="625" y="0"/>
                  </a:lnTo>
                  <a:cubicBezTo>
                    <a:pt x="280" y="0"/>
                    <a:pt x="0" y="281"/>
                    <a:pt x="0" y="625"/>
                  </a:cubicBezTo>
                  <a:lnTo>
                    <a:pt x="0" y="1714"/>
                  </a:lnTo>
                  <a:cubicBezTo>
                    <a:pt x="0" y="1783"/>
                    <a:pt x="56" y="1839"/>
                    <a:pt x="125" y="1839"/>
                  </a:cubicBezTo>
                  <a:cubicBezTo>
                    <a:pt x="194" y="1839"/>
                    <a:pt x="250" y="1783"/>
                    <a:pt x="250" y="1714"/>
                  </a:cubicBezTo>
                  <a:lnTo>
                    <a:pt x="250" y="625"/>
                  </a:lnTo>
                  <a:cubicBezTo>
                    <a:pt x="250" y="419"/>
                    <a:pt x="418" y="250"/>
                    <a:pt x="625" y="250"/>
                  </a:cubicBezTo>
                  <a:lnTo>
                    <a:pt x="2948" y="250"/>
                  </a:lnTo>
                  <a:cubicBezTo>
                    <a:pt x="3155" y="250"/>
                    <a:pt x="3323" y="419"/>
                    <a:pt x="3323" y="625"/>
                  </a:cubicBezTo>
                  <a:lnTo>
                    <a:pt x="3323" y="2267"/>
                  </a:lnTo>
                  <a:cubicBezTo>
                    <a:pt x="3323" y="2474"/>
                    <a:pt x="3155" y="2642"/>
                    <a:pt x="2948" y="2642"/>
                  </a:cubicBezTo>
                  <a:lnTo>
                    <a:pt x="2252" y="2642"/>
                  </a:lnTo>
                  <a:cubicBezTo>
                    <a:pt x="2219" y="2642"/>
                    <a:pt x="2187" y="2655"/>
                    <a:pt x="2164" y="2678"/>
                  </a:cubicBezTo>
                  <a:lnTo>
                    <a:pt x="1819" y="3021"/>
                  </a:lnTo>
                  <a:lnTo>
                    <a:pt x="1819" y="2767"/>
                  </a:lnTo>
                  <a:cubicBezTo>
                    <a:pt x="1819" y="2698"/>
                    <a:pt x="1763" y="2642"/>
                    <a:pt x="1694" y="2642"/>
                  </a:cubicBezTo>
                  <a:lnTo>
                    <a:pt x="953" y="2642"/>
                  </a:lnTo>
                  <a:cubicBezTo>
                    <a:pt x="884" y="2642"/>
                    <a:pt x="828" y="2698"/>
                    <a:pt x="828" y="2767"/>
                  </a:cubicBezTo>
                  <a:cubicBezTo>
                    <a:pt x="828" y="2836"/>
                    <a:pt x="884" y="2892"/>
                    <a:pt x="953" y="2892"/>
                  </a:cubicBezTo>
                  <a:lnTo>
                    <a:pt x="1569" y="2892"/>
                  </a:lnTo>
                  <a:lnTo>
                    <a:pt x="1569" y="3321"/>
                  </a:lnTo>
                  <a:cubicBezTo>
                    <a:pt x="1569" y="3371"/>
                    <a:pt x="1600" y="3417"/>
                    <a:pt x="1646" y="3436"/>
                  </a:cubicBezTo>
                  <a:cubicBezTo>
                    <a:pt x="1662" y="3443"/>
                    <a:pt x="1678" y="3446"/>
                    <a:pt x="1694" y="3446"/>
                  </a:cubicBezTo>
                  <a:cubicBezTo>
                    <a:pt x="1727" y="3446"/>
                    <a:pt x="1759" y="3433"/>
                    <a:pt x="1782" y="3410"/>
                  </a:cubicBezTo>
                  <a:lnTo>
                    <a:pt x="2304" y="2892"/>
                  </a:lnTo>
                  <a:lnTo>
                    <a:pt x="2948" y="2892"/>
                  </a:lnTo>
                  <a:cubicBezTo>
                    <a:pt x="3293" y="2892"/>
                    <a:pt x="3573" y="2611"/>
                    <a:pt x="3573" y="2267"/>
                  </a:cubicBezTo>
                  <a:lnTo>
                    <a:pt x="3573" y="625"/>
                  </a:lnTo>
                  <a:cubicBezTo>
                    <a:pt x="3573" y="281"/>
                    <a:pt x="3293" y="0"/>
                    <a:pt x="294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7409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0C19CE-F255-482E-9489-D05D40E664D0}"/>
              </a:ext>
            </a:extLst>
          </p:cNvPr>
          <p:cNvSpPr/>
          <p:nvPr/>
        </p:nvSpPr>
        <p:spPr>
          <a:xfrm>
            <a:off x="443079" y="2486703"/>
            <a:ext cx="5577839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Тендер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ҳужжатларини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таҳлил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жараёнида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комплаенс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бўлинмаси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ходими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Алишер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қуйидагиларга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эътибор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қаратди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:</a:t>
            </a:r>
          </a:p>
          <a:p>
            <a:pPr marL="269875" indent="-269875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 err="1">
                <a:solidFill>
                  <a:schemeClr val="tx2"/>
                </a:solidFill>
                <a:latin typeface="Arial"/>
              </a:rPr>
              <a:t>юк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машинасига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қўйиладиган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техник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талаблар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(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хусусан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талаб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қилинадиган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кўтариш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совутиш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ускуналарининг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мавжудлиги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)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аризаларни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қабул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муддатидан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уч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кун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олдин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ўзгартирилди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натижада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энг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паст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нархни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таклиф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2-иштирокчи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тендердан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чиқиб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кетди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;</a:t>
            </a:r>
          </a:p>
          <a:p>
            <a:pPr marL="269875" indent="-269875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 err="1">
                <a:solidFill>
                  <a:schemeClr val="tx2"/>
                </a:solidFill>
                <a:latin typeface="Arial"/>
              </a:rPr>
              <a:t>харидларни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амалга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ошириш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электрон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тизимидан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юклаб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олинган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маълумотларга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кўра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қолган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иккита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иштирокчилар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(1-иштирокчи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3-иштирокчи)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томонидан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қилинган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таклифлар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бироз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фарқ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қилади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57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сония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фарқ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юклатилган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;</a:t>
            </a:r>
          </a:p>
          <a:p>
            <a:pPr marL="269875" indent="-269875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1-иштирокчи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3-иштирокчининг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тижорат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таклифларида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"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майдон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"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сўзидаги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хил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хато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мавжуд</a:t>
            </a:r>
            <a:r>
              <a:rPr lang="ru-RU" sz="1200">
                <a:solidFill>
                  <a:schemeClr val="tx2"/>
                </a:solidFill>
                <a:latin typeface="Arial"/>
              </a:rPr>
              <a:t>.</a:t>
            </a:r>
          </a:p>
          <a:p>
            <a:pPr>
              <a:spcAft>
                <a:spcPts val="600"/>
              </a:spcAft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Алишер 1-иштирокчи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3-иштирокчи потенциал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равишда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бир-бири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афилланган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шунингдек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машиналарининг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юк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кўтариш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қобилияти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жиҳозланишига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қўйиладиган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техник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талабларни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ўзгартиришга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қарор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Тендер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комиссияси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иштирокчиларидан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бири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билан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боғлиқ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бўлиши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мумкинлигини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таҳмин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қилди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FF325D-823C-40D7-8CCD-DDC59BD4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: </a:t>
            </a:r>
            <a:r>
              <a:rPr lang="ru-RU" err="1"/>
              <a:t>вазиятга</a:t>
            </a:r>
            <a:r>
              <a:rPr lang="ru-RU"/>
              <a:t> </a:t>
            </a:r>
            <a:r>
              <a:rPr lang="ru-RU" err="1"/>
              <a:t>мисол</a:t>
            </a:r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C58F9E6-1026-413C-970E-AEF3F8F2F5ED}"/>
              </a:ext>
            </a:extLst>
          </p:cNvPr>
          <p:cNvGrpSpPr/>
          <p:nvPr/>
        </p:nvGrpSpPr>
        <p:grpSpPr>
          <a:xfrm>
            <a:off x="-1" y="1282701"/>
            <a:ext cx="10185401" cy="1095938"/>
            <a:chOff x="-1" y="1282700"/>
            <a:chExt cx="9575801" cy="12922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F92E651-0B1D-41C1-8DF7-9EA2455F66BF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59536DC-EDFB-4D81-9F2C-7F8A6989A24C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A3A7482-5155-444B-A664-808B39F4FA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5A5BAEC-7E38-4A06-A6AF-D270B002C9F6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Вазият</a:t>
              </a:r>
              <a:endParaRPr lang="ru-RU" sz="1600" b="1">
                <a:solidFill>
                  <a:schemeClr val="bg2">
                    <a:lumMod val="25000"/>
                  </a:schemeClr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Коррупция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нуқтаи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назаридан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давлат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ташкилотининг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энг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хавф-хатарли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функцияларини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ҳар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чоракда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мониторинг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доирасида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гуманитар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юкларни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, шу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жумладан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мамлакатнинг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турли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минтақаларига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дори-дармонларни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ташиш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билан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шуғулланадиган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юк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ташувчилар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тендери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err="1">
                  <a:solidFill>
                    <a:schemeClr val="bg2">
                      <a:lumMod val="25000"/>
                    </a:schemeClr>
                  </a:solidFill>
                </a:rPr>
                <a:t>танланди</a:t>
              </a: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.</a:t>
              </a:r>
            </a:p>
            <a:p>
              <a:pPr>
                <a:spcAft>
                  <a:spcPts val="600"/>
                </a:spcAft>
              </a:pPr>
              <a:r>
                <a:rPr lang="ru-RU" sz="1400">
                  <a:solidFill>
                    <a:schemeClr val="bg2">
                      <a:lumMod val="25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8DCDD3A1-5CC5-4C27-B782-60D82661B9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870" y="996410"/>
            <a:ext cx="1607863" cy="1378643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92A74DD-7155-461B-93AE-5DC3C107F136}"/>
              </a:ext>
            </a:extLst>
          </p:cNvPr>
          <p:cNvGrpSpPr/>
          <p:nvPr/>
        </p:nvGrpSpPr>
        <p:grpSpPr>
          <a:xfrm>
            <a:off x="6171084" y="2454214"/>
            <a:ext cx="5578004" cy="3834157"/>
            <a:chOff x="3784798" y="1289128"/>
            <a:chExt cx="7964290" cy="3602509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4E83B13-5CE6-4D08-BAF9-C8864A131F5F}"/>
                </a:ext>
              </a:extLst>
            </p:cNvPr>
            <p:cNvSpPr/>
            <p:nvPr/>
          </p:nvSpPr>
          <p:spPr>
            <a:xfrm>
              <a:off x="3784798" y="1368896"/>
              <a:ext cx="7964290" cy="3522741"/>
            </a:xfrm>
            <a:prstGeom prst="roundRect">
              <a:avLst>
                <a:gd name="adj" fmla="val 921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0D004D6F-2FCD-4160-9DA6-F46B132CB6BB}"/>
                </a:ext>
              </a:extLst>
            </p:cNvPr>
            <p:cNvSpPr/>
            <p:nvPr/>
          </p:nvSpPr>
          <p:spPr>
            <a:xfrm>
              <a:off x="3784798" y="1289128"/>
              <a:ext cx="7964290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Манбалар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?</a:t>
              </a:r>
            </a:p>
          </p:txBody>
        </p:sp>
      </p:grp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B5D13993-C730-4F22-8ACA-00C169FD1246}"/>
              </a:ext>
            </a:extLst>
          </p:cNvPr>
          <p:cNvSpPr txBox="1">
            <a:spLocks/>
          </p:cNvSpPr>
          <p:nvPr/>
        </p:nvSpPr>
        <p:spPr>
          <a:xfrm>
            <a:off x="1068727" y="5731445"/>
            <a:ext cx="4952190" cy="88700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Танлов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иштирокчилари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200">
                <a:solidFill>
                  <a:schemeClr val="bg2">
                    <a:lumMod val="25000"/>
                  </a:schemeClr>
                </a:solidFill>
              </a:rPr>
              <a:t>Tender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комиссияси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ўртасидаги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алоқалар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мавжудлигини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текшириш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қандай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75000"/>
                  </a:schemeClr>
                </a:solidFill>
              </a:rPr>
              <a:t>очиқ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маълумотлар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манбаларидан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фойдаланиш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200" err="1">
                <a:solidFill>
                  <a:schemeClr val="bg2">
                    <a:lumMod val="25000"/>
                  </a:schemeClr>
                </a:solidFill>
              </a:rPr>
              <a:t>мумкин</a:t>
            </a:r>
            <a:r>
              <a:rPr lang="ru-RU" sz="120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  <p:grpSp>
        <p:nvGrpSpPr>
          <p:cNvPr id="109" name="Group 29">
            <a:extLst>
              <a:ext uri="{FF2B5EF4-FFF2-40B4-BE49-F238E27FC236}">
                <a16:creationId xmlns:a16="http://schemas.microsoft.com/office/drawing/2014/main" id="{C7702B9F-DB2B-4116-88A3-D3A2646A0F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6757" y="5875057"/>
            <a:ext cx="557493" cy="557493"/>
            <a:chOff x="7592" y="1238"/>
            <a:chExt cx="580" cy="580"/>
          </a:xfrm>
          <a:solidFill>
            <a:srgbClr val="1BD7D3"/>
          </a:solidFill>
        </p:grpSpPr>
        <p:sp>
          <p:nvSpPr>
            <p:cNvPr id="110" name="Freeform 30">
              <a:extLst>
                <a:ext uri="{FF2B5EF4-FFF2-40B4-BE49-F238E27FC236}">
                  <a16:creationId xmlns:a16="http://schemas.microsoft.com/office/drawing/2014/main" id="{91F23A10-995B-453A-9AF2-BD438C8C0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4" y="1543"/>
              <a:ext cx="26" cy="24"/>
            </a:xfrm>
            <a:custGeom>
              <a:avLst/>
              <a:gdLst>
                <a:gd name="T0" fmla="*/ 235 w 283"/>
                <a:gd name="T1" fmla="*/ 50 h 271"/>
                <a:gd name="T2" fmla="*/ 58 w 283"/>
                <a:gd name="T3" fmla="*/ 48 h 271"/>
                <a:gd name="T4" fmla="*/ 49 w 283"/>
                <a:gd name="T5" fmla="*/ 57 h 271"/>
                <a:gd name="T6" fmla="*/ 49 w 283"/>
                <a:gd name="T7" fmla="*/ 234 h 271"/>
                <a:gd name="T8" fmla="*/ 138 w 283"/>
                <a:gd name="T9" fmla="*/ 271 h 271"/>
                <a:gd name="T10" fmla="*/ 226 w 283"/>
                <a:gd name="T11" fmla="*/ 234 h 271"/>
                <a:gd name="T12" fmla="*/ 233 w 283"/>
                <a:gd name="T13" fmla="*/ 227 h 271"/>
                <a:gd name="T14" fmla="*/ 235 w 283"/>
                <a:gd name="T15" fmla="*/ 5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3" h="271">
                  <a:moveTo>
                    <a:pt x="235" y="50"/>
                  </a:moveTo>
                  <a:cubicBezTo>
                    <a:pt x="187" y="1"/>
                    <a:pt x="108" y="0"/>
                    <a:pt x="58" y="48"/>
                  </a:cubicBezTo>
                  <a:cubicBezTo>
                    <a:pt x="55" y="51"/>
                    <a:pt x="52" y="54"/>
                    <a:pt x="49" y="57"/>
                  </a:cubicBezTo>
                  <a:cubicBezTo>
                    <a:pt x="1" y="106"/>
                    <a:pt x="0" y="185"/>
                    <a:pt x="49" y="234"/>
                  </a:cubicBezTo>
                  <a:cubicBezTo>
                    <a:pt x="74" y="259"/>
                    <a:pt x="106" y="271"/>
                    <a:pt x="138" y="271"/>
                  </a:cubicBezTo>
                  <a:cubicBezTo>
                    <a:pt x="170" y="271"/>
                    <a:pt x="202" y="259"/>
                    <a:pt x="226" y="234"/>
                  </a:cubicBezTo>
                  <a:lnTo>
                    <a:pt x="233" y="227"/>
                  </a:lnTo>
                  <a:cubicBezTo>
                    <a:pt x="283" y="179"/>
                    <a:pt x="283" y="100"/>
                    <a:pt x="235" y="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31">
              <a:extLst>
                <a:ext uri="{FF2B5EF4-FFF2-40B4-BE49-F238E27FC236}">
                  <a16:creationId xmlns:a16="http://schemas.microsoft.com/office/drawing/2014/main" id="{9237289D-7C54-4508-8515-6A12385C5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" y="1509"/>
              <a:ext cx="235" cy="224"/>
            </a:xfrm>
            <a:custGeom>
              <a:avLst/>
              <a:gdLst>
                <a:gd name="T0" fmla="*/ 2128 w 2596"/>
                <a:gd name="T1" fmla="*/ 427 h 2475"/>
                <a:gd name="T2" fmla="*/ 935 w 2596"/>
                <a:gd name="T3" fmla="*/ 126 h 2475"/>
                <a:gd name="T4" fmla="*/ 851 w 2596"/>
                <a:gd name="T5" fmla="*/ 282 h 2475"/>
                <a:gd name="T6" fmla="*/ 1007 w 2596"/>
                <a:gd name="T7" fmla="*/ 366 h 2475"/>
                <a:gd name="T8" fmla="*/ 1951 w 2596"/>
                <a:gd name="T9" fmla="*/ 604 h 2475"/>
                <a:gd name="T10" fmla="*/ 1951 w 2596"/>
                <a:gd name="T11" fmla="*/ 1948 h 2475"/>
                <a:gd name="T12" fmla="*/ 1280 w 2596"/>
                <a:gd name="T13" fmla="*/ 2225 h 2475"/>
                <a:gd name="T14" fmla="*/ 608 w 2596"/>
                <a:gd name="T15" fmla="*/ 1948 h 2475"/>
                <a:gd name="T16" fmla="*/ 374 w 2596"/>
                <a:gd name="T17" fmla="*/ 989 h 2475"/>
                <a:gd name="T18" fmla="*/ 292 w 2596"/>
                <a:gd name="T19" fmla="*/ 833 h 2475"/>
                <a:gd name="T20" fmla="*/ 135 w 2596"/>
                <a:gd name="T21" fmla="*/ 914 h 2475"/>
                <a:gd name="T22" fmla="*/ 431 w 2596"/>
                <a:gd name="T23" fmla="*/ 2124 h 2475"/>
                <a:gd name="T24" fmla="*/ 1280 w 2596"/>
                <a:gd name="T25" fmla="*/ 2475 h 2475"/>
                <a:gd name="T26" fmla="*/ 2128 w 2596"/>
                <a:gd name="T27" fmla="*/ 2124 h 2475"/>
                <a:gd name="T28" fmla="*/ 2128 w 2596"/>
                <a:gd name="T29" fmla="*/ 427 h 2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96" h="2475">
                  <a:moveTo>
                    <a:pt x="2128" y="427"/>
                  </a:moveTo>
                  <a:cubicBezTo>
                    <a:pt x="1816" y="115"/>
                    <a:pt x="1359" y="0"/>
                    <a:pt x="935" y="126"/>
                  </a:cubicBezTo>
                  <a:cubicBezTo>
                    <a:pt x="869" y="146"/>
                    <a:pt x="831" y="216"/>
                    <a:pt x="851" y="282"/>
                  </a:cubicBezTo>
                  <a:cubicBezTo>
                    <a:pt x="871" y="348"/>
                    <a:pt x="941" y="386"/>
                    <a:pt x="1007" y="366"/>
                  </a:cubicBezTo>
                  <a:cubicBezTo>
                    <a:pt x="1342" y="266"/>
                    <a:pt x="1704" y="357"/>
                    <a:pt x="1951" y="604"/>
                  </a:cubicBezTo>
                  <a:cubicBezTo>
                    <a:pt x="2322" y="975"/>
                    <a:pt x="2322" y="1577"/>
                    <a:pt x="1951" y="1948"/>
                  </a:cubicBezTo>
                  <a:cubicBezTo>
                    <a:pt x="1766" y="2133"/>
                    <a:pt x="1523" y="2225"/>
                    <a:pt x="1280" y="2225"/>
                  </a:cubicBezTo>
                  <a:cubicBezTo>
                    <a:pt x="1036" y="2225"/>
                    <a:pt x="793" y="2133"/>
                    <a:pt x="608" y="1948"/>
                  </a:cubicBezTo>
                  <a:cubicBezTo>
                    <a:pt x="357" y="1696"/>
                    <a:pt x="267" y="1329"/>
                    <a:pt x="374" y="989"/>
                  </a:cubicBezTo>
                  <a:cubicBezTo>
                    <a:pt x="395" y="924"/>
                    <a:pt x="358" y="853"/>
                    <a:pt x="292" y="833"/>
                  </a:cubicBezTo>
                  <a:cubicBezTo>
                    <a:pt x="226" y="812"/>
                    <a:pt x="156" y="848"/>
                    <a:pt x="135" y="914"/>
                  </a:cubicBezTo>
                  <a:cubicBezTo>
                    <a:pt x="0" y="1343"/>
                    <a:pt x="114" y="1807"/>
                    <a:pt x="431" y="2124"/>
                  </a:cubicBezTo>
                  <a:cubicBezTo>
                    <a:pt x="665" y="2358"/>
                    <a:pt x="972" y="2475"/>
                    <a:pt x="1280" y="2475"/>
                  </a:cubicBezTo>
                  <a:cubicBezTo>
                    <a:pt x="1587" y="2475"/>
                    <a:pt x="1894" y="2358"/>
                    <a:pt x="2128" y="2124"/>
                  </a:cubicBezTo>
                  <a:cubicBezTo>
                    <a:pt x="2596" y="1656"/>
                    <a:pt x="2596" y="895"/>
                    <a:pt x="2128" y="4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32">
              <a:extLst>
                <a:ext uri="{FF2B5EF4-FFF2-40B4-BE49-F238E27FC236}">
                  <a16:creationId xmlns:a16="http://schemas.microsoft.com/office/drawing/2014/main" id="{CA993EEC-1D53-4CEB-B84E-FD583AD4B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42" y="1582"/>
              <a:ext cx="86" cy="86"/>
            </a:xfrm>
            <a:custGeom>
              <a:avLst/>
              <a:gdLst>
                <a:gd name="T0" fmla="*/ 475 w 950"/>
                <a:gd name="T1" fmla="*/ 0 h 950"/>
                <a:gd name="T2" fmla="*/ 0 w 950"/>
                <a:gd name="T3" fmla="*/ 475 h 950"/>
                <a:gd name="T4" fmla="*/ 475 w 950"/>
                <a:gd name="T5" fmla="*/ 950 h 950"/>
                <a:gd name="T6" fmla="*/ 950 w 950"/>
                <a:gd name="T7" fmla="*/ 475 h 950"/>
                <a:gd name="T8" fmla="*/ 475 w 950"/>
                <a:gd name="T9" fmla="*/ 0 h 950"/>
                <a:gd name="T10" fmla="*/ 475 w 950"/>
                <a:gd name="T11" fmla="*/ 700 h 950"/>
                <a:gd name="T12" fmla="*/ 250 w 950"/>
                <a:gd name="T13" fmla="*/ 475 h 950"/>
                <a:gd name="T14" fmla="*/ 475 w 950"/>
                <a:gd name="T15" fmla="*/ 250 h 950"/>
                <a:gd name="T16" fmla="*/ 700 w 950"/>
                <a:gd name="T17" fmla="*/ 475 h 950"/>
                <a:gd name="T18" fmla="*/ 475 w 950"/>
                <a:gd name="T19" fmla="*/ 700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0" h="950">
                  <a:moveTo>
                    <a:pt x="475" y="0"/>
                  </a:moveTo>
                  <a:cubicBezTo>
                    <a:pt x="213" y="0"/>
                    <a:pt x="0" y="213"/>
                    <a:pt x="0" y="475"/>
                  </a:cubicBezTo>
                  <a:cubicBezTo>
                    <a:pt x="0" y="737"/>
                    <a:pt x="213" y="950"/>
                    <a:pt x="475" y="950"/>
                  </a:cubicBezTo>
                  <a:cubicBezTo>
                    <a:pt x="737" y="950"/>
                    <a:pt x="950" y="737"/>
                    <a:pt x="950" y="475"/>
                  </a:cubicBezTo>
                  <a:cubicBezTo>
                    <a:pt x="950" y="213"/>
                    <a:pt x="737" y="0"/>
                    <a:pt x="475" y="0"/>
                  </a:cubicBezTo>
                  <a:close/>
                  <a:moveTo>
                    <a:pt x="475" y="700"/>
                  </a:moveTo>
                  <a:cubicBezTo>
                    <a:pt x="351" y="700"/>
                    <a:pt x="250" y="599"/>
                    <a:pt x="250" y="475"/>
                  </a:cubicBezTo>
                  <a:cubicBezTo>
                    <a:pt x="250" y="351"/>
                    <a:pt x="351" y="250"/>
                    <a:pt x="475" y="250"/>
                  </a:cubicBezTo>
                  <a:cubicBezTo>
                    <a:pt x="599" y="250"/>
                    <a:pt x="700" y="351"/>
                    <a:pt x="700" y="475"/>
                  </a:cubicBezTo>
                  <a:cubicBezTo>
                    <a:pt x="700" y="599"/>
                    <a:pt x="599" y="700"/>
                    <a:pt x="475" y="7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33">
              <a:extLst>
                <a:ext uri="{FF2B5EF4-FFF2-40B4-BE49-F238E27FC236}">
                  <a16:creationId xmlns:a16="http://schemas.microsoft.com/office/drawing/2014/main" id="{B7E1FA45-1493-4B4A-881D-ADBC04C5DD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2" y="1431"/>
              <a:ext cx="386" cy="387"/>
            </a:xfrm>
            <a:custGeom>
              <a:avLst/>
              <a:gdLst>
                <a:gd name="T0" fmla="*/ 4125 w 4271"/>
                <a:gd name="T1" fmla="*/ 2480 h 4271"/>
                <a:gd name="T2" fmla="*/ 4125 w 4271"/>
                <a:gd name="T3" fmla="*/ 1792 h 4271"/>
                <a:gd name="T4" fmla="*/ 4251 w 4271"/>
                <a:gd name="T5" fmla="*/ 1567 h 4271"/>
                <a:gd name="T6" fmla="*/ 3912 w 4271"/>
                <a:gd name="T7" fmla="*/ 966 h 4271"/>
                <a:gd name="T8" fmla="*/ 3434 w 4271"/>
                <a:gd name="T9" fmla="*/ 837 h 4271"/>
                <a:gd name="T10" fmla="*/ 3306 w 4271"/>
                <a:gd name="T11" fmla="*/ 360 h 4271"/>
                <a:gd name="T12" fmla="*/ 2705 w 4271"/>
                <a:gd name="T13" fmla="*/ 21 h 4271"/>
                <a:gd name="T14" fmla="*/ 2480 w 4271"/>
                <a:gd name="T15" fmla="*/ 146 h 4271"/>
                <a:gd name="T16" fmla="*/ 1792 w 4271"/>
                <a:gd name="T17" fmla="*/ 146 h 4271"/>
                <a:gd name="T18" fmla="*/ 1566 w 4271"/>
                <a:gd name="T19" fmla="*/ 21 h 4271"/>
                <a:gd name="T20" fmla="*/ 966 w 4271"/>
                <a:gd name="T21" fmla="*/ 360 h 4271"/>
                <a:gd name="T22" fmla="*/ 837 w 4271"/>
                <a:gd name="T23" fmla="*/ 837 h 4271"/>
                <a:gd name="T24" fmla="*/ 360 w 4271"/>
                <a:gd name="T25" fmla="*/ 966 h 4271"/>
                <a:gd name="T26" fmla="*/ 21 w 4271"/>
                <a:gd name="T27" fmla="*/ 1567 h 4271"/>
                <a:gd name="T28" fmla="*/ 146 w 4271"/>
                <a:gd name="T29" fmla="*/ 1792 h 4271"/>
                <a:gd name="T30" fmla="*/ 146 w 4271"/>
                <a:gd name="T31" fmla="*/ 2480 h 4271"/>
                <a:gd name="T32" fmla="*/ 21 w 4271"/>
                <a:gd name="T33" fmla="*/ 2705 h 4271"/>
                <a:gd name="T34" fmla="*/ 360 w 4271"/>
                <a:gd name="T35" fmla="*/ 3306 h 4271"/>
                <a:gd name="T36" fmla="*/ 837 w 4271"/>
                <a:gd name="T37" fmla="*/ 3435 h 4271"/>
                <a:gd name="T38" fmla="*/ 966 w 4271"/>
                <a:gd name="T39" fmla="*/ 3912 h 4271"/>
                <a:gd name="T40" fmla="*/ 1566 w 4271"/>
                <a:gd name="T41" fmla="*/ 4251 h 4271"/>
                <a:gd name="T42" fmla="*/ 1792 w 4271"/>
                <a:gd name="T43" fmla="*/ 4125 h 4271"/>
                <a:gd name="T44" fmla="*/ 2480 w 4271"/>
                <a:gd name="T45" fmla="*/ 4125 h 4271"/>
                <a:gd name="T46" fmla="*/ 2657 w 4271"/>
                <a:gd name="T47" fmla="*/ 4261 h 4271"/>
                <a:gd name="T48" fmla="*/ 3229 w 4271"/>
                <a:gd name="T49" fmla="*/ 4034 h 4271"/>
                <a:gd name="T50" fmla="*/ 3299 w 4271"/>
                <a:gd name="T51" fmla="*/ 3785 h 4271"/>
                <a:gd name="T52" fmla="*/ 3785 w 4271"/>
                <a:gd name="T53" fmla="*/ 3300 h 4271"/>
                <a:gd name="T54" fmla="*/ 4034 w 4271"/>
                <a:gd name="T55" fmla="*/ 3229 h 4271"/>
                <a:gd name="T56" fmla="*/ 4219 w 4271"/>
                <a:gd name="T57" fmla="*/ 2564 h 4271"/>
                <a:gd name="T58" fmla="*/ 3798 w 4271"/>
                <a:gd name="T59" fmla="*/ 3050 h 4271"/>
                <a:gd name="T60" fmla="*/ 3050 w 4271"/>
                <a:gd name="T61" fmla="*/ 3798 h 4271"/>
                <a:gd name="T62" fmla="*/ 2691 w 4271"/>
                <a:gd name="T63" fmla="*/ 3986 h 4271"/>
                <a:gd name="T64" fmla="*/ 2136 w 4271"/>
                <a:gd name="T65" fmla="*/ 3723 h 4271"/>
                <a:gd name="T66" fmla="*/ 1581 w 4271"/>
                <a:gd name="T67" fmla="*/ 3986 h 4271"/>
                <a:gd name="T68" fmla="*/ 1222 w 4271"/>
                <a:gd name="T69" fmla="*/ 3798 h 4271"/>
                <a:gd name="T70" fmla="*/ 473 w 4271"/>
                <a:gd name="T71" fmla="*/ 3050 h 4271"/>
                <a:gd name="T72" fmla="*/ 285 w 4271"/>
                <a:gd name="T73" fmla="*/ 2691 h 4271"/>
                <a:gd name="T74" fmla="*/ 549 w 4271"/>
                <a:gd name="T75" fmla="*/ 2136 h 4271"/>
                <a:gd name="T76" fmla="*/ 285 w 4271"/>
                <a:gd name="T77" fmla="*/ 1581 h 4271"/>
                <a:gd name="T78" fmla="*/ 473 w 4271"/>
                <a:gd name="T79" fmla="*/ 1222 h 4271"/>
                <a:gd name="T80" fmla="*/ 1222 w 4271"/>
                <a:gd name="T81" fmla="*/ 473 h 4271"/>
                <a:gd name="T82" fmla="*/ 1581 w 4271"/>
                <a:gd name="T83" fmla="*/ 285 h 4271"/>
                <a:gd name="T84" fmla="*/ 2136 w 4271"/>
                <a:gd name="T85" fmla="*/ 549 h 4271"/>
                <a:gd name="T86" fmla="*/ 2691 w 4271"/>
                <a:gd name="T87" fmla="*/ 285 h 4271"/>
                <a:gd name="T88" fmla="*/ 3050 w 4271"/>
                <a:gd name="T89" fmla="*/ 473 h 4271"/>
                <a:gd name="T90" fmla="*/ 3798 w 4271"/>
                <a:gd name="T91" fmla="*/ 1222 h 4271"/>
                <a:gd name="T92" fmla="*/ 3986 w 4271"/>
                <a:gd name="T93" fmla="*/ 1581 h 4271"/>
                <a:gd name="T94" fmla="*/ 3722 w 4271"/>
                <a:gd name="T95" fmla="*/ 2136 h 4271"/>
                <a:gd name="T96" fmla="*/ 3986 w 4271"/>
                <a:gd name="T97" fmla="*/ 2691 h 4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71" h="4271">
                  <a:moveTo>
                    <a:pt x="4219" y="2564"/>
                  </a:moveTo>
                  <a:lnTo>
                    <a:pt x="4125" y="2480"/>
                  </a:lnTo>
                  <a:cubicBezTo>
                    <a:pt x="4028" y="2392"/>
                    <a:pt x="3972" y="2267"/>
                    <a:pt x="3972" y="2136"/>
                  </a:cubicBezTo>
                  <a:cubicBezTo>
                    <a:pt x="3972" y="2005"/>
                    <a:pt x="4028" y="1880"/>
                    <a:pt x="4125" y="1792"/>
                  </a:cubicBezTo>
                  <a:lnTo>
                    <a:pt x="4219" y="1707"/>
                  </a:lnTo>
                  <a:cubicBezTo>
                    <a:pt x="4258" y="1672"/>
                    <a:pt x="4271" y="1615"/>
                    <a:pt x="4251" y="1567"/>
                  </a:cubicBezTo>
                  <a:lnTo>
                    <a:pt x="4034" y="1043"/>
                  </a:lnTo>
                  <a:cubicBezTo>
                    <a:pt x="4013" y="994"/>
                    <a:pt x="3964" y="963"/>
                    <a:pt x="3912" y="966"/>
                  </a:cubicBezTo>
                  <a:lnTo>
                    <a:pt x="3785" y="972"/>
                  </a:lnTo>
                  <a:cubicBezTo>
                    <a:pt x="3655" y="979"/>
                    <a:pt x="3527" y="930"/>
                    <a:pt x="3434" y="837"/>
                  </a:cubicBezTo>
                  <a:cubicBezTo>
                    <a:pt x="3342" y="745"/>
                    <a:pt x="3293" y="617"/>
                    <a:pt x="3299" y="486"/>
                  </a:cubicBezTo>
                  <a:lnTo>
                    <a:pt x="3306" y="360"/>
                  </a:lnTo>
                  <a:cubicBezTo>
                    <a:pt x="3309" y="307"/>
                    <a:pt x="3278" y="258"/>
                    <a:pt x="3229" y="238"/>
                  </a:cubicBezTo>
                  <a:lnTo>
                    <a:pt x="2705" y="21"/>
                  </a:lnTo>
                  <a:cubicBezTo>
                    <a:pt x="2656" y="0"/>
                    <a:pt x="2600" y="13"/>
                    <a:pt x="2564" y="52"/>
                  </a:cubicBezTo>
                  <a:lnTo>
                    <a:pt x="2480" y="146"/>
                  </a:lnTo>
                  <a:cubicBezTo>
                    <a:pt x="2392" y="243"/>
                    <a:pt x="2267" y="299"/>
                    <a:pt x="2136" y="299"/>
                  </a:cubicBezTo>
                  <a:cubicBezTo>
                    <a:pt x="2005" y="299"/>
                    <a:pt x="1879" y="243"/>
                    <a:pt x="1792" y="146"/>
                  </a:cubicBezTo>
                  <a:lnTo>
                    <a:pt x="1707" y="52"/>
                  </a:lnTo>
                  <a:cubicBezTo>
                    <a:pt x="1672" y="13"/>
                    <a:pt x="1615" y="0"/>
                    <a:pt x="1566" y="21"/>
                  </a:cubicBezTo>
                  <a:lnTo>
                    <a:pt x="1043" y="238"/>
                  </a:lnTo>
                  <a:cubicBezTo>
                    <a:pt x="994" y="258"/>
                    <a:pt x="963" y="307"/>
                    <a:pt x="966" y="360"/>
                  </a:cubicBezTo>
                  <a:lnTo>
                    <a:pt x="972" y="486"/>
                  </a:lnTo>
                  <a:cubicBezTo>
                    <a:pt x="979" y="617"/>
                    <a:pt x="929" y="745"/>
                    <a:pt x="837" y="837"/>
                  </a:cubicBezTo>
                  <a:cubicBezTo>
                    <a:pt x="745" y="930"/>
                    <a:pt x="617" y="979"/>
                    <a:pt x="486" y="972"/>
                  </a:cubicBezTo>
                  <a:lnTo>
                    <a:pt x="360" y="966"/>
                  </a:lnTo>
                  <a:cubicBezTo>
                    <a:pt x="307" y="963"/>
                    <a:pt x="258" y="994"/>
                    <a:pt x="238" y="1043"/>
                  </a:cubicBezTo>
                  <a:lnTo>
                    <a:pt x="21" y="1567"/>
                  </a:lnTo>
                  <a:cubicBezTo>
                    <a:pt x="0" y="1615"/>
                    <a:pt x="13" y="1672"/>
                    <a:pt x="52" y="1707"/>
                  </a:cubicBezTo>
                  <a:lnTo>
                    <a:pt x="146" y="1792"/>
                  </a:lnTo>
                  <a:cubicBezTo>
                    <a:pt x="243" y="1880"/>
                    <a:pt x="299" y="2005"/>
                    <a:pt x="299" y="2136"/>
                  </a:cubicBezTo>
                  <a:cubicBezTo>
                    <a:pt x="299" y="2267"/>
                    <a:pt x="243" y="2392"/>
                    <a:pt x="146" y="2480"/>
                  </a:cubicBezTo>
                  <a:lnTo>
                    <a:pt x="52" y="2564"/>
                  </a:lnTo>
                  <a:cubicBezTo>
                    <a:pt x="13" y="2600"/>
                    <a:pt x="0" y="2656"/>
                    <a:pt x="21" y="2705"/>
                  </a:cubicBezTo>
                  <a:lnTo>
                    <a:pt x="238" y="3229"/>
                  </a:lnTo>
                  <a:cubicBezTo>
                    <a:pt x="258" y="3278"/>
                    <a:pt x="307" y="3309"/>
                    <a:pt x="360" y="3306"/>
                  </a:cubicBezTo>
                  <a:lnTo>
                    <a:pt x="486" y="3300"/>
                  </a:lnTo>
                  <a:cubicBezTo>
                    <a:pt x="617" y="3293"/>
                    <a:pt x="745" y="3342"/>
                    <a:pt x="837" y="3435"/>
                  </a:cubicBezTo>
                  <a:cubicBezTo>
                    <a:pt x="929" y="3527"/>
                    <a:pt x="979" y="3655"/>
                    <a:pt x="972" y="3786"/>
                  </a:cubicBezTo>
                  <a:lnTo>
                    <a:pt x="966" y="3912"/>
                  </a:lnTo>
                  <a:cubicBezTo>
                    <a:pt x="963" y="3965"/>
                    <a:pt x="994" y="4013"/>
                    <a:pt x="1043" y="4034"/>
                  </a:cubicBezTo>
                  <a:lnTo>
                    <a:pt x="1566" y="4251"/>
                  </a:lnTo>
                  <a:cubicBezTo>
                    <a:pt x="1615" y="4271"/>
                    <a:pt x="1672" y="4259"/>
                    <a:pt x="1707" y="4219"/>
                  </a:cubicBezTo>
                  <a:lnTo>
                    <a:pt x="1792" y="4125"/>
                  </a:lnTo>
                  <a:cubicBezTo>
                    <a:pt x="1879" y="4028"/>
                    <a:pt x="2005" y="3973"/>
                    <a:pt x="2136" y="3973"/>
                  </a:cubicBezTo>
                  <a:cubicBezTo>
                    <a:pt x="2267" y="3973"/>
                    <a:pt x="2392" y="4028"/>
                    <a:pt x="2480" y="4125"/>
                  </a:cubicBezTo>
                  <a:lnTo>
                    <a:pt x="2564" y="4219"/>
                  </a:lnTo>
                  <a:cubicBezTo>
                    <a:pt x="2589" y="4246"/>
                    <a:pt x="2622" y="4261"/>
                    <a:pt x="2657" y="4261"/>
                  </a:cubicBezTo>
                  <a:cubicBezTo>
                    <a:pt x="2673" y="4261"/>
                    <a:pt x="2689" y="4257"/>
                    <a:pt x="2705" y="4251"/>
                  </a:cubicBezTo>
                  <a:lnTo>
                    <a:pt x="3229" y="4034"/>
                  </a:lnTo>
                  <a:cubicBezTo>
                    <a:pt x="3278" y="4013"/>
                    <a:pt x="3309" y="3965"/>
                    <a:pt x="3306" y="3912"/>
                  </a:cubicBezTo>
                  <a:lnTo>
                    <a:pt x="3299" y="3785"/>
                  </a:lnTo>
                  <a:cubicBezTo>
                    <a:pt x="3293" y="3655"/>
                    <a:pt x="3342" y="3527"/>
                    <a:pt x="3434" y="3435"/>
                  </a:cubicBezTo>
                  <a:cubicBezTo>
                    <a:pt x="3527" y="3342"/>
                    <a:pt x="3655" y="3293"/>
                    <a:pt x="3785" y="3300"/>
                  </a:cubicBezTo>
                  <a:lnTo>
                    <a:pt x="3912" y="3306"/>
                  </a:lnTo>
                  <a:cubicBezTo>
                    <a:pt x="3964" y="3309"/>
                    <a:pt x="4013" y="3278"/>
                    <a:pt x="4034" y="3229"/>
                  </a:cubicBezTo>
                  <a:lnTo>
                    <a:pt x="4251" y="2705"/>
                  </a:lnTo>
                  <a:cubicBezTo>
                    <a:pt x="4271" y="2656"/>
                    <a:pt x="4258" y="2600"/>
                    <a:pt x="4219" y="2564"/>
                  </a:cubicBezTo>
                  <a:close/>
                  <a:moveTo>
                    <a:pt x="3836" y="3052"/>
                  </a:moveTo>
                  <a:lnTo>
                    <a:pt x="3798" y="3050"/>
                  </a:lnTo>
                  <a:cubicBezTo>
                    <a:pt x="3597" y="3040"/>
                    <a:pt x="3400" y="3115"/>
                    <a:pt x="3258" y="3258"/>
                  </a:cubicBezTo>
                  <a:cubicBezTo>
                    <a:pt x="3115" y="3400"/>
                    <a:pt x="3039" y="3597"/>
                    <a:pt x="3050" y="3798"/>
                  </a:cubicBezTo>
                  <a:lnTo>
                    <a:pt x="3052" y="3837"/>
                  </a:lnTo>
                  <a:lnTo>
                    <a:pt x="2691" y="3986"/>
                  </a:lnTo>
                  <a:lnTo>
                    <a:pt x="2665" y="3958"/>
                  </a:lnTo>
                  <a:cubicBezTo>
                    <a:pt x="2530" y="3808"/>
                    <a:pt x="2337" y="3723"/>
                    <a:pt x="2136" y="3723"/>
                  </a:cubicBezTo>
                  <a:cubicBezTo>
                    <a:pt x="1934" y="3723"/>
                    <a:pt x="1741" y="3808"/>
                    <a:pt x="1606" y="3958"/>
                  </a:cubicBezTo>
                  <a:lnTo>
                    <a:pt x="1581" y="3986"/>
                  </a:lnTo>
                  <a:lnTo>
                    <a:pt x="1220" y="3837"/>
                  </a:lnTo>
                  <a:lnTo>
                    <a:pt x="1222" y="3798"/>
                  </a:lnTo>
                  <a:cubicBezTo>
                    <a:pt x="1232" y="3597"/>
                    <a:pt x="1156" y="3400"/>
                    <a:pt x="1014" y="3258"/>
                  </a:cubicBezTo>
                  <a:cubicBezTo>
                    <a:pt x="871" y="3115"/>
                    <a:pt x="674" y="3040"/>
                    <a:pt x="473" y="3050"/>
                  </a:cubicBezTo>
                  <a:lnTo>
                    <a:pt x="435" y="3052"/>
                  </a:lnTo>
                  <a:lnTo>
                    <a:pt x="285" y="2691"/>
                  </a:lnTo>
                  <a:lnTo>
                    <a:pt x="314" y="2665"/>
                  </a:lnTo>
                  <a:cubicBezTo>
                    <a:pt x="463" y="2530"/>
                    <a:pt x="549" y="2337"/>
                    <a:pt x="549" y="2136"/>
                  </a:cubicBezTo>
                  <a:cubicBezTo>
                    <a:pt x="549" y="1934"/>
                    <a:pt x="463" y="1741"/>
                    <a:pt x="314" y="1606"/>
                  </a:cubicBezTo>
                  <a:lnTo>
                    <a:pt x="285" y="1581"/>
                  </a:lnTo>
                  <a:lnTo>
                    <a:pt x="435" y="1220"/>
                  </a:lnTo>
                  <a:lnTo>
                    <a:pt x="473" y="1222"/>
                  </a:lnTo>
                  <a:cubicBezTo>
                    <a:pt x="674" y="1232"/>
                    <a:pt x="871" y="1156"/>
                    <a:pt x="1014" y="1014"/>
                  </a:cubicBezTo>
                  <a:cubicBezTo>
                    <a:pt x="1156" y="871"/>
                    <a:pt x="1232" y="674"/>
                    <a:pt x="1222" y="473"/>
                  </a:cubicBezTo>
                  <a:lnTo>
                    <a:pt x="1220" y="435"/>
                  </a:lnTo>
                  <a:lnTo>
                    <a:pt x="1581" y="285"/>
                  </a:lnTo>
                  <a:lnTo>
                    <a:pt x="1606" y="314"/>
                  </a:lnTo>
                  <a:cubicBezTo>
                    <a:pt x="1741" y="463"/>
                    <a:pt x="1934" y="549"/>
                    <a:pt x="2136" y="549"/>
                  </a:cubicBezTo>
                  <a:cubicBezTo>
                    <a:pt x="2337" y="549"/>
                    <a:pt x="2530" y="463"/>
                    <a:pt x="2665" y="314"/>
                  </a:cubicBezTo>
                  <a:lnTo>
                    <a:pt x="2691" y="285"/>
                  </a:lnTo>
                  <a:lnTo>
                    <a:pt x="3052" y="435"/>
                  </a:lnTo>
                  <a:lnTo>
                    <a:pt x="3050" y="473"/>
                  </a:lnTo>
                  <a:cubicBezTo>
                    <a:pt x="3039" y="675"/>
                    <a:pt x="3115" y="871"/>
                    <a:pt x="3258" y="1014"/>
                  </a:cubicBezTo>
                  <a:cubicBezTo>
                    <a:pt x="3400" y="1156"/>
                    <a:pt x="3597" y="1232"/>
                    <a:pt x="3798" y="1222"/>
                  </a:cubicBezTo>
                  <a:lnTo>
                    <a:pt x="3836" y="1220"/>
                  </a:lnTo>
                  <a:lnTo>
                    <a:pt x="3986" y="1581"/>
                  </a:lnTo>
                  <a:lnTo>
                    <a:pt x="3958" y="1606"/>
                  </a:lnTo>
                  <a:cubicBezTo>
                    <a:pt x="3808" y="1741"/>
                    <a:pt x="3722" y="1934"/>
                    <a:pt x="3722" y="2136"/>
                  </a:cubicBezTo>
                  <a:cubicBezTo>
                    <a:pt x="3722" y="2337"/>
                    <a:pt x="3808" y="2530"/>
                    <a:pt x="3958" y="2665"/>
                  </a:cubicBezTo>
                  <a:lnTo>
                    <a:pt x="3986" y="2691"/>
                  </a:lnTo>
                  <a:lnTo>
                    <a:pt x="3836" y="305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34">
              <a:extLst>
                <a:ext uri="{FF2B5EF4-FFF2-40B4-BE49-F238E27FC236}">
                  <a16:creationId xmlns:a16="http://schemas.microsoft.com/office/drawing/2014/main" id="{D0934BA9-0893-454A-96DB-B3591C846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5" y="1295"/>
              <a:ext cx="90" cy="112"/>
            </a:xfrm>
            <a:custGeom>
              <a:avLst/>
              <a:gdLst>
                <a:gd name="T0" fmla="*/ 500 w 999"/>
                <a:gd name="T1" fmla="*/ 0 h 1249"/>
                <a:gd name="T2" fmla="*/ 0 w 999"/>
                <a:gd name="T3" fmla="*/ 500 h 1249"/>
                <a:gd name="T4" fmla="*/ 125 w 999"/>
                <a:gd name="T5" fmla="*/ 625 h 1249"/>
                <a:gd name="T6" fmla="*/ 250 w 999"/>
                <a:gd name="T7" fmla="*/ 500 h 1249"/>
                <a:gd name="T8" fmla="*/ 500 w 999"/>
                <a:gd name="T9" fmla="*/ 250 h 1249"/>
                <a:gd name="T10" fmla="*/ 750 w 999"/>
                <a:gd name="T11" fmla="*/ 500 h 1249"/>
                <a:gd name="T12" fmla="*/ 500 w 999"/>
                <a:gd name="T13" fmla="*/ 750 h 1249"/>
                <a:gd name="T14" fmla="*/ 375 w 999"/>
                <a:gd name="T15" fmla="*/ 875 h 1249"/>
                <a:gd name="T16" fmla="*/ 375 w 999"/>
                <a:gd name="T17" fmla="*/ 1124 h 1249"/>
                <a:gd name="T18" fmla="*/ 500 w 999"/>
                <a:gd name="T19" fmla="*/ 1249 h 1249"/>
                <a:gd name="T20" fmla="*/ 625 w 999"/>
                <a:gd name="T21" fmla="*/ 1124 h 1249"/>
                <a:gd name="T22" fmla="*/ 625 w 999"/>
                <a:gd name="T23" fmla="*/ 984 h 1249"/>
                <a:gd name="T24" fmla="*/ 999 w 999"/>
                <a:gd name="T25" fmla="*/ 500 h 1249"/>
                <a:gd name="T26" fmla="*/ 500 w 999"/>
                <a:gd name="T27" fmla="*/ 0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9" h="1249">
                  <a:moveTo>
                    <a:pt x="500" y="0"/>
                  </a:moveTo>
                  <a:cubicBezTo>
                    <a:pt x="224" y="0"/>
                    <a:pt x="0" y="224"/>
                    <a:pt x="0" y="500"/>
                  </a:cubicBezTo>
                  <a:cubicBezTo>
                    <a:pt x="0" y="569"/>
                    <a:pt x="56" y="625"/>
                    <a:pt x="125" y="625"/>
                  </a:cubicBezTo>
                  <a:cubicBezTo>
                    <a:pt x="194" y="625"/>
                    <a:pt x="250" y="569"/>
                    <a:pt x="250" y="500"/>
                  </a:cubicBezTo>
                  <a:cubicBezTo>
                    <a:pt x="250" y="362"/>
                    <a:pt x="362" y="250"/>
                    <a:pt x="500" y="250"/>
                  </a:cubicBezTo>
                  <a:cubicBezTo>
                    <a:pt x="637" y="250"/>
                    <a:pt x="750" y="362"/>
                    <a:pt x="750" y="500"/>
                  </a:cubicBezTo>
                  <a:cubicBezTo>
                    <a:pt x="750" y="638"/>
                    <a:pt x="637" y="750"/>
                    <a:pt x="500" y="750"/>
                  </a:cubicBezTo>
                  <a:cubicBezTo>
                    <a:pt x="431" y="750"/>
                    <a:pt x="375" y="806"/>
                    <a:pt x="375" y="875"/>
                  </a:cubicBezTo>
                  <a:lnTo>
                    <a:pt x="375" y="1124"/>
                  </a:lnTo>
                  <a:cubicBezTo>
                    <a:pt x="375" y="1193"/>
                    <a:pt x="431" y="1249"/>
                    <a:pt x="500" y="1249"/>
                  </a:cubicBezTo>
                  <a:cubicBezTo>
                    <a:pt x="569" y="1249"/>
                    <a:pt x="625" y="1193"/>
                    <a:pt x="625" y="1124"/>
                  </a:cubicBezTo>
                  <a:lnTo>
                    <a:pt x="625" y="984"/>
                  </a:lnTo>
                  <a:cubicBezTo>
                    <a:pt x="840" y="928"/>
                    <a:pt x="999" y="732"/>
                    <a:pt x="999" y="500"/>
                  </a:cubicBezTo>
                  <a:cubicBezTo>
                    <a:pt x="999" y="224"/>
                    <a:pt x="775" y="0"/>
                    <a:pt x="5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35">
              <a:extLst>
                <a:ext uri="{FF2B5EF4-FFF2-40B4-BE49-F238E27FC236}">
                  <a16:creationId xmlns:a16="http://schemas.microsoft.com/office/drawing/2014/main" id="{45A85E43-4EA5-4F92-A2CB-CE8A5BC0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" y="1427"/>
              <a:ext cx="23" cy="23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6">
              <a:extLst>
                <a:ext uri="{FF2B5EF4-FFF2-40B4-BE49-F238E27FC236}">
                  <a16:creationId xmlns:a16="http://schemas.microsoft.com/office/drawing/2014/main" id="{59DC7A07-C599-4550-A814-52F216B22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9" y="1238"/>
              <a:ext cx="323" cy="312"/>
            </a:xfrm>
            <a:custGeom>
              <a:avLst/>
              <a:gdLst>
                <a:gd name="T0" fmla="*/ 2948 w 3573"/>
                <a:gd name="T1" fmla="*/ 0 h 3446"/>
                <a:gd name="T2" fmla="*/ 625 w 3573"/>
                <a:gd name="T3" fmla="*/ 0 h 3446"/>
                <a:gd name="T4" fmla="*/ 0 w 3573"/>
                <a:gd name="T5" fmla="*/ 625 h 3446"/>
                <a:gd name="T6" fmla="*/ 0 w 3573"/>
                <a:gd name="T7" fmla="*/ 1714 h 3446"/>
                <a:gd name="T8" fmla="*/ 125 w 3573"/>
                <a:gd name="T9" fmla="*/ 1839 h 3446"/>
                <a:gd name="T10" fmla="*/ 250 w 3573"/>
                <a:gd name="T11" fmla="*/ 1714 h 3446"/>
                <a:gd name="T12" fmla="*/ 250 w 3573"/>
                <a:gd name="T13" fmla="*/ 625 h 3446"/>
                <a:gd name="T14" fmla="*/ 625 w 3573"/>
                <a:gd name="T15" fmla="*/ 250 h 3446"/>
                <a:gd name="T16" fmla="*/ 2948 w 3573"/>
                <a:gd name="T17" fmla="*/ 250 h 3446"/>
                <a:gd name="T18" fmla="*/ 3323 w 3573"/>
                <a:gd name="T19" fmla="*/ 625 h 3446"/>
                <a:gd name="T20" fmla="*/ 3323 w 3573"/>
                <a:gd name="T21" fmla="*/ 2267 h 3446"/>
                <a:gd name="T22" fmla="*/ 2948 w 3573"/>
                <a:gd name="T23" fmla="*/ 2642 h 3446"/>
                <a:gd name="T24" fmla="*/ 2252 w 3573"/>
                <a:gd name="T25" fmla="*/ 2642 h 3446"/>
                <a:gd name="T26" fmla="*/ 2164 w 3573"/>
                <a:gd name="T27" fmla="*/ 2678 h 3446"/>
                <a:gd name="T28" fmla="*/ 1819 w 3573"/>
                <a:gd name="T29" fmla="*/ 3021 h 3446"/>
                <a:gd name="T30" fmla="*/ 1819 w 3573"/>
                <a:gd name="T31" fmla="*/ 2767 h 3446"/>
                <a:gd name="T32" fmla="*/ 1694 w 3573"/>
                <a:gd name="T33" fmla="*/ 2642 h 3446"/>
                <a:gd name="T34" fmla="*/ 953 w 3573"/>
                <a:gd name="T35" fmla="*/ 2642 h 3446"/>
                <a:gd name="T36" fmla="*/ 828 w 3573"/>
                <a:gd name="T37" fmla="*/ 2767 h 3446"/>
                <a:gd name="T38" fmla="*/ 953 w 3573"/>
                <a:gd name="T39" fmla="*/ 2892 h 3446"/>
                <a:gd name="T40" fmla="*/ 1569 w 3573"/>
                <a:gd name="T41" fmla="*/ 2892 h 3446"/>
                <a:gd name="T42" fmla="*/ 1569 w 3573"/>
                <a:gd name="T43" fmla="*/ 3321 h 3446"/>
                <a:gd name="T44" fmla="*/ 1646 w 3573"/>
                <a:gd name="T45" fmla="*/ 3436 h 3446"/>
                <a:gd name="T46" fmla="*/ 1694 w 3573"/>
                <a:gd name="T47" fmla="*/ 3446 h 3446"/>
                <a:gd name="T48" fmla="*/ 1782 w 3573"/>
                <a:gd name="T49" fmla="*/ 3410 h 3446"/>
                <a:gd name="T50" fmla="*/ 2304 w 3573"/>
                <a:gd name="T51" fmla="*/ 2892 h 3446"/>
                <a:gd name="T52" fmla="*/ 2948 w 3573"/>
                <a:gd name="T53" fmla="*/ 2892 h 3446"/>
                <a:gd name="T54" fmla="*/ 3573 w 3573"/>
                <a:gd name="T55" fmla="*/ 2267 h 3446"/>
                <a:gd name="T56" fmla="*/ 3573 w 3573"/>
                <a:gd name="T57" fmla="*/ 625 h 3446"/>
                <a:gd name="T58" fmla="*/ 2948 w 3573"/>
                <a:gd name="T59" fmla="*/ 0 h 3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73" h="3446">
                  <a:moveTo>
                    <a:pt x="2948" y="0"/>
                  </a:moveTo>
                  <a:lnTo>
                    <a:pt x="625" y="0"/>
                  </a:lnTo>
                  <a:cubicBezTo>
                    <a:pt x="280" y="0"/>
                    <a:pt x="0" y="281"/>
                    <a:pt x="0" y="625"/>
                  </a:cubicBezTo>
                  <a:lnTo>
                    <a:pt x="0" y="1714"/>
                  </a:lnTo>
                  <a:cubicBezTo>
                    <a:pt x="0" y="1783"/>
                    <a:pt x="56" y="1839"/>
                    <a:pt x="125" y="1839"/>
                  </a:cubicBezTo>
                  <a:cubicBezTo>
                    <a:pt x="194" y="1839"/>
                    <a:pt x="250" y="1783"/>
                    <a:pt x="250" y="1714"/>
                  </a:cubicBezTo>
                  <a:lnTo>
                    <a:pt x="250" y="625"/>
                  </a:lnTo>
                  <a:cubicBezTo>
                    <a:pt x="250" y="419"/>
                    <a:pt x="418" y="250"/>
                    <a:pt x="625" y="250"/>
                  </a:cubicBezTo>
                  <a:lnTo>
                    <a:pt x="2948" y="250"/>
                  </a:lnTo>
                  <a:cubicBezTo>
                    <a:pt x="3155" y="250"/>
                    <a:pt x="3323" y="419"/>
                    <a:pt x="3323" y="625"/>
                  </a:cubicBezTo>
                  <a:lnTo>
                    <a:pt x="3323" y="2267"/>
                  </a:lnTo>
                  <a:cubicBezTo>
                    <a:pt x="3323" y="2474"/>
                    <a:pt x="3155" y="2642"/>
                    <a:pt x="2948" y="2642"/>
                  </a:cubicBezTo>
                  <a:lnTo>
                    <a:pt x="2252" y="2642"/>
                  </a:lnTo>
                  <a:cubicBezTo>
                    <a:pt x="2219" y="2642"/>
                    <a:pt x="2187" y="2655"/>
                    <a:pt x="2164" y="2678"/>
                  </a:cubicBezTo>
                  <a:lnTo>
                    <a:pt x="1819" y="3021"/>
                  </a:lnTo>
                  <a:lnTo>
                    <a:pt x="1819" y="2767"/>
                  </a:lnTo>
                  <a:cubicBezTo>
                    <a:pt x="1819" y="2698"/>
                    <a:pt x="1763" y="2642"/>
                    <a:pt x="1694" y="2642"/>
                  </a:cubicBezTo>
                  <a:lnTo>
                    <a:pt x="953" y="2642"/>
                  </a:lnTo>
                  <a:cubicBezTo>
                    <a:pt x="884" y="2642"/>
                    <a:pt x="828" y="2698"/>
                    <a:pt x="828" y="2767"/>
                  </a:cubicBezTo>
                  <a:cubicBezTo>
                    <a:pt x="828" y="2836"/>
                    <a:pt x="884" y="2892"/>
                    <a:pt x="953" y="2892"/>
                  </a:cubicBezTo>
                  <a:lnTo>
                    <a:pt x="1569" y="2892"/>
                  </a:lnTo>
                  <a:lnTo>
                    <a:pt x="1569" y="3321"/>
                  </a:lnTo>
                  <a:cubicBezTo>
                    <a:pt x="1569" y="3371"/>
                    <a:pt x="1600" y="3417"/>
                    <a:pt x="1646" y="3436"/>
                  </a:cubicBezTo>
                  <a:cubicBezTo>
                    <a:pt x="1662" y="3443"/>
                    <a:pt x="1678" y="3446"/>
                    <a:pt x="1694" y="3446"/>
                  </a:cubicBezTo>
                  <a:cubicBezTo>
                    <a:pt x="1727" y="3446"/>
                    <a:pt x="1759" y="3433"/>
                    <a:pt x="1782" y="3410"/>
                  </a:cubicBezTo>
                  <a:lnTo>
                    <a:pt x="2304" y="2892"/>
                  </a:lnTo>
                  <a:lnTo>
                    <a:pt x="2948" y="2892"/>
                  </a:lnTo>
                  <a:cubicBezTo>
                    <a:pt x="3293" y="2892"/>
                    <a:pt x="3573" y="2611"/>
                    <a:pt x="3573" y="2267"/>
                  </a:cubicBezTo>
                  <a:lnTo>
                    <a:pt x="3573" y="625"/>
                  </a:lnTo>
                  <a:cubicBezTo>
                    <a:pt x="3573" y="281"/>
                    <a:pt x="3293" y="0"/>
                    <a:pt x="294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FF7B782-21DF-476E-B462-4C4C0153879E}"/>
              </a:ext>
            </a:extLst>
          </p:cNvPr>
          <p:cNvSpPr/>
          <p:nvPr/>
        </p:nvSpPr>
        <p:spPr>
          <a:xfrm>
            <a:off x="6292863" y="2938456"/>
            <a:ext cx="531654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Aft>
                <a:spcPts val="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 err="1">
                <a:solidFill>
                  <a:schemeClr val="tx2"/>
                </a:solidFill>
                <a:latin typeface="Arial"/>
              </a:rPr>
              <a:t>Юридик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шахслар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якка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тартибдаги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тадбиркорлар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тўғрисидаги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маълумотларни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текшириш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учун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Давлат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хизматлари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агентлигининг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платформаси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- </a:t>
            </a:r>
            <a:r>
              <a:rPr lang="en-US" sz="1200">
                <a:solidFill>
                  <a:schemeClr val="tx2"/>
                </a:solidFill>
                <a:latin typeface="Arial"/>
              </a:rPr>
              <a:t>https://fo.birdarcha.uz/s/uz_landing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7F20A8-97EB-444B-BE6B-D1BEAF51C380}"/>
              </a:ext>
            </a:extLst>
          </p:cNvPr>
          <p:cNvSpPr/>
          <p:nvPr/>
        </p:nvSpPr>
        <p:spPr>
          <a:xfrm>
            <a:off x="6292864" y="3634530"/>
            <a:ext cx="5316544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1450" indent="-171450">
              <a:spcAft>
                <a:spcPts val="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СПАРК-Интерфакс</a:t>
            </a:r>
            <a:r>
              <a:rPr lang="en-US" sz="1200">
                <a:solidFill>
                  <a:schemeClr val="tx2"/>
                </a:solidFill>
                <a:latin typeface="Arial"/>
              </a:rPr>
              <a:t> / </a:t>
            </a:r>
            <a:r>
              <a:rPr lang="en-US" sz="1200" err="1">
                <a:solidFill>
                  <a:schemeClr val="tx2"/>
                </a:solidFill>
                <a:latin typeface="Arial"/>
              </a:rPr>
              <a:t>Statsnet</a:t>
            </a:r>
            <a:endParaRPr lang="ru-RU" sz="1200">
              <a:solidFill>
                <a:schemeClr val="tx2"/>
              </a:solidFill>
              <a:latin typeface="Arial"/>
            </a:endParaRPr>
          </a:p>
          <a:p>
            <a:pPr marL="171450" indent="-171450">
              <a:spcAft>
                <a:spcPts val="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Тендер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иштирокчиларининг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расмий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веб-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сайтлари</a:t>
            </a:r>
            <a:endParaRPr lang="ru-RU" sz="1200">
              <a:solidFill>
                <a:schemeClr val="tx2"/>
              </a:solidFill>
              <a:latin typeface="Arial"/>
            </a:endParaRPr>
          </a:p>
          <a:p>
            <a:pPr marL="171450" indent="-171450">
              <a:spcAft>
                <a:spcPts val="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Интернет-архив Wayback Machine (https://archive.org/web/);</a:t>
            </a:r>
          </a:p>
          <a:p>
            <a:pPr marL="171450" indent="-171450">
              <a:spcAft>
                <a:spcPts val="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Тендер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иштирокчилари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бенефициарлари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ходимларининг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тендер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комиссияси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иштирокчиларининг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ижтимоий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тармоқлари</a:t>
            </a:r>
            <a:endParaRPr lang="ru-RU" sz="1200">
              <a:solidFill>
                <a:schemeClr val="tx2"/>
              </a:solidFill>
              <a:latin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C3083D-9A34-43B5-9247-E4AF5FD9E778}"/>
              </a:ext>
            </a:extLst>
          </p:cNvPr>
          <p:cNvSpPr/>
          <p:nvPr/>
        </p:nvSpPr>
        <p:spPr>
          <a:xfrm>
            <a:off x="6292864" y="4776880"/>
            <a:ext cx="5329433" cy="13439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200"/>
              </a:spcAft>
              <a:defRPr/>
            </a:pPr>
            <a:r>
              <a:rPr lang="ru-RU" sz="1200" err="1">
                <a:solidFill>
                  <a:schemeClr val="tx2"/>
                </a:solidFill>
                <a:latin typeface="Arial"/>
              </a:rPr>
              <a:t>Шунингдек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тендерда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иштирок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этиш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доирасида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1-иштирокчи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3-иштирокчилар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томонидан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тақдим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этилган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ҳужжатларни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батафсил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таҳлил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қилиш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мумкин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масалан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:</a:t>
            </a:r>
          </a:p>
          <a:p>
            <a:pPr marL="171450" indent="-171450">
              <a:spcAft>
                <a:spcPts val="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 err="1">
                <a:solidFill>
                  <a:schemeClr val="tx2"/>
                </a:solidFill>
                <a:latin typeface="Arial"/>
              </a:rPr>
              <a:t>муаллифлар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,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компанияларнинг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иштирокчиларидан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олинган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файллар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хусусиятларига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мос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келадиган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маълумотлар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бўйича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;</a:t>
            </a:r>
          </a:p>
          <a:p>
            <a:pPr marL="171450" indent="-171450">
              <a:spcAft>
                <a:spcPts val="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defRPr/>
            </a:pPr>
            <a:r>
              <a:rPr lang="ru-RU" sz="1200">
                <a:solidFill>
                  <a:schemeClr val="tx2"/>
                </a:solidFill>
                <a:latin typeface="Arial"/>
              </a:rPr>
              <a:t>тендер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иштирокчиларининг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сўровномаларида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кўрсатилган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бир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хил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алоқа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маълумотлари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 (электрон почта, телефон </a:t>
            </a:r>
            <a:r>
              <a:rPr lang="ru-RU" sz="1200" err="1">
                <a:solidFill>
                  <a:schemeClr val="tx2"/>
                </a:solidFill>
                <a:latin typeface="Arial"/>
              </a:rPr>
              <a:t>рақамлари</a:t>
            </a:r>
            <a:r>
              <a:rPr lang="ru-RU" sz="1200">
                <a:solidFill>
                  <a:schemeClr val="tx2"/>
                </a:solidFill>
                <a:latin typeface="Arial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37251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0B0D7-89B6-4B49-9C96-87FE4E51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588" y="1413862"/>
            <a:ext cx="3936573" cy="4864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1BED7-DDA1-47A1-8047-C0B28B2C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якунлаш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натижаларни</a:t>
            </a:r>
            <a:r>
              <a:rPr lang="ru-RU"/>
              <a:t> </a:t>
            </a:r>
            <a:r>
              <a:rPr lang="ru-RU" err="1"/>
              <a:t>ҳужжатлаштириш</a:t>
            </a:r>
            <a:r>
              <a:rPr lang="ru-RU"/>
              <a:t>: Хизмат/ички </a:t>
            </a:r>
            <a:r>
              <a:rPr lang="ru-RU" err="1"/>
              <a:t>текширувлар</a:t>
            </a:r>
            <a:r>
              <a:rPr lang="ru-RU"/>
              <a:t> </a:t>
            </a:r>
            <a:r>
              <a:rPr lang="ru-RU" err="1"/>
              <a:t>натижалари</a:t>
            </a:r>
            <a:r>
              <a:rPr lang="ru-RU"/>
              <a:t> (1/2)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1535A7-FC95-477C-A552-E1A1FF04E637}"/>
              </a:ext>
            </a:extLst>
          </p:cNvPr>
          <p:cNvGrpSpPr/>
          <p:nvPr/>
        </p:nvGrpSpPr>
        <p:grpSpPr>
          <a:xfrm>
            <a:off x="411034" y="1256521"/>
            <a:ext cx="7480301" cy="954107"/>
            <a:chOff x="-1" y="1282700"/>
            <a:chExt cx="9575801" cy="12922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F44506-BF8C-41D3-8257-0DE41958640A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1EDB7A9-A8DE-417F-BDD4-B5947B0F117A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78869F4-046C-459C-B02A-78572B82B4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F783A4-6CB0-4312-AAE2-C813219CDFCF}"/>
                </a:ext>
              </a:extLst>
            </p:cNvPr>
            <p:cNvSpPr txBox="1"/>
            <p:nvPr/>
          </p:nvSpPr>
          <p:spPr>
            <a:xfrm>
              <a:off x="553016" y="1364362"/>
              <a:ext cx="8425883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>
                  <a:solidFill>
                    <a:schemeClr val="bg2">
                      <a:lumMod val="25000"/>
                    </a:schemeClr>
                  </a:solidFill>
                </a:rPr>
                <a:t>Хизмат/ички </a:t>
              </a:r>
              <a:r>
                <a:rPr lang="ru-RU" sz="1600" err="1">
                  <a:solidFill>
                    <a:schemeClr val="bg2">
                      <a:lumMod val="25000"/>
                    </a:schemeClr>
                  </a:solidFill>
                </a:rPr>
                <a:t>текширувлар</a:t>
              </a:r>
              <a:r>
                <a:rPr lang="ru-RU" sz="16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err="1">
                  <a:solidFill>
                    <a:schemeClr val="bg2">
                      <a:lumMod val="25000"/>
                    </a:schemeClr>
                  </a:solidFill>
                </a:rPr>
                <a:t>натижалари</a:t>
              </a:r>
              <a:r>
                <a:rPr lang="ru-RU" sz="16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хизмат/ички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текширувлар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натижалари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тўғрисидаги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далолатномада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err="1">
                  <a:solidFill>
                    <a:schemeClr val="bg2">
                      <a:lumMod val="25000"/>
                    </a:schemeClr>
                  </a:solidFill>
                </a:rPr>
                <a:t>расмийлаштирилади</a:t>
              </a:r>
              <a:r>
                <a:rPr lang="ru-RU" sz="160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ru-RU" sz="1600" err="1">
                  <a:solidFill>
                    <a:schemeClr val="bg2">
                      <a:lumMod val="25000"/>
                    </a:schemeClr>
                  </a:solidFill>
                </a:rPr>
                <a:t>унга</a:t>
              </a:r>
              <a:r>
                <a:rPr lang="ru-RU" sz="16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err="1">
                  <a:solidFill>
                    <a:schemeClr val="bg2">
                      <a:lumMod val="25000"/>
                    </a:schemeClr>
                  </a:solidFill>
                </a:rPr>
                <a:t>қуйидагилар</a:t>
              </a:r>
              <a:r>
                <a:rPr lang="ru-RU" sz="16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err="1">
                  <a:solidFill>
                    <a:schemeClr val="bg2">
                      <a:lumMod val="25000"/>
                    </a:schemeClr>
                  </a:solidFill>
                </a:rPr>
                <a:t>киради</a:t>
              </a:r>
              <a:r>
                <a:rPr lang="ru-RU" sz="1600">
                  <a:solidFill>
                    <a:schemeClr val="bg2">
                      <a:lumMod val="25000"/>
                    </a:schemeClr>
                  </a:solidFill>
                </a:rPr>
                <a:t>: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340A7D-C43F-4189-8087-872A96AACB95}"/>
              </a:ext>
            </a:extLst>
          </p:cNvPr>
          <p:cNvGrpSpPr/>
          <p:nvPr/>
        </p:nvGrpSpPr>
        <p:grpSpPr>
          <a:xfrm>
            <a:off x="6940551" y="1468200"/>
            <a:ext cx="388468" cy="616200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5A211A57-61F6-42D0-AB4B-5A715FBCE4C4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A951F08D-C2F4-4A9C-9A47-D2C8C8B9F3C1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611081-2FA3-4B2F-B861-CD6E3FC3C3BC}"/>
              </a:ext>
            </a:extLst>
          </p:cNvPr>
          <p:cNvSpPr/>
          <p:nvPr/>
        </p:nvSpPr>
        <p:spPr>
          <a:xfrm>
            <a:off x="448935" y="2293982"/>
            <a:ext cx="703136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асос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буйруғ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рақами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Ишчи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гуруҳ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таркиби</a:t>
            </a:r>
            <a:endParaRPr lang="ru-RU" sz="14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даври</a:t>
            </a:r>
            <a:endParaRPr lang="ru-RU" sz="14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давомида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ўтказилган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кузатувлар</a:t>
            </a:r>
            <a:endParaRPr lang="ru-RU" sz="14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Қоидабузилишларга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олиб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келган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шартларни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тавсифловчи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хулосалар</a:t>
            </a:r>
            <a:endParaRPr lang="ru-RU" sz="14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>
              <a:spcAft>
                <a:spcPts val="600"/>
              </a:spcAft>
              <a:buClr>
                <a:srgbClr val="1BD7D3"/>
              </a:buClr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Далолатнома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ишчи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гуруҳ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унинг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барча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аъзолари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текширувларсубъекти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томонидан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имзоланади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шундан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сўнг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кейинги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қарорлар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қилиниши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унинг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ҳудудий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бўлинмаси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раҳбарига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топширилади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D81A76-C7AA-42FF-A18D-04B7CAB95C56}"/>
              </a:ext>
            </a:extLst>
          </p:cNvPr>
          <p:cNvGrpSpPr/>
          <p:nvPr/>
        </p:nvGrpSpPr>
        <p:grpSpPr>
          <a:xfrm>
            <a:off x="367106" y="5225956"/>
            <a:ext cx="1245794" cy="1016010"/>
            <a:chOff x="2554288" y="4238625"/>
            <a:chExt cx="1755775" cy="1431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FB3B8F41-A608-484B-A5AA-64356E43B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4238625"/>
              <a:ext cx="1658938" cy="1431925"/>
            </a:xfrm>
            <a:custGeom>
              <a:avLst/>
              <a:gdLst>
                <a:gd name="T0" fmla="*/ 260 w 1045"/>
                <a:gd name="T1" fmla="*/ 902 h 902"/>
                <a:gd name="T2" fmla="*/ 0 w 1045"/>
                <a:gd name="T3" fmla="*/ 471 h 902"/>
                <a:gd name="T4" fmla="*/ 788 w 1045"/>
                <a:gd name="T5" fmla="*/ 0 h 902"/>
                <a:gd name="T6" fmla="*/ 1045 w 1045"/>
                <a:gd name="T7" fmla="*/ 426 h 902"/>
                <a:gd name="T8" fmla="*/ 260 w 1045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5" h="902">
                  <a:moveTo>
                    <a:pt x="260" y="902"/>
                  </a:moveTo>
                  <a:lnTo>
                    <a:pt x="0" y="471"/>
                  </a:lnTo>
                  <a:lnTo>
                    <a:pt x="788" y="0"/>
                  </a:lnTo>
                  <a:lnTo>
                    <a:pt x="1045" y="426"/>
                  </a:lnTo>
                  <a:lnTo>
                    <a:pt x="260" y="902"/>
                  </a:ln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2" name="Freeform 325">
              <a:extLst>
                <a:ext uri="{FF2B5EF4-FFF2-40B4-BE49-F238E27FC236}">
                  <a16:creationId xmlns:a16="http://schemas.microsoft.com/office/drawing/2014/main" id="{B53D9F6B-A51E-43DF-AB9B-9FD3D52FB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4449763"/>
              <a:ext cx="1624013" cy="1179513"/>
            </a:xfrm>
            <a:custGeom>
              <a:avLst/>
              <a:gdLst>
                <a:gd name="T0" fmla="*/ 143 w 1023"/>
                <a:gd name="T1" fmla="*/ 743 h 743"/>
                <a:gd name="T2" fmla="*/ 0 w 1023"/>
                <a:gd name="T3" fmla="*/ 262 h 743"/>
                <a:gd name="T4" fmla="*/ 878 w 1023"/>
                <a:gd name="T5" fmla="*/ 0 h 743"/>
                <a:gd name="T6" fmla="*/ 1023 w 1023"/>
                <a:gd name="T7" fmla="*/ 476 h 743"/>
                <a:gd name="T8" fmla="*/ 143 w 1023"/>
                <a:gd name="T9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3" h="743">
                  <a:moveTo>
                    <a:pt x="143" y="743"/>
                  </a:moveTo>
                  <a:lnTo>
                    <a:pt x="0" y="262"/>
                  </a:lnTo>
                  <a:lnTo>
                    <a:pt x="878" y="0"/>
                  </a:lnTo>
                  <a:lnTo>
                    <a:pt x="1023" y="476"/>
                  </a:lnTo>
                  <a:lnTo>
                    <a:pt x="143" y="743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3" name="Freeform 326">
              <a:extLst>
                <a:ext uri="{FF2B5EF4-FFF2-40B4-BE49-F238E27FC236}">
                  <a16:creationId xmlns:a16="http://schemas.microsoft.com/office/drawing/2014/main" id="{4BC7E312-E76A-472B-BC3F-09CC40C43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526" y="4741863"/>
              <a:ext cx="1457325" cy="796925"/>
            </a:xfrm>
            <a:custGeom>
              <a:avLst/>
              <a:gdLst>
                <a:gd name="T0" fmla="*/ 822 w 918"/>
                <a:gd name="T1" fmla="*/ 502 h 502"/>
                <a:gd name="T2" fmla="*/ 0 w 918"/>
                <a:gd name="T3" fmla="*/ 502 h 502"/>
                <a:gd name="T4" fmla="*/ 0 w 918"/>
                <a:gd name="T5" fmla="*/ 0 h 502"/>
                <a:gd name="T6" fmla="*/ 918 w 918"/>
                <a:gd name="T7" fmla="*/ 0 h 502"/>
                <a:gd name="T8" fmla="*/ 918 w 918"/>
                <a:gd name="T9" fmla="*/ 407 h 502"/>
                <a:gd name="T10" fmla="*/ 822 w 918"/>
                <a:gd name="T11" fmla="*/ 502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8" h="502">
                  <a:moveTo>
                    <a:pt x="822" y="502"/>
                  </a:moveTo>
                  <a:lnTo>
                    <a:pt x="0" y="502"/>
                  </a:lnTo>
                  <a:lnTo>
                    <a:pt x="0" y="0"/>
                  </a:lnTo>
                  <a:lnTo>
                    <a:pt x="918" y="0"/>
                  </a:lnTo>
                  <a:lnTo>
                    <a:pt x="918" y="407"/>
                  </a:lnTo>
                  <a:lnTo>
                    <a:pt x="822" y="5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3B079F-CDEC-4A30-9A58-FDB4A18A0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576" y="5180013"/>
              <a:ext cx="914400" cy="6032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18B94BC-8639-4AB6-805D-F1E239567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576" y="5051425"/>
              <a:ext cx="849313" cy="6032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D128F1-F48F-458E-BA60-62BB74986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576" y="5297488"/>
              <a:ext cx="649288" cy="6032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BF7E582-EEAE-4697-A5B2-240624585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526" y="4741863"/>
              <a:ext cx="1457325" cy="203200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EDBE61-C628-4900-B244-DF9DAECED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8" y="4794250"/>
              <a:ext cx="395288" cy="93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9" name="Freeform 332">
              <a:extLst>
                <a:ext uri="{FF2B5EF4-FFF2-40B4-BE49-F238E27FC236}">
                  <a16:creationId xmlns:a16="http://schemas.microsoft.com/office/drawing/2014/main" id="{D9ECB53A-5EB4-44A9-99DC-8DA1365B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451" y="5387975"/>
              <a:ext cx="152400" cy="150813"/>
            </a:xfrm>
            <a:custGeom>
              <a:avLst/>
              <a:gdLst>
                <a:gd name="T0" fmla="*/ 0 w 96"/>
                <a:gd name="T1" fmla="*/ 95 h 95"/>
                <a:gd name="T2" fmla="*/ 0 w 96"/>
                <a:gd name="T3" fmla="*/ 0 h 95"/>
                <a:gd name="T4" fmla="*/ 96 w 96"/>
                <a:gd name="T5" fmla="*/ 0 h 95"/>
                <a:gd name="T6" fmla="*/ 0 w 96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5">
                  <a:moveTo>
                    <a:pt x="0" y="95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30" name="Freeform 333">
              <a:extLst>
                <a:ext uri="{FF2B5EF4-FFF2-40B4-BE49-F238E27FC236}">
                  <a16:creationId xmlns:a16="http://schemas.microsoft.com/office/drawing/2014/main" id="{A70E39C9-5C14-4CB6-A7C5-DDEDA833C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313" y="4411663"/>
              <a:ext cx="133350" cy="103188"/>
            </a:xfrm>
            <a:custGeom>
              <a:avLst/>
              <a:gdLst>
                <a:gd name="T0" fmla="*/ 4 w 35"/>
                <a:gd name="T1" fmla="*/ 2 h 27"/>
                <a:gd name="T2" fmla="*/ 9 w 35"/>
                <a:gd name="T3" fmla="*/ 0 h 27"/>
                <a:gd name="T4" fmla="*/ 32 w 35"/>
                <a:gd name="T5" fmla="*/ 10 h 27"/>
                <a:gd name="T6" fmla="*/ 34 w 35"/>
                <a:gd name="T7" fmla="*/ 15 h 27"/>
                <a:gd name="T8" fmla="*/ 30 w 35"/>
                <a:gd name="T9" fmla="*/ 24 h 27"/>
                <a:gd name="T10" fmla="*/ 25 w 35"/>
                <a:gd name="T11" fmla="*/ 26 h 27"/>
                <a:gd name="T12" fmla="*/ 2 w 35"/>
                <a:gd name="T13" fmla="*/ 16 h 27"/>
                <a:gd name="T14" fmla="*/ 0 w 35"/>
                <a:gd name="T15" fmla="*/ 11 h 27"/>
                <a:gd name="T16" fmla="*/ 4 w 35"/>
                <a:gd name="T1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7">
                  <a:moveTo>
                    <a:pt x="4" y="2"/>
                  </a:moveTo>
                  <a:cubicBezTo>
                    <a:pt x="5" y="0"/>
                    <a:pt x="7" y="0"/>
                    <a:pt x="9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1"/>
                    <a:pt x="35" y="13"/>
                    <a:pt x="34" y="15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9" y="26"/>
                    <a:pt x="27" y="27"/>
                    <a:pt x="25" y="2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5"/>
                    <a:pt x="0" y="13"/>
                    <a:pt x="0" y="1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31" name="Freeform 334">
              <a:extLst>
                <a:ext uri="{FF2B5EF4-FFF2-40B4-BE49-F238E27FC236}">
                  <a16:creationId xmlns:a16="http://schemas.microsoft.com/office/drawing/2014/main" id="{8CF0EA74-AAF8-4A34-95CB-EFEF8EBA2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3" y="4468813"/>
              <a:ext cx="150813" cy="139700"/>
            </a:xfrm>
            <a:custGeom>
              <a:avLst/>
              <a:gdLst>
                <a:gd name="T0" fmla="*/ 26 w 95"/>
                <a:gd name="T1" fmla="*/ 0 h 88"/>
                <a:gd name="T2" fmla="*/ 95 w 95"/>
                <a:gd name="T3" fmla="*/ 31 h 88"/>
                <a:gd name="T4" fmla="*/ 71 w 95"/>
                <a:gd name="T5" fmla="*/ 88 h 88"/>
                <a:gd name="T6" fmla="*/ 0 w 95"/>
                <a:gd name="T7" fmla="*/ 57 h 88"/>
                <a:gd name="T8" fmla="*/ 26 w 95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88">
                  <a:moveTo>
                    <a:pt x="26" y="0"/>
                  </a:moveTo>
                  <a:lnTo>
                    <a:pt x="95" y="31"/>
                  </a:lnTo>
                  <a:lnTo>
                    <a:pt x="71" y="88"/>
                  </a:lnTo>
                  <a:lnTo>
                    <a:pt x="0" y="5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32" name="Freeform 335">
              <a:extLst>
                <a:ext uri="{FF2B5EF4-FFF2-40B4-BE49-F238E27FC236}">
                  <a16:creationId xmlns:a16="http://schemas.microsoft.com/office/drawing/2014/main" id="{49FF723B-F42D-42BA-9240-F3ED3AFA3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254" y="4549775"/>
              <a:ext cx="411163" cy="790575"/>
            </a:xfrm>
            <a:custGeom>
              <a:avLst/>
              <a:gdLst>
                <a:gd name="T0" fmla="*/ 188 w 259"/>
                <a:gd name="T1" fmla="*/ 0 h 498"/>
                <a:gd name="T2" fmla="*/ 7 w 259"/>
                <a:gd name="T3" fmla="*/ 412 h 498"/>
                <a:gd name="T4" fmla="*/ 0 w 259"/>
                <a:gd name="T5" fmla="*/ 486 h 498"/>
                <a:gd name="T6" fmla="*/ 29 w 259"/>
                <a:gd name="T7" fmla="*/ 498 h 498"/>
                <a:gd name="T8" fmla="*/ 79 w 259"/>
                <a:gd name="T9" fmla="*/ 443 h 498"/>
                <a:gd name="T10" fmla="*/ 79 w 259"/>
                <a:gd name="T11" fmla="*/ 443 h 498"/>
                <a:gd name="T12" fmla="*/ 259 w 259"/>
                <a:gd name="T13" fmla="*/ 31 h 498"/>
                <a:gd name="T14" fmla="*/ 188 w 259"/>
                <a:gd name="T1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498">
                  <a:moveTo>
                    <a:pt x="188" y="0"/>
                  </a:moveTo>
                  <a:lnTo>
                    <a:pt x="7" y="412"/>
                  </a:lnTo>
                  <a:lnTo>
                    <a:pt x="0" y="486"/>
                  </a:lnTo>
                  <a:lnTo>
                    <a:pt x="29" y="498"/>
                  </a:lnTo>
                  <a:lnTo>
                    <a:pt x="79" y="443"/>
                  </a:lnTo>
                  <a:lnTo>
                    <a:pt x="79" y="443"/>
                  </a:lnTo>
                  <a:lnTo>
                    <a:pt x="259" y="31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33" name="Freeform 336">
              <a:extLst>
                <a:ext uri="{FF2B5EF4-FFF2-40B4-BE49-F238E27FC236}">
                  <a16:creationId xmlns:a16="http://schemas.microsoft.com/office/drawing/2014/main" id="{E5045F71-F52B-47A3-87F2-AD9A32799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5330825"/>
              <a:ext cx="49213" cy="68263"/>
            </a:xfrm>
            <a:custGeom>
              <a:avLst/>
              <a:gdLst>
                <a:gd name="T0" fmla="*/ 2 w 31"/>
                <a:gd name="T1" fmla="*/ 0 h 43"/>
                <a:gd name="T2" fmla="*/ 31 w 31"/>
                <a:gd name="T3" fmla="*/ 12 h 43"/>
                <a:gd name="T4" fmla="*/ 0 w 31"/>
                <a:gd name="T5" fmla="*/ 43 h 43"/>
                <a:gd name="T6" fmla="*/ 2 w 31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3">
                  <a:moveTo>
                    <a:pt x="2" y="0"/>
                  </a:moveTo>
                  <a:lnTo>
                    <a:pt x="31" y="12"/>
                  </a:lnTo>
                  <a:lnTo>
                    <a:pt x="0" y="4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34" name="Freeform 337">
              <a:extLst>
                <a:ext uri="{FF2B5EF4-FFF2-40B4-BE49-F238E27FC236}">
                  <a16:creationId xmlns:a16="http://schemas.microsoft.com/office/drawing/2014/main" id="{849E7421-DD11-4E40-B596-273263035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4013" y="4503738"/>
              <a:ext cx="146050" cy="282575"/>
            </a:xfrm>
            <a:custGeom>
              <a:avLst/>
              <a:gdLst>
                <a:gd name="T0" fmla="*/ 0 w 92"/>
                <a:gd name="T1" fmla="*/ 171 h 178"/>
                <a:gd name="T2" fmla="*/ 16 w 92"/>
                <a:gd name="T3" fmla="*/ 178 h 178"/>
                <a:gd name="T4" fmla="*/ 92 w 92"/>
                <a:gd name="T5" fmla="*/ 7 h 178"/>
                <a:gd name="T6" fmla="*/ 76 w 92"/>
                <a:gd name="T7" fmla="*/ 0 h 178"/>
                <a:gd name="T8" fmla="*/ 0 w 92"/>
                <a:gd name="T9" fmla="*/ 17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0" y="171"/>
                  </a:moveTo>
                  <a:lnTo>
                    <a:pt x="16" y="178"/>
                  </a:lnTo>
                  <a:lnTo>
                    <a:pt x="92" y="7"/>
                  </a:lnTo>
                  <a:lnTo>
                    <a:pt x="76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35" name="Freeform 338">
              <a:extLst>
                <a:ext uri="{FF2B5EF4-FFF2-40B4-BE49-F238E27FC236}">
                  <a16:creationId xmlns:a16="http://schemas.microsoft.com/office/drawing/2014/main" id="{65900126-72EA-4911-9E52-4B2F0596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26" y="4510088"/>
              <a:ext cx="49213" cy="42863"/>
            </a:xfrm>
            <a:custGeom>
              <a:avLst/>
              <a:gdLst>
                <a:gd name="T0" fmla="*/ 24 w 31"/>
                <a:gd name="T1" fmla="*/ 27 h 27"/>
                <a:gd name="T2" fmla="*/ 0 w 31"/>
                <a:gd name="T3" fmla="*/ 15 h 27"/>
                <a:gd name="T4" fmla="*/ 5 w 31"/>
                <a:gd name="T5" fmla="*/ 0 h 27"/>
                <a:gd name="T6" fmla="*/ 31 w 31"/>
                <a:gd name="T7" fmla="*/ 12 h 27"/>
                <a:gd name="T8" fmla="*/ 24 w 31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7">
                  <a:moveTo>
                    <a:pt x="24" y="27"/>
                  </a:moveTo>
                  <a:lnTo>
                    <a:pt x="0" y="15"/>
                  </a:lnTo>
                  <a:lnTo>
                    <a:pt x="5" y="0"/>
                  </a:lnTo>
                  <a:lnTo>
                    <a:pt x="31" y="12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36" name="object 20">
            <a:extLst>
              <a:ext uri="{FF2B5EF4-FFF2-40B4-BE49-F238E27FC236}">
                <a16:creationId xmlns:a16="http://schemas.microsoft.com/office/drawing/2014/main" id="{EA5779D1-F793-4246-B38E-6C2661DDD6CD}"/>
              </a:ext>
            </a:extLst>
          </p:cNvPr>
          <p:cNvSpPr txBox="1"/>
          <p:nvPr/>
        </p:nvSpPr>
        <p:spPr>
          <a:xfrm>
            <a:off x="1845174" y="5189261"/>
            <a:ext cx="5635126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0"/>
              </a:spcAft>
            </a:pPr>
            <a:r>
              <a:rPr lang="ru-RU" sz="1400" b="1" spc="-20" err="1">
                <a:solidFill>
                  <a:srgbClr val="3A07DF"/>
                </a:solidFill>
                <a:cs typeface="Arial"/>
              </a:rPr>
              <a:t>Коррупцияга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қарши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курашиш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тўғрисидаги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қонунчилик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бузилганлиги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юзасидан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хизмат/ички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текширувлар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материаллари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ишчи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гуруҳ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раҳбари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томонидан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комплаенс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бўлинмаси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ва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кадрлар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бўлимида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сақлаш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учун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рақамланган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ва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алоҳида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папкада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тикилган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ҳолда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тақдим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err="1">
                <a:solidFill>
                  <a:srgbClr val="3A07DF"/>
                </a:solidFill>
                <a:cs typeface="Arial"/>
              </a:rPr>
              <a:t>этилади</a:t>
            </a:r>
            <a:r>
              <a:rPr lang="ru-RU" sz="1400" b="1" spc="-20">
                <a:solidFill>
                  <a:srgbClr val="3A07DF"/>
                </a:solidFill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0474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4C0E0-C408-4297-9CC9-768DA80D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якунлаш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натижаларни</a:t>
            </a:r>
            <a:r>
              <a:rPr lang="ru-RU"/>
              <a:t> </a:t>
            </a:r>
            <a:r>
              <a:rPr lang="ru-RU" err="1"/>
              <a:t>ҳужжатлаштириш</a:t>
            </a:r>
            <a:r>
              <a:rPr lang="ru-RU"/>
              <a:t>: Хизмат/ички </a:t>
            </a:r>
            <a:r>
              <a:rPr lang="ru-RU" err="1"/>
              <a:t>текширувлар</a:t>
            </a:r>
            <a:r>
              <a:rPr lang="ru-RU"/>
              <a:t> </a:t>
            </a:r>
            <a:r>
              <a:rPr lang="ru-RU" err="1"/>
              <a:t>натижалари</a:t>
            </a:r>
            <a:r>
              <a:rPr lang="ru-RU"/>
              <a:t> (2/2)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814C4B-94CF-4BF3-8EA0-F15A4C3815E1}"/>
              </a:ext>
            </a:extLst>
          </p:cNvPr>
          <p:cNvGrpSpPr/>
          <p:nvPr/>
        </p:nvGrpSpPr>
        <p:grpSpPr>
          <a:xfrm>
            <a:off x="443080" y="1282696"/>
            <a:ext cx="11306008" cy="692364"/>
            <a:chOff x="3784798" y="1289128"/>
            <a:chExt cx="7964290" cy="43151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A5F8661-373C-46E0-9355-6CC48CDC273E}"/>
                </a:ext>
              </a:extLst>
            </p:cNvPr>
            <p:cNvSpPr/>
            <p:nvPr/>
          </p:nvSpPr>
          <p:spPr>
            <a:xfrm>
              <a:off x="3921193" y="1340040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DF0B6D2-3F1F-4F87-A342-3681DF87F094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ташкилоти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ёки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таркибий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раҳбари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хизмат/ички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текширувлар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натижаларига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кўра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қуйидаги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қарорларни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қабул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мумкин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2998414A-BF1A-4267-B196-DB5DBFD57858}"/>
              </a:ext>
            </a:extLst>
          </p:cNvPr>
          <p:cNvCxnSpPr>
            <a:cxnSpLocks/>
            <a:stCxn id="36" idx="1"/>
            <a:endCxn id="51" idx="1"/>
          </p:cNvCxnSpPr>
          <p:nvPr/>
        </p:nvCxnSpPr>
        <p:spPr>
          <a:xfrm rot="10800000" flipH="1" flipV="1">
            <a:off x="388801" y="3040066"/>
            <a:ext cx="66980" cy="2415162"/>
          </a:xfrm>
          <a:prstGeom prst="bentConnector3">
            <a:avLst>
              <a:gd name="adj1" fmla="val -341296"/>
            </a:avLst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8C40FA8-8053-4056-BE63-A1E0059656CF}"/>
              </a:ext>
            </a:extLst>
          </p:cNvPr>
          <p:cNvSpPr/>
          <p:nvPr/>
        </p:nvSpPr>
        <p:spPr>
          <a:xfrm>
            <a:off x="4973804" y="4490942"/>
            <a:ext cx="6775284" cy="1254654"/>
          </a:xfrm>
          <a:prstGeom prst="rect">
            <a:avLst/>
          </a:prstGeom>
        </p:spPr>
        <p:txBody>
          <a:bodyPr wrap="square" lIns="0" numCol="1" spcCol="72000">
            <a:no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вақтида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тайёрлаш</a:t>
            </a:r>
            <a:endParaRPr lang="ru-RU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Мазмунни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хизмат/ички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мақсадларига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мувофиқлиги</a:t>
            </a:r>
            <a:endParaRPr lang="ru-RU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Фақат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муҳим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endParaRPr lang="ru-RU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ифодалаш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атамаларни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тушунтириш</a:t>
            </a:r>
            <a:endParaRPr lang="ru-RU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Амалга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оширилган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тартиб-таомилларни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уларнинг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тавсифи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хулосалар</a:t>
            </a:r>
            <a:endParaRPr lang="ru-RU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Хулосаларнинг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асослиги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тасдиқлаш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мумкинлиги</a:t>
            </a:r>
            <a:endParaRPr lang="ru-RU" sz="1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7D5F30-382D-4356-831F-9817B1917D41}"/>
              </a:ext>
            </a:extLst>
          </p:cNvPr>
          <p:cNvGrpSpPr/>
          <p:nvPr/>
        </p:nvGrpSpPr>
        <p:grpSpPr>
          <a:xfrm>
            <a:off x="388801" y="2044717"/>
            <a:ext cx="5635762" cy="596900"/>
            <a:chOff x="388801" y="1374227"/>
            <a:chExt cx="5635762" cy="596900"/>
          </a:xfrm>
        </p:grpSpPr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E8CD0623-3270-47EA-BB72-00BC328B261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5400" b="1">
                  <a:solidFill>
                    <a:srgbClr val="B1C7F7">
                      <a:alpha val="55000"/>
                    </a:srgbClr>
                  </a:solidFill>
                </a:rPr>
                <a:t>1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71F26F5-6B76-43CD-AF50-CFFD969C9ED2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1400" err="1">
                  <a:solidFill>
                    <a:schemeClr val="tx2"/>
                  </a:solidFill>
                </a:rPr>
                <a:t>Қоидабузилиш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тўғрисидаги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маълумотларни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тасдиқламаганлиги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сабабли</a:t>
              </a:r>
              <a:r>
                <a:rPr lang="ru-RU" sz="1400">
                  <a:solidFill>
                    <a:schemeClr val="tx2"/>
                  </a:solidFill>
                </a:rPr>
                <a:t> хизмат/ички </a:t>
              </a:r>
              <a:r>
                <a:rPr lang="ru-RU" sz="1400" err="1">
                  <a:solidFill>
                    <a:schemeClr val="tx2"/>
                  </a:solidFill>
                </a:rPr>
                <a:t>текширувларни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тугатиш</a:t>
              </a:r>
              <a:r>
                <a:rPr lang="ru-RU" sz="1400">
                  <a:solidFill>
                    <a:schemeClr val="tx2"/>
                  </a:solidFill>
                </a:rPr>
                <a:t>;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785277-AF26-4FC5-86DF-D3CE10C1EEAD}"/>
              </a:ext>
            </a:extLst>
          </p:cNvPr>
          <p:cNvGrpSpPr/>
          <p:nvPr/>
        </p:nvGrpSpPr>
        <p:grpSpPr>
          <a:xfrm>
            <a:off x="388801" y="2741616"/>
            <a:ext cx="5635762" cy="596900"/>
            <a:chOff x="388801" y="1374227"/>
            <a:chExt cx="5635762" cy="596900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54ED6FB3-356B-44CD-B87F-99951ACB69FA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>
                  <a:solidFill>
                    <a:srgbClr val="B1C7F7">
                      <a:alpha val="55000"/>
                    </a:srgbClr>
                  </a:solidFill>
                </a:rPr>
                <a:t>2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9CCE0BA7-9F24-4157-9A37-A811A38D1D9E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1400" err="1">
                  <a:solidFill>
                    <a:schemeClr val="tx2"/>
                  </a:solidFill>
                </a:rPr>
                <a:t>Келажакда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шунга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ўхшаш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қоидабузилишларнинг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олдини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олиш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бўйича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тегишли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чора-тадбирларни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ишлаб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чиқиш</a:t>
              </a:r>
              <a:r>
                <a:rPr lang="ru-RU" sz="1400">
                  <a:solidFill>
                    <a:schemeClr val="tx2"/>
                  </a:solidFill>
                </a:rPr>
                <a:t>;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8A523-5281-4694-B297-042A0BE2450E}"/>
              </a:ext>
            </a:extLst>
          </p:cNvPr>
          <p:cNvGrpSpPr/>
          <p:nvPr/>
        </p:nvGrpSpPr>
        <p:grpSpPr>
          <a:xfrm>
            <a:off x="388801" y="3429000"/>
            <a:ext cx="5635762" cy="596900"/>
            <a:chOff x="388801" y="1374227"/>
            <a:chExt cx="5635762" cy="596900"/>
          </a:xfrm>
        </p:grpSpPr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4F82227E-CE1F-48C2-8799-7B6F7B1B88B7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>
                  <a:solidFill>
                    <a:srgbClr val="B1C7F7">
                      <a:alpha val="55000"/>
                    </a:srgbClr>
                  </a:solidFill>
                </a:rPr>
                <a:t>3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4A9A3272-EF58-42DC-8F6E-4EE2460C3F56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1400">
                  <a:solidFill>
                    <a:schemeClr val="tx2"/>
                  </a:solidFill>
                </a:rPr>
                <a:t>Хизмат/ички текширув </a:t>
              </a:r>
              <a:r>
                <a:rPr lang="ru-RU" sz="1400" err="1">
                  <a:solidFill>
                    <a:schemeClr val="tx2"/>
                  </a:solidFill>
                </a:rPr>
                <a:t>материалларини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қўшимча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қайта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ишлов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учун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қайтариш</a:t>
              </a:r>
              <a:r>
                <a:rPr lang="ru-RU" sz="1400">
                  <a:solidFill>
                    <a:schemeClr val="tx2"/>
                  </a:solidFill>
                </a:rPr>
                <a:t>, </a:t>
              </a:r>
              <a:r>
                <a:rPr lang="ru-RU" sz="1400" err="1">
                  <a:solidFill>
                    <a:schemeClr val="tx2"/>
                  </a:solidFill>
                </a:rPr>
                <a:t>зарур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бшлса</a:t>
              </a:r>
              <a:r>
                <a:rPr lang="ru-RU" sz="1400">
                  <a:solidFill>
                    <a:schemeClr val="tx2"/>
                  </a:solidFill>
                </a:rPr>
                <a:t>, </a:t>
              </a:r>
              <a:r>
                <a:rPr lang="ru-RU" sz="1400" err="1">
                  <a:solidFill>
                    <a:schemeClr val="tx2"/>
                  </a:solidFill>
                </a:rPr>
                <a:t>сабаблари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ва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муддатларини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кўрсатган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ҳолда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ишчи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гуруҳ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таркибини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ўзгартириш</a:t>
              </a:r>
              <a:r>
                <a:rPr lang="ru-RU" sz="1400">
                  <a:solidFill>
                    <a:schemeClr val="tx2"/>
                  </a:solidFill>
                </a:rPr>
                <a:t>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064BB9-0F28-49C5-9471-D01A600CE124}"/>
              </a:ext>
            </a:extLst>
          </p:cNvPr>
          <p:cNvGrpSpPr/>
          <p:nvPr/>
        </p:nvGrpSpPr>
        <p:grpSpPr>
          <a:xfrm>
            <a:off x="6178703" y="2044717"/>
            <a:ext cx="5635762" cy="596900"/>
            <a:chOff x="388801" y="1374227"/>
            <a:chExt cx="5635762" cy="596900"/>
          </a:xfrm>
        </p:grpSpPr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4EDAAC3C-C35B-4BA4-ACBA-952D480E14EB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>
                  <a:solidFill>
                    <a:srgbClr val="B1C7F7">
                      <a:alpha val="55000"/>
                    </a:srgbClr>
                  </a:solidFill>
                </a:rPr>
                <a:t>4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12BD2C69-4F67-4E96-B93E-1A9A61FFBDD7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1400" err="1">
                  <a:solidFill>
                    <a:schemeClr val="tx2"/>
                  </a:solidFill>
                </a:rPr>
                <a:t>Ходимни</a:t>
              </a:r>
              <a:r>
                <a:rPr lang="ru-RU" sz="1400">
                  <a:solidFill>
                    <a:schemeClr val="tx2"/>
                  </a:solidFill>
                </a:rPr>
                <a:t> профилактика </a:t>
              </a:r>
              <a:r>
                <a:rPr lang="ru-RU" sz="1400" err="1">
                  <a:solidFill>
                    <a:schemeClr val="tx2"/>
                  </a:solidFill>
                </a:rPr>
                <a:t>чораларини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кўриш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тўғрисида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огоҳлантириш</a:t>
              </a:r>
              <a:r>
                <a:rPr lang="ru-RU" sz="1400">
                  <a:solidFill>
                    <a:schemeClr val="tx2"/>
                  </a:solidFill>
                </a:rPr>
                <a:t>;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A892E4A-379D-4E87-A0CE-1ED431F6ADFB}"/>
              </a:ext>
            </a:extLst>
          </p:cNvPr>
          <p:cNvGrpSpPr/>
          <p:nvPr/>
        </p:nvGrpSpPr>
        <p:grpSpPr>
          <a:xfrm>
            <a:off x="6178703" y="2741616"/>
            <a:ext cx="5635762" cy="596900"/>
            <a:chOff x="388801" y="1374227"/>
            <a:chExt cx="5635762" cy="596900"/>
          </a:xfrm>
        </p:grpSpPr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7E90F123-F01B-4344-A7DF-27D837052DB2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>
                  <a:solidFill>
                    <a:srgbClr val="B1C7F7">
                      <a:alpha val="55000"/>
                    </a:srgbClr>
                  </a:solidFill>
                </a:rPr>
                <a:t>5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AA9E4596-3ACE-4E40-80A8-24D867264665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1400" err="1">
                  <a:solidFill>
                    <a:schemeClr val="tx2"/>
                  </a:solidFill>
                </a:rPr>
                <a:t>Айбдор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ходимни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интизомий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жавобгарликка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тортиш</a:t>
              </a:r>
              <a:r>
                <a:rPr lang="ru-RU" sz="1400">
                  <a:solidFill>
                    <a:schemeClr val="tx2"/>
                  </a:solidFill>
                </a:rPr>
                <a:t>;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479652-E05B-480F-BE4B-81B4316F35BF}"/>
              </a:ext>
            </a:extLst>
          </p:cNvPr>
          <p:cNvGrpSpPr/>
          <p:nvPr/>
        </p:nvGrpSpPr>
        <p:grpSpPr>
          <a:xfrm>
            <a:off x="6178703" y="3429000"/>
            <a:ext cx="5635762" cy="596900"/>
            <a:chOff x="388801" y="1374227"/>
            <a:chExt cx="5635762" cy="596900"/>
          </a:xfrm>
        </p:grpSpPr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3C36A801-9F93-41FC-95D1-F1E1B3F694BB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>
                  <a:solidFill>
                    <a:srgbClr val="B1C7F7">
                      <a:alpha val="55000"/>
                    </a:srgbClr>
                  </a:solidFill>
                </a:rPr>
                <a:t>6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35026268-D4DE-4FEF-9FE7-E6625ADA6EB4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1400" err="1">
                  <a:solidFill>
                    <a:schemeClr val="tx2"/>
                  </a:solidFill>
                </a:rPr>
                <a:t>Ҳуқуқбузарлик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ёки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жиноят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белгилари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тасдиқланган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тақдирда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материалларни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Республикасининг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ҳуқуқни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муҳофаза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қилувчи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органларига</a:t>
              </a:r>
              <a:r>
                <a:rPr lang="ru-RU" sz="1400">
                  <a:solidFill>
                    <a:schemeClr val="tx2"/>
                  </a:solidFill>
                </a:rPr>
                <a:t> </a:t>
              </a:r>
              <a:r>
                <a:rPr lang="ru-RU" sz="1400" err="1">
                  <a:solidFill>
                    <a:schemeClr val="tx2"/>
                  </a:solidFill>
                </a:rPr>
                <a:t>топшириш</a:t>
              </a:r>
              <a:r>
                <a:rPr lang="ru-RU" sz="1400">
                  <a:solidFill>
                    <a:schemeClr val="tx2"/>
                  </a:solidFill>
                </a:rPr>
                <a:t>.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5443120-F7D4-4F70-8B87-C73531223CF7}"/>
              </a:ext>
            </a:extLst>
          </p:cNvPr>
          <p:cNvCxnSpPr>
            <a:cxnSpLocks/>
          </p:cNvCxnSpPr>
          <p:nvPr/>
        </p:nvCxnSpPr>
        <p:spPr>
          <a:xfrm>
            <a:off x="455781" y="4357221"/>
            <a:ext cx="11285017" cy="0"/>
          </a:xfrm>
          <a:prstGeom prst="line">
            <a:avLst/>
          </a:prstGeom>
          <a:ln w="25400">
            <a:solidFill>
              <a:srgbClr val="1BD7D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B03F69D-AA96-4C9D-9B40-4A0537484A49}"/>
              </a:ext>
            </a:extLst>
          </p:cNvPr>
          <p:cNvSpPr/>
          <p:nvPr/>
        </p:nvSpPr>
        <p:spPr>
          <a:xfrm>
            <a:off x="455781" y="4490606"/>
            <a:ext cx="4382437" cy="1929244"/>
          </a:xfrm>
          <a:prstGeom prst="roundRect">
            <a:avLst>
              <a:gd name="adj" fmla="val 13217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</a:gradFill>
          <a:ln w="3175">
            <a:solidFill>
              <a:srgbClr val="1BD7D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4371" rIns="648000" bIns="44371" rtlCol="0" anchor="t">
            <a:noAutofit/>
          </a:bodyPr>
          <a:lstStyle/>
          <a:p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Хужжатдаги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маълумотларга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қўйиладиган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муайян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талабларни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бажарилишини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шунингдек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ушбу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ҳужжатни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тайёрлаш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сифатини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назорат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қилишни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жуда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муҳимдир</a:t>
            </a:r>
            <a:endParaRPr lang="ru-RU" sz="1400" b="1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2DA52A3-0632-4E83-9AE7-5E00D25DD9FD}"/>
              </a:ext>
            </a:extLst>
          </p:cNvPr>
          <p:cNvGrpSpPr/>
          <p:nvPr/>
        </p:nvGrpSpPr>
        <p:grpSpPr>
          <a:xfrm>
            <a:off x="4481154" y="4676530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53" name="Arrow: Chevron 52">
              <a:extLst>
                <a:ext uri="{FF2B5EF4-FFF2-40B4-BE49-F238E27FC236}">
                  <a16:creationId xmlns:a16="http://schemas.microsoft.com/office/drawing/2014/main" id="{55F36731-3C58-45D5-8AFB-A6BB74F6ABC1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54" name="Arrow: Chevron 53">
              <a:extLst>
                <a:ext uri="{FF2B5EF4-FFF2-40B4-BE49-F238E27FC236}">
                  <a16:creationId xmlns:a16="http://schemas.microsoft.com/office/drawing/2014/main" id="{D98FEEAF-20B0-451A-B1C9-29BD8EF6B23E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457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6A30C3-D106-4B76-8071-C371FEE4B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2" b="5428"/>
          <a:stretch/>
        </p:blipFill>
        <p:spPr>
          <a:xfrm>
            <a:off x="6609144" y="2091452"/>
            <a:ext cx="5139944" cy="4179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02F1FC-95FC-4772-9DB9-A8B80CDD4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якунлаш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натижаларни</a:t>
            </a:r>
            <a:r>
              <a:rPr lang="ru-RU"/>
              <a:t> </a:t>
            </a:r>
            <a:r>
              <a:rPr lang="ru-RU" err="1"/>
              <a:t>ҳужжатлаштириш</a:t>
            </a:r>
            <a:r>
              <a:rPr lang="ru-RU"/>
              <a:t>: хизмат/ички </a:t>
            </a:r>
            <a:r>
              <a:rPr lang="ru-RU" err="1"/>
              <a:t>текширувлар</a:t>
            </a:r>
            <a:r>
              <a:rPr lang="ru-RU"/>
              <a:t> </a:t>
            </a:r>
            <a:r>
              <a:rPr lang="ru-RU" err="1"/>
              <a:t>реестри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3170BB-E72B-494C-A995-31C6CCBAAE92}"/>
              </a:ext>
            </a:extLst>
          </p:cNvPr>
          <p:cNvGrpSpPr/>
          <p:nvPr/>
        </p:nvGrpSpPr>
        <p:grpSpPr>
          <a:xfrm>
            <a:off x="443080" y="1282696"/>
            <a:ext cx="11306008" cy="692364"/>
            <a:chOff x="3784798" y="1289128"/>
            <a:chExt cx="7964290" cy="43151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A7F9AAF-841C-4402-BEE4-105D21FECE36}"/>
                </a:ext>
              </a:extLst>
            </p:cNvPr>
            <p:cNvSpPr/>
            <p:nvPr/>
          </p:nvSpPr>
          <p:spPr>
            <a:xfrm>
              <a:off x="3921193" y="1340040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DED903F-755C-4433-97A4-73CF95F61BAE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Комплаенс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бўлинмаси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қонунчилиги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ички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ҳужжатларнинг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бузилиши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юзасидан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ўтказилган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барча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хизмат/ички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текширувлар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реестрини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юритиш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масъулдир</a:t>
              </a:r>
              <a:endParaRPr lang="ru-RU" sz="16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F256B1-0124-4D9E-9683-A6C7693A2CD3}"/>
              </a:ext>
            </a:extLst>
          </p:cNvPr>
          <p:cNvCxnSpPr>
            <a:cxnSpLocks/>
          </p:cNvCxnSpPr>
          <p:nvPr/>
        </p:nvCxnSpPr>
        <p:spPr>
          <a:xfrm>
            <a:off x="442912" y="2427897"/>
            <a:ext cx="5880886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6990926-BDE9-4EDF-BC47-507876967A42}"/>
              </a:ext>
            </a:extLst>
          </p:cNvPr>
          <p:cNvSpPr/>
          <p:nvPr/>
        </p:nvSpPr>
        <p:spPr>
          <a:xfrm>
            <a:off x="456880" y="1995513"/>
            <a:ext cx="5581651" cy="307777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Реестрга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қуйидаги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маълумотлар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</a:rPr>
              <a:t>киради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31490B-FD27-4A91-B54C-7378FDE35191}"/>
              </a:ext>
            </a:extLst>
          </p:cNvPr>
          <p:cNvSpPr/>
          <p:nvPr/>
        </p:nvSpPr>
        <p:spPr>
          <a:xfrm>
            <a:off x="456880" y="2466318"/>
            <a:ext cx="5880886" cy="1254654"/>
          </a:xfrm>
          <a:prstGeom prst="rect">
            <a:avLst/>
          </a:prstGeom>
        </p:spPr>
        <p:txBody>
          <a:bodyPr wrap="square" lIns="0" numCol="1" spcCol="72000">
            <a:noAutofit/>
          </a:bodyPr>
          <a:lstStyle/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текширувни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буйруғининг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рақами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санаси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текширув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(шу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жумладан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Хизмат/ички текширув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бораётган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текширув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даври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текширув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масъул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Қоидабузарлик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ҳақида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келиб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тушган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манба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Кўриб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чиқилаётган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коррупциявий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қоидабузилишининг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қисқача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тавсифи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натижаларининг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қисқача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тавсифи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Айбдор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рўйхати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6700" indent="-266700"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Қабул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қилинган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чора-тадбирларнинг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тавсифи</a:t>
            </a:r>
            <a:r>
              <a:rPr lang="ru-RU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47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966477B-D0E1-4EEA-B087-5C543DA5E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err="1"/>
              <a:t>Қисқача</a:t>
            </a:r>
            <a:r>
              <a:rPr lang="ru-RU"/>
              <a:t> </a:t>
            </a:r>
            <a:r>
              <a:rPr lang="ru-RU" err="1"/>
              <a:t>хулосалар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ABD329-78A0-4B3F-91B2-811CF9E70907}"/>
              </a:ext>
            </a:extLst>
          </p:cNvPr>
          <p:cNvSpPr/>
          <p:nvPr/>
        </p:nvSpPr>
        <p:spPr>
          <a:xfrm>
            <a:off x="814504" y="1100101"/>
            <a:ext cx="7784041" cy="4046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текширувлар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ўтказишнинг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асосий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вазифалари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қуйидагилардан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иборат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қоидабузарликларни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далилларни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тўплаш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айбдор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зарар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баҳолаш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минималлаштириш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йўлларини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излаш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қоидабузарлик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сабабларини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келажакда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шунга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ўхшаш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ҳолатларнинг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тавсиялар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ишлаб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чиқиш</a:t>
            </a:r>
            <a:endParaRPr lang="ru-RU" sz="16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босқичдан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иборат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ташаббус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унга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тайёргарлик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хизмат/ички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якунлаш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ҳужжатлаштириш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босқичларда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кўзда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тутилган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барча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тартиб-таомилларни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ҳужжатлаштириш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жуда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муҳим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чунки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уларга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қилмаслик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нотўғри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натижаларга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уларни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верификация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олмасликка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олиб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келиши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800"/>
              </a:spcAft>
              <a:buClr>
                <a:srgbClr val="4066AA"/>
              </a:buClr>
            </a:pP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Хизмат/ички текширув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натижалар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далолатномасида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эттирилади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Далолатномадаги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хизмат/ички текширув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мақсадларига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вақтида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муҳим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асосли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ҳамда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зарур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бўлса</a:t>
            </a:r>
            <a:r>
              <a:rPr lang="ru-RU"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келажакда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шунга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ўхшаш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ҳолатларнинг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олдини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зарар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минималлаштириш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ички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назоратни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такомиллаштиришга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ҳисса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қўшиши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589">
            <a:extLst>
              <a:ext uri="{FF2B5EF4-FFF2-40B4-BE49-F238E27FC236}">
                <a16:creationId xmlns:a16="http://schemas.microsoft.com/office/drawing/2014/main" id="{3455D5EE-22AB-467F-8A7D-EAC67BFEBD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133586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5" name="Freeform 1590">
              <a:extLst>
                <a:ext uri="{FF2B5EF4-FFF2-40B4-BE49-F238E27FC236}">
                  <a16:creationId xmlns:a16="http://schemas.microsoft.com/office/drawing/2014/main" id="{B0DBA8D8-5888-4D8E-9F28-416163B8E9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91">
              <a:extLst>
                <a:ext uri="{FF2B5EF4-FFF2-40B4-BE49-F238E27FC236}">
                  <a16:creationId xmlns:a16="http://schemas.microsoft.com/office/drawing/2014/main" id="{68F96D06-4161-436D-A99D-FC7D20EB1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92">
              <a:extLst>
                <a:ext uri="{FF2B5EF4-FFF2-40B4-BE49-F238E27FC236}">
                  <a16:creationId xmlns:a16="http://schemas.microsoft.com/office/drawing/2014/main" id="{BEC03AAD-E152-43F5-80B8-76F2029D0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589">
            <a:extLst>
              <a:ext uri="{FF2B5EF4-FFF2-40B4-BE49-F238E27FC236}">
                <a16:creationId xmlns:a16="http://schemas.microsoft.com/office/drawing/2014/main" id="{8958FD24-F7BF-49B4-902B-1586755933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281217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19" name="Freeform 1590">
              <a:extLst>
                <a:ext uri="{FF2B5EF4-FFF2-40B4-BE49-F238E27FC236}">
                  <a16:creationId xmlns:a16="http://schemas.microsoft.com/office/drawing/2014/main" id="{7111609A-1C0F-4187-9866-E572A8B1E1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91">
              <a:extLst>
                <a:ext uri="{FF2B5EF4-FFF2-40B4-BE49-F238E27FC236}">
                  <a16:creationId xmlns:a16="http://schemas.microsoft.com/office/drawing/2014/main" id="{D8602B5B-7A11-4183-B0F4-1EFEC30A85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92">
              <a:extLst>
                <a:ext uri="{FF2B5EF4-FFF2-40B4-BE49-F238E27FC236}">
                  <a16:creationId xmlns:a16="http://schemas.microsoft.com/office/drawing/2014/main" id="{FAC1EC56-7486-49B5-8A5A-CEF4A5F3A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1589">
            <a:extLst>
              <a:ext uri="{FF2B5EF4-FFF2-40B4-BE49-F238E27FC236}">
                <a16:creationId xmlns:a16="http://schemas.microsoft.com/office/drawing/2014/main" id="{99CBACAC-780D-47B1-AC5D-16D942B5D5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793140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3" name="Freeform 1590">
              <a:extLst>
                <a:ext uri="{FF2B5EF4-FFF2-40B4-BE49-F238E27FC236}">
                  <a16:creationId xmlns:a16="http://schemas.microsoft.com/office/drawing/2014/main" id="{573BE667-E27E-4A19-8D6D-23769458BB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91">
              <a:extLst>
                <a:ext uri="{FF2B5EF4-FFF2-40B4-BE49-F238E27FC236}">
                  <a16:creationId xmlns:a16="http://schemas.microsoft.com/office/drawing/2014/main" id="{13C42CE3-B6DF-4B3B-82ED-B972FEF84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92">
              <a:extLst>
                <a:ext uri="{FF2B5EF4-FFF2-40B4-BE49-F238E27FC236}">
                  <a16:creationId xmlns:a16="http://schemas.microsoft.com/office/drawing/2014/main" id="{443B524C-9C31-40D7-901D-8D050209E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1589">
            <a:extLst>
              <a:ext uri="{FF2B5EF4-FFF2-40B4-BE49-F238E27FC236}">
                <a16:creationId xmlns:a16="http://schemas.microsoft.com/office/drawing/2014/main" id="{DB2929B2-1E99-47C9-9E5E-F177B74E3DD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745528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7" name="Freeform 1590">
              <a:extLst>
                <a:ext uri="{FF2B5EF4-FFF2-40B4-BE49-F238E27FC236}">
                  <a16:creationId xmlns:a16="http://schemas.microsoft.com/office/drawing/2014/main" id="{7982BDE1-E668-4465-A254-A704503AD0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91">
              <a:extLst>
                <a:ext uri="{FF2B5EF4-FFF2-40B4-BE49-F238E27FC236}">
                  <a16:creationId xmlns:a16="http://schemas.microsoft.com/office/drawing/2014/main" id="{91BFF896-9A1F-4B83-8AF4-85DE00C07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92">
              <a:extLst>
                <a:ext uri="{FF2B5EF4-FFF2-40B4-BE49-F238E27FC236}">
                  <a16:creationId xmlns:a16="http://schemas.microsoft.com/office/drawing/2014/main" id="{F94E580D-ABFA-4AA9-A87A-12551E857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1618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263618-0F23-418F-8D06-7553296A45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err="1"/>
              <a:t>Саволлар</a:t>
            </a:r>
            <a:r>
              <a:rPr lang="ru-RU"/>
              <a:t>?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691C76-F2AD-47DD-95CD-7E4B5F77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 </a:t>
            </a:r>
            <a:r>
              <a:rPr lang="ru-RU" err="1"/>
              <a:t>босқичлари</a:t>
            </a: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1A4965-F202-47AC-ADB7-87A17770E7DA}"/>
              </a:ext>
            </a:extLst>
          </p:cNvPr>
          <p:cNvSpPr/>
          <p:nvPr/>
        </p:nvSpPr>
        <p:spPr>
          <a:xfrm>
            <a:off x="448935" y="3584272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Дастлабки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текшириш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раҳбарининг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буйруғини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чиқариш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Ишчи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гуруҳ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раҳбарини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тайинлаш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Ишчи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гуруҳ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таркибини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тасдиқлаш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текширувларни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режалаштириш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унга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тайёргарлик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10D95C-8CD7-4687-9FB1-5F733F801D0C}"/>
              </a:ext>
            </a:extLst>
          </p:cNvPr>
          <p:cNvGrpSpPr/>
          <p:nvPr/>
        </p:nvGrpSpPr>
        <p:grpSpPr>
          <a:xfrm>
            <a:off x="448934" y="1119922"/>
            <a:ext cx="3545097" cy="995635"/>
            <a:chOff x="448933" y="916722"/>
            <a:chExt cx="2089373" cy="99563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886E4D3-11C5-4B02-8CF7-FB59A89F52D7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0063892-E9C0-4BDE-B92D-7BBAC5774F11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01</a:t>
              </a:r>
              <a:endParaRPr lang="en-US" sz="6000" spc="-244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763EFAF-73DC-4F7F-82F2-FC9351AED933}"/>
                </a:ext>
              </a:extLst>
            </p:cNvPr>
            <p:cNvSpPr/>
            <p:nvPr/>
          </p:nvSpPr>
          <p:spPr>
            <a:xfrm>
              <a:off x="453588" y="129114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Хизмат/ички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текширувларни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ўтказиш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хақида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ташаббус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чиқиш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уни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тайёрлаш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BE3773-C291-41A7-91EF-1E6964361F12}"/>
              </a:ext>
            </a:extLst>
          </p:cNvPr>
          <p:cNvSpPr/>
          <p:nvPr/>
        </p:nvSpPr>
        <p:spPr>
          <a:xfrm>
            <a:off x="4330413" y="3584272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Қоидабузарлик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ҳақида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маълумот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тўплаш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таҳлил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айланишини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бошқариш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иштирокчилари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ўзаро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ҳамкорлик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махфийликни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ҳимоя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C631A9-2882-4BBA-A44E-80B68CDEE5C2}"/>
              </a:ext>
            </a:extLst>
          </p:cNvPr>
          <p:cNvGrpSpPr/>
          <p:nvPr/>
        </p:nvGrpSpPr>
        <p:grpSpPr>
          <a:xfrm>
            <a:off x="4330410" y="1119922"/>
            <a:ext cx="3537200" cy="981502"/>
            <a:chOff x="448932" y="916722"/>
            <a:chExt cx="2084719" cy="98150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B2D201A-629F-4AAB-B1B1-70E24D96CBF9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</a:t>
              </a:r>
              <a:r>
                <a:rPr lang="en-US" sz="6000" spc="-244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40CBF9A-E642-4FF9-9E68-2209AC0B7FC7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497441B-640C-40C4-8257-2AE6D2C7FA38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Хизмат/ички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текширувларни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ўтказиш</a:t>
              </a:r>
              <a:endParaRPr lang="ru-RU" sz="1400" b="1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B14A134-41EB-4C10-A5C7-FF52DE75BFFF}"/>
              </a:ext>
            </a:extLst>
          </p:cNvPr>
          <p:cNvSpPr/>
          <p:nvPr/>
        </p:nvSpPr>
        <p:spPr>
          <a:xfrm>
            <a:off x="8211891" y="3584272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якуни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қарор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натижалари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далолатнома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тайёрлаш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қарши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курашиш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қонунчилик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ички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ҳужжатларнинг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бузилиши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/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терговлар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реестрини</a:t>
            </a:r>
            <a:r>
              <a:rPr lang="ru-RU" sz="16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юритиш</a:t>
            </a:r>
            <a:endParaRPr lang="ru-RU" sz="16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07267F-F19D-446B-B4BB-5436F2FBA143}"/>
              </a:ext>
            </a:extLst>
          </p:cNvPr>
          <p:cNvGrpSpPr/>
          <p:nvPr/>
        </p:nvGrpSpPr>
        <p:grpSpPr>
          <a:xfrm>
            <a:off x="8211888" y="1119922"/>
            <a:ext cx="3537200" cy="981502"/>
            <a:chOff x="448932" y="916722"/>
            <a:chExt cx="2084719" cy="98150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1FDA3F1-0CAD-4793-9E8D-2483D9F961EE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A8F3B0-8C68-457D-8E47-9184C329BF7B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</a:t>
              </a:r>
              <a:r>
                <a:rPr lang="en-US" sz="6000" spc="-244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A316067-0F8E-4801-9E0F-C311B84C94C0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pPr algn="ctr"/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Хизмат/ички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текширувларни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якунлаш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натижаларни</a:t>
              </a:r>
              <a:r>
                <a:rPr lang="ru-RU" sz="1400" b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ҳужжатлаштириш</a:t>
              </a:r>
              <a:endParaRPr lang="ru-RU" sz="1400" b="1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49" name="Group 14">
            <a:extLst>
              <a:ext uri="{FF2B5EF4-FFF2-40B4-BE49-F238E27FC236}">
                <a16:creationId xmlns:a16="http://schemas.microsoft.com/office/drawing/2014/main" id="{E0583D69-BE75-4347-ADFB-57A3F957D4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90810" y="2213599"/>
            <a:ext cx="1167320" cy="1151530"/>
            <a:chOff x="2840" y="1345"/>
            <a:chExt cx="1038" cy="1036"/>
          </a:xfrm>
          <a:solidFill>
            <a:srgbClr val="B1C7F7">
              <a:alpha val="50000"/>
            </a:srgbClr>
          </a:solidFill>
        </p:grpSpPr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5A3423FB-ED00-4754-9EDB-033E5E9B00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2" y="1551"/>
              <a:ext cx="626" cy="692"/>
            </a:xfrm>
            <a:custGeom>
              <a:avLst/>
              <a:gdLst>
                <a:gd name="T0" fmla="*/ 4614 w 4829"/>
                <a:gd name="T1" fmla="*/ 67 h 5347"/>
                <a:gd name="T2" fmla="*/ 4067 w 4829"/>
                <a:gd name="T3" fmla="*/ 214 h 5347"/>
                <a:gd name="T4" fmla="*/ 3819 w 4829"/>
                <a:gd name="T5" fmla="*/ 378 h 5347"/>
                <a:gd name="T6" fmla="*/ 3365 w 4829"/>
                <a:gd name="T7" fmla="*/ 889 h 5347"/>
                <a:gd name="T8" fmla="*/ 3182 w 4829"/>
                <a:gd name="T9" fmla="*/ 938 h 5347"/>
                <a:gd name="T10" fmla="*/ 3347 w 4829"/>
                <a:gd name="T11" fmla="*/ 1186 h 5347"/>
                <a:gd name="T12" fmla="*/ 1934 w 4829"/>
                <a:gd name="T13" fmla="*/ 3897 h 5347"/>
                <a:gd name="T14" fmla="*/ 1822 w 4829"/>
                <a:gd name="T15" fmla="*/ 4579 h 5347"/>
                <a:gd name="T16" fmla="*/ 1438 w 4829"/>
                <a:gd name="T17" fmla="*/ 4736 h 5347"/>
                <a:gd name="T18" fmla="*/ 962 w 4829"/>
                <a:gd name="T19" fmla="*/ 4699 h 5347"/>
                <a:gd name="T20" fmla="*/ 869 w 4829"/>
                <a:gd name="T21" fmla="*/ 4247 h 5347"/>
                <a:gd name="T22" fmla="*/ 350 w 4829"/>
                <a:gd name="T23" fmla="*/ 4184 h 5347"/>
                <a:gd name="T24" fmla="*/ 106 w 4829"/>
                <a:gd name="T25" fmla="*/ 5336 h 5347"/>
                <a:gd name="T26" fmla="*/ 274 w 4829"/>
                <a:gd name="T27" fmla="*/ 5256 h 5347"/>
                <a:gd name="T28" fmla="*/ 648 w 4829"/>
                <a:gd name="T29" fmla="*/ 4813 h 5347"/>
                <a:gd name="T30" fmla="*/ 1142 w 4829"/>
                <a:gd name="T31" fmla="*/ 4928 h 5347"/>
                <a:gd name="T32" fmla="*/ 1274 w 4829"/>
                <a:gd name="T33" fmla="*/ 5056 h 5347"/>
                <a:gd name="T34" fmla="*/ 1730 w 4829"/>
                <a:gd name="T35" fmla="*/ 5124 h 5347"/>
                <a:gd name="T36" fmla="*/ 2146 w 4829"/>
                <a:gd name="T37" fmla="*/ 4744 h 5347"/>
                <a:gd name="T38" fmla="*/ 2627 w 4829"/>
                <a:gd name="T39" fmla="*/ 4324 h 5347"/>
                <a:gd name="T40" fmla="*/ 4280 w 4829"/>
                <a:gd name="T41" fmla="*/ 1719 h 5347"/>
                <a:gd name="T42" fmla="*/ 4459 w 4829"/>
                <a:gd name="T43" fmla="*/ 1867 h 5347"/>
                <a:gd name="T44" fmla="*/ 3912 w 4829"/>
                <a:gd name="T45" fmla="*/ 2892 h 5347"/>
                <a:gd name="T46" fmla="*/ 3955 w 4829"/>
                <a:gd name="T47" fmla="*/ 3080 h 5347"/>
                <a:gd name="T48" fmla="*/ 4138 w 4829"/>
                <a:gd name="T49" fmla="*/ 3031 h 5347"/>
                <a:gd name="T50" fmla="*/ 4711 w 4829"/>
                <a:gd name="T51" fmla="*/ 1803 h 5347"/>
                <a:gd name="T52" fmla="*/ 4408 w 4829"/>
                <a:gd name="T53" fmla="*/ 1494 h 5347"/>
                <a:gd name="T54" fmla="*/ 4694 w 4829"/>
                <a:gd name="T55" fmla="*/ 735 h 5347"/>
                <a:gd name="T56" fmla="*/ 4800 w 4829"/>
                <a:gd name="T57" fmla="*/ 310 h 5347"/>
                <a:gd name="T58" fmla="*/ 4379 w 4829"/>
                <a:gd name="T59" fmla="*/ 285 h 5347"/>
                <a:gd name="T60" fmla="*/ 4543 w 4829"/>
                <a:gd name="T61" fmla="*/ 379 h 5347"/>
                <a:gd name="T62" fmla="*/ 4463 w 4829"/>
                <a:gd name="T63" fmla="*/ 597 h 5347"/>
                <a:gd name="T64" fmla="*/ 4298 w 4829"/>
                <a:gd name="T65" fmla="*/ 347 h 5347"/>
                <a:gd name="T66" fmla="*/ 2414 w 4829"/>
                <a:gd name="T67" fmla="*/ 4031 h 5347"/>
                <a:gd name="T68" fmla="*/ 2406 w 4829"/>
                <a:gd name="T69" fmla="*/ 3410 h 5347"/>
                <a:gd name="T70" fmla="*/ 2481 w 4829"/>
                <a:gd name="T71" fmla="*/ 4069 h 5347"/>
                <a:gd name="T72" fmla="*/ 2041 w 4829"/>
                <a:gd name="T73" fmla="*/ 4280 h 5347"/>
                <a:gd name="T74" fmla="*/ 2339 w 4829"/>
                <a:gd name="T75" fmla="*/ 4297 h 5347"/>
                <a:gd name="T76" fmla="*/ 2186 w 4829"/>
                <a:gd name="T77" fmla="*/ 4476 h 5347"/>
                <a:gd name="T78" fmla="*/ 2978 w 4829"/>
                <a:gd name="T79" fmla="*/ 3434 h 5347"/>
                <a:gd name="T80" fmla="*/ 3583 w 4829"/>
                <a:gd name="T81" fmla="*/ 1319 h 5347"/>
                <a:gd name="T82" fmla="*/ 2978 w 4829"/>
                <a:gd name="T83" fmla="*/ 3434 h 5347"/>
                <a:gd name="T84" fmla="*/ 3716 w 4829"/>
                <a:gd name="T85" fmla="*/ 1089 h 5347"/>
                <a:gd name="T86" fmla="*/ 4444 w 4829"/>
                <a:gd name="T87" fmla="*/ 894 h 5347"/>
                <a:gd name="T88" fmla="*/ 4178 w 4829"/>
                <a:gd name="T89" fmla="*/ 1355 h 5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29" h="5347">
                  <a:moveTo>
                    <a:pt x="4800" y="310"/>
                  </a:moveTo>
                  <a:cubicBezTo>
                    <a:pt x="4773" y="208"/>
                    <a:pt x="4706" y="120"/>
                    <a:pt x="4614" y="67"/>
                  </a:cubicBezTo>
                  <a:cubicBezTo>
                    <a:pt x="4522" y="14"/>
                    <a:pt x="4412" y="0"/>
                    <a:pt x="4310" y="27"/>
                  </a:cubicBezTo>
                  <a:cubicBezTo>
                    <a:pt x="4207" y="55"/>
                    <a:pt x="4120" y="122"/>
                    <a:pt x="4067" y="214"/>
                  </a:cubicBezTo>
                  <a:lnTo>
                    <a:pt x="4000" y="330"/>
                  </a:lnTo>
                  <a:cubicBezTo>
                    <a:pt x="3937" y="294"/>
                    <a:pt x="3856" y="315"/>
                    <a:pt x="3819" y="378"/>
                  </a:cubicBezTo>
                  <a:lnTo>
                    <a:pt x="3481" y="955"/>
                  </a:lnTo>
                  <a:lnTo>
                    <a:pt x="3365" y="889"/>
                  </a:lnTo>
                  <a:cubicBezTo>
                    <a:pt x="3334" y="871"/>
                    <a:pt x="3297" y="866"/>
                    <a:pt x="3263" y="875"/>
                  </a:cubicBezTo>
                  <a:cubicBezTo>
                    <a:pt x="3229" y="885"/>
                    <a:pt x="3200" y="907"/>
                    <a:pt x="3182" y="938"/>
                  </a:cubicBezTo>
                  <a:cubicBezTo>
                    <a:pt x="3146" y="1002"/>
                    <a:pt x="3168" y="1083"/>
                    <a:pt x="3231" y="1119"/>
                  </a:cubicBezTo>
                  <a:lnTo>
                    <a:pt x="3347" y="1186"/>
                  </a:lnTo>
                  <a:lnTo>
                    <a:pt x="2214" y="3150"/>
                  </a:lnTo>
                  <a:lnTo>
                    <a:pt x="1934" y="3897"/>
                  </a:lnTo>
                  <a:lnTo>
                    <a:pt x="1801" y="4147"/>
                  </a:lnTo>
                  <a:cubicBezTo>
                    <a:pt x="1723" y="4282"/>
                    <a:pt x="1731" y="4451"/>
                    <a:pt x="1822" y="4579"/>
                  </a:cubicBezTo>
                  <a:lnTo>
                    <a:pt x="1522" y="4947"/>
                  </a:lnTo>
                  <a:lnTo>
                    <a:pt x="1438" y="4736"/>
                  </a:lnTo>
                  <a:cubicBezTo>
                    <a:pt x="1400" y="4642"/>
                    <a:pt x="1313" y="4578"/>
                    <a:pt x="1212" y="4570"/>
                  </a:cubicBezTo>
                  <a:cubicBezTo>
                    <a:pt x="1111" y="4562"/>
                    <a:pt x="1014" y="4612"/>
                    <a:pt x="962" y="4699"/>
                  </a:cubicBezTo>
                  <a:lnTo>
                    <a:pt x="914" y="4780"/>
                  </a:lnTo>
                  <a:lnTo>
                    <a:pt x="869" y="4247"/>
                  </a:lnTo>
                  <a:cubicBezTo>
                    <a:pt x="859" y="4121"/>
                    <a:pt x="761" y="4019"/>
                    <a:pt x="635" y="4004"/>
                  </a:cubicBezTo>
                  <a:cubicBezTo>
                    <a:pt x="510" y="3989"/>
                    <a:pt x="391" y="4064"/>
                    <a:pt x="350" y="4184"/>
                  </a:cubicBezTo>
                  <a:lnTo>
                    <a:pt x="22" y="5168"/>
                  </a:lnTo>
                  <a:cubicBezTo>
                    <a:pt x="0" y="5237"/>
                    <a:pt x="37" y="5312"/>
                    <a:pt x="106" y="5336"/>
                  </a:cubicBezTo>
                  <a:cubicBezTo>
                    <a:pt x="119" y="5342"/>
                    <a:pt x="133" y="5346"/>
                    <a:pt x="148" y="5346"/>
                  </a:cubicBezTo>
                  <a:cubicBezTo>
                    <a:pt x="205" y="5347"/>
                    <a:pt x="256" y="5310"/>
                    <a:pt x="274" y="5256"/>
                  </a:cubicBezTo>
                  <a:lnTo>
                    <a:pt x="601" y="4272"/>
                  </a:lnTo>
                  <a:lnTo>
                    <a:pt x="648" y="4813"/>
                  </a:lnTo>
                  <a:cubicBezTo>
                    <a:pt x="657" y="4929"/>
                    <a:pt x="740" y="5025"/>
                    <a:pt x="853" y="5051"/>
                  </a:cubicBezTo>
                  <a:cubicBezTo>
                    <a:pt x="966" y="5077"/>
                    <a:pt x="1083" y="5027"/>
                    <a:pt x="1142" y="4928"/>
                  </a:cubicBezTo>
                  <a:lnTo>
                    <a:pt x="1192" y="4847"/>
                  </a:lnTo>
                  <a:lnTo>
                    <a:pt x="1274" y="5056"/>
                  </a:lnTo>
                  <a:cubicBezTo>
                    <a:pt x="1309" y="5144"/>
                    <a:pt x="1389" y="5207"/>
                    <a:pt x="1483" y="5221"/>
                  </a:cubicBezTo>
                  <a:cubicBezTo>
                    <a:pt x="1577" y="5235"/>
                    <a:pt x="1671" y="5198"/>
                    <a:pt x="1730" y="5124"/>
                  </a:cubicBezTo>
                  <a:lnTo>
                    <a:pt x="2041" y="4731"/>
                  </a:lnTo>
                  <a:cubicBezTo>
                    <a:pt x="2075" y="4740"/>
                    <a:pt x="2111" y="4744"/>
                    <a:pt x="2146" y="4744"/>
                  </a:cubicBezTo>
                  <a:cubicBezTo>
                    <a:pt x="2289" y="4745"/>
                    <a:pt x="2422" y="4670"/>
                    <a:pt x="2494" y="4547"/>
                  </a:cubicBezTo>
                  <a:lnTo>
                    <a:pt x="2627" y="4324"/>
                  </a:lnTo>
                  <a:lnTo>
                    <a:pt x="3135" y="3707"/>
                  </a:lnTo>
                  <a:lnTo>
                    <a:pt x="4280" y="1719"/>
                  </a:lnTo>
                  <a:lnTo>
                    <a:pt x="4396" y="1786"/>
                  </a:lnTo>
                  <a:cubicBezTo>
                    <a:pt x="4427" y="1803"/>
                    <a:pt x="4450" y="1833"/>
                    <a:pt x="4459" y="1867"/>
                  </a:cubicBezTo>
                  <a:cubicBezTo>
                    <a:pt x="4468" y="1901"/>
                    <a:pt x="4463" y="1938"/>
                    <a:pt x="4446" y="1968"/>
                  </a:cubicBezTo>
                  <a:lnTo>
                    <a:pt x="3912" y="2892"/>
                  </a:lnTo>
                  <a:cubicBezTo>
                    <a:pt x="3892" y="2923"/>
                    <a:pt x="3886" y="2960"/>
                    <a:pt x="3894" y="2995"/>
                  </a:cubicBezTo>
                  <a:cubicBezTo>
                    <a:pt x="3902" y="3031"/>
                    <a:pt x="3924" y="3062"/>
                    <a:pt x="3955" y="3080"/>
                  </a:cubicBezTo>
                  <a:cubicBezTo>
                    <a:pt x="3986" y="3098"/>
                    <a:pt x="4022" y="3103"/>
                    <a:pt x="4057" y="3094"/>
                  </a:cubicBezTo>
                  <a:cubicBezTo>
                    <a:pt x="4091" y="3084"/>
                    <a:pt x="4120" y="3062"/>
                    <a:pt x="4138" y="3031"/>
                  </a:cubicBezTo>
                  <a:lnTo>
                    <a:pt x="4671" y="2107"/>
                  </a:lnTo>
                  <a:cubicBezTo>
                    <a:pt x="4724" y="2015"/>
                    <a:pt x="4739" y="1906"/>
                    <a:pt x="4711" y="1803"/>
                  </a:cubicBezTo>
                  <a:cubicBezTo>
                    <a:pt x="4683" y="1701"/>
                    <a:pt x="4616" y="1613"/>
                    <a:pt x="4524" y="1560"/>
                  </a:cubicBezTo>
                  <a:lnTo>
                    <a:pt x="4408" y="1494"/>
                  </a:lnTo>
                  <a:lnTo>
                    <a:pt x="4742" y="917"/>
                  </a:lnTo>
                  <a:cubicBezTo>
                    <a:pt x="4778" y="853"/>
                    <a:pt x="4757" y="772"/>
                    <a:pt x="4694" y="735"/>
                  </a:cubicBezTo>
                  <a:lnTo>
                    <a:pt x="4760" y="619"/>
                  </a:lnTo>
                  <a:cubicBezTo>
                    <a:pt x="4815" y="526"/>
                    <a:pt x="4829" y="414"/>
                    <a:pt x="4800" y="310"/>
                  </a:cubicBezTo>
                  <a:close/>
                  <a:moveTo>
                    <a:pt x="4298" y="347"/>
                  </a:moveTo>
                  <a:cubicBezTo>
                    <a:pt x="4315" y="316"/>
                    <a:pt x="4345" y="294"/>
                    <a:pt x="4379" y="285"/>
                  </a:cubicBezTo>
                  <a:cubicBezTo>
                    <a:pt x="4413" y="276"/>
                    <a:pt x="4450" y="281"/>
                    <a:pt x="4480" y="298"/>
                  </a:cubicBezTo>
                  <a:cubicBezTo>
                    <a:pt x="4511" y="316"/>
                    <a:pt x="4534" y="345"/>
                    <a:pt x="4543" y="379"/>
                  </a:cubicBezTo>
                  <a:cubicBezTo>
                    <a:pt x="4552" y="414"/>
                    <a:pt x="4547" y="450"/>
                    <a:pt x="4530" y="481"/>
                  </a:cubicBezTo>
                  <a:lnTo>
                    <a:pt x="4463" y="597"/>
                  </a:lnTo>
                  <a:lnTo>
                    <a:pt x="4231" y="463"/>
                  </a:lnTo>
                  <a:lnTo>
                    <a:pt x="4298" y="347"/>
                  </a:lnTo>
                  <a:close/>
                  <a:moveTo>
                    <a:pt x="2481" y="4069"/>
                  </a:moveTo>
                  <a:lnTo>
                    <a:pt x="2414" y="4031"/>
                  </a:lnTo>
                  <a:lnTo>
                    <a:pt x="2217" y="3916"/>
                  </a:lnTo>
                  <a:lnTo>
                    <a:pt x="2406" y="3410"/>
                  </a:lnTo>
                  <a:lnTo>
                    <a:pt x="2826" y="3652"/>
                  </a:lnTo>
                  <a:lnTo>
                    <a:pt x="2481" y="4069"/>
                  </a:lnTo>
                  <a:close/>
                  <a:moveTo>
                    <a:pt x="2081" y="4455"/>
                  </a:moveTo>
                  <a:cubicBezTo>
                    <a:pt x="2024" y="4415"/>
                    <a:pt x="2007" y="4340"/>
                    <a:pt x="2041" y="4280"/>
                  </a:cubicBezTo>
                  <a:lnTo>
                    <a:pt x="2107" y="4164"/>
                  </a:lnTo>
                  <a:lnTo>
                    <a:pt x="2339" y="4297"/>
                  </a:lnTo>
                  <a:lnTo>
                    <a:pt x="2273" y="4412"/>
                  </a:lnTo>
                  <a:cubicBezTo>
                    <a:pt x="2254" y="4444"/>
                    <a:pt x="2223" y="4467"/>
                    <a:pt x="2186" y="4476"/>
                  </a:cubicBezTo>
                  <a:cubicBezTo>
                    <a:pt x="2150" y="4484"/>
                    <a:pt x="2111" y="4476"/>
                    <a:pt x="2081" y="4455"/>
                  </a:cubicBezTo>
                  <a:close/>
                  <a:moveTo>
                    <a:pt x="2978" y="3434"/>
                  </a:moveTo>
                  <a:lnTo>
                    <a:pt x="2517" y="3167"/>
                  </a:lnTo>
                  <a:lnTo>
                    <a:pt x="3583" y="1319"/>
                  </a:lnTo>
                  <a:lnTo>
                    <a:pt x="4044" y="1586"/>
                  </a:lnTo>
                  <a:lnTo>
                    <a:pt x="2978" y="3434"/>
                  </a:lnTo>
                  <a:close/>
                  <a:moveTo>
                    <a:pt x="4178" y="1355"/>
                  </a:moveTo>
                  <a:lnTo>
                    <a:pt x="3716" y="1089"/>
                  </a:lnTo>
                  <a:lnTo>
                    <a:pt x="3983" y="627"/>
                  </a:lnTo>
                  <a:lnTo>
                    <a:pt x="4444" y="894"/>
                  </a:lnTo>
                  <a:lnTo>
                    <a:pt x="4178" y="1355"/>
                  </a:lnTo>
                  <a:close/>
                  <a:moveTo>
                    <a:pt x="4178" y="135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56B86D70-FFAE-4654-8FF2-55D7BECF5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5" y="2113"/>
              <a:ext cx="158" cy="101"/>
            </a:xfrm>
            <a:custGeom>
              <a:avLst/>
              <a:gdLst>
                <a:gd name="T0" fmla="*/ 982 w 1215"/>
                <a:gd name="T1" fmla="*/ 45 h 783"/>
                <a:gd name="T2" fmla="*/ 510 w 1215"/>
                <a:gd name="T3" fmla="*/ 516 h 783"/>
                <a:gd name="T4" fmla="*/ 227 w 1215"/>
                <a:gd name="T5" fmla="*/ 233 h 783"/>
                <a:gd name="T6" fmla="*/ 39 w 1215"/>
                <a:gd name="T7" fmla="*/ 233 h 783"/>
                <a:gd name="T8" fmla="*/ 0 w 1215"/>
                <a:gd name="T9" fmla="*/ 328 h 783"/>
                <a:gd name="T10" fmla="*/ 39 w 1215"/>
                <a:gd name="T11" fmla="*/ 422 h 783"/>
                <a:gd name="T12" fmla="*/ 322 w 1215"/>
                <a:gd name="T13" fmla="*/ 705 h 783"/>
                <a:gd name="T14" fmla="*/ 510 w 1215"/>
                <a:gd name="T15" fmla="*/ 782 h 783"/>
                <a:gd name="T16" fmla="*/ 699 w 1215"/>
                <a:gd name="T17" fmla="*/ 705 h 783"/>
                <a:gd name="T18" fmla="*/ 1170 w 1215"/>
                <a:gd name="T19" fmla="*/ 233 h 783"/>
                <a:gd name="T20" fmla="*/ 1163 w 1215"/>
                <a:gd name="T21" fmla="*/ 52 h 783"/>
                <a:gd name="T22" fmla="*/ 982 w 1215"/>
                <a:gd name="T23" fmla="*/ 45 h 783"/>
                <a:gd name="T24" fmla="*/ 982 w 1215"/>
                <a:gd name="T25" fmla="*/ 45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5" h="783">
                  <a:moveTo>
                    <a:pt x="982" y="45"/>
                  </a:moveTo>
                  <a:lnTo>
                    <a:pt x="510" y="516"/>
                  </a:lnTo>
                  <a:lnTo>
                    <a:pt x="227" y="233"/>
                  </a:lnTo>
                  <a:cubicBezTo>
                    <a:pt x="175" y="181"/>
                    <a:pt x="91" y="181"/>
                    <a:pt x="39" y="233"/>
                  </a:cubicBezTo>
                  <a:cubicBezTo>
                    <a:pt x="14" y="258"/>
                    <a:pt x="0" y="292"/>
                    <a:pt x="0" y="328"/>
                  </a:cubicBezTo>
                  <a:cubicBezTo>
                    <a:pt x="0" y="363"/>
                    <a:pt x="14" y="397"/>
                    <a:pt x="39" y="422"/>
                  </a:cubicBezTo>
                  <a:lnTo>
                    <a:pt x="322" y="705"/>
                  </a:lnTo>
                  <a:cubicBezTo>
                    <a:pt x="372" y="755"/>
                    <a:pt x="439" y="782"/>
                    <a:pt x="510" y="782"/>
                  </a:cubicBezTo>
                  <a:cubicBezTo>
                    <a:pt x="581" y="783"/>
                    <a:pt x="649" y="755"/>
                    <a:pt x="699" y="705"/>
                  </a:cubicBezTo>
                  <a:lnTo>
                    <a:pt x="1170" y="233"/>
                  </a:lnTo>
                  <a:cubicBezTo>
                    <a:pt x="1215" y="180"/>
                    <a:pt x="1212" y="101"/>
                    <a:pt x="1163" y="52"/>
                  </a:cubicBezTo>
                  <a:cubicBezTo>
                    <a:pt x="1113" y="3"/>
                    <a:pt x="1035" y="0"/>
                    <a:pt x="982" y="45"/>
                  </a:cubicBezTo>
                  <a:close/>
                  <a:moveTo>
                    <a:pt x="982" y="4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CE0E27A5-BC94-4675-9190-735380D76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9" y="2009"/>
              <a:ext cx="294" cy="303"/>
            </a:xfrm>
            <a:custGeom>
              <a:avLst/>
              <a:gdLst>
                <a:gd name="T0" fmla="*/ 0 w 2267"/>
                <a:gd name="T1" fmla="*/ 1206 h 2339"/>
                <a:gd name="T2" fmla="*/ 1133 w 2267"/>
                <a:gd name="T3" fmla="*/ 2339 h 2339"/>
                <a:gd name="T4" fmla="*/ 2267 w 2267"/>
                <a:gd name="T5" fmla="*/ 1206 h 2339"/>
                <a:gd name="T6" fmla="*/ 2133 w 2267"/>
                <a:gd name="T7" fmla="*/ 1072 h 2339"/>
                <a:gd name="T8" fmla="*/ 2000 w 2267"/>
                <a:gd name="T9" fmla="*/ 1206 h 2339"/>
                <a:gd name="T10" fmla="*/ 1133 w 2267"/>
                <a:gd name="T11" fmla="*/ 2072 h 2339"/>
                <a:gd name="T12" fmla="*/ 267 w 2267"/>
                <a:gd name="T13" fmla="*/ 1206 h 2339"/>
                <a:gd name="T14" fmla="*/ 1133 w 2267"/>
                <a:gd name="T15" fmla="*/ 339 h 2339"/>
                <a:gd name="T16" fmla="*/ 1653 w 2267"/>
                <a:gd name="T17" fmla="*/ 512 h 2339"/>
                <a:gd name="T18" fmla="*/ 1840 w 2267"/>
                <a:gd name="T19" fmla="*/ 486 h 2339"/>
                <a:gd name="T20" fmla="*/ 1813 w 2267"/>
                <a:gd name="T21" fmla="*/ 299 h 2339"/>
                <a:gd name="T22" fmla="*/ 627 w 2267"/>
                <a:gd name="T23" fmla="*/ 192 h 2339"/>
                <a:gd name="T24" fmla="*/ 0 w 2267"/>
                <a:gd name="T25" fmla="*/ 1206 h 2339"/>
                <a:gd name="T26" fmla="*/ 0 w 2267"/>
                <a:gd name="T27" fmla="*/ 1206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67" h="2339">
                  <a:moveTo>
                    <a:pt x="0" y="1206"/>
                  </a:moveTo>
                  <a:cubicBezTo>
                    <a:pt x="0" y="1831"/>
                    <a:pt x="508" y="2339"/>
                    <a:pt x="1133" y="2339"/>
                  </a:cubicBezTo>
                  <a:cubicBezTo>
                    <a:pt x="1759" y="2339"/>
                    <a:pt x="2267" y="1831"/>
                    <a:pt x="2267" y="1206"/>
                  </a:cubicBezTo>
                  <a:cubicBezTo>
                    <a:pt x="2267" y="1132"/>
                    <a:pt x="2207" y="1072"/>
                    <a:pt x="2133" y="1072"/>
                  </a:cubicBezTo>
                  <a:cubicBezTo>
                    <a:pt x="2060" y="1072"/>
                    <a:pt x="2000" y="1132"/>
                    <a:pt x="2000" y="1206"/>
                  </a:cubicBezTo>
                  <a:cubicBezTo>
                    <a:pt x="2000" y="1684"/>
                    <a:pt x="1612" y="2072"/>
                    <a:pt x="1133" y="2072"/>
                  </a:cubicBezTo>
                  <a:cubicBezTo>
                    <a:pt x="655" y="2072"/>
                    <a:pt x="267" y="1684"/>
                    <a:pt x="267" y="1206"/>
                  </a:cubicBezTo>
                  <a:cubicBezTo>
                    <a:pt x="267" y="727"/>
                    <a:pt x="655" y="339"/>
                    <a:pt x="1133" y="339"/>
                  </a:cubicBezTo>
                  <a:cubicBezTo>
                    <a:pt x="1321" y="339"/>
                    <a:pt x="1504" y="399"/>
                    <a:pt x="1653" y="512"/>
                  </a:cubicBezTo>
                  <a:cubicBezTo>
                    <a:pt x="1712" y="557"/>
                    <a:pt x="1796" y="545"/>
                    <a:pt x="1840" y="486"/>
                  </a:cubicBezTo>
                  <a:cubicBezTo>
                    <a:pt x="1884" y="427"/>
                    <a:pt x="1872" y="343"/>
                    <a:pt x="1813" y="299"/>
                  </a:cubicBezTo>
                  <a:cubicBezTo>
                    <a:pt x="1470" y="42"/>
                    <a:pt x="1010" y="0"/>
                    <a:pt x="627" y="192"/>
                  </a:cubicBezTo>
                  <a:cubicBezTo>
                    <a:pt x="243" y="384"/>
                    <a:pt x="0" y="776"/>
                    <a:pt x="0" y="1206"/>
                  </a:cubicBezTo>
                  <a:close/>
                  <a:moveTo>
                    <a:pt x="0" y="120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AC22F333-1448-4A66-8CF6-56BA34FC3B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5" y="1449"/>
              <a:ext cx="484" cy="103"/>
            </a:xfrm>
            <a:custGeom>
              <a:avLst/>
              <a:gdLst>
                <a:gd name="T0" fmla="*/ 3599 w 3732"/>
                <a:gd name="T1" fmla="*/ 267 h 800"/>
                <a:gd name="T2" fmla="*/ 3732 w 3732"/>
                <a:gd name="T3" fmla="*/ 134 h 800"/>
                <a:gd name="T4" fmla="*/ 3599 w 3732"/>
                <a:gd name="T5" fmla="*/ 0 h 800"/>
                <a:gd name="T6" fmla="*/ 133 w 3732"/>
                <a:gd name="T7" fmla="*/ 0 h 800"/>
                <a:gd name="T8" fmla="*/ 0 w 3732"/>
                <a:gd name="T9" fmla="*/ 134 h 800"/>
                <a:gd name="T10" fmla="*/ 0 w 3732"/>
                <a:gd name="T11" fmla="*/ 667 h 800"/>
                <a:gd name="T12" fmla="*/ 133 w 3732"/>
                <a:gd name="T13" fmla="*/ 800 h 800"/>
                <a:gd name="T14" fmla="*/ 3599 w 3732"/>
                <a:gd name="T15" fmla="*/ 800 h 800"/>
                <a:gd name="T16" fmla="*/ 3732 w 3732"/>
                <a:gd name="T17" fmla="*/ 667 h 800"/>
                <a:gd name="T18" fmla="*/ 3599 w 3732"/>
                <a:gd name="T19" fmla="*/ 533 h 800"/>
                <a:gd name="T20" fmla="*/ 266 w 3732"/>
                <a:gd name="T21" fmla="*/ 533 h 800"/>
                <a:gd name="T22" fmla="*/ 266 w 3732"/>
                <a:gd name="T23" fmla="*/ 267 h 800"/>
                <a:gd name="T24" fmla="*/ 3599 w 3732"/>
                <a:gd name="T25" fmla="*/ 267 h 800"/>
                <a:gd name="T26" fmla="*/ 3599 w 3732"/>
                <a:gd name="T27" fmla="*/ 267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32" h="800">
                  <a:moveTo>
                    <a:pt x="3599" y="267"/>
                  </a:moveTo>
                  <a:cubicBezTo>
                    <a:pt x="3673" y="267"/>
                    <a:pt x="3732" y="207"/>
                    <a:pt x="3732" y="134"/>
                  </a:cubicBezTo>
                  <a:cubicBezTo>
                    <a:pt x="3732" y="60"/>
                    <a:pt x="3673" y="0"/>
                    <a:pt x="3599" y="0"/>
                  </a:cubicBezTo>
                  <a:lnTo>
                    <a:pt x="133" y="0"/>
                  </a:lnTo>
                  <a:cubicBezTo>
                    <a:pt x="59" y="0"/>
                    <a:pt x="0" y="60"/>
                    <a:pt x="0" y="134"/>
                  </a:cubicBezTo>
                  <a:lnTo>
                    <a:pt x="0" y="667"/>
                  </a:lnTo>
                  <a:cubicBezTo>
                    <a:pt x="0" y="740"/>
                    <a:pt x="59" y="800"/>
                    <a:pt x="133" y="800"/>
                  </a:cubicBezTo>
                  <a:lnTo>
                    <a:pt x="3599" y="800"/>
                  </a:lnTo>
                  <a:cubicBezTo>
                    <a:pt x="3673" y="800"/>
                    <a:pt x="3732" y="740"/>
                    <a:pt x="3732" y="667"/>
                  </a:cubicBezTo>
                  <a:cubicBezTo>
                    <a:pt x="3732" y="593"/>
                    <a:pt x="3673" y="533"/>
                    <a:pt x="3599" y="533"/>
                  </a:cubicBezTo>
                  <a:lnTo>
                    <a:pt x="266" y="533"/>
                  </a:lnTo>
                  <a:lnTo>
                    <a:pt x="266" y="267"/>
                  </a:lnTo>
                  <a:lnTo>
                    <a:pt x="3599" y="267"/>
                  </a:lnTo>
                  <a:close/>
                  <a:moveTo>
                    <a:pt x="3599" y="2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093DA575-EE72-4F91-B9C6-BB726A4D1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7" y="1587"/>
              <a:ext cx="380" cy="34"/>
            </a:xfrm>
            <a:custGeom>
              <a:avLst/>
              <a:gdLst>
                <a:gd name="T0" fmla="*/ 133 w 2933"/>
                <a:gd name="T1" fmla="*/ 0 h 266"/>
                <a:gd name="T2" fmla="*/ 0 w 2933"/>
                <a:gd name="T3" fmla="*/ 133 h 266"/>
                <a:gd name="T4" fmla="*/ 133 w 2933"/>
                <a:gd name="T5" fmla="*/ 266 h 266"/>
                <a:gd name="T6" fmla="*/ 2799 w 2933"/>
                <a:gd name="T7" fmla="*/ 266 h 266"/>
                <a:gd name="T8" fmla="*/ 2933 w 2933"/>
                <a:gd name="T9" fmla="*/ 133 h 266"/>
                <a:gd name="T10" fmla="*/ 2799 w 2933"/>
                <a:gd name="T11" fmla="*/ 0 h 266"/>
                <a:gd name="T12" fmla="*/ 133 w 2933"/>
                <a:gd name="T13" fmla="*/ 0 h 266"/>
                <a:gd name="T14" fmla="*/ 133 w 2933"/>
                <a:gd name="T1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33" h="266">
                  <a:moveTo>
                    <a:pt x="133" y="0"/>
                  </a:moveTo>
                  <a:cubicBezTo>
                    <a:pt x="59" y="0"/>
                    <a:pt x="0" y="59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lnTo>
                    <a:pt x="2799" y="266"/>
                  </a:lnTo>
                  <a:cubicBezTo>
                    <a:pt x="2873" y="266"/>
                    <a:pt x="2933" y="207"/>
                    <a:pt x="2933" y="133"/>
                  </a:cubicBezTo>
                  <a:cubicBezTo>
                    <a:pt x="2933" y="59"/>
                    <a:pt x="2873" y="0"/>
                    <a:pt x="2799" y="0"/>
                  </a:cubicBezTo>
                  <a:lnTo>
                    <a:pt x="133" y="0"/>
                  </a:lnTo>
                  <a:close/>
                  <a:moveTo>
                    <a:pt x="133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E307E3C0-34D7-4EE8-8CD2-7DD6CAED60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6" y="1708"/>
              <a:ext cx="414" cy="34"/>
            </a:xfrm>
            <a:custGeom>
              <a:avLst/>
              <a:gdLst>
                <a:gd name="T0" fmla="*/ 3066 w 3199"/>
                <a:gd name="T1" fmla="*/ 0 h 266"/>
                <a:gd name="T2" fmla="*/ 133 w 3199"/>
                <a:gd name="T3" fmla="*/ 0 h 266"/>
                <a:gd name="T4" fmla="*/ 0 w 3199"/>
                <a:gd name="T5" fmla="*/ 133 h 266"/>
                <a:gd name="T6" fmla="*/ 133 w 3199"/>
                <a:gd name="T7" fmla="*/ 266 h 266"/>
                <a:gd name="T8" fmla="*/ 3066 w 3199"/>
                <a:gd name="T9" fmla="*/ 266 h 266"/>
                <a:gd name="T10" fmla="*/ 3199 w 3199"/>
                <a:gd name="T11" fmla="*/ 133 h 266"/>
                <a:gd name="T12" fmla="*/ 3066 w 3199"/>
                <a:gd name="T13" fmla="*/ 0 h 266"/>
                <a:gd name="T14" fmla="*/ 3066 w 3199"/>
                <a:gd name="T1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99" h="266">
                  <a:moveTo>
                    <a:pt x="3066" y="0"/>
                  </a:move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lnTo>
                    <a:pt x="3066" y="266"/>
                  </a:lnTo>
                  <a:cubicBezTo>
                    <a:pt x="3140" y="266"/>
                    <a:pt x="3199" y="207"/>
                    <a:pt x="3199" y="133"/>
                  </a:cubicBezTo>
                  <a:cubicBezTo>
                    <a:pt x="3199" y="60"/>
                    <a:pt x="3140" y="0"/>
                    <a:pt x="3066" y="0"/>
                  </a:cubicBezTo>
                  <a:close/>
                  <a:moveTo>
                    <a:pt x="3066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C048E4A5-97B8-4E8D-97F7-8814E0BAA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1" y="1811"/>
              <a:ext cx="380" cy="35"/>
            </a:xfrm>
            <a:custGeom>
              <a:avLst/>
              <a:gdLst>
                <a:gd name="T0" fmla="*/ 2933 w 2933"/>
                <a:gd name="T1" fmla="*/ 133 h 266"/>
                <a:gd name="T2" fmla="*/ 2800 w 2933"/>
                <a:gd name="T3" fmla="*/ 0 h 266"/>
                <a:gd name="T4" fmla="*/ 133 w 2933"/>
                <a:gd name="T5" fmla="*/ 0 h 266"/>
                <a:gd name="T6" fmla="*/ 0 w 2933"/>
                <a:gd name="T7" fmla="*/ 133 h 266"/>
                <a:gd name="T8" fmla="*/ 133 w 2933"/>
                <a:gd name="T9" fmla="*/ 266 h 266"/>
                <a:gd name="T10" fmla="*/ 2800 w 2933"/>
                <a:gd name="T11" fmla="*/ 266 h 266"/>
                <a:gd name="T12" fmla="*/ 2933 w 2933"/>
                <a:gd name="T13" fmla="*/ 133 h 266"/>
                <a:gd name="T14" fmla="*/ 2933 w 2933"/>
                <a:gd name="T15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33" h="266">
                  <a:moveTo>
                    <a:pt x="2933" y="133"/>
                  </a:moveTo>
                  <a:cubicBezTo>
                    <a:pt x="2933" y="59"/>
                    <a:pt x="2873" y="0"/>
                    <a:pt x="2800" y="0"/>
                  </a:cubicBezTo>
                  <a:lnTo>
                    <a:pt x="133" y="0"/>
                  </a:lnTo>
                  <a:cubicBezTo>
                    <a:pt x="60" y="0"/>
                    <a:pt x="0" y="59"/>
                    <a:pt x="0" y="133"/>
                  </a:cubicBezTo>
                  <a:cubicBezTo>
                    <a:pt x="0" y="207"/>
                    <a:pt x="60" y="266"/>
                    <a:pt x="133" y="266"/>
                  </a:cubicBezTo>
                  <a:lnTo>
                    <a:pt x="2800" y="266"/>
                  </a:lnTo>
                  <a:cubicBezTo>
                    <a:pt x="2873" y="266"/>
                    <a:pt x="2933" y="207"/>
                    <a:pt x="2933" y="133"/>
                  </a:cubicBezTo>
                  <a:close/>
                  <a:moveTo>
                    <a:pt x="2933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04E2B956-8828-4A21-8A0E-785C3A2D2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5" y="1811"/>
              <a:ext cx="155" cy="35"/>
            </a:xfrm>
            <a:custGeom>
              <a:avLst/>
              <a:gdLst>
                <a:gd name="T0" fmla="*/ 1066 w 1199"/>
                <a:gd name="T1" fmla="*/ 0 h 266"/>
                <a:gd name="T2" fmla="*/ 133 w 1199"/>
                <a:gd name="T3" fmla="*/ 0 h 266"/>
                <a:gd name="T4" fmla="*/ 0 w 1199"/>
                <a:gd name="T5" fmla="*/ 133 h 266"/>
                <a:gd name="T6" fmla="*/ 133 w 1199"/>
                <a:gd name="T7" fmla="*/ 266 h 266"/>
                <a:gd name="T8" fmla="*/ 1066 w 1199"/>
                <a:gd name="T9" fmla="*/ 266 h 266"/>
                <a:gd name="T10" fmla="*/ 1199 w 1199"/>
                <a:gd name="T11" fmla="*/ 133 h 266"/>
                <a:gd name="T12" fmla="*/ 1066 w 1199"/>
                <a:gd name="T13" fmla="*/ 0 h 266"/>
                <a:gd name="T14" fmla="*/ 1066 w 1199"/>
                <a:gd name="T1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9" h="266">
                  <a:moveTo>
                    <a:pt x="1066" y="0"/>
                  </a:moveTo>
                  <a:lnTo>
                    <a:pt x="133" y="0"/>
                  </a:lnTo>
                  <a:cubicBezTo>
                    <a:pt x="59" y="0"/>
                    <a:pt x="0" y="59"/>
                    <a:pt x="0" y="133"/>
                  </a:cubicBezTo>
                  <a:cubicBezTo>
                    <a:pt x="0" y="207"/>
                    <a:pt x="59" y="266"/>
                    <a:pt x="133" y="266"/>
                  </a:cubicBezTo>
                  <a:lnTo>
                    <a:pt x="1066" y="266"/>
                  </a:lnTo>
                  <a:cubicBezTo>
                    <a:pt x="1140" y="266"/>
                    <a:pt x="1199" y="207"/>
                    <a:pt x="1199" y="133"/>
                  </a:cubicBezTo>
                  <a:cubicBezTo>
                    <a:pt x="1199" y="59"/>
                    <a:pt x="1140" y="0"/>
                    <a:pt x="1066" y="0"/>
                  </a:cubicBezTo>
                  <a:close/>
                  <a:moveTo>
                    <a:pt x="1066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523C5AEE-471B-4D9B-A032-A0995707E2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1" y="1898"/>
              <a:ext cx="207" cy="34"/>
            </a:xfrm>
            <a:custGeom>
              <a:avLst/>
              <a:gdLst>
                <a:gd name="T0" fmla="*/ 1467 w 1600"/>
                <a:gd name="T1" fmla="*/ 267 h 267"/>
                <a:gd name="T2" fmla="*/ 1600 w 1600"/>
                <a:gd name="T3" fmla="*/ 134 h 267"/>
                <a:gd name="T4" fmla="*/ 1467 w 1600"/>
                <a:gd name="T5" fmla="*/ 0 h 267"/>
                <a:gd name="T6" fmla="*/ 133 w 1600"/>
                <a:gd name="T7" fmla="*/ 0 h 267"/>
                <a:gd name="T8" fmla="*/ 0 w 1600"/>
                <a:gd name="T9" fmla="*/ 134 h 267"/>
                <a:gd name="T10" fmla="*/ 133 w 1600"/>
                <a:gd name="T11" fmla="*/ 267 h 267"/>
                <a:gd name="T12" fmla="*/ 1467 w 1600"/>
                <a:gd name="T13" fmla="*/ 267 h 267"/>
                <a:gd name="T14" fmla="*/ 1467 w 1600"/>
                <a:gd name="T15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0" h="267">
                  <a:moveTo>
                    <a:pt x="1467" y="267"/>
                  </a:moveTo>
                  <a:cubicBezTo>
                    <a:pt x="1540" y="267"/>
                    <a:pt x="1600" y="207"/>
                    <a:pt x="1600" y="134"/>
                  </a:cubicBezTo>
                  <a:cubicBezTo>
                    <a:pt x="1600" y="60"/>
                    <a:pt x="1540" y="0"/>
                    <a:pt x="1467" y="0"/>
                  </a:cubicBezTo>
                  <a:lnTo>
                    <a:pt x="133" y="0"/>
                  </a:lnTo>
                  <a:cubicBezTo>
                    <a:pt x="60" y="0"/>
                    <a:pt x="0" y="60"/>
                    <a:pt x="0" y="134"/>
                  </a:cubicBezTo>
                  <a:cubicBezTo>
                    <a:pt x="0" y="207"/>
                    <a:pt x="60" y="267"/>
                    <a:pt x="133" y="267"/>
                  </a:cubicBezTo>
                  <a:lnTo>
                    <a:pt x="1467" y="267"/>
                  </a:lnTo>
                  <a:close/>
                  <a:moveTo>
                    <a:pt x="1467" y="2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3AD149A8-FDB0-4340-B5B1-2BAEE0E0E2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3" y="1898"/>
              <a:ext cx="155" cy="34"/>
            </a:xfrm>
            <a:custGeom>
              <a:avLst/>
              <a:gdLst>
                <a:gd name="T0" fmla="*/ 133 w 1199"/>
                <a:gd name="T1" fmla="*/ 267 h 267"/>
                <a:gd name="T2" fmla="*/ 1066 w 1199"/>
                <a:gd name="T3" fmla="*/ 267 h 267"/>
                <a:gd name="T4" fmla="*/ 1199 w 1199"/>
                <a:gd name="T5" fmla="*/ 134 h 267"/>
                <a:gd name="T6" fmla="*/ 1066 w 1199"/>
                <a:gd name="T7" fmla="*/ 0 h 267"/>
                <a:gd name="T8" fmla="*/ 133 w 1199"/>
                <a:gd name="T9" fmla="*/ 0 h 267"/>
                <a:gd name="T10" fmla="*/ 0 w 1199"/>
                <a:gd name="T11" fmla="*/ 134 h 267"/>
                <a:gd name="T12" fmla="*/ 133 w 1199"/>
                <a:gd name="T13" fmla="*/ 267 h 267"/>
                <a:gd name="T14" fmla="*/ 133 w 1199"/>
                <a:gd name="T15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9" h="267">
                  <a:moveTo>
                    <a:pt x="133" y="267"/>
                  </a:moveTo>
                  <a:lnTo>
                    <a:pt x="1066" y="267"/>
                  </a:lnTo>
                  <a:cubicBezTo>
                    <a:pt x="1140" y="267"/>
                    <a:pt x="1199" y="207"/>
                    <a:pt x="1199" y="134"/>
                  </a:cubicBezTo>
                  <a:cubicBezTo>
                    <a:pt x="1199" y="60"/>
                    <a:pt x="1140" y="0"/>
                    <a:pt x="1066" y="0"/>
                  </a:cubicBezTo>
                  <a:lnTo>
                    <a:pt x="133" y="0"/>
                  </a:lnTo>
                  <a:cubicBezTo>
                    <a:pt x="59" y="0"/>
                    <a:pt x="0" y="60"/>
                    <a:pt x="0" y="134"/>
                  </a:cubicBezTo>
                  <a:cubicBezTo>
                    <a:pt x="0" y="207"/>
                    <a:pt x="59" y="267"/>
                    <a:pt x="133" y="267"/>
                  </a:cubicBezTo>
                  <a:close/>
                  <a:moveTo>
                    <a:pt x="133" y="2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3EC7C753-792F-419C-A0F2-67FAA73B02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1345"/>
              <a:ext cx="794" cy="1036"/>
            </a:xfrm>
            <a:custGeom>
              <a:avLst/>
              <a:gdLst>
                <a:gd name="T0" fmla="*/ 5999 w 6132"/>
                <a:gd name="T1" fmla="*/ 6133 h 7999"/>
                <a:gd name="T2" fmla="*/ 5866 w 6132"/>
                <a:gd name="T3" fmla="*/ 6266 h 7999"/>
                <a:gd name="T4" fmla="*/ 5866 w 6132"/>
                <a:gd name="T5" fmla="*/ 7599 h 7999"/>
                <a:gd name="T6" fmla="*/ 5732 w 6132"/>
                <a:gd name="T7" fmla="*/ 7732 h 7999"/>
                <a:gd name="T8" fmla="*/ 400 w 6132"/>
                <a:gd name="T9" fmla="*/ 7732 h 7999"/>
                <a:gd name="T10" fmla="*/ 267 w 6132"/>
                <a:gd name="T11" fmla="*/ 7599 h 7999"/>
                <a:gd name="T12" fmla="*/ 267 w 6132"/>
                <a:gd name="T13" fmla="*/ 400 h 7999"/>
                <a:gd name="T14" fmla="*/ 400 w 6132"/>
                <a:gd name="T15" fmla="*/ 267 h 7999"/>
                <a:gd name="T16" fmla="*/ 5732 w 6132"/>
                <a:gd name="T17" fmla="*/ 267 h 7999"/>
                <a:gd name="T18" fmla="*/ 5866 w 6132"/>
                <a:gd name="T19" fmla="*/ 400 h 7999"/>
                <a:gd name="T20" fmla="*/ 5866 w 6132"/>
                <a:gd name="T21" fmla="*/ 2904 h 7999"/>
                <a:gd name="T22" fmla="*/ 5999 w 6132"/>
                <a:gd name="T23" fmla="*/ 3037 h 7999"/>
                <a:gd name="T24" fmla="*/ 6132 w 6132"/>
                <a:gd name="T25" fmla="*/ 2904 h 7999"/>
                <a:gd name="T26" fmla="*/ 6132 w 6132"/>
                <a:gd name="T27" fmla="*/ 400 h 7999"/>
                <a:gd name="T28" fmla="*/ 5732 w 6132"/>
                <a:gd name="T29" fmla="*/ 0 h 7999"/>
                <a:gd name="T30" fmla="*/ 400 w 6132"/>
                <a:gd name="T31" fmla="*/ 0 h 7999"/>
                <a:gd name="T32" fmla="*/ 0 w 6132"/>
                <a:gd name="T33" fmla="*/ 400 h 7999"/>
                <a:gd name="T34" fmla="*/ 0 w 6132"/>
                <a:gd name="T35" fmla="*/ 7599 h 7999"/>
                <a:gd name="T36" fmla="*/ 400 w 6132"/>
                <a:gd name="T37" fmla="*/ 7999 h 7999"/>
                <a:gd name="T38" fmla="*/ 5732 w 6132"/>
                <a:gd name="T39" fmla="*/ 7999 h 7999"/>
                <a:gd name="T40" fmla="*/ 6132 w 6132"/>
                <a:gd name="T41" fmla="*/ 7599 h 7999"/>
                <a:gd name="T42" fmla="*/ 6132 w 6132"/>
                <a:gd name="T43" fmla="*/ 6266 h 7999"/>
                <a:gd name="T44" fmla="*/ 5999 w 6132"/>
                <a:gd name="T45" fmla="*/ 6133 h 7999"/>
                <a:gd name="T46" fmla="*/ 5999 w 6132"/>
                <a:gd name="T47" fmla="*/ 6133 h 7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32" h="7999">
                  <a:moveTo>
                    <a:pt x="5999" y="6133"/>
                  </a:moveTo>
                  <a:cubicBezTo>
                    <a:pt x="5925" y="6133"/>
                    <a:pt x="5866" y="6192"/>
                    <a:pt x="5866" y="6266"/>
                  </a:cubicBezTo>
                  <a:lnTo>
                    <a:pt x="5866" y="7599"/>
                  </a:lnTo>
                  <a:cubicBezTo>
                    <a:pt x="5866" y="7673"/>
                    <a:pt x="5806" y="7732"/>
                    <a:pt x="5732" y="7732"/>
                  </a:cubicBezTo>
                  <a:lnTo>
                    <a:pt x="400" y="7732"/>
                  </a:lnTo>
                  <a:cubicBezTo>
                    <a:pt x="326" y="7732"/>
                    <a:pt x="267" y="7673"/>
                    <a:pt x="267" y="7599"/>
                  </a:cubicBezTo>
                  <a:lnTo>
                    <a:pt x="267" y="400"/>
                  </a:lnTo>
                  <a:cubicBezTo>
                    <a:pt x="267" y="327"/>
                    <a:pt x="326" y="267"/>
                    <a:pt x="400" y="267"/>
                  </a:cubicBezTo>
                  <a:lnTo>
                    <a:pt x="5732" y="267"/>
                  </a:lnTo>
                  <a:cubicBezTo>
                    <a:pt x="5806" y="267"/>
                    <a:pt x="5866" y="327"/>
                    <a:pt x="5866" y="400"/>
                  </a:cubicBezTo>
                  <a:lnTo>
                    <a:pt x="5866" y="2904"/>
                  </a:lnTo>
                  <a:cubicBezTo>
                    <a:pt x="5866" y="2977"/>
                    <a:pt x="5925" y="3037"/>
                    <a:pt x="5999" y="3037"/>
                  </a:cubicBezTo>
                  <a:cubicBezTo>
                    <a:pt x="6073" y="3037"/>
                    <a:pt x="6132" y="2977"/>
                    <a:pt x="6132" y="2904"/>
                  </a:cubicBezTo>
                  <a:lnTo>
                    <a:pt x="6132" y="400"/>
                  </a:lnTo>
                  <a:cubicBezTo>
                    <a:pt x="6132" y="179"/>
                    <a:pt x="5953" y="0"/>
                    <a:pt x="5732" y="0"/>
                  </a:cubicBezTo>
                  <a:lnTo>
                    <a:pt x="400" y="0"/>
                  </a:lnTo>
                  <a:cubicBezTo>
                    <a:pt x="179" y="0"/>
                    <a:pt x="0" y="179"/>
                    <a:pt x="0" y="400"/>
                  </a:cubicBezTo>
                  <a:lnTo>
                    <a:pt x="0" y="7599"/>
                  </a:lnTo>
                  <a:cubicBezTo>
                    <a:pt x="0" y="7820"/>
                    <a:pt x="179" y="7999"/>
                    <a:pt x="400" y="7999"/>
                  </a:cubicBezTo>
                  <a:lnTo>
                    <a:pt x="5732" y="7999"/>
                  </a:lnTo>
                  <a:cubicBezTo>
                    <a:pt x="5953" y="7999"/>
                    <a:pt x="6132" y="7820"/>
                    <a:pt x="6132" y="7599"/>
                  </a:cubicBezTo>
                  <a:lnTo>
                    <a:pt x="6132" y="6266"/>
                  </a:lnTo>
                  <a:cubicBezTo>
                    <a:pt x="6132" y="6192"/>
                    <a:pt x="6073" y="6133"/>
                    <a:pt x="5999" y="6133"/>
                  </a:cubicBezTo>
                  <a:close/>
                  <a:moveTo>
                    <a:pt x="5999" y="6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1264C2C-E76D-44D6-8863-62D511536FA6}"/>
              </a:ext>
            </a:extLst>
          </p:cNvPr>
          <p:cNvGrpSpPr/>
          <p:nvPr/>
        </p:nvGrpSpPr>
        <p:grpSpPr>
          <a:xfrm>
            <a:off x="4043199" y="1282700"/>
            <a:ext cx="238043" cy="771733"/>
            <a:chOff x="3841139" y="1940745"/>
            <a:chExt cx="238043" cy="442712"/>
          </a:xfrm>
          <a:solidFill>
            <a:srgbClr val="E0FAFA"/>
          </a:solidFill>
        </p:grpSpPr>
        <p:sp>
          <p:nvSpPr>
            <p:cNvPr id="82" name="Arrow: Chevron 81">
              <a:extLst>
                <a:ext uri="{FF2B5EF4-FFF2-40B4-BE49-F238E27FC236}">
                  <a16:creationId xmlns:a16="http://schemas.microsoft.com/office/drawing/2014/main" id="{4F99476F-8696-4E91-AAFE-B387BA2E0C70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83" name="Arrow: Chevron 82">
              <a:extLst>
                <a:ext uri="{FF2B5EF4-FFF2-40B4-BE49-F238E27FC236}">
                  <a16:creationId xmlns:a16="http://schemas.microsoft.com/office/drawing/2014/main" id="{521B33A0-042F-432F-9CCF-B40D94254A0D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843424E-4DA3-4CE4-A642-695193B3808E}"/>
              </a:ext>
            </a:extLst>
          </p:cNvPr>
          <p:cNvGrpSpPr/>
          <p:nvPr/>
        </p:nvGrpSpPr>
        <p:grpSpPr>
          <a:xfrm>
            <a:off x="7924677" y="1282700"/>
            <a:ext cx="238043" cy="771733"/>
            <a:chOff x="3841139" y="1940745"/>
            <a:chExt cx="238043" cy="442712"/>
          </a:xfrm>
          <a:solidFill>
            <a:srgbClr val="E0FAFA"/>
          </a:solidFill>
        </p:grpSpPr>
        <p:sp>
          <p:nvSpPr>
            <p:cNvPr id="85" name="Arrow: Chevron 84">
              <a:extLst>
                <a:ext uri="{FF2B5EF4-FFF2-40B4-BE49-F238E27FC236}">
                  <a16:creationId xmlns:a16="http://schemas.microsoft.com/office/drawing/2014/main" id="{718D3877-B137-471A-BBF6-AFB05D6FF21D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:a16="http://schemas.microsoft.com/office/drawing/2014/main" id="{42517482-30B8-4BC5-A1CE-A3C4B94D214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EB0781-01A2-4B31-940B-D08FD581B3BA}"/>
              </a:ext>
            </a:extLst>
          </p:cNvPr>
          <p:cNvGrpSpPr/>
          <p:nvPr/>
        </p:nvGrpSpPr>
        <p:grpSpPr>
          <a:xfrm>
            <a:off x="5476807" y="2185526"/>
            <a:ext cx="1374422" cy="1380658"/>
            <a:chOff x="5645207" y="2311127"/>
            <a:chExt cx="1037622" cy="1042329"/>
          </a:xfrm>
        </p:grpSpPr>
        <p:grpSp>
          <p:nvGrpSpPr>
            <p:cNvPr id="61" name="Group 266">
              <a:extLst>
                <a:ext uri="{FF2B5EF4-FFF2-40B4-BE49-F238E27FC236}">
                  <a16:creationId xmlns:a16="http://schemas.microsoft.com/office/drawing/2014/main" id="{90F991C3-9334-4022-A220-48C6915882E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5207" y="2311127"/>
              <a:ext cx="893816" cy="870072"/>
              <a:chOff x="1610" y="1219"/>
              <a:chExt cx="230" cy="232"/>
            </a:xfrm>
            <a:solidFill>
              <a:srgbClr val="B1C7F7">
                <a:alpha val="50000"/>
              </a:srgbClr>
            </a:solidFill>
          </p:grpSpPr>
          <p:sp>
            <p:nvSpPr>
              <p:cNvPr id="62" name="Freeform 267">
                <a:extLst>
                  <a:ext uri="{FF2B5EF4-FFF2-40B4-BE49-F238E27FC236}">
                    <a16:creationId xmlns:a16="http://schemas.microsoft.com/office/drawing/2014/main" id="{6B660608-8538-4C35-8BCA-88DC172407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6" y="1291"/>
                <a:ext cx="8" cy="7"/>
              </a:xfrm>
              <a:custGeom>
                <a:avLst/>
                <a:gdLst>
                  <a:gd name="T0" fmla="*/ 266 w 266"/>
                  <a:gd name="T1" fmla="*/ 134 h 267"/>
                  <a:gd name="T2" fmla="*/ 133 w 266"/>
                  <a:gd name="T3" fmla="*/ 267 h 267"/>
                  <a:gd name="T4" fmla="*/ 0 w 266"/>
                  <a:gd name="T5" fmla="*/ 134 h 267"/>
                  <a:gd name="T6" fmla="*/ 133 w 266"/>
                  <a:gd name="T7" fmla="*/ 0 h 267"/>
                  <a:gd name="T8" fmla="*/ 266 w 266"/>
                  <a:gd name="T9" fmla="*/ 134 h 267"/>
                  <a:gd name="T10" fmla="*/ 266 w 266"/>
                  <a:gd name="T11" fmla="*/ 134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6" h="267">
                    <a:moveTo>
                      <a:pt x="266" y="134"/>
                    </a:moveTo>
                    <a:cubicBezTo>
                      <a:pt x="266" y="207"/>
                      <a:pt x="207" y="267"/>
                      <a:pt x="133" y="267"/>
                    </a:cubicBezTo>
                    <a:cubicBezTo>
                      <a:pt x="59" y="267"/>
                      <a:pt x="0" y="207"/>
                      <a:pt x="0" y="134"/>
                    </a:cubicBezTo>
                    <a:cubicBezTo>
                      <a:pt x="0" y="60"/>
                      <a:pt x="59" y="0"/>
                      <a:pt x="133" y="0"/>
                    </a:cubicBezTo>
                    <a:cubicBezTo>
                      <a:pt x="207" y="0"/>
                      <a:pt x="266" y="60"/>
                      <a:pt x="266" y="134"/>
                    </a:cubicBezTo>
                    <a:close/>
                    <a:moveTo>
                      <a:pt x="266" y="134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68">
                <a:extLst>
                  <a:ext uri="{FF2B5EF4-FFF2-40B4-BE49-F238E27FC236}">
                    <a16:creationId xmlns:a16="http://schemas.microsoft.com/office/drawing/2014/main" id="{B74748BF-CB0C-425D-8EB0-DD0D7C11E7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9" y="1291"/>
                <a:ext cx="8" cy="7"/>
              </a:xfrm>
              <a:custGeom>
                <a:avLst/>
                <a:gdLst>
                  <a:gd name="T0" fmla="*/ 267 w 267"/>
                  <a:gd name="T1" fmla="*/ 134 h 267"/>
                  <a:gd name="T2" fmla="*/ 134 w 267"/>
                  <a:gd name="T3" fmla="*/ 267 h 267"/>
                  <a:gd name="T4" fmla="*/ 0 w 267"/>
                  <a:gd name="T5" fmla="*/ 134 h 267"/>
                  <a:gd name="T6" fmla="*/ 134 w 267"/>
                  <a:gd name="T7" fmla="*/ 0 h 267"/>
                  <a:gd name="T8" fmla="*/ 267 w 267"/>
                  <a:gd name="T9" fmla="*/ 134 h 267"/>
                  <a:gd name="T10" fmla="*/ 267 w 267"/>
                  <a:gd name="T11" fmla="*/ 134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67">
                    <a:moveTo>
                      <a:pt x="267" y="134"/>
                    </a:moveTo>
                    <a:cubicBezTo>
                      <a:pt x="267" y="207"/>
                      <a:pt x="207" y="267"/>
                      <a:pt x="134" y="267"/>
                    </a:cubicBezTo>
                    <a:cubicBezTo>
                      <a:pt x="60" y="267"/>
                      <a:pt x="0" y="207"/>
                      <a:pt x="0" y="134"/>
                    </a:cubicBezTo>
                    <a:cubicBezTo>
                      <a:pt x="0" y="60"/>
                      <a:pt x="60" y="0"/>
                      <a:pt x="134" y="0"/>
                    </a:cubicBezTo>
                    <a:cubicBezTo>
                      <a:pt x="207" y="0"/>
                      <a:pt x="267" y="60"/>
                      <a:pt x="267" y="134"/>
                    </a:cubicBezTo>
                    <a:close/>
                    <a:moveTo>
                      <a:pt x="267" y="134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69">
                <a:extLst>
                  <a:ext uri="{FF2B5EF4-FFF2-40B4-BE49-F238E27FC236}">
                    <a16:creationId xmlns:a16="http://schemas.microsoft.com/office/drawing/2014/main" id="{7B6184FB-1551-4598-9AB1-C2D77B28D8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77" y="1317"/>
                <a:ext cx="29" cy="15"/>
              </a:xfrm>
              <a:custGeom>
                <a:avLst/>
                <a:gdLst>
                  <a:gd name="T0" fmla="*/ 533 w 1067"/>
                  <a:gd name="T1" fmla="*/ 533 h 533"/>
                  <a:gd name="T2" fmla="*/ 1067 w 1067"/>
                  <a:gd name="T3" fmla="*/ 0 h 533"/>
                  <a:gd name="T4" fmla="*/ 800 w 1067"/>
                  <a:gd name="T5" fmla="*/ 0 h 533"/>
                  <a:gd name="T6" fmla="*/ 533 w 1067"/>
                  <a:gd name="T7" fmla="*/ 266 h 533"/>
                  <a:gd name="T8" fmla="*/ 267 w 1067"/>
                  <a:gd name="T9" fmla="*/ 0 h 533"/>
                  <a:gd name="T10" fmla="*/ 0 w 1067"/>
                  <a:gd name="T11" fmla="*/ 0 h 533"/>
                  <a:gd name="T12" fmla="*/ 533 w 1067"/>
                  <a:gd name="T13" fmla="*/ 533 h 533"/>
                  <a:gd name="T14" fmla="*/ 533 w 1067"/>
                  <a:gd name="T15" fmla="*/ 53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7" h="533">
                    <a:moveTo>
                      <a:pt x="533" y="533"/>
                    </a:moveTo>
                    <a:cubicBezTo>
                      <a:pt x="828" y="533"/>
                      <a:pt x="1067" y="294"/>
                      <a:pt x="1067" y="0"/>
                    </a:cubicBezTo>
                    <a:lnTo>
                      <a:pt x="800" y="0"/>
                    </a:lnTo>
                    <a:cubicBezTo>
                      <a:pt x="800" y="147"/>
                      <a:pt x="680" y="266"/>
                      <a:pt x="533" y="266"/>
                    </a:cubicBezTo>
                    <a:cubicBezTo>
                      <a:pt x="386" y="266"/>
                      <a:pt x="267" y="147"/>
                      <a:pt x="267" y="0"/>
                    </a:cubicBezTo>
                    <a:lnTo>
                      <a:pt x="0" y="0"/>
                    </a:lnTo>
                    <a:cubicBezTo>
                      <a:pt x="0" y="294"/>
                      <a:pt x="239" y="533"/>
                      <a:pt x="533" y="533"/>
                    </a:cubicBezTo>
                    <a:close/>
                    <a:moveTo>
                      <a:pt x="533" y="533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70">
                <a:extLst>
                  <a:ext uri="{FF2B5EF4-FFF2-40B4-BE49-F238E27FC236}">
                    <a16:creationId xmlns:a16="http://schemas.microsoft.com/office/drawing/2014/main" id="{16DB5EA0-241D-4587-8ADA-6AFBB9A46D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1" y="1220"/>
                <a:ext cx="89" cy="119"/>
              </a:xfrm>
              <a:custGeom>
                <a:avLst/>
                <a:gdLst>
                  <a:gd name="T0" fmla="*/ 2322 w 3200"/>
                  <a:gd name="T1" fmla="*/ 0 h 4267"/>
                  <a:gd name="T2" fmla="*/ 0 w 3200"/>
                  <a:gd name="T3" fmla="*/ 0 h 4267"/>
                  <a:gd name="T4" fmla="*/ 0 w 3200"/>
                  <a:gd name="T5" fmla="*/ 4267 h 4267"/>
                  <a:gd name="T6" fmla="*/ 3200 w 3200"/>
                  <a:gd name="T7" fmla="*/ 4267 h 4267"/>
                  <a:gd name="T8" fmla="*/ 3200 w 3200"/>
                  <a:gd name="T9" fmla="*/ 878 h 4267"/>
                  <a:gd name="T10" fmla="*/ 2322 w 3200"/>
                  <a:gd name="T11" fmla="*/ 0 h 4267"/>
                  <a:gd name="T12" fmla="*/ 2400 w 3200"/>
                  <a:gd name="T13" fmla="*/ 455 h 4267"/>
                  <a:gd name="T14" fmla="*/ 2744 w 3200"/>
                  <a:gd name="T15" fmla="*/ 800 h 4267"/>
                  <a:gd name="T16" fmla="*/ 2400 w 3200"/>
                  <a:gd name="T17" fmla="*/ 800 h 4267"/>
                  <a:gd name="T18" fmla="*/ 2400 w 3200"/>
                  <a:gd name="T19" fmla="*/ 455 h 4267"/>
                  <a:gd name="T20" fmla="*/ 266 w 3200"/>
                  <a:gd name="T21" fmla="*/ 4000 h 4267"/>
                  <a:gd name="T22" fmla="*/ 266 w 3200"/>
                  <a:gd name="T23" fmla="*/ 267 h 4267"/>
                  <a:gd name="T24" fmla="*/ 2133 w 3200"/>
                  <a:gd name="T25" fmla="*/ 267 h 4267"/>
                  <a:gd name="T26" fmla="*/ 2133 w 3200"/>
                  <a:gd name="T27" fmla="*/ 1067 h 4267"/>
                  <a:gd name="T28" fmla="*/ 2933 w 3200"/>
                  <a:gd name="T29" fmla="*/ 1067 h 4267"/>
                  <a:gd name="T30" fmla="*/ 2933 w 3200"/>
                  <a:gd name="T31" fmla="*/ 4000 h 4267"/>
                  <a:gd name="T32" fmla="*/ 266 w 3200"/>
                  <a:gd name="T33" fmla="*/ 4000 h 4267"/>
                  <a:gd name="T34" fmla="*/ 266 w 3200"/>
                  <a:gd name="T35" fmla="*/ 4000 h 4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00" h="4267">
                    <a:moveTo>
                      <a:pt x="2322" y="0"/>
                    </a:moveTo>
                    <a:lnTo>
                      <a:pt x="0" y="0"/>
                    </a:lnTo>
                    <a:lnTo>
                      <a:pt x="0" y="4267"/>
                    </a:lnTo>
                    <a:lnTo>
                      <a:pt x="3200" y="4267"/>
                    </a:lnTo>
                    <a:lnTo>
                      <a:pt x="3200" y="878"/>
                    </a:lnTo>
                    <a:lnTo>
                      <a:pt x="2322" y="0"/>
                    </a:lnTo>
                    <a:close/>
                    <a:moveTo>
                      <a:pt x="2400" y="455"/>
                    </a:moveTo>
                    <a:lnTo>
                      <a:pt x="2744" y="800"/>
                    </a:lnTo>
                    <a:lnTo>
                      <a:pt x="2400" y="800"/>
                    </a:lnTo>
                    <a:lnTo>
                      <a:pt x="2400" y="455"/>
                    </a:lnTo>
                    <a:close/>
                    <a:moveTo>
                      <a:pt x="266" y="4000"/>
                    </a:moveTo>
                    <a:lnTo>
                      <a:pt x="266" y="267"/>
                    </a:lnTo>
                    <a:lnTo>
                      <a:pt x="2133" y="267"/>
                    </a:lnTo>
                    <a:lnTo>
                      <a:pt x="2133" y="1067"/>
                    </a:lnTo>
                    <a:lnTo>
                      <a:pt x="2933" y="1067"/>
                    </a:lnTo>
                    <a:lnTo>
                      <a:pt x="2933" y="4000"/>
                    </a:lnTo>
                    <a:lnTo>
                      <a:pt x="266" y="4000"/>
                    </a:lnTo>
                    <a:close/>
                    <a:moveTo>
                      <a:pt x="266" y="400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71">
                <a:extLst>
                  <a:ext uri="{FF2B5EF4-FFF2-40B4-BE49-F238E27FC236}">
                    <a16:creationId xmlns:a16="http://schemas.microsoft.com/office/drawing/2014/main" id="{685C9731-8F04-465D-8A5F-526067CDB4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78" y="1270"/>
                <a:ext cx="50" cy="41"/>
              </a:xfrm>
              <a:custGeom>
                <a:avLst/>
                <a:gdLst>
                  <a:gd name="T0" fmla="*/ 494 w 1789"/>
                  <a:gd name="T1" fmla="*/ 1106 h 1483"/>
                  <a:gd name="T2" fmla="*/ 189 w 1789"/>
                  <a:gd name="T3" fmla="*/ 800 h 1483"/>
                  <a:gd name="T4" fmla="*/ 0 w 1789"/>
                  <a:gd name="T5" fmla="*/ 989 h 1483"/>
                  <a:gd name="T6" fmla="*/ 494 w 1789"/>
                  <a:gd name="T7" fmla="*/ 1483 h 1483"/>
                  <a:gd name="T8" fmla="*/ 1789 w 1789"/>
                  <a:gd name="T9" fmla="*/ 189 h 1483"/>
                  <a:gd name="T10" fmla="*/ 1600 w 1789"/>
                  <a:gd name="T11" fmla="*/ 0 h 1483"/>
                  <a:gd name="T12" fmla="*/ 494 w 1789"/>
                  <a:gd name="T13" fmla="*/ 1106 h 1483"/>
                  <a:gd name="T14" fmla="*/ 494 w 1789"/>
                  <a:gd name="T15" fmla="*/ 1106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89" h="1483">
                    <a:moveTo>
                      <a:pt x="494" y="1106"/>
                    </a:moveTo>
                    <a:lnTo>
                      <a:pt x="189" y="800"/>
                    </a:lnTo>
                    <a:lnTo>
                      <a:pt x="0" y="989"/>
                    </a:lnTo>
                    <a:lnTo>
                      <a:pt x="494" y="1483"/>
                    </a:lnTo>
                    <a:lnTo>
                      <a:pt x="1789" y="189"/>
                    </a:lnTo>
                    <a:lnTo>
                      <a:pt x="1600" y="0"/>
                    </a:lnTo>
                    <a:lnTo>
                      <a:pt x="494" y="1106"/>
                    </a:lnTo>
                    <a:close/>
                    <a:moveTo>
                      <a:pt x="494" y="1106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72">
                <a:extLst>
                  <a:ext uri="{FF2B5EF4-FFF2-40B4-BE49-F238E27FC236}">
                    <a16:creationId xmlns:a16="http://schemas.microsoft.com/office/drawing/2014/main" id="{AFD55178-9E89-4CD1-BD11-9CA6075915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1276"/>
                <a:ext cx="59" cy="48"/>
              </a:xfrm>
              <a:custGeom>
                <a:avLst/>
                <a:gdLst>
                  <a:gd name="T0" fmla="*/ 1867 w 2133"/>
                  <a:gd name="T1" fmla="*/ 1467 h 1733"/>
                  <a:gd name="T2" fmla="*/ 267 w 2133"/>
                  <a:gd name="T3" fmla="*/ 1467 h 1733"/>
                  <a:gd name="T4" fmla="*/ 267 w 2133"/>
                  <a:gd name="T5" fmla="*/ 267 h 1733"/>
                  <a:gd name="T6" fmla="*/ 1333 w 2133"/>
                  <a:gd name="T7" fmla="*/ 267 h 1733"/>
                  <a:gd name="T8" fmla="*/ 1333 w 2133"/>
                  <a:gd name="T9" fmla="*/ 0 h 1733"/>
                  <a:gd name="T10" fmla="*/ 0 w 2133"/>
                  <a:gd name="T11" fmla="*/ 0 h 1733"/>
                  <a:gd name="T12" fmla="*/ 0 w 2133"/>
                  <a:gd name="T13" fmla="*/ 1733 h 1733"/>
                  <a:gd name="T14" fmla="*/ 2133 w 2133"/>
                  <a:gd name="T15" fmla="*/ 1733 h 1733"/>
                  <a:gd name="T16" fmla="*/ 2133 w 2133"/>
                  <a:gd name="T17" fmla="*/ 667 h 1733"/>
                  <a:gd name="T18" fmla="*/ 1867 w 2133"/>
                  <a:gd name="T19" fmla="*/ 667 h 1733"/>
                  <a:gd name="T20" fmla="*/ 1867 w 2133"/>
                  <a:gd name="T21" fmla="*/ 1467 h 1733"/>
                  <a:gd name="T22" fmla="*/ 1867 w 2133"/>
                  <a:gd name="T23" fmla="*/ 1467 h 1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33" h="1733">
                    <a:moveTo>
                      <a:pt x="1867" y="1467"/>
                    </a:moveTo>
                    <a:lnTo>
                      <a:pt x="267" y="1467"/>
                    </a:lnTo>
                    <a:lnTo>
                      <a:pt x="267" y="267"/>
                    </a:lnTo>
                    <a:lnTo>
                      <a:pt x="1333" y="267"/>
                    </a:lnTo>
                    <a:lnTo>
                      <a:pt x="1333" y="0"/>
                    </a:lnTo>
                    <a:lnTo>
                      <a:pt x="0" y="0"/>
                    </a:lnTo>
                    <a:lnTo>
                      <a:pt x="0" y="1733"/>
                    </a:lnTo>
                    <a:lnTo>
                      <a:pt x="2133" y="1733"/>
                    </a:lnTo>
                    <a:lnTo>
                      <a:pt x="2133" y="667"/>
                    </a:lnTo>
                    <a:lnTo>
                      <a:pt x="1867" y="667"/>
                    </a:lnTo>
                    <a:lnTo>
                      <a:pt x="1867" y="1467"/>
                    </a:lnTo>
                    <a:close/>
                    <a:moveTo>
                      <a:pt x="1867" y="1467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73">
                <a:extLst>
                  <a:ext uri="{FF2B5EF4-FFF2-40B4-BE49-F238E27FC236}">
                    <a16:creationId xmlns:a16="http://schemas.microsoft.com/office/drawing/2014/main" id="{F2312816-8DF6-41E5-920A-4F92465A1D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1235"/>
                <a:ext cx="7" cy="7"/>
              </a:xfrm>
              <a:custGeom>
                <a:avLst/>
                <a:gdLst>
                  <a:gd name="T0" fmla="*/ 0 w 267"/>
                  <a:gd name="T1" fmla="*/ 0 h 267"/>
                  <a:gd name="T2" fmla="*/ 267 w 267"/>
                  <a:gd name="T3" fmla="*/ 0 h 267"/>
                  <a:gd name="T4" fmla="*/ 267 w 267"/>
                  <a:gd name="T5" fmla="*/ 267 h 267"/>
                  <a:gd name="T6" fmla="*/ 0 w 267"/>
                  <a:gd name="T7" fmla="*/ 267 h 267"/>
                  <a:gd name="T8" fmla="*/ 0 w 267"/>
                  <a:gd name="T9" fmla="*/ 0 h 267"/>
                  <a:gd name="T10" fmla="*/ 0 w 267"/>
                  <a:gd name="T1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67">
                    <a:moveTo>
                      <a:pt x="0" y="0"/>
                    </a:moveTo>
                    <a:lnTo>
                      <a:pt x="267" y="0"/>
                    </a:lnTo>
                    <a:lnTo>
                      <a:pt x="267" y="267"/>
                    </a:lnTo>
                    <a:lnTo>
                      <a:pt x="0" y="2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74">
                <a:extLst>
                  <a:ext uri="{FF2B5EF4-FFF2-40B4-BE49-F238E27FC236}">
                    <a16:creationId xmlns:a16="http://schemas.microsoft.com/office/drawing/2014/main" id="{787F70C3-655B-4C97-9FAD-47B3CEA9A5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1" y="1235"/>
                <a:ext cx="22" cy="7"/>
              </a:xfrm>
              <a:custGeom>
                <a:avLst/>
                <a:gdLst>
                  <a:gd name="T0" fmla="*/ 0 w 800"/>
                  <a:gd name="T1" fmla="*/ 0 h 267"/>
                  <a:gd name="T2" fmla="*/ 800 w 800"/>
                  <a:gd name="T3" fmla="*/ 0 h 267"/>
                  <a:gd name="T4" fmla="*/ 800 w 800"/>
                  <a:gd name="T5" fmla="*/ 267 h 267"/>
                  <a:gd name="T6" fmla="*/ 0 w 800"/>
                  <a:gd name="T7" fmla="*/ 267 h 267"/>
                  <a:gd name="T8" fmla="*/ 0 w 800"/>
                  <a:gd name="T9" fmla="*/ 0 h 267"/>
                  <a:gd name="T10" fmla="*/ 0 w 800"/>
                  <a:gd name="T1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0" h="267">
                    <a:moveTo>
                      <a:pt x="0" y="0"/>
                    </a:moveTo>
                    <a:lnTo>
                      <a:pt x="800" y="0"/>
                    </a:lnTo>
                    <a:lnTo>
                      <a:pt x="800" y="267"/>
                    </a:lnTo>
                    <a:lnTo>
                      <a:pt x="0" y="2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75">
                <a:extLst>
                  <a:ext uri="{FF2B5EF4-FFF2-40B4-BE49-F238E27FC236}">
                    <a16:creationId xmlns:a16="http://schemas.microsoft.com/office/drawing/2014/main" id="{2AB89E50-99EE-4865-9F77-DC20910606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" y="1250"/>
                <a:ext cx="7" cy="7"/>
              </a:xfrm>
              <a:custGeom>
                <a:avLst/>
                <a:gdLst>
                  <a:gd name="T0" fmla="*/ 0 w 267"/>
                  <a:gd name="T1" fmla="*/ 0 h 266"/>
                  <a:gd name="T2" fmla="*/ 267 w 267"/>
                  <a:gd name="T3" fmla="*/ 0 h 266"/>
                  <a:gd name="T4" fmla="*/ 267 w 267"/>
                  <a:gd name="T5" fmla="*/ 266 h 266"/>
                  <a:gd name="T6" fmla="*/ 0 w 267"/>
                  <a:gd name="T7" fmla="*/ 266 h 266"/>
                  <a:gd name="T8" fmla="*/ 0 w 267"/>
                  <a:gd name="T9" fmla="*/ 0 h 266"/>
                  <a:gd name="T10" fmla="*/ 0 w 267"/>
                  <a:gd name="T1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66">
                    <a:moveTo>
                      <a:pt x="0" y="0"/>
                    </a:moveTo>
                    <a:lnTo>
                      <a:pt x="267" y="0"/>
                    </a:lnTo>
                    <a:lnTo>
                      <a:pt x="267" y="266"/>
                    </a:lnTo>
                    <a:lnTo>
                      <a:pt x="0" y="2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6">
                <a:extLst>
                  <a:ext uri="{FF2B5EF4-FFF2-40B4-BE49-F238E27FC236}">
                    <a16:creationId xmlns:a16="http://schemas.microsoft.com/office/drawing/2014/main" id="{8982D904-D437-4F86-A4D5-26B2E86B3D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1" y="1250"/>
                <a:ext cx="22" cy="7"/>
              </a:xfrm>
              <a:custGeom>
                <a:avLst/>
                <a:gdLst>
                  <a:gd name="T0" fmla="*/ 0 w 800"/>
                  <a:gd name="T1" fmla="*/ 0 h 266"/>
                  <a:gd name="T2" fmla="*/ 800 w 800"/>
                  <a:gd name="T3" fmla="*/ 0 h 266"/>
                  <a:gd name="T4" fmla="*/ 800 w 800"/>
                  <a:gd name="T5" fmla="*/ 266 h 266"/>
                  <a:gd name="T6" fmla="*/ 0 w 800"/>
                  <a:gd name="T7" fmla="*/ 266 h 266"/>
                  <a:gd name="T8" fmla="*/ 0 w 800"/>
                  <a:gd name="T9" fmla="*/ 0 h 266"/>
                  <a:gd name="T10" fmla="*/ 0 w 800"/>
                  <a:gd name="T1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0" h="266">
                    <a:moveTo>
                      <a:pt x="0" y="0"/>
                    </a:moveTo>
                    <a:lnTo>
                      <a:pt x="800" y="0"/>
                    </a:lnTo>
                    <a:lnTo>
                      <a:pt x="800" y="266"/>
                    </a:lnTo>
                    <a:lnTo>
                      <a:pt x="0" y="2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78">
                <a:extLst>
                  <a:ext uri="{FF2B5EF4-FFF2-40B4-BE49-F238E27FC236}">
                    <a16:creationId xmlns:a16="http://schemas.microsoft.com/office/drawing/2014/main" id="{EFAC7808-5519-45C5-93F1-BD49E48654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0" y="1219"/>
                <a:ext cx="230" cy="232"/>
              </a:xfrm>
              <a:custGeom>
                <a:avLst/>
                <a:gdLst>
                  <a:gd name="T0" fmla="*/ 7458 w 8267"/>
                  <a:gd name="T1" fmla="*/ 4843 h 8292"/>
                  <a:gd name="T2" fmla="*/ 6771 w 8267"/>
                  <a:gd name="T3" fmla="*/ 4558 h 8292"/>
                  <a:gd name="T4" fmla="*/ 5637 w 8267"/>
                  <a:gd name="T5" fmla="*/ 5020 h 8292"/>
                  <a:gd name="T6" fmla="*/ 5116 w 8267"/>
                  <a:gd name="T7" fmla="*/ 4966 h 8292"/>
                  <a:gd name="T8" fmla="*/ 4197 w 8267"/>
                  <a:gd name="T9" fmla="*/ 3752 h 8292"/>
                  <a:gd name="T10" fmla="*/ 3049 w 8267"/>
                  <a:gd name="T11" fmla="*/ 29 h 8292"/>
                  <a:gd name="T12" fmla="*/ 466 w 8267"/>
                  <a:gd name="T13" fmla="*/ 1320 h 8292"/>
                  <a:gd name="T14" fmla="*/ 1067 w 8267"/>
                  <a:gd name="T15" fmla="*/ 3092 h 8292"/>
                  <a:gd name="T16" fmla="*/ 2000 w 8267"/>
                  <a:gd name="T17" fmla="*/ 4716 h 8292"/>
                  <a:gd name="T18" fmla="*/ 0 w 8267"/>
                  <a:gd name="T19" fmla="*/ 8292 h 8292"/>
                  <a:gd name="T20" fmla="*/ 5946 w 8267"/>
                  <a:gd name="T21" fmla="*/ 7958 h 8292"/>
                  <a:gd name="T22" fmla="*/ 6854 w 8267"/>
                  <a:gd name="T23" fmla="*/ 7958 h 8292"/>
                  <a:gd name="T24" fmla="*/ 7982 w 8267"/>
                  <a:gd name="T25" fmla="*/ 7483 h 8292"/>
                  <a:gd name="T26" fmla="*/ 8267 w 8267"/>
                  <a:gd name="T27" fmla="*/ 6796 h 8292"/>
                  <a:gd name="T28" fmla="*/ 7805 w 8267"/>
                  <a:gd name="T29" fmla="*/ 5662 h 8292"/>
                  <a:gd name="T30" fmla="*/ 3156 w 8267"/>
                  <a:gd name="T31" fmla="*/ 5370 h 8292"/>
                  <a:gd name="T32" fmla="*/ 2782 w 8267"/>
                  <a:gd name="T33" fmla="*/ 6425 h 8292"/>
                  <a:gd name="T34" fmla="*/ 2554 w 8267"/>
                  <a:gd name="T35" fmla="*/ 8025 h 8292"/>
                  <a:gd name="T36" fmla="*/ 2749 w 8267"/>
                  <a:gd name="T37" fmla="*/ 6158 h 8292"/>
                  <a:gd name="T38" fmla="*/ 3284 w 8267"/>
                  <a:gd name="T39" fmla="*/ 5824 h 8292"/>
                  <a:gd name="T40" fmla="*/ 2932 w 8267"/>
                  <a:gd name="T41" fmla="*/ 4692 h 8292"/>
                  <a:gd name="T42" fmla="*/ 3600 w 8267"/>
                  <a:gd name="T43" fmla="*/ 4754 h 8292"/>
                  <a:gd name="T44" fmla="*/ 2267 w 8267"/>
                  <a:gd name="T45" fmla="*/ 4512 h 8292"/>
                  <a:gd name="T46" fmla="*/ 4267 w 8267"/>
                  <a:gd name="T47" fmla="*/ 2716 h 8292"/>
                  <a:gd name="T48" fmla="*/ 1943 w 8267"/>
                  <a:gd name="T49" fmla="*/ 637 h 8292"/>
                  <a:gd name="T50" fmla="*/ 4533 w 8267"/>
                  <a:gd name="T51" fmla="*/ 2562 h 8292"/>
                  <a:gd name="T52" fmla="*/ 3867 w 8267"/>
                  <a:gd name="T53" fmla="*/ 1892 h 8292"/>
                  <a:gd name="T54" fmla="*/ 1943 w 8267"/>
                  <a:gd name="T55" fmla="*/ 637 h 8292"/>
                  <a:gd name="T56" fmla="*/ 1333 w 8267"/>
                  <a:gd name="T57" fmla="*/ 2562 h 8292"/>
                  <a:gd name="T58" fmla="*/ 1333 w 8267"/>
                  <a:gd name="T59" fmla="*/ 3092 h 8292"/>
                  <a:gd name="T60" fmla="*/ 1606 w 8267"/>
                  <a:gd name="T61" fmla="*/ 3469 h 8292"/>
                  <a:gd name="T62" fmla="*/ 2054 w 8267"/>
                  <a:gd name="T63" fmla="*/ 2158 h 8292"/>
                  <a:gd name="T64" fmla="*/ 4000 w 8267"/>
                  <a:gd name="T65" fmla="*/ 3317 h 8292"/>
                  <a:gd name="T66" fmla="*/ 1867 w 8267"/>
                  <a:gd name="T67" fmla="*/ 3358 h 8292"/>
                  <a:gd name="T68" fmla="*/ 2711 w 8267"/>
                  <a:gd name="T69" fmla="*/ 5370 h 8292"/>
                  <a:gd name="T70" fmla="*/ 2105 w 8267"/>
                  <a:gd name="T71" fmla="*/ 4966 h 8292"/>
                  <a:gd name="T72" fmla="*/ 1630 w 8267"/>
                  <a:gd name="T73" fmla="*/ 5062 h 8292"/>
                  <a:gd name="T74" fmla="*/ 2529 w 8267"/>
                  <a:gd name="T75" fmla="*/ 6314 h 8292"/>
                  <a:gd name="T76" fmla="*/ 1333 w 8267"/>
                  <a:gd name="T77" fmla="*/ 6025 h 8292"/>
                  <a:gd name="T78" fmla="*/ 267 w 8267"/>
                  <a:gd name="T79" fmla="*/ 8025 h 8292"/>
                  <a:gd name="T80" fmla="*/ 3338 w 8267"/>
                  <a:gd name="T81" fmla="*/ 6314 h 8292"/>
                  <a:gd name="T82" fmla="*/ 4237 w 8267"/>
                  <a:gd name="T83" fmla="*/ 5062 h 8292"/>
                  <a:gd name="T84" fmla="*/ 4995 w 8267"/>
                  <a:gd name="T85" fmla="*/ 5663 h 8292"/>
                  <a:gd name="T86" fmla="*/ 4533 w 8267"/>
                  <a:gd name="T87" fmla="*/ 6796 h 8292"/>
                  <a:gd name="T88" fmla="*/ 4818 w 8267"/>
                  <a:gd name="T89" fmla="*/ 7483 h 8292"/>
                  <a:gd name="T90" fmla="*/ 5600 w 8267"/>
                  <a:gd name="T91" fmla="*/ 8025 h 8292"/>
                  <a:gd name="T92" fmla="*/ 7714 w 8267"/>
                  <a:gd name="T93" fmla="*/ 6659 h 8292"/>
                  <a:gd name="T94" fmla="*/ 7494 w 8267"/>
                  <a:gd name="T95" fmla="*/ 7188 h 8292"/>
                  <a:gd name="T96" fmla="*/ 7163 w 8267"/>
                  <a:gd name="T97" fmla="*/ 7519 h 8292"/>
                  <a:gd name="T98" fmla="*/ 6634 w 8267"/>
                  <a:gd name="T99" fmla="*/ 7739 h 8292"/>
                  <a:gd name="T100" fmla="*/ 6166 w 8267"/>
                  <a:gd name="T101" fmla="*/ 7739 h 8292"/>
                  <a:gd name="T102" fmla="*/ 5637 w 8267"/>
                  <a:gd name="T103" fmla="*/ 7519 h 8292"/>
                  <a:gd name="T104" fmla="*/ 5306 w 8267"/>
                  <a:gd name="T105" fmla="*/ 7188 h 8292"/>
                  <a:gd name="T106" fmla="*/ 5086 w 8267"/>
                  <a:gd name="T107" fmla="*/ 6659 h 8292"/>
                  <a:gd name="T108" fmla="*/ 5086 w 8267"/>
                  <a:gd name="T109" fmla="*/ 6191 h 8292"/>
                  <a:gd name="T110" fmla="*/ 5306 w 8267"/>
                  <a:gd name="T111" fmla="*/ 5662 h 8292"/>
                  <a:gd name="T112" fmla="*/ 5637 w 8267"/>
                  <a:gd name="T113" fmla="*/ 5331 h 8292"/>
                  <a:gd name="T114" fmla="*/ 6166 w 8267"/>
                  <a:gd name="T115" fmla="*/ 5111 h 8292"/>
                  <a:gd name="T116" fmla="*/ 6634 w 8267"/>
                  <a:gd name="T117" fmla="*/ 5111 h 8292"/>
                  <a:gd name="T118" fmla="*/ 7163 w 8267"/>
                  <a:gd name="T119" fmla="*/ 5331 h 8292"/>
                  <a:gd name="T120" fmla="*/ 7494 w 8267"/>
                  <a:gd name="T121" fmla="*/ 5662 h 8292"/>
                  <a:gd name="T122" fmla="*/ 7714 w 8267"/>
                  <a:gd name="T123" fmla="*/ 6191 h 8292"/>
                  <a:gd name="T124" fmla="*/ 8000 w 8267"/>
                  <a:gd name="T125" fmla="*/ 6588 h 8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267" h="8292">
                    <a:moveTo>
                      <a:pt x="7805" y="5662"/>
                    </a:moveTo>
                    <a:lnTo>
                      <a:pt x="7982" y="5367"/>
                    </a:lnTo>
                    <a:lnTo>
                      <a:pt x="7458" y="4843"/>
                    </a:lnTo>
                    <a:lnTo>
                      <a:pt x="7163" y="5020"/>
                    </a:lnTo>
                    <a:cubicBezTo>
                      <a:pt x="7064" y="4967"/>
                      <a:pt x="6961" y="4924"/>
                      <a:pt x="6854" y="4892"/>
                    </a:cubicBezTo>
                    <a:lnTo>
                      <a:pt x="6771" y="4558"/>
                    </a:lnTo>
                    <a:lnTo>
                      <a:pt x="6029" y="4558"/>
                    </a:lnTo>
                    <a:lnTo>
                      <a:pt x="5946" y="4892"/>
                    </a:lnTo>
                    <a:cubicBezTo>
                      <a:pt x="5839" y="4924"/>
                      <a:pt x="5736" y="4967"/>
                      <a:pt x="5637" y="5020"/>
                    </a:cubicBezTo>
                    <a:lnTo>
                      <a:pt x="5342" y="4843"/>
                    </a:lnTo>
                    <a:lnTo>
                      <a:pt x="5197" y="4988"/>
                    </a:lnTo>
                    <a:cubicBezTo>
                      <a:pt x="5170" y="4980"/>
                      <a:pt x="5144" y="4971"/>
                      <a:pt x="5116" y="4966"/>
                    </a:cubicBezTo>
                    <a:lnTo>
                      <a:pt x="3867" y="4716"/>
                    </a:lnTo>
                    <a:lnTo>
                      <a:pt x="3867" y="4297"/>
                    </a:lnTo>
                    <a:cubicBezTo>
                      <a:pt x="4015" y="4146"/>
                      <a:pt x="4129" y="3960"/>
                      <a:pt x="4197" y="3752"/>
                    </a:cubicBezTo>
                    <a:cubicBezTo>
                      <a:pt x="4534" y="3719"/>
                      <a:pt x="4800" y="3437"/>
                      <a:pt x="4800" y="3092"/>
                    </a:cubicBezTo>
                    <a:lnTo>
                      <a:pt x="4800" y="1943"/>
                    </a:lnTo>
                    <a:cubicBezTo>
                      <a:pt x="4800" y="929"/>
                      <a:pt x="4031" y="88"/>
                      <a:pt x="3049" y="29"/>
                    </a:cubicBezTo>
                    <a:cubicBezTo>
                      <a:pt x="2589" y="0"/>
                      <a:pt x="2137" y="143"/>
                      <a:pt x="1777" y="428"/>
                    </a:cubicBezTo>
                    <a:cubicBezTo>
                      <a:pt x="1450" y="688"/>
                      <a:pt x="1093" y="959"/>
                      <a:pt x="698" y="1186"/>
                    </a:cubicBezTo>
                    <a:lnTo>
                      <a:pt x="466" y="1320"/>
                    </a:lnTo>
                    <a:lnTo>
                      <a:pt x="563" y="1442"/>
                    </a:lnTo>
                    <a:cubicBezTo>
                      <a:pt x="706" y="1620"/>
                      <a:pt x="877" y="1768"/>
                      <a:pt x="1067" y="1883"/>
                    </a:cubicBezTo>
                    <a:lnTo>
                      <a:pt x="1067" y="3092"/>
                    </a:lnTo>
                    <a:cubicBezTo>
                      <a:pt x="1067" y="3434"/>
                      <a:pt x="1327" y="3714"/>
                      <a:pt x="1660" y="3751"/>
                    </a:cubicBezTo>
                    <a:cubicBezTo>
                      <a:pt x="1725" y="3961"/>
                      <a:pt x="1842" y="4153"/>
                      <a:pt x="2000" y="4309"/>
                    </a:cubicBezTo>
                    <a:lnTo>
                      <a:pt x="2000" y="4716"/>
                    </a:lnTo>
                    <a:lnTo>
                      <a:pt x="750" y="4966"/>
                    </a:lnTo>
                    <a:cubicBezTo>
                      <a:pt x="316" y="5053"/>
                      <a:pt x="0" y="5438"/>
                      <a:pt x="0" y="5881"/>
                    </a:cubicBezTo>
                    <a:lnTo>
                      <a:pt x="0" y="8292"/>
                    </a:lnTo>
                    <a:lnTo>
                      <a:pt x="5867" y="8292"/>
                    </a:lnTo>
                    <a:lnTo>
                      <a:pt x="5867" y="7930"/>
                    </a:lnTo>
                    <a:cubicBezTo>
                      <a:pt x="5893" y="7939"/>
                      <a:pt x="5919" y="7950"/>
                      <a:pt x="5946" y="7958"/>
                    </a:cubicBezTo>
                    <a:lnTo>
                      <a:pt x="6029" y="8292"/>
                    </a:lnTo>
                    <a:lnTo>
                      <a:pt x="6771" y="8292"/>
                    </a:lnTo>
                    <a:lnTo>
                      <a:pt x="6854" y="7958"/>
                    </a:lnTo>
                    <a:cubicBezTo>
                      <a:pt x="6961" y="7926"/>
                      <a:pt x="7064" y="7883"/>
                      <a:pt x="7163" y="7830"/>
                    </a:cubicBezTo>
                    <a:lnTo>
                      <a:pt x="7458" y="8007"/>
                    </a:lnTo>
                    <a:lnTo>
                      <a:pt x="7982" y="7483"/>
                    </a:lnTo>
                    <a:lnTo>
                      <a:pt x="7805" y="7188"/>
                    </a:lnTo>
                    <a:cubicBezTo>
                      <a:pt x="7858" y="7089"/>
                      <a:pt x="7901" y="6986"/>
                      <a:pt x="7933" y="6879"/>
                    </a:cubicBezTo>
                    <a:lnTo>
                      <a:pt x="8267" y="6796"/>
                    </a:lnTo>
                    <a:lnTo>
                      <a:pt x="8267" y="6054"/>
                    </a:lnTo>
                    <a:lnTo>
                      <a:pt x="7933" y="5971"/>
                    </a:lnTo>
                    <a:cubicBezTo>
                      <a:pt x="7901" y="5864"/>
                      <a:pt x="7858" y="5761"/>
                      <a:pt x="7805" y="5662"/>
                    </a:cubicBezTo>
                    <a:close/>
                    <a:moveTo>
                      <a:pt x="3972" y="5009"/>
                    </a:moveTo>
                    <a:lnTo>
                      <a:pt x="3674" y="5802"/>
                    </a:lnTo>
                    <a:lnTo>
                      <a:pt x="3156" y="5370"/>
                    </a:lnTo>
                    <a:lnTo>
                      <a:pt x="3761" y="4967"/>
                    </a:lnTo>
                    <a:lnTo>
                      <a:pt x="3972" y="5009"/>
                    </a:lnTo>
                    <a:close/>
                    <a:moveTo>
                      <a:pt x="2782" y="6425"/>
                    </a:moveTo>
                    <a:lnTo>
                      <a:pt x="3084" y="6425"/>
                    </a:lnTo>
                    <a:lnTo>
                      <a:pt x="3313" y="8025"/>
                    </a:lnTo>
                    <a:lnTo>
                      <a:pt x="2554" y="8025"/>
                    </a:lnTo>
                    <a:lnTo>
                      <a:pt x="2782" y="6425"/>
                    </a:lnTo>
                    <a:close/>
                    <a:moveTo>
                      <a:pt x="3118" y="6158"/>
                    </a:moveTo>
                    <a:lnTo>
                      <a:pt x="2749" y="6158"/>
                    </a:lnTo>
                    <a:lnTo>
                      <a:pt x="2582" y="5825"/>
                    </a:lnTo>
                    <a:lnTo>
                      <a:pt x="2933" y="5532"/>
                    </a:lnTo>
                    <a:lnTo>
                      <a:pt x="3284" y="5824"/>
                    </a:lnTo>
                    <a:lnTo>
                      <a:pt x="3118" y="6158"/>
                    </a:lnTo>
                    <a:close/>
                    <a:moveTo>
                      <a:pt x="2267" y="4512"/>
                    </a:moveTo>
                    <a:cubicBezTo>
                      <a:pt x="2468" y="4629"/>
                      <a:pt x="2695" y="4692"/>
                      <a:pt x="2932" y="4692"/>
                    </a:cubicBezTo>
                    <a:cubicBezTo>
                      <a:pt x="2962" y="4692"/>
                      <a:pt x="2992" y="4691"/>
                      <a:pt x="3022" y="4689"/>
                    </a:cubicBezTo>
                    <a:cubicBezTo>
                      <a:pt x="3232" y="4675"/>
                      <a:pt x="3428" y="4610"/>
                      <a:pt x="3600" y="4508"/>
                    </a:cubicBezTo>
                    <a:lnTo>
                      <a:pt x="3600" y="4754"/>
                    </a:lnTo>
                    <a:lnTo>
                      <a:pt x="2933" y="5198"/>
                    </a:lnTo>
                    <a:lnTo>
                      <a:pt x="2267" y="4754"/>
                    </a:lnTo>
                    <a:lnTo>
                      <a:pt x="2267" y="4512"/>
                    </a:lnTo>
                    <a:close/>
                    <a:moveTo>
                      <a:pt x="4258" y="3470"/>
                    </a:moveTo>
                    <a:cubicBezTo>
                      <a:pt x="4263" y="3420"/>
                      <a:pt x="4267" y="3369"/>
                      <a:pt x="4267" y="3317"/>
                    </a:cubicBezTo>
                    <a:lnTo>
                      <a:pt x="4267" y="2716"/>
                    </a:lnTo>
                    <a:cubicBezTo>
                      <a:pt x="4421" y="2771"/>
                      <a:pt x="4533" y="2918"/>
                      <a:pt x="4533" y="3092"/>
                    </a:cubicBezTo>
                    <a:cubicBezTo>
                      <a:pt x="4533" y="3269"/>
                      <a:pt x="4417" y="3417"/>
                      <a:pt x="4258" y="3470"/>
                    </a:cubicBezTo>
                    <a:close/>
                    <a:moveTo>
                      <a:pt x="1943" y="637"/>
                    </a:moveTo>
                    <a:cubicBezTo>
                      <a:pt x="2251" y="392"/>
                      <a:pt x="2639" y="271"/>
                      <a:pt x="3033" y="295"/>
                    </a:cubicBezTo>
                    <a:cubicBezTo>
                      <a:pt x="3874" y="346"/>
                      <a:pt x="4533" y="1070"/>
                      <a:pt x="4533" y="1943"/>
                    </a:cubicBezTo>
                    <a:lnTo>
                      <a:pt x="4533" y="2562"/>
                    </a:lnTo>
                    <a:cubicBezTo>
                      <a:pt x="4456" y="2503"/>
                      <a:pt x="4366" y="2459"/>
                      <a:pt x="4267" y="2439"/>
                    </a:cubicBezTo>
                    <a:lnTo>
                      <a:pt x="4267" y="2292"/>
                    </a:lnTo>
                    <a:cubicBezTo>
                      <a:pt x="4267" y="2071"/>
                      <a:pt x="4087" y="1892"/>
                      <a:pt x="3867" y="1892"/>
                    </a:cubicBezTo>
                    <a:lnTo>
                      <a:pt x="2054" y="1892"/>
                    </a:lnTo>
                    <a:cubicBezTo>
                      <a:pt x="1604" y="1892"/>
                      <a:pt x="1183" y="1712"/>
                      <a:pt x="874" y="1393"/>
                    </a:cubicBezTo>
                    <a:cubicBezTo>
                      <a:pt x="1267" y="1162"/>
                      <a:pt x="1620" y="894"/>
                      <a:pt x="1943" y="637"/>
                    </a:cubicBezTo>
                    <a:close/>
                    <a:moveTo>
                      <a:pt x="1600" y="2104"/>
                    </a:moveTo>
                    <a:lnTo>
                      <a:pt x="1600" y="2439"/>
                    </a:lnTo>
                    <a:cubicBezTo>
                      <a:pt x="1501" y="2459"/>
                      <a:pt x="1411" y="2503"/>
                      <a:pt x="1333" y="2562"/>
                    </a:cubicBezTo>
                    <a:lnTo>
                      <a:pt x="1333" y="2017"/>
                    </a:lnTo>
                    <a:cubicBezTo>
                      <a:pt x="1420" y="2052"/>
                      <a:pt x="1509" y="2082"/>
                      <a:pt x="1600" y="2104"/>
                    </a:cubicBezTo>
                    <a:close/>
                    <a:moveTo>
                      <a:pt x="1333" y="3092"/>
                    </a:moveTo>
                    <a:cubicBezTo>
                      <a:pt x="1333" y="2918"/>
                      <a:pt x="1445" y="2771"/>
                      <a:pt x="1600" y="2716"/>
                    </a:cubicBezTo>
                    <a:lnTo>
                      <a:pt x="1600" y="3358"/>
                    </a:lnTo>
                    <a:cubicBezTo>
                      <a:pt x="1600" y="3395"/>
                      <a:pt x="1603" y="3432"/>
                      <a:pt x="1606" y="3469"/>
                    </a:cubicBezTo>
                    <a:cubicBezTo>
                      <a:pt x="1448" y="3415"/>
                      <a:pt x="1333" y="3267"/>
                      <a:pt x="1333" y="3092"/>
                    </a:cubicBezTo>
                    <a:close/>
                    <a:moveTo>
                      <a:pt x="1867" y="2149"/>
                    </a:moveTo>
                    <a:cubicBezTo>
                      <a:pt x="1929" y="2155"/>
                      <a:pt x="1991" y="2158"/>
                      <a:pt x="2054" y="2158"/>
                    </a:cubicBezTo>
                    <a:lnTo>
                      <a:pt x="3867" y="2158"/>
                    </a:lnTo>
                    <a:cubicBezTo>
                      <a:pt x="3940" y="2158"/>
                      <a:pt x="4000" y="2218"/>
                      <a:pt x="4000" y="2292"/>
                    </a:cubicBezTo>
                    <a:lnTo>
                      <a:pt x="4000" y="3317"/>
                    </a:lnTo>
                    <a:cubicBezTo>
                      <a:pt x="4000" y="3901"/>
                      <a:pt x="3563" y="4387"/>
                      <a:pt x="3005" y="4423"/>
                    </a:cubicBezTo>
                    <a:cubicBezTo>
                      <a:pt x="2705" y="4442"/>
                      <a:pt x="2421" y="4341"/>
                      <a:pt x="2204" y="4137"/>
                    </a:cubicBezTo>
                    <a:cubicBezTo>
                      <a:pt x="1986" y="3933"/>
                      <a:pt x="1867" y="3656"/>
                      <a:pt x="1867" y="3358"/>
                    </a:cubicBezTo>
                    <a:lnTo>
                      <a:pt x="1867" y="2149"/>
                    </a:lnTo>
                    <a:close/>
                    <a:moveTo>
                      <a:pt x="2105" y="4966"/>
                    </a:moveTo>
                    <a:lnTo>
                      <a:pt x="2711" y="5370"/>
                    </a:lnTo>
                    <a:lnTo>
                      <a:pt x="2192" y="5802"/>
                    </a:lnTo>
                    <a:lnTo>
                      <a:pt x="1895" y="5008"/>
                    </a:lnTo>
                    <a:lnTo>
                      <a:pt x="2105" y="4966"/>
                    </a:lnTo>
                    <a:close/>
                    <a:moveTo>
                      <a:pt x="267" y="5881"/>
                    </a:moveTo>
                    <a:cubicBezTo>
                      <a:pt x="267" y="5564"/>
                      <a:pt x="492" y="5289"/>
                      <a:pt x="803" y="5227"/>
                    </a:cubicBezTo>
                    <a:lnTo>
                      <a:pt x="1630" y="5062"/>
                    </a:lnTo>
                    <a:lnTo>
                      <a:pt x="2075" y="6248"/>
                    </a:lnTo>
                    <a:lnTo>
                      <a:pt x="2372" y="6000"/>
                    </a:lnTo>
                    <a:lnTo>
                      <a:pt x="2529" y="6314"/>
                    </a:lnTo>
                    <a:lnTo>
                      <a:pt x="2284" y="8025"/>
                    </a:lnTo>
                    <a:lnTo>
                      <a:pt x="1333" y="8025"/>
                    </a:lnTo>
                    <a:lnTo>
                      <a:pt x="1333" y="6025"/>
                    </a:lnTo>
                    <a:lnTo>
                      <a:pt x="1067" y="6025"/>
                    </a:lnTo>
                    <a:lnTo>
                      <a:pt x="1067" y="8025"/>
                    </a:lnTo>
                    <a:lnTo>
                      <a:pt x="267" y="8025"/>
                    </a:lnTo>
                    <a:lnTo>
                      <a:pt x="267" y="5881"/>
                    </a:lnTo>
                    <a:close/>
                    <a:moveTo>
                      <a:pt x="3582" y="8025"/>
                    </a:moveTo>
                    <a:lnTo>
                      <a:pt x="3338" y="6314"/>
                    </a:lnTo>
                    <a:lnTo>
                      <a:pt x="3495" y="6000"/>
                    </a:lnTo>
                    <a:lnTo>
                      <a:pt x="3792" y="6248"/>
                    </a:lnTo>
                    <a:lnTo>
                      <a:pt x="4237" y="5062"/>
                    </a:lnTo>
                    <a:lnTo>
                      <a:pt x="4976" y="5210"/>
                    </a:lnTo>
                    <a:lnTo>
                      <a:pt x="4818" y="5367"/>
                    </a:lnTo>
                    <a:lnTo>
                      <a:pt x="4995" y="5663"/>
                    </a:lnTo>
                    <a:cubicBezTo>
                      <a:pt x="4942" y="5761"/>
                      <a:pt x="4899" y="5864"/>
                      <a:pt x="4867" y="5971"/>
                    </a:cubicBezTo>
                    <a:lnTo>
                      <a:pt x="4533" y="6054"/>
                    </a:lnTo>
                    <a:lnTo>
                      <a:pt x="4533" y="6796"/>
                    </a:lnTo>
                    <a:lnTo>
                      <a:pt x="4867" y="6879"/>
                    </a:lnTo>
                    <a:cubicBezTo>
                      <a:pt x="4899" y="6986"/>
                      <a:pt x="4942" y="7089"/>
                      <a:pt x="4995" y="7188"/>
                    </a:cubicBezTo>
                    <a:lnTo>
                      <a:pt x="4818" y="7483"/>
                    </a:lnTo>
                    <a:lnTo>
                      <a:pt x="5342" y="8007"/>
                    </a:lnTo>
                    <a:lnTo>
                      <a:pt x="5600" y="7852"/>
                    </a:lnTo>
                    <a:lnTo>
                      <a:pt x="5600" y="8025"/>
                    </a:lnTo>
                    <a:lnTo>
                      <a:pt x="3582" y="8025"/>
                    </a:lnTo>
                    <a:close/>
                    <a:moveTo>
                      <a:pt x="8000" y="6588"/>
                    </a:moveTo>
                    <a:lnTo>
                      <a:pt x="7714" y="6659"/>
                    </a:lnTo>
                    <a:lnTo>
                      <a:pt x="7695" y="6738"/>
                    </a:lnTo>
                    <a:cubicBezTo>
                      <a:pt x="7662" y="6872"/>
                      <a:pt x="7609" y="7001"/>
                      <a:pt x="7537" y="7119"/>
                    </a:cubicBezTo>
                    <a:lnTo>
                      <a:pt x="7494" y="7188"/>
                    </a:lnTo>
                    <a:lnTo>
                      <a:pt x="7646" y="7441"/>
                    </a:lnTo>
                    <a:lnTo>
                      <a:pt x="7416" y="7671"/>
                    </a:lnTo>
                    <a:lnTo>
                      <a:pt x="7163" y="7519"/>
                    </a:lnTo>
                    <a:lnTo>
                      <a:pt x="7094" y="7562"/>
                    </a:lnTo>
                    <a:cubicBezTo>
                      <a:pt x="6976" y="7634"/>
                      <a:pt x="6847" y="7687"/>
                      <a:pt x="6713" y="7720"/>
                    </a:cubicBezTo>
                    <a:lnTo>
                      <a:pt x="6634" y="7739"/>
                    </a:lnTo>
                    <a:lnTo>
                      <a:pt x="6563" y="8025"/>
                    </a:lnTo>
                    <a:lnTo>
                      <a:pt x="6237" y="8025"/>
                    </a:lnTo>
                    <a:lnTo>
                      <a:pt x="6166" y="7739"/>
                    </a:lnTo>
                    <a:lnTo>
                      <a:pt x="6087" y="7720"/>
                    </a:lnTo>
                    <a:cubicBezTo>
                      <a:pt x="5953" y="7687"/>
                      <a:pt x="5824" y="7634"/>
                      <a:pt x="5706" y="7562"/>
                    </a:cubicBezTo>
                    <a:lnTo>
                      <a:pt x="5637" y="7519"/>
                    </a:lnTo>
                    <a:lnTo>
                      <a:pt x="5384" y="7671"/>
                    </a:lnTo>
                    <a:lnTo>
                      <a:pt x="5154" y="7441"/>
                    </a:lnTo>
                    <a:lnTo>
                      <a:pt x="5306" y="7188"/>
                    </a:lnTo>
                    <a:lnTo>
                      <a:pt x="5264" y="7119"/>
                    </a:lnTo>
                    <a:cubicBezTo>
                      <a:pt x="5191" y="7001"/>
                      <a:pt x="5138" y="6872"/>
                      <a:pt x="5105" y="6738"/>
                    </a:cubicBezTo>
                    <a:lnTo>
                      <a:pt x="5086" y="6659"/>
                    </a:lnTo>
                    <a:lnTo>
                      <a:pt x="4800" y="6588"/>
                    </a:lnTo>
                    <a:lnTo>
                      <a:pt x="4800" y="6262"/>
                    </a:lnTo>
                    <a:lnTo>
                      <a:pt x="5086" y="6191"/>
                    </a:lnTo>
                    <a:lnTo>
                      <a:pt x="5105" y="6112"/>
                    </a:lnTo>
                    <a:cubicBezTo>
                      <a:pt x="5138" y="5978"/>
                      <a:pt x="5191" y="5849"/>
                      <a:pt x="5264" y="5731"/>
                    </a:cubicBezTo>
                    <a:lnTo>
                      <a:pt x="5306" y="5662"/>
                    </a:lnTo>
                    <a:lnTo>
                      <a:pt x="5154" y="5409"/>
                    </a:lnTo>
                    <a:lnTo>
                      <a:pt x="5384" y="5179"/>
                    </a:lnTo>
                    <a:lnTo>
                      <a:pt x="5637" y="5331"/>
                    </a:lnTo>
                    <a:lnTo>
                      <a:pt x="5706" y="5288"/>
                    </a:lnTo>
                    <a:cubicBezTo>
                      <a:pt x="5824" y="5216"/>
                      <a:pt x="5953" y="5163"/>
                      <a:pt x="6087" y="5130"/>
                    </a:cubicBezTo>
                    <a:lnTo>
                      <a:pt x="6166" y="5111"/>
                    </a:lnTo>
                    <a:lnTo>
                      <a:pt x="6237" y="4825"/>
                    </a:lnTo>
                    <a:lnTo>
                      <a:pt x="6563" y="4825"/>
                    </a:lnTo>
                    <a:lnTo>
                      <a:pt x="6634" y="5111"/>
                    </a:lnTo>
                    <a:lnTo>
                      <a:pt x="6713" y="5130"/>
                    </a:lnTo>
                    <a:cubicBezTo>
                      <a:pt x="6847" y="5163"/>
                      <a:pt x="6976" y="5216"/>
                      <a:pt x="7094" y="5288"/>
                    </a:cubicBezTo>
                    <a:lnTo>
                      <a:pt x="7163" y="5331"/>
                    </a:lnTo>
                    <a:lnTo>
                      <a:pt x="7416" y="5179"/>
                    </a:lnTo>
                    <a:lnTo>
                      <a:pt x="7646" y="5409"/>
                    </a:lnTo>
                    <a:lnTo>
                      <a:pt x="7494" y="5662"/>
                    </a:lnTo>
                    <a:lnTo>
                      <a:pt x="7537" y="5731"/>
                    </a:lnTo>
                    <a:cubicBezTo>
                      <a:pt x="7609" y="5849"/>
                      <a:pt x="7662" y="5978"/>
                      <a:pt x="7695" y="6112"/>
                    </a:cubicBezTo>
                    <a:lnTo>
                      <a:pt x="7714" y="6191"/>
                    </a:lnTo>
                    <a:lnTo>
                      <a:pt x="8000" y="6262"/>
                    </a:lnTo>
                    <a:lnTo>
                      <a:pt x="8000" y="6588"/>
                    </a:lnTo>
                    <a:close/>
                    <a:moveTo>
                      <a:pt x="8000" y="6588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A66FE9-7F9B-4263-9063-D9CBE6B82F1C}"/>
                </a:ext>
              </a:extLst>
            </p:cNvPr>
            <p:cNvSpPr/>
            <p:nvPr/>
          </p:nvSpPr>
          <p:spPr>
            <a:xfrm>
              <a:off x="6134490" y="2779198"/>
              <a:ext cx="408012" cy="408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362">
              <a:extLst>
                <a:ext uri="{FF2B5EF4-FFF2-40B4-BE49-F238E27FC236}">
                  <a16:creationId xmlns:a16="http://schemas.microsoft.com/office/drawing/2014/main" id="{875EF4F7-24F5-44EE-BCCD-FFEB94F854E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6123141" y="2793768"/>
              <a:ext cx="559688" cy="559688"/>
              <a:chOff x="6024" y="3320"/>
              <a:chExt cx="314" cy="314"/>
            </a:xfrm>
            <a:solidFill>
              <a:srgbClr val="D8E3FB"/>
            </a:solidFill>
          </p:grpSpPr>
          <p:sp>
            <p:nvSpPr>
              <p:cNvPr id="88" name="Freeform 363">
                <a:extLst>
                  <a:ext uri="{FF2B5EF4-FFF2-40B4-BE49-F238E27FC236}">
                    <a16:creationId xmlns:a16="http://schemas.microsoft.com/office/drawing/2014/main" id="{012FA67B-FCB5-428A-B4A8-8723B459C6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24" y="3320"/>
                <a:ext cx="314" cy="314"/>
              </a:xfrm>
              <a:custGeom>
                <a:avLst/>
                <a:gdLst>
                  <a:gd name="T0" fmla="*/ 3794 w 5788"/>
                  <a:gd name="T1" fmla="*/ 0 h 5788"/>
                  <a:gd name="T2" fmla="*/ 1800 w 5788"/>
                  <a:gd name="T3" fmla="*/ 1994 h 5788"/>
                  <a:gd name="T4" fmla="*/ 2206 w 5788"/>
                  <a:gd name="T5" fmla="*/ 3199 h 5788"/>
                  <a:gd name="T6" fmla="*/ 1802 w 5788"/>
                  <a:gd name="T7" fmla="*/ 3602 h 5788"/>
                  <a:gd name="T8" fmla="*/ 1795 w 5788"/>
                  <a:gd name="T9" fmla="*/ 3610 h 5788"/>
                  <a:gd name="T10" fmla="*/ 1694 w 5788"/>
                  <a:gd name="T11" fmla="*/ 3600 h 5788"/>
                  <a:gd name="T12" fmla="*/ 1345 w 5788"/>
                  <a:gd name="T13" fmla="*/ 3745 h 5788"/>
                  <a:gd name="T14" fmla="*/ 145 w 5788"/>
                  <a:gd name="T15" fmla="*/ 4945 h 5788"/>
                  <a:gd name="T16" fmla="*/ 0 w 5788"/>
                  <a:gd name="T17" fmla="*/ 5294 h 5788"/>
                  <a:gd name="T18" fmla="*/ 145 w 5788"/>
                  <a:gd name="T19" fmla="*/ 5643 h 5788"/>
                  <a:gd name="T20" fmla="*/ 494 w 5788"/>
                  <a:gd name="T21" fmla="*/ 5788 h 5788"/>
                  <a:gd name="T22" fmla="*/ 843 w 5788"/>
                  <a:gd name="T23" fmla="*/ 5643 h 5788"/>
                  <a:gd name="T24" fmla="*/ 2043 w 5788"/>
                  <a:gd name="T25" fmla="*/ 4443 h 5788"/>
                  <a:gd name="T26" fmla="*/ 2188 w 5788"/>
                  <a:gd name="T27" fmla="*/ 4094 h 5788"/>
                  <a:gd name="T28" fmla="*/ 2177 w 5788"/>
                  <a:gd name="T29" fmla="*/ 3992 h 5788"/>
                  <a:gd name="T30" fmla="*/ 2185 w 5788"/>
                  <a:gd name="T31" fmla="*/ 3985 h 5788"/>
                  <a:gd name="T32" fmla="*/ 2589 w 5788"/>
                  <a:gd name="T33" fmla="*/ 3581 h 5788"/>
                  <a:gd name="T34" fmla="*/ 3794 w 5788"/>
                  <a:gd name="T35" fmla="*/ 3988 h 5788"/>
                  <a:gd name="T36" fmla="*/ 5788 w 5788"/>
                  <a:gd name="T37" fmla="*/ 1994 h 5788"/>
                  <a:gd name="T38" fmla="*/ 3794 w 5788"/>
                  <a:gd name="T39" fmla="*/ 0 h 5788"/>
                  <a:gd name="T40" fmla="*/ 710 w 5788"/>
                  <a:gd name="T41" fmla="*/ 5510 h 5788"/>
                  <a:gd name="T42" fmla="*/ 494 w 5788"/>
                  <a:gd name="T43" fmla="*/ 5600 h 5788"/>
                  <a:gd name="T44" fmla="*/ 277 w 5788"/>
                  <a:gd name="T45" fmla="*/ 5510 h 5788"/>
                  <a:gd name="T46" fmla="*/ 188 w 5788"/>
                  <a:gd name="T47" fmla="*/ 5294 h 5788"/>
                  <a:gd name="T48" fmla="*/ 277 w 5788"/>
                  <a:gd name="T49" fmla="*/ 5077 h 5788"/>
                  <a:gd name="T50" fmla="*/ 1361 w 5788"/>
                  <a:gd name="T51" fmla="*/ 3994 h 5788"/>
                  <a:gd name="T52" fmla="*/ 1794 w 5788"/>
                  <a:gd name="T53" fmla="*/ 4427 h 5788"/>
                  <a:gd name="T54" fmla="*/ 710 w 5788"/>
                  <a:gd name="T55" fmla="*/ 5510 h 5788"/>
                  <a:gd name="T56" fmla="*/ 1926 w 5788"/>
                  <a:gd name="T57" fmla="*/ 4293 h 5788"/>
                  <a:gd name="T58" fmla="*/ 1494 w 5788"/>
                  <a:gd name="T59" fmla="*/ 3862 h 5788"/>
                  <a:gd name="T60" fmla="*/ 1694 w 5788"/>
                  <a:gd name="T61" fmla="*/ 3788 h 5788"/>
                  <a:gd name="T62" fmla="*/ 1910 w 5788"/>
                  <a:gd name="T63" fmla="*/ 3877 h 5788"/>
                  <a:gd name="T64" fmla="*/ 2000 w 5788"/>
                  <a:gd name="T65" fmla="*/ 4094 h 5788"/>
                  <a:gd name="T66" fmla="*/ 1926 w 5788"/>
                  <a:gd name="T67" fmla="*/ 4293 h 5788"/>
                  <a:gd name="T68" fmla="*/ 2097 w 5788"/>
                  <a:gd name="T69" fmla="*/ 3808 h 5788"/>
                  <a:gd name="T70" fmla="*/ 2043 w 5788"/>
                  <a:gd name="T71" fmla="*/ 3745 h 5788"/>
                  <a:gd name="T72" fmla="*/ 1979 w 5788"/>
                  <a:gd name="T73" fmla="*/ 3691 h 5788"/>
                  <a:gd name="T74" fmla="*/ 2327 w 5788"/>
                  <a:gd name="T75" fmla="*/ 3343 h 5788"/>
                  <a:gd name="T76" fmla="*/ 2445 w 5788"/>
                  <a:gd name="T77" fmla="*/ 3460 h 5788"/>
                  <a:gd name="T78" fmla="*/ 2097 w 5788"/>
                  <a:gd name="T79" fmla="*/ 3808 h 5788"/>
                  <a:gd name="T80" fmla="*/ 3794 w 5788"/>
                  <a:gd name="T81" fmla="*/ 3800 h 5788"/>
                  <a:gd name="T82" fmla="*/ 1988 w 5788"/>
                  <a:gd name="T83" fmla="*/ 1994 h 5788"/>
                  <a:gd name="T84" fmla="*/ 3794 w 5788"/>
                  <a:gd name="T85" fmla="*/ 188 h 5788"/>
                  <a:gd name="T86" fmla="*/ 5600 w 5788"/>
                  <a:gd name="T87" fmla="*/ 1994 h 5788"/>
                  <a:gd name="T88" fmla="*/ 3794 w 5788"/>
                  <a:gd name="T89" fmla="*/ 3800 h 5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788" h="5788">
                    <a:moveTo>
                      <a:pt x="3794" y="0"/>
                    </a:moveTo>
                    <a:cubicBezTo>
                      <a:pt x="2694" y="0"/>
                      <a:pt x="1800" y="894"/>
                      <a:pt x="1800" y="1994"/>
                    </a:cubicBezTo>
                    <a:cubicBezTo>
                      <a:pt x="1800" y="2446"/>
                      <a:pt x="1952" y="2864"/>
                      <a:pt x="2206" y="3199"/>
                    </a:cubicBezTo>
                    <a:lnTo>
                      <a:pt x="1802" y="3602"/>
                    </a:lnTo>
                    <a:cubicBezTo>
                      <a:pt x="1800" y="3605"/>
                      <a:pt x="1798" y="3608"/>
                      <a:pt x="1795" y="3610"/>
                    </a:cubicBezTo>
                    <a:cubicBezTo>
                      <a:pt x="1762" y="3604"/>
                      <a:pt x="1728" y="3600"/>
                      <a:pt x="1694" y="3600"/>
                    </a:cubicBezTo>
                    <a:cubicBezTo>
                      <a:pt x="1562" y="3600"/>
                      <a:pt x="1438" y="3651"/>
                      <a:pt x="1345" y="3745"/>
                    </a:cubicBezTo>
                    <a:lnTo>
                      <a:pt x="145" y="4945"/>
                    </a:lnTo>
                    <a:cubicBezTo>
                      <a:pt x="51" y="5038"/>
                      <a:pt x="0" y="5162"/>
                      <a:pt x="0" y="5294"/>
                    </a:cubicBezTo>
                    <a:cubicBezTo>
                      <a:pt x="0" y="5426"/>
                      <a:pt x="51" y="5550"/>
                      <a:pt x="145" y="5643"/>
                    </a:cubicBezTo>
                    <a:cubicBezTo>
                      <a:pt x="238" y="5736"/>
                      <a:pt x="362" y="5788"/>
                      <a:pt x="494" y="5788"/>
                    </a:cubicBezTo>
                    <a:cubicBezTo>
                      <a:pt x="626" y="5788"/>
                      <a:pt x="750" y="5736"/>
                      <a:pt x="843" y="5643"/>
                    </a:cubicBezTo>
                    <a:lnTo>
                      <a:pt x="2043" y="4443"/>
                    </a:lnTo>
                    <a:cubicBezTo>
                      <a:pt x="2136" y="4350"/>
                      <a:pt x="2188" y="4226"/>
                      <a:pt x="2188" y="4094"/>
                    </a:cubicBezTo>
                    <a:cubicBezTo>
                      <a:pt x="2188" y="4059"/>
                      <a:pt x="2184" y="4025"/>
                      <a:pt x="2177" y="3992"/>
                    </a:cubicBezTo>
                    <a:cubicBezTo>
                      <a:pt x="2180" y="3990"/>
                      <a:pt x="2182" y="3988"/>
                      <a:pt x="2185" y="3985"/>
                    </a:cubicBezTo>
                    <a:lnTo>
                      <a:pt x="2589" y="3581"/>
                    </a:lnTo>
                    <a:cubicBezTo>
                      <a:pt x="2924" y="3836"/>
                      <a:pt x="3341" y="3988"/>
                      <a:pt x="3794" y="3988"/>
                    </a:cubicBezTo>
                    <a:cubicBezTo>
                      <a:pt x="4893" y="3988"/>
                      <a:pt x="5788" y="3093"/>
                      <a:pt x="5788" y="1994"/>
                    </a:cubicBezTo>
                    <a:cubicBezTo>
                      <a:pt x="5788" y="894"/>
                      <a:pt x="4893" y="0"/>
                      <a:pt x="3794" y="0"/>
                    </a:cubicBezTo>
                    <a:close/>
                    <a:moveTo>
                      <a:pt x="710" y="5510"/>
                    </a:moveTo>
                    <a:cubicBezTo>
                      <a:pt x="652" y="5568"/>
                      <a:pt x="576" y="5600"/>
                      <a:pt x="494" y="5600"/>
                    </a:cubicBezTo>
                    <a:cubicBezTo>
                      <a:pt x="412" y="5600"/>
                      <a:pt x="335" y="5568"/>
                      <a:pt x="277" y="5510"/>
                    </a:cubicBezTo>
                    <a:cubicBezTo>
                      <a:pt x="219" y="5452"/>
                      <a:pt x="188" y="5376"/>
                      <a:pt x="188" y="5294"/>
                    </a:cubicBezTo>
                    <a:cubicBezTo>
                      <a:pt x="188" y="5212"/>
                      <a:pt x="219" y="5135"/>
                      <a:pt x="277" y="5077"/>
                    </a:cubicBezTo>
                    <a:lnTo>
                      <a:pt x="1361" y="3994"/>
                    </a:lnTo>
                    <a:lnTo>
                      <a:pt x="1794" y="4427"/>
                    </a:lnTo>
                    <a:lnTo>
                      <a:pt x="710" y="5510"/>
                    </a:lnTo>
                    <a:close/>
                    <a:moveTo>
                      <a:pt x="1926" y="4293"/>
                    </a:moveTo>
                    <a:lnTo>
                      <a:pt x="1494" y="3862"/>
                    </a:lnTo>
                    <a:cubicBezTo>
                      <a:pt x="1552" y="3813"/>
                      <a:pt x="1623" y="3788"/>
                      <a:pt x="1694" y="3788"/>
                    </a:cubicBezTo>
                    <a:cubicBezTo>
                      <a:pt x="1772" y="3788"/>
                      <a:pt x="1851" y="3818"/>
                      <a:pt x="1910" y="3877"/>
                    </a:cubicBezTo>
                    <a:cubicBezTo>
                      <a:pt x="1968" y="3935"/>
                      <a:pt x="2000" y="4012"/>
                      <a:pt x="2000" y="4094"/>
                    </a:cubicBezTo>
                    <a:cubicBezTo>
                      <a:pt x="2000" y="4168"/>
                      <a:pt x="1974" y="4238"/>
                      <a:pt x="1926" y="4293"/>
                    </a:cubicBezTo>
                    <a:close/>
                    <a:moveTo>
                      <a:pt x="2097" y="3808"/>
                    </a:moveTo>
                    <a:cubicBezTo>
                      <a:pt x="2081" y="3786"/>
                      <a:pt x="2063" y="3765"/>
                      <a:pt x="2043" y="3745"/>
                    </a:cubicBezTo>
                    <a:cubicBezTo>
                      <a:pt x="2023" y="3725"/>
                      <a:pt x="2002" y="3707"/>
                      <a:pt x="1979" y="3691"/>
                    </a:cubicBezTo>
                    <a:lnTo>
                      <a:pt x="2327" y="3343"/>
                    </a:lnTo>
                    <a:cubicBezTo>
                      <a:pt x="2365" y="3384"/>
                      <a:pt x="2404" y="3423"/>
                      <a:pt x="2445" y="3460"/>
                    </a:cubicBezTo>
                    <a:lnTo>
                      <a:pt x="2097" y="3808"/>
                    </a:lnTo>
                    <a:close/>
                    <a:moveTo>
                      <a:pt x="3794" y="3800"/>
                    </a:moveTo>
                    <a:cubicBezTo>
                      <a:pt x="2798" y="3800"/>
                      <a:pt x="1988" y="2990"/>
                      <a:pt x="1988" y="1994"/>
                    </a:cubicBezTo>
                    <a:cubicBezTo>
                      <a:pt x="1988" y="998"/>
                      <a:pt x="2798" y="188"/>
                      <a:pt x="3794" y="188"/>
                    </a:cubicBezTo>
                    <a:cubicBezTo>
                      <a:pt x="4790" y="188"/>
                      <a:pt x="5600" y="998"/>
                      <a:pt x="5600" y="1994"/>
                    </a:cubicBezTo>
                    <a:cubicBezTo>
                      <a:pt x="5600" y="2990"/>
                      <a:pt x="4790" y="3800"/>
                      <a:pt x="3794" y="380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64">
                <a:extLst>
                  <a:ext uri="{FF2B5EF4-FFF2-40B4-BE49-F238E27FC236}">
                    <a16:creationId xmlns:a16="http://schemas.microsoft.com/office/drawing/2014/main" id="{E0F2C723-B9D4-4B21-A9E4-F838EFF133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43" y="3342"/>
                <a:ext cx="173" cy="173"/>
              </a:xfrm>
              <a:custGeom>
                <a:avLst/>
                <a:gdLst>
                  <a:gd name="T0" fmla="*/ 1594 w 3188"/>
                  <a:gd name="T1" fmla="*/ 0 h 3188"/>
                  <a:gd name="T2" fmla="*/ 0 w 3188"/>
                  <a:gd name="T3" fmla="*/ 1594 h 3188"/>
                  <a:gd name="T4" fmla="*/ 1594 w 3188"/>
                  <a:gd name="T5" fmla="*/ 3188 h 3188"/>
                  <a:gd name="T6" fmla="*/ 3188 w 3188"/>
                  <a:gd name="T7" fmla="*/ 1594 h 3188"/>
                  <a:gd name="T8" fmla="*/ 1594 w 3188"/>
                  <a:gd name="T9" fmla="*/ 0 h 3188"/>
                  <a:gd name="T10" fmla="*/ 1594 w 3188"/>
                  <a:gd name="T11" fmla="*/ 3000 h 3188"/>
                  <a:gd name="T12" fmla="*/ 188 w 3188"/>
                  <a:gd name="T13" fmla="*/ 1594 h 3188"/>
                  <a:gd name="T14" fmla="*/ 1594 w 3188"/>
                  <a:gd name="T15" fmla="*/ 188 h 3188"/>
                  <a:gd name="T16" fmla="*/ 3000 w 3188"/>
                  <a:gd name="T17" fmla="*/ 1594 h 3188"/>
                  <a:gd name="T18" fmla="*/ 1594 w 3188"/>
                  <a:gd name="T19" fmla="*/ 3000 h 3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88" h="3188">
                    <a:moveTo>
                      <a:pt x="1594" y="0"/>
                    </a:moveTo>
                    <a:cubicBezTo>
                      <a:pt x="715" y="0"/>
                      <a:pt x="0" y="715"/>
                      <a:pt x="0" y="1594"/>
                    </a:cubicBezTo>
                    <a:cubicBezTo>
                      <a:pt x="0" y="2473"/>
                      <a:pt x="715" y="3188"/>
                      <a:pt x="1594" y="3188"/>
                    </a:cubicBezTo>
                    <a:cubicBezTo>
                      <a:pt x="2473" y="3188"/>
                      <a:pt x="3188" y="2473"/>
                      <a:pt x="3188" y="1594"/>
                    </a:cubicBezTo>
                    <a:cubicBezTo>
                      <a:pt x="3188" y="715"/>
                      <a:pt x="2473" y="0"/>
                      <a:pt x="1594" y="0"/>
                    </a:cubicBezTo>
                    <a:close/>
                    <a:moveTo>
                      <a:pt x="1594" y="3000"/>
                    </a:moveTo>
                    <a:cubicBezTo>
                      <a:pt x="818" y="3000"/>
                      <a:pt x="188" y="2369"/>
                      <a:pt x="188" y="1594"/>
                    </a:cubicBezTo>
                    <a:cubicBezTo>
                      <a:pt x="188" y="818"/>
                      <a:pt x="818" y="188"/>
                      <a:pt x="1594" y="188"/>
                    </a:cubicBezTo>
                    <a:cubicBezTo>
                      <a:pt x="2369" y="188"/>
                      <a:pt x="3000" y="818"/>
                      <a:pt x="3000" y="1594"/>
                    </a:cubicBezTo>
                    <a:cubicBezTo>
                      <a:pt x="3000" y="2369"/>
                      <a:pt x="2369" y="3000"/>
                      <a:pt x="1594" y="300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365">
                <a:extLst>
                  <a:ext uri="{FF2B5EF4-FFF2-40B4-BE49-F238E27FC236}">
                    <a16:creationId xmlns:a16="http://schemas.microsoft.com/office/drawing/2014/main" id="{9814CA16-9DA7-4CBF-921F-5ABE1C3B0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6" y="3372"/>
                <a:ext cx="38" cy="99"/>
              </a:xfrm>
              <a:custGeom>
                <a:avLst/>
                <a:gdLst>
                  <a:gd name="T0" fmla="*/ 158 w 701"/>
                  <a:gd name="T1" fmla="*/ 28 h 1823"/>
                  <a:gd name="T2" fmla="*/ 28 w 701"/>
                  <a:gd name="T3" fmla="*/ 55 h 1823"/>
                  <a:gd name="T4" fmla="*/ 55 w 701"/>
                  <a:gd name="T5" fmla="*/ 185 h 1823"/>
                  <a:gd name="T6" fmla="*/ 513 w 701"/>
                  <a:gd name="T7" fmla="*/ 1029 h 1823"/>
                  <a:gd name="T8" fmla="*/ 283 w 701"/>
                  <a:gd name="T9" fmla="*/ 1669 h 1823"/>
                  <a:gd name="T10" fmla="*/ 296 w 701"/>
                  <a:gd name="T11" fmla="*/ 1801 h 1823"/>
                  <a:gd name="T12" fmla="*/ 355 w 701"/>
                  <a:gd name="T13" fmla="*/ 1823 h 1823"/>
                  <a:gd name="T14" fmla="*/ 428 w 701"/>
                  <a:gd name="T15" fmla="*/ 1788 h 1823"/>
                  <a:gd name="T16" fmla="*/ 701 w 701"/>
                  <a:gd name="T17" fmla="*/ 1029 h 1823"/>
                  <a:gd name="T18" fmla="*/ 158 w 701"/>
                  <a:gd name="T19" fmla="*/ 28 h 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1" h="1823">
                    <a:moveTo>
                      <a:pt x="158" y="28"/>
                    </a:moveTo>
                    <a:cubicBezTo>
                      <a:pt x="114" y="0"/>
                      <a:pt x="56" y="12"/>
                      <a:pt x="28" y="55"/>
                    </a:cubicBezTo>
                    <a:cubicBezTo>
                      <a:pt x="0" y="99"/>
                      <a:pt x="12" y="157"/>
                      <a:pt x="55" y="185"/>
                    </a:cubicBezTo>
                    <a:cubicBezTo>
                      <a:pt x="342" y="372"/>
                      <a:pt x="513" y="687"/>
                      <a:pt x="513" y="1029"/>
                    </a:cubicBezTo>
                    <a:cubicBezTo>
                      <a:pt x="513" y="1262"/>
                      <a:pt x="431" y="1490"/>
                      <a:pt x="283" y="1669"/>
                    </a:cubicBezTo>
                    <a:cubicBezTo>
                      <a:pt x="250" y="1709"/>
                      <a:pt x="256" y="1768"/>
                      <a:pt x="296" y="1801"/>
                    </a:cubicBezTo>
                    <a:cubicBezTo>
                      <a:pt x="313" y="1816"/>
                      <a:pt x="334" y="1823"/>
                      <a:pt x="355" y="1823"/>
                    </a:cubicBezTo>
                    <a:cubicBezTo>
                      <a:pt x="382" y="1823"/>
                      <a:pt x="409" y="1811"/>
                      <a:pt x="428" y="1788"/>
                    </a:cubicBezTo>
                    <a:cubicBezTo>
                      <a:pt x="604" y="1575"/>
                      <a:pt x="701" y="1306"/>
                      <a:pt x="701" y="1029"/>
                    </a:cubicBezTo>
                    <a:cubicBezTo>
                      <a:pt x="701" y="624"/>
                      <a:pt x="498" y="249"/>
                      <a:pt x="158" y="2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366">
                <a:extLst>
                  <a:ext uri="{FF2B5EF4-FFF2-40B4-BE49-F238E27FC236}">
                    <a16:creationId xmlns:a16="http://schemas.microsoft.com/office/drawing/2014/main" id="{06C73DD4-9E07-496B-B60C-7312DFFA1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5" y="3363"/>
                <a:ext cx="21" cy="12"/>
              </a:xfrm>
              <a:custGeom>
                <a:avLst/>
                <a:gdLst>
                  <a:gd name="T0" fmla="*/ 311 w 395"/>
                  <a:gd name="T1" fmla="*/ 20 h 206"/>
                  <a:gd name="T2" fmla="*/ 94 w 395"/>
                  <a:gd name="T3" fmla="*/ 0 h 206"/>
                  <a:gd name="T4" fmla="*/ 0 w 395"/>
                  <a:gd name="T5" fmla="*/ 94 h 206"/>
                  <a:gd name="T6" fmla="*/ 94 w 395"/>
                  <a:gd name="T7" fmla="*/ 188 h 206"/>
                  <a:gd name="T8" fmla="*/ 277 w 395"/>
                  <a:gd name="T9" fmla="*/ 204 h 206"/>
                  <a:gd name="T10" fmla="*/ 294 w 395"/>
                  <a:gd name="T11" fmla="*/ 206 h 206"/>
                  <a:gd name="T12" fmla="*/ 386 w 395"/>
                  <a:gd name="T13" fmla="*/ 129 h 206"/>
                  <a:gd name="T14" fmla="*/ 311 w 395"/>
                  <a:gd name="T15" fmla="*/ 2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5" h="206">
                    <a:moveTo>
                      <a:pt x="311" y="20"/>
                    </a:moveTo>
                    <a:cubicBezTo>
                      <a:pt x="240" y="7"/>
                      <a:pt x="167" y="0"/>
                      <a:pt x="94" y="0"/>
                    </a:cubicBezTo>
                    <a:cubicBezTo>
                      <a:pt x="42" y="0"/>
                      <a:pt x="0" y="42"/>
                      <a:pt x="0" y="94"/>
                    </a:cubicBezTo>
                    <a:cubicBezTo>
                      <a:pt x="0" y="146"/>
                      <a:pt x="42" y="188"/>
                      <a:pt x="94" y="188"/>
                    </a:cubicBezTo>
                    <a:cubicBezTo>
                      <a:pt x="155" y="188"/>
                      <a:pt x="217" y="193"/>
                      <a:pt x="277" y="204"/>
                    </a:cubicBezTo>
                    <a:cubicBezTo>
                      <a:pt x="283" y="205"/>
                      <a:pt x="288" y="206"/>
                      <a:pt x="294" y="206"/>
                    </a:cubicBezTo>
                    <a:cubicBezTo>
                      <a:pt x="338" y="206"/>
                      <a:pt x="378" y="174"/>
                      <a:pt x="386" y="129"/>
                    </a:cubicBezTo>
                    <a:cubicBezTo>
                      <a:pt x="395" y="78"/>
                      <a:pt x="362" y="29"/>
                      <a:pt x="311" y="2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21BB075-BDB6-458E-AA5F-43CFCF65DA09}"/>
              </a:ext>
            </a:extLst>
          </p:cNvPr>
          <p:cNvGrpSpPr/>
          <p:nvPr/>
        </p:nvGrpSpPr>
        <p:grpSpPr>
          <a:xfrm>
            <a:off x="1633015" y="2193622"/>
            <a:ext cx="1174298" cy="1174298"/>
            <a:chOff x="3101975" y="2686050"/>
            <a:chExt cx="857250" cy="857250"/>
          </a:xfrm>
          <a:solidFill>
            <a:srgbClr val="D8E3FB"/>
          </a:solidFill>
        </p:grpSpPr>
        <p:sp>
          <p:nvSpPr>
            <p:cNvPr id="100" name="Freeform 111">
              <a:extLst>
                <a:ext uri="{FF2B5EF4-FFF2-40B4-BE49-F238E27FC236}">
                  <a16:creationId xmlns:a16="http://schemas.microsoft.com/office/drawing/2014/main" id="{91924315-5940-4843-BEF6-B36778FFD0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1975" y="2686050"/>
              <a:ext cx="857250" cy="857250"/>
            </a:xfrm>
            <a:custGeom>
              <a:avLst/>
              <a:gdLst>
                <a:gd name="T0" fmla="*/ 7515 w 8267"/>
                <a:gd name="T1" fmla="*/ 2933 h 8267"/>
                <a:gd name="T2" fmla="*/ 6267 w 8267"/>
                <a:gd name="T3" fmla="*/ 0 h 8267"/>
                <a:gd name="T4" fmla="*/ 5019 w 8267"/>
                <a:gd name="T5" fmla="*/ 2933 h 8267"/>
                <a:gd name="T6" fmla="*/ 4267 w 8267"/>
                <a:gd name="T7" fmla="*/ 933 h 8267"/>
                <a:gd name="T8" fmla="*/ 3428 w 8267"/>
                <a:gd name="T9" fmla="*/ 39 h 8267"/>
                <a:gd name="T10" fmla="*/ 133 w 8267"/>
                <a:gd name="T11" fmla="*/ 0 h 8267"/>
                <a:gd name="T12" fmla="*/ 0 w 8267"/>
                <a:gd name="T13" fmla="*/ 5200 h 8267"/>
                <a:gd name="T14" fmla="*/ 1067 w 8267"/>
                <a:gd name="T15" fmla="*/ 5333 h 8267"/>
                <a:gd name="T16" fmla="*/ 1467 w 8267"/>
                <a:gd name="T17" fmla="*/ 6933 h 8267"/>
                <a:gd name="T18" fmla="*/ 4133 w 8267"/>
                <a:gd name="T19" fmla="*/ 7467 h 8267"/>
                <a:gd name="T20" fmla="*/ 2800 w 8267"/>
                <a:gd name="T21" fmla="*/ 8133 h 8267"/>
                <a:gd name="T22" fmla="*/ 6400 w 8267"/>
                <a:gd name="T23" fmla="*/ 8267 h 8267"/>
                <a:gd name="T24" fmla="*/ 5867 w 8267"/>
                <a:gd name="T25" fmla="*/ 7467 h 8267"/>
                <a:gd name="T26" fmla="*/ 5200 w 8267"/>
                <a:gd name="T27" fmla="*/ 6933 h 8267"/>
                <a:gd name="T28" fmla="*/ 8267 w 8267"/>
                <a:gd name="T29" fmla="*/ 6533 h 8267"/>
                <a:gd name="T30" fmla="*/ 7867 w 8267"/>
                <a:gd name="T31" fmla="*/ 2933 h 8267"/>
                <a:gd name="T32" fmla="*/ 7733 w 8267"/>
                <a:gd name="T33" fmla="*/ 1733 h 8267"/>
                <a:gd name="T34" fmla="*/ 4800 w 8267"/>
                <a:gd name="T35" fmla="*/ 1733 h 8267"/>
                <a:gd name="T36" fmla="*/ 6000 w 8267"/>
                <a:gd name="T37" fmla="*/ 4533 h 8267"/>
                <a:gd name="T38" fmla="*/ 6533 w 8267"/>
                <a:gd name="T39" fmla="*/ 5867 h 8267"/>
                <a:gd name="T40" fmla="*/ 6000 w 8267"/>
                <a:gd name="T41" fmla="*/ 5867 h 8267"/>
                <a:gd name="T42" fmla="*/ 6000 w 8267"/>
                <a:gd name="T43" fmla="*/ 4267 h 8267"/>
                <a:gd name="T44" fmla="*/ 6533 w 8267"/>
                <a:gd name="T45" fmla="*/ 4000 h 8267"/>
                <a:gd name="T46" fmla="*/ 6000 w 8267"/>
                <a:gd name="T47" fmla="*/ 4267 h 8267"/>
                <a:gd name="T48" fmla="*/ 6000 w 8267"/>
                <a:gd name="T49" fmla="*/ 3733 h 8267"/>
                <a:gd name="T50" fmla="*/ 6267 w 8267"/>
                <a:gd name="T51" fmla="*/ 3467 h 8267"/>
                <a:gd name="T52" fmla="*/ 6533 w 8267"/>
                <a:gd name="T53" fmla="*/ 3733 h 8267"/>
                <a:gd name="T54" fmla="*/ 5733 w 8267"/>
                <a:gd name="T55" fmla="*/ 3382 h 8267"/>
                <a:gd name="T56" fmla="*/ 4267 w 8267"/>
                <a:gd name="T57" fmla="*/ 3467 h 8267"/>
                <a:gd name="T58" fmla="*/ 5347 w 8267"/>
                <a:gd name="T59" fmla="*/ 3200 h 8267"/>
                <a:gd name="T60" fmla="*/ 3811 w 8267"/>
                <a:gd name="T61" fmla="*/ 800 h 8267"/>
                <a:gd name="T62" fmla="*/ 3467 w 8267"/>
                <a:gd name="T63" fmla="*/ 455 h 8267"/>
                <a:gd name="T64" fmla="*/ 3200 w 8267"/>
                <a:gd name="T65" fmla="*/ 267 h 8267"/>
                <a:gd name="T66" fmla="*/ 3333 w 8267"/>
                <a:gd name="T67" fmla="*/ 1067 h 8267"/>
                <a:gd name="T68" fmla="*/ 4000 w 8267"/>
                <a:gd name="T69" fmla="*/ 5067 h 8267"/>
                <a:gd name="T70" fmla="*/ 267 w 8267"/>
                <a:gd name="T71" fmla="*/ 267 h 8267"/>
                <a:gd name="T72" fmla="*/ 3089 w 8267"/>
                <a:gd name="T73" fmla="*/ 8000 h 8267"/>
                <a:gd name="T74" fmla="*/ 5867 w 8267"/>
                <a:gd name="T75" fmla="*/ 7733 h 8267"/>
                <a:gd name="T76" fmla="*/ 4933 w 8267"/>
                <a:gd name="T77" fmla="*/ 7467 h 8267"/>
                <a:gd name="T78" fmla="*/ 4400 w 8267"/>
                <a:gd name="T79" fmla="*/ 6933 h 8267"/>
                <a:gd name="T80" fmla="*/ 4933 w 8267"/>
                <a:gd name="T81" fmla="*/ 7467 h 8267"/>
                <a:gd name="T82" fmla="*/ 7867 w 8267"/>
                <a:gd name="T83" fmla="*/ 6667 h 8267"/>
                <a:gd name="T84" fmla="*/ 1333 w 8267"/>
                <a:gd name="T85" fmla="*/ 6533 h 8267"/>
                <a:gd name="T86" fmla="*/ 1600 w 8267"/>
                <a:gd name="T87" fmla="*/ 5333 h 8267"/>
                <a:gd name="T88" fmla="*/ 1733 w 8267"/>
                <a:gd name="T89" fmla="*/ 6400 h 8267"/>
                <a:gd name="T90" fmla="*/ 5467 w 8267"/>
                <a:gd name="T91" fmla="*/ 6133 h 8267"/>
                <a:gd name="T92" fmla="*/ 1867 w 8267"/>
                <a:gd name="T93" fmla="*/ 5333 h 8267"/>
                <a:gd name="T94" fmla="*/ 4267 w 8267"/>
                <a:gd name="T95" fmla="*/ 5200 h 8267"/>
                <a:gd name="T96" fmla="*/ 5733 w 8267"/>
                <a:gd name="T97" fmla="*/ 3733 h 8267"/>
                <a:gd name="T98" fmla="*/ 5467 w 8267"/>
                <a:gd name="T99" fmla="*/ 4267 h 8267"/>
                <a:gd name="T100" fmla="*/ 5733 w 8267"/>
                <a:gd name="T101" fmla="*/ 4533 h 8267"/>
                <a:gd name="T102" fmla="*/ 6267 w 8267"/>
                <a:gd name="T103" fmla="*/ 6400 h 8267"/>
                <a:gd name="T104" fmla="*/ 6800 w 8267"/>
                <a:gd name="T105" fmla="*/ 4533 h 8267"/>
                <a:gd name="T106" fmla="*/ 7067 w 8267"/>
                <a:gd name="T107" fmla="*/ 4267 h 8267"/>
                <a:gd name="T108" fmla="*/ 6800 w 8267"/>
                <a:gd name="T109" fmla="*/ 3733 h 8267"/>
                <a:gd name="T110" fmla="*/ 7467 w 8267"/>
                <a:gd name="T111" fmla="*/ 6133 h 8267"/>
                <a:gd name="T112" fmla="*/ 7067 w 8267"/>
                <a:gd name="T113" fmla="*/ 6400 h 8267"/>
                <a:gd name="T114" fmla="*/ 7733 w 8267"/>
                <a:gd name="T115" fmla="*/ 6267 h 8267"/>
                <a:gd name="T116" fmla="*/ 7600 w 8267"/>
                <a:gd name="T117" fmla="*/ 3467 h 8267"/>
                <a:gd name="T118" fmla="*/ 6800 w 8267"/>
                <a:gd name="T119" fmla="*/ 3382 h 8267"/>
                <a:gd name="T120" fmla="*/ 7867 w 8267"/>
                <a:gd name="T121" fmla="*/ 3200 h 8267"/>
                <a:gd name="T122" fmla="*/ 8000 w 8267"/>
                <a:gd name="T123" fmla="*/ 6533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67" h="8267">
                  <a:moveTo>
                    <a:pt x="7867" y="2933"/>
                  </a:moveTo>
                  <a:lnTo>
                    <a:pt x="7515" y="2933"/>
                  </a:lnTo>
                  <a:cubicBezTo>
                    <a:pt x="7814" y="2622"/>
                    <a:pt x="8000" y="2199"/>
                    <a:pt x="8000" y="1733"/>
                  </a:cubicBezTo>
                  <a:cubicBezTo>
                    <a:pt x="8000" y="778"/>
                    <a:pt x="7222" y="0"/>
                    <a:pt x="6267" y="0"/>
                  </a:cubicBezTo>
                  <a:cubicBezTo>
                    <a:pt x="5311" y="0"/>
                    <a:pt x="4533" y="778"/>
                    <a:pt x="4533" y="1733"/>
                  </a:cubicBezTo>
                  <a:cubicBezTo>
                    <a:pt x="4533" y="2199"/>
                    <a:pt x="4719" y="2622"/>
                    <a:pt x="5019" y="2933"/>
                  </a:cubicBezTo>
                  <a:lnTo>
                    <a:pt x="4267" y="2933"/>
                  </a:lnTo>
                  <a:lnTo>
                    <a:pt x="4267" y="933"/>
                  </a:lnTo>
                  <a:cubicBezTo>
                    <a:pt x="4267" y="896"/>
                    <a:pt x="4252" y="863"/>
                    <a:pt x="4227" y="839"/>
                  </a:cubicBezTo>
                  <a:lnTo>
                    <a:pt x="3428" y="39"/>
                  </a:lnTo>
                  <a:cubicBezTo>
                    <a:pt x="3404" y="15"/>
                    <a:pt x="3370" y="0"/>
                    <a:pt x="3333" y="0"/>
                  </a:cubicBez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5200"/>
                  </a:lnTo>
                  <a:cubicBezTo>
                    <a:pt x="0" y="5274"/>
                    <a:pt x="60" y="5333"/>
                    <a:pt x="133" y="5333"/>
                  </a:cubicBezTo>
                  <a:lnTo>
                    <a:pt x="1067" y="5333"/>
                  </a:lnTo>
                  <a:lnTo>
                    <a:pt x="1067" y="6533"/>
                  </a:lnTo>
                  <a:cubicBezTo>
                    <a:pt x="1067" y="6754"/>
                    <a:pt x="1246" y="6933"/>
                    <a:pt x="1467" y="6933"/>
                  </a:cubicBezTo>
                  <a:lnTo>
                    <a:pt x="4133" y="6933"/>
                  </a:lnTo>
                  <a:lnTo>
                    <a:pt x="4133" y="7467"/>
                  </a:lnTo>
                  <a:lnTo>
                    <a:pt x="3467" y="7467"/>
                  </a:lnTo>
                  <a:cubicBezTo>
                    <a:pt x="3099" y="7467"/>
                    <a:pt x="2800" y="7766"/>
                    <a:pt x="2800" y="8133"/>
                  </a:cubicBezTo>
                  <a:cubicBezTo>
                    <a:pt x="2800" y="8207"/>
                    <a:pt x="2860" y="8267"/>
                    <a:pt x="2933" y="8267"/>
                  </a:cubicBezTo>
                  <a:lnTo>
                    <a:pt x="6400" y="8267"/>
                  </a:lnTo>
                  <a:cubicBezTo>
                    <a:pt x="6474" y="8267"/>
                    <a:pt x="6533" y="8207"/>
                    <a:pt x="6533" y="8133"/>
                  </a:cubicBezTo>
                  <a:cubicBezTo>
                    <a:pt x="6533" y="7766"/>
                    <a:pt x="6234" y="7467"/>
                    <a:pt x="5867" y="7467"/>
                  </a:cubicBezTo>
                  <a:lnTo>
                    <a:pt x="5200" y="7467"/>
                  </a:lnTo>
                  <a:lnTo>
                    <a:pt x="5200" y="6933"/>
                  </a:lnTo>
                  <a:lnTo>
                    <a:pt x="7867" y="6933"/>
                  </a:lnTo>
                  <a:cubicBezTo>
                    <a:pt x="8087" y="6933"/>
                    <a:pt x="8267" y="6754"/>
                    <a:pt x="8267" y="6533"/>
                  </a:cubicBezTo>
                  <a:lnTo>
                    <a:pt x="8267" y="3333"/>
                  </a:lnTo>
                  <a:cubicBezTo>
                    <a:pt x="8267" y="3113"/>
                    <a:pt x="8087" y="2933"/>
                    <a:pt x="7867" y="2933"/>
                  </a:cubicBezTo>
                  <a:close/>
                  <a:moveTo>
                    <a:pt x="6267" y="267"/>
                  </a:moveTo>
                  <a:cubicBezTo>
                    <a:pt x="7075" y="267"/>
                    <a:pt x="7733" y="925"/>
                    <a:pt x="7733" y="1733"/>
                  </a:cubicBezTo>
                  <a:cubicBezTo>
                    <a:pt x="7733" y="2542"/>
                    <a:pt x="7075" y="3200"/>
                    <a:pt x="6267" y="3200"/>
                  </a:cubicBezTo>
                  <a:cubicBezTo>
                    <a:pt x="5458" y="3200"/>
                    <a:pt x="4800" y="2542"/>
                    <a:pt x="4800" y="1733"/>
                  </a:cubicBezTo>
                  <a:cubicBezTo>
                    <a:pt x="4800" y="925"/>
                    <a:pt x="5458" y="267"/>
                    <a:pt x="6267" y="267"/>
                  </a:cubicBezTo>
                  <a:close/>
                  <a:moveTo>
                    <a:pt x="6000" y="4533"/>
                  </a:moveTo>
                  <a:lnTo>
                    <a:pt x="6533" y="4533"/>
                  </a:lnTo>
                  <a:lnTo>
                    <a:pt x="6533" y="5867"/>
                  </a:lnTo>
                  <a:cubicBezTo>
                    <a:pt x="6533" y="6014"/>
                    <a:pt x="6414" y="6133"/>
                    <a:pt x="6267" y="6133"/>
                  </a:cubicBezTo>
                  <a:cubicBezTo>
                    <a:pt x="6120" y="6133"/>
                    <a:pt x="6000" y="6014"/>
                    <a:pt x="6000" y="5867"/>
                  </a:cubicBezTo>
                  <a:lnTo>
                    <a:pt x="6000" y="4533"/>
                  </a:lnTo>
                  <a:close/>
                  <a:moveTo>
                    <a:pt x="6000" y="4267"/>
                  </a:moveTo>
                  <a:lnTo>
                    <a:pt x="6000" y="4000"/>
                  </a:lnTo>
                  <a:lnTo>
                    <a:pt x="6533" y="4000"/>
                  </a:lnTo>
                  <a:lnTo>
                    <a:pt x="6533" y="4267"/>
                  </a:lnTo>
                  <a:lnTo>
                    <a:pt x="6000" y="4267"/>
                  </a:lnTo>
                  <a:close/>
                  <a:moveTo>
                    <a:pt x="6533" y="3733"/>
                  </a:moveTo>
                  <a:lnTo>
                    <a:pt x="6000" y="3733"/>
                  </a:lnTo>
                  <a:lnTo>
                    <a:pt x="6000" y="3444"/>
                  </a:lnTo>
                  <a:cubicBezTo>
                    <a:pt x="6087" y="3458"/>
                    <a:pt x="6176" y="3467"/>
                    <a:pt x="6267" y="3467"/>
                  </a:cubicBezTo>
                  <a:cubicBezTo>
                    <a:pt x="6358" y="3467"/>
                    <a:pt x="6446" y="3457"/>
                    <a:pt x="6533" y="3444"/>
                  </a:cubicBezTo>
                  <a:lnTo>
                    <a:pt x="6533" y="3733"/>
                  </a:lnTo>
                  <a:close/>
                  <a:moveTo>
                    <a:pt x="5347" y="3200"/>
                  </a:moveTo>
                  <a:cubicBezTo>
                    <a:pt x="5467" y="3275"/>
                    <a:pt x="5596" y="3337"/>
                    <a:pt x="5733" y="3382"/>
                  </a:cubicBezTo>
                  <a:lnTo>
                    <a:pt x="5733" y="3467"/>
                  </a:lnTo>
                  <a:lnTo>
                    <a:pt x="4267" y="3467"/>
                  </a:lnTo>
                  <a:lnTo>
                    <a:pt x="4267" y="3200"/>
                  </a:lnTo>
                  <a:lnTo>
                    <a:pt x="5347" y="3200"/>
                  </a:lnTo>
                  <a:close/>
                  <a:moveTo>
                    <a:pt x="3467" y="455"/>
                  </a:moveTo>
                  <a:lnTo>
                    <a:pt x="3811" y="800"/>
                  </a:lnTo>
                  <a:lnTo>
                    <a:pt x="3467" y="800"/>
                  </a:lnTo>
                  <a:lnTo>
                    <a:pt x="3467" y="455"/>
                  </a:lnTo>
                  <a:close/>
                  <a:moveTo>
                    <a:pt x="267" y="267"/>
                  </a:moveTo>
                  <a:lnTo>
                    <a:pt x="3200" y="267"/>
                  </a:lnTo>
                  <a:lnTo>
                    <a:pt x="3200" y="933"/>
                  </a:lnTo>
                  <a:cubicBezTo>
                    <a:pt x="3200" y="1007"/>
                    <a:pt x="3260" y="1067"/>
                    <a:pt x="3333" y="1067"/>
                  </a:cubicBezTo>
                  <a:lnTo>
                    <a:pt x="4000" y="1067"/>
                  </a:lnTo>
                  <a:lnTo>
                    <a:pt x="4000" y="5067"/>
                  </a:lnTo>
                  <a:lnTo>
                    <a:pt x="267" y="5067"/>
                  </a:lnTo>
                  <a:lnTo>
                    <a:pt x="267" y="267"/>
                  </a:lnTo>
                  <a:close/>
                  <a:moveTo>
                    <a:pt x="6244" y="8000"/>
                  </a:moveTo>
                  <a:lnTo>
                    <a:pt x="3089" y="8000"/>
                  </a:lnTo>
                  <a:cubicBezTo>
                    <a:pt x="3145" y="7845"/>
                    <a:pt x="3293" y="7733"/>
                    <a:pt x="3467" y="7733"/>
                  </a:cubicBezTo>
                  <a:lnTo>
                    <a:pt x="5867" y="7733"/>
                  </a:lnTo>
                  <a:cubicBezTo>
                    <a:pt x="6041" y="7733"/>
                    <a:pt x="6189" y="7845"/>
                    <a:pt x="6244" y="8000"/>
                  </a:cubicBezTo>
                  <a:close/>
                  <a:moveTo>
                    <a:pt x="4933" y="7467"/>
                  </a:moveTo>
                  <a:lnTo>
                    <a:pt x="4400" y="7467"/>
                  </a:lnTo>
                  <a:lnTo>
                    <a:pt x="4400" y="6933"/>
                  </a:lnTo>
                  <a:lnTo>
                    <a:pt x="4933" y="6933"/>
                  </a:lnTo>
                  <a:lnTo>
                    <a:pt x="4933" y="7467"/>
                  </a:lnTo>
                  <a:close/>
                  <a:moveTo>
                    <a:pt x="8000" y="6533"/>
                  </a:moveTo>
                  <a:cubicBezTo>
                    <a:pt x="8000" y="6607"/>
                    <a:pt x="7940" y="6667"/>
                    <a:pt x="7867" y="6667"/>
                  </a:cubicBezTo>
                  <a:lnTo>
                    <a:pt x="1467" y="6667"/>
                  </a:lnTo>
                  <a:cubicBezTo>
                    <a:pt x="1393" y="6667"/>
                    <a:pt x="1333" y="6607"/>
                    <a:pt x="1333" y="6533"/>
                  </a:cubicBezTo>
                  <a:lnTo>
                    <a:pt x="1333" y="5333"/>
                  </a:lnTo>
                  <a:lnTo>
                    <a:pt x="1600" y="5333"/>
                  </a:lnTo>
                  <a:lnTo>
                    <a:pt x="1600" y="6267"/>
                  </a:lnTo>
                  <a:cubicBezTo>
                    <a:pt x="1600" y="6340"/>
                    <a:pt x="1660" y="6400"/>
                    <a:pt x="1733" y="6400"/>
                  </a:cubicBezTo>
                  <a:lnTo>
                    <a:pt x="5467" y="6400"/>
                  </a:lnTo>
                  <a:lnTo>
                    <a:pt x="5467" y="6133"/>
                  </a:lnTo>
                  <a:lnTo>
                    <a:pt x="1867" y="6133"/>
                  </a:lnTo>
                  <a:lnTo>
                    <a:pt x="1867" y="5333"/>
                  </a:lnTo>
                  <a:lnTo>
                    <a:pt x="4133" y="5333"/>
                  </a:lnTo>
                  <a:cubicBezTo>
                    <a:pt x="4207" y="5333"/>
                    <a:pt x="4267" y="5274"/>
                    <a:pt x="4267" y="5200"/>
                  </a:cubicBezTo>
                  <a:lnTo>
                    <a:pt x="4267" y="3733"/>
                  </a:lnTo>
                  <a:lnTo>
                    <a:pt x="5733" y="3733"/>
                  </a:lnTo>
                  <a:lnTo>
                    <a:pt x="5733" y="4267"/>
                  </a:lnTo>
                  <a:lnTo>
                    <a:pt x="5467" y="4267"/>
                  </a:lnTo>
                  <a:lnTo>
                    <a:pt x="5467" y="4533"/>
                  </a:lnTo>
                  <a:lnTo>
                    <a:pt x="5733" y="4533"/>
                  </a:lnTo>
                  <a:lnTo>
                    <a:pt x="5733" y="5867"/>
                  </a:lnTo>
                  <a:cubicBezTo>
                    <a:pt x="5733" y="6161"/>
                    <a:pt x="5973" y="6400"/>
                    <a:pt x="6267" y="6400"/>
                  </a:cubicBezTo>
                  <a:cubicBezTo>
                    <a:pt x="6561" y="6400"/>
                    <a:pt x="6800" y="6161"/>
                    <a:pt x="6800" y="5867"/>
                  </a:cubicBezTo>
                  <a:lnTo>
                    <a:pt x="6800" y="4533"/>
                  </a:lnTo>
                  <a:lnTo>
                    <a:pt x="7067" y="4533"/>
                  </a:lnTo>
                  <a:lnTo>
                    <a:pt x="7067" y="4267"/>
                  </a:lnTo>
                  <a:lnTo>
                    <a:pt x="6800" y="4267"/>
                  </a:lnTo>
                  <a:lnTo>
                    <a:pt x="6800" y="3733"/>
                  </a:lnTo>
                  <a:lnTo>
                    <a:pt x="7467" y="3733"/>
                  </a:lnTo>
                  <a:lnTo>
                    <a:pt x="7467" y="6133"/>
                  </a:lnTo>
                  <a:lnTo>
                    <a:pt x="7067" y="6133"/>
                  </a:lnTo>
                  <a:lnTo>
                    <a:pt x="7067" y="6400"/>
                  </a:lnTo>
                  <a:lnTo>
                    <a:pt x="7600" y="6400"/>
                  </a:lnTo>
                  <a:cubicBezTo>
                    <a:pt x="7674" y="6400"/>
                    <a:pt x="7733" y="6340"/>
                    <a:pt x="7733" y="6267"/>
                  </a:cubicBezTo>
                  <a:lnTo>
                    <a:pt x="7733" y="3600"/>
                  </a:lnTo>
                  <a:cubicBezTo>
                    <a:pt x="7733" y="3526"/>
                    <a:pt x="7674" y="3467"/>
                    <a:pt x="7600" y="3467"/>
                  </a:cubicBezTo>
                  <a:lnTo>
                    <a:pt x="6800" y="3467"/>
                  </a:lnTo>
                  <a:lnTo>
                    <a:pt x="6800" y="3382"/>
                  </a:lnTo>
                  <a:cubicBezTo>
                    <a:pt x="6937" y="3337"/>
                    <a:pt x="7066" y="3275"/>
                    <a:pt x="7186" y="3200"/>
                  </a:cubicBezTo>
                  <a:lnTo>
                    <a:pt x="7867" y="3200"/>
                  </a:lnTo>
                  <a:cubicBezTo>
                    <a:pt x="7940" y="3200"/>
                    <a:pt x="8000" y="3260"/>
                    <a:pt x="8000" y="3333"/>
                  </a:cubicBezTo>
                  <a:lnTo>
                    <a:pt x="8000" y="6533"/>
                  </a:lnTo>
                  <a:close/>
                  <a:moveTo>
                    <a:pt x="8000" y="653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2">
              <a:extLst>
                <a:ext uri="{FF2B5EF4-FFF2-40B4-BE49-F238E27FC236}">
                  <a16:creationId xmlns:a16="http://schemas.microsoft.com/office/drawing/2014/main" id="{E8861D26-7E57-4EE9-82E8-A8F971354F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852738"/>
              <a:ext cx="331788" cy="331788"/>
            </a:xfrm>
            <a:custGeom>
              <a:avLst/>
              <a:gdLst>
                <a:gd name="T0" fmla="*/ 1600 w 3200"/>
                <a:gd name="T1" fmla="*/ 0 h 3200"/>
                <a:gd name="T2" fmla="*/ 0 w 3200"/>
                <a:gd name="T3" fmla="*/ 1600 h 3200"/>
                <a:gd name="T4" fmla="*/ 1600 w 3200"/>
                <a:gd name="T5" fmla="*/ 3200 h 3200"/>
                <a:gd name="T6" fmla="*/ 3200 w 3200"/>
                <a:gd name="T7" fmla="*/ 1600 h 3200"/>
                <a:gd name="T8" fmla="*/ 1600 w 3200"/>
                <a:gd name="T9" fmla="*/ 0 h 3200"/>
                <a:gd name="T10" fmla="*/ 1600 w 3200"/>
                <a:gd name="T11" fmla="*/ 2400 h 3200"/>
                <a:gd name="T12" fmla="*/ 800 w 3200"/>
                <a:gd name="T13" fmla="*/ 1600 h 3200"/>
                <a:gd name="T14" fmla="*/ 1600 w 3200"/>
                <a:gd name="T15" fmla="*/ 800 h 3200"/>
                <a:gd name="T16" fmla="*/ 2400 w 3200"/>
                <a:gd name="T17" fmla="*/ 1600 h 3200"/>
                <a:gd name="T18" fmla="*/ 1600 w 3200"/>
                <a:gd name="T19" fmla="*/ 2400 h 3200"/>
                <a:gd name="T20" fmla="*/ 1467 w 3200"/>
                <a:gd name="T21" fmla="*/ 543 h 3200"/>
                <a:gd name="T22" fmla="*/ 947 w 3200"/>
                <a:gd name="T23" fmla="*/ 758 h 3200"/>
                <a:gd name="T24" fmla="*/ 757 w 3200"/>
                <a:gd name="T25" fmla="*/ 568 h 3200"/>
                <a:gd name="T26" fmla="*/ 1467 w 3200"/>
                <a:gd name="T27" fmla="*/ 273 h 3200"/>
                <a:gd name="T28" fmla="*/ 1467 w 3200"/>
                <a:gd name="T29" fmla="*/ 543 h 3200"/>
                <a:gd name="T30" fmla="*/ 2253 w 3200"/>
                <a:gd name="T31" fmla="*/ 758 h 3200"/>
                <a:gd name="T32" fmla="*/ 1734 w 3200"/>
                <a:gd name="T33" fmla="*/ 543 h 3200"/>
                <a:gd name="T34" fmla="*/ 1734 w 3200"/>
                <a:gd name="T35" fmla="*/ 273 h 3200"/>
                <a:gd name="T36" fmla="*/ 2444 w 3200"/>
                <a:gd name="T37" fmla="*/ 568 h 3200"/>
                <a:gd name="T38" fmla="*/ 2253 w 3200"/>
                <a:gd name="T39" fmla="*/ 758 h 3200"/>
                <a:gd name="T40" fmla="*/ 569 w 3200"/>
                <a:gd name="T41" fmla="*/ 757 h 3200"/>
                <a:gd name="T42" fmla="*/ 759 w 3200"/>
                <a:gd name="T43" fmla="*/ 947 h 3200"/>
                <a:gd name="T44" fmla="*/ 534 w 3200"/>
                <a:gd name="T45" fmla="*/ 1600 h 3200"/>
                <a:gd name="T46" fmla="*/ 759 w 3200"/>
                <a:gd name="T47" fmla="*/ 2253 h 3200"/>
                <a:gd name="T48" fmla="*/ 568 w 3200"/>
                <a:gd name="T49" fmla="*/ 2443 h 3200"/>
                <a:gd name="T50" fmla="*/ 267 w 3200"/>
                <a:gd name="T51" fmla="*/ 1600 h 3200"/>
                <a:gd name="T52" fmla="*/ 569 w 3200"/>
                <a:gd name="T53" fmla="*/ 757 h 3200"/>
                <a:gd name="T54" fmla="*/ 757 w 3200"/>
                <a:gd name="T55" fmla="*/ 2632 h 3200"/>
                <a:gd name="T56" fmla="*/ 947 w 3200"/>
                <a:gd name="T57" fmla="*/ 2441 h 3200"/>
                <a:gd name="T58" fmla="*/ 1600 w 3200"/>
                <a:gd name="T59" fmla="*/ 2667 h 3200"/>
                <a:gd name="T60" fmla="*/ 2253 w 3200"/>
                <a:gd name="T61" fmla="*/ 2442 h 3200"/>
                <a:gd name="T62" fmla="*/ 2444 w 3200"/>
                <a:gd name="T63" fmla="*/ 2632 h 3200"/>
                <a:gd name="T64" fmla="*/ 1600 w 3200"/>
                <a:gd name="T65" fmla="*/ 2933 h 3200"/>
                <a:gd name="T66" fmla="*/ 757 w 3200"/>
                <a:gd name="T67" fmla="*/ 2632 h 3200"/>
                <a:gd name="T68" fmla="*/ 2632 w 3200"/>
                <a:gd name="T69" fmla="*/ 2443 h 3200"/>
                <a:gd name="T70" fmla="*/ 2442 w 3200"/>
                <a:gd name="T71" fmla="*/ 2253 h 3200"/>
                <a:gd name="T72" fmla="*/ 2667 w 3200"/>
                <a:gd name="T73" fmla="*/ 1600 h 3200"/>
                <a:gd name="T74" fmla="*/ 2442 w 3200"/>
                <a:gd name="T75" fmla="*/ 947 h 3200"/>
                <a:gd name="T76" fmla="*/ 2632 w 3200"/>
                <a:gd name="T77" fmla="*/ 757 h 3200"/>
                <a:gd name="T78" fmla="*/ 2934 w 3200"/>
                <a:gd name="T79" fmla="*/ 1600 h 3200"/>
                <a:gd name="T80" fmla="*/ 2632 w 3200"/>
                <a:gd name="T81" fmla="*/ 2443 h 3200"/>
                <a:gd name="T82" fmla="*/ 2632 w 3200"/>
                <a:gd name="T83" fmla="*/ 2443 h 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00" h="3200">
                  <a:moveTo>
                    <a:pt x="1600" y="0"/>
                  </a:moveTo>
                  <a:cubicBezTo>
                    <a:pt x="718" y="0"/>
                    <a:pt x="0" y="718"/>
                    <a:pt x="0" y="1600"/>
                  </a:cubicBezTo>
                  <a:cubicBezTo>
                    <a:pt x="0" y="2482"/>
                    <a:pt x="718" y="3200"/>
                    <a:pt x="1600" y="3200"/>
                  </a:cubicBezTo>
                  <a:cubicBezTo>
                    <a:pt x="2483" y="3200"/>
                    <a:pt x="3200" y="2482"/>
                    <a:pt x="3200" y="1600"/>
                  </a:cubicBezTo>
                  <a:cubicBezTo>
                    <a:pt x="3200" y="718"/>
                    <a:pt x="2483" y="0"/>
                    <a:pt x="1600" y="0"/>
                  </a:cubicBezTo>
                  <a:close/>
                  <a:moveTo>
                    <a:pt x="1600" y="2400"/>
                  </a:moveTo>
                  <a:cubicBezTo>
                    <a:pt x="1159" y="2400"/>
                    <a:pt x="800" y="2041"/>
                    <a:pt x="800" y="1600"/>
                  </a:cubicBezTo>
                  <a:cubicBezTo>
                    <a:pt x="800" y="1159"/>
                    <a:pt x="1159" y="800"/>
                    <a:pt x="1600" y="800"/>
                  </a:cubicBezTo>
                  <a:cubicBezTo>
                    <a:pt x="2042" y="800"/>
                    <a:pt x="2400" y="1159"/>
                    <a:pt x="2400" y="1600"/>
                  </a:cubicBezTo>
                  <a:cubicBezTo>
                    <a:pt x="2400" y="2041"/>
                    <a:pt x="2042" y="2400"/>
                    <a:pt x="1600" y="2400"/>
                  </a:cubicBezTo>
                  <a:close/>
                  <a:moveTo>
                    <a:pt x="1467" y="543"/>
                  </a:moveTo>
                  <a:cubicBezTo>
                    <a:pt x="1273" y="567"/>
                    <a:pt x="1095" y="644"/>
                    <a:pt x="947" y="758"/>
                  </a:cubicBezTo>
                  <a:lnTo>
                    <a:pt x="757" y="568"/>
                  </a:lnTo>
                  <a:cubicBezTo>
                    <a:pt x="955" y="406"/>
                    <a:pt x="1199" y="300"/>
                    <a:pt x="1467" y="273"/>
                  </a:cubicBezTo>
                  <a:lnTo>
                    <a:pt x="1467" y="543"/>
                  </a:lnTo>
                  <a:close/>
                  <a:moveTo>
                    <a:pt x="2253" y="758"/>
                  </a:moveTo>
                  <a:cubicBezTo>
                    <a:pt x="2106" y="644"/>
                    <a:pt x="1928" y="567"/>
                    <a:pt x="1734" y="543"/>
                  </a:cubicBezTo>
                  <a:lnTo>
                    <a:pt x="1734" y="273"/>
                  </a:lnTo>
                  <a:cubicBezTo>
                    <a:pt x="2001" y="300"/>
                    <a:pt x="2246" y="406"/>
                    <a:pt x="2444" y="568"/>
                  </a:cubicBezTo>
                  <a:lnTo>
                    <a:pt x="2253" y="758"/>
                  </a:lnTo>
                  <a:close/>
                  <a:moveTo>
                    <a:pt x="569" y="757"/>
                  </a:moveTo>
                  <a:lnTo>
                    <a:pt x="759" y="947"/>
                  </a:lnTo>
                  <a:cubicBezTo>
                    <a:pt x="618" y="1128"/>
                    <a:pt x="534" y="1354"/>
                    <a:pt x="534" y="1600"/>
                  </a:cubicBezTo>
                  <a:cubicBezTo>
                    <a:pt x="534" y="1846"/>
                    <a:pt x="618" y="2072"/>
                    <a:pt x="759" y="2253"/>
                  </a:cubicBezTo>
                  <a:lnTo>
                    <a:pt x="568" y="2443"/>
                  </a:lnTo>
                  <a:cubicBezTo>
                    <a:pt x="380" y="2213"/>
                    <a:pt x="267" y="1920"/>
                    <a:pt x="267" y="1600"/>
                  </a:cubicBezTo>
                  <a:cubicBezTo>
                    <a:pt x="267" y="1280"/>
                    <a:pt x="380" y="987"/>
                    <a:pt x="569" y="757"/>
                  </a:cubicBezTo>
                  <a:close/>
                  <a:moveTo>
                    <a:pt x="757" y="2632"/>
                  </a:moveTo>
                  <a:lnTo>
                    <a:pt x="947" y="2441"/>
                  </a:lnTo>
                  <a:cubicBezTo>
                    <a:pt x="1128" y="2582"/>
                    <a:pt x="1354" y="2667"/>
                    <a:pt x="1600" y="2667"/>
                  </a:cubicBezTo>
                  <a:cubicBezTo>
                    <a:pt x="1846" y="2667"/>
                    <a:pt x="2073" y="2582"/>
                    <a:pt x="2253" y="2442"/>
                  </a:cubicBezTo>
                  <a:lnTo>
                    <a:pt x="2444" y="2632"/>
                  </a:lnTo>
                  <a:cubicBezTo>
                    <a:pt x="2214" y="2820"/>
                    <a:pt x="1920" y="2933"/>
                    <a:pt x="1600" y="2933"/>
                  </a:cubicBezTo>
                  <a:cubicBezTo>
                    <a:pt x="1281" y="2933"/>
                    <a:pt x="987" y="2820"/>
                    <a:pt x="757" y="2632"/>
                  </a:cubicBezTo>
                  <a:close/>
                  <a:moveTo>
                    <a:pt x="2632" y="2443"/>
                  </a:moveTo>
                  <a:lnTo>
                    <a:pt x="2442" y="2253"/>
                  </a:lnTo>
                  <a:cubicBezTo>
                    <a:pt x="2582" y="2072"/>
                    <a:pt x="2667" y="1846"/>
                    <a:pt x="2667" y="1600"/>
                  </a:cubicBezTo>
                  <a:cubicBezTo>
                    <a:pt x="2667" y="1354"/>
                    <a:pt x="2582" y="1128"/>
                    <a:pt x="2442" y="947"/>
                  </a:cubicBezTo>
                  <a:lnTo>
                    <a:pt x="2632" y="757"/>
                  </a:lnTo>
                  <a:cubicBezTo>
                    <a:pt x="2820" y="987"/>
                    <a:pt x="2934" y="1280"/>
                    <a:pt x="2934" y="1600"/>
                  </a:cubicBezTo>
                  <a:cubicBezTo>
                    <a:pt x="2934" y="1920"/>
                    <a:pt x="2820" y="2213"/>
                    <a:pt x="2632" y="2443"/>
                  </a:cubicBezTo>
                  <a:close/>
                  <a:moveTo>
                    <a:pt x="2632" y="2443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3">
              <a:extLst>
                <a:ext uri="{FF2B5EF4-FFF2-40B4-BE49-F238E27FC236}">
                  <a16:creationId xmlns:a16="http://schemas.microsoft.com/office/drawing/2014/main" id="{830BC171-8EF6-4678-A091-46D1680371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7438" y="2741613"/>
              <a:ext cx="123825" cy="123825"/>
            </a:xfrm>
            <a:custGeom>
              <a:avLst/>
              <a:gdLst>
                <a:gd name="T0" fmla="*/ 1200 w 1200"/>
                <a:gd name="T1" fmla="*/ 267 h 1200"/>
                <a:gd name="T2" fmla="*/ 1200 w 1200"/>
                <a:gd name="T3" fmla="*/ 0 h 1200"/>
                <a:gd name="T4" fmla="*/ 0 w 1200"/>
                <a:gd name="T5" fmla="*/ 1200 h 1200"/>
                <a:gd name="T6" fmla="*/ 266 w 1200"/>
                <a:gd name="T7" fmla="*/ 1200 h 1200"/>
                <a:gd name="T8" fmla="*/ 1200 w 1200"/>
                <a:gd name="T9" fmla="*/ 267 h 1200"/>
                <a:gd name="T10" fmla="*/ 1200 w 1200"/>
                <a:gd name="T11" fmla="*/ 267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1200" y="267"/>
                  </a:moveTo>
                  <a:lnTo>
                    <a:pt x="1200" y="0"/>
                  </a:lnTo>
                  <a:cubicBezTo>
                    <a:pt x="538" y="0"/>
                    <a:pt x="0" y="539"/>
                    <a:pt x="0" y="1200"/>
                  </a:cubicBezTo>
                  <a:lnTo>
                    <a:pt x="266" y="1200"/>
                  </a:lnTo>
                  <a:cubicBezTo>
                    <a:pt x="266" y="686"/>
                    <a:pt x="685" y="267"/>
                    <a:pt x="1200" y="267"/>
                  </a:cubicBezTo>
                  <a:close/>
                  <a:moveTo>
                    <a:pt x="1200" y="26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4">
              <a:extLst>
                <a:ext uri="{FF2B5EF4-FFF2-40B4-BE49-F238E27FC236}">
                  <a16:creationId xmlns:a16="http://schemas.microsoft.com/office/drawing/2014/main" id="{458E636E-3BDA-42F2-8BAD-381B3E7504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1263" y="2865438"/>
              <a:ext cx="125413" cy="125413"/>
            </a:xfrm>
            <a:custGeom>
              <a:avLst/>
              <a:gdLst>
                <a:gd name="T0" fmla="*/ 0 w 1200"/>
                <a:gd name="T1" fmla="*/ 1200 h 1200"/>
                <a:gd name="T2" fmla="*/ 1200 w 1200"/>
                <a:gd name="T3" fmla="*/ 0 h 1200"/>
                <a:gd name="T4" fmla="*/ 933 w 1200"/>
                <a:gd name="T5" fmla="*/ 0 h 1200"/>
                <a:gd name="T6" fmla="*/ 0 w 1200"/>
                <a:gd name="T7" fmla="*/ 934 h 1200"/>
                <a:gd name="T8" fmla="*/ 0 w 1200"/>
                <a:gd name="T9" fmla="*/ 1200 h 1200"/>
                <a:gd name="T10" fmla="*/ 0 w 1200"/>
                <a:gd name="T11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0" h="1200">
                  <a:moveTo>
                    <a:pt x="0" y="1200"/>
                  </a:moveTo>
                  <a:cubicBezTo>
                    <a:pt x="661" y="1200"/>
                    <a:pt x="1200" y="662"/>
                    <a:pt x="1200" y="0"/>
                  </a:cubicBezTo>
                  <a:lnTo>
                    <a:pt x="933" y="0"/>
                  </a:lnTo>
                  <a:cubicBezTo>
                    <a:pt x="933" y="515"/>
                    <a:pt x="514" y="934"/>
                    <a:pt x="0" y="934"/>
                  </a:cubicBezTo>
                  <a:lnTo>
                    <a:pt x="0" y="1200"/>
                  </a:lnTo>
                  <a:close/>
                  <a:moveTo>
                    <a:pt x="0" y="120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5">
              <a:extLst>
                <a:ext uri="{FF2B5EF4-FFF2-40B4-BE49-F238E27FC236}">
                  <a16:creationId xmlns:a16="http://schemas.microsoft.com/office/drawing/2014/main" id="{03494036-AFBD-4652-994D-E295623CAD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41613"/>
              <a:ext cx="111125" cy="26988"/>
            </a:xfrm>
            <a:custGeom>
              <a:avLst/>
              <a:gdLst>
                <a:gd name="T0" fmla="*/ 0 w 1067"/>
                <a:gd name="T1" fmla="*/ 0 h 267"/>
                <a:gd name="T2" fmla="*/ 1067 w 1067"/>
                <a:gd name="T3" fmla="*/ 0 h 267"/>
                <a:gd name="T4" fmla="*/ 1067 w 1067"/>
                <a:gd name="T5" fmla="*/ 267 h 267"/>
                <a:gd name="T6" fmla="*/ 0 w 1067"/>
                <a:gd name="T7" fmla="*/ 267 h 267"/>
                <a:gd name="T8" fmla="*/ 0 w 1067"/>
                <a:gd name="T9" fmla="*/ 0 h 267"/>
                <a:gd name="T10" fmla="*/ 0 w 10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7">
                  <a:moveTo>
                    <a:pt x="0" y="0"/>
                  </a:moveTo>
                  <a:lnTo>
                    <a:pt x="1067" y="0"/>
                  </a:lnTo>
                  <a:lnTo>
                    <a:pt x="10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6">
              <a:extLst>
                <a:ext uri="{FF2B5EF4-FFF2-40B4-BE49-F238E27FC236}">
                  <a16:creationId xmlns:a16="http://schemas.microsoft.com/office/drawing/2014/main" id="{7659C6E1-2CF1-4715-9053-4F830CA8A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7538" y="2797175"/>
              <a:ext cx="111125" cy="26988"/>
            </a:xfrm>
            <a:custGeom>
              <a:avLst/>
              <a:gdLst>
                <a:gd name="T0" fmla="*/ 0 w 1067"/>
                <a:gd name="T1" fmla="*/ 0 h 266"/>
                <a:gd name="T2" fmla="*/ 1067 w 1067"/>
                <a:gd name="T3" fmla="*/ 0 h 266"/>
                <a:gd name="T4" fmla="*/ 1067 w 1067"/>
                <a:gd name="T5" fmla="*/ 266 h 266"/>
                <a:gd name="T6" fmla="*/ 0 w 1067"/>
                <a:gd name="T7" fmla="*/ 266 h 266"/>
                <a:gd name="T8" fmla="*/ 0 w 1067"/>
                <a:gd name="T9" fmla="*/ 0 h 266"/>
                <a:gd name="T10" fmla="*/ 0 w 10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266">
                  <a:moveTo>
                    <a:pt x="0" y="0"/>
                  </a:moveTo>
                  <a:lnTo>
                    <a:pt x="1067" y="0"/>
                  </a:lnTo>
                  <a:lnTo>
                    <a:pt x="10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3967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54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E4477B2-9AAA-4CD0-89BA-DE82C4F0A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021991" cy="434975"/>
          </a:xfrm>
        </p:spPr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 </a:t>
            </a:r>
            <a:r>
              <a:rPr lang="ru-RU" err="1"/>
              <a:t>ўтказиш</a:t>
            </a:r>
            <a:r>
              <a:rPr lang="ru-RU"/>
              <a:t> </a:t>
            </a:r>
            <a:r>
              <a:rPr lang="ru-RU" err="1"/>
              <a:t>хақида</a:t>
            </a:r>
            <a:r>
              <a:rPr lang="ru-RU"/>
              <a:t> </a:t>
            </a:r>
            <a:r>
              <a:rPr lang="ru-RU" err="1"/>
              <a:t>ташаббус</a:t>
            </a:r>
            <a:r>
              <a:rPr lang="ru-RU"/>
              <a:t> </a:t>
            </a:r>
            <a:r>
              <a:rPr lang="ru-RU" err="1"/>
              <a:t>билан</a:t>
            </a:r>
            <a:r>
              <a:rPr lang="ru-RU"/>
              <a:t>  </a:t>
            </a:r>
            <a:r>
              <a:rPr lang="ru-RU" err="1"/>
              <a:t>чиқиш</a:t>
            </a:r>
            <a:r>
              <a:rPr lang="ru-RU"/>
              <a:t>: </a:t>
            </a:r>
            <a:r>
              <a:rPr lang="ru-RU" err="1"/>
              <a:t>ахборот</a:t>
            </a:r>
            <a:r>
              <a:rPr lang="ru-RU"/>
              <a:t> </a:t>
            </a:r>
            <a:r>
              <a:rPr lang="ru-RU" err="1"/>
              <a:t>манбалари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асослар</a:t>
            </a:r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B18629F-2A99-4F94-A1E8-29684D2A0CEA}"/>
              </a:ext>
            </a:extLst>
          </p:cNvPr>
          <p:cNvSpPr/>
          <p:nvPr/>
        </p:nvSpPr>
        <p:spPr>
          <a:xfrm>
            <a:off x="437539" y="1234020"/>
            <a:ext cx="11306008" cy="19815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24000" rIns="91440" bIns="44371" rtlCol="0" anchor="t">
            <a:noAutofit/>
          </a:bodyPr>
          <a:lstStyle/>
          <a:p>
            <a:endParaRPr lang="ru-RU" sz="1400" b="1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  <a:p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Комплаенс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бўлинмаси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томонидан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маълумотларни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дастлабик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текшириш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қуйидагилар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аниқланганида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оширилади</a:t>
            </a:r>
            <a:r>
              <a:rPr lang="ru-RU" sz="14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6C306-25C1-4053-9DE4-6731A7379EA1}"/>
              </a:ext>
            </a:extLst>
          </p:cNvPr>
          <p:cNvGrpSpPr/>
          <p:nvPr/>
        </p:nvGrpSpPr>
        <p:grpSpPr>
          <a:xfrm>
            <a:off x="539892" y="1247512"/>
            <a:ext cx="11306008" cy="550440"/>
            <a:chOff x="443080" y="1192635"/>
            <a:chExt cx="11306008" cy="55044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81D7EFB-4355-41F4-855A-5B8A4BE8EA21}"/>
                </a:ext>
              </a:extLst>
            </p:cNvPr>
            <p:cNvSpPr/>
            <p:nvPr/>
          </p:nvSpPr>
          <p:spPr>
            <a:xfrm>
              <a:off x="636705" y="1362468"/>
              <a:ext cx="11112383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A7707FA-20C2-430B-8EC9-20432550293E}"/>
                </a:ext>
              </a:extLst>
            </p:cNvPr>
            <p:cNvSpPr/>
            <p:nvPr/>
          </p:nvSpPr>
          <p:spPr>
            <a:xfrm>
              <a:off x="443080" y="1192635"/>
              <a:ext cx="11209191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Асослар</a:t>
              </a:r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B3543EF-4817-473E-B3B9-D7A11CFC5941}"/>
              </a:ext>
            </a:extLst>
          </p:cNvPr>
          <p:cNvSpPr txBox="1">
            <a:spLocks/>
          </p:cNvSpPr>
          <p:nvPr/>
        </p:nvSpPr>
        <p:spPr>
          <a:xfrm>
            <a:off x="416105" y="2343707"/>
            <a:ext cx="634547" cy="596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400" b="1">
                <a:solidFill>
                  <a:srgbClr val="B1C7F7">
                    <a:alpha val="55000"/>
                  </a:srgbClr>
                </a:solidFill>
              </a:rPr>
              <a:t>1</a:t>
            </a:r>
            <a:endParaRPr lang="en-US" sz="3600" b="1">
              <a:solidFill>
                <a:srgbClr val="B1C7F7">
                  <a:alpha val="55000"/>
                </a:srgbClr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2E6C9D2-92C0-42B4-9CF3-B16261A8B01A}"/>
              </a:ext>
            </a:extLst>
          </p:cNvPr>
          <p:cNvSpPr txBox="1">
            <a:spLocks/>
          </p:cNvSpPr>
          <p:nvPr/>
        </p:nvSpPr>
        <p:spPr>
          <a:xfrm>
            <a:off x="652782" y="2437194"/>
            <a:ext cx="5399085" cy="329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200" err="1">
                <a:solidFill>
                  <a:schemeClr val="tx2"/>
                </a:solidFill>
              </a:rPr>
              <a:t>Коррупцияга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қарши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курашиш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бўйича</a:t>
            </a:r>
            <a:r>
              <a:rPr lang="ru-RU" sz="1200">
                <a:solidFill>
                  <a:schemeClr val="tx2"/>
                </a:solidFill>
              </a:rPr>
              <a:t> ички </a:t>
            </a:r>
            <a:r>
              <a:rPr lang="ru-RU" sz="1200" err="1">
                <a:solidFill>
                  <a:schemeClr val="tx2"/>
                </a:solidFill>
              </a:rPr>
              <a:t>ҳаракатларнинг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бузилиши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ҳақида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маълумот</a:t>
            </a:r>
            <a:endParaRPr lang="ru-RU" sz="1200">
              <a:solidFill>
                <a:schemeClr val="tx2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FA0A164-166F-447C-BDA6-C3AF7AFD77D3}"/>
              </a:ext>
            </a:extLst>
          </p:cNvPr>
          <p:cNvSpPr txBox="1">
            <a:spLocks/>
          </p:cNvSpPr>
          <p:nvPr/>
        </p:nvSpPr>
        <p:spPr>
          <a:xfrm>
            <a:off x="6898753" y="2109605"/>
            <a:ext cx="4733142" cy="3149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400" b="1">
                <a:solidFill>
                  <a:srgbClr val="3A07DF"/>
                </a:solidFill>
              </a:rPr>
              <a:t>Текширув </a:t>
            </a:r>
            <a:r>
              <a:rPr lang="ru-RU" sz="1400" b="1" err="1">
                <a:solidFill>
                  <a:srgbClr val="3A07DF"/>
                </a:solidFill>
              </a:rPr>
              <a:t>маълумот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олинган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кундан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бошлаб</a:t>
            </a:r>
            <a:r>
              <a:rPr lang="ru-RU" sz="1400" b="1">
                <a:solidFill>
                  <a:srgbClr val="3A07DF"/>
                </a:solidFill>
              </a:rPr>
              <a:t> 10 </a:t>
            </a:r>
            <a:r>
              <a:rPr lang="ru-RU" sz="1400" b="1" err="1">
                <a:solidFill>
                  <a:srgbClr val="3A07DF"/>
                </a:solidFill>
              </a:rPr>
              <a:t>кундан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кечиктирмай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амалга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оширилади</a:t>
            </a:r>
            <a:endParaRPr lang="ru-RU" sz="1400" b="1">
              <a:solidFill>
                <a:srgbClr val="3A07DF"/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F4EDE07-FC76-4D72-9C8B-C04109D631BF}"/>
              </a:ext>
            </a:extLst>
          </p:cNvPr>
          <p:cNvSpPr txBox="1">
            <a:spLocks/>
          </p:cNvSpPr>
          <p:nvPr/>
        </p:nvSpPr>
        <p:spPr>
          <a:xfrm>
            <a:off x="416105" y="2949263"/>
            <a:ext cx="634547" cy="5969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5400" b="1">
                <a:solidFill>
                  <a:srgbClr val="B1C7F7">
                    <a:alpha val="55000"/>
                  </a:srgbClr>
                </a:solidFill>
              </a:rPr>
              <a:t>2</a:t>
            </a:r>
            <a:endParaRPr lang="en-US" sz="3600" b="1">
              <a:solidFill>
                <a:srgbClr val="B1C7F7">
                  <a:alpha val="55000"/>
                </a:srgbClr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F9CEA09-E301-4D63-8D71-D5DF3D410EC8}"/>
              </a:ext>
            </a:extLst>
          </p:cNvPr>
          <p:cNvSpPr txBox="1">
            <a:spLocks/>
          </p:cNvSpPr>
          <p:nvPr/>
        </p:nvSpPr>
        <p:spPr>
          <a:xfrm>
            <a:off x="652782" y="3042750"/>
            <a:ext cx="5399085" cy="329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200" err="1">
                <a:solidFill>
                  <a:schemeClr val="tx2"/>
                </a:solidFill>
              </a:rPr>
              <a:t>Ўзбекистон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Республикасининг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коррупцияга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қарши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курашиш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тўғрисидаги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қонунчилиги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бузилганлиги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тўғрисида</a:t>
            </a:r>
            <a:r>
              <a:rPr lang="ru-RU" sz="1200">
                <a:solidFill>
                  <a:schemeClr val="tx2"/>
                </a:solidFill>
              </a:rPr>
              <a:t> </a:t>
            </a:r>
            <a:r>
              <a:rPr lang="ru-RU" sz="1200" err="1">
                <a:solidFill>
                  <a:schemeClr val="tx2"/>
                </a:solidFill>
              </a:rPr>
              <a:t>маълумот</a:t>
            </a:r>
            <a:endParaRPr lang="ru-RU" sz="1200">
              <a:solidFill>
                <a:schemeClr val="tx2"/>
              </a:solidFill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F0D5090-D1D6-409D-B65A-E0F87004428B}"/>
              </a:ext>
            </a:extLst>
          </p:cNvPr>
          <p:cNvSpPr txBox="1">
            <a:spLocks/>
          </p:cNvSpPr>
          <p:nvPr/>
        </p:nvSpPr>
        <p:spPr>
          <a:xfrm>
            <a:off x="6898753" y="2758446"/>
            <a:ext cx="4733142" cy="3149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400" b="1">
                <a:solidFill>
                  <a:srgbClr val="3A07DF"/>
                </a:solidFill>
              </a:rPr>
              <a:t>Комплаенс </a:t>
            </a:r>
            <a:r>
              <a:rPr lang="ru-RU" sz="1400" b="1" err="1">
                <a:solidFill>
                  <a:srgbClr val="3A07DF"/>
                </a:solidFill>
              </a:rPr>
              <a:t>бўлинмаси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дастлабки</a:t>
            </a:r>
            <a:r>
              <a:rPr lang="ru-RU" sz="1400" b="1">
                <a:solidFill>
                  <a:srgbClr val="3A07DF"/>
                </a:solidFill>
              </a:rPr>
              <a:t> текширув </a:t>
            </a:r>
            <a:r>
              <a:rPr lang="ru-RU" sz="1400" b="1" err="1">
                <a:solidFill>
                  <a:srgbClr val="3A07DF"/>
                </a:solidFill>
              </a:rPr>
              <a:t>натижалари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тўғрисида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давлат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ташкилоти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ёки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бўлинмаси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раҳбарига</a:t>
            </a:r>
            <a:r>
              <a:rPr lang="ru-RU" sz="1400" b="1">
                <a:solidFill>
                  <a:srgbClr val="3A07DF"/>
                </a:solidFill>
              </a:rPr>
              <a:t> хабар </a:t>
            </a:r>
            <a:r>
              <a:rPr lang="ru-RU" sz="1400" b="1" err="1">
                <a:solidFill>
                  <a:srgbClr val="3A07DF"/>
                </a:solidFill>
              </a:rPr>
              <a:t>беради</a:t>
            </a:r>
            <a:endParaRPr lang="ru-RU" sz="1400" b="1">
              <a:solidFill>
                <a:srgbClr val="3A07DF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A0E484B-73C2-4F8F-9A2A-21FBF2C7B9F0}"/>
              </a:ext>
            </a:extLst>
          </p:cNvPr>
          <p:cNvGrpSpPr/>
          <p:nvPr/>
        </p:nvGrpSpPr>
        <p:grpSpPr>
          <a:xfrm>
            <a:off x="443080" y="3579596"/>
            <a:ext cx="11306008" cy="460375"/>
            <a:chOff x="3784798" y="1289128"/>
            <a:chExt cx="7964290" cy="46037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533C985-ED2E-4488-AD33-4B55DB9154AC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5A1BEBD-532C-4C34-966F-809498B20EFC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Ахборот</a:t>
              </a:r>
              <a:r>
                <a:rPr lang="ru-RU" sz="16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манбалари</a:t>
              </a:r>
              <a:endParaRPr lang="ru-RU" sz="16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9C9B372-D057-45EA-A898-CE1560D7046E}"/>
              </a:ext>
            </a:extLst>
          </p:cNvPr>
          <p:cNvGrpSpPr/>
          <p:nvPr/>
        </p:nvGrpSpPr>
        <p:grpSpPr>
          <a:xfrm>
            <a:off x="416105" y="4092182"/>
            <a:ext cx="5074797" cy="665396"/>
            <a:chOff x="388801" y="1305731"/>
            <a:chExt cx="5074797" cy="665396"/>
          </a:xfrm>
        </p:grpSpPr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FAB0FCE3-CBD3-4CC3-932D-99F0AEBAF8EC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5400" b="1">
                  <a:solidFill>
                    <a:srgbClr val="B1C7F7">
                      <a:alpha val="55000"/>
                    </a:srgbClr>
                  </a:solidFill>
                </a:rPr>
                <a:t>1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23FE9A42-CB9D-432F-9934-A5620E69FA63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305731"/>
              <a:ext cx="4838120" cy="62412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>
                  <a:solidFill>
                    <a:schemeClr val="tx2"/>
                  </a:solidFill>
                </a:rPr>
                <a:t>Давлат </a:t>
              </a:r>
              <a:r>
                <a:rPr lang="ru-RU" sz="1200" err="1">
                  <a:solidFill>
                    <a:schemeClr val="tx2"/>
                  </a:solidFill>
                </a:rPr>
                <a:t>ташкилоти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ходимлари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томонидан</a:t>
              </a:r>
              <a:r>
                <a:rPr lang="ru-RU" sz="1200">
                  <a:solidFill>
                    <a:schemeClr val="tx2"/>
                  </a:solidFill>
                </a:rPr>
                <a:t> комплаенс </a:t>
              </a:r>
              <a:r>
                <a:rPr lang="ru-RU" sz="1200" err="1">
                  <a:solidFill>
                    <a:schemeClr val="tx2"/>
                  </a:solidFill>
                </a:rPr>
                <a:t>бўлинмаси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ёки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тўғридан-тўғри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раҳбарга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тақдим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этилган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маълумотлар</a:t>
              </a:r>
              <a:endParaRPr lang="ru-RU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0CF7917-B36A-4E67-A6B6-9941513FBF78}"/>
              </a:ext>
            </a:extLst>
          </p:cNvPr>
          <p:cNvGrpSpPr/>
          <p:nvPr/>
        </p:nvGrpSpPr>
        <p:grpSpPr>
          <a:xfrm>
            <a:off x="416105" y="4707370"/>
            <a:ext cx="5074797" cy="653356"/>
            <a:chOff x="388801" y="1317771"/>
            <a:chExt cx="5074797" cy="653356"/>
          </a:xfrm>
        </p:grpSpPr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53D90426-EA1A-48DE-848B-71D9B271D634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>
                  <a:solidFill>
                    <a:srgbClr val="B1C7F7">
                      <a:alpha val="55000"/>
                    </a:srgbClr>
                  </a:solidFill>
                </a:rPr>
                <a:t>2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61" name="Title 1">
              <a:extLst>
                <a:ext uri="{FF2B5EF4-FFF2-40B4-BE49-F238E27FC236}">
                  <a16:creationId xmlns:a16="http://schemas.microsoft.com/office/drawing/2014/main" id="{DE8A8910-3918-4C2D-9FAB-C8C7F4D43FA2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317771"/>
              <a:ext cx="4838120" cy="509661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err="1">
                  <a:solidFill>
                    <a:schemeClr val="tx2"/>
                  </a:solidFill>
                </a:rPr>
                <a:t>Коррупцияга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қарши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курашиш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мавзусида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фуқаролар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ва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давлат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ташкилоти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ходимларининг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сўровномалари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натижалари</a:t>
              </a:r>
              <a:endParaRPr lang="ru-RU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199BD94-C9C7-4524-BC01-24A8C8717C2E}"/>
              </a:ext>
            </a:extLst>
          </p:cNvPr>
          <p:cNvGrpSpPr/>
          <p:nvPr/>
        </p:nvGrpSpPr>
        <p:grpSpPr>
          <a:xfrm>
            <a:off x="416105" y="5310518"/>
            <a:ext cx="5074797" cy="647928"/>
            <a:chOff x="388801" y="1323199"/>
            <a:chExt cx="5074797" cy="647928"/>
          </a:xfrm>
        </p:grpSpPr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E1D95B2C-3D67-4B67-A9AE-3CB5F2717AC8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5400" b="1">
                  <a:solidFill>
                    <a:srgbClr val="B1C7F7">
                      <a:alpha val="55000"/>
                    </a:srgbClr>
                  </a:solidFill>
                </a:rPr>
                <a:t>3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44821091-4EF1-4811-B4BB-D112CB3A2F1D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323199"/>
              <a:ext cx="4838120" cy="475725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err="1">
                  <a:solidFill>
                    <a:schemeClr val="tx2"/>
                  </a:solidFill>
                </a:rPr>
                <a:t>Жисмоний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ва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юридик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шахслардан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давлат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ташкилоти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билан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алоқа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каналлари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орқали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олинган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хабарлар</a:t>
              </a:r>
              <a:endParaRPr lang="ru-RU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03C4898-8357-45F2-9267-D4885171782C}"/>
              </a:ext>
            </a:extLst>
          </p:cNvPr>
          <p:cNvGrpSpPr/>
          <p:nvPr/>
        </p:nvGrpSpPr>
        <p:grpSpPr>
          <a:xfrm>
            <a:off x="416105" y="5908237"/>
            <a:ext cx="5074798" cy="690387"/>
            <a:chOff x="388801" y="1374227"/>
            <a:chExt cx="5074798" cy="690387"/>
          </a:xfrm>
        </p:grpSpPr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C69C3D7C-95FC-4480-96F5-CE6C15798A6A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5400" b="1">
                  <a:solidFill>
                    <a:srgbClr val="B1C7F7">
                      <a:alpha val="55000"/>
                    </a:srgbClr>
                  </a:solidFill>
                </a:rPr>
                <a:t>4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B038E3C3-6B72-47C2-82DB-8411E1608E25}"/>
                </a:ext>
              </a:extLst>
            </p:cNvPr>
            <p:cNvSpPr txBox="1">
              <a:spLocks/>
            </p:cNvSpPr>
            <p:nvPr/>
          </p:nvSpPr>
          <p:spPr>
            <a:xfrm>
              <a:off x="625479" y="1467714"/>
              <a:ext cx="4838120" cy="59690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>
                  <a:solidFill>
                    <a:schemeClr val="tx2"/>
                  </a:solidFill>
                </a:rPr>
                <a:t>Ички аудит </a:t>
              </a:r>
              <a:r>
                <a:rPr lang="ru-RU" sz="1200" err="1">
                  <a:solidFill>
                    <a:schemeClr val="tx2"/>
                  </a:solidFill>
                </a:rPr>
                <a:t>бўлинмаларининг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хулосалари</a:t>
              </a:r>
              <a:r>
                <a:rPr lang="ru-RU" sz="1200">
                  <a:solidFill>
                    <a:schemeClr val="tx2"/>
                  </a:solidFill>
                </a:rPr>
                <a:t>, </a:t>
              </a:r>
              <a:r>
                <a:rPr lang="ru-RU" sz="1200" err="1">
                  <a:solidFill>
                    <a:schemeClr val="tx2"/>
                  </a:solidFill>
                </a:rPr>
                <a:t>шунингдек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давлат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молиявий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назорати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натижалари</a:t>
              </a:r>
              <a:endParaRPr lang="ru-RU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28084BD-09C2-4A2D-B940-F5722BA7525D}"/>
              </a:ext>
            </a:extLst>
          </p:cNvPr>
          <p:cNvGrpSpPr/>
          <p:nvPr/>
        </p:nvGrpSpPr>
        <p:grpSpPr>
          <a:xfrm>
            <a:off x="5827806" y="4090500"/>
            <a:ext cx="3392394" cy="667078"/>
            <a:chOff x="388801" y="1304049"/>
            <a:chExt cx="3392394" cy="667078"/>
          </a:xfrm>
        </p:grpSpPr>
        <p:sp>
          <p:nvSpPr>
            <p:cNvPr id="78" name="Title 1">
              <a:extLst>
                <a:ext uri="{FF2B5EF4-FFF2-40B4-BE49-F238E27FC236}">
                  <a16:creationId xmlns:a16="http://schemas.microsoft.com/office/drawing/2014/main" id="{9F531466-0169-45DD-8B60-EF8A6C3974F8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5400" b="1">
                  <a:solidFill>
                    <a:srgbClr val="B1C7F7">
                      <a:alpha val="55000"/>
                    </a:srgbClr>
                  </a:solidFill>
                </a:rPr>
                <a:t>5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79" name="Title 1">
              <a:extLst>
                <a:ext uri="{FF2B5EF4-FFF2-40B4-BE49-F238E27FC236}">
                  <a16:creationId xmlns:a16="http://schemas.microsoft.com/office/drawing/2014/main" id="{131D3DD5-9511-4198-B4AC-C5FC19392881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304049"/>
              <a:ext cx="3155717" cy="328892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 err="1">
                  <a:solidFill>
                    <a:schemeClr val="tx2"/>
                  </a:solidFill>
                </a:rPr>
                <a:t>Ўзбекистон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Республикаси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Президенти</a:t>
              </a:r>
              <a:r>
                <a:rPr lang="ru-RU" sz="1200">
                  <a:solidFill>
                    <a:schemeClr val="tx2"/>
                  </a:solidFill>
                </a:rPr>
                <a:t>, </a:t>
              </a:r>
              <a:r>
                <a:rPr lang="ru-RU" sz="1200" err="1">
                  <a:solidFill>
                    <a:schemeClr val="tx2"/>
                  </a:solidFill>
                </a:rPr>
                <a:t>Вазирлар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Маҳкамаси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ва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бошқа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ҳуқуқни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муҳофаза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қилувчи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органларининг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кўрсатмалари</a:t>
              </a:r>
              <a:r>
                <a:rPr lang="ru-RU" sz="1200">
                  <a:solidFill>
                    <a:schemeClr val="tx2"/>
                  </a:solidFill>
                </a:rPr>
                <a:t>.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F571D80-80BD-4B29-8237-5B0474D8AD67}"/>
              </a:ext>
            </a:extLst>
          </p:cNvPr>
          <p:cNvGrpSpPr/>
          <p:nvPr/>
        </p:nvGrpSpPr>
        <p:grpSpPr>
          <a:xfrm>
            <a:off x="5827806" y="5020868"/>
            <a:ext cx="3392394" cy="596900"/>
            <a:chOff x="388801" y="1374227"/>
            <a:chExt cx="3392394" cy="596900"/>
          </a:xfrm>
        </p:grpSpPr>
        <p:sp>
          <p:nvSpPr>
            <p:cNvPr id="81" name="Title 1">
              <a:extLst>
                <a:ext uri="{FF2B5EF4-FFF2-40B4-BE49-F238E27FC236}">
                  <a16:creationId xmlns:a16="http://schemas.microsoft.com/office/drawing/2014/main" id="{66FF9AA8-2B40-4EC1-AB7F-1023F1169A19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5400" b="1">
                  <a:solidFill>
                    <a:srgbClr val="B1C7F7">
                      <a:alpha val="55000"/>
                    </a:srgbClr>
                  </a:solidFill>
                </a:rPr>
                <a:t>6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82" name="Title 1">
              <a:extLst>
                <a:ext uri="{FF2B5EF4-FFF2-40B4-BE49-F238E27FC236}">
                  <a16:creationId xmlns:a16="http://schemas.microsoft.com/office/drawing/2014/main" id="{12CC0401-08FE-4515-9D39-2D59262C341D}"/>
                </a:ext>
              </a:extLst>
            </p:cNvPr>
            <p:cNvSpPr txBox="1">
              <a:spLocks/>
            </p:cNvSpPr>
            <p:nvPr/>
          </p:nvSpPr>
          <p:spPr>
            <a:xfrm>
              <a:off x="625479" y="1467714"/>
              <a:ext cx="3155716" cy="328892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1200">
                  <a:solidFill>
                    <a:schemeClr val="tx2"/>
                  </a:solidFill>
                </a:rPr>
                <a:t>ОАВ </a:t>
              </a:r>
              <a:r>
                <a:rPr lang="ru-RU" sz="1200" err="1">
                  <a:solidFill>
                    <a:schemeClr val="tx2"/>
                  </a:solidFill>
                </a:rPr>
                <a:t>ва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ижтимоий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тармоқлардаги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ахборот</a:t>
              </a:r>
              <a:endParaRPr lang="ru-RU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0BB6492-AB28-4350-99EB-3839FC57EDE7}"/>
              </a:ext>
            </a:extLst>
          </p:cNvPr>
          <p:cNvGrpSpPr/>
          <p:nvPr/>
        </p:nvGrpSpPr>
        <p:grpSpPr>
          <a:xfrm>
            <a:off x="5827806" y="5838451"/>
            <a:ext cx="3392394" cy="666686"/>
            <a:chOff x="388801" y="1304441"/>
            <a:chExt cx="3392394" cy="666686"/>
          </a:xfrm>
        </p:grpSpPr>
        <p:sp>
          <p:nvSpPr>
            <p:cNvPr id="84" name="Title 1">
              <a:extLst>
                <a:ext uri="{FF2B5EF4-FFF2-40B4-BE49-F238E27FC236}">
                  <a16:creationId xmlns:a16="http://schemas.microsoft.com/office/drawing/2014/main" id="{EB59A0CA-A590-4CD3-9FE8-12E1C95837DB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5400" b="1">
                  <a:solidFill>
                    <a:srgbClr val="B1C7F7">
                      <a:alpha val="55000"/>
                    </a:srgbClr>
                  </a:solidFill>
                </a:rPr>
                <a:t>7</a:t>
              </a:r>
              <a:endParaRPr lang="en-US" sz="3600" b="1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85" name="Title 1">
              <a:extLst>
                <a:ext uri="{FF2B5EF4-FFF2-40B4-BE49-F238E27FC236}">
                  <a16:creationId xmlns:a16="http://schemas.microsoft.com/office/drawing/2014/main" id="{820C445D-6E9F-4E7C-83CD-9A3373E23B93}"/>
                </a:ext>
              </a:extLst>
            </p:cNvPr>
            <p:cNvSpPr txBox="1">
              <a:spLocks/>
            </p:cNvSpPr>
            <p:nvPr/>
          </p:nvSpPr>
          <p:spPr>
            <a:xfrm>
              <a:off x="625479" y="1304441"/>
              <a:ext cx="3155716" cy="524225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200">
                  <a:solidFill>
                    <a:schemeClr val="tx2"/>
                  </a:solidFill>
                </a:rPr>
                <a:t>Комплаенс текширув </a:t>
              </a:r>
              <a:r>
                <a:rPr lang="ru-RU" sz="1200" err="1">
                  <a:solidFill>
                    <a:schemeClr val="tx2"/>
                  </a:solidFill>
                </a:rPr>
                <a:t>натижасида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аниқланган</a:t>
              </a:r>
              <a:r>
                <a:rPr lang="ru-RU" sz="1200">
                  <a:solidFill>
                    <a:schemeClr val="tx2"/>
                  </a:solidFill>
                </a:rPr>
                <a:t> </a:t>
              </a:r>
              <a:r>
                <a:rPr lang="ru-RU" sz="1200" err="1">
                  <a:solidFill>
                    <a:schemeClr val="tx2"/>
                  </a:solidFill>
                </a:rPr>
                <a:t>кузатувлар</a:t>
              </a:r>
              <a:endParaRPr lang="ru-RU" sz="1200">
                <a:solidFill>
                  <a:schemeClr val="tx2"/>
                </a:solidFill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EF4A7E-B653-49DC-9268-72C923B0BA74}"/>
              </a:ext>
            </a:extLst>
          </p:cNvPr>
          <p:cNvCxnSpPr/>
          <p:nvPr/>
        </p:nvCxnSpPr>
        <p:spPr>
          <a:xfrm>
            <a:off x="9220200" y="4090500"/>
            <a:ext cx="0" cy="2342050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>
            <a:extLst>
              <a:ext uri="{FF2B5EF4-FFF2-40B4-BE49-F238E27FC236}">
                <a16:creationId xmlns:a16="http://schemas.microsoft.com/office/drawing/2014/main" id="{3723D7A4-16BF-4282-9DED-85BCA1C203F1}"/>
              </a:ext>
            </a:extLst>
          </p:cNvPr>
          <p:cNvSpPr txBox="1">
            <a:spLocks/>
          </p:cNvSpPr>
          <p:nvPr/>
        </p:nvSpPr>
        <p:spPr>
          <a:xfrm>
            <a:off x="9618070" y="4099684"/>
            <a:ext cx="2131018" cy="3197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400" b="1">
                <a:solidFill>
                  <a:srgbClr val="3A07DF"/>
                </a:solidFill>
              </a:rPr>
              <a:t>Хизмат/ички </a:t>
            </a:r>
            <a:r>
              <a:rPr lang="ru-RU" sz="1400" b="1" err="1">
                <a:solidFill>
                  <a:srgbClr val="3A07DF"/>
                </a:solidFill>
              </a:rPr>
              <a:t>текширувлар</a:t>
            </a:r>
            <a:r>
              <a:rPr lang="ru-RU" sz="1400" b="1">
                <a:solidFill>
                  <a:srgbClr val="3A07DF"/>
                </a:solidFill>
              </a:rPr>
              <a:t>  аноним </a:t>
            </a:r>
            <a:r>
              <a:rPr lang="ru-RU" sz="1400" b="1" err="1">
                <a:solidFill>
                  <a:srgbClr val="3A07DF"/>
                </a:solidFill>
              </a:rPr>
              <a:t>хабарлар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юзасидан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ҳам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амалга</a:t>
            </a:r>
            <a:r>
              <a:rPr lang="ru-RU" sz="1400" b="1">
                <a:solidFill>
                  <a:srgbClr val="3A07DF"/>
                </a:solidFill>
              </a:rPr>
              <a:t> </a:t>
            </a:r>
            <a:r>
              <a:rPr lang="ru-RU" sz="1400" b="1" err="1">
                <a:solidFill>
                  <a:srgbClr val="3A07DF"/>
                </a:solidFill>
              </a:rPr>
              <a:t>оширилади</a:t>
            </a:r>
            <a:endParaRPr lang="ru-RU" sz="1400" b="1">
              <a:solidFill>
                <a:srgbClr val="3A07DF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4B44AA1-4FCB-4AF3-99A9-11EE62E79786}"/>
              </a:ext>
            </a:extLst>
          </p:cNvPr>
          <p:cNvGrpSpPr/>
          <p:nvPr/>
        </p:nvGrpSpPr>
        <p:grpSpPr>
          <a:xfrm>
            <a:off x="9311422" y="4101272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88" name="Arrow: Chevron 87">
              <a:extLst>
                <a:ext uri="{FF2B5EF4-FFF2-40B4-BE49-F238E27FC236}">
                  <a16:creationId xmlns:a16="http://schemas.microsoft.com/office/drawing/2014/main" id="{B2E35898-44DC-421F-8EDF-7D5D5BB825CD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89" name="Arrow: Chevron 88">
              <a:extLst>
                <a:ext uri="{FF2B5EF4-FFF2-40B4-BE49-F238E27FC236}">
                  <a16:creationId xmlns:a16="http://schemas.microsoft.com/office/drawing/2014/main" id="{DA4E2EDB-70B6-4FCD-9DF4-F181C38FD68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0022485-DAE5-43AA-9B9D-29BEF10E7707}"/>
              </a:ext>
            </a:extLst>
          </p:cNvPr>
          <p:cNvGrpSpPr/>
          <p:nvPr/>
        </p:nvGrpSpPr>
        <p:grpSpPr>
          <a:xfrm>
            <a:off x="10955535" y="5067612"/>
            <a:ext cx="793553" cy="1295065"/>
            <a:chOff x="10251321" y="1254379"/>
            <a:chExt cx="823913" cy="134461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E2E37F9-FEE3-445B-BE58-3322488BEF11}"/>
                </a:ext>
              </a:extLst>
            </p:cNvPr>
            <p:cNvGrpSpPr/>
            <p:nvPr/>
          </p:nvGrpSpPr>
          <p:grpSpPr>
            <a:xfrm>
              <a:off x="10251321" y="1254379"/>
              <a:ext cx="823913" cy="1344613"/>
              <a:chOff x="-8132763" y="4548188"/>
              <a:chExt cx="823913" cy="1344613"/>
            </a:xfrm>
          </p:grpSpPr>
          <p:sp>
            <p:nvSpPr>
              <p:cNvPr id="93" name="Freeform 6085">
                <a:extLst>
                  <a:ext uri="{FF2B5EF4-FFF2-40B4-BE49-F238E27FC236}">
                    <a16:creationId xmlns:a16="http://schemas.microsoft.com/office/drawing/2014/main" id="{A3B3663E-62A9-4E63-A396-8F61F49B2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79938"/>
                <a:ext cx="625475" cy="1312863"/>
              </a:xfrm>
              <a:custGeom>
                <a:avLst/>
                <a:gdLst>
                  <a:gd name="T0" fmla="*/ 254 w 254"/>
                  <a:gd name="T1" fmla="*/ 524 h 524"/>
                  <a:gd name="T2" fmla="*/ 251 w 254"/>
                  <a:gd name="T3" fmla="*/ 523 h 524"/>
                  <a:gd name="T4" fmla="*/ 3 w 254"/>
                  <a:gd name="T5" fmla="*/ 380 h 524"/>
                  <a:gd name="T6" fmla="*/ 0 w 254"/>
                  <a:gd name="T7" fmla="*/ 375 h 524"/>
                  <a:gd name="T8" fmla="*/ 0 w 254"/>
                  <a:gd name="T9" fmla="*/ 3 h 524"/>
                  <a:gd name="T10" fmla="*/ 0 w 254"/>
                  <a:gd name="T11" fmla="*/ 0 h 524"/>
                  <a:gd name="T12" fmla="*/ 3 w 254"/>
                  <a:gd name="T13" fmla="*/ 1 h 524"/>
                  <a:gd name="T14" fmla="*/ 87 w 254"/>
                  <a:gd name="T15" fmla="*/ 49 h 524"/>
                  <a:gd name="T16" fmla="*/ 188 w 254"/>
                  <a:gd name="T17" fmla="*/ 108 h 524"/>
                  <a:gd name="T18" fmla="*/ 199 w 254"/>
                  <a:gd name="T19" fmla="*/ 114 h 524"/>
                  <a:gd name="T20" fmla="*/ 197 w 254"/>
                  <a:gd name="T21" fmla="*/ 137 h 524"/>
                  <a:gd name="T22" fmla="*/ 196 w 254"/>
                  <a:gd name="T23" fmla="*/ 137 h 524"/>
                  <a:gd name="T24" fmla="*/ 36 w 254"/>
                  <a:gd name="T25" fmla="*/ 45 h 524"/>
                  <a:gd name="T26" fmla="*/ 19 w 254"/>
                  <a:gd name="T27" fmla="*/ 36 h 524"/>
                  <a:gd name="T28" fmla="*/ 19 w 254"/>
                  <a:gd name="T29" fmla="*/ 38 h 524"/>
                  <a:gd name="T30" fmla="*/ 19 w 254"/>
                  <a:gd name="T31" fmla="*/ 42 h 524"/>
                  <a:gd name="T32" fmla="*/ 19 w 254"/>
                  <a:gd name="T33" fmla="*/ 356 h 524"/>
                  <a:gd name="T34" fmla="*/ 19 w 254"/>
                  <a:gd name="T35" fmla="*/ 360 h 524"/>
                  <a:gd name="T36" fmla="*/ 19 w 254"/>
                  <a:gd name="T37" fmla="*/ 362 h 524"/>
                  <a:gd name="T38" fmla="*/ 23 w 254"/>
                  <a:gd name="T39" fmla="*/ 367 h 524"/>
                  <a:gd name="T40" fmla="*/ 135 w 254"/>
                  <a:gd name="T41" fmla="*/ 432 h 524"/>
                  <a:gd name="T42" fmla="*/ 180 w 254"/>
                  <a:gd name="T43" fmla="*/ 458 h 524"/>
                  <a:gd name="T44" fmla="*/ 196 w 254"/>
                  <a:gd name="T45" fmla="*/ 449 h 524"/>
                  <a:gd name="T46" fmla="*/ 233 w 254"/>
                  <a:gd name="T47" fmla="*/ 428 h 524"/>
                  <a:gd name="T48" fmla="*/ 234 w 254"/>
                  <a:gd name="T49" fmla="*/ 423 h 524"/>
                  <a:gd name="T50" fmla="*/ 234 w 254"/>
                  <a:gd name="T51" fmla="*/ 363 h 524"/>
                  <a:gd name="T52" fmla="*/ 234 w 254"/>
                  <a:gd name="T53" fmla="*/ 226 h 524"/>
                  <a:gd name="T54" fmla="*/ 254 w 254"/>
                  <a:gd name="T55" fmla="*/ 245 h 524"/>
                  <a:gd name="T56" fmla="*/ 254 w 254"/>
                  <a:gd name="T57" fmla="*/ 248 h 524"/>
                  <a:gd name="T58" fmla="*/ 254 w 254"/>
                  <a:gd name="T59" fmla="*/ 521 h 524"/>
                  <a:gd name="T60" fmla="*/ 254 w 254"/>
                  <a:gd name="T61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4" h="524">
                    <a:moveTo>
                      <a:pt x="254" y="524"/>
                    </a:moveTo>
                    <a:cubicBezTo>
                      <a:pt x="253" y="524"/>
                      <a:pt x="252" y="524"/>
                      <a:pt x="251" y="523"/>
                    </a:cubicBezTo>
                    <a:cubicBezTo>
                      <a:pt x="168" y="476"/>
                      <a:pt x="86" y="428"/>
                      <a:pt x="3" y="380"/>
                    </a:cubicBezTo>
                    <a:cubicBezTo>
                      <a:pt x="1" y="379"/>
                      <a:pt x="0" y="378"/>
                      <a:pt x="0" y="375"/>
                    </a:cubicBezTo>
                    <a:cubicBezTo>
                      <a:pt x="0" y="251"/>
                      <a:pt x="0" y="127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1" y="17"/>
                      <a:pt x="59" y="33"/>
                      <a:pt x="87" y="49"/>
                    </a:cubicBezTo>
                    <a:cubicBezTo>
                      <a:pt x="120" y="69"/>
                      <a:pt x="154" y="89"/>
                      <a:pt x="188" y="108"/>
                    </a:cubicBezTo>
                    <a:cubicBezTo>
                      <a:pt x="192" y="110"/>
                      <a:pt x="195" y="112"/>
                      <a:pt x="199" y="114"/>
                    </a:cubicBezTo>
                    <a:cubicBezTo>
                      <a:pt x="198" y="122"/>
                      <a:pt x="197" y="129"/>
                      <a:pt x="197" y="137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43" y="106"/>
                      <a:pt x="89" y="76"/>
                      <a:pt x="36" y="45"/>
                    </a:cubicBezTo>
                    <a:cubicBezTo>
                      <a:pt x="31" y="42"/>
                      <a:pt x="25" y="39"/>
                      <a:pt x="19" y="36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19" y="40"/>
                      <a:pt x="19" y="41"/>
                      <a:pt x="19" y="42"/>
                    </a:cubicBezTo>
                    <a:cubicBezTo>
                      <a:pt x="19" y="147"/>
                      <a:pt x="19" y="251"/>
                      <a:pt x="19" y="356"/>
                    </a:cubicBezTo>
                    <a:cubicBezTo>
                      <a:pt x="19" y="357"/>
                      <a:pt x="19" y="359"/>
                      <a:pt x="19" y="360"/>
                    </a:cubicBezTo>
                    <a:cubicBezTo>
                      <a:pt x="19" y="360"/>
                      <a:pt x="19" y="361"/>
                      <a:pt x="19" y="362"/>
                    </a:cubicBezTo>
                    <a:cubicBezTo>
                      <a:pt x="19" y="364"/>
                      <a:pt x="20" y="366"/>
                      <a:pt x="23" y="367"/>
                    </a:cubicBezTo>
                    <a:cubicBezTo>
                      <a:pt x="60" y="389"/>
                      <a:pt x="97" y="410"/>
                      <a:pt x="135" y="432"/>
                    </a:cubicBezTo>
                    <a:cubicBezTo>
                      <a:pt x="150" y="440"/>
                      <a:pt x="165" y="449"/>
                      <a:pt x="180" y="458"/>
                    </a:cubicBezTo>
                    <a:cubicBezTo>
                      <a:pt x="185" y="455"/>
                      <a:pt x="190" y="452"/>
                      <a:pt x="196" y="449"/>
                    </a:cubicBezTo>
                    <a:cubicBezTo>
                      <a:pt x="208" y="442"/>
                      <a:pt x="220" y="435"/>
                      <a:pt x="233" y="428"/>
                    </a:cubicBezTo>
                    <a:cubicBezTo>
                      <a:pt x="233" y="426"/>
                      <a:pt x="234" y="425"/>
                      <a:pt x="234" y="423"/>
                    </a:cubicBezTo>
                    <a:cubicBezTo>
                      <a:pt x="234" y="403"/>
                      <a:pt x="234" y="383"/>
                      <a:pt x="234" y="363"/>
                    </a:cubicBezTo>
                    <a:cubicBezTo>
                      <a:pt x="234" y="317"/>
                      <a:pt x="234" y="272"/>
                      <a:pt x="234" y="226"/>
                    </a:cubicBezTo>
                    <a:cubicBezTo>
                      <a:pt x="241" y="232"/>
                      <a:pt x="248" y="239"/>
                      <a:pt x="254" y="245"/>
                    </a:cubicBezTo>
                    <a:cubicBezTo>
                      <a:pt x="254" y="246"/>
                      <a:pt x="254" y="247"/>
                      <a:pt x="254" y="248"/>
                    </a:cubicBezTo>
                    <a:cubicBezTo>
                      <a:pt x="254" y="339"/>
                      <a:pt x="254" y="430"/>
                      <a:pt x="254" y="521"/>
                    </a:cubicBezTo>
                    <a:cubicBezTo>
                      <a:pt x="254" y="522"/>
                      <a:pt x="254" y="523"/>
                      <a:pt x="254" y="524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6086">
                <a:extLst>
                  <a:ext uri="{FF2B5EF4-FFF2-40B4-BE49-F238E27FC236}">
                    <a16:creationId xmlns:a16="http://schemas.microsoft.com/office/drawing/2014/main" id="{4932F7F9-F9C4-43AC-961B-0173E823B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07288" y="5194300"/>
                <a:ext cx="52387" cy="698500"/>
              </a:xfrm>
              <a:custGeom>
                <a:avLst/>
                <a:gdLst>
                  <a:gd name="T0" fmla="*/ 0 w 21"/>
                  <a:gd name="T1" fmla="*/ 0 h 279"/>
                  <a:gd name="T2" fmla="*/ 21 w 21"/>
                  <a:gd name="T3" fmla="*/ 12 h 279"/>
                  <a:gd name="T4" fmla="*/ 21 w 21"/>
                  <a:gd name="T5" fmla="*/ 18 h 279"/>
                  <a:gd name="T6" fmla="*/ 21 w 21"/>
                  <a:gd name="T7" fmla="*/ 260 h 279"/>
                  <a:gd name="T8" fmla="*/ 21 w 21"/>
                  <a:gd name="T9" fmla="*/ 267 h 279"/>
                  <a:gd name="T10" fmla="*/ 0 w 21"/>
                  <a:gd name="T11" fmla="*/ 279 h 279"/>
                  <a:gd name="T12" fmla="*/ 0 w 21"/>
                  <a:gd name="T13" fmla="*/ 276 h 279"/>
                  <a:gd name="T14" fmla="*/ 0 w 21"/>
                  <a:gd name="T15" fmla="*/ 3 h 279"/>
                  <a:gd name="T16" fmla="*/ 0 w 21"/>
                  <a:gd name="T1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79">
                    <a:moveTo>
                      <a:pt x="0" y="0"/>
                    </a:moveTo>
                    <a:cubicBezTo>
                      <a:pt x="7" y="4"/>
                      <a:pt x="14" y="8"/>
                      <a:pt x="21" y="12"/>
                    </a:cubicBezTo>
                    <a:cubicBezTo>
                      <a:pt x="21" y="14"/>
                      <a:pt x="21" y="16"/>
                      <a:pt x="21" y="18"/>
                    </a:cubicBezTo>
                    <a:cubicBezTo>
                      <a:pt x="21" y="99"/>
                      <a:pt x="21" y="179"/>
                      <a:pt x="21" y="260"/>
                    </a:cubicBezTo>
                    <a:cubicBezTo>
                      <a:pt x="21" y="262"/>
                      <a:pt x="21" y="265"/>
                      <a:pt x="21" y="267"/>
                    </a:cubicBezTo>
                    <a:cubicBezTo>
                      <a:pt x="14" y="271"/>
                      <a:pt x="7" y="275"/>
                      <a:pt x="0" y="279"/>
                    </a:cubicBezTo>
                    <a:cubicBezTo>
                      <a:pt x="0" y="278"/>
                      <a:pt x="0" y="277"/>
                      <a:pt x="0" y="276"/>
                    </a:cubicBezTo>
                    <a:cubicBezTo>
                      <a:pt x="0" y="185"/>
                      <a:pt x="0" y="9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6087">
                <a:extLst>
                  <a:ext uri="{FF2B5EF4-FFF2-40B4-BE49-F238E27FC236}">
                    <a16:creationId xmlns:a16="http://schemas.microsoft.com/office/drawing/2014/main" id="{50D1B9DD-4A12-45C2-8547-FD7BD78F4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48188"/>
                <a:ext cx="517525" cy="317500"/>
              </a:xfrm>
              <a:custGeom>
                <a:avLst/>
                <a:gdLst>
                  <a:gd name="T0" fmla="*/ 210 w 210"/>
                  <a:gd name="T1" fmla="*/ 108 h 127"/>
                  <a:gd name="T2" fmla="*/ 199 w 210"/>
                  <a:gd name="T3" fmla="*/ 127 h 127"/>
                  <a:gd name="T4" fmla="*/ 188 w 210"/>
                  <a:gd name="T5" fmla="*/ 121 h 127"/>
                  <a:gd name="T6" fmla="*/ 87 w 210"/>
                  <a:gd name="T7" fmla="*/ 62 h 127"/>
                  <a:gd name="T8" fmla="*/ 3 w 210"/>
                  <a:gd name="T9" fmla="*/ 14 h 127"/>
                  <a:gd name="T10" fmla="*/ 0 w 210"/>
                  <a:gd name="T11" fmla="*/ 13 h 127"/>
                  <a:gd name="T12" fmla="*/ 21 w 210"/>
                  <a:gd name="T13" fmla="*/ 0 h 127"/>
                  <a:gd name="T14" fmla="*/ 25 w 210"/>
                  <a:gd name="T15" fmla="*/ 1 h 127"/>
                  <a:gd name="T16" fmla="*/ 134 w 210"/>
                  <a:gd name="T17" fmla="*/ 64 h 127"/>
                  <a:gd name="T18" fmla="*/ 210 w 210"/>
                  <a:gd name="T19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27">
                    <a:moveTo>
                      <a:pt x="210" y="108"/>
                    </a:moveTo>
                    <a:cubicBezTo>
                      <a:pt x="206" y="114"/>
                      <a:pt x="203" y="121"/>
                      <a:pt x="199" y="127"/>
                    </a:cubicBezTo>
                    <a:cubicBezTo>
                      <a:pt x="195" y="125"/>
                      <a:pt x="192" y="123"/>
                      <a:pt x="188" y="121"/>
                    </a:cubicBezTo>
                    <a:cubicBezTo>
                      <a:pt x="154" y="102"/>
                      <a:pt x="120" y="82"/>
                      <a:pt x="87" y="62"/>
                    </a:cubicBezTo>
                    <a:cubicBezTo>
                      <a:pt x="59" y="46"/>
                      <a:pt x="31" y="30"/>
                      <a:pt x="3" y="14"/>
                    </a:cubicBezTo>
                    <a:cubicBezTo>
                      <a:pt x="2" y="13"/>
                      <a:pt x="1" y="13"/>
                      <a:pt x="0" y="13"/>
                    </a:cubicBezTo>
                    <a:cubicBezTo>
                      <a:pt x="7" y="9"/>
                      <a:pt x="14" y="4"/>
                      <a:pt x="21" y="0"/>
                    </a:cubicBezTo>
                    <a:cubicBezTo>
                      <a:pt x="22" y="0"/>
                      <a:pt x="24" y="0"/>
                      <a:pt x="25" y="1"/>
                    </a:cubicBezTo>
                    <a:cubicBezTo>
                      <a:pt x="62" y="22"/>
                      <a:pt x="98" y="43"/>
                      <a:pt x="134" y="64"/>
                    </a:cubicBezTo>
                    <a:cubicBezTo>
                      <a:pt x="159" y="78"/>
                      <a:pt x="184" y="93"/>
                      <a:pt x="210" y="108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6088">
                <a:extLst>
                  <a:ext uri="{FF2B5EF4-FFF2-40B4-BE49-F238E27FC236}">
                    <a16:creationId xmlns:a16="http://schemas.microsoft.com/office/drawing/2014/main" id="{32529060-3C71-4E37-8DDD-7FE59D7F6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4900" y="5224463"/>
                <a:ext cx="4762" cy="638175"/>
              </a:xfrm>
              <a:custGeom>
                <a:avLst/>
                <a:gdLst>
                  <a:gd name="T0" fmla="*/ 0 w 2"/>
                  <a:gd name="T1" fmla="*/ 255 h 255"/>
                  <a:gd name="T2" fmla="*/ 0 w 2"/>
                  <a:gd name="T3" fmla="*/ 248 h 255"/>
                  <a:gd name="T4" fmla="*/ 0 w 2"/>
                  <a:gd name="T5" fmla="*/ 6 h 255"/>
                  <a:gd name="T6" fmla="*/ 0 w 2"/>
                  <a:gd name="T7" fmla="*/ 0 h 255"/>
                  <a:gd name="T8" fmla="*/ 2 w 2"/>
                  <a:gd name="T9" fmla="*/ 0 h 255"/>
                  <a:gd name="T10" fmla="*/ 2 w 2"/>
                  <a:gd name="T11" fmla="*/ 6 h 255"/>
                  <a:gd name="T12" fmla="*/ 1 w 2"/>
                  <a:gd name="T13" fmla="*/ 251 h 255"/>
                  <a:gd name="T14" fmla="*/ 0 w 2"/>
                  <a:gd name="T1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55">
                    <a:moveTo>
                      <a:pt x="0" y="255"/>
                    </a:moveTo>
                    <a:cubicBezTo>
                      <a:pt x="0" y="253"/>
                      <a:pt x="0" y="250"/>
                      <a:pt x="0" y="248"/>
                    </a:cubicBezTo>
                    <a:cubicBezTo>
                      <a:pt x="0" y="167"/>
                      <a:pt x="0" y="87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2"/>
                      <a:pt x="2" y="4"/>
                      <a:pt x="2" y="6"/>
                    </a:cubicBezTo>
                    <a:cubicBezTo>
                      <a:pt x="2" y="88"/>
                      <a:pt x="2" y="169"/>
                      <a:pt x="1" y="251"/>
                    </a:cubicBezTo>
                    <a:cubicBezTo>
                      <a:pt x="1" y="252"/>
                      <a:pt x="1" y="254"/>
                      <a:pt x="0" y="255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6089">
                <a:extLst>
                  <a:ext uri="{FF2B5EF4-FFF2-40B4-BE49-F238E27FC236}">
                    <a16:creationId xmlns:a16="http://schemas.microsoft.com/office/drawing/2014/main" id="{6D2896F1-2D61-4172-969A-3C22CBA137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86725" y="4670425"/>
                <a:ext cx="530225" cy="1057275"/>
              </a:xfrm>
              <a:custGeom>
                <a:avLst/>
                <a:gdLst>
                  <a:gd name="T0" fmla="*/ 182 w 215"/>
                  <a:gd name="T1" fmla="*/ 127 h 422"/>
                  <a:gd name="T2" fmla="*/ 215 w 215"/>
                  <a:gd name="T3" fmla="*/ 190 h 422"/>
                  <a:gd name="T4" fmla="*/ 215 w 215"/>
                  <a:gd name="T5" fmla="*/ 387 h 422"/>
                  <a:gd name="T6" fmla="*/ 171 w 215"/>
                  <a:gd name="T7" fmla="*/ 368 h 422"/>
                  <a:gd name="T8" fmla="*/ 166 w 215"/>
                  <a:gd name="T9" fmla="*/ 363 h 422"/>
                  <a:gd name="T10" fmla="*/ 164 w 215"/>
                  <a:gd name="T11" fmla="*/ 347 h 422"/>
                  <a:gd name="T12" fmla="*/ 68 w 215"/>
                  <a:gd name="T13" fmla="*/ 292 h 422"/>
                  <a:gd name="T14" fmla="*/ 71 w 215"/>
                  <a:gd name="T15" fmla="*/ 309 h 422"/>
                  <a:gd name="T16" fmla="*/ 162 w 215"/>
                  <a:gd name="T17" fmla="*/ 361 h 422"/>
                  <a:gd name="T18" fmla="*/ 162 w 215"/>
                  <a:gd name="T19" fmla="*/ 377 h 422"/>
                  <a:gd name="T20" fmla="*/ 116 w 215"/>
                  <a:gd name="T21" fmla="*/ 396 h 422"/>
                  <a:gd name="T22" fmla="*/ 0 w 215"/>
                  <a:gd name="T23" fmla="*/ 326 h 422"/>
                  <a:gd name="T24" fmla="*/ 0 w 215"/>
                  <a:gd name="T25" fmla="*/ 320 h 422"/>
                  <a:gd name="T26" fmla="*/ 0 w 215"/>
                  <a:gd name="T27" fmla="*/ 2 h 422"/>
                  <a:gd name="T28" fmla="*/ 17 w 215"/>
                  <a:gd name="T29" fmla="*/ 9 h 422"/>
                  <a:gd name="T30" fmla="*/ 178 w 215"/>
                  <a:gd name="T31" fmla="*/ 101 h 422"/>
                  <a:gd name="T32" fmla="*/ 68 w 215"/>
                  <a:gd name="T33" fmla="*/ 126 h 422"/>
                  <a:gd name="T34" fmla="*/ 140 w 215"/>
                  <a:gd name="T35" fmla="*/ 172 h 422"/>
                  <a:gd name="T36" fmla="*/ 166 w 215"/>
                  <a:gd name="T37" fmla="*/ 175 h 422"/>
                  <a:gd name="T38" fmla="*/ 82 w 215"/>
                  <a:gd name="T39" fmla="*/ 123 h 422"/>
                  <a:gd name="T40" fmla="*/ 68 w 215"/>
                  <a:gd name="T41" fmla="*/ 206 h 422"/>
                  <a:gd name="T42" fmla="*/ 72 w 215"/>
                  <a:gd name="T43" fmla="*/ 223 h 422"/>
                  <a:gd name="T44" fmla="*/ 166 w 215"/>
                  <a:gd name="T45" fmla="*/ 277 h 422"/>
                  <a:gd name="T46" fmla="*/ 163 w 215"/>
                  <a:gd name="T47" fmla="*/ 260 h 422"/>
                  <a:gd name="T48" fmla="*/ 68 w 215"/>
                  <a:gd name="T49" fmla="*/ 206 h 422"/>
                  <a:gd name="T50" fmla="*/ 132 w 215"/>
                  <a:gd name="T51" fmla="*/ 129 h 422"/>
                  <a:gd name="T52" fmla="*/ 73 w 215"/>
                  <a:gd name="T53" fmla="*/ 91 h 422"/>
                  <a:gd name="T54" fmla="*/ 68 w 215"/>
                  <a:gd name="T55" fmla="*/ 100 h 422"/>
                  <a:gd name="T56" fmla="*/ 114 w 215"/>
                  <a:gd name="T57" fmla="*/ 130 h 422"/>
                  <a:gd name="T58" fmla="*/ 132 w 215"/>
                  <a:gd name="T59" fmla="*/ 232 h 422"/>
                  <a:gd name="T60" fmla="*/ 129 w 215"/>
                  <a:gd name="T61" fmla="*/ 214 h 422"/>
                  <a:gd name="T62" fmla="*/ 68 w 215"/>
                  <a:gd name="T63" fmla="*/ 179 h 422"/>
                  <a:gd name="T64" fmla="*/ 72 w 215"/>
                  <a:gd name="T65" fmla="*/ 197 h 422"/>
                  <a:gd name="T66" fmla="*/ 132 w 215"/>
                  <a:gd name="T67" fmla="*/ 232 h 422"/>
                  <a:gd name="T68" fmla="*/ 68 w 215"/>
                  <a:gd name="T69" fmla="*/ 277 h 422"/>
                  <a:gd name="T70" fmla="*/ 106 w 215"/>
                  <a:gd name="T71" fmla="*/ 302 h 422"/>
                  <a:gd name="T72" fmla="*/ 129 w 215"/>
                  <a:gd name="T73" fmla="*/ 304 h 422"/>
                  <a:gd name="T74" fmla="*/ 116 w 215"/>
                  <a:gd name="T75" fmla="*/ 293 h 422"/>
                  <a:gd name="T76" fmla="*/ 24 w 215"/>
                  <a:gd name="T77" fmla="*/ 173 h 422"/>
                  <a:gd name="T78" fmla="*/ 54 w 215"/>
                  <a:gd name="T79" fmla="*/ 189 h 422"/>
                  <a:gd name="T80" fmla="*/ 29 w 215"/>
                  <a:gd name="T81" fmla="*/ 161 h 422"/>
                  <a:gd name="T82" fmla="*/ 54 w 215"/>
                  <a:gd name="T83" fmla="*/ 278 h 422"/>
                  <a:gd name="T84" fmla="*/ 24 w 215"/>
                  <a:gd name="T85" fmla="*/ 262 h 422"/>
                  <a:gd name="T86" fmla="*/ 50 w 215"/>
                  <a:gd name="T87" fmla="*/ 290 h 422"/>
                  <a:gd name="T88" fmla="*/ 54 w 215"/>
                  <a:gd name="T89" fmla="*/ 100 h 422"/>
                  <a:gd name="T90" fmla="*/ 24 w 215"/>
                  <a:gd name="T91" fmla="*/ 82 h 422"/>
                  <a:gd name="T92" fmla="*/ 50 w 215"/>
                  <a:gd name="T93" fmla="*/ 1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5" h="422">
                    <a:moveTo>
                      <a:pt x="178" y="101"/>
                    </a:moveTo>
                    <a:cubicBezTo>
                      <a:pt x="179" y="110"/>
                      <a:pt x="180" y="119"/>
                      <a:pt x="182" y="127"/>
                    </a:cubicBezTo>
                    <a:cubicBezTo>
                      <a:pt x="188" y="149"/>
                      <a:pt x="198" y="169"/>
                      <a:pt x="213" y="187"/>
                    </a:cubicBezTo>
                    <a:cubicBezTo>
                      <a:pt x="214" y="188"/>
                      <a:pt x="214" y="189"/>
                      <a:pt x="215" y="190"/>
                    </a:cubicBezTo>
                    <a:cubicBezTo>
                      <a:pt x="215" y="236"/>
                      <a:pt x="215" y="281"/>
                      <a:pt x="215" y="327"/>
                    </a:cubicBezTo>
                    <a:cubicBezTo>
                      <a:pt x="215" y="347"/>
                      <a:pt x="215" y="367"/>
                      <a:pt x="215" y="387"/>
                    </a:cubicBezTo>
                    <a:cubicBezTo>
                      <a:pt x="215" y="389"/>
                      <a:pt x="214" y="390"/>
                      <a:pt x="214" y="392"/>
                    </a:cubicBezTo>
                    <a:cubicBezTo>
                      <a:pt x="200" y="384"/>
                      <a:pt x="185" y="376"/>
                      <a:pt x="171" y="368"/>
                    </a:cubicBezTo>
                    <a:cubicBezTo>
                      <a:pt x="169" y="367"/>
                      <a:pt x="168" y="365"/>
                      <a:pt x="166" y="363"/>
                    </a:cubicBezTo>
                    <a:cubicBezTo>
                      <a:pt x="166" y="363"/>
                      <a:pt x="166" y="363"/>
                      <a:pt x="166" y="363"/>
                    </a:cubicBezTo>
                    <a:cubicBezTo>
                      <a:pt x="166" y="358"/>
                      <a:pt x="166" y="354"/>
                      <a:pt x="166" y="349"/>
                    </a:cubicBezTo>
                    <a:cubicBezTo>
                      <a:pt x="165" y="348"/>
                      <a:pt x="165" y="347"/>
                      <a:pt x="164" y="347"/>
                    </a:cubicBezTo>
                    <a:cubicBezTo>
                      <a:pt x="133" y="329"/>
                      <a:pt x="102" y="311"/>
                      <a:pt x="71" y="294"/>
                    </a:cubicBezTo>
                    <a:cubicBezTo>
                      <a:pt x="70" y="293"/>
                      <a:pt x="69" y="293"/>
                      <a:pt x="68" y="292"/>
                    </a:cubicBezTo>
                    <a:cubicBezTo>
                      <a:pt x="68" y="297"/>
                      <a:pt x="68" y="301"/>
                      <a:pt x="68" y="305"/>
                    </a:cubicBezTo>
                    <a:cubicBezTo>
                      <a:pt x="69" y="306"/>
                      <a:pt x="70" y="308"/>
                      <a:pt x="71" y="309"/>
                    </a:cubicBezTo>
                    <a:cubicBezTo>
                      <a:pt x="80" y="314"/>
                      <a:pt x="89" y="320"/>
                      <a:pt x="98" y="325"/>
                    </a:cubicBezTo>
                    <a:cubicBezTo>
                      <a:pt x="120" y="337"/>
                      <a:pt x="141" y="349"/>
                      <a:pt x="162" y="361"/>
                    </a:cubicBezTo>
                    <a:cubicBezTo>
                      <a:pt x="162" y="364"/>
                      <a:pt x="161" y="366"/>
                      <a:pt x="161" y="368"/>
                    </a:cubicBezTo>
                    <a:cubicBezTo>
                      <a:pt x="161" y="371"/>
                      <a:pt x="162" y="374"/>
                      <a:pt x="162" y="377"/>
                    </a:cubicBezTo>
                    <a:cubicBezTo>
                      <a:pt x="162" y="392"/>
                      <a:pt x="161" y="407"/>
                      <a:pt x="161" y="422"/>
                    </a:cubicBezTo>
                    <a:cubicBezTo>
                      <a:pt x="146" y="413"/>
                      <a:pt x="131" y="404"/>
                      <a:pt x="116" y="396"/>
                    </a:cubicBezTo>
                    <a:cubicBezTo>
                      <a:pt x="78" y="374"/>
                      <a:pt x="41" y="353"/>
                      <a:pt x="4" y="331"/>
                    </a:cubicBezTo>
                    <a:cubicBezTo>
                      <a:pt x="1" y="330"/>
                      <a:pt x="0" y="328"/>
                      <a:pt x="0" y="326"/>
                    </a:cubicBezTo>
                    <a:cubicBezTo>
                      <a:pt x="0" y="325"/>
                      <a:pt x="0" y="324"/>
                      <a:pt x="0" y="324"/>
                    </a:cubicBezTo>
                    <a:cubicBezTo>
                      <a:pt x="0" y="323"/>
                      <a:pt x="0" y="321"/>
                      <a:pt x="0" y="320"/>
                    </a:cubicBezTo>
                    <a:cubicBezTo>
                      <a:pt x="0" y="215"/>
                      <a:pt x="0" y="111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6" y="3"/>
                      <a:pt x="12" y="6"/>
                      <a:pt x="17" y="9"/>
                    </a:cubicBezTo>
                    <a:cubicBezTo>
                      <a:pt x="70" y="40"/>
                      <a:pt x="124" y="70"/>
                      <a:pt x="177" y="101"/>
                    </a:cubicBezTo>
                    <a:lnTo>
                      <a:pt x="178" y="101"/>
                    </a:lnTo>
                    <a:close/>
                    <a:moveTo>
                      <a:pt x="68" y="115"/>
                    </a:moveTo>
                    <a:cubicBezTo>
                      <a:pt x="68" y="119"/>
                      <a:pt x="68" y="123"/>
                      <a:pt x="68" y="126"/>
                    </a:cubicBezTo>
                    <a:cubicBezTo>
                      <a:pt x="68" y="129"/>
                      <a:pt x="69" y="131"/>
                      <a:pt x="71" y="132"/>
                    </a:cubicBezTo>
                    <a:cubicBezTo>
                      <a:pt x="95" y="145"/>
                      <a:pt x="117" y="159"/>
                      <a:pt x="140" y="172"/>
                    </a:cubicBezTo>
                    <a:cubicBezTo>
                      <a:pt x="149" y="177"/>
                      <a:pt x="157" y="181"/>
                      <a:pt x="166" y="186"/>
                    </a:cubicBezTo>
                    <a:cubicBezTo>
                      <a:pt x="166" y="182"/>
                      <a:pt x="166" y="178"/>
                      <a:pt x="166" y="175"/>
                    </a:cubicBezTo>
                    <a:cubicBezTo>
                      <a:pt x="166" y="172"/>
                      <a:pt x="165" y="171"/>
                      <a:pt x="163" y="169"/>
                    </a:cubicBezTo>
                    <a:cubicBezTo>
                      <a:pt x="136" y="154"/>
                      <a:pt x="109" y="138"/>
                      <a:pt x="82" y="123"/>
                    </a:cubicBezTo>
                    <a:cubicBezTo>
                      <a:pt x="78" y="120"/>
                      <a:pt x="73" y="118"/>
                      <a:pt x="68" y="115"/>
                    </a:cubicBezTo>
                    <a:close/>
                    <a:moveTo>
                      <a:pt x="68" y="206"/>
                    </a:moveTo>
                    <a:cubicBezTo>
                      <a:pt x="68" y="210"/>
                      <a:pt x="68" y="214"/>
                      <a:pt x="68" y="217"/>
                    </a:cubicBezTo>
                    <a:cubicBezTo>
                      <a:pt x="68" y="220"/>
                      <a:pt x="69" y="222"/>
                      <a:pt x="72" y="223"/>
                    </a:cubicBezTo>
                    <a:cubicBezTo>
                      <a:pt x="102" y="240"/>
                      <a:pt x="132" y="258"/>
                      <a:pt x="162" y="275"/>
                    </a:cubicBezTo>
                    <a:cubicBezTo>
                      <a:pt x="163" y="276"/>
                      <a:pt x="164" y="276"/>
                      <a:pt x="166" y="277"/>
                    </a:cubicBezTo>
                    <a:cubicBezTo>
                      <a:pt x="166" y="273"/>
                      <a:pt x="166" y="269"/>
                      <a:pt x="166" y="265"/>
                    </a:cubicBezTo>
                    <a:cubicBezTo>
                      <a:pt x="166" y="263"/>
                      <a:pt x="165" y="261"/>
                      <a:pt x="163" y="260"/>
                    </a:cubicBezTo>
                    <a:cubicBezTo>
                      <a:pt x="140" y="247"/>
                      <a:pt x="117" y="234"/>
                      <a:pt x="95" y="221"/>
                    </a:cubicBezTo>
                    <a:cubicBezTo>
                      <a:pt x="86" y="216"/>
                      <a:pt x="78" y="211"/>
                      <a:pt x="68" y="206"/>
                    </a:cubicBezTo>
                    <a:close/>
                    <a:moveTo>
                      <a:pt x="132" y="140"/>
                    </a:moveTo>
                    <a:cubicBezTo>
                      <a:pt x="132" y="136"/>
                      <a:pt x="132" y="132"/>
                      <a:pt x="132" y="129"/>
                    </a:cubicBezTo>
                    <a:cubicBezTo>
                      <a:pt x="133" y="126"/>
                      <a:pt x="132" y="124"/>
                      <a:pt x="129" y="123"/>
                    </a:cubicBezTo>
                    <a:cubicBezTo>
                      <a:pt x="110" y="112"/>
                      <a:pt x="92" y="102"/>
                      <a:pt x="73" y="91"/>
                    </a:cubicBezTo>
                    <a:cubicBezTo>
                      <a:pt x="72" y="90"/>
                      <a:pt x="70" y="89"/>
                      <a:pt x="68" y="88"/>
                    </a:cubicBezTo>
                    <a:cubicBezTo>
                      <a:pt x="68" y="93"/>
                      <a:pt x="68" y="96"/>
                      <a:pt x="68" y="100"/>
                    </a:cubicBezTo>
                    <a:cubicBezTo>
                      <a:pt x="68" y="103"/>
                      <a:pt x="69" y="104"/>
                      <a:pt x="71" y="106"/>
                    </a:cubicBezTo>
                    <a:cubicBezTo>
                      <a:pt x="86" y="114"/>
                      <a:pt x="100" y="122"/>
                      <a:pt x="114" y="130"/>
                    </a:cubicBezTo>
                    <a:cubicBezTo>
                      <a:pt x="120" y="133"/>
                      <a:pt x="126" y="137"/>
                      <a:pt x="132" y="140"/>
                    </a:cubicBezTo>
                    <a:close/>
                    <a:moveTo>
                      <a:pt x="132" y="232"/>
                    </a:moveTo>
                    <a:cubicBezTo>
                      <a:pt x="132" y="227"/>
                      <a:pt x="132" y="223"/>
                      <a:pt x="133" y="220"/>
                    </a:cubicBezTo>
                    <a:cubicBezTo>
                      <a:pt x="133" y="217"/>
                      <a:pt x="131" y="215"/>
                      <a:pt x="129" y="214"/>
                    </a:cubicBezTo>
                    <a:cubicBezTo>
                      <a:pt x="113" y="205"/>
                      <a:pt x="98" y="196"/>
                      <a:pt x="82" y="187"/>
                    </a:cubicBezTo>
                    <a:cubicBezTo>
                      <a:pt x="78" y="185"/>
                      <a:pt x="73" y="182"/>
                      <a:pt x="68" y="179"/>
                    </a:cubicBezTo>
                    <a:cubicBezTo>
                      <a:pt x="68" y="184"/>
                      <a:pt x="68" y="187"/>
                      <a:pt x="68" y="191"/>
                    </a:cubicBezTo>
                    <a:cubicBezTo>
                      <a:pt x="68" y="194"/>
                      <a:pt x="69" y="195"/>
                      <a:pt x="72" y="197"/>
                    </a:cubicBezTo>
                    <a:cubicBezTo>
                      <a:pt x="82" y="203"/>
                      <a:pt x="93" y="209"/>
                      <a:pt x="104" y="215"/>
                    </a:cubicBezTo>
                    <a:cubicBezTo>
                      <a:pt x="113" y="220"/>
                      <a:pt x="122" y="226"/>
                      <a:pt x="132" y="232"/>
                    </a:cubicBezTo>
                    <a:close/>
                    <a:moveTo>
                      <a:pt x="68" y="265"/>
                    </a:moveTo>
                    <a:cubicBezTo>
                      <a:pt x="68" y="270"/>
                      <a:pt x="68" y="274"/>
                      <a:pt x="68" y="277"/>
                    </a:cubicBezTo>
                    <a:cubicBezTo>
                      <a:pt x="68" y="280"/>
                      <a:pt x="69" y="282"/>
                      <a:pt x="71" y="283"/>
                    </a:cubicBezTo>
                    <a:cubicBezTo>
                      <a:pt x="83" y="289"/>
                      <a:pt x="94" y="296"/>
                      <a:pt x="106" y="302"/>
                    </a:cubicBezTo>
                    <a:cubicBezTo>
                      <a:pt x="113" y="307"/>
                      <a:pt x="121" y="311"/>
                      <a:pt x="129" y="316"/>
                    </a:cubicBezTo>
                    <a:cubicBezTo>
                      <a:pt x="129" y="311"/>
                      <a:pt x="129" y="308"/>
                      <a:pt x="129" y="304"/>
                    </a:cubicBezTo>
                    <a:cubicBezTo>
                      <a:pt x="129" y="301"/>
                      <a:pt x="129" y="300"/>
                      <a:pt x="126" y="299"/>
                    </a:cubicBezTo>
                    <a:cubicBezTo>
                      <a:pt x="123" y="297"/>
                      <a:pt x="120" y="295"/>
                      <a:pt x="116" y="293"/>
                    </a:cubicBezTo>
                    <a:cubicBezTo>
                      <a:pt x="101" y="284"/>
                      <a:pt x="85" y="275"/>
                      <a:pt x="68" y="265"/>
                    </a:cubicBezTo>
                    <a:close/>
                    <a:moveTo>
                      <a:pt x="24" y="173"/>
                    </a:moveTo>
                    <a:cubicBezTo>
                      <a:pt x="25" y="183"/>
                      <a:pt x="30" y="192"/>
                      <a:pt x="41" y="198"/>
                    </a:cubicBezTo>
                    <a:cubicBezTo>
                      <a:pt x="48" y="202"/>
                      <a:pt x="54" y="198"/>
                      <a:pt x="54" y="189"/>
                    </a:cubicBezTo>
                    <a:cubicBezTo>
                      <a:pt x="54" y="178"/>
                      <a:pt x="49" y="169"/>
                      <a:pt x="40" y="162"/>
                    </a:cubicBezTo>
                    <a:cubicBezTo>
                      <a:pt x="36" y="160"/>
                      <a:pt x="33" y="159"/>
                      <a:pt x="29" y="161"/>
                    </a:cubicBezTo>
                    <a:cubicBezTo>
                      <a:pt x="25" y="163"/>
                      <a:pt x="24" y="167"/>
                      <a:pt x="24" y="173"/>
                    </a:cubicBezTo>
                    <a:close/>
                    <a:moveTo>
                      <a:pt x="54" y="278"/>
                    </a:moveTo>
                    <a:cubicBezTo>
                      <a:pt x="53" y="269"/>
                      <a:pt x="49" y="259"/>
                      <a:pt x="39" y="253"/>
                    </a:cubicBezTo>
                    <a:cubicBezTo>
                      <a:pt x="31" y="249"/>
                      <a:pt x="24" y="253"/>
                      <a:pt x="24" y="262"/>
                    </a:cubicBezTo>
                    <a:cubicBezTo>
                      <a:pt x="24" y="273"/>
                      <a:pt x="30" y="282"/>
                      <a:pt x="39" y="289"/>
                    </a:cubicBezTo>
                    <a:cubicBezTo>
                      <a:pt x="42" y="291"/>
                      <a:pt x="46" y="292"/>
                      <a:pt x="50" y="290"/>
                    </a:cubicBezTo>
                    <a:cubicBezTo>
                      <a:pt x="54" y="288"/>
                      <a:pt x="54" y="284"/>
                      <a:pt x="54" y="278"/>
                    </a:cubicBezTo>
                    <a:close/>
                    <a:moveTo>
                      <a:pt x="54" y="100"/>
                    </a:moveTo>
                    <a:cubicBezTo>
                      <a:pt x="53" y="89"/>
                      <a:pt x="49" y="79"/>
                      <a:pt x="38" y="73"/>
                    </a:cubicBezTo>
                    <a:cubicBezTo>
                      <a:pt x="31" y="69"/>
                      <a:pt x="24" y="73"/>
                      <a:pt x="24" y="82"/>
                    </a:cubicBezTo>
                    <a:cubicBezTo>
                      <a:pt x="24" y="93"/>
                      <a:pt x="29" y="102"/>
                      <a:pt x="39" y="109"/>
                    </a:cubicBezTo>
                    <a:cubicBezTo>
                      <a:pt x="42" y="111"/>
                      <a:pt x="46" y="112"/>
                      <a:pt x="50" y="110"/>
                    </a:cubicBezTo>
                    <a:cubicBezTo>
                      <a:pt x="54" y="108"/>
                      <a:pt x="54" y="104"/>
                      <a:pt x="54" y="10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6090">
                <a:extLst>
                  <a:ext uri="{FF2B5EF4-FFF2-40B4-BE49-F238E27FC236}">
                    <a16:creationId xmlns:a16="http://schemas.microsoft.com/office/drawing/2014/main" id="{67EBFEE0-9E5D-450F-85E9-72A62ED24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89850" y="5573713"/>
                <a:ext cx="131762" cy="153988"/>
              </a:xfrm>
              <a:custGeom>
                <a:avLst/>
                <a:gdLst>
                  <a:gd name="T0" fmla="*/ 0 w 53"/>
                  <a:gd name="T1" fmla="*/ 61 h 61"/>
                  <a:gd name="T2" fmla="*/ 1 w 53"/>
                  <a:gd name="T3" fmla="*/ 16 h 61"/>
                  <a:gd name="T4" fmla="*/ 0 w 53"/>
                  <a:gd name="T5" fmla="*/ 7 h 61"/>
                  <a:gd name="T6" fmla="*/ 1 w 53"/>
                  <a:gd name="T7" fmla="*/ 0 h 61"/>
                  <a:gd name="T8" fmla="*/ 5 w 53"/>
                  <a:gd name="T9" fmla="*/ 2 h 61"/>
                  <a:gd name="T10" fmla="*/ 10 w 53"/>
                  <a:gd name="T11" fmla="*/ 7 h 61"/>
                  <a:gd name="T12" fmla="*/ 53 w 53"/>
                  <a:gd name="T13" fmla="*/ 31 h 61"/>
                  <a:gd name="T14" fmla="*/ 16 w 53"/>
                  <a:gd name="T15" fmla="*/ 52 h 61"/>
                  <a:gd name="T16" fmla="*/ 0 w 53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1">
                    <a:moveTo>
                      <a:pt x="0" y="61"/>
                    </a:moveTo>
                    <a:cubicBezTo>
                      <a:pt x="0" y="46"/>
                      <a:pt x="1" y="31"/>
                      <a:pt x="1" y="16"/>
                    </a:cubicBezTo>
                    <a:cubicBezTo>
                      <a:pt x="1" y="13"/>
                      <a:pt x="0" y="10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2" y="1"/>
                      <a:pt x="4" y="2"/>
                      <a:pt x="5" y="2"/>
                    </a:cubicBezTo>
                    <a:cubicBezTo>
                      <a:pt x="7" y="4"/>
                      <a:pt x="8" y="6"/>
                      <a:pt x="10" y="7"/>
                    </a:cubicBezTo>
                    <a:cubicBezTo>
                      <a:pt x="24" y="15"/>
                      <a:pt x="39" y="23"/>
                      <a:pt x="53" y="31"/>
                    </a:cubicBezTo>
                    <a:cubicBezTo>
                      <a:pt x="40" y="38"/>
                      <a:pt x="28" y="45"/>
                      <a:pt x="16" y="52"/>
                    </a:cubicBezTo>
                    <a:cubicBezTo>
                      <a:pt x="10" y="55"/>
                      <a:pt x="5" y="58"/>
                      <a:pt x="0" y="61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6091">
                <a:extLst>
                  <a:ext uri="{FF2B5EF4-FFF2-40B4-BE49-F238E27FC236}">
                    <a16:creationId xmlns:a16="http://schemas.microsoft.com/office/drawing/2014/main" id="{1137CA13-7439-4DC9-B511-A9CF01704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4670425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6092">
                <a:extLst>
                  <a:ext uri="{FF2B5EF4-FFF2-40B4-BE49-F238E27FC236}">
                    <a16:creationId xmlns:a16="http://schemas.microsoft.com/office/drawing/2014/main" id="{283BC63D-EE9E-4E1A-ACAA-E351DB2ED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5481638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6093">
                <a:extLst>
                  <a:ext uri="{FF2B5EF4-FFF2-40B4-BE49-F238E27FC236}">
                    <a16:creationId xmlns:a16="http://schemas.microsoft.com/office/drawing/2014/main" id="{CA991EA8-877C-45A6-A4F1-D123D49BA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9577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14 w 98"/>
                  <a:gd name="T3" fmla="*/ 8 h 71"/>
                  <a:gd name="T4" fmla="*/ 95 w 98"/>
                  <a:gd name="T5" fmla="*/ 54 h 71"/>
                  <a:gd name="T6" fmla="*/ 98 w 98"/>
                  <a:gd name="T7" fmla="*/ 60 h 71"/>
                  <a:gd name="T8" fmla="*/ 98 w 98"/>
                  <a:gd name="T9" fmla="*/ 71 h 71"/>
                  <a:gd name="T10" fmla="*/ 72 w 98"/>
                  <a:gd name="T11" fmla="*/ 57 h 71"/>
                  <a:gd name="T12" fmla="*/ 3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5" y="3"/>
                      <a:pt x="10" y="5"/>
                      <a:pt x="14" y="8"/>
                    </a:cubicBezTo>
                    <a:cubicBezTo>
                      <a:pt x="41" y="23"/>
                      <a:pt x="68" y="39"/>
                      <a:pt x="95" y="54"/>
                    </a:cubicBezTo>
                    <a:cubicBezTo>
                      <a:pt x="97" y="56"/>
                      <a:pt x="98" y="57"/>
                      <a:pt x="98" y="60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89" y="66"/>
                      <a:pt x="81" y="62"/>
                      <a:pt x="72" y="57"/>
                    </a:cubicBezTo>
                    <a:cubicBezTo>
                      <a:pt x="49" y="44"/>
                      <a:pt x="27" y="30"/>
                      <a:pt x="3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6094">
                <a:extLst>
                  <a:ext uri="{FF2B5EF4-FFF2-40B4-BE49-F238E27FC236}">
                    <a16:creationId xmlns:a16="http://schemas.microsoft.com/office/drawing/2014/main" id="{AC6C3894-2C97-4D37-BA0C-9E069947D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863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27 w 98"/>
                  <a:gd name="T3" fmla="*/ 15 h 71"/>
                  <a:gd name="T4" fmla="*/ 95 w 98"/>
                  <a:gd name="T5" fmla="*/ 54 h 71"/>
                  <a:gd name="T6" fmla="*/ 98 w 98"/>
                  <a:gd name="T7" fmla="*/ 59 h 71"/>
                  <a:gd name="T8" fmla="*/ 98 w 98"/>
                  <a:gd name="T9" fmla="*/ 71 h 71"/>
                  <a:gd name="T10" fmla="*/ 94 w 98"/>
                  <a:gd name="T11" fmla="*/ 69 h 71"/>
                  <a:gd name="T12" fmla="*/ 4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10" y="5"/>
                      <a:pt x="18" y="10"/>
                      <a:pt x="27" y="15"/>
                    </a:cubicBezTo>
                    <a:cubicBezTo>
                      <a:pt x="49" y="28"/>
                      <a:pt x="72" y="41"/>
                      <a:pt x="95" y="54"/>
                    </a:cubicBezTo>
                    <a:cubicBezTo>
                      <a:pt x="97" y="55"/>
                      <a:pt x="98" y="57"/>
                      <a:pt x="98" y="59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96" y="70"/>
                      <a:pt x="95" y="70"/>
                      <a:pt x="94" y="69"/>
                    </a:cubicBezTo>
                    <a:cubicBezTo>
                      <a:pt x="64" y="52"/>
                      <a:pt x="34" y="34"/>
                      <a:pt x="4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6095">
                <a:extLst>
                  <a:ext uri="{FF2B5EF4-FFF2-40B4-BE49-F238E27FC236}">
                    <a16:creationId xmlns:a16="http://schemas.microsoft.com/office/drawing/2014/main" id="{55A08279-E7CD-4515-A895-1DB526490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402263"/>
                <a:ext cx="241300" cy="177800"/>
              </a:xfrm>
              <a:custGeom>
                <a:avLst/>
                <a:gdLst>
                  <a:gd name="T0" fmla="*/ 98 w 98"/>
                  <a:gd name="T1" fmla="*/ 71 h 71"/>
                  <a:gd name="T2" fmla="*/ 94 w 98"/>
                  <a:gd name="T3" fmla="*/ 69 h 71"/>
                  <a:gd name="T4" fmla="*/ 30 w 98"/>
                  <a:gd name="T5" fmla="*/ 33 h 71"/>
                  <a:gd name="T6" fmla="*/ 3 w 98"/>
                  <a:gd name="T7" fmla="*/ 17 h 71"/>
                  <a:gd name="T8" fmla="*/ 0 w 98"/>
                  <a:gd name="T9" fmla="*/ 13 h 71"/>
                  <a:gd name="T10" fmla="*/ 0 w 98"/>
                  <a:gd name="T11" fmla="*/ 0 h 71"/>
                  <a:gd name="T12" fmla="*/ 3 w 98"/>
                  <a:gd name="T13" fmla="*/ 2 h 71"/>
                  <a:gd name="T14" fmla="*/ 96 w 98"/>
                  <a:gd name="T15" fmla="*/ 55 h 71"/>
                  <a:gd name="T16" fmla="*/ 98 w 98"/>
                  <a:gd name="T17" fmla="*/ 57 h 71"/>
                  <a:gd name="T18" fmla="*/ 98 w 98"/>
                  <a:gd name="T1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71">
                    <a:moveTo>
                      <a:pt x="98" y="71"/>
                    </a:moveTo>
                    <a:cubicBezTo>
                      <a:pt x="97" y="71"/>
                      <a:pt x="95" y="70"/>
                      <a:pt x="94" y="69"/>
                    </a:cubicBezTo>
                    <a:cubicBezTo>
                      <a:pt x="73" y="57"/>
                      <a:pt x="52" y="45"/>
                      <a:pt x="30" y="33"/>
                    </a:cubicBezTo>
                    <a:cubicBezTo>
                      <a:pt x="21" y="28"/>
                      <a:pt x="12" y="22"/>
                      <a:pt x="3" y="17"/>
                    </a:cubicBezTo>
                    <a:cubicBezTo>
                      <a:pt x="2" y="16"/>
                      <a:pt x="1" y="14"/>
                      <a:pt x="0" y="13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4" y="19"/>
                      <a:pt x="65" y="37"/>
                      <a:pt x="96" y="55"/>
                    </a:cubicBezTo>
                    <a:cubicBezTo>
                      <a:pt x="97" y="55"/>
                      <a:pt x="97" y="56"/>
                      <a:pt x="98" y="57"/>
                    </a:cubicBezTo>
                    <a:cubicBezTo>
                      <a:pt x="98" y="62"/>
                      <a:pt x="98" y="66"/>
                      <a:pt x="98" y="7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6096">
                <a:extLst>
                  <a:ext uri="{FF2B5EF4-FFF2-40B4-BE49-F238E27FC236}">
                    <a16:creationId xmlns:a16="http://schemas.microsoft.com/office/drawing/2014/main" id="{A00FB2A2-74BC-40A2-9FE1-6940F1D6C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891088"/>
                <a:ext cx="160337" cy="130175"/>
              </a:xfrm>
              <a:custGeom>
                <a:avLst/>
                <a:gdLst>
                  <a:gd name="T0" fmla="*/ 64 w 65"/>
                  <a:gd name="T1" fmla="*/ 52 h 52"/>
                  <a:gd name="T2" fmla="*/ 46 w 65"/>
                  <a:gd name="T3" fmla="*/ 42 h 52"/>
                  <a:gd name="T4" fmla="*/ 3 w 65"/>
                  <a:gd name="T5" fmla="*/ 18 h 52"/>
                  <a:gd name="T6" fmla="*/ 0 w 65"/>
                  <a:gd name="T7" fmla="*/ 12 h 52"/>
                  <a:gd name="T8" fmla="*/ 0 w 65"/>
                  <a:gd name="T9" fmla="*/ 0 h 52"/>
                  <a:gd name="T10" fmla="*/ 5 w 65"/>
                  <a:gd name="T11" fmla="*/ 3 h 52"/>
                  <a:gd name="T12" fmla="*/ 61 w 65"/>
                  <a:gd name="T13" fmla="*/ 35 h 52"/>
                  <a:gd name="T14" fmla="*/ 64 w 65"/>
                  <a:gd name="T15" fmla="*/ 41 h 52"/>
                  <a:gd name="T16" fmla="*/ 64 w 65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2">
                    <a:moveTo>
                      <a:pt x="64" y="52"/>
                    </a:moveTo>
                    <a:cubicBezTo>
                      <a:pt x="58" y="49"/>
                      <a:pt x="52" y="45"/>
                      <a:pt x="46" y="42"/>
                    </a:cubicBezTo>
                    <a:cubicBezTo>
                      <a:pt x="32" y="34"/>
                      <a:pt x="18" y="26"/>
                      <a:pt x="3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24" y="14"/>
                      <a:pt x="42" y="24"/>
                      <a:pt x="61" y="35"/>
                    </a:cubicBezTo>
                    <a:cubicBezTo>
                      <a:pt x="64" y="36"/>
                      <a:pt x="65" y="38"/>
                      <a:pt x="64" y="41"/>
                    </a:cubicBezTo>
                    <a:cubicBezTo>
                      <a:pt x="64" y="44"/>
                      <a:pt x="64" y="48"/>
                      <a:pt x="64" y="52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6097">
                <a:extLst>
                  <a:ext uri="{FF2B5EF4-FFF2-40B4-BE49-F238E27FC236}">
                    <a16:creationId xmlns:a16="http://schemas.microsoft.com/office/drawing/2014/main" id="{6E083154-FDEA-4FFA-A616-3D2E80394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18100"/>
                <a:ext cx="160337" cy="133350"/>
              </a:xfrm>
              <a:custGeom>
                <a:avLst/>
                <a:gdLst>
                  <a:gd name="T0" fmla="*/ 64 w 65"/>
                  <a:gd name="T1" fmla="*/ 53 h 53"/>
                  <a:gd name="T2" fmla="*/ 36 w 65"/>
                  <a:gd name="T3" fmla="*/ 36 h 53"/>
                  <a:gd name="T4" fmla="*/ 4 w 65"/>
                  <a:gd name="T5" fmla="*/ 18 h 53"/>
                  <a:gd name="T6" fmla="*/ 0 w 65"/>
                  <a:gd name="T7" fmla="*/ 12 h 53"/>
                  <a:gd name="T8" fmla="*/ 0 w 65"/>
                  <a:gd name="T9" fmla="*/ 0 h 53"/>
                  <a:gd name="T10" fmla="*/ 14 w 65"/>
                  <a:gd name="T11" fmla="*/ 8 h 53"/>
                  <a:gd name="T12" fmla="*/ 61 w 65"/>
                  <a:gd name="T13" fmla="*/ 35 h 53"/>
                  <a:gd name="T14" fmla="*/ 65 w 65"/>
                  <a:gd name="T15" fmla="*/ 41 h 53"/>
                  <a:gd name="T16" fmla="*/ 64 w 65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3">
                    <a:moveTo>
                      <a:pt x="64" y="53"/>
                    </a:moveTo>
                    <a:cubicBezTo>
                      <a:pt x="54" y="47"/>
                      <a:pt x="45" y="41"/>
                      <a:pt x="36" y="36"/>
                    </a:cubicBezTo>
                    <a:cubicBezTo>
                      <a:pt x="25" y="30"/>
                      <a:pt x="14" y="24"/>
                      <a:pt x="4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5" y="3"/>
                      <a:pt x="10" y="6"/>
                      <a:pt x="14" y="8"/>
                    </a:cubicBezTo>
                    <a:cubicBezTo>
                      <a:pt x="30" y="17"/>
                      <a:pt x="45" y="26"/>
                      <a:pt x="61" y="35"/>
                    </a:cubicBezTo>
                    <a:cubicBezTo>
                      <a:pt x="63" y="36"/>
                      <a:pt x="65" y="38"/>
                      <a:pt x="65" y="41"/>
                    </a:cubicBezTo>
                    <a:cubicBezTo>
                      <a:pt x="64" y="44"/>
                      <a:pt x="64" y="48"/>
                      <a:pt x="64" y="53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6098">
                <a:extLst>
                  <a:ext uri="{FF2B5EF4-FFF2-40B4-BE49-F238E27FC236}">
                    <a16:creationId xmlns:a16="http://schemas.microsoft.com/office/drawing/2014/main" id="{F219283F-A658-4BF4-AC30-8ABE1B70B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334000"/>
                <a:ext cx="150812" cy="127000"/>
              </a:xfrm>
              <a:custGeom>
                <a:avLst/>
                <a:gdLst>
                  <a:gd name="T0" fmla="*/ 0 w 61"/>
                  <a:gd name="T1" fmla="*/ 0 h 51"/>
                  <a:gd name="T2" fmla="*/ 48 w 61"/>
                  <a:gd name="T3" fmla="*/ 28 h 51"/>
                  <a:gd name="T4" fmla="*/ 58 w 61"/>
                  <a:gd name="T5" fmla="*/ 34 h 51"/>
                  <a:gd name="T6" fmla="*/ 61 w 61"/>
                  <a:gd name="T7" fmla="*/ 39 h 51"/>
                  <a:gd name="T8" fmla="*/ 61 w 61"/>
                  <a:gd name="T9" fmla="*/ 51 h 51"/>
                  <a:gd name="T10" fmla="*/ 38 w 61"/>
                  <a:gd name="T11" fmla="*/ 37 h 51"/>
                  <a:gd name="T12" fmla="*/ 3 w 61"/>
                  <a:gd name="T13" fmla="*/ 18 h 51"/>
                  <a:gd name="T14" fmla="*/ 0 w 61"/>
                  <a:gd name="T15" fmla="*/ 12 h 51"/>
                  <a:gd name="T16" fmla="*/ 0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0" y="0"/>
                    </a:moveTo>
                    <a:cubicBezTo>
                      <a:pt x="17" y="10"/>
                      <a:pt x="33" y="19"/>
                      <a:pt x="48" y="28"/>
                    </a:cubicBezTo>
                    <a:cubicBezTo>
                      <a:pt x="52" y="30"/>
                      <a:pt x="55" y="32"/>
                      <a:pt x="58" y="34"/>
                    </a:cubicBezTo>
                    <a:cubicBezTo>
                      <a:pt x="61" y="35"/>
                      <a:pt x="61" y="36"/>
                      <a:pt x="61" y="39"/>
                    </a:cubicBezTo>
                    <a:cubicBezTo>
                      <a:pt x="61" y="43"/>
                      <a:pt x="61" y="46"/>
                      <a:pt x="61" y="51"/>
                    </a:cubicBezTo>
                    <a:cubicBezTo>
                      <a:pt x="53" y="46"/>
                      <a:pt x="45" y="42"/>
                      <a:pt x="38" y="37"/>
                    </a:cubicBezTo>
                    <a:cubicBezTo>
                      <a:pt x="26" y="31"/>
                      <a:pt x="15" y="24"/>
                      <a:pt x="3" y="18"/>
                    </a:cubicBezTo>
                    <a:cubicBezTo>
                      <a:pt x="1" y="17"/>
                      <a:pt x="0" y="15"/>
                      <a:pt x="0" y="12"/>
                    </a:cubicBezTo>
                    <a:cubicBezTo>
                      <a:pt x="0" y="9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6099">
                <a:extLst>
                  <a:ext uri="{FF2B5EF4-FFF2-40B4-BE49-F238E27FC236}">
                    <a16:creationId xmlns:a16="http://schemas.microsoft.com/office/drawing/2014/main" id="{9E52FD0C-398B-420A-A112-D1489462B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068888"/>
                <a:ext cx="74612" cy="107950"/>
              </a:xfrm>
              <a:custGeom>
                <a:avLst/>
                <a:gdLst>
                  <a:gd name="T0" fmla="*/ 0 w 30"/>
                  <a:gd name="T1" fmla="*/ 14 h 43"/>
                  <a:gd name="T2" fmla="*/ 5 w 30"/>
                  <a:gd name="T3" fmla="*/ 2 h 43"/>
                  <a:gd name="T4" fmla="*/ 16 w 30"/>
                  <a:gd name="T5" fmla="*/ 3 h 43"/>
                  <a:gd name="T6" fmla="*/ 30 w 30"/>
                  <a:gd name="T7" fmla="*/ 30 h 43"/>
                  <a:gd name="T8" fmla="*/ 17 w 30"/>
                  <a:gd name="T9" fmla="*/ 39 h 43"/>
                  <a:gd name="T10" fmla="*/ 0 w 30"/>
                  <a:gd name="T11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0" y="14"/>
                    </a:moveTo>
                    <a:cubicBezTo>
                      <a:pt x="0" y="8"/>
                      <a:pt x="1" y="4"/>
                      <a:pt x="5" y="2"/>
                    </a:cubicBezTo>
                    <a:cubicBezTo>
                      <a:pt x="9" y="0"/>
                      <a:pt x="12" y="1"/>
                      <a:pt x="16" y="3"/>
                    </a:cubicBezTo>
                    <a:cubicBezTo>
                      <a:pt x="25" y="10"/>
                      <a:pt x="30" y="19"/>
                      <a:pt x="30" y="30"/>
                    </a:cubicBezTo>
                    <a:cubicBezTo>
                      <a:pt x="30" y="39"/>
                      <a:pt x="24" y="43"/>
                      <a:pt x="17" y="39"/>
                    </a:cubicBezTo>
                    <a:cubicBezTo>
                      <a:pt x="6" y="33"/>
                      <a:pt x="1" y="24"/>
                      <a:pt x="0" y="14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6100">
                <a:extLst>
                  <a:ext uri="{FF2B5EF4-FFF2-40B4-BE49-F238E27FC236}">
                    <a16:creationId xmlns:a16="http://schemas.microsoft.com/office/drawing/2014/main" id="{55AE6563-8E9A-4AB8-AFA0-C103F8BC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294313"/>
                <a:ext cx="74612" cy="107950"/>
              </a:xfrm>
              <a:custGeom>
                <a:avLst/>
                <a:gdLst>
                  <a:gd name="T0" fmla="*/ 30 w 30"/>
                  <a:gd name="T1" fmla="*/ 29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5 w 30"/>
                  <a:gd name="T9" fmla="*/ 4 h 43"/>
                  <a:gd name="T10" fmla="*/ 30 w 30"/>
                  <a:gd name="T11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29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6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5" y="4"/>
                    </a:cubicBezTo>
                    <a:cubicBezTo>
                      <a:pt x="25" y="10"/>
                      <a:pt x="29" y="20"/>
                      <a:pt x="30" y="29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6101">
                <a:extLst>
                  <a:ext uri="{FF2B5EF4-FFF2-40B4-BE49-F238E27FC236}">
                    <a16:creationId xmlns:a16="http://schemas.microsoft.com/office/drawing/2014/main" id="{08C7BF3E-44DC-4B3F-8FF5-B6DFF5FCE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4843463"/>
                <a:ext cx="74612" cy="107950"/>
              </a:xfrm>
              <a:custGeom>
                <a:avLst/>
                <a:gdLst>
                  <a:gd name="T0" fmla="*/ 30 w 30"/>
                  <a:gd name="T1" fmla="*/ 31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4 w 30"/>
                  <a:gd name="T9" fmla="*/ 4 h 43"/>
                  <a:gd name="T10" fmla="*/ 30 w 30"/>
                  <a:gd name="T11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31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5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4" y="4"/>
                    </a:cubicBezTo>
                    <a:cubicBezTo>
                      <a:pt x="25" y="10"/>
                      <a:pt x="29" y="20"/>
                      <a:pt x="30" y="3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6102">
                <a:extLst>
                  <a:ext uri="{FF2B5EF4-FFF2-40B4-BE49-F238E27FC236}">
                    <a16:creationId xmlns:a16="http://schemas.microsoft.com/office/drawing/2014/main" id="{AB157500-F7D6-4CE1-99B3-125DD79D5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77150" y="5545138"/>
                <a:ext cx="0" cy="34925"/>
              </a:xfrm>
              <a:custGeom>
                <a:avLst/>
                <a:gdLst>
                  <a:gd name="T0" fmla="*/ 14 h 14"/>
                  <a:gd name="T1" fmla="*/ 0 h 14"/>
                  <a:gd name="T2" fmla="*/ 14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cubicBezTo>
                      <a:pt x="0" y="9"/>
                      <a:pt x="0" y="5"/>
                      <a:pt x="0" y="0"/>
                    </a:cubicBezTo>
                    <a:cubicBezTo>
                      <a:pt x="0" y="5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6103">
                <a:extLst>
                  <a:ext uri="{FF2B5EF4-FFF2-40B4-BE49-F238E27FC236}">
                    <a16:creationId xmlns:a16="http://schemas.microsoft.com/office/drawing/2014/main" id="{8174368B-896F-45C6-924A-DBAEFFFBC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54925" y="4787900"/>
                <a:ext cx="346075" cy="458788"/>
              </a:xfrm>
              <a:custGeom>
                <a:avLst/>
                <a:gdLst>
                  <a:gd name="T0" fmla="*/ 3 w 140"/>
                  <a:gd name="T1" fmla="*/ 54 h 183"/>
                  <a:gd name="T2" fmla="*/ 16 w 140"/>
                  <a:gd name="T3" fmla="*/ 12 h 183"/>
                  <a:gd name="T4" fmla="*/ 59 w 140"/>
                  <a:gd name="T5" fmla="*/ 6 h 183"/>
                  <a:gd name="T6" fmla="*/ 108 w 140"/>
                  <a:gd name="T7" fmla="*/ 45 h 183"/>
                  <a:gd name="T8" fmla="*/ 138 w 140"/>
                  <a:gd name="T9" fmla="*/ 113 h 183"/>
                  <a:gd name="T10" fmla="*/ 136 w 140"/>
                  <a:gd name="T11" fmla="*/ 151 h 183"/>
                  <a:gd name="T12" fmla="*/ 89 w 140"/>
                  <a:gd name="T13" fmla="*/ 177 h 183"/>
                  <a:gd name="T14" fmla="*/ 83 w 140"/>
                  <a:gd name="T15" fmla="*/ 174 h 183"/>
                  <a:gd name="T16" fmla="*/ 81 w 140"/>
                  <a:gd name="T17" fmla="*/ 174 h 183"/>
                  <a:gd name="T18" fmla="*/ 60 w 140"/>
                  <a:gd name="T19" fmla="*/ 162 h 183"/>
                  <a:gd name="T20" fmla="*/ 40 w 140"/>
                  <a:gd name="T21" fmla="*/ 143 h 183"/>
                  <a:gd name="T22" fmla="*/ 38 w 140"/>
                  <a:gd name="T23" fmla="*/ 140 h 183"/>
                  <a:gd name="T24" fmla="*/ 7 w 140"/>
                  <a:gd name="T25" fmla="*/ 80 h 183"/>
                  <a:gd name="T26" fmla="*/ 3 w 140"/>
                  <a:gd name="T27" fmla="*/ 5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183">
                    <a:moveTo>
                      <a:pt x="3" y="54"/>
                    </a:moveTo>
                    <a:cubicBezTo>
                      <a:pt x="2" y="44"/>
                      <a:pt x="0" y="28"/>
                      <a:pt x="16" y="12"/>
                    </a:cubicBezTo>
                    <a:cubicBezTo>
                      <a:pt x="29" y="0"/>
                      <a:pt x="44" y="0"/>
                      <a:pt x="59" y="6"/>
                    </a:cubicBezTo>
                    <a:cubicBezTo>
                      <a:pt x="80" y="13"/>
                      <a:pt x="95" y="28"/>
                      <a:pt x="108" y="45"/>
                    </a:cubicBezTo>
                    <a:cubicBezTo>
                      <a:pt x="123" y="65"/>
                      <a:pt x="134" y="88"/>
                      <a:pt x="138" y="113"/>
                    </a:cubicBezTo>
                    <a:cubicBezTo>
                      <a:pt x="140" y="126"/>
                      <a:pt x="140" y="138"/>
                      <a:pt x="136" y="151"/>
                    </a:cubicBezTo>
                    <a:cubicBezTo>
                      <a:pt x="130" y="173"/>
                      <a:pt x="111" y="183"/>
                      <a:pt x="89" y="177"/>
                    </a:cubicBezTo>
                    <a:cubicBezTo>
                      <a:pt x="87" y="176"/>
                      <a:pt x="85" y="175"/>
                      <a:pt x="83" y="174"/>
                    </a:cubicBezTo>
                    <a:cubicBezTo>
                      <a:pt x="82" y="174"/>
                      <a:pt x="82" y="174"/>
                      <a:pt x="81" y="174"/>
                    </a:cubicBezTo>
                    <a:cubicBezTo>
                      <a:pt x="74" y="170"/>
                      <a:pt x="67" y="166"/>
                      <a:pt x="60" y="162"/>
                    </a:cubicBezTo>
                    <a:cubicBezTo>
                      <a:pt x="54" y="156"/>
                      <a:pt x="47" y="149"/>
                      <a:pt x="40" y="143"/>
                    </a:cubicBezTo>
                    <a:cubicBezTo>
                      <a:pt x="39" y="142"/>
                      <a:pt x="39" y="141"/>
                      <a:pt x="38" y="140"/>
                    </a:cubicBezTo>
                    <a:cubicBezTo>
                      <a:pt x="23" y="122"/>
                      <a:pt x="13" y="102"/>
                      <a:pt x="7" y="80"/>
                    </a:cubicBezTo>
                    <a:cubicBezTo>
                      <a:pt x="5" y="72"/>
                      <a:pt x="4" y="63"/>
                      <a:pt x="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DE9C822-B9DC-48A6-90D2-536B45B3C7FE}"/>
                </a:ext>
              </a:extLst>
            </p:cNvPr>
            <p:cNvSpPr/>
            <p:nvPr/>
          </p:nvSpPr>
          <p:spPr>
            <a:xfrm>
              <a:off x="10772064" y="1543537"/>
              <a:ext cx="279316" cy="351398"/>
            </a:xfrm>
            <a:custGeom>
              <a:avLst/>
              <a:gdLst>
                <a:gd name="connsiteX0" fmla="*/ 872638 w 885825"/>
                <a:gd name="connsiteY0" fmla="*/ 1014186 h 1114425"/>
                <a:gd name="connsiteX1" fmla="*/ 863494 w 885825"/>
                <a:gd name="connsiteY1" fmla="*/ 1103721 h 1114425"/>
                <a:gd name="connsiteX2" fmla="*/ 813964 w 885825"/>
                <a:gd name="connsiteY2" fmla="*/ 1099721 h 1114425"/>
                <a:gd name="connsiteX3" fmla="*/ 75491 w 885825"/>
                <a:gd name="connsiteY3" fmla="*/ 673382 h 1114425"/>
                <a:gd name="connsiteX4" fmla="*/ 27580 w 885825"/>
                <a:gd name="connsiteY4" fmla="*/ 622994 h 1114425"/>
                <a:gd name="connsiteX5" fmla="*/ 27389 w 885825"/>
                <a:gd name="connsiteY5" fmla="*/ 622804 h 1114425"/>
                <a:gd name="connsiteX6" fmla="*/ 25770 w 885825"/>
                <a:gd name="connsiteY6" fmla="*/ 619851 h 1114425"/>
                <a:gd name="connsiteX7" fmla="*/ 16817 w 885825"/>
                <a:gd name="connsiteY7" fmla="*/ 520220 h 1114425"/>
                <a:gd name="connsiteX8" fmla="*/ 386196 w 885825"/>
                <a:gd name="connsiteY8" fmla="*/ 21014 h 1114425"/>
                <a:gd name="connsiteX9" fmla="*/ 396674 w 885825"/>
                <a:gd name="connsiteY9" fmla="*/ 11585 h 1114425"/>
                <a:gd name="connsiteX10" fmla="*/ 398674 w 885825"/>
                <a:gd name="connsiteY10" fmla="*/ 10537 h 1114425"/>
                <a:gd name="connsiteX11" fmla="*/ 492590 w 885825"/>
                <a:gd name="connsiteY11" fmla="*/ 66639 h 1114425"/>
                <a:gd name="connsiteX12" fmla="*/ 492876 w 885825"/>
                <a:gd name="connsiteY12" fmla="*/ 67211 h 1114425"/>
                <a:gd name="connsiteX13" fmla="*/ 493067 w 885825"/>
                <a:gd name="connsiteY13" fmla="*/ 67401 h 1114425"/>
                <a:gd name="connsiteX14" fmla="*/ 503449 w 885825"/>
                <a:gd name="connsiteY14" fmla="*/ 88832 h 1114425"/>
                <a:gd name="connsiteX15" fmla="*/ 872638 w 885825"/>
                <a:gd name="connsiteY15" fmla="*/ 1014377 h 1114425"/>
                <a:gd name="connsiteX16" fmla="*/ 485542 w 885825"/>
                <a:gd name="connsiteY16" fmla="*/ 365438 h 1114425"/>
                <a:gd name="connsiteX17" fmla="*/ 485542 w 885825"/>
                <a:gd name="connsiteY17" fmla="*/ 342293 h 1114425"/>
                <a:gd name="connsiteX18" fmla="*/ 435631 w 885825"/>
                <a:gd name="connsiteY18" fmla="*/ 256091 h 1114425"/>
                <a:gd name="connsiteX19" fmla="*/ 385910 w 885825"/>
                <a:gd name="connsiteY19" fmla="*/ 284666 h 1114425"/>
                <a:gd name="connsiteX20" fmla="*/ 385910 w 885825"/>
                <a:gd name="connsiteY20" fmla="*/ 307907 h 1114425"/>
                <a:gd name="connsiteX21" fmla="*/ 399531 w 885825"/>
                <a:gd name="connsiteY21" fmla="*/ 511266 h 1114425"/>
                <a:gd name="connsiteX22" fmla="*/ 411056 w 885825"/>
                <a:gd name="connsiteY22" fmla="*/ 545080 h 1114425"/>
                <a:gd name="connsiteX23" fmla="*/ 435440 w 885825"/>
                <a:gd name="connsiteY23" fmla="*/ 570226 h 1114425"/>
                <a:gd name="connsiteX24" fmla="*/ 471350 w 885825"/>
                <a:gd name="connsiteY24" fmla="*/ 552890 h 1114425"/>
                <a:gd name="connsiteX25" fmla="*/ 485447 w 885825"/>
                <a:gd name="connsiteY25" fmla="*/ 365438 h 1114425"/>
                <a:gd name="connsiteX26" fmla="*/ 484875 w 885825"/>
                <a:gd name="connsiteY26" fmla="*/ 707291 h 1114425"/>
                <a:gd name="connsiteX27" fmla="*/ 470588 w 885825"/>
                <a:gd name="connsiteY27" fmla="*/ 658523 h 1114425"/>
                <a:gd name="connsiteX28" fmla="*/ 435440 w 885825"/>
                <a:gd name="connsiteY28" fmla="*/ 621756 h 1114425"/>
                <a:gd name="connsiteX29" fmla="*/ 400293 w 885825"/>
                <a:gd name="connsiteY29" fmla="*/ 617946 h 1114425"/>
                <a:gd name="connsiteX30" fmla="*/ 385815 w 885825"/>
                <a:gd name="connsiteY30" fmla="*/ 650236 h 1114425"/>
                <a:gd name="connsiteX31" fmla="*/ 400293 w 885825"/>
                <a:gd name="connsiteY31" fmla="*/ 699099 h 1114425"/>
                <a:gd name="connsiteX32" fmla="*/ 435440 w 885825"/>
                <a:gd name="connsiteY32" fmla="*/ 735961 h 1114425"/>
                <a:gd name="connsiteX33" fmla="*/ 470588 w 885825"/>
                <a:gd name="connsiteY33" fmla="*/ 739580 h 1114425"/>
                <a:gd name="connsiteX34" fmla="*/ 484875 w 885825"/>
                <a:gd name="connsiteY34" fmla="*/ 70729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5825" h="1114425">
                  <a:moveTo>
                    <a:pt x="872638" y="1014186"/>
                  </a:moveTo>
                  <a:cubicBezTo>
                    <a:pt x="889497" y="1056477"/>
                    <a:pt x="883306" y="1090862"/>
                    <a:pt x="863494" y="1103721"/>
                  </a:cubicBezTo>
                  <a:cubicBezTo>
                    <a:pt x="851397" y="1111627"/>
                    <a:pt x="834157" y="1111341"/>
                    <a:pt x="813964" y="1099721"/>
                  </a:cubicBezTo>
                  <a:lnTo>
                    <a:pt x="75491" y="673382"/>
                  </a:lnTo>
                  <a:cubicBezTo>
                    <a:pt x="56155" y="662237"/>
                    <a:pt x="39581" y="643759"/>
                    <a:pt x="27580" y="622994"/>
                  </a:cubicBezTo>
                  <a:cubicBezTo>
                    <a:pt x="27580" y="622994"/>
                    <a:pt x="27580" y="622994"/>
                    <a:pt x="27389" y="622804"/>
                  </a:cubicBezTo>
                  <a:lnTo>
                    <a:pt x="25770" y="619851"/>
                  </a:lnTo>
                  <a:cubicBezTo>
                    <a:pt x="6244" y="584228"/>
                    <a:pt x="148" y="542889"/>
                    <a:pt x="16817" y="520220"/>
                  </a:cubicBezTo>
                  <a:lnTo>
                    <a:pt x="386196" y="21014"/>
                  </a:lnTo>
                  <a:cubicBezTo>
                    <a:pt x="389244" y="16919"/>
                    <a:pt x="392768" y="13870"/>
                    <a:pt x="396674" y="11585"/>
                  </a:cubicBezTo>
                  <a:lnTo>
                    <a:pt x="398674" y="10537"/>
                  </a:lnTo>
                  <a:cubicBezTo>
                    <a:pt x="425058" y="-2322"/>
                    <a:pt x="466968" y="22443"/>
                    <a:pt x="492590" y="66639"/>
                  </a:cubicBezTo>
                  <a:lnTo>
                    <a:pt x="492876" y="67211"/>
                  </a:lnTo>
                  <a:cubicBezTo>
                    <a:pt x="492876" y="67211"/>
                    <a:pt x="492876" y="67211"/>
                    <a:pt x="493067" y="67401"/>
                  </a:cubicBezTo>
                  <a:cubicBezTo>
                    <a:pt x="496877" y="74069"/>
                    <a:pt x="500401" y="81308"/>
                    <a:pt x="503449" y="88832"/>
                  </a:cubicBezTo>
                  <a:lnTo>
                    <a:pt x="872638" y="1014377"/>
                  </a:lnTo>
                  <a:close/>
                  <a:moveTo>
                    <a:pt x="485542" y="365438"/>
                  </a:moveTo>
                  <a:lnTo>
                    <a:pt x="485542" y="342293"/>
                  </a:lnTo>
                  <a:cubicBezTo>
                    <a:pt x="485542" y="310574"/>
                    <a:pt x="463253" y="271998"/>
                    <a:pt x="435631" y="256091"/>
                  </a:cubicBezTo>
                  <a:cubicBezTo>
                    <a:pt x="408199" y="240280"/>
                    <a:pt x="386006" y="253043"/>
                    <a:pt x="385910" y="284666"/>
                  </a:cubicBezTo>
                  <a:lnTo>
                    <a:pt x="385910" y="307907"/>
                  </a:lnTo>
                  <a:lnTo>
                    <a:pt x="399531" y="511266"/>
                  </a:lnTo>
                  <a:cubicBezTo>
                    <a:pt x="400388" y="522506"/>
                    <a:pt x="404675" y="534602"/>
                    <a:pt x="411056" y="545080"/>
                  </a:cubicBezTo>
                  <a:cubicBezTo>
                    <a:pt x="417438" y="555653"/>
                    <a:pt x="426106" y="564701"/>
                    <a:pt x="435440" y="570226"/>
                  </a:cubicBezTo>
                  <a:cubicBezTo>
                    <a:pt x="454205" y="581180"/>
                    <a:pt x="469826" y="573464"/>
                    <a:pt x="471350" y="552890"/>
                  </a:cubicBezTo>
                  <a:lnTo>
                    <a:pt x="485447" y="365438"/>
                  </a:lnTo>
                  <a:close/>
                  <a:moveTo>
                    <a:pt x="484875" y="707291"/>
                  </a:moveTo>
                  <a:cubicBezTo>
                    <a:pt x="484875" y="691289"/>
                    <a:pt x="480017" y="674906"/>
                    <a:pt x="470588" y="658523"/>
                  </a:cubicBezTo>
                  <a:cubicBezTo>
                    <a:pt x="461063" y="641949"/>
                    <a:pt x="449347" y="629757"/>
                    <a:pt x="435440" y="621756"/>
                  </a:cubicBezTo>
                  <a:cubicBezTo>
                    <a:pt x="421534" y="613565"/>
                    <a:pt x="409818" y="612231"/>
                    <a:pt x="400293" y="617946"/>
                  </a:cubicBezTo>
                  <a:cubicBezTo>
                    <a:pt x="390673" y="623375"/>
                    <a:pt x="385815" y="634139"/>
                    <a:pt x="385815" y="650236"/>
                  </a:cubicBezTo>
                  <a:cubicBezTo>
                    <a:pt x="385815" y="666333"/>
                    <a:pt x="390673" y="682430"/>
                    <a:pt x="400293" y="699099"/>
                  </a:cubicBezTo>
                  <a:cubicBezTo>
                    <a:pt x="409723" y="715482"/>
                    <a:pt x="421534" y="727960"/>
                    <a:pt x="435440" y="735961"/>
                  </a:cubicBezTo>
                  <a:cubicBezTo>
                    <a:pt x="449252" y="743867"/>
                    <a:pt x="460967" y="745200"/>
                    <a:pt x="470588" y="739580"/>
                  </a:cubicBezTo>
                  <a:cubicBezTo>
                    <a:pt x="480017" y="733961"/>
                    <a:pt x="484875" y="723293"/>
                    <a:pt x="484875" y="707291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2DAA0EB-F7D3-46E9-AE93-4E86E8114DEC}"/>
              </a:ext>
            </a:extLst>
          </p:cNvPr>
          <p:cNvCxnSpPr>
            <a:cxnSpLocks/>
          </p:cNvCxnSpPr>
          <p:nvPr/>
        </p:nvCxnSpPr>
        <p:spPr>
          <a:xfrm>
            <a:off x="6523299" y="1833671"/>
            <a:ext cx="0" cy="1595329"/>
          </a:xfrm>
          <a:prstGeom prst="line">
            <a:avLst/>
          </a:prstGeom>
          <a:ln>
            <a:solidFill>
              <a:srgbClr val="1BD7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18405D8-EB00-4AA2-9FEE-E7BC16428E02}"/>
              </a:ext>
            </a:extLst>
          </p:cNvPr>
          <p:cNvGrpSpPr/>
          <p:nvPr/>
        </p:nvGrpSpPr>
        <p:grpSpPr>
          <a:xfrm>
            <a:off x="6614521" y="1844443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73" name="Arrow: Chevron 72">
              <a:extLst>
                <a:ext uri="{FF2B5EF4-FFF2-40B4-BE49-F238E27FC236}">
                  <a16:creationId xmlns:a16="http://schemas.microsoft.com/office/drawing/2014/main" id="{E5D5FA84-1183-4D64-9280-8870137A4572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74" name="Arrow: Chevron 73">
              <a:extLst>
                <a:ext uri="{FF2B5EF4-FFF2-40B4-BE49-F238E27FC236}">
                  <a16:creationId xmlns:a16="http://schemas.microsoft.com/office/drawing/2014/main" id="{0A7A5A59-BC9A-4CCC-9D40-7F045246AB39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9A367D-D14D-4BE3-8586-4CC382278BC9}"/>
              </a:ext>
            </a:extLst>
          </p:cNvPr>
          <p:cNvGrpSpPr/>
          <p:nvPr/>
        </p:nvGrpSpPr>
        <p:grpSpPr>
          <a:xfrm>
            <a:off x="10955541" y="2221486"/>
            <a:ext cx="793553" cy="1295065"/>
            <a:chOff x="-8132763" y="4548188"/>
            <a:chExt cx="823913" cy="1344613"/>
          </a:xfrm>
        </p:grpSpPr>
        <p:sp>
          <p:nvSpPr>
            <p:cNvPr id="113" name="Freeform 6085">
              <a:extLst>
                <a:ext uri="{FF2B5EF4-FFF2-40B4-BE49-F238E27FC236}">
                  <a16:creationId xmlns:a16="http://schemas.microsoft.com/office/drawing/2014/main" id="{C91DE948-88A5-4CE8-A23F-C5C2D3550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32763" y="4579938"/>
              <a:ext cx="625475" cy="1312863"/>
            </a:xfrm>
            <a:custGeom>
              <a:avLst/>
              <a:gdLst>
                <a:gd name="T0" fmla="*/ 254 w 254"/>
                <a:gd name="T1" fmla="*/ 524 h 524"/>
                <a:gd name="T2" fmla="*/ 251 w 254"/>
                <a:gd name="T3" fmla="*/ 523 h 524"/>
                <a:gd name="T4" fmla="*/ 3 w 254"/>
                <a:gd name="T5" fmla="*/ 380 h 524"/>
                <a:gd name="T6" fmla="*/ 0 w 254"/>
                <a:gd name="T7" fmla="*/ 375 h 524"/>
                <a:gd name="T8" fmla="*/ 0 w 254"/>
                <a:gd name="T9" fmla="*/ 3 h 524"/>
                <a:gd name="T10" fmla="*/ 0 w 254"/>
                <a:gd name="T11" fmla="*/ 0 h 524"/>
                <a:gd name="T12" fmla="*/ 3 w 254"/>
                <a:gd name="T13" fmla="*/ 1 h 524"/>
                <a:gd name="T14" fmla="*/ 87 w 254"/>
                <a:gd name="T15" fmla="*/ 49 h 524"/>
                <a:gd name="T16" fmla="*/ 188 w 254"/>
                <a:gd name="T17" fmla="*/ 108 h 524"/>
                <a:gd name="T18" fmla="*/ 199 w 254"/>
                <a:gd name="T19" fmla="*/ 114 h 524"/>
                <a:gd name="T20" fmla="*/ 197 w 254"/>
                <a:gd name="T21" fmla="*/ 137 h 524"/>
                <a:gd name="T22" fmla="*/ 196 w 254"/>
                <a:gd name="T23" fmla="*/ 137 h 524"/>
                <a:gd name="T24" fmla="*/ 36 w 254"/>
                <a:gd name="T25" fmla="*/ 45 h 524"/>
                <a:gd name="T26" fmla="*/ 19 w 254"/>
                <a:gd name="T27" fmla="*/ 36 h 524"/>
                <a:gd name="T28" fmla="*/ 19 w 254"/>
                <a:gd name="T29" fmla="*/ 38 h 524"/>
                <a:gd name="T30" fmla="*/ 19 w 254"/>
                <a:gd name="T31" fmla="*/ 42 h 524"/>
                <a:gd name="T32" fmla="*/ 19 w 254"/>
                <a:gd name="T33" fmla="*/ 356 h 524"/>
                <a:gd name="T34" fmla="*/ 19 w 254"/>
                <a:gd name="T35" fmla="*/ 360 h 524"/>
                <a:gd name="T36" fmla="*/ 19 w 254"/>
                <a:gd name="T37" fmla="*/ 362 h 524"/>
                <a:gd name="T38" fmla="*/ 23 w 254"/>
                <a:gd name="T39" fmla="*/ 367 h 524"/>
                <a:gd name="T40" fmla="*/ 135 w 254"/>
                <a:gd name="T41" fmla="*/ 432 h 524"/>
                <a:gd name="T42" fmla="*/ 180 w 254"/>
                <a:gd name="T43" fmla="*/ 458 h 524"/>
                <a:gd name="T44" fmla="*/ 196 w 254"/>
                <a:gd name="T45" fmla="*/ 449 h 524"/>
                <a:gd name="T46" fmla="*/ 233 w 254"/>
                <a:gd name="T47" fmla="*/ 428 h 524"/>
                <a:gd name="T48" fmla="*/ 234 w 254"/>
                <a:gd name="T49" fmla="*/ 423 h 524"/>
                <a:gd name="T50" fmla="*/ 234 w 254"/>
                <a:gd name="T51" fmla="*/ 363 h 524"/>
                <a:gd name="T52" fmla="*/ 234 w 254"/>
                <a:gd name="T53" fmla="*/ 226 h 524"/>
                <a:gd name="T54" fmla="*/ 254 w 254"/>
                <a:gd name="T55" fmla="*/ 245 h 524"/>
                <a:gd name="T56" fmla="*/ 254 w 254"/>
                <a:gd name="T57" fmla="*/ 248 h 524"/>
                <a:gd name="T58" fmla="*/ 254 w 254"/>
                <a:gd name="T59" fmla="*/ 521 h 524"/>
                <a:gd name="T60" fmla="*/ 254 w 254"/>
                <a:gd name="T61" fmla="*/ 5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4" h="524">
                  <a:moveTo>
                    <a:pt x="254" y="524"/>
                  </a:moveTo>
                  <a:cubicBezTo>
                    <a:pt x="253" y="524"/>
                    <a:pt x="252" y="524"/>
                    <a:pt x="251" y="523"/>
                  </a:cubicBezTo>
                  <a:cubicBezTo>
                    <a:pt x="168" y="476"/>
                    <a:pt x="86" y="428"/>
                    <a:pt x="3" y="380"/>
                  </a:cubicBezTo>
                  <a:cubicBezTo>
                    <a:pt x="1" y="379"/>
                    <a:pt x="0" y="378"/>
                    <a:pt x="0" y="375"/>
                  </a:cubicBezTo>
                  <a:cubicBezTo>
                    <a:pt x="0" y="251"/>
                    <a:pt x="0" y="127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1" y="17"/>
                    <a:pt x="59" y="33"/>
                    <a:pt x="87" y="49"/>
                  </a:cubicBezTo>
                  <a:cubicBezTo>
                    <a:pt x="120" y="69"/>
                    <a:pt x="154" y="89"/>
                    <a:pt x="188" y="108"/>
                  </a:cubicBezTo>
                  <a:cubicBezTo>
                    <a:pt x="192" y="110"/>
                    <a:pt x="195" y="112"/>
                    <a:pt x="199" y="114"/>
                  </a:cubicBezTo>
                  <a:cubicBezTo>
                    <a:pt x="198" y="122"/>
                    <a:pt x="197" y="129"/>
                    <a:pt x="197" y="137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43" y="106"/>
                    <a:pt x="89" y="76"/>
                    <a:pt x="36" y="45"/>
                  </a:cubicBezTo>
                  <a:cubicBezTo>
                    <a:pt x="31" y="42"/>
                    <a:pt x="25" y="39"/>
                    <a:pt x="19" y="36"/>
                  </a:cubicBezTo>
                  <a:cubicBezTo>
                    <a:pt x="19" y="36"/>
                    <a:pt x="19" y="37"/>
                    <a:pt x="19" y="38"/>
                  </a:cubicBezTo>
                  <a:cubicBezTo>
                    <a:pt x="19" y="40"/>
                    <a:pt x="19" y="41"/>
                    <a:pt x="19" y="42"/>
                  </a:cubicBezTo>
                  <a:cubicBezTo>
                    <a:pt x="19" y="147"/>
                    <a:pt x="19" y="251"/>
                    <a:pt x="19" y="356"/>
                  </a:cubicBezTo>
                  <a:cubicBezTo>
                    <a:pt x="19" y="357"/>
                    <a:pt x="19" y="359"/>
                    <a:pt x="19" y="360"/>
                  </a:cubicBezTo>
                  <a:cubicBezTo>
                    <a:pt x="19" y="360"/>
                    <a:pt x="19" y="361"/>
                    <a:pt x="19" y="362"/>
                  </a:cubicBezTo>
                  <a:cubicBezTo>
                    <a:pt x="19" y="364"/>
                    <a:pt x="20" y="366"/>
                    <a:pt x="23" y="367"/>
                  </a:cubicBezTo>
                  <a:cubicBezTo>
                    <a:pt x="60" y="389"/>
                    <a:pt x="97" y="410"/>
                    <a:pt x="135" y="432"/>
                  </a:cubicBezTo>
                  <a:cubicBezTo>
                    <a:pt x="150" y="440"/>
                    <a:pt x="165" y="449"/>
                    <a:pt x="180" y="458"/>
                  </a:cubicBezTo>
                  <a:cubicBezTo>
                    <a:pt x="185" y="455"/>
                    <a:pt x="190" y="452"/>
                    <a:pt x="196" y="449"/>
                  </a:cubicBezTo>
                  <a:cubicBezTo>
                    <a:pt x="208" y="442"/>
                    <a:pt x="220" y="435"/>
                    <a:pt x="233" y="428"/>
                  </a:cubicBezTo>
                  <a:cubicBezTo>
                    <a:pt x="233" y="426"/>
                    <a:pt x="234" y="425"/>
                    <a:pt x="234" y="423"/>
                  </a:cubicBezTo>
                  <a:cubicBezTo>
                    <a:pt x="234" y="403"/>
                    <a:pt x="234" y="383"/>
                    <a:pt x="234" y="363"/>
                  </a:cubicBezTo>
                  <a:cubicBezTo>
                    <a:pt x="234" y="317"/>
                    <a:pt x="234" y="272"/>
                    <a:pt x="234" y="226"/>
                  </a:cubicBezTo>
                  <a:cubicBezTo>
                    <a:pt x="241" y="232"/>
                    <a:pt x="248" y="239"/>
                    <a:pt x="254" y="245"/>
                  </a:cubicBezTo>
                  <a:cubicBezTo>
                    <a:pt x="254" y="246"/>
                    <a:pt x="254" y="247"/>
                    <a:pt x="254" y="248"/>
                  </a:cubicBezTo>
                  <a:cubicBezTo>
                    <a:pt x="254" y="339"/>
                    <a:pt x="254" y="430"/>
                    <a:pt x="254" y="521"/>
                  </a:cubicBezTo>
                  <a:cubicBezTo>
                    <a:pt x="254" y="522"/>
                    <a:pt x="254" y="523"/>
                    <a:pt x="254" y="524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086">
              <a:extLst>
                <a:ext uri="{FF2B5EF4-FFF2-40B4-BE49-F238E27FC236}">
                  <a16:creationId xmlns:a16="http://schemas.microsoft.com/office/drawing/2014/main" id="{8023112D-C998-4EBB-83B7-978F3009A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07288" y="5194300"/>
              <a:ext cx="52387" cy="698500"/>
            </a:xfrm>
            <a:custGeom>
              <a:avLst/>
              <a:gdLst>
                <a:gd name="T0" fmla="*/ 0 w 21"/>
                <a:gd name="T1" fmla="*/ 0 h 279"/>
                <a:gd name="T2" fmla="*/ 21 w 21"/>
                <a:gd name="T3" fmla="*/ 12 h 279"/>
                <a:gd name="T4" fmla="*/ 21 w 21"/>
                <a:gd name="T5" fmla="*/ 18 h 279"/>
                <a:gd name="T6" fmla="*/ 21 w 21"/>
                <a:gd name="T7" fmla="*/ 260 h 279"/>
                <a:gd name="T8" fmla="*/ 21 w 21"/>
                <a:gd name="T9" fmla="*/ 267 h 279"/>
                <a:gd name="T10" fmla="*/ 0 w 21"/>
                <a:gd name="T11" fmla="*/ 279 h 279"/>
                <a:gd name="T12" fmla="*/ 0 w 21"/>
                <a:gd name="T13" fmla="*/ 276 h 279"/>
                <a:gd name="T14" fmla="*/ 0 w 21"/>
                <a:gd name="T15" fmla="*/ 3 h 279"/>
                <a:gd name="T16" fmla="*/ 0 w 21"/>
                <a:gd name="T1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79">
                  <a:moveTo>
                    <a:pt x="0" y="0"/>
                  </a:moveTo>
                  <a:cubicBezTo>
                    <a:pt x="7" y="4"/>
                    <a:pt x="14" y="8"/>
                    <a:pt x="21" y="12"/>
                  </a:cubicBezTo>
                  <a:cubicBezTo>
                    <a:pt x="21" y="14"/>
                    <a:pt x="21" y="16"/>
                    <a:pt x="21" y="18"/>
                  </a:cubicBezTo>
                  <a:cubicBezTo>
                    <a:pt x="21" y="99"/>
                    <a:pt x="21" y="179"/>
                    <a:pt x="21" y="260"/>
                  </a:cubicBezTo>
                  <a:cubicBezTo>
                    <a:pt x="21" y="262"/>
                    <a:pt x="21" y="265"/>
                    <a:pt x="21" y="267"/>
                  </a:cubicBezTo>
                  <a:cubicBezTo>
                    <a:pt x="14" y="271"/>
                    <a:pt x="7" y="275"/>
                    <a:pt x="0" y="279"/>
                  </a:cubicBezTo>
                  <a:cubicBezTo>
                    <a:pt x="0" y="278"/>
                    <a:pt x="0" y="277"/>
                    <a:pt x="0" y="276"/>
                  </a:cubicBezTo>
                  <a:cubicBezTo>
                    <a:pt x="0" y="185"/>
                    <a:pt x="0" y="9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6087">
              <a:extLst>
                <a:ext uri="{FF2B5EF4-FFF2-40B4-BE49-F238E27FC236}">
                  <a16:creationId xmlns:a16="http://schemas.microsoft.com/office/drawing/2014/main" id="{592FA4D9-C4BE-487B-9297-A71926E70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32763" y="4548188"/>
              <a:ext cx="517525" cy="317500"/>
            </a:xfrm>
            <a:custGeom>
              <a:avLst/>
              <a:gdLst>
                <a:gd name="T0" fmla="*/ 210 w 210"/>
                <a:gd name="T1" fmla="*/ 108 h 127"/>
                <a:gd name="T2" fmla="*/ 199 w 210"/>
                <a:gd name="T3" fmla="*/ 127 h 127"/>
                <a:gd name="T4" fmla="*/ 188 w 210"/>
                <a:gd name="T5" fmla="*/ 121 h 127"/>
                <a:gd name="T6" fmla="*/ 87 w 210"/>
                <a:gd name="T7" fmla="*/ 62 h 127"/>
                <a:gd name="T8" fmla="*/ 3 w 210"/>
                <a:gd name="T9" fmla="*/ 14 h 127"/>
                <a:gd name="T10" fmla="*/ 0 w 210"/>
                <a:gd name="T11" fmla="*/ 13 h 127"/>
                <a:gd name="T12" fmla="*/ 21 w 210"/>
                <a:gd name="T13" fmla="*/ 0 h 127"/>
                <a:gd name="T14" fmla="*/ 25 w 210"/>
                <a:gd name="T15" fmla="*/ 1 h 127"/>
                <a:gd name="T16" fmla="*/ 134 w 210"/>
                <a:gd name="T17" fmla="*/ 64 h 127"/>
                <a:gd name="T18" fmla="*/ 210 w 210"/>
                <a:gd name="T19" fmla="*/ 10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127">
                  <a:moveTo>
                    <a:pt x="210" y="108"/>
                  </a:moveTo>
                  <a:cubicBezTo>
                    <a:pt x="206" y="114"/>
                    <a:pt x="203" y="121"/>
                    <a:pt x="199" y="127"/>
                  </a:cubicBezTo>
                  <a:cubicBezTo>
                    <a:pt x="195" y="125"/>
                    <a:pt x="192" y="123"/>
                    <a:pt x="188" y="121"/>
                  </a:cubicBezTo>
                  <a:cubicBezTo>
                    <a:pt x="154" y="102"/>
                    <a:pt x="120" y="82"/>
                    <a:pt x="87" y="62"/>
                  </a:cubicBezTo>
                  <a:cubicBezTo>
                    <a:pt x="59" y="46"/>
                    <a:pt x="31" y="30"/>
                    <a:pt x="3" y="14"/>
                  </a:cubicBezTo>
                  <a:cubicBezTo>
                    <a:pt x="2" y="13"/>
                    <a:pt x="1" y="13"/>
                    <a:pt x="0" y="13"/>
                  </a:cubicBezTo>
                  <a:cubicBezTo>
                    <a:pt x="7" y="9"/>
                    <a:pt x="14" y="4"/>
                    <a:pt x="21" y="0"/>
                  </a:cubicBezTo>
                  <a:cubicBezTo>
                    <a:pt x="22" y="0"/>
                    <a:pt x="24" y="0"/>
                    <a:pt x="25" y="1"/>
                  </a:cubicBezTo>
                  <a:cubicBezTo>
                    <a:pt x="62" y="22"/>
                    <a:pt x="98" y="43"/>
                    <a:pt x="134" y="64"/>
                  </a:cubicBezTo>
                  <a:cubicBezTo>
                    <a:pt x="159" y="78"/>
                    <a:pt x="184" y="93"/>
                    <a:pt x="210" y="108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6088">
              <a:extLst>
                <a:ext uri="{FF2B5EF4-FFF2-40B4-BE49-F238E27FC236}">
                  <a16:creationId xmlns:a16="http://schemas.microsoft.com/office/drawing/2014/main" id="{0B611E73-EBA7-497E-9C76-B60AFD63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454900" y="5224463"/>
              <a:ext cx="4762" cy="638175"/>
            </a:xfrm>
            <a:custGeom>
              <a:avLst/>
              <a:gdLst>
                <a:gd name="T0" fmla="*/ 0 w 2"/>
                <a:gd name="T1" fmla="*/ 255 h 255"/>
                <a:gd name="T2" fmla="*/ 0 w 2"/>
                <a:gd name="T3" fmla="*/ 248 h 255"/>
                <a:gd name="T4" fmla="*/ 0 w 2"/>
                <a:gd name="T5" fmla="*/ 6 h 255"/>
                <a:gd name="T6" fmla="*/ 0 w 2"/>
                <a:gd name="T7" fmla="*/ 0 h 255"/>
                <a:gd name="T8" fmla="*/ 2 w 2"/>
                <a:gd name="T9" fmla="*/ 0 h 255"/>
                <a:gd name="T10" fmla="*/ 2 w 2"/>
                <a:gd name="T11" fmla="*/ 6 h 255"/>
                <a:gd name="T12" fmla="*/ 1 w 2"/>
                <a:gd name="T13" fmla="*/ 251 h 255"/>
                <a:gd name="T14" fmla="*/ 0 w 2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55">
                  <a:moveTo>
                    <a:pt x="0" y="255"/>
                  </a:moveTo>
                  <a:cubicBezTo>
                    <a:pt x="0" y="253"/>
                    <a:pt x="0" y="250"/>
                    <a:pt x="0" y="248"/>
                  </a:cubicBezTo>
                  <a:cubicBezTo>
                    <a:pt x="0" y="167"/>
                    <a:pt x="0" y="87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2"/>
                    <a:pt x="2" y="4"/>
                    <a:pt x="2" y="6"/>
                  </a:cubicBezTo>
                  <a:cubicBezTo>
                    <a:pt x="2" y="88"/>
                    <a:pt x="2" y="169"/>
                    <a:pt x="1" y="251"/>
                  </a:cubicBezTo>
                  <a:cubicBezTo>
                    <a:pt x="1" y="252"/>
                    <a:pt x="1" y="254"/>
                    <a:pt x="0" y="255"/>
                  </a:cubicBez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6089">
              <a:extLst>
                <a:ext uri="{FF2B5EF4-FFF2-40B4-BE49-F238E27FC236}">
                  <a16:creationId xmlns:a16="http://schemas.microsoft.com/office/drawing/2014/main" id="{10B9A74F-A431-42E9-8C90-BA9ACAB352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086725" y="4670425"/>
              <a:ext cx="530225" cy="1057275"/>
            </a:xfrm>
            <a:custGeom>
              <a:avLst/>
              <a:gdLst>
                <a:gd name="T0" fmla="*/ 182 w 215"/>
                <a:gd name="T1" fmla="*/ 127 h 422"/>
                <a:gd name="T2" fmla="*/ 215 w 215"/>
                <a:gd name="T3" fmla="*/ 190 h 422"/>
                <a:gd name="T4" fmla="*/ 215 w 215"/>
                <a:gd name="T5" fmla="*/ 387 h 422"/>
                <a:gd name="T6" fmla="*/ 171 w 215"/>
                <a:gd name="T7" fmla="*/ 368 h 422"/>
                <a:gd name="T8" fmla="*/ 166 w 215"/>
                <a:gd name="T9" fmla="*/ 363 h 422"/>
                <a:gd name="T10" fmla="*/ 164 w 215"/>
                <a:gd name="T11" fmla="*/ 347 h 422"/>
                <a:gd name="T12" fmla="*/ 68 w 215"/>
                <a:gd name="T13" fmla="*/ 292 h 422"/>
                <a:gd name="T14" fmla="*/ 71 w 215"/>
                <a:gd name="T15" fmla="*/ 309 h 422"/>
                <a:gd name="T16" fmla="*/ 162 w 215"/>
                <a:gd name="T17" fmla="*/ 361 h 422"/>
                <a:gd name="T18" fmla="*/ 162 w 215"/>
                <a:gd name="T19" fmla="*/ 377 h 422"/>
                <a:gd name="T20" fmla="*/ 116 w 215"/>
                <a:gd name="T21" fmla="*/ 396 h 422"/>
                <a:gd name="T22" fmla="*/ 0 w 215"/>
                <a:gd name="T23" fmla="*/ 326 h 422"/>
                <a:gd name="T24" fmla="*/ 0 w 215"/>
                <a:gd name="T25" fmla="*/ 320 h 422"/>
                <a:gd name="T26" fmla="*/ 0 w 215"/>
                <a:gd name="T27" fmla="*/ 2 h 422"/>
                <a:gd name="T28" fmla="*/ 17 w 215"/>
                <a:gd name="T29" fmla="*/ 9 h 422"/>
                <a:gd name="T30" fmla="*/ 178 w 215"/>
                <a:gd name="T31" fmla="*/ 101 h 422"/>
                <a:gd name="T32" fmla="*/ 68 w 215"/>
                <a:gd name="T33" fmla="*/ 126 h 422"/>
                <a:gd name="T34" fmla="*/ 140 w 215"/>
                <a:gd name="T35" fmla="*/ 172 h 422"/>
                <a:gd name="T36" fmla="*/ 166 w 215"/>
                <a:gd name="T37" fmla="*/ 175 h 422"/>
                <a:gd name="T38" fmla="*/ 82 w 215"/>
                <a:gd name="T39" fmla="*/ 123 h 422"/>
                <a:gd name="T40" fmla="*/ 68 w 215"/>
                <a:gd name="T41" fmla="*/ 206 h 422"/>
                <a:gd name="T42" fmla="*/ 72 w 215"/>
                <a:gd name="T43" fmla="*/ 223 h 422"/>
                <a:gd name="T44" fmla="*/ 166 w 215"/>
                <a:gd name="T45" fmla="*/ 277 h 422"/>
                <a:gd name="T46" fmla="*/ 163 w 215"/>
                <a:gd name="T47" fmla="*/ 260 h 422"/>
                <a:gd name="T48" fmla="*/ 68 w 215"/>
                <a:gd name="T49" fmla="*/ 206 h 422"/>
                <a:gd name="T50" fmla="*/ 132 w 215"/>
                <a:gd name="T51" fmla="*/ 129 h 422"/>
                <a:gd name="T52" fmla="*/ 73 w 215"/>
                <a:gd name="T53" fmla="*/ 91 h 422"/>
                <a:gd name="T54" fmla="*/ 68 w 215"/>
                <a:gd name="T55" fmla="*/ 100 h 422"/>
                <a:gd name="T56" fmla="*/ 114 w 215"/>
                <a:gd name="T57" fmla="*/ 130 h 422"/>
                <a:gd name="T58" fmla="*/ 132 w 215"/>
                <a:gd name="T59" fmla="*/ 232 h 422"/>
                <a:gd name="T60" fmla="*/ 129 w 215"/>
                <a:gd name="T61" fmla="*/ 214 h 422"/>
                <a:gd name="T62" fmla="*/ 68 w 215"/>
                <a:gd name="T63" fmla="*/ 179 h 422"/>
                <a:gd name="T64" fmla="*/ 72 w 215"/>
                <a:gd name="T65" fmla="*/ 197 h 422"/>
                <a:gd name="T66" fmla="*/ 132 w 215"/>
                <a:gd name="T67" fmla="*/ 232 h 422"/>
                <a:gd name="T68" fmla="*/ 68 w 215"/>
                <a:gd name="T69" fmla="*/ 277 h 422"/>
                <a:gd name="T70" fmla="*/ 106 w 215"/>
                <a:gd name="T71" fmla="*/ 302 h 422"/>
                <a:gd name="T72" fmla="*/ 129 w 215"/>
                <a:gd name="T73" fmla="*/ 304 h 422"/>
                <a:gd name="T74" fmla="*/ 116 w 215"/>
                <a:gd name="T75" fmla="*/ 293 h 422"/>
                <a:gd name="T76" fmla="*/ 24 w 215"/>
                <a:gd name="T77" fmla="*/ 173 h 422"/>
                <a:gd name="T78" fmla="*/ 54 w 215"/>
                <a:gd name="T79" fmla="*/ 189 h 422"/>
                <a:gd name="T80" fmla="*/ 29 w 215"/>
                <a:gd name="T81" fmla="*/ 161 h 422"/>
                <a:gd name="T82" fmla="*/ 54 w 215"/>
                <a:gd name="T83" fmla="*/ 278 h 422"/>
                <a:gd name="T84" fmla="*/ 24 w 215"/>
                <a:gd name="T85" fmla="*/ 262 h 422"/>
                <a:gd name="T86" fmla="*/ 50 w 215"/>
                <a:gd name="T87" fmla="*/ 290 h 422"/>
                <a:gd name="T88" fmla="*/ 54 w 215"/>
                <a:gd name="T89" fmla="*/ 100 h 422"/>
                <a:gd name="T90" fmla="*/ 24 w 215"/>
                <a:gd name="T91" fmla="*/ 82 h 422"/>
                <a:gd name="T92" fmla="*/ 50 w 215"/>
                <a:gd name="T93" fmla="*/ 11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5" h="422">
                  <a:moveTo>
                    <a:pt x="178" y="101"/>
                  </a:moveTo>
                  <a:cubicBezTo>
                    <a:pt x="179" y="110"/>
                    <a:pt x="180" y="119"/>
                    <a:pt x="182" y="127"/>
                  </a:cubicBezTo>
                  <a:cubicBezTo>
                    <a:pt x="188" y="149"/>
                    <a:pt x="198" y="169"/>
                    <a:pt x="213" y="187"/>
                  </a:cubicBezTo>
                  <a:cubicBezTo>
                    <a:pt x="214" y="188"/>
                    <a:pt x="214" y="189"/>
                    <a:pt x="215" y="190"/>
                  </a:cubicBezTo>
                  <a:cubicBezTo>
                    <a:pt x="215" y="236"/>
                    <a:pt x="215" y="281"/>
                    <a:pt x="215" y="327"/>
                  </a:cubicBezTo>
                  <a:cubicBezTo>
                    <a:pt x="215" y="347"/>
                    <a:pt x="215" y="367"/>
                    <a:pt x="215" y="387"/>
                  </a:cubicBezTo>
                  <a:cubicBezTo>
                    <a:pt x="215" y="389"/>
                    <a:pt x="214" y="390"/>
                    <a:pt x="214" y="392"/>
                  </a:cubicBezTo>
                  <a:cubicBezTo>
                    <a:pt x="200" y="384"/>
                    <a:pt x="185" y="376"/>
                    <a:pt x="171" y="368"/>
                  </a:cubicBezTo>
                  <a:cubicBezTo>
                    <a:pt x="169" y="367"/>
                    <a:pt x="168" y="365"/>
                    <a:pt x="166" y="363"/>
                  </a:cubicBezTo>
                  <a:cubicBezTo>
                    <a:pt x="166" y="363"/>
                    <a:pt x="166" y="363"/>
                    <a:pt x="166" y="363"/>
                  </a:cubicBezTo>
                  <a:cubicBezTo>
                    <a:pt x="166" y="358"/>
                    <a:pt x="166" y="354"/>
                    <a:pt x="166" y="349"/>
                  </a:cubicBezTo>
                  <a:cubicBezTo>
                    <a:pt x="165" y="348"/>
                    <a:pt x="165" y="347"/>
                    <a:pt x="164" y="347"/>
                  </a:cubicBezTo>
                  <a:cubicBezTo>
                    <a:pt x="133" y="329"/>
                    <a:pt x="102" y="311"/>
                    <a:pt x="71" y="294"/>
                  </a:cubicBezTo>
                  <a:cubicBezTo>
                    <a:pt x="70" y="293"/>
                    <a:pt x="69" y="293"/>
                    <a:pt x="68" y="292"/>
                  </a:cubicBezTo>
                  <a:cubicBezTo>
                    <a:pt x="68" y="297"/>
                    <a:pt x="68" y="301"/>
                    <a:pt x="68" y="305"/>
                  </a:cubicBezTo>
                  <a:cubicBezTo>
                    <a:pt x="69" y="306"/>
                    <a:pt x="70" y="308"/>
                    <a:pt x="71" y="309"/>
                  </a:cubicBezTo>
                  <a:cubicBezTo>
                    <a:pt x="80" y="314"/>
                    <a:pt x="89" y="320"/>
                    <a:pt x="98" y="325"/>
                  </a:cubicBezTo>
                  <a:cubicBezTo>
                    <a:pt x="120" y="337"/>
                    <a:pt x="141" y="349"/>
                    <a:pt x="162" y="361"/>
                  </a:cubicBezTo>
                  <a:cubicBezTo>
                    <a:pt x="162" y="364"/>
                    <a:pt x="161" y="366"/>
                    <a:pt x="161" y="368"/>
                  </a:cubicBezTo>
                  <a:cubicBezTo>
                    <a:pt x="161" y="371"/>
                    <a:pt x="162" y="374"/>
                    <a:pt x="162" y="377"/>
                  </a:cubicBezTo>
                  <a:cubicBezTo>
                    <a:pt x="162" y="392"/>
                    <a:pt x="161" y="407"/>
                    <a:pt x="161" y="422"/>
                  </a:cubicBezTo>
                  <a:cubicBezTo>
                    <a:pt x="146" y="413"/>
                    <a:pt x="131" y="404"/>
                    <a:pt x="116" y="396"/>
                  </a:cubicBezTo>
                  <a:cubicBezTo>
                    <a:pt x="78" y="374"/>
                    <a:pt x="41" y="353"/>
                    <a:pt x="4" y="331"/>
                  </a:cubicBezTo>
                  <a:cubicBezTo>
                    <a:pt x="1" y="330"/>
                    <a:pt x="0" y="328"/>
                    <a:pt x="0" y="326"/>
                  </a:cubicBezTo>
                  <a:cubicBezTo>
                    <a:pt x="0" y="325"/>
                    <a:pt x="0" y="324"/>
                    <a:pt x="0" y="324"/>
                  </a:cubicBezTo>
                  <a:cubicBezTo>
                    <a:pt x="0" y="323"/>
                    <a:pt x="0" y="321"/>
                    <a:pt x="0" y="320"/>
                  </a:cubicBezTo>
                  <a:cubicBezTo>
                    <a:pt x="0" y="215"/>
                    <a:pt x="0" y="111"/>
                    <a:pt x="0" y="6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6" y="3"/>
                    <a:pt x="12" y="6"/>
                    <a:pt x="17" y="9"/>
                  </a:cubicBezTo>
                  <a:cubicBezTo>
                    <a:pt x="70" y="40"/>
                    <a:pt x="124" y="70"/>
                    <a:pt x="177" y="101"/>
                  </a:cubicBezTo>
                  <a:lnTo>
                    <a:pt x="178" y="101"/>
                  </a:lnTo>
                  <a:close/>
                  <a:moveTo>
                    <a:pt x="68" y="115"/>
                  </a:moveTo>
                  <a:cubicBezTo>
                    <a:pt x="68" y="119"/>
                    <a:pt x="68" y="123"/>
                    <a:pt x="68" y="126"/>
                  </a:cubicBezTo>
                  <a:cubicBezTo>
                    <a:pt x="68" y="129"/>
                    <a:pt x="69" y="131"/>
                    <a:pt x="71" y="132"/>
                  </a:cubicBezTo>
                  <a:cubicBezTo>
                    <a:pt x="95" y="145"/>
                    <a:pt x="117" y="159"/>
                    <a:pt x="140" y="172"/>
                  </a:cubicBezTo>
                  <a:cubicBezTo>
                    <a:pt x="149" y="177"/>
                    <a:pt x="157" y="181"/>
                    <a:pt x="166" y="186"/>
                  </a:cubicBezTo>
                  <a:cubicBezTo>
                    <a:pt x="166" y="182"/>
                    <a:pt x="166" y="178"/>
                    <a:pt x="166" y="175"/>
                  </a:cubicBezTo>
                  <a:cubicBezTo>
                    <a:pt x="166" y="172"/>
                    <a:pt x="165" y="171"/>
                    <a:pt x="163" y="169"/>
                  </a:cubicBezTo>
                  <a:cubicBezTo>
                    <a:pt x="136" y="154"/>
                    <a:pt x="109" y="138"/>
                    <a:pt x="82" y="123"/>
                  </a:cubicBezTo>
                  <a:cubicBezTo>
                    <a:pt x="78" y="120"/>
                    <a:pt x="73" y="118"/>
                    <a:pt x="68" y="115"/>
                  </a:cubicBezTo>
                  <a:close/>
                  <a:moveTo>
                    <a:pt x="68" y="206"/>
                  </a:moveTo>
                  <a:cubicBezTo>
                    <a:pt x="68" y="210"/>
                    <a:pt x="68" y="214"/>
                    <a:pt x="68" y="217"/>
                  </a:cubicBezTo>
                  <a:cubicBezTo>
                    <a:pt x="68" y="220"/>
                    <a:pt x="69" y="222"/>
                    <a:pt x="72" y="223"/>
                  </a:cubicBezTo>
                  <a:cubicBezTo>
                    <a:pt x="102" y="240"/>
                    <a:pt x="132" y="258"/>
                    <a:pt x="162" y="275"/>
                  </a:cubicBezTo>
                  <a:cubicBezTo>
                    <a:pt x="163" y="276"/>
                    <a:pt x="164" y="276"/>
                    <a:pt x="166" y="277"/>
                  </a:cubicBezTo>
                  <a:cubicBezTo>
                    <a:pt x="166" y="273"/>
                    <a:pt x="166" y="269"/>
                    <a:pt x="166" y="265"/>
                  </a:cubicBezTo>
                  <a:cubicBezTo>
                    <a:pt x="166" y="263"/>
                    <a:pt x="165" y="261"/>
                    <a:pt x="163" y="260"/>
                  </a:cubicBezTo>
                  <a:cubicBezTo>
                    <a:pt x="140" y="247"/>
                    <a:pt x="117" y="234"/>
                    <a:pt x="95" y="221"/>
                  </a:cubicBezTo>
                  <a:cubicBezTo>
                    <a:pt x="86" y="216"/>
                    <a:pt x="78" y="211"/>
                    <a:pt x="68" y="206"/>
                  </a:cubicBezTo>
                  <a:close/>
                  <a:moveTo>
                    <a:pt x="132" y="140"/>
                  </a:moveTo>
                  <a:cubicBezTo>
                    <a:pt x="132" y="136"/>
                    <a:pt x="132" y="132"/>
                    <a:pt x="132" y="129"/>
                  </a:cubicBezTo>
                  <a:cubicBezTo>
                    <a:pt x="133" y="126"/>
                    <a:pt x="132" y="124"/>
                    <a:pt x="129" y="123"/>
                  </a:cubicBezTo>
                  <a:cubicBezTo>
                    <a:pt x="110" y="112"/>
                    <a:pt x="92" y="102"/>
                    <a:pt x="73" y="91"/>
                  </a:cubicBezTo>
                  <a:cubicBezTo>
                    <a:pt x="72" y="90"/>
                    <a:pt x="70" y="89"/>
                    <a:pt x="68" y="88"/>
                  </a:cubicBezTo>
                  <a:cubicBezTo>
                    <a:pt x="68" y="93"/>
                    <a:pt x="68" y="96"/>
                    <a:pt x="68" y="100"/>
                  </a:cubicBezTo>
                  <a:cubicBezTo>
                    <a:pt x="68" y="103"/>
                    <a:pt x="69" y="104"/>
                    <a:pt x="71" y="106"/>
                  </a:cubicBezTo>
                  <a:cubicBezTo>
                    <a:pt x="86" y="114"/>
                    <a:pt x="100" y="122"/>
                    <a:pt x="114" y="130"/>
                  </a:cubicBezTo>
                  <a:cubicBezTo>
                    <a:pt x="120" y="133"/>
                    <a:pt x="126" y="137"/>
                    <a:pt x="132" y="140"/>
                  </a:cubicBezTo>
                  <a:close/>
                  <a:moveTo>
                    <a:pt x="132" y="232"/>
                  </a:moveTo>
                  <a:cubicBezTo>
                    <a:pt x="132" y="227"/>
                    <a:pt x="132" y="223"/>
                    <a:pt x="133" y="220"/>
                  </a:cubicBezTo>
                  <a:cubicBezTo>
                    <a:pt x="133" y="217"/>
                    <a:pt x="131" y="215"/>
                    <a:pt x="129" y="214"/>
                  </a:cubicBezTo>
                  <a:cubicBezTo>
                    <a:pt x="113" y="205"/>
                    <a:pt x="98" y="196"/>
                    <a:pt x="82" y="187"/>
                  </a:cubicBezTo>
                  <a:cubicBezTo>
                    <a:pt x="78" y="185"/>
                    <a:pt x="73" y="182"/>
                    <a:pt x="68" y="179"/>
                  </a:cubicBezTo>
                  <a:cubicBezTo>
                    <a:pt x="68" y="184"/>
                    <a:pt x="68" y="187"/>
                    <a:pt x="68" y="191"/>
                  </a:cubicBezTo>
                  <a:cubicBezTo>
                    <a:pt x="68" y="194"/>
                    <a:pt x="69" y="195"/>
                    <a:pt x="72" y="197"/>
                  </a:cubicBezTo>
                  <a:cubicBezTo>
                    <a:pt x="82" y="203"/>
                    <a:pt x="93" y="209"/>
                    <a:pt x="104" y="215"/>
                  </a:cubicBezTo>
                  <a:cubicBezTo>
                    <a:pt x="113" y="220"/>
                    <a:pt x="122" y="226"/>
                    <a:pt x="132" y="232"/>
                  </a:cubicBezTo>
                  <a:close/>
                  <a:moveTo>
                    <a:pt x="68" y="265"/>
                  </a:moveTo>
                  <a:cubicBezTo>
                    <a:pt x="68" y="270"/>
                    <a:pt x="68" y="274"/>
                    <a:pt x="68" y="277"/>
                  </a:cubicBezTo>
                  <a:cubicBezTo>
                    <a:pt x="68" y="280"/>
                    <a:pt x="69" y="282"/>
                    <a:pt x="71" y="283"/>
                  </a:cubicBezTo>
                  <a:cubicBezTo>
                    <a:pt x="83" y="289"/>
                    <a:pt x="94" y="296"/>
                    <a:pt x="106" y="302"/>
                  </a:cubicBezTo>
                  <a:cubicBezTo>
                    <a:pt x="113" y="307"/>
                    <a:pt x="121" y="311"/>
                    <a:pt x="129" y="316"/>
                  </a:cubicBezTo>
                  <a:cubicBezTo>
                    <a:pt x="129" y="311"/>
                    <a:pt x="129" y="308"/>
                    <a:pt x="129" y="304"/>
                  </a:cubicBezTo>
                  <a:cubicBezTo>
                    <a:pt x="129" y="301"/>
                    <a:pt x="129" y="300"/>
                    <a:pt x="126" y="299"/>
                  </a:cubicBezTo>
                  <a:cubicBezTo>
                    <a:pt x="123" y="297"/>
                    <a:pt x="120" y="295"/>
                    <a:pt x="116" y="293"/>
                  </a:cubicBezTo>
                  <a:cubicBezTo>
                    <a:pt x="101" y="284"/>
                    <a:pt x="85" y="275"/>
                    <a:pt x="68" y="265"/>
                  </a:cubicBezTo>
                  <a:close/>
                  <a:moveTo>
                    <a:pt x="24" y="173"/>
                  </a:moveTo>
                  <a:cubicBezTo>
                    <a:pt x="25" y="183"/>
                    <a:pt x="30" y="192"/>
                    <a:pt x="41" y="198"/>
                  </a:cubicBezTo>
                  <a:cubicBezTo>
                    <a:pt x="48" y="202"/>
                    <a:pt x="54" y="198"/>
                    <a:pt x="54" y="189"/>
                  </a:cubicBezTo>
                  <a:cubicBezTo>
                    <a:pt x="54" y="178"/>
                    <a:pt x="49" y="169"/>
                    <a:pt x="40" y="162"/>
                  </a:cubicBezTo>
                  <a:cubicBezTo>
                    <a:pt x="36" y="160"/>
                    <a:pt x="33" y="159"/>
                    <a:pt x="29" y="161"/>
                  </a:cubicBezTo>
                  <a:cubicBezTo>
                    <a:pt x="25" y="163"/>
                    <a:pt x="24" y="167"/>
                    <a:pt x="24" y="173"/>
                  </a:cubicBezTo>
                  <a:close/>
                  <a:moveTo>
                    <a:pt x="54" y="278"/>
                  </a:moveTo>
                  <a:cubicBezTo>
                    <a:pt x="53" y="269"/>
                    <a:pt x="49" y="259"/>
                    <a:pt x="39" y="253"/>
                  </a:cubicBezTo>
                  <a:cubicBezTo>
                    <a:pt x="31" y="249"/>
                    <a:pt x="24" y="253"/>
                    <a:pt x="24" y="262"/>
                  </a:cubicBezTo>
                  <a:cubicBezTo>
                    <a:pt x="24" y="273"/>
                    <a:pt x="30" y="282"/>
                    <a:pt x="39" y="289"/>
                  </a:cubicBezTo>
                  <a:cubicBezTo>
                    <a:pt x="42" y="291"/>
                    <a:pt x="46" y="292"/>
                    <a:pt x="50" y="290"/>
                  </a:cubicBezTo>
                  <a:cubicBezTo>
                    <a:pt x="54" y="288"/>
                    <a:pt x="54" y="284"/>
                    <a:pt x="54" y="278"/>
                  </a:cubicBezTo>
                  <a:close/>
                  <a:moveTo>
                    <a:pt x="54" y="100"/>
                  </a:moveTo>
                  <a:cubicBezTo>
                    <a:pt x="53" y="89"/>
                    <a:pt x="49" y="79"/>
                    <a:pt x="38" y="73"/>
                  </a:cubicBezTo>
                  <a:cubicBezTo>
                    <a:pt x="31" y="69"/>
                    <a:pt x="24" y="73"/>
                    <a:pt x="24" y="82"/>
                  </a:cubicBezTo>
                  <a:cubicBezTo>
                    <a:pt x="24" y="93"/>
                    <a:pt x="29" y="102"/>
                    <a:pt x="39" y="109"/>
                  </a:cubicBezTo>
                  <a:cubicBezTo>
                    <a:pt x="42" y="111"/>
                    <a:pt x="46" y="112"/>
                    <a:pt x="50" y="110"/>
                  </a:cubicBezTo>
                  <a:cubicBezTo>
                    <a:pt x="54" y="108"/>
                    <a:pt x="54" y="104"/>
                    <a:pt x="54" y="10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090">
              <a:extLst>
                <a:ext uri="{FF2B5EF4-FFF2-40B4-BE49-F238E27FC236}">
                  <a16:creationId xmlns:a16="http://schemas.microsoft.com/office/drawing/2014/main" id="{721D9890-7AC2-4588-8F76-6BCFF9C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89850" y="5573713"/>
              <a:ext cx="131762" cy="153988"/>
            </a:xfrm>
            <a:custGeom>
              <a:avLst/>
              <a:gdLst>
                <a:gd name="T0" fmla="*/ 0 w 53"/>
                <a:gd name="T1" fmla="*/ 61 h 61"/>
                <a:gd name="T2" fmla="*/ 1 w 53"/>
                <a:gd name="T3" fmla="*/ 16 h 61"/>
                <a:gd name="T4" fmla="*/ 0 w 53"/>
                <a:gd name="T5" fmla="*/ 7 h 61"/>
                <a:gd name="T6" fmla="*/ 1 w 53"/>
                <a:gd name="T7" fmla="*/ 0 h 61"/>
                <a:gd name="T8" fmla="*/ 5 w 53"/>
                <a:gd name="T9" fmla="*/ 2 h 61"/>
                <a:gd name="T10" fmla="*/ 10 w 53"/>
                <a:gd name="T11" fmla="*/ 7 h 61"/>
                <a:gd name="T12" fmla="*/ 53 w 53"/>
                <a:gd name="T13" fmla="*/ 31 h 61"/>
                <a:gd name="T14" fmla="*/ 16 w 53"/>
                <a:gd name="T15" fmla="*/ 52 h 61"/>
                <a:gd name="T16" fmla="*/ 0 w 53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61">
                  <a:moveTo>
                    <a:pt x="0" y="61"/>
                  </a:moveTo>
                  <a:cubicBezTo>
                    <a:pt x="0" y="46"/>
                    <a:pt x="1" y="31"/>
                    <a:pt x="1" y="16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0" y="5"/>
                    <a:pt x="1" y="3"/>
                    <a:pt x="1" y="0"/>
                  </a:cubicBezTo>
                  <a:cubicBezTo>
                    <a:pt x="2" y="1"/>
                    <a:pt x="4" y="2"/>
                    <a:pt x="5" y="2"/>
                  </a:cubicBezTo>
                  <a:cubicBezTo>
                    <a:pt x="7" y="4"/>
                    <a:pt x="8" y="6"/>
                    <a:pt x="10" y="7"/>
                  </a:cubicBezTo>
                  <a:cubicBezTo>
                    <a:pt x="24" y="15"/>
                    <a:pt x="39" y="23"/>
                    <a:pt x="53" y="31"/>
                  </a:cubicBezTo>
                  <a:cubicBezTo>
                    <a:pt x="40" y="38"/>
                    <a:pt x="28" y="45"/>
                    <a:pt x="16" y="52"/>
                  </a:cubicBezTo>
                  <a:cubicBezTo>
                    <a:pt x="10" y="55"/>
                    <a:pt x="5" y="58"/>
                    <a:pt x="0" y="61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091">
              <a:extLst>
                <a:ext uri="{FF2B5EF4-FFF2-40B4-BE49-F238E27FC236}">
                  <a16:creationId xmlns:a16="http://schemas.microsoft.com/office/drawing/2014/main" id="{8E961CC9-44A4-4B08-BB47-2F6FAF2E3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86725" y="4670425"/>
              <a:ext cx="0" cy="4763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092">
              <a:extLst>
                <a:ext uri="{FF2B5EF4-FFF2-40B4-BE49-F238E27FC236}">
                  <a16:creationId xmlns:a16="http://schemas.microsoft.com/office/drawing/2014/main" id="{C8292F8D-3F24-4462-AB35-96F2B2C69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86725" y="5481638"/>
              <a:ext cx="0" cy="4763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093">
              <a:extLst>
                <a:ext uri="{FF2B5EF4-FFF2-40B4-BE49-F238E27FC236}">
                  <a16:creationId xmlns:a16="http://schemas.microsoft.com/office/drawing/2014/main" id="{67A27B24-A4C5-4766-B639-C7DE4839C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8450" y="4957763"/>
              <a:ext cx="241300" cy="177800"/>
            </a:xfrm>
            <a:custGeom>
              <a:avLst/>
              <a:gdLst>
                <a:gd name="T0" fmla="*/ 0 w 98"/>
                <a:gd name="T1" fmla="*/ 0 h 71"/>
                <a:gd name="T2" fmla="*/ 14 w 98"/>
                <a:gd name="T3" fmla="*/ 8 h 71"/>
                <a:gd name="T4" fmla="*/ 95 w 98"/>
                <a:gd name="T5" fmla="*/ 54 h 71"/>
                <a:gd name="T6" fmla="*/ 98 w 98"/>
                <a:gd name="T7" fmla="*/ 60 h 71"/>
                <a:gd name="T8" fmla="*/ 98 w 98"/>
                <a:gd name="T9" fmla="*/ 71 h 71"/>
                <a:gd name="T10" fmla="*/ 72 w 98"/>
                <a:gd name="T11" fmla="*/ 57 h 71"/>
                <a:gd name="T12" fmla="*/ 3 w 98"/>
                <a:gd name="T13" fmla="*/ 17 h 71"/>
                <a:gd name="T14" fmla="*/ 0 w 98"/>
                <a:gd name="T15" fmla="*/ 11 h 71"/>
                <a:gd name="T16" fmla="*/ 0 w 98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71">
                  <a:moveTo>
                    <a:pt x="0" y="0"/>
                  </a:moveTo>
                  <a:cubicBezTo>
                    <a:pt x="5" y="3"/>
                    <a:pt x="10" y="5"/>
                    <a:pt x="14" y="8"/>
                  </a:cubicBezTo>
                  <a:cubicBezTo>
                    <a:pt x="41" y="23"/>
                    <a:pt x="68" y="39"/>
                    <a:pt x="95" y="54"/>
                  </a:cubicBezTo>
                  <a:cubicBezTo>
                    <a:pt x="97" y="56"/>
                    <a:pt x="98" y="57"/>
                    <a:pt x="98" y="60"/>
                  </a:cubicBezTo>
                  <a:cubicBezTo>
                    <a:pt x="98" y="63"/>
                    <a:pt x="98" y="67"/>
                    <a:pt x="98" y="71"/>
                  </a:cubicBezTo>
                  <a:cubicBezTo>
                    <a:pt x="89" y="66"/>
                    <a:pt x="81" y="62"/>
                    <a:pt x="72" y="57"/>
                  </a:cubicBezTo>
                  <a:cubicBezTo>
                    <a:pt x="49" y="44"/>
                    <a:pt x="27" y="30"/>
                    <a:pt x="3" y="17"/>
                  </a:cubicBezTo>
                  <a:cubicBezTo>
                    <a:pt x="1" y="16"/>
                    <a:pt x="0" y="14"/>
                    <a:pt x="0" y="11"/>
                  </a:cubicBezTo>
                  <a:cubicBezTo>
                    <a:pt x="0" y="8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094">
              <a:extLst>
                <a:ext uri="{FF2B5EF4-FFF2-40B4-BE49-F238E27FC236}">
                  <a16:creationId xmlns:a16="http://schemas.microsoft.com/office/drawing/2014/main" id="{A738DBE3-03A0-489B-9747-EC8ACBEEB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8450" y="5186363"/>
              <a:ext cx="241300" cy="177800"/>
            </a:xfrm>
            <a:custGeom>
              <a:avLst/>
              <a:gdLst>
                <a:gd name="T0" fmla="*/ 0 w 98"/>
                <a:gd name="T1" fmla="*/ 0 h 71"/>
                <a:gd name="T2" fmla="*/ 27 w 98"/>
                <a:gd name="T3" fmla="*/ 15 h 71"/>
                <a:gd name="T4" fmla="*/ 95 w 98"/>
                <a:gd name="T5" fmla="*/ 54 h 71"/>
                <a:gd name="T6" fmla="*/ 98 w 98"/>
                <a:gd name="T7" fmla="*/ 59 h 71"/>
                <a:gd name="T8" fmla="*/ 98 w 98"/>
                <a:gd name="T9" fmla="*/ 71 h 71"/>
                <a:gd name="T10" fmla="*/ 94 w 98"/>
                <a:gd name="T11" fmla="*/ 69 h 71"/>
                <a:gd name="T12" fmla="*/ 4 w 98"/>
                <a:gd name="T13" fmla="*/ 17 h 71"/>
                <a:gd name="T14" fmla="*/ 0 w 98"/>
                <a:gd name="T15" fmla="*/ 11 h 71"/>
                <a:gd name="T16" fmla="*/ 0 w 98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71">
                  <a:moveTo>
                    <a:pt x="0" y="0"/>
                  </a:moveTo>
                  <a:cubicBezTo>
                    <a:pt x="10" y="5"/>
                    <a:pt x="18" y="10"/>
                    <a:pt x="27" y="15"/>
                  </a:cubicBezTo>
                  <a:cubicBezTo>
                    <a:pt x="49" y="28"/>
                    <a:pt x="72" y="41"/>
                    <a:pt x="95" y="54"/>
                  </a:cubicBezTo>
                  <a:cubicBezTo>
                    <a:pt x="97" y="55"/>
                    <a:pt x="98" y="57"/>
                    <a:pt x="98" y="59"/>
                  </a:cubicBezTo>
                  <a:cubicBezTo>
                    <a:pt x="98" y="63"/>
                    <a:pt x="98" y="67"/>
                    <a:pt x="98" y="71"/>
                  </a:cubicBezTo>
                  <a:cubicBezTo>
                    <a:pt x="96" y="70"/>
                    <a:pt x="95" y="70"/>
                    <a:pt x="94" y="69"/>
                  </a:cubicBezTo>
                  <a:cubicBezTo>
                    <a:pt x="64" y="52"/>
                    <a:pt x="34" y="34"/>
                    <a:pt x="4" y="17"/>
                  </a:cubicBezTo>
                  <a:cubicBezTo>
                    <a:pt x="1" y="16"/>
                    <a:pt x="0" y="14"/>
                    <a:pt x="0" y="11"/>
                  </a:cubicBezTo>
                  <a:cubicBezTo>
                    <a:pt x="0" y="8"/>
                    <a:pt x="0" y="4"/>
                    <a:pt x="0" y="0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095">
              <a:extLst>
                <a:ext uri="{FF2B5EF4-FFF2-40B4-BE49-F238E27FC236}">
                  <a16:creationId xmlns:a16="http://schemas.microsoft.com/office/drawing/2014/main" id="{94D3BD64-0FEB-4826-8BD9-5B88501C7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8450" y="5402263"/>
              <a:ext cx="241300" cy="177800"/>
            </a:xfrm>
            <a:custGeom>
              <a:avLst/>
              <a:gdLst>
                <a:gd name="T0" fmla="*/ 98 w 98"/>
                <a:gd name="T1" fmla="*/ 71 h 71"/>
                <a:gd name="T2" fmla="*/ 94 w 98"/>
                <a:gd name="T3" fmla="*/ 69 h 71"/>
                <a:gd name="T4" fmla="*/ 30 w 98"/>
                <a:gd name="T5" fmla="*/ 33 h 71"/>
                <a:gd name="T6" fmla="*/ 3 w 98"/>
                <a:gd name="T7" fmla="*/ 17 h 71"/>
                <a:gd name="T8" fmla="*/ 0 w 98"/>
                <a:gd name="T9" fmla="*/ 13 h 71"/>
                <a:gd name="T10" fmla="*/ 0 w 98"/>
                <a:gd name="T11" fmla="*/ 0 h 71"/>
                <a:gd name="T12" fmla="*/ 3 w 98"/>
                <a:gd name="T13" fmla="*/ 2 h 71"/>
                <a:gd name="T14" fmla="*/ 96 w 98"/>
                <a:gd name="T15" fmla="*/ 55 h 71"/>
                <a:gd name="T16" fmla="*/ 98 w 98"/>
                <a:gd name="T17" fmla="*/ 57 h 71"/>
                <a:gd name="T18" fmla="*/ 98 w 98"/>
                <a:gd name="T19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71">
                  <a:moveTo>
                    <a:pt x="98" y="71"/>
                  </a:moveTo>
                  <a:cubicBezTo>
                    <a:pt x="97" y="71"/>
                    <a:pt x="95" y="70"/>
                    <a:pt x="94" y="69"/>
                  </a:cubicBezTo>
                  <a:cubicBezTo>
                    <a:pt x="73" y="57"/>
                    <a:pt x="52" y="45"/>
                    <a:pt x="30" y="33"/>
                  </a:cubicBezTo>
                  <a:cubicBezTo>
                    <a:pt x="21" y="28"/>
                    <a:pt x="12" y="22"/>
                    <a:pt x="3" y="17"/>
                  </a:cubicBezTo>
                  <a:cubicBezTo>
                    <a:pt x="2" y="16"/>
                    <a:pt x="1" y="14"/>
                    <a:pt x="0" y="13"/>
                  </a:cubicBezTo>
                  <a:cubicBezTo>
                    <a:pt x="0" y="9"/>
                    <a:pt x="0" y="5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34" y="19"/>
                    <a:pt x="65" y="37"/>
                    <a:pt x="96" y="55"/>
                  </a:cubicBezTo>
                  <a:cubicBezTo>
                    <a:pt x="97" y="55"/>
                    <a:pt x="97" y="56"/>
                    <a:pt x="98" y="57"/>
                  </a:cubicBezTo>
                  <a:cubicBezTo>
                    <a:pt x="98" y="62"/>
                    <a:pt x="98" y="66"/>
                    <a:pt x="98" y="71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096">
              <a:extLst>
                <a:ext uri="{FF2B5EF4-FFF2-40B4-BE49-F238E27FC236}">
                  <a16:creationId xmlns:a16="http://schemas.microsoft.com/office/drawing/2014/main" id="{4AF32E8F-71DB-43B5-B44B-7E27DBAF1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8450" y="4891088"/>
              <a:ext cx="160337" cy="130175"/>
            </a:xfrm>
            <a:custGeom>
              <a:avLst/>
              <a:gdLst>
                <a:gd name="T0" fmla="*/ 64 w 65"/>
                <a:gd name="T1" fmla="*/ 52 h 52"/>
                <a:gd name="T2" fmla="*/ 46 w 65"/>
                <a:gd name="T3" fmla="*/ 42 h 52"/>
                <a:gd name="T4" fmla="*/ 3 w 65"/>
                <a:gd name="T5" fmla="*/ 18 h 52"/>
                <a:gd name="T6" fmla="*/ 0 w 65"/>
                <a:gd name="T7" fmla="*/ 12 h 52"/>
                <a:gd name="T8" fmla="*/ 0 w 65"/>
                <a:gd name="T9" fmla="*/ 0 h 52"/>
                <a:gd name="T10" fmla="*/ 5 w 65"/>
                <a:gd name="T11" fmla="*/ 3 h 52"/>
                <a:gd name="T12" fmla="*/ 61 w 65"/>
                <a:gd name="T13" fmla="*/ 35 h 52"/>
                <a:gd name="T14" fmla="*/ 64 w 65"/>
                <a:gd name="T15" fmla="*/ 41 h 52"/>
                <a:gd name="T16" fmla="*/ 64 w 65"/>
                <a:gd name="T1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2">
                  <a:moveTo>
                    <a:pt x="64" y="52"/>
                  </a:moveTo>
                  <a:cubicBezTo>
                    <a:pt x="58" y="49"/>
                    <a:pt x="52" y="45"/>
                    <a:pt x="46" y="42"/>
                  </a:cubicBezTo>
                  <a:cubicBezTo>
                    <a:pt x="32" y="34"/>
                    <a:pt x="18" y="26"/>
                    <a:pt x="3" y="18"/>
                  </a:cubicBezTo>
                  <a:cubicBezTo>
                    <a:pt x="1" y="16"/>
                    <a:pt x="0" y="15"/>
                    <a:pt x="0" y="12"/>
                  </a:cubicBezTo>
                  <a:cubicBezTo>
                    <a:pt x="0" y="8"/>
                    <a:pt x="0" y="5"/>
                    <a:pt x="0" y="0"/>
                  </a:cubicBezTo>
                  <a:cubicBezTo>
                    <a:pt x="2" y="1"/>
                    <a:pt x="4" y="2"/>
                    <a:pt x="5" y="3"/>
                  </a:cubicBezTo>
                  <a:cubicBezTo>
                    <a:pt x="24" y="14"/>
                    <a:pt x="42" y="24"/>
                    <a:pt x="61" y="35"/>
                  </a:cubicBezTo>
                  <a:cubicBezTo>
                    <a:pt x="64" y="36"/>
                    <a:pt x="65" y="38"/>
                    <a:pt x="64" y="41"/>
                  </a:cubicBezTo>
                  <a:cubicBezTo>
                    <a:pt x="64" y="44"/>
                    <a:pt x="64" y="48"/>
                    <a:pt x="64" y="52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097">
              <a:extLst>
                <a:ext uri="{FF2B5EF4-FFF2-40B4-BE49-F238E27FC236}">
                  <a16:creationId xmlns:a16="http://schemas.microsoft.com/office/drawing/2014/main" id="{92A9A1FC-015A-4D8E-AB1D-9C896D3AA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8450" y="5118100"/>
              <a:ext cx="160337" cy="133350"/>
            </a:xfrm>
            <a:custGeom>
              <a:avLst/>
              <a:gdLst>
                <a:gd name="T0" fmla="*/ 64 w 65"/>
                <a:gd name="T1" fmla="*/ 53 h 53"/>
                <a:gd name="T2" fmla="*/ 36 w 65"/>
                <a:gd name="T3" fmla="*/ 36 h 53"/>
                <a:gd name="T4" fmla="*/ 4 w 65"/>
                <a:gd name="T5" fmla="*/ 18 h 53"/>
                <a:gd name="T6" fmla="*/ 0 w 65"/>
                <a:gd name="T7" fmla="*/ 12 h 53"/>
                <a:gd name="T8" fmla="*/ 0 w 65"/>
                <a:gd name="T9" fmla="*/ 0 h 53"/>
                <a:gd name="T10" fmla="*/ 14 w 65"/>
                <a:gd name="T11" fmla="*/ 8 h 53"/>
                <a:gd name="T12" fmla="*/ 61 w 65"/>
                <a:gd name="T13" fmla="*/ 35 h 53"/>
                <a:gd name="T14" fmla="*/ 65 w 65"/>
                <a:gd name="T15" fmla="*/ 41 h 53"/>
                <a:gd name="T16" fmla="*/ 64 w 65"/>
                <a:gd name="T1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3">
                  <a:moveTo>
                    <a:pt x="64" y="53"/>
                  </a:moveTo>
                  <a:cubicBezTo>
                    <a:pt x="54" y="47"/>
                    <a:pt x="45" y="41"/>
                    <a:pt x="36" y="36"/>
                  </a:cubicBezTo>
                  <a:cubicBezTo>
                    <a:pt x="25" y="30"/>
                    <a:pt x="14" y="24"/>
                    <a:pt x="4" y="18"/>
                  </a:cubicBezTo>
                  <a:cubicBezTo>
                    <a:pt x="1" y="16"/>
                    <a:pt x="0" y="15"/>
                    <a:pt x="0" y="12"/>
                  </a:cubicBezTo>
                  <a:cubicBezTo>
                    <a:pt x="0" y="8"/>
                    <a:pt x="0" y="5"/>
                    <a:pt x="0" y="0"/>
                  </a:cubicBezTo>
                  <a:cubicBezTo>
                    <a:pt x="5" y="3"/>
                    <a:pt x="10" y="6"/>
                    <a:pt x="14" y="8"/>
                  </a:cubicBezTo>
                  <a:cubicBezTo>
                    <a:pt x="30" y="17"/>
                    <a:pt x="45" y="26"/>
                    <a:pt x="61" y="35"/>
                  </a:cubicBezTo>
                  <a:cubicBezTo>
                    <a:pt x="63" y="36"/>
                    <a:pt x="65" y="38"/>
                    <a:pt x="65" y="41"/>
                  </a:cubicBezTo>
                  <a:cubicBezTo>
                    <a:pt x="64" y="44"/>
                    <a:pt x="64" y="48"/>
                    <a:pt x="64" y="5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098">
              <a:extLst>
                <a:ext uri="{FF2B5EF4-FFF2-40B4-BE49-F238E27FC236}">
                  <a16:creationId xmlns:a16="http://schemas.microsoft.com/office/drawing/2014/main" id="{4B0DB573-74D8-47AC-B0CD-F54D4D315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18450" y="5334000"/>
              <a:ext cx="150812" cy="127000"/>
            </a:xfrm>
            <a:custGeom>
              <a:avLst/>
              <a:gdLst>
                <a:gd name="T0" fmla="*/ 0 w 61"/>
                <a:gd name="T1" fmla="*/ 0 h 51"/>
                <a:gd name="T2" fmla="*/ 48 w 61"/>
                <a:gd name="T3" fmla="*/ 28 h 51"/>
                <a:gd name="T4" fmla="*/ 58 w 61"/>
                <a:gd name="T5" fmla="*/ 34 h 51"/>
                <a:gd name="T6" fmla="*/ 61 w 61"/>
                <a:gd name="T7" fmla="*/ 39 h 51"/>
                <a:gd name="T8" fmla="*/ 61 w 61"/>
                <a:gd name="T9" fmla="*/ 51 h 51"/>
                <a:gd name="T10" fmla="*/ 38 w 61"/>
                <a:gd name="T11" fmla="*/ 37 h 51"/>
                <a:gd name="T12" fmla="*/ 3 w 61"/>
                <a:gd name="T13" fmla="*/ 18 h 51"/>
                <a:gd name="T14" fmla="*/ 0 w 61"/>
                <a:gd name="T15" fmla="*/ 12 h 51"/>
                <a:gd name="T16" fmla="*/ 0 w 6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51">
                  <a:moveTo>
                    <a:pt x="0" y="0"/>
                  </a:moveTo>
                  <a:cubicBezTo>
                    <a:pt x="17" y="10"/>
                    <a:pt x="33" y="19"/>
                    <a:pt x="48" y="28"/>
                  </a:cubicBezTo>
                  <a:cubicBezTo>
                    <a:pt x="52" y="30"/>
                    <a:pt x="55" y="32"/>
                    <a:pt x="58" y="34"/>
                  </a:cubicBezTo>
                  <a:cubicBezTo>
                    <a:pt x="61" y="35"/>
                    <a:pt x="61" y="36"/>
                    <a:pt x="61" y="39"/>
                  </a:cubicBezTo>
                  <a:cubicBezTo>
                    <a:pt x="61" y="43"/>
                    <a:pt x="61" y="46"/>
                    <a:pt x="61" y="51"/>
                  </a:cubicBezTo>
                  <a:cubicBezTo>
                    <a:pt x="53" y="46"/>
                    <a:pt x="45" y="42"/>
                    <a:pt x="38" y="37"/>
                  </a:cubicBezTo>
                  <a:cubicBezTo>
                    <a:pt x="26" y="31"/>
                    <a:pt x="15" y="24"/>
                    <a:pt x="3" y="18"/>
                  </a:cubicBezTo>
                  <a:cubicBezTo>
                    <a:pt x="1" y="17"/>
                    <a:pt x="0" y="15"/>
                    <a:pt x="0" y="12"/>
                  </a:cubicBezTo>
                  <a:cubicBezTo>
                    <a:pt x="0" y="9"/>
                    <a:pt x="0" y="5"/>
                    <a:pt x="0" y="0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099">
              <a:extLst>
                <a:ext uri="{FF2B5EF4-FFF2-40B4-BE49-F238E27FC236}">
                  <a16:creationId xmlns:a16="http://schemas.microsoft.com/office/drawing/2014/main" id="{E5FD3895-3BC7-415A-957C-AF7223A57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27988" y="5068888"/>
              <a:ext cx="74612" cy="107950"/>
            </a:xfrm>
            <a:custGeom>
              <a:avLst/>
              <a:gdLst>
                <a:gd name="T0" fmla="*/ 0 w 30"/>
                <a:gd name="T1" fmla="*/ 14 h 43"/>
                <a:gd name="T2" fmla="*/ 5 w 30"/>
                <a:gd name="T3" fmla="*/ 2 h 43"/>
                <a:gd name="T4" fmla="*/ 16 w 30"/>
                <a:gd name="T5" fmla="*/ 3 h 43"/>
                <a:gd name="T6" fmla="*/ 30 w 30"/>
                <a:gd name="T7" fmla="*/ 30 h 43"/>
                <a:gd name="T8" fmla="*/ 17 w 30"/>
                <a:gd name="T9" fmla="*/ 39 h 43"/>
                <a:gd name="T10" fmla="*/ 0 w 30"/>
                <a:gd name="T11" fmla="*/ 1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3">
                  <a:moveTo>
                    <a:pt x="0" y="14"/>
                  </a:moveTo>
                  <a:cubicBezTo>
                    <a:pt x="0" y="8"/>
                    <a:pt x="1" y="4"/>
                    <a:pt x="5" y="2"/>
                  </a:cubicBezTo>
                  <a:cubicBezTo>
                    <a:pt x="9" y="0"/>
                    <a:pt x="12" y="1"/>
                    <a:pt x="16" y="3"/>
                  </a:cubicBezTo>
                  <a:cubicBezTo>
                    <a:pt x="25" y="10"/>
                    <a:pt x="30" y="19"/>
                    <a:pt x="30" y="30"/>
                  </a:cubicBezTo>
                  <a:cubicBezTo>
                    <a:pt x="30" y="39"/>
                    <a:pt x="24" y="43"/>
                    <a:pt x="17" y="39"/>
                  </a:cubicBezTo>
                  <a:cubicBezTo>
                    <a:pt x="6" y="33"/>
                    <a:pt x="1" y="24"/>
                    <a:pt x="0" y="14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6100">
              <a:extLst>
                <a:ext uri="{FF2B5EF4-FFF2-40B4-BE49-F238E27FC236}">
                  <a16:creationId xmlns:a16="http://schemas.microsoft.com/office/drawing/2014/main" id="{33A0398D-8136-45C1-9776-4591C91EC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27988" y="5294313"/>
              <a:ext cx="74612" cy="107950"/>
            </a:xfrm>
            <a:custGeom>
              <a:avLst/>
              <a:gdLst>
                <a:gd name="T0" fmla="*/ 30 w 30"/>
                <a:gd name="T1" fmla="*/ 29 h 43"/>
                <a:gd name="T2" fmla="*/ 26 w 30"/>
                <a:gd name="T3" fmla="*/ 41 h 43"/>
                <a:gd name="T4" fmla="*/ 15 w 30"/>
                <a:gd name="T5" fmla="*/ 40 h 43"/>
                <a:gd name="T6" fmla="*/ 0 w 30"/>
                <a:gd name="T7" fmla="*/ 13 h 43"/>
                <a:gd name="T8" fmla="*/ 15 w 30"/>
                <a:gd name="T9" fmla="*/ 4 h 43"/>
                <a:gd name="T10" fmla="*/ 30 w 30"/>
                <a:gd name="T11" fmla="*/ 2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3">
                  <a:moveTo>
                    <a:pt x="30" y="29"/>
                  </a:moveTo>
                  <a:cubicBezTo>
                    <a:pt x="30" y="35"/>
                    <a:pt x="30" y="39"/>
                    <a:pt x="26" y="41"/>
                  </a:cubicBezTo>
                  <a:cubicBezTo>
                    <a:pt x="22" y="43"/>
                    <a:pt x="18" y="42"/>
                    <a:pt x="15" y="40"/>
                  </a:cubicBezTo>
                  <a:cubicBezTo>
                    <a:pt x="6" y="33"/>
                    <a:pt x="0" y="24"/>
                    <a:pt x="0" y="13"/>
                  </a:cubicBezTo>
                  <a:cubicBezTo>
                    <a:pt x="0" y="4"/>
                    <a:pt x="7" y="0"/>
                    <a:pt x="15" y="4"/>
                  </a:cubicBezTo>
                  <a:cubicBezTo>
                    <a:pt x="25" y="10"/>
                    <a:pt x="29" y="20"/>
                    <a:pt x="30" y="29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6101">
              <a:extLst>
                <a:ext uri="{FF2B5EF4-FFF2-40B4-BE49-F238E27FC236}">
                  <a16:creationId xmlns:a16="http://schemas.microsoft.com/office/drawing/2014/main" id="{F2080AD6-DC41-45FA-B6B1-4FF4B6967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27988" y="4843463"/>
              <a:ext cx="74612" cy="107950"/>
            </a:xfrm>
            <a:custGeom>
              <a:avLst/>
              <a:gdLst>
                <a:gd name="T0" fmla="*/ 30 w 30"/>
                <a:gd name="T1" fmla="*/ 31 h 43"/>
                <a:gd name="T2" fmla="*/ 26 w 30"/>
                <a:gd name="T3" fmla="*/ 41 h 43"/>
                <a:gd name="T4" fmla="*/ 15 w 30"/>
                <a:gd name="T5" fmla="*/ 40 h 43"/>
                <a:gd name="T6" fmla="*/ 0 w 30"/>
                <a:gd name="T7" fmla="*/ 13 h 43"/>
                <a:gd name="T8" fmla="*/ 14 w 30"/>
                <a:gd name="T9" fmla="*/ 4 h 43"/>
                <a:gd name="T10" fmla="*/ 30 w 30"/>
                <a:gd name="T11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3">
                  <a:moveTo>
                    <a:pt x="30" y="31"/>
                  </a:moveTo>
                  <a:cubicBezTo>
                    <a:pt x="30" y="35"/>
                    <a:pt x="30" y="39"/>
                    <a:pt x="26" y="41"/>
                  </a:cubicBezTo>
                  <a:cubicBezTo>
                    <a:pt x="22" y="43"/>
                    <a:pt x="18" y="42"/>
                    <a:pt x="15" y="40"/>
                  </a:cubicBezTo>
                  <a:cubicBezTo>
                    <a:pt x="5" y="33"/>
                    <a:pt x="0" y="24"/>
                    <a:pt x="0" y="13"/>
                  </a:cubicBezTo>
                  <a:cubicBezTo>
                    <a:pt x="0" y="4"/>
                    <a:pt x="7" y="0"/>
                    <a:pt x="14" y="4"/>
                  </a:cubicBezTo>
                  <a:cubicBezTo>
                    <a:pt x="25" y="10"/>
                    <a:pt x="29" y="20"/>
                    <a:pt x="30" y="31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6102">
              <a:extLst>
                <a:ext uri="{FF2B5EF4-FFF2-40B4-BE49-F238E27FC236}">
                  <a16:creationId xmlns:a16="http://schemas.microsoft.com/office/drawing/2014/main" id="{5EFAB7CA-1E6C-4D48-B27D-F93C2E178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77150" y="5545138"/>
              <a:ext cx="0" cy="34925"/>
            </a:xfrm>
            <a:custGeom>
              <a:avLst/>
              <a:gdLst>
                <a:gd name="T0" fmla="*/ 14 h 14"/>
                <a:gd name="T1" fmla="*/ 0 h 14"/>
                <a:gd name="T2" fmla="*/ 14 h 1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4">
                  <a:moveTo>
                    <a:pt x="0" y="14"/>
                  </a:moveTo>
                  <a:cubicBezTo>
                    <a:pt x="0" y="9"/>
                    <a:pt x="0" y="5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6103">
              <a:extLst>
                <a:ext uri="{FF2B5EF4-FFF2-40B4-BE49-F238E27FC236}">
                  <a16:creationId xmlns:a16="http://schemas.microsoft.com/office/drawing/2014/main" id="{A3439AC0-7187-43AE-B716-AA073CA44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54925" y="4787900"/>
              <a:ext cx="346075" cy="458788"/>
            </a:xfrm>
            <a:custGeom>
              <a:avLst/>
              <a:gdLst>
                <a:gd name="T0" fmla="*/ 3 w 140"/>
                <a:gd name="T1" fmla="*/ 54 h 183"/>
                <a:gd name="T2" fmla="*/ 16 w 140"/>
                <a:gd name="T3" fmla="*/ 12 h 183"/>
                <a:gd name="T4" fmla="*/ 59 w 140"/>
                <a:gd name="T5" fmla="*/ 6 h 183"/>
                <a:gd name="T6" fmla="*/ 108 w 140"/>
                <a:gd name="T7" fmla="*/ 45 h 183"/>
                <a:gd name="T8" fmla="*/ 138 w 140"/>
                <a:gd name="T9" fmla="*/ 113 h 183"/>
                <a:gd name="T10" fmla="*/ 136 w 140"/>
                <a:gd name="T11" fmla="*/ 151 h 183"/>
                <a:gd name="T12" fmla="*/ 89 w 140"/>
                <a:gd name="T13" fmla="*/ 177 h 183"/>
                <a:gd name="T14" fmla="*/ 83 w 140"/>
                <a:gd name="T15" fmla="*/ 174 h 183"/>
                <a:gd name="T16" fmla="*/ 81 w 140"/>
                <a:gd name="T17" fmla="*/ 174 h 183"/>
                <a:gd name="T18" fmla="*/ 60 w 140"/>
                <a:gd name="T19" fmla="*/ 162 h 183"/>
                <a:gd name="T20" fmla="*/ 40 w 140"/>
                <a:gd name="T21" fmla="*/ 143 h 183"/>
                <a:gd name="T22" fmla="*/ 38 w 140"/>
                <a:gd name="T23" fmla="*/ 140 h 183"/>
                <a:gd name="T24" fmla="*/ 7 w 140"/>
                <a:gd name="T25" fmla="*/ 80 h 183"/>
                <a:gd name="T26" fmla="*/ 3 w 140"/>
                <a:gd name="T27" fmla="*/ 5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0" h="183">
                  <a:moveTo>
                    <a:pt x="3" y="54"/>
                  </a:moveTo>
                  <a:cubicBezTo>
                    <a:pt x="2" y="44"/>
                    <a:pt x="0" y="28"/>
                    <a:pt x="16" y="12"/>
                  </a:cubicBezTo>
                  <a:cubicBezTo>
                    <a:pt x="29" y="0"/>
                    <a:pt x="44" y="0"/>
                    <a:pt x="59" y="6"/>
                  </a:cubicBezTo>
                  <a:cubicBezTo>
                    <a:pt x="80" y="13"/>
                    <a:pt x="95" y="28"/>
                    <a:pt x="108" y="45"/>
                  </a:cubicBezTo>
                  <a:cubicBezTo>
                    <a:pt x="123" y="65"/>
                    <a:pt x="134" y="88"/>
                    <a:pt x="138" y="113"/>
                  </a:cubicBezTo>
                  <a:cubicBezTo>
                    <a:pt x="140" y="126"/>
                    <a:pt x="140" y="138"/>
                    <a:pt x="136" y="151"/>
                  </a:cubicBezTo>
                  <a:cubicBezTo>
                    <a:pt x="130" y="173"/>
                    <a:pt x="111" y="183"/>
                    <a:pt x="89" y="177"/>
                  </a:cubicBezTo>
                  <a:cubicBezTo>
                    <a:pt x="87" y="176"/>
                    <a:pt x="85" y="175"/>
                    <a:pt x="83" y="174"/>
                  </a:cubicBezTo>
                  <a:cubicBezTo>
                    <a:pt x="82" y="174"/>
                    <a:pt x="82" y="174"/>
                    <a:pt x="81" y="174"/>
                  </a:cubicBezTo>
                  <a:cubicBezTo>
                    <a:pt x="74" y="170"/>
                    <a:pt x="67" y="166"/>
                    <a:pt x="60" y="162"/>
                  </a:cubicBezTo>
                  <a:cubicBezTo>
                    <a:pt x="54" y="156"/>
                    <a:pt x="47" y="149"/>
                    <a:pt x="40" y="143"/>
                  </a:cubicBezTo>
                  <a:cubicBezTo>
                    <a:pt x="39" y="142"/>
                    <a:pt x="39" y="141"/>
                    <a:pt x="38" y="140"/>
                  </a:cubicBezTo>
                  <a:cubicBezTo>
                    <a:pt x="23" y="122"/>
                    <a:pt x="13" y="102"/>
                    <a:pt x="7" y="80"/>
                  </a:cubicBezTo>
                  <a:cubicBezTo>
                    <a:pt x="5" y="72"/>
                    <a:pt x="4" y="63"/>
                    <a:pt x="3" y="5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3A07D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666CD8-F81B-42F9-847A-B8E64EFBAF24}"/>
              </a:ext>
            </a:extLst>
          </p:cNvPr>
          <p:cNvGrpSpPr/>
          <p:nvPr/>
        </p:nvGrpSpPr>
        <p:grpSpPr>
          <a:xfrm>
            <a:off x="11524514" y="2527286"/>
            <a:ext cx="132162" cy="289106"/>
            <a:chOff x="11524514" y="2581290"/>
            <a:chExt cx="80361" cy="175791"/>
          </a:xfrm>
        </p:grpSpPr>
        <p:sp>
          <p:nvSpPr>
            <p:cNvPr id="144" name="Freeform 1200">
              <a:extLst>
                <a:ext uri="{FF2B5EF4-FFF2-40B4-BE49-F238E27FC236}">
                  <a16:creationId xmlns:a16="http://schemas.microsoft.com/office/drawing/2014/main" id="{2C89716D-744A-4BD4-ABC5-38DCBBBCE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24514" y="2641561"/>
              <a:ext cx="80361" cy="115520"/>
            </a:xfrm>
            <a:custGeom>
              <a:avLst/>
              <a:gdLst>
                <a:gd name="T0" fmla="*/ 1009 w 1173"/>
                <a:gd name="T1" fmla="*/ 1706 h 1706"/>
                <a:gd name="T2" fmla="*/ 163 w 1173"/>
                <a:gd name="T3" fmla="*/ 1706 h 1706"/>
                <a:gd name="T4" fmla="*/ 0 w 1173"/>
                <a:gd name="T5" fmla="*/ 1543 h 1706"/>
                <a:gd name="T6" fmla="*/ 0 w 1173"/>
                <a:gd name="T7" fmla="*/ 1230 h 1706"/>
                <a:gd name="T8" fmla="*/ 163 w 1173"/>
                <a:gd name="T9" fmla="*/ 1066 h 1706"/>
                <a:gd name="T10" fmla="*/ 213 w 1173"/>
                <a:gd name="T11" fmla="*/ 1066 h 1706"/>
                <a:gd name="T12" fmla="*/ 213 w 1173"/>
                <a:gd name="T13" fmla="*/ 629 h 1706"/>
                <a:gd name="T14" fmla="*/ 106 w 1173"/>
                <a:gd name="T15" fmla="*/ 476 h 1706"/>
                <a:gd name="T16" fmla="*/ 106 w 1173"/>
                <a:gd name="T17" fmla="*/ 163 h 1706"/>
                <a:gd name="T18" fmla="*/ 270 w 1173"/>
                <a:gd name="T19" fmla="*/ 0 h 1706"/>
                <a:gd name="T20" fmla="*/ 796 w 1173"/>
                <a:gd name="T21" fmla="*/ 0 h 1706"/>
                <a:gd name="T22" fmla="*/ 960 w 1173"/>
                <a:gd name="T23" fmla="*/ 163 h 1706"/>
                <a:gd name="T24" fmla="*/ 960 w 1173"/>
                <a:gd name="T25" fmla="*/ 1066 h 1706"/>
                <a:gd name="T26" fmla="*/ 1009 w 1173"/>
                <a:gd name="T27" fmla="*/ 1066 h 1706"/>
                <a:gd name="T28" fmla="*/ 1173 w 1173"/>
                <a:gd name="T29" fmla="*/ 1230 h 1706"/>
                <a:gd name="T30" fmla="*/ 1173 w 1173"/>
                <a:gd name="T31" fmla="*/ 1543 h 1706"/>
                <a:gd name="T32" fmla="*/ 1009 w 1173"/>
                <a:gd name="T33" fmla="*/ 1706 h 1706"/>
                <a:gd name="T34" fmla="*/ 213 w 1173"/>
                <a:gd name="T35" fmla="*/ 1493 h 1706"/>
                <a:gd name="T36" fmla="*/ 960 w 1173"/>
                <a:gd name="T37" fmla="*/ 1493 h 1706"/>
                <a:gd name="T38" fmla="*/ 960 w 1173"/>
                <a:gd name="T39" fmla="*/ 1280 h 1706"/>
                <a:gd name="T40" fmla="*/ 853 w 1173"/>
                <a:gd name="T41" fmla="*/ 1280 h 1706"/>
                <a:gd name="T42" fmla="*/ 746 w 1173"/>
                <a:gd name="T43" fmla="*/ 1173 h 1706"/>
                <a:gd name="T44" fmla="*/ 746 w 1173"/>
                <a:gd name="T45" fmla="*/ 213 h 1706"/>
                <a:gd name="T46" fmla="*/ 320 w 1173"/>
                <a:gd name="T47" fmla="*/ 213 h 1706"/>
                <a:gd name="T48" fmla="*/ 320 w 1173"/>
                <a:gd name="T49" fmla="*/ 426 h 1706"/>
                <a:gd name="T50" fmla="*/ 426 w 1173"/>
                <a:gd name="T51" fmla="*/ 533 h 1706"/>
                <a:gd name="T52" fmla="*/ 426 w 1173"/>
                <a:gd name="T53" fmla="*/ 1173 h 1706"/>
                <a:gd name="T54" fmla="*/ 320 w 1173"/>
                <a:gd name="T55" fmla="*/ 1280 h 1706"/>
                <a:gd name="T56" fmla="*/ 213 w 1173"/>
                <a:gd name="T57" fmla="*/ 1280 h 1706"/>
                <a:gd name="T58" fmla="*/ 213 w 1173"/>
                <a:gd name="T59" fmla="*/ 1493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73" h="1706">
                  <a:moveTo>
                    <a:pt x="1009" y="1706"/>
                  </a:moveTo>
                  <a:lnTo>
                    <a:pt x="163" y="1706"/>
                  </a:lnTo>
                  <a:cubicBezTo>
                    <a:pt x="73" y="1706"/>
                    <a:pt x="0" y="1633"/>
                    <a:pt x="0" y="1543"/>
                  </a:cubicBezTo>
                  <a:lnTo>
                    <a:pt x="0" y="1230"/>
                  </a:lnTo>
                  <a:cubicBezTo>
                    <a:pt x="0" y="1140"/>
                    <a:pt x="73" y="1066"/>
                    <a:pt x="163" y="1066"/>
                  </a:cubicBezTo>
                  <a:lnTo>
                    <a:pt x="213" y="1066"/>
                  </a:lnTo>
                  <a:lnTo>
                    <a:pt x="213" y="629"/>
                  </a:lnTo>
                  <a:cubicBezTo>
                    <a:pt x="149" y="605"/>
                    <a:pt x="106" y="544"/>
                    <a:pt x="106" y="476"/>
                  </a:cubicBezTo>
                  <a:lnTo>
                    <a:pt x="106" y="163"/>
                  </a:lnTo>
                  <a:cubicBezTo>
                    <a:pt x="106" y="73"/>
                    <a:pt x="180" y="0"/>
                    <a:pt x="270" y="0"/>
                  </a:cubicBezTo>
                  <a:lnTo>
                    <a:pt x="796" y="0"/>
                  </a:lnTo>
                  <a:cubicBezTo>
                    <a:pt x="886" y="0"/>
                    <a:pt x="960" y="73"/>
                    <a:pt x="960" y="163"/>
                  </a:cubicBezTo>
                  <a:lnTo>
                    <a:pt x="960" y="1066"/>
                  </a:lnTo>
                  <a:lnTo>
                    <a:pt x="1009" y="1066"/>
                  </a:lnTo>
                  <a:cubicBezTo>
                    <a:pt x="1100" y="1066"/>
                    <a:pt x="1173" y="1140"/>
                    <a:pt x="1173" y="1230"/>
                  </a:cubicBezTo>
                  <a:lnTo>
                    <a:pt x="1173" y="1543"/>
                  </a:lnTo>
                  <a:cubicBezTo>
                    <a:pt x="1173" y="1633"/>
                    <a:pt x="1100" y="1706"/>
                    <a:pt x="1009" y="1706"/>
                  </a:cubicBezTo>
                  <a:close/>
                  <a:moveTo>
                    <a:pt x="213" y="1493"/>
                  </a:moveTo>
                  <a:lnTo>
                    <a:pt x="960" y="1493"/>
                  </a:lnTo>
                  <a:lnTo>
                    <a:pt x="960" y="1280"/>
                  </a:lnTo>
                  <a:lnTo>
                    <a:pt x="853" y="1280"/>
                  </a:lnTo>
                  <a:cubicBezTo>
                    <a:pt x="794" y="1280"/>
                    <a:pt x="746" y="1232"/>
                    <a:pt x="746" y="1173"/>
                  </a:cubicBezTo>
                  <a:lnTo>
                    <a:pt x="746" y="213"/>
                  </a:lnTo>
                  <a:lnTo>
                    <a:pt x="320" y="213"/>
                  </a:lnTo>
                  <a:lnTo>
                    <a:pt x="320" y="426"/>
                  </a:lnTo>
                  <a:cubicBezTo>
                    <a:pt x="379" y="426"/>
                    <a:pt x="426" y="474"/>
                    <a:pt x="426" y="533"/>
                  </a:cubicBezTo>
                  <a:lnTo>
                    <a:pt x="426" y="1173"/>
                  </a:lnTo>
                  <a:cubicBezTo>
                    <a:pt x="426" y="1232"/>
                    <a:pt x="379" y="1280"/>
                    <a:pt x="320" y="1280"/>
                  </a:cubicBezTo>
                  <a:lnTo>
                    <a:pt x="213" y="1280"/>
                  </a:lnTo>
                  <a:lnTo>
                    <a:pt x="213" y="1493"/>
                  </a:lnTo>
                  <a:close/>
                </a:path>
              </a:pathLst>
            </a:custGeom>
            <a:solidFill>
              <a:srgbClr val="3A07DF"/>
            </a:solidFill>
            <a:ln w="0">
              <a:noFill/>
              <a:prstDash val="solid"/>
              <a:round/>
              <a:headEnd/>
              <a:tailEnd/>
            </a:ln>
            <a:scene3d>
              <a:camera prst="isometricLeftDown"/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201">
              <a:extLst>
                <a:ext uri="{FF2B5EF4-FFF2-40B4-BE49-F238E27FC236}">
                  <a16:creationId xmlns:a16="http://schemas.microsoft.com/office/drawing/2014/main" id="{9FBD4335-A476-4ADD-B135-5912723F93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37070" y="2581290"/>
              <a:ext cx="52737" cy="52737"/>
            </a:xfrm>
            <a:custGeom>
              <a:avLst/>
              <a:gdLst>
                <a:gd name="T0" fmla="*/ 402 w 776"/>
                <a:gd name="T1" fmla="*/ 776 h 776"/>
                <a:gd name="T2" fmla="*/ 57 w 776"/>
                <a:gd name="T3" fmla="*/ 546 h 776"/>
                <a:gd name="T4" fmla="*/ 138 w 776"/>
                <a:gd name="T5" fmla="*/ 139 h 776"/>
                <a:gd name="T6" fmla="*/ 545 w 776"/>
                <a:gd name="T7" fmla="*/ 58 h 776"/>
                <a:gd name="T8" fmla="*/ 776 w 776"/>
                <a:gd name="T9" fmla="*/ 403 h 776"/>
                <a:gd name="T10" fmla="*/ 402 w 776"/>
                <a:gd name="T11" fmla="*/ 776 h 776"/>
                <a:gd name="T12" fmla="*/ 402 w 776"/>
                <a:gd name="T13" fmla="*/ 243 h 776"/>
                <a:gd name="T14" fmla="*/ 242 w 776"/>
                <a:gd name="T15" fmla="*/ 403 h 776"/>
                <a:gd name="T16" fmla="*/ 402 w 776"/>
                <a:gd name="T17" fmla="*/ 563 h 776"/>
                <a:gd name="T18" fmla="*/ 562 w 776"/>
                <a:gd name="T19" fmla="*/ 403 h 776"/>
                <a:gd name="T20" fmla="*/ 402 w 776"/>
                <a:gd name="T21" fmla="*/ 243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6" h="776">
                  <a:moveTo>
                    <a:pt x="402" y="776"/>
                  </a:moveTo>
                  <a:cubicBezTo>
                    <a:pt x="251" y="776"/>
                    <a:pt x="115" y="685"/>
                    <a:pt x="57" y="546"/>
                  </a:cubicBezTo>
                  <a:cubicBezTo>
                    <a:pt x="0" y="406"/>
                    <a:pt x="32" y="245"/>
                    <a:pt x="138" y="139"/>
                  </a:cubicBezTo>
                  <a:cubicBezTo>
                    <a:pt x="245" y="32"/>
                    <a:pt x="406" y="0"/>
                    <a:pt x="545" y="58"/>
                  </a:cubicBezTo>
                  <a:cubicBezTo>
                    <a:pt x="685" y="116"/>
                    <a:pt x="776" y="252"/>
                    <a:pt x="776" y="403"/>
                  </a:cubicBezTo>
                  <a:cubicBezTo>
                    <a:pt x="775" y="609"/>
                    <a:pt x="608" y="776"/>
                    <a:pt x="402" y="776"/>
                  </a:cubicBezTo>
                  <a:close/>
                  <a:moveTo>
                    <a:pt x="402" y="243"/>
                  </a:moveTo>
                  <a:cubicBezTo>
                    <a:pt x="314" y="243"/>
                    <a:pt x="242" y="314"/>
                    <a:pt x="242" y="403"/>
                  </a:cubicBezTo>
                  <a:cubicBezTo>
                    <a:pt x="242" y="491"/>
                    <a:pt x="314" y="563"/>
                    <a:pt x="402" y="563"/>
                  </a:cubicBezTo>
                  <a:cubicBezTo>
                    <a:pt x="491" y="563"/>
                    <a:pt x="562" y="491"/>
                    <a:pt x="562" y="403"/>
                  </a:cubicBezTo>
                  <a:cubicBezTo>
                    <a:pt x="562" y="314"/>
                    <a:pt x="491" y="243"/>
                    <a:pt x="402" y="243"/>
                  </a:cubicBezTo>
                  <a:close/>
                </a:path>
              </a:pathLst>
            </a:custGeom>
            <a:solidFill>
              <a:srgbClr val="3A07DF"/>
            </a:solidFill>
            <a:ln w="0">
              <a:noFill/>
              <a:prstDash val="solid"/>
              <a:round/>
              <a:headEnd/>
              <a:tailEnd/>
            </a:ln>
            <a:scene3d>
              <a:camera prst="isometricLeftDown"/>
              <a:lightRig rig="threePt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8778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6B313B-60A6-4D63-92FF-2A91E4486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 </a:t>
            </a:r>
            <a:r>
              <a:rPr lang="ru-RU" err="1"/>
              <a:t>хақида</a:t>
            </a:r>
            <a:r>
              <a:rPr lang="ru-RU"/>
              <a:t> </a:t>
            </a:r>
            <a:r>
              <a:rPr lang="ru-RU" err="1"/>
              <a:t>ташаббус</a:t>
            </a:r>
            <a:r>
              <a:rPr lang="ru-RU"/>
              <a:t> </a:t>
            </a:r>
            <a:r>
              <a:rPr lang="ru-RU" err="1"/>
              <a:t>билан</a:t>
            </a:r>
            <a:r>
              <a:rPr lang="ru-RU"/>
              <a:t>  </a:t>
            </a:r>
            <a:r>
              <a:rPr lang="ru-RU" err="1"/>
              <a:t>чиқиш</a:t>
            </a:r>
            <a:r>
              <a:rPr lang="ru-RU"/>
              <a:t>: </a:t>
            </a:r>
            <a:r>
              <a:rPr lang="ru-RU" err="1"/>
              <a:t>ишчи</a:t>
            </a:r>
            <a:r>
              <a:rPr lang="ru-RU"/>
              <a:t> </a:t>
            </a:r>
            <a:r>
              <a:rPr lang="ru-RU" err="1"/>
              <a:t>гуруҳлар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уларнинг</a:t>
            </a:r>
            <a:r>
              <a:rPr lang="ru-RU"/>
              <a:t> </a:t>
            </a:r>
            <a:r>
              <a:rPr lang="ru-RU" err="1"/>
              <a:t>мажбуриятлари</a:t>
            </a:r>
            <a:r>
              <a:rPr lang="ru-RU"/>
              <a:t> (1/2)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AE3A6E-18B5-4862-9137-B69CCC67F093}"/>
              </a:ext>
            </a:extLst>
          </p:cNvPr>
          <p:cNvGrpSpPr/>
          <p:nvPr/>
        </p:nvGrpSpPr>
        <p:grpSpPr>
          <a:xfrm>
            <a:off x="-1" y="1282701"/>
            <a:ext cx="10185401" cy="646332"/>
            <a:chOff x="-1" y="1282700"/>
            <a:chExt cx="9575801" cy="1292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925A55-7D10-4012-AC64-33E43AC766A3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831D7E-9EFE-4320-8B00-62C4CDB81420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EA9AE0-99C5-4630-98FB-BF91C00E92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1A4EE0-488F-43FB-90CC-AB941DFE6EB8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Давлат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ташкилоти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ёки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бўлинмаси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раҳбари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хизмат/ички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текширувларни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ўтказиш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ишчи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гуруҳ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тузиш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тўғрисида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буйруқ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чиқаради</a:t>
              </a:r>
              <a:endParaRPr lang="ru-RU" sz="16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75" name="Group 4">
            <a:extLst>
              <a:ext uri="{FF2B5EF4-FFF2-40B4-BE49-F238E27FC236}">
                <a16:creationId xmlns:a16="http://schemas.microsoft.com/office/drawing/2014/main" id="{157C2B75-0A5B-4B85-87F4-0BC9417EA7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979" y="879939"/>
            <a:ext cx="1385720" cy="1806630"/>
            <a:chOff x="6280" y="1793"/>
            <a:chExt cx="1521" cy="1983"/>
          </a:xfrm>
        </p:grpSpPr>
        <p:sp>
          <p:nvSpPr>
            <p:cNvPr id="176" name="Freeform 5">
              <a:extLst>
                <a:ext uri="{FF2B5EF4-FFF2-40B4-BE49-F238E27FC236}">
                  <a16:creationId xmlns:a16="http://schemas.microsoft.com/office/drawing/2014/main" id="{9B678D88-5123-4A5E-B920-8319F73A0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" y="1833"/>
              <a:ext cx="800" cy="705"/>
            </a:xfrm>
            <a:custGeom>
              <a:avLst/>
              <a:gdLst>
                <a:gd name="T0" fmla="*/ 85 w 1377"/>
                <a:gd name="T1" fmla="*/ 459 h 1214"/>
                <a:gd name="T2" fmla="*/ 83 w 1377"/>
                <a:gd name="T3" fmla="*/ 203 h 1214"/>
                <a:gd name="T4" fmla="*/ 57 w 1377"/>
                <a:gd name="T5" fmla="*/ 63 h 1214"/>
                <a:gd name="T6" fmla="*/ 0 w 1377"/>
                <a:gd name="T7" fmla="*/ 0 h 1214"/>
                <a:gd name="T8" fmla="*/ 1292 w 1377"/>
                <a:gd name="T9" fmla="*/ 751 h 1214"/>
                <a:gd name="T10" fmla="*/ 1348 w 1377"/>
                <a:gd name="T11" fmla="*/ 814 h 1214"/>
                <a:gd name="T12" fmla="*/ 1375 w 1377"/>
                <a:gd name="T13" fmla="*/ 953 h 1214"/>
                <a:gd name="T14" fmla="*/ 1377 w 1377"/>
                <a:gd name="T15" fmla="*/ 1210 h 1214"/>
                <a:gd name="T16" fmla="*/ 85 w 1377"/>
                <a:gd name="T17" fmla="*/ 459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7" h="1214">
                  <a:moveTo>
                    <a:pt x="85" y="459"/>
                  </a:moveTo>
                  <a:cubicBezTo>
                    <a:pt x="95" y="418"/>
                    <a:pt x="83" y="295"/>
                    <a:pt x="83" y="203"/>
                  </a:cubicBezTo>
                  <a:cubicBezTo>
                    <a:pt x="83" y="143"/>
                    <a:pt x="73" y="97"/>
                    <a:pt x="57" y="63"/>
                  </a:cubicBezTo>
                  <a:cubicBezTo>
                    <a:pt x="42" y="34"/>
                    <a:pt x="23" y="14"/>
                    <a:pt x="0" y="0"/>
                  </a:cubicBezTo>
                  <a:cubicBezTo>
                    <a:pt x="1292" y="751"/>
                    <a:pt x="1292" y="751"/>
                    <a:pt x="1292" y="751"/>
                  </a:cubicBezTo>
                  <a:cubicBezTo>
                    <a:pt x="1315" y="764"/>
                    <a:pt x="1334" y="785"/>
                    <a:pt x="1348" y="814"/>
                  </a:cubicBezTo>
                  <a:cubicBezTo>
                    <a:pt x="1365" y="848"/>
                    <a:pt x="1375" y="894"/>
                    <a:pt x="1375" y="953"/>
                  </a:cubicBezTo>
                  <a:cubicBezTo>
                    <a:pt x="1377" y="1210"/>
                    <a:pt x="1377" y="1183"/>
                    <a:pt x="1377" y="1210"/>
                  </a:cubicBezTo>
                  <a:cubicBezTo>
                    <a:pt x="1377" y="1214"/>
                    <a:pt x="85" y="459"/>
                    <a:pt x="85" y="459"/>
                  </a:cubicBezTo>
                  <a:close/>
                </a:path>
              </a:pathLst>
            </a:custGeom>
            <a:solidFill>
              <a:srgbClr val="D0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6">
              <a:extLst>
                <a:ext uri="{FF2B5EF4-FFF2-40B4-BE49-F238E27FC236}">
                  <a16:creationId xmlns:a16="http://schemas.microsoft.com/office/drawing/2014/main" id="{C9F19201-C3C6-4C14-AFAE-7F511719E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9" y="1793"/>
              <a:ext cx="1397" cy="1962"/>
            </a:xfrm>
            <a:custGeom>
              <a:avLst/>
              <a:gdLst>
                <a:gd name="T0" fmla="*/ 1113 w 2405"/>
                <a:gd name="T1" fmla="*/ 25 h 3379"/>
                <a:gd name="T2" fmla="*/ 1047 w 2405"/>
                <a:gd name="T3" fmla="*/ 5 h 3379"/>
                <a:gd name="T4" fmla="*/ 864 w 2405"/>
                <a:gd name="T5" fmla="*/ 55 h 3379"/>
                <a:gd name="T6" fmla="*/ 631 w 2405"/>
                <a:gd name="T7" fmla="*/ 288 h 3379"/>
                <a:gd name="T8" fmla="*/ 553 w 2405"/>
                <a:gd name="T9" fmla="*/ 456 h 3379"/>
                <a:gd name="T10" fmla="*/ 524 w 2405"/>
                <a:gd name="T11" fmla="*/ 644 h 3379"/>
                <a:gd name="T12" fmla="*/ 528 w 2405"/>
                <a:gd name="T13" fmla="*/ 2041 h 3379"/>
                <a:gd name="T14" fmla="*/ 503 w 2405"/>
                <a:gd name="T15" fmla="*/ 2211 h 3379"/>
                <a:gd name="T16" fmla="*/ 388 w 2405"/>
                <a:gd name="T17" fmla="*/ 2425 h 3379"/>
                <a:gd name="T18" fmla="*/ 224 w 2405"/>
                <a:gd name="T19" fmla="*/ 2569 h 3379"/>
                <a:gd name="T20" fmla="*/ 13 w 2405"/>
                <a:gd name="T21" fmla="*/ 2603 h 3379"/>
                <a:gd name="T22" fmla="*/ 0 w 2405"/>
                <a:gd name="T23" fmla="*/ 2597 h 3379"/>
                <a:gd name="T24" fmla="*/ 1292 w 2405"/>
                <a:gd name="T25" fmla="*/ 3347 h 3379"/>
                <a:gd name="T26" fmla="*/ 1304 w 2405"/>
                <a:gd name="T27" fmla="*/ 3354 h 3379"/>
                <a:gd name="T28" fmla="*/ 1515 w 2405"/>
                <a:gd name="T29" fmla="*/ 3320 h 3379"/>
                <a:gd name="T30" fmla="*/ 1679 w 2405"/>
                <a:gd name="T31" fmla="*/ 3175 h 3379"/>
                <a:gd name="T32" fmla="*/ 1794 w 2405"/>
                <a:gd name="T33" fmla="*/ 2961 h 3379"/>
                <a:gd name="T34" fmla="*/ 1820 w 2405"/>
                <a:gd name="T35" fmla="*/ 2792 h 3379"/>
                <a:gd name="T36" fmla="*/ 1816 w 2405"/>
                <a:gd name="T37" fmla="*/ 1394 h 3379"/>
                <a:gd name="T38" fmla="*/ 1845 w 2405"/>
                <a:gd name="T39" fmla="*/ 1207 h 3379"/>
                <a:gd name="T40" fmla="*/ 1922 w 2405"/>
                <a:gd name="T41" fmla="*/ 1039 h 3379"/>
                <a:gd name="T42" fmla="*/ 2156 w 2405"/>
                <a:gd name="T43" fmla="*/ 806 h 3379"/>
                <a:gd name="T44" fmla="*/ 2338 w 2405"/>
                <a:gd name="T45" fmla="*/ 755 h 3379"/>
                <a:gd name="T46" fmla="*/ 2405 w 2405"/>
                <a:gd name="T47" fmla="*/ 776 h 3379"/>
                <a:gd name="T48" fmla="*/ 1113 w 2405"/>
                <a:gd name="T49" fmla="*/ 25 h 3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05" h="3379">
                  <a:moveTo>
                    <a:pt x="1113" y="25"/>
                  </a:moveTo>
                  <a:cubicBezTo>
                    <a:pt x="1093" y="14"/>
                    <a:pt x="1071" y="7"/>
                    <a:pt x="1047" y="5"/>
                  </a:cubicBezTo>
                  <a:cubicBezTo>
                    <a:pt x="992" y="0"/>
                    <a:pt x="928" y="18"/>
                    <a:pt x="864" y="55"/>
                  </a:cubicBezTo>
                  <a:cubicBezTo>
                    <a:pt x="780" y="104"/>
                    <a:pt x="695" y="185"/>
                    <a:pt x="631" y="288"/>
                  </a:cubicBezTo>
                  <a:cubicBezTo>
                    <a:pt x="599" y="340"/>
                    <a:pt x="572" y="396"/>
                    <a:pt x="553" y="456"/>
                  </a:cubicBezTo>
                  <a:cubicBezTo>
                    <a:pt x="535" y="516"/>
                    <a:pt x="524" y="580"/>
                    <a:pt x="524" y="644"/>
                  </a:cubicBezTo>
                  <a:cubicBezTo>
                    <a:pt x="527" y="1629"/>
                    <a:pt x="526" y="1056"/>
                    <a:pt x="528" y="2041"/>
                  </a:cubicBezTo>
                  <a:cubicBezTo>
                    <a:pt x="529" y="2101"/>
                    <a:pt x="519" y="2158"/>
                    <a:pt x="503" y="2211"/>
                  </a:cubicBezTo>
                  <a:cubicBezTo>
                    <a:pt x="478" y="2291"/>
                    <a:pt x="437" y="2363"/>
                    <a:pt x="388" y="2425"/>
                  </a:cubicBezTo>
                  <a:cubicBezTo>
                    <a:pt x="339" y="2486"/>
                    <a:pt x="281" y="2536"/>
                    <a:pt x="224" y="2569"/>
                  </a:cubicBezTo>
                  <a:cubicBezTo>
                    <a:pt x="147" y="2614"/>
                    <a:pt x="70" y="2628"/>
                    <a:pt x="13" y="2603"/>
                  </a:cubicBezTo>
                  <a:cubicBezTo>
                    <a:pt x="8" y="2601"/>
                    <a:pt x="4" y="2599"/>
                    <a:pt x="0" y="2597"/>
                  </a:cubicBezTo>
                  <a:cubicBezTo>
                    <a:pt x="1292" y="3347"/>
                    <a:pt x="1292" y="3347"/>
                    <a:pt x="1292" y="3347"/>
                  </a:cubicBezTo>
                  <a:cubicBezTo>
                    <a:pt x="1296" y="3349"/>
                    <a:pt x="1300" y="3352"/>
                    <a:pt x="1304" y="3354"/>
                  </a:cubicBezTo>
                  <a:cubicBezTo>
                    <a:pt x="1361" y="3379"/>
                    <a:pt x="1438" y="3364"/>
                    <a:pt x="1515" y="3320"/>
                  </a:cubicBezTo>
                  <a:cubicBezTo>
                    <a:pt x="1573" y="3286"/>
                    <a:pt x="1630" y="3236"/>
                    <a:pt x="1679" y="3175"/>
                  </a:cubicBezTo>
                  <a:cubicBezTo>
                    <a:pt x="1729" y="3114"/>
                    <a:pt x="1769" y="3041"/>
                    <a:pt x="1794" y="2961"/>
                  </a:cubicBezTo>
                  <a:cubicBezTo>
                    <a:pt x="1811" y="2908"/>
                    <a:pt x="1820" y="2851"/>
                    <a:pt x="1820" y="2792"/>
                  </a:cubicBezTo>
                  <a:cubicBezTo>
                    <a:pt x="1817" y="1807"/>
                    <a:pt x="1819" y="2380"/>
                    <a:pt x="1816" y="1394"/>
                  </a:cubicBezTo>
                  <a:cubicBezTo>
                    <a:pt x="1816" y="1330"/>
                    <a:pt x="1826" y="1267"/>
                    <a:pt x="1845" y="1207"/>
                  </a:cubicBezTo>
                  <a:cubicBezTo>
                    <a:pt x="1863" y="1147"/>
                    <a:pt x="1890" y="1090"/>
                    <a:pt x="1922" y="1039"/>
                  </a:cubicBezTo>
                  <a:cubicBezTo>
                    <a:pt x="1986" y="936"/>
                    <a:pt x="2071" y="855"/>
                    <a:pt x="2156" y="806"/>
                  </a:cubicBezTo>
                  <a:cubicBezTo>
                    <a:pt x="2219" y="769"/>
                    <a:pt x="2283" y="750"/>
                    <a:pt x="2338" y="755"/>
                  </a:cubicBezTo>
                  <a:cubicBezTo>
                    <a:pt x="2362" y="758"/>
                    <a:pt x="2385" y="764"/>
                    <a:pt x="2405" y="776"/>
                  </a:cubicBezTo>
                  <a:lnTo>
                    <a:pt x="1113" y="25"/>
                  </a:lnTo>
                  <a:close/>
                </a:path>
              </a:pathLst>
            </a:custGeom>
            <a:solidFill>
              <a:srgbClr val="E1EB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7">
              <a:extLst>
                <a:ext uri="{FF2B5EF4-FFF2-40B4-BE49-F238E27FC236}">
                  <a16:creationId xmlns:a16="http://schemas.microsoft.com/office/drawing/2014/main" id="{ED1610C4-D858-4F7D-9320-910A282D4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3045"/>
              <a:ext cx="823" cy="699"/>
            </a:xfrm>
            <a:custGeom>
              <a:avLst/>
              <a:gdLst>
                <a:gd name="T0" fmla="*/ 0 w 1418"/>
                <a:gd name="T1" fmla="*/ 30 h 1204"/>
                <a:gd name="T2" fmla="*/ 63 w 1418"/>
                <a:gd name="T3" fmla="*/ 383 h 1204"/>
                <a:gd name="T4" fmla="*/ 126 w 1418"/>
                <a:gd name="T5" fmla="*/ 454 h 1204"/>
                <a:gd name="T6" fmla="*/ 1418 w 1418"/>
                <a:gd name="T7" fmla="*/ 1204 h 1204"/>
                <a:gd name="T8" fmla="*/ 1354 w 1418"/>
                <a:gd name="T9" fmla="*/ 1133 h 1204"/>
                <a:gd name="T10" fmla="*/ 1324 w 1418"/>
                <a:gd name="T11" fmla="*/ 979 h 1204"/>
                <a:gd name="T12" fmla="*/ 1324 w 1418"/>
                <a:gd name="T13" fmla="*/ 748 h 1204"/>
                <a:gd name="T14" fmla="*/ 32 w 1418"/>
                <a:gd name="T15" fmla="*/ 0 h 1204"/>
                <a:gd name="T16" fmla="*/ 0 w 1418"/>
                <a:gd name="T17" fmla="*/ 3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8" h="1204">
                  <a:moveTo>
                    <a:pt x="0" y="30"/>
                  </a:moveTo>
                  <a:cubicBezTo>
                    <a:pt x="5" y="82"/>
                    <a:pt x="44" y="344"/>
                    <a:pt x="63" y="383"/>
                  </a:cubicBezTo>
                  <a:cubicBezTo>
                    <a:pt x="79" y="415"/>
                    <a:pt x="101" y="439"/>
                    <a:pt x="126" y="454"/>
                  </a:cubicBezTo>
                  <a:cubicBezTo>
                    <a:pt x="1418" y="1204"/>
                    <a:pt x="1418" y="1204"/>
                    <a:pt x="1418" y="1204"/>
                  </a:cubicBezTo>
                  <a:cubicBezTo>
                    <a:pt x="1392" y="1189"/>
                    <a:pt x="1370" y="1166"/>
                    <a:pt x="1354" y="1133"/>
                  </a:cubicBezTo>
                  <a:cubicBezTo>
                    <a:pt x="1335" y="1095"/>
                    <a:pt x="1325" y="1044"/>
                    <a:pt x="1324" y="979"/>
                  </a:cubicBezTo>
                  <a:cubicBezTo>
                    <a:pt x="1324" y="789"/>
                    <a:pt x="1324" y="845"/>
                    <a:pt x="1324" y="74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0" y="25"/>
                    <a:pt x="0" y="30"/>
                  </a:cubicBezTo>
                  <a:close/>
                </a:path>
              </a:pathLst>
            </a:custGeom>
            <a:solidFill>
              <a:srgbClr val="C5DA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8">
              <a:extLst>
                <a:ext uri="{FF2B5EF4-FFF2-40B4-BE49-F238E27FC236}">
                  <a16:creationId xmlns:a16="http://schemas.microsoft.com/office/drawing/2014/main" id="{3F6762A3-4E68-439A-AF31-019F4BAE8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3063"/>
              <a:ext cx="805" cy="699"/>
            </a:xfrm>
            <a:custGeom>
              <a:avLst/>
              <a:gdLst>
                <a:gd name="T0" fmla="*/ 1 w 1386"/>
                <a:gd name="T1" fmla="*/ 229 h 1204"/>
                <a:gd name="T2" fmla="*/ 30 w 1386"/>
                <a:gd name="T3" fmla="*/ 383 h 1204"/>
                <a:gd name="T4" fmla="*/ 94 w 1386"/>
                <a:gd name="T5" fmla="*/ 453 h 1204"/>
                <a:gd name="T6" fmla="*/ 1386 w 1386"/>
                <a:gd name="T7" fmla="*/ 1204 h 1204"/>
                <a:gd name="T8" fmla="*/ 1322 w 1386"/>
                <a:gd name="T9" fmla="*/ 1133 h 1204"/>
                <a:gd name="T10" fmla="*/ 1292 w 1386"/>
                <a:gd name="T11" fmla="*/ 979 h 1204"/>
                <a:gd name="T12" fmla="*/ 1291 w 1386"/>
                <a:gd name="T13" fmla="*/ 748 h 1204"/>
                <a:gd name="T14" fmla="*/ 0 w 1386"/>
                <a:gd name="T15" fmla="*/ 0 h 1204"/>
                <a:gd name="T16" fmla="*/ 1 w 1386"/>
                <a:gd name="T17" fmla="*/ 229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6" h="1204">
                  <a:moveTo>
                    <a:pt x="1" y="229"/>
                  </a:moveTo>
                  <a:cubicBezTo>
                    <a:pt x="1" y="293"/>
                    <a:pt x="12" y="344"/>
                    <a:pt x="30" y="383"/>
                  </a:cubicBezTo>
                  <a:cubicBezTo>
                    <a:pt x="46" y="415"/>
                    <a:pt x="68" y="438"/>
                    <a:pt x="94" y="453"/>
                  </a:cubicBezTo>
                  <a:cubicBezTo>
                    <a:pt x="1386" y="1204"/>
                    <a:pt x="1386" y="1204"/>
                    <a:pt x="1386" y="1204"/>
                  </a:cubicBezTo>
                  <a:cubicBezTo>
                    <a:pt x="1360" y="1189"/>
                    <a:pt x="1338" y="1166"/>
                    <a:pt x="1322" y="1133"/>
                  </a:cubicBezTo>
                  <a:cubicBezTo>
                    <a:pt x="1303" y="1095"/>
                    <a:pt x="1292" y="1044"/>
                    <a:pt x="1292" y="979"/>
                  </a:cubicBezTo>
                  <a:cubicBezTo>
                    <a:pt x="1291" y="789"/>
                    <a:pt x="1292" y="844"/>
                    <a:pt x="1291" y="7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4"/>
                    <a:pt x="0" y="122"/>
                    <a:pt x="1" y="2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9">
              <a:extLst>
                <a:ext uri="{FF2B5EF4-FFF2-40B4-BE49-F238E27FC236}">
                  <a16:creationId xmlns:a16="http://schemas.microsoft.com/office/drawing/2014/main" id="{37E15C1C-8FB1-45B1-AD5C-5C51B388E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229"/>
              <a:ext cx="771" cy="1547"/>
            </a:xfrm>
            <a:custGeom>
              <a:avLst/>
              <a:gdLst>
                <a:gd name="T0" fmla="*/ 1326 w 1328"/>
                <a:gd name="T1" fmla="*/ 251 h 2665"/>
                <a:gd name="T2" fmla="*/ 1296 w 1328"/>
                <a:gd name="T3" fmla="*/ 97 h 2665"/>
                <a:gd name="T4" fmla="*/ 1166 w 1328"/>
                <a:gd name="T5" fmla="*/ 5 h 2665"/>
                <a:gd name="T6" fmla="*/ 984 w 1328"/>
                <a:gd name="T7" fmla="*/ 56 h 2665"/>
                <a:gd name="T8" fmla="*/ 750 w 1328"/>
                <a:gd name="T9" fmla="*/ 289 h 2665"/>
                <a:gd name="T10" fmla="*/ 673 w 1328"/>
                <a:gd name="T11" fmla="*/ 457 h 2665"/>
                <a:gd name="T12" fmla="*/ 644 w 1328"/>
                <a:gd name="T13" fmla="*/ 644 h 2665"/>
                <a:gd name="T14" fmla="*/ 648 w 1328"/>
                <a:gd name="T15" fmla="*/ 2042 h 2665"/>
                <a:gd name="T16" fmla="*/ 622 w 1328"/>
                <a:gd name="T17" fmla="*/ 2211 h 2665"/>
                <a:gd name="T18" fmla="*/ 507 w 1328"/>
                <a:gd name="T19" fmla="*/ 2425 h 2665"/>
                <a:gd name="T20" fmla="*/ 343 w 1328"/>
                <a:gd name="T21" fmla="*/ 2570 h 2665"/>
                <a:gd name="T22" fmla="*/ 132 w 1328"/>
                <a:gd name="T23" fmla="*/ 2604 h 2665"/>
                <a:gd name="T24" fmla="*/ 63 w 1328"/>
                <a:gd name="T25" fmla="*/ 2534 h 2665"/>
                <a:gd name="T26" fmla="*/ 36 w 1328"/>
                <a:gd name="T27" fmla="*/ 2395 h 2665"/>
                <a:gd name="T28" fmla="*/ 33 w 1328"/>
                <a:gd name="T29" fmla="*/ 2154 h 2665"/>
                <a:gd name="T30" fmla="*/ 0 w 1328"/>
                <a:gd name="T31" fmla="*/ 2184 h 2665"/>
                <a:gd name="T32" fmla="*/ 1 w 1328"/>
                <a:gd name="T33" fmla="*/ 2415 h 2665"/>
                <a:gd name="T34" fmla="*/ 31 w 1328"/>
                <a:gd name="T35" fmla="*/ 2569 h 2665"/>
                <a:gd name="T36" fmla="*/ 161 w 1328"/>
                <a:gd name="T37" fmla="*/ 2660 h 2665"/>
                <a:gd name="T38" fmla="*/ 343 w 1328"/>
                <a:gd name="T39" fmla="*/ 2610 h 2665"/>
                <a:gd name="T40" fmla="*/ 577 w 1328"/>
                <a:gd name="T41" fmla="*/ 2377 h 2665"/>
                <a:gd name="T42" fmla="*/ 654 w 1328"/>
                <a:gd name="T43" fmla="*/ 2209 h 2665"/>
                <a:gd name="T44" fmla="*/ 683 w 1328"/>
                <a:gd name="T45" fmla="*/ 2021 h 2665"/>
                <a:gd name="T46" fmla="*/ 679 w 1328"/>
                <a:gd name="T47" fmla="*/ 624 h 2665"/>
                <a:gd name="T48" fmla="*/ 705 w 1328"/>
                <a:gd name="T49" fmla="*/ 454 h 2665"/>
                <a:gd name="T50" fmla="*/ 820 w 1328"/>
                <a:gd name="T51" fmla="*/ 241 h 2665"/>
                <a:gd name="T52" fmla="*/ 984 w 1328"/>
                <a:gd name="T53" fmla="*/ 96 h 2665"/>
                <a:gd name="T54" fmla="*/ 1195 w 1328"/>
                <a:gd name="T55" fmla="*/ 62 h 2665"/>
                <a:gd name="T56" fmla="*/ 1264 w 1328"/>
                <a:gd name="T57" fmla="*/ 132 h 2665"/>
                <a:gd name="T58" fmla="*/ 1291 w 1328"/>
                <a:gd name="T59" fmla="*/ 271 h 2665"/>
                <a:gd name="T60" fmla="*/ 1293 w 1328"/>
                <a:gd name="T61" fmla="*/ 528 h 2665"/>
                <a:gd name="T62" fmla="*/ 1328 w 1328"/>
                <a:gd name="T63" fmla="*/ 490 h 2665"/>
                <a:gd name="T64" fmla="*/ 1326 w 1328"/>
                <a:gd name="T65" fmla="*/ 251 h 2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8" h="2665">
                  <a:moveTo>
                    <a:pt x="1326" y="251"/>
                  </a:moveTo>
                  <a:cubicBezTo>
                    <a:pt x="1326" y="186"/>
                    <a:pt x="1315" y="135"/>
                    <a:pt x="1296" y="97"/>
                  </a:cubicBezTo>
                  <a:cubicBezTo>
                    <a:pt x="1268" y="39"/>
                    <a:pt x="1221" y="10"/>
                    <a:pt x="1166" y="5"/>
                  </a:cubicBezTo>
                  <a:cubicBezTo>
                    <a:pt x="1111" y="0"/>
                    <a:pt x="1047" y="19"/>
                    <a:pt x="984" y="56"/>
                  </a:cubicBezTo>
                  <a:cubicBezTo>
                    <a:pt x="899" y="105"/>
                    <a:pt x="814" y="186"/>
                    <a:pt x="750" y="289"/>
                  </a:cubicBezTo>
                  <a:cubicBezTo>
                    <a:pt x="718" y="340"/>
                    <a:pt x="691" y="397"/>
                    <a:pt x="673" y="457"/>
                  </a:cubicBezTo>
                  <a:cubicBezTo>
                    <a:pt x="654" y="517"/>
                    <a:pt x="644" y="580"/>
                    <a:pt x="644" y="644"/>
                  </a:cubicBezTo>
                  <a:cubicBezTo>
                    <a:pt x="647" y="1630"/>
                    <a:pt x="645" y="1057"/>
                    <a:pt x="648" y="2042"/>
                  </a:cubicBezTo>
                  <a:cubicBezTo>
                    <a:pt x="648" y="2101"/>
                    <a:pt x="639" y="2158"/>
                    <a:pt x="622" y="2211"/>
                  </a:cubicBezTo>
                  <a:cubicBezTo>
                    <a:pt x="597" y="2291"/>
                    <a:pt x="557" y="2364"/>
                    <a:pt x="507" y="2425"/>
                  </a:cubicBezTo>
                  <a:cubicBezTo>
                    <a:pt x="458" y="2486"/>
                    <a:pt x="401" y="2536"/>
                    <a:pt x="343" y="2570"/>
                  </a:cubicBezTo>
                  <a:cubicBezTo>
                    <a:pt x="266" y="2614"/>
                    <a:pt x="189" y="2629"/>
                    <a:pt x="132" y="2604"/>
                  </a:cubicBezTo>
                  <a:cubicBezTo>
                    <a:pt x="104" y="2591"/>
                    <a:pt x="80" y="2568"/>
                    <a:pt x="63" y="2534"/>
                  </a:cubicBezTo>
                  <a:cubicBezTo>
                    <a:pt x="46" y="2500"/>
                    <a:pt x="36" y="2454"/>
                    <a:pt x="36" y="2395"/>
                  </a:cubicBezTo>
                  <a:cubicBezTo>
                    <a:pt x="36" y="2315"/>
                    <a:pt x="33" y="2215"/>
                    <a:pt x="33" y="2154"/>
                  </a:cubicBezTo>
                  <a:cubicBezTo>
                    <a:pt x="0" y="2184"/>
                    <a:pt x="0" y="2184"/>
                    <a:pt x="0" y="2184"/>
                  </a:cubicBezTo>
                  <a:cubicBezTo>
                    <a:pt x="1" y="2250"/>
                    <a:pt x="1" y="2326"/>
                    <a:pt x="1" y="2415"/>
                  </a:cubicBezTo>
                  <a:cubicBezTo>
                    <a:pt x="1" y="2480"/>
                    <a:pt x="12" y="2531"/>
                    <a:pt x="31" y="2569"/>
                  </a:cubicBezTo>
                  <a:cubicBezTo>
                    <a:pt x="59" y="2627"/>
                    <a:pt x="106" y="2655"/>
                    <a:pt x="161" y="2660"/>
                  </a:cubicBezTo>
                  <a:cubicBezTo>
                    <a:pt x="216" y="2665"/>
                    <a:pt x="280" y="2647"/>
                    <a:pt x="343" y="2610"/>
                  </a:cubicBezTo>
                  <a:cubicBezTo>
                    <a:pt x="428" y="2561"/>
                    <a:pt x="513" y="2480"/>
                    <a:pt x="577" y="2377"/>
                  </a:cubicBezTo>
                  <a:cubicBezTo>
                    <a:pt x="609" y="2326"/>
                    <a:pt x="636" y="2269"/>
                    <a:pt x="654" y="2209"/>
                  </a:cubicBezTo>
                  <a:cubicBezTo>
                    <a:pt x="673" y="2149"/>
                    <a:pt x="683" y="2086"/>
                    <a:pt x="683" y="2021"/>
                  </a:cubicBezTo>
                  <a:cubicBezTo>
                    <a:pt x="680" y="1036"/>
                    <a:pt x="682" y="1609"/>
                    <a:pt x="679" y="624"/>
                  </a:cubicBezTo>
                  <a:cubicBezTo>
                    <a:pt x="679" y="565"/>
                    <a:pt x="689" y="508"/>
                    <a:pt x="705" y="454"/>
                  </a:cubicBezTo>
                  <a:cubicBezTo>
                    <a:pt x="730" y="374"/>
                    <a:pt x="771" y="302"/>
                    <a:pt x="820" y="241"/>
                  </a:cubicBezTo>
                  <a:cubicBezTo>
                    <a:pt x="869" y="179"/>
                    <a:pt x="926" y="130"/>
                    <a:pt x="984" y="96"/>
                  </a:cubicBezTo>
                  <a:cubicBezTo>
                    <a:pt x="1061" y="52"/>
                    <a:pt x="1138" y="37"/>
                    <a:pt x="1195" y="62"/>
                  </a:cubicBezTo>
                  <a:cubicBezTo>
                    <a:pt x="1223" y="75"/>
                    <a:pt x="1247" y="98"/>
                    <a:pt x="1264" y="132"/>
                  </a:cubicBezTo>
                  <a:cubicBezTo>
                    <a:pt x="1281" y="166"/>
                    <a:pt x="1291" y="212"/>
                    <a:pt x="1291" y="271"/>
                  </a:cubicBezTo>
                  <a:cubicBezTo>
                    <a:pt x="1291" y="299"/>
                    <a:pt x="1291" y="394"/>
                    <a:pt x="1293" y="528"/>
                  </a:cubicBezTo>
                  <a:cubicBezTo>
                    <a:pt x="1293" y="533"/>
                    <a:pt x="1328" y="497"/>
                    <a:pt x="1328" y="490"/>
                  </a:cubicBezTo>
                  <a:cubicBezTo>
                    <a:pt x="1328" y="433"/>
                    <a:pt x="1326" y="312"/>
                    <a:pt x="1326" y="251"/>
                  </a:cubicBezTo>
                  <a:close/>
                </a:path>
              </a:pathLst>
            </a:custGeom>
            <a:solidFill>
              <a:srgbClr val="C5DA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0">
              <a:extLst>
                <a:ext uri="{FF2B5EF4-FFF2-40B4-BE49-F238E27FC236}">
                  <a16:creationId xmlns:a16="http://schemas.microsoft.com/office/drawing/2014/main" id="{EA3A0253-B8B5-4BC1-BEB9-8F168B232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" y="3063"/>
              <a:ext cx="140" cy="136"/>
            </a:xfrm>
            <a:custGeom>
              <a:avLst/>
              <a:gdLst>
                <a:gd name="T0" fmla="*/ 30 w 242"/>
                <a:gd name="T1" fmla="*/ 228 h 234"/>
                <a:gd name="T2" fmla="*/ 242 w 242"/>
                <a:gd name="T3" fmla="*/ 81 h 234"/>
                <a:gd name="T4" fmla="*/ 162 w 242"/>
                <a:gd name="T5" fmla="*/ 0 h 234"/>
                <a:gd name="T6" fmla="*/ 7 w 242"/>
                <a:gd name="T7" fmla="*/ 203 h 234"/>
                <a:gd name="T8" fmla="*/ 1 w 242"/>
                <a:gd name="T9" fmla="*/ 218 h 234"/>
                <a:gd name="T10" fmla="*/ 14 w 242"/>
                <a:gd name="T11" fmla="*/ 233 h 234"/>
                <a:gd name="T12" fmla="*/ 30 w 242"/>
                <a:gd name="T13" fmla="*/ 22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34">
                  <a:moveTo>
                    <a:pt x="30" y="228"/>
                  </a:moveTo>
                  <a:cubicBezTo>
                    <a:pt x="242" y="81"/>
                    <a:pt x="242" y="81"/>
                    <a:pt x="242" y="81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7" y="203"/>
                    <a:pt x="0" y="211"/>
                    <a:pt x="1" y="218"/>
                  </a:cubicBezTo>
                  <a:cubicBezTo>
                    <a:pt x="1" y="224"/>
                    <a:pt x="9" y="232"/>
                    <a:pt x="14" y="233"/>
                  </a:cubicBezTo>
                  <a:cubicBezTo>
                    <a:pt x="19" y="234"/>
                    <a:pt x="23" y="231"/>
                    <a:pt x="30" y="228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1">
              <a:extLst>
                <a:ext uri="{FF2B5EF4-FFF2-40B4-BE49-F238E27FC236}">
                  <a16:creationId xmlns:a16="http://schemas.microsoft.com/office/drawing/2014/main" id="{6D214F71-5215-408B-8AD8-DB91523F2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" y="2790"/>
              <a:ext cx="348" cy="323"/>
            </a:xfrm>
            <a:custGeom>
              <a:avLst/>
              <a:gdLst>
                <a:gd name="T0" fmla="*/ 599 w 599"/>
                <a:gd name="T1" fmla="*/ 205 h 556"/>
                <a:gd name="T2" fmla="*/ 331 w 599"/>
                <a:gd name="T3" fmla="*/ 0 h 556"/>
                <a:gd name="T4" fmla="*/ 5 w 599"/>
                <a:gd name="T5" fmla="*/ 466 h 556"/>
                <a:gd name="T6" fmla="*/ 6 w 599"/>
                <a:gd name="T7" fmla="*/ 467 h 556"/>
                <a:gd name="T8" fmla="*/ 3 w 599"/>
                <a:gd name="T9" fmla="*/ 493 h 556"/>
                <a:gd name="T10" fmla="*/ 60 w 599"/>
                <a:gd name="T11" fmla="*/ 553 h 556"/>
                <a:gd name="T12" fmla="*/ 86 w 599"/>
                <a:gd name="T13" fmla="*/ 551 h 556"/>
                <a:gd name="T14" fmla="*/ 86 w 599"/>
                <a:gd name="T15" fmla="*/ 551 h 556"/>
                <a:gd name="T16" fmla="*/ 599 w 599"/>
                <a:gd name="T17" fmla="*/ 205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9" h="556">
                  <a:moveTo>
                    <a:pt x="599" y="205"/>
                  </a:moveTo>
                  <a:cubicBezTo>
                    <a:pt x="331" y="0"/>
                    <a:pt x="331" y="0"/>
                    <a:pt x="331" y="0"/>
                  </a:cubicBezTo>
                  <a:cubicBezTo>
                    <a:pt x="5" y="466"/>
                    <a:pt x="5" y="466"/>
                    <a:pt x="5" y="466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1" y="473"/>
                    <a:pt x="0" y="482"/>
                    <a:pt x="3" y="493"/>
                  </a:cubicBezTo>
                  <a:cubicBezTo>
                    <a:pt x="9" y="519"/>
                    <a:pt x="34" y="545"/>
                    <a:pt x="60" y="553"/>
                  </a:cubicBezTo>
                  <a:cubicBezTo>
                    <a:pt x="71" y="556"/>
                    <a:pt x="80" y="555"/>
                    <a:pt x="86" y="551"/>
                  </a:cubicBezTo>
                  <a:cubicBezTo>
                    <a:pt x="86" y="551"/>
                    <a:pt x="86" y="551"/>
                    <a:pt x="86" y="551"/>
                  </a:cubicBezTo>
                  <a:lnTo>
                    <a:pt x="599" y="205"/>
                  </a:lnTo>
                  <a:close/>
                </a:path>
              </a:pathLst>
            </a:custGeom>
            <a:solidFill>
              <a:srgbClr val="FAB3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2">
              <a:extLst>
                <a:ext uri="{FF2B5EF4-FFF2-40B4-BE49-F238E27FC236}">
                  <a16:creationId xmlns:a16="http://schemas.microsoft.com/office/drawing/2014/main" id="{A5A25105-9803-4636-A214-2CA1603B8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2464"/>
              <a:ext cx="536" cy="492"/>
            </a:xfrm>
            <a:custGeom>
              <a:avLst/>
              <a:gdLst>
                <a:gd name="T0" fmla="*/ 536 w 536"/>
                <a:gd name="T1" fmla="*/ 0 h 492"/>
                <a:gd name="T2" fmla="*/ 70 w 536"/>
                <a:gd name="T3" fmla="*/ 445 h 492"/>
                <a:gd name="T4" fmla="*/ 0 w 536"/>
                <a:gd name="T5" fmla="*/ 492 h 492"/>
                <a:gd name="T6" fmla="*/ 12 w 536"/>
                <a:gd name="T7" fmla="*/ 465 h 492"/>
                <a:gd name="T8" fmla="*/ 477 w 536"/>
                <a:gd name="T9" fmla="*/ 21 h 492"/>
                <a:gd name="T10" fmla="*/ 536 w 536"/>
                <a:gd name="T1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492">
                  <a:moveTo>
                    <a:pt x="536" y="0"/>
                  </a:moveTo>
                  <a:lnTo>
                    <a:pt x="70" y="445"/>
                  </a:lnTo>
                  <a:lnTo>
                    <a:pt x="0" y="492"/>
                  </a:lnTo>
                  <a:lnTo>
                    <a:pt x="12" y="465"/>
                  </a:lnTo>
                  <a:lnTo>
                    <a:pt x="477" y="2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18B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3">
              <a:extLst>
                <a:ext uri="{FF2B5EF4-FFF2-40B4-BE49-F238E27FC236}">
                  <a16:creationId xmlns:a16="http://schemas.microsoft.com/office/drawing/2014/main" id="{A4FC68D1-4FFE-4CA0-9EE0-441BA2EFC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" y="2425"/>
              <a:ext cx="561" cy="535"/>
            </a:xfrm>
            <a:custGeom>
              <a:avLst/>
              <a:gdLst>
                <a:gd name="T0" fmla="*/ 966 w 966"/>
                <a:gd name="T1" fmla="*/ 103 h 921"/>
                <a:gd name="T2" fmla="*/ 165 w 966"/>
                <a:gd name="T3" fmla="*/ 868 h 921"/>
                <a:gd name="T4" fmla="*/ 16 w 966"/>
                <a:gd name="T5" fmla="*/ 918 h 921"/>
                <a:gd name="T6" fmla="*/ 1 w 966"/>
                <a:gd name="T7" fmla="*/ 905 h 921"/>
                <a:gd name="T8" fmla="*/ 31 w 966"/>
                <a:gd name="T9" fmla="*/ 765 h 921"/>
                <a:gd name="T10" fmla="*/ 832 w 966"/>
                <a:gd name="T11" fmla="*/ 0 h 921"/>
                <a:gd name="T12" fmla="*/ 966 w 966"/>
                <a:gd name="T13" fmla="*/ 103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6" h="921">
                  <a:moveTo>
                    <a:pt x="966" y="103"/>
                  </a:moveTo>
                  <a:cubicBezTo>
                    <a:pt x="165" y="868"/>
                    <a:pt x="165" y="868"/>
                    <a:pt x="165" y="868"/>
                  </a:cubicBezTo>
                  <a:cubicBezTo>
                    <a:pt x="16" y="918"/>
                    <a:pt x="16" y="918"/>
                    <a:pt x="16" y="918"/>
                  </a:cubicBezTo>
                  <a:cubicBezTo>
                    <a:pt x="8" y="921"/>
                    <a:pt x="0" y="914"/>
                    <a:pt x="1" y="905"/>
                  </a:cubicBezTo>
                  <a:cubicBezTo>
                    <a:pt x="31" y="765"/>
                    <a:pt x="31" y="765"/>
                    <a:pt x="31" y="765"/>
                  </a:cubicBezTo>
                  <a:cubicBezTo>
                    <a:pt x="832" y="0"/>
                    <a:pt x="832" y="0"/>
                    <a:pt x="832" y="0"/>
                  </a:cubicBezTo>
                  <a:lnTo>
                    <a:pt x="966" y="103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4">
              <a:extLst>
                <a:ext uri="{FF2B5EF4-FFF2-40B4-BE49-F238E27FC236}">
                  <a16:creationId xmlns:a16="http://schemas.microsoft.com/office/drawing/2014/main" id="{1CD09656-997C-436C-B282-AE645FD9E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" y="2345"/>
              <a:ext cx="537" cy="542"/>
            </a:xfrm>
            <a:custGeom>
              <a:avLst/>
              <a:gdLst>
                <a:gd name="T0" fmla="*/ 925 w 925"/>
                <a:gd name="T1" fmla="*/ 137 h 933"/>
                <a:gd name="T2" fmla="*/ 124 w 925"/>
                <a:gd name="T3" fmla="*/ 902 h 933"/>
                <a:gd name="T4" fmla="*/ 18 w 925"/>
                <a:gd name="T5" fmla="*/ 930 h 933"/>
                <a:gd name="T6" fmla="*/ 5 w 925"/>
                <a:gd name="T7" fmla="*/ 914 h 933"/>
                <a:gd name="T8" fmla="*/ 90 w 925"/>
                <a:gd name="T9" fmla="*/ 765 h 933"/>
                <a:gd name="T10" fmla="*/ 891 w 925"/>
                <a:gd name="T11" fmla="*/ 0 h 933"/>
                <a:gd name="T12" fmla="*/ 925 w 925"/>
                <a:gd name="T13" fmla="*/ 137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5" h="933">
                  <a:moveTo>
                    <a:pt x="925" y="137"/>
                  </a:moveTo>
                  <a:cubicBezTo>
                    <a:pt x="124" y="902"/>
                    <a:pt x="124" y="902"/>
                    <a:pt x="124" y="902"/>
                  </a:cubicBezTo>
                  <a:cubicBezTo>
                    <a:pt x="18" y="930"/>
                    <a:pt x="18" y="930"/>
                    <a:pt x="18" y="930"/>
                  </a:cubicBezTo>
                  <a:cubicBezTo>
                    <a:pt x="8" y="933"/>
                    <a:pt x="0" y="922"/>
                    <a:pt x="5" y="914"/>
                  </a:cubicBezTo>
                  <a:cubicBezTo>
                    <a:pt x="90" y="765"/>
                    <a:pt x="90" y="765"/>
                    <a:pt x="90" y="765"/>
                  </a:cubicBezTo>
                  <a:cubicBezTo>
                    <a:pt x="891" y="0"/>
                    <a:pt x="891" y="0"/>
                    <a:pt x="891" y="0"/>
                  </a:cubicBezTo>
                  <a:lnTo>
                    <a:pt x="925" y="137"/>
                  </a:lnTo>
                  <a:close/>
                </a:path>
              </a:pathLst>
            </a:custGeom>
            <a:solidFill>
              <a:srgbClr val="18B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5">
              <a:extLst>
                <a:ext uri="{FF2B5EF4-FFF2-40B4-BE49-F238E27FC236}">
                  <a16:creationId xmlns:a16="http://schemas.microsoft.com/office/drawing/2014/main" id="{053CAE89-0CB1-4623-9F88-297DD39F5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4" y="2325"/>
              <a:ext cx="156" cy="160"/>
            </a:xfrm>
            <a:custGeom>
              <a:avLst/>
              <a:gdLst>
                <a:gd name="T0" fmla="*/ 156 w 156"/>
                <a:gd name="T1" fmla="*/ 139 h 160"/>
                <a:gd name="T2" fmla="*/ 97 w 156"/>
                <a:gd name="T3" fmla="*/ 160 h 160"/>
                <a:gd name="T4" fmla="*/ 19 w 156"/>
                <a:gd name="T5" fmla="*/ 100 h 160"/>
                <a:gd name="T6" fmla="*/ 0 w 156"/>
                <a:gd name="T7" fmla="*/ 20 h 160"/>
                <a:gd name="T8" fmla="*/ 58 w 156"/>
                <a:gd name="T9" fmla="*/ 0 h 160"/>
                <a:gd name="T10" fmla="*/ 136 w 156"/>
                <a:gd name="T11" fmla="*/ 59 h 160"/>
                <a:gd name="T12" fmla="*/ 156 w 156"/>
                <a:gd name="T13" fmla="*/ 13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60">
                  <a:moveTo>
                    <a:pt x="156" y="139"/>
                  </a:moveTo>
                  <a:lnTo>
                    <a:pt x="97" y="160"/>
                  </a:lnTo>
                  <a:lnTo>
                    <a:pt x="19" y="100"/>
                  </a:lnTo>
                  <a:lnTo>
                    <a:pt x="0" y="20"/>
                  </a:lnTo>
                  <a:lnTo>
                    <a:pt x="58" y="0"/>
                  </a:lnTo>
                  <a:lnTo>
                    <a:pt x="136" y="59"/>
                  </a:lnTo>
                  <a:lnTo>
                    <a:pt x="156" y="139"/>
                  </a:lnTo>
                  <a:close/>
                </a:path>
              </a:pathLst>
            </a:custGeom>
            <a:solidFill>
              <a:srgbClr val="BAC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6">
              <a:extLst>
                <a:ext uri="{FF2B5EF4-FFF2-40B4-BE49-F238E27FC236}">
                  <a16:creationId xmlns:a16="http://schemas.microsoft.com/office/drawing/2014/main" id="{7143FA7F-1FF4-451F-B0EA-9B16E69C2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332"/>
              <a:ext cx="142" cy="146"/>
            </a:xfrm>
            <a:custGeom>
              <a:avLst/>
              <a:gdLst>
                <a:gd name="T0" fmla="*/ 0 w 142"/>
                <a:gd name="T1" fmla="*/ 17 h 146"/>
                <a:gd name="T2" fmla="*/ 50 w 142"/>
                <a:gd name="T3" fmla="*/ 0 h 146"/>
                <a:gd name="T4" fmla="*/ 124 w 142"/>
                <a:gd name="T5" fmla="*/ 56 h 146"/>
                <a:gd name="T6" fmla="*/ 142 w 142"/>
                <a:gd name="T7" fmla="*/ 128 h 146"/>
                <a:gd name="T8" fmla="*/ 91 w 142"/>
                <a:gd name="T9" fmla="*/ 146 h 146"/>
                <a:gd name="T10" fmla="*/ 18 w 142"/>
                <a:gd name="T11" fmla="*/ 90 h 146"/>
                <a:gd name="T12" fmla="*/ 0 w 142"/>
                <a:gd name="T13" fmla="*/ 1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46">
                  <a:moveTo>
                    <a:pt x="0" y="17"/>
                  </a:moveTo>
                  <a:lnTo>
                    <a:pt x="50" y="0"/>
                  </a:lnTo>
                  <a:lnTo>
                    <a:pt x="124" y="56"/>
                  </a:lnTo>
                  <a:lnTo>
                    <a:pt x="142" y="128"/>
                  </a:lnTo>
                  <a:lnTo>
                    <a:pt x="91" y="146"/>
                  </a:lnTo>
                  <a:lnTo>
                    <a:pt x="18" y="9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AB3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7">
              <a:extLst>
                <a:ext uri="{FF2B5EF4-FFF2-40B4-BE49-F238E27FC236}">
                  <a16:creationId xmlns:a16="http://schemas.microsoft.com/office/drawing/2014/main" id="{0455391B-39CD-4E63-BC62-692ED9149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" y="2374"/>
              <a:ext cx="61" cy="62"/>
            </a:xfrm>
            <a:custGeom>
              <a:avLst/>
              <a:gdLst>
                <a:gd name="T0" fmla="*/ 98 w 105"/>
                <a:gd name="T1" fmla="*/ 67 h 107"/>
                <a:gd name="T2" fmla="*/ 64 w 105"/>
                <a:gd name="T3" fmla="*/ 100 h 107"/>
                <a:gd name="T4" fmla="*/ 6 w 105"/>
                <a:gd name="T5" fmla="*/ 40 h 107"/>
                <a:gd name="T6" fmla="*/ 41 w 105"/>
                <a:gd name="T7" fmla="*/ 7 h 107"/>
                <a:gd name="T8" fmla="*/ 98 w 105"/>
                <a:gd name="T9" fmla="*/ 6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7">
                  <a:moveTo>
                    <a:pt x="98" y="67"/>
                  </a:moveTo>
                  <a:cubicBezTo>
                    <a:pt x="105" y="92"/>
                    <a:pt x="89" y="107"/>
                    <a:pt x="64" y="100"/>
                  </a:cubicBezTo>
                  <a:cubicBezTo>
                    <a:pt x="38" y="92"/>
                    <a:pt x="13" y="66"/>
                    <a:pt x="6" y="40"/>
                  </a:cubicBezTo>
                  <a:cubicBezTo>
                    <a:pt x="0" y="14"/>
                    <a:pt x="16" y="0"/>
                    <a:pt x="41" y="7"/>
                  </a:cubicBezTo>
                  <a:cubicBezTo>
                    <a:pt x="66" y="14"/>
                    <a:pt x="92" y="41"/>
                    <a:pt x="98" y="67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2" name="object 12">
            <a:extLst>
              <a:ext uri="{FF2B5EF4-FFF2-40B4-BE49-F238E27FC236}">
                <a16:creationId xmlns:a16="http://schemas.microsoft.com/office/drawing/2014/main" id="{FDEF9621-1520-4DBE-BAD5-A669E1A06AF3}"/>
              </a:ext>
            </a:extLst>
          </p:cNvPr>
          <p:cNvSpPr/>
          <p:nvPr/>
        </p:nvSpPr>
        <p:spPr>
          <a:xfrm>
            <a:off x="444891" y="199614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20">
            <a:extLst>
              <a:ext uri="{FF2B5EF4-FFF2-40B4-BE49-F238E27FC236}">
                <a16:creationId xmlns:a16="http://schemas.microsoft.com/office/drawing/2014/main" id="{6E083073-BC06-4AE5-AA5C-EB1B14A7E4CC}"/>
              </a:ext>
            </a:extLst>
          </p:cNvPr>
          <p:cNvSpPr txBox="1"/>
          <p:nvPr/>
        </p:nvSpPr>
        <p:spPr>
          <a:xfrm>
            <a:off x="1245363" y="2238407"/>
            <a:ext cx="472500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0"/>
              </a:spcAft>
            </a:pPr>
            <a:r>
              <a:rPr lang="ru-RU" sz="1600" b="1" spc="-20" err="1">
                <a:solidFill>
                  <a:schemeClr val="bg2">
                    <a:lumMod val="25000"/>
                  </a:schemeClr>
                </a:solidFill>
                <a:cs typeface="Arial"/>
              </a:rPr>
              <a:t>Ишчи</a:t>
            </a:r>
            <a:r>
              <a:rPr lang="ru-RU" sz="1600" b="1" spc="-2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chemeClr val="bg2">
                    <a:lumMod val="25000"/>
                  </a:schemeClr>
                </a:solidFill>
                <a:cs typeface="Arial"/>
              </a:rPr>
              <a:t>гуруҳ</a:t>
            </a:r>
            <a:r>
              <a:rPr lang="ru-RU" sz="1600" b="1" spc="-2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chemeClr val="bg2">
                    <a:lumMod val="25000"/>
                  </a:schemeClr>
                </a:solidFill>
                <a:cs typeface="Arial"/>
              </a:rPr>
              <a:t>раҳбари</a:t>
            </a:r>
            <a:endParaRPr lang="ru-RU" sz="1600" b="1" spc="-2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grpSp>
        <p:nvGrpSpPr>
          <p:cNvPr id="198" name="Group 914">
            <a:extLst>
              <a:ext uri="{FF2B5EF4-FFF2-40B4-BE49-F238E27FC236}">
                <a16:creationId xmlns:a16="http://schemas.microsoft.com/office/drawing/2014/main" id="{DABAD406-FDA4-4FB1-A608-FEBFC4305D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6757" y="2078876"/>
            <a:ext cx="485432" cy="520358"/>
            <a:chOff x="380" y="3214"/>
            <a:chExt cx="173" cy="171"/>
          </a:xfrm>
          <a:solidFill>
            <a:schemeClr val="bg2">
              <a:lumMod val="25000"/>
            </a:schemeClr>
          </a:solidFill>
        </p:grpSpPr>
        <p:sp>
          <p:nvSpPr>
            <p:cNvPr id="199" name="Freeform 915">
              <a:extLst>
                <a:ext uri="{FF2B5EF4-FFF2-40B4-BE49-F238E27FC236}">
                  <a16:creationId xmlns:a16="http://schemas.microsoft.com/office/drawing/2014/main" id="{541566D0-6DF1-4E3C-9A4D-C6F84A122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40"/>
              <a:ext cx="7" cy="7"/>
            </a:xfrm>
            <a:custGeom>
              <a:avLst/>
              <a:gdLst>
                <a:gd name="T0" fmla="*/ 200 w 259"/>
                <a:gd name="T1" fmla="*/ 35 h 249"/>
                <a:gd name="T2" fmla="*/ 49 w 259"/>
                <a:gd name="T3" fmla="*/ 58 h 249"/>
                <a:gd name="T4" fmla="*/ 36 w 259"/>
                <a:gd name="T5" fmla="*/ 76 h 249"/>
                <a:gd name="T6" fmla="*/ 59 w 259"/>
                <a:gd name="T7" fmla="*/ 228 h 249"/>
                <a:gd name="T8" fmla="*/ 123 w 259"/>
                <a:gd name="T9" fmla="*/ 249 h 249"/>
                <a:gd name="T10" fmla="*/ 210 w 259"/>
                <a:gd name="T11" fmla="*/ 205 h 249"/>
                <a:gd name="T12" fmla="*/ 224 w 259"/>
                <a:gd name="T13" fmla="*/ 186 h 249"/>
                <a:gd name="T14" fmla="*/ 200 w 259"/>
                <a:gd name="T15" fmla="*/ 3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249">
                  <a:moveTo>
                    <a:pt x="200" y="35"/>
                  </a:moveTo>
                  <a:cubicBezTo>
                    <a:pt x="152" y="0"/>
                    <a:pt x="84" y="10"/>
                    <a:pt x="49" y="58"/>
                  </a:cubicBezTo>
                  <a:lnTo>
                    <a:pt x="36" y="76"/>
                  </a:lnTo>
                  <a:cubicBezTo>
                    <a:pt x="0" y="125"/>
                    <a:pt x="11" y="192"/>
                    <a:pt x="59" y="228"/>
                  </a:cubicBezTo>
                  <a:cubicBezTo>
                    <a:pt x="78" y="242"/>
                    <a:pt x="101" y="249"/>
                    <a:pt x="123" y="249"/>
                  </a:cubicBezTo>
                  <a:cubicBezTo>
                    <a:pt x="156" y="249"/>
                    <a:pt x="189" y="234"/>
                    <a:pt x="210" y="205"/>
                  </a:cubicBezTo>
                  <a:lnTo>
                    <a:pt x="224" y="186"/>
                  </a:lnTo>
                  <a:cubicBezTo>
                    <a:pt x="259" y="138"/>
                    <a:pt x="249" y="70"/>
                    <a:pt x="200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916">
              <a:extLst>
                <a:ext uri="{FF2B5EF4-FFF2-40B4-BE49-F238E27FC236}">
                  <a16:creationId xmlns:a16="http://schemas.microsoft.com/office/drawing/2014/main" id="{F0D61C8F-A49D-4B53-96A9-D84CFD1DE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3340"/>
              <a:ext cx="15" cy="33"/>
            </a:xfrm>
            <a:custGeom>
              <a:avLst/>
              <a:gdLst>
                <a:gd name="T0" fmla="*/ 522 w 550"/>
                <a:gd name="T1" fmla="*/ 1047 h 1207"/>
                <a:gd name="T2" fmla="*/ 243 w 550"/>
                <a:gd name="T3" fmla="*/ 540 h 1207"/>
                <a:gd name="T4" fmla="*/ 503 w 550"/>
                <a:gd name="T5" fmla="*/ 187 h 1207"/>
                <a:gd name="T6" fmla="*/ 480 w 550"/>
                <a:gd name="T7" fmla="*/ 35 h 1207"/>
                <a:gd name="T8" fmla="*/ 329 w 550"/>
                <a:gd name="T9" fmla="*/ 59 h 1207"/>
                <a:gd name="T10" fmla="*/ 28 w 550"/>
                <a:gd name="T11" fmla="*/ 468 h 1207"/>
                <a:gd name="T12" fmla="*/ 20 w 550"/>
                <a:gd name="T13" fmla="*/ 584 h 1207"/>
                <a:gd name="T14" fmla="*/ 332 w 550"/>
                <a:gd name="T15" fmla="*/ 1151 h 1207"/>
                <a:gd name="T16" fmla="*/ 332 w 550"/>
                <a:gd name="T17" fmla="*/ 1151 h 1207"/>
                <a:gd name="T18" fmla="*/ 427 w 550"/>
                <a:gd name="T19" fmla="*/ 1207 h 1207"/>
                <a:gd name="T20" fmla="*/ 479 w 550"/>
                <a:gd name="T21" fmla="*/ 1193 h 1207"/>
                <a:gd name="T22" fmla="*/ 522 w 550"/>
                <a:gd name="T23" fmla="*/ 104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0" h="1207">
                  <a:moveTo>
                    <a:pt x="522" y="1047"/>
                  </a:moveTo>
                  <a:lnTo>
                    <a:pt x="243" y="540"/>
                  </a:lnTo>
                  <a:lnTo>
                    <a:pt x="503" y="187"/>
                  </a:lnTo>
                  <a:cubicBezTo>
                    <a:pt x="538" y="138"/>
                    <a:pt x="528" y="71"/>
                    <a:pt x="480" y="35"/>
                  </a:cubicBezTo>
                  <a:cubicBezTo>
                    <a:pt x="432" y="0"/>
                    <a:pt x="364" y="10"/>
                    <a:pt x="329" y="59"/>
                  </a:cubicBezTo>
                  <a:lnTo>
                    <a:pt x="28" y="468"/>
                  </a:lnTo>
                  <a:cubicBezTo>
                    <a:pt x="3" y="502"/>
                    <a:pt x="0" y="547"/>
                    <a:pt x="20" y="584"/>
                  </a:cubicBezTo>
                  <a:lnTo>
                    <a:pt x="332" y="1151"/>
                  </a:lnTo>
                  <a:lnTo>
                    <a:pt x="332" y="1151"/>
                  </a:lnTo>
                  <a:cubicBezTo>
                    <a:pt x="352" y="1187"/>
                    <a:pt x="389" y="1207"/>
                    <a:pt x="427" y="1207"/>
                  </a:cubicBezTo>
                  <a:cubicBezTo>
                    <a:pt x="445" y="1207"/>
                    <a:pt x="462" y="1203"/>
                    <a:pt x="479" y="1193"/>
                  </a:cubicBezTo>
                  <a:cubicBezTo>
                    <a:pt x="531" y="1165"/>
                    <a:pt x="550" y="1099"/>
                    <a:pt x="522" y="10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917">
              <a:extLst>
                <a:ext uri="{FF2B5EF4-FFF2-40B4-BE49-F238E27FC236}">
                  <a16:creationId xmlns:a16="http://schemas.microsoft.com/office/drawing/2014/main" id="{E820BAAC-FF68-433C-85FD-EA82807B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" y="3341"/>
              <a:ext cx="14" cy="32"/>
            </a:xfrm>
            <a:custGeom>
              <a:avLst/>
              <a:gdLst>
                <a:gd name="T0" fmla="*/ 505 w 533"/>
                <a:gd name="T1" fmla="*/ 458 h 1194"/>
                <a:gd name="T2" fmla="*/ 206 w 533"/>
                <a:gd name="T3" fmla="*/ 50 h 1194"/>
                <a:gd name="T4" fmla="*/ 97 w 533"/>
                <a:gd name="T5" fmla="*/ 8 h 1194"/>
                <a:gd name="T6" fmla="*/ 13 w 533"/>
                <a:gd name="T7" fmla="*/ 88 h 1194"/>
                <a:gd name="T8" fmla="*/ 31 w 533"/>
                <a:gd name="T9" fmla="*/ 178 h 1194"/>
                <a:gd name="T10" fmla="*/ 290 w 533"/>
                <a:gd name="T11" fmla="*/ 531 h 1194"/>
                <a:gd name="T12" fmla="*/ 13 w 533"/>
                <a:gd name="T13" fmla="*/ 1033 h 1194"/>
                <a:gd name="T14" fmla="*/ 0 w 533"/>
                <a:gd name="T15" fmla="*/ 1085 h 1194"/>
                <a:gd name="T16" fmla="*/ 81 w 533"/>
                <a:gd name="T17" fmla="*/ 1190 h 1194"/>
                <a:gd name="T18" fmla="*/ 108 w 533"/>
                <a:gd name="T19" fmla="*/ 1194 h 1194"/>
                <a:gd name="T20" fmla="*/ 203 w 533"/>
                <a:gd name="T21" fmla="*/ 1137 h 1194"/>
                <a:gd name="T22" fmla="*/ 513 w 533"/>
                <a:gd name="T23" fmla="*/ 574 h 1194"/>
                <a:gd name="T24" fmla="*/ 505 w 533"/>
                <a:gd name="T25" fmla="*/ 458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1194">
                  <a:moveTo>
                    <a:pt x="505" y="458"/>
                  </a:moveTo>
                  <a:lnTo>
                    <a:pt x="206" y="50"/>
                  </a:lnTo>
                  <a:cubicBezTo>
                    <a:pt x="181" y="16"/>
                    <a:pt x="139" y="0"/>
                    <a:pt x="97" y="8"/>
                  </a:cubicBezTo>
                  <a:cubicBezTo>
                    <a:pt x="56" y="16"/>
                    <a:pt x="24" y="47"/>
                    <a:pt x="13" y="88"/>
                  </a:cubicBezTo>
                  <a:cubicBezTo>
                    <a:pt x="6" y="119"/>
                    <a:pt x="12" y="152"/>
                    <a:pt x="31" y="178"/>
                  </a:cubicBezTo>
                  <a:lnTo>
                    <a:pt x="290" y="531"/>
                  </a:lnTo>
                  <a:lnTo>
                    <a:pt x="13" y="1033"/>
                  </a:lnTo>
                  <a:cubicBezTo>
                    <a:pt x="5" y="1049"/>
                    <a:pt x="0" y="1067"/>
                    <a:pt x="0" y="1085"/>
                  </a:cubicBezTo>
                  <a:cubicBezTo>
                    <a:pt x="0" y="1135"/>
                    <a:pt x="33" y="1178"/>
                    <a:pt x="81" y="1190"/>
                  </a:cubicBezTo>
                  <a:cubicBezTo>
                    <a:pt x="90" y="1192"/>
                    <a:pt x="99" y="1194"/>
                    <a:pt x="108" y="1194"/>
                  </a:cubicBezTo>
                  <a:cubicBezTo>
                    <a:pt x="147" y="1194"/>
                    <a:pt x="184" y="1173"/>
                    <a:pt x="203" y="1137"/>
                  </a:cubicBezTo>
                  <a:lnTo>
                    <a:pt x="513" y="574"/>
                  </a:lnTo>
                  <a:cubicBezTo>
                    <a:pt x="533" y="537"/>
                    <a:pt x="530" y="492"/>
                    <a:pt x="505" y="45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918">
              <a:extLst>
                <a:ext uri="{FF2B5EF4-FFF2-40B4-BE49-F238E27FC236}">
                  <a16:creationId xmlns:a16="http://schemas.microsoft.com/office/drawing/2014/main" id="{7F828E38-F60B-4182-A170-F139609BE9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" y="3307"/>
              <a:ext cx="47" cy="30"/>
            </a:xfrm>
            <a:custGeom>
              <a:avLst/>
              <a:gdLst>
                <a:gd name="T0" fmla="*/ 1701 w 1758"/>
                <a:gd name="T1" fmla="*/ 19 h 1125"/>
                <a:gd name="T2" fmla="*/ 1589 w 1758"/>
                <a:gd name="T3" fmla="*/ 25 h 1125"/>
                <a:gd name="T4" fmla="*/ 1411 w 1758"/>
                <a:gd name="T5" fmla="*/ 165 h 1125"/>
                <a:gd name="T6" fmla="*/ 833 w 1758"/>
                <a:gd name="T7" fmla="*/ 391 h 1125"/>
                <a:gd name="T8" fmla="*/ 813 w 1758"/>
                <a:gd name="T9" fmla="*/ 390 h 1125"/>
                <a:gd name="T10" fmla="*/ 271 w 1758"/>
                <a:gd name="T11" fmla="*/ 115 h 1125"/>
                <a:gd name="T12" fmla="*/ 168 w 1758"/>
                <a:gd name="T13" fmla="*/ 40 h 1125"/>
                <a:gd name="T14" fmla="*/ 57 w 1758"/>
                <a:gd name="T15" fmla="*/ 35 h 1125"/>
                <a:gd name="T16" fmla="*/ 0 w 1758"/>
                <a:gd name="T17" fmla="*/ 130 h 1125"/>
                <a:gd name="T18" fmla="*/ 0 w 1758"/>
                <a:gd name="T19" fmla="*/ 501 h 1125"/>
                <a:gd name="T20" fmla="*/ 40 w 1758"/>
                <a:gd name="T21" fmla="*/ 586 h 1125"/>
                <a:gd name="T22" fmla="*/ 50 w 1758"/>
                <a:gd name="T23" fmla="*/ 592 h 1125"/>
                <a:gd name="T24" fmla="*/ 817 w 1758"/>
                <a:gd name="T25" fmla="*/ 1105 h 1125"/>
                <a:gd name="T26" fmla="*/ 817 w 1758"/>
                <a:gd name="T27" fmla="*/ 1105 h 1125"/>
                <a:gd name="T28" fmla="*/ 819 w 1758"/>
                <a:gd name="T29" fmla="*/ 1107 h 1125"/>
                <a:gd name="T30" fmla="*/ 879 w 1758"/>
                <a:gd name="T31" fmla="*/ 1125 h 1125"/>
                <a:gd name="T32" fmla="*/ 930 w 1758"/>
                <a:gd name="T33" fmla="*/ 1112 h 1125"/>
                <a:gd name="T34" fmla="*/ 940 w 1758"/>
                <a:gd name="T35" fmla="*/ 1106 h 1125"/>
                <a:gd name="T36" fmla="*/ 941 w 1758"/>
                <a:gd name="T37" fmla="*/ 1105 h 1125"/>
                <a:gd name="T38" fmla="*/ 942 w 1758"/>
                <a:gd name="T39" fmla="*/ 1104 h 1125"/>
                <a:gd name="T40" fmla="*/ 1708 w 1758"/>
                <a:gd name="T41" fmla="*/ 593 h 1125"/>
                <a:gd name="T42" fmla="*/ 1717 w 1758"/>
                <a:gd name="T43" fmla="*/ 587 h 1125"/>
                <a:gd name="T44" fmla="*/ 1758 w 1758"/>
                <a:gd name="T45" fmla="*/ 501 h 1125"/>
                <a:gd name="T46" fmla="*/ 1758 w 1758"/>
                <a:gd name="T47" fmla="*/ 114 h 1125"/>
                <a:gd name="T48" fmla="*/ 1701 w 1758"/>
                <a:gd name="T49" fmla="*/ 19 h 1125"/>
                <a:gd name="T50" fmla="*/ 1542 w 1758"/>
                <a:gd name="T51" fmla="*/ 443 h 1125"/>
                <a:gd name="T52" fmla="*/ 879 w 1758"/>
                <a:gd name="T53" fmla="*/ 886 h 1125"/>
                <a:gd name="T54" fmla="*/ 216 w 1758"/>
                <a:gd name="T55" fmla="*/ 443 h 1125"/>
                <a:gd name="T56" fmla="*/ 216 w 1758"/>
                <a:gd name="T57" fmla="*/ 345 h 1125"/>
                <a:gd name="T58" fmla="*/ 809 w 1758"/>
                <a:gd name="T59" fmla="*/ 606 h 1125"/>
                <a:gd name="T60" fmla="*/ 810 w 1758"/>
                <a:gd name="T61" fmla="*/ 606 h 1125"/>
                <a:gd name="T62" fmla="*/ 1542 w 1758"/>
                <a:gd name="T63" fmla="*/ 338 h 1125"/>
                <a:gd name="T64" fmla="*/ 1542 w 1758"/>
                <a:gd name="T65" fmla="*/ 443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58" h="1125">
                  <a:moveTo>
                    <a:pt x="1701" y="19"/>
                  </a:moveTo>
                  <a:cubicBezTo>
                    <a:pt x="1665" y="0"/>
                    <a:pt x="1622" y="3"/>
                    <a:pt x="1589" y="25"/>
                  </a:cubicBezTo>
                  <a:cubicBezTo>
                    <a:pt x="1524" y="70"/>
                    <a:pt x="1465" y="117"/>
                    <a:pt x="1411" y="165"/>
                  </a:cubicBezTo>
                  <a:cubicBezTo>
                    <a:pt x="1120" y="428"/>
                    <a:pt x="843" y="393"/>
                    <a:pt x="833" y="391"/>
                  </a:cubicBezTo>
                  <a:cubicBezTo>
                    <a:pt x="826" y="390"/>
                    <a:pt x="819" y="390"/>
                    <a:pt x="813" y="390"/>
                  </a:cubicBezTo>
                  <a:cubicBezTo>
                    <a:pt x="698" y="393"/>
                    <a:pt x="490" y="288"/>
                    <a:pt x="271" y="115"/>
                  </a:cubicBezTo>
                  <a:cubicBezTo>
                    <a:pt x="237" y="89"/>
                    <a:pt x="203" y="64"/>
                    <a:pt x="168" y="40"/>
                  </a:cubicBezTo>
                  <a:cubicBezTo>
                    <a:pt x="135" y="18"/>
                    <a:pt x="92" y="16"/>
                    <a:pt x="57" y="35"/>
                  </a:cubicBezTo>
                  <a:cubicBezTo>
                    <a:pt x="22" y="53"/>
                    <a:pt x="0" y="90"/>
                    <a:pt x="0" y="130"/>
                  </a:cubicBezTo>
                  <a:lnTo>
                    <a:pt x="0" y="501"/>
                  </a:lnTo>
                  <a:cubicBezTo>
                    <a:pt x="0" y="534"/>
                    <a:pt x="15" y="565"/>
                    <a:pt x="40" y="586"/>
                  </a:cubicBezTo>
                  <a:cubicBezTo>
                    <a:pt x="43" y="588"/>
                    <a:pt x="46" y="590"/>
                    <a:pt x="50" y="592"/>
                  </a:cubicBezTo>
                  <a:lnTo>
                    <a:pt x="817" y="1105"/>
                  </a:lnTo>
                  <a:cubicBezTo>
                    <a:pt x="817" y="1105"/>
                    <a:pt x="817" y="1105"/>
                    <a:pt x="817" y="1105"/>
                  </a:cubicBezTo>
                  <a:lnTo>
                    <a:pt x="819" y="1107"/>
                  </a:lnTo>
                  <a:cubicBezTo>
                    <a:pt x="837" y="1119"/>
                    <a:pt x="858" y="1125"/>
                    <a:pt x="879" y="1125"/>
                  </a:cubicBezTo>
                  <a:cubicBezTo>
                    <a:pt x="897" y="1125"/>
                    <a:pt x="914" y="1121"/>
                    <a:pt x="930" y="1112"/>
                  </a:cubicBezTo>
                  <a:cubicBezTo>
                    <a:pt x="934" y="1110"/>
                    <a:pt x="937" y="1108"/>
                    <a:pt x="940" y="1106"/>
                  </a:cubicBezTo>
                  <a:cubicBezTo>
                    <a:pt x="940" y="1106"/>
                    <a:pt x="941" y="1106"/>
                    <a:pt x="941" y="1105"/>
                  </a:cubicBezTo>
                  <a:cubicBezTo>
                    <a:pt x="942" y="1105"/>
                    <a:pt x="942" y="1105"/>
                    <a:pt x="942" y="1104"/>
                  </a:cubicBezTo>
                  <a:lnTo>
                    <a:pt x="1708" y="593"/>
                  </a:lnTo>
                  <a:cubicBezTo>
                    <a:pt x="1711" y="591"/>
                    <a:pt x="1714" y="589"/>
                    <a:pt x="1717" y="587"/>
                  </a:cubicBezTo>
                  <a:cubicBezTo>
                    <a:pt x="1743" y="566"/>
                    <a:pt x="1758" y="535"/>
                    <a:pt x="1758" y="501"/>
                  </a:cubicBezTo>
                  <a:lnTo>
                    <a:pt x="1758" y="114"/>
                  </a:lnTo>
                  <a:cubicBezTo>
                    <a:pt x="1758" y="74"/>
                    <a:pt x="1736" y="37"/>
                    <a:pt x="1701" y="19"/>
                  </a:cubicBezTo>
                  <a:close/>
                  <a:moveTo>
                    <a:pt x="1542" y="443"/>
                  </a:moveTo>
                  <a:lnTo>
                    <a:pt x="879" y="886"/>
                  </a:lnTo>
                  <a:lnTo>
                    <a:pt x="216" y="443"/>
                  </a:lnTo>
                  <a:lnTo>
                    <a:pt x="216" y="345"/>
                  </a:lnTo>
                  <a:cubicBezTo>
                    <a:pt x="377" y="462"/>
                    <a:pt x="615" y="606"/>
                    <a:pt x="809" y="606"/>
                  </a:cubicBezTo>
                  <a:lnTo>
                    <a:pt x="810" y="606"/>
                  </a:lnTo>
                  <a:cubicBezTo>
                    <a:pt x="875" y="613"/>
                    <a:pt x="1206" y="633"/>
                    <a:pt x="1542" y="338"/>
                  </a:cubicBezTo>
                  <a:lnTo>
                    <a:pt x="1542" y="4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919">
              <a:extLst>
                <a:ext uri="{FF2B5EF4-FFF2-40B4-BE49-F238E27FC236}">
                  <a16:creationId xmlns:a16="http://schemas.microsoft.com/office/drawing/2014/main" id="{8549611F-0913-475E-A2A0-020818D7F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8 w 479"/>
                <a:gd name="T1" fmla="*/ 98 h 563"/>
                <a:gd name="T2" fmla="*/ 396 w 479"/>
                <a:gd name="T3" fmla="*/ 10 h 563"/>
                <a:gd name="T4" fmla="*/ 284 w 479"/>
                <a:gd name="T5" fmla="*/ 52 h 563"/>
                <a:gd name="T6" fmla="*/ 35 w 479"/>
                <a:gd name="T7" fmla="*/ 390 h 563"/>
                <a:gd name="T8" fmla="*/ 58 w 479"/>
                <a:gd name="T9" fmla="*/ 542 h 563"/>
                <a:gd name="T10" fmla="*/ 122 w 479"/>
                <a:gd name="T11" fmla="*/ 563 h 563"/>
                <a:gd name="T12" fmla="*/ 210 w 479"/>
                <a:gd name="T13" fmla="*/ 518 h 563"/>
                <a:gd name="T14" fmla="*/ 457 w 479"/>
                <a:gd name="T15" fmla="*/ 181 h 563"/>
                <a:gd name="T16" fmla="*/ 479 w 479"/>
                <a:gd name="T17" fmla="*/ 116 h 563"/>
                <a:gd name="T18" fmla="*/ 478 w 479"/>
                <a:gd name="T19" fmla="*/ 9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563">
                  <a:moveTo>
                    <a:pt x="478" y="98"/>
                  </a:moveTo>
                  <a:cubicBezTo>
                    <a:pt x="471" y="55"/>
                    <a:pt x="438" y="20"/>
                    <a:pt x="396" y="10"/>
                  </a:cubicBezTo>
                  <a:cubicBezTo>
                    <a:pt x="354" y="0"/>
                    <a:pt x="310" y="16"/>
                    <a:pt x="284" y="52"/>
                  </a:cubicBezTo>
                  <a:lnTo>
                    <a:pt x="35" y="390"/>
                  </a:lnTo>
                  <a:cubicBezTo>
                    <a:pt x="0" y="438"/>
                    <a:pt x="10" y="506"/>
                    <a:pt x="58" y="542"/>
                  </a:cubicBezTo>
                  <a:cubicBezTo>
                    <a:pt x="78" y="556"/>
                    <a:pt x="100" y="563"/>
                    <a:pt x="122" y="563"/>
                  </a:cubicBezTo>
                  <a:cubicBezTo>
                    <a:pt x="155" y="563"/>
                    <a:pt x="188" y="547"/>
                    <a:pt x="210" y="518"/>
                  </a:cubicBezTo>
                  <a:lnTo>
                    <a:pt x="457" y="181"/>
                  </a:lnTo>
                  <a:cubicBezTo>
                    <a:pt x="471" y="163"/>
                    <a:pt x="479" y="140"/>
                    <a:pt x="479" y="116"/>
                  </a:cubicBezTo>
                  <a:cubicBezTo>
                    <a:pt x="479" y="110"/>
                    <a:pt x="479" y="104"/>
                    <a:pt x="478" y="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920">
              <a:extLst>
                <a:ext uri="{FF2B5EF4-FFF2-40B4-BE49-F238E27FC236}">
                  <a16:creationId xmlns:a16="http://schemas.microsoft.com/office/drawing/2014/main" id="{F0A5FA8B-712E-4015-AE17-29A55CC4CD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" y="3214"/>
              <a:ext cx="89" cy="70"/>
            </a:xfrm>
            <a:custGeom>
              <a:avLst/>
              <a:gdLst>
                <a:gd name="T0" fmla="*/ 3294 w 3294"/>
                <a:gd name="T1" fmla="*/ 965 h 2609"/>
                <a:gd name="T2" fmla="*/ 2896 w 3294"/>
                <a:gd name="T3" fmla="*/ 438 h 2609"/>
                <a:gd name="T4" fmla="*/ 2864 w 3294"/>
                <a:gd name="T5" fmla="*/ 211 h 2609"/>
                <a:gd name="T6" fmla="*/ 2543 w 3294"/>
                <a:gd name="T7" fmla="*/ 2 h 2609"/>
                <a:gd name="T8" fmla="*/ 2522 w 3294"/>
                <a:gd name="T9" fmla="*/ 0 h 2609"/>
                <a:gd name="T10" fmla="*/ 1070 w 3294"/>
                <a:gd name="T11" fmla="*/ 0 h 2609"/>
                <a:gd name="T12" fmla="*/ 0 w 3294"/>
                <a:gd name="T13" fmla="*/ 1070 h 2609"/>
                <a:gd name="T14" fmla="*/ 0 w 3294"/>
                <a:gd name="T15" fmla="*/ 1639 h 2609"/>
                <a:gd name="T16" fmla="*/ 143 w 3294"/>
                <a:gd name="T17" fmla="*/ 2047 h 2609"/>
                <a:gd name="T18" fmla="*/ 253 w 3294"/>
                <a:gd name="T19" fmla="*/ 2353 h 2609"/>
                <a:gd name="T20" fmla="*/ 364 w 3294"/>
                <a:gd name="T21" fmla="*/ 2455 h 2609"/>
                <a:gd name="T22" fmla="*/ 469 w 3294"/>
                <a:gd name="T23" fmla="*/ 2347 h 2609"/>
                <a:gd name="T24" fmla="*/ 469 w 3294"/>
                <a:gd name="T25" fmla="*/ 1604 h 2609"/>
                <a:gd name="T26" fmla="*/ 837 w 3294"/>
                <a:gd name="T27" fmla="*/ 1233 h 2609"/>
                <a:gd name="T28" fmla="*/ 1306 w 3294"/>
                <a:gd name="T29" fmla="*/ 1233 h 2609"/>
                <a:gd name="T30" fmla="*/ 1468 w 3294"/>
                <a:gd name="T31" fmla="*/ 1207 h 2609"/>
                <a:gd name="T32" fmla="*/ 1802 w 3294"/>
                <a:gd name="T33" fmla="*/ 1087 h 2609"/>
                <a:gd name="T34" fmla="*/ 2017 w 3294"/>
                <a:gd name="T35" fmla="*/ 1084 h 2609"/>
                <a:gd name="T36" fmla="*/ 2520 w 3294"/>
                <a:gd name="T37" fmla="*/ 1261 h 2609"/>
                <a:gd name="T38" fmla="*/ 2822 w 3294"/>
                <a:gd name="T39" fmla="*/ 1609 h 2609"/>
                <a:gd name="T40" fmla="*/ 2822 w 3294"/>
                <a:gd name="T41" fmla="*/ 2501 h 2609"/>
                <a:gd name="T42" fmla="*/ 2922 w 3294"/>
                <a:gd name="T43" fmla="*/ 2608 h 2609"/>
                <a:gd name="T44" fmla="*/ 2930 w 3294"/>
                <a:gd name="T45" fmla="*/ 2609 h 2609"/>
                <a:gd name="T46" fmla="*/ 3037 w 3294"/>
                <a:gd name="T47" fmla="*/ 2517 h 2609"/>
                <a:gd name="T48" fmla="*/ 3220 w 3294"/>
                <a:gd name="T49" fmla="*/ 2011 h 2609"/>
                <a:gd name="T50" fmla="*/ 3294 w 3294"/>
                <a:gd name="T51" fmla="*/ 1755 h 2609"/>
                <a:gd name="T52" fmla="*/ 3294 w 3294"/>
                <a:gd name="T53" fmla="*/ 979 h 2609"/>
                <a:gd name="T54" fmla="*/ 3294 w 3294"/>
                <a:gd name="T55" fmla="*/ 965 h 2609"/>
                <a:gd name="T56" fmla="*/ 3078 w 3294"/>
                <a:gd name="T57" fmla="*/ 1755 h 2609"/>
                <a:gd name="T58" fmla="*/ 3038 w 3294"/>
                <a:gd name="T59" fmla="*/ 1894 h 2609"/>
                <a:gd name="T60" fmla="*/ 3038 w 3294"/>
                <a:gd name="T61" fmla="*/ 1601 h 2609"/>
                <a:gd name="T62" fmla="*/ 3038 w 3294"/>
                <a:gd name="T63" fmla="*/ 1590 h 2609"/>
                <a:gd name="T64" fmla="*/ 2594 w 3294"/>
                <a:gd name="T65" fmla="*/ 1057 h 2609"/>
                <a:gd name="T66" fmla="*/ 2593 w 3294"/>
                <a:gd name="T67" fmla="*/ 1057 h 2609"/>
                <a:gd name="T68" fmla="*/ 2089 w 3294"/>
                <a:gd name="T69" fmla="*/ 880 h 2609"/>
                <a:gd name="T70" fmla="*/ 1913 w 3294"/>
                <a:gd name="T71" fmla="*/ 850 h 2609"/>
                <a:gd name="T72" fmla="*/ 1725 w 3294"/>
                <a:gd name="T73" fmla="*/ 885 h 2609"/>
                <a:gd name="T74" fmla="*/ 1402 w 3294"/>
                <a:gd name="T75" fmla="*/ 1001 h 2609"/>
                <a:gd name="T76" fmla="*/ 1306 w 3294"/>
                <a:gd name="T77" fmla="*/ 1016 h 2609"/>
                <a:gd name="T78" fmla="*/ 828 w 3294"/>
                <a:gd name="T79" fmla="*/ 1016 h 2609"/>
                <a:gd name="T80" fmla="*/ 814 w 3294"/>
                <a:gd name="T81" fmla="*/ 1017 h 2609"/>
                <a:gd name="T82" fmla="*/ 255 w 3294"/>
                <a:gd name="T83" fmla="*/ 1568 h 2609"/>
                <a:gd name="T84" fmla="*/ 253 w 3294"/>
                <a:gd name="T85" fmla="*/ 1591 h 2609"/>
                <a:gd name="T86" fmla="*/ 253 w 3294"/>
                <a:gd name="T87" fmla="*/ 1814 h 2609"/>
                <a:gd name="T88" fmla="*/ 217 w 3294"/>
                <a:gd name="T89" fmla="*/ 1639 h 2609"/>
                <a:gd name="T90" fmla="*/ 217 w 3294"/>
                <a:gd name="T91" fmla="*/ 1070 h 2609"/>
                <a:gd name="T92" fmla="*/ 1070 w 3294"/>
                <a:gd name="T93" fmla="*/ 216 h 2609"/>
                <a:gd name="T94" fmla="*/ 2511 w 3294"/>
                <a:gd name="T95" fmla="*/ 216 h 2609"/>
                <a:gd name="T96" fmla="*/ 2671 w 3294"/>
                <a:gd name="T97" fmla="*/ 308 h 2609"/>
                <a:gd name="T98" fmla="*/ 2666 w 3294"/>
                <a:gd name="T99" fmla="*/ 463 h 2609"/>
                <a:gd name="T100" fmla="*/ 2667 w 3294"/>
                <a:gd name="T101" fmla="*/ 556 h 2609"/>
                <a:gd name="T102" fmla="*/ 2739 w 3294"/>
                <a:gd name="T103" fmla="*/ 614 h 2609"/>
                <a:gd name="T104" fmla="*/ 3078 w 3294"/>
                <a:gd name="T105" fmla="*/ 987 h 2609"/>
                <a:gd name="T106" fmla="*/ 3078 w 3294"/>
                <a:gd name="T107" fmla="*/ 175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4" h="2609">
                  <a:moveTo>
                    <a:pt x="3294" y="965"/>
                  </a:moveTo>
                  <a:cubicBezTo>
                    <a:pt x="3291" y="948"/>
                    <a:pt x="3241" y="583"/>
                    <a:pt x="2896" y="438"/>
                  </a:cubicBezTo>
                  <a:cubicBezTo>
                    <a:pt x="2906" y="374"/>
                    <a:pt x="2905" y="291"/>
                    <a:pt x="2864" y="211"/>
                  </a:cubicBezTo>
                  <a:cubicBezTo>
                    <a:pt x="2810" y="103"/>
                    <a:pt x="2701" y="33"/>
                    <a:pt x="2543" y="2"/>
                  </a:cubicBezTo>
                  <a:cubicBezTo>
                    <a:pt x="2536" y="1"/>
                    <a:pt x="2529" y="0"/>
                    <a:pt x="2522" y="0"/>
                  </a:cubicBezTo>
                  <a:lnTo>
                    <a:pt x="1070" y="0"/>
                  </a:lnTo>
                  <a:cubicBezTo>
                    <a:pt x="480" y="0"/>
                    <a:pt x="0" y="480"/>
                    <a:pt x="0" y="1070"/>
                  </a:cubicBezTo>
                  <a:lnTo>
                    <a:pt x="0" y="1639"/>
                  </a:lnTo>
                  <a:cubicBezTo>
                    <a:pt x="0" y="1788"/>
                    <a:pt x="51" y="1933"/>
                    <a:pt x="143" y="2047"/>
                  </a:cubicBezTo>
                  <a:cubicBezTo>
                    <a:pt x="188" y="2104"/>
                    <a:pt x="245" y="2203"/>
                    <a:pt x="253" y="2353"/>
                  </a:cubicBezTo>
                  <a:cubicBezTo>
                    <a:pt x="256" y="2411"/>
                    <a:pt x="305" y="2456"/>
                    <a:pt x="364" y="2455"/>
                  </a:cubicBezTo>
                  <a:cubicBezTo>
                    <a:pt x="423" y="2453"/>
                    <a:pt x="469" y="2405"/>
                    <a:pt x="469" y="2347"/>
                  </a:cubicBezTo>
                  <a:lnTo>
                    <a:pt x="469" y="1604"/>
                  </a:lnTo>
                  <a:cubicBezTo>
                    <a:pt x="543" y="1300"/>
                    <a:pt x="794" y="1241"/>
                    <a:pt x="837" y="1233"/>
                  </a:cubicBezTo>
                  <a:lnTo>
                    <a:pt x="1306" y="1233"/>
                  </a:lnTo>
                  <a:cubicBezTo>
                    <a:pt x="1362" y="1233"/>
                    <a:pt x="1416" y="1224"/>
                    <a:pt x="1468" y="1207"/>
                  </a:cubicBezTo>
                  <a:cubicBezTo>
                    <a:pt x="1557" y="1179"/>
                    <a:pt x="1699" y="1126"/>
                    <a:pt x="1802" y="1087"/>
                  </a:cubicBezTo>
                  <a:cubicBezTo>
                    <a:pt x="1871" y="1061"/>
                    <a:pt x="1948" y="1060"/>
                    <a:pt x="2017" y="1084"/>
                  </a:cubicBezTo>
                  <a:lnTo>
                    <a:pt x="2520" y="1261"/>
                  </a:lnTo>
                  <a:cubicBezTo>
                    <a:pt x="2772" y="1353"/>
                    <a:pt x="2817" y="1574"/>
                    <a:pt x="2822" y="1609"/>
                  </a:cubicBezTo>
                  <a:lnTo>
                    <a:pt x="2822" y="2501"/>
                  </a:lnTo>
                  <a:cubicBezTo>
                    <a:pt x="2822" y="2557"/>
                    <a:pt x="2866" y="2604"/>
                    <a:pt x="2922" y="2608"/>
                  </a:cubicBezTo>
                  <a:cubicBezTo>
                    <a:pt x="2925" y="2609"/>
                    <a:pt x="2928" y="2609"/>
                    <a:pt x="2930" y="2609"/>
                  </a:cubicBezTo>
                  <a:cubicBezTo>
                    <a:pt x="2983" y="2609"/>
                    <a:pt x="3029" y="2570"/>
                    <a:pt x="3037" y="2517"/>
                  </a:cubicBezTo>
                  <a:cubicBezTo>
                    <a:pt x="3038" y="2514"/>
                    <a:pt x="3081" y="2235"/>
                    <a:pt x="3220" y="2011"/>
                  </a:cubicBezTo>
                  <a:cubicBezTo>
                    <a:pt x="3269" y="1933"/>
                    <a:pt x="3294" y="1845"/>
                    <a:pt x="3294" y="1755"/>
                  </a:cubicBezTo>
                  <a:lnTo>
                    <a:pt x="3294" y="979"/>
                  </a:lnTo>
                  <a:cubicBezTo>
                    <a:pt x="3294" y="975"/>
                    <a:pt x="3294" y="970"/>
                    <a:pt x="3294" y="965"/>
                  </a:cubicBezTo>
                  <a:close/>
                  <a:moveTo>
                    <a:pt x="3078" y="1755"/>
                  </a:moveTo>
                  <a:cubicBezTo>
                    <a:pt x="3078" y="1803"/>
                    <a:pt x="3064" y="1851"/>
                    <a:pt x="3038" y="1894"/>
                  </a:cubicBezTo>
                  <a:lnTo>
                    <a:pt x="3038" y="1601"/>
                  </a:lnTo>
                  <a:cubicBezTo>
                    <a:pt x="3038" y="1598"/>
                    <a:pt x="3038" y="1594"/>
                    <a:pt x="3038" y="1590"/>
                  </a:cubicBezTo>
                  <a:cubicBezTo>
                    <a:pt x="3036" y="1574"/>
                    <a:pt x="2991" y="1203"/>
                    <a:pt x="2594" y="1057"/>
                  </a:cubicBezTo>
                  <a:lnTo>
                    <a:pt x="2593" y="1057"/>
                  </a:lnTo>
                  <a:lnTo>
                    <a:pt x="2089" y="880"/>
                  </a:lnTo>
                  <a:cubicBezTo>
                    <a:pt x="2032" y="860"/>
                    <a:pt x="1973" y="850"/>
                    <a:pt x="1913" y="850"/>
                  </a:cubicBezTo>
                  <a:cubicBezTo>
                    <a:pt x="1850" y="850"/>
                    <a:pt x="1786" y="862"/>
                    <a:pt x="1725" y="885"/>
                  </a:cubicBezTo>
                  <a:cubicBezTo>
                    <a:pt x="1581" y="939"/>
                    <a:pt x="1469" y="980"/>
                    <a:pt x="1402" y="1001"/>
                  </a:cubicBezTo>
                  <a:cubicBezTo>
                    <a:pt x="1371" y="1011"/>
                    <a:pt x="1339" y="1016"/>
                    <a:pt x="1306" y="1016"/>
                  </a:cubicBezTo>
                  <a:lnTo>
                    <a:pt x="828" y="1016"/>
                  </a:lnTo>
                  <a:cubicBezTo>
                    <a:pt x="823" y="1016"/>
                    <a:pt x="819" y="1016"/>
                    <a:pt x="814" y="1017"/>
                  </a:cubicBezTo>
                  <a:cubicBezTo>
                    <a:pt x="796" y="1019"/>
                    <a:pt x="364" y="1081"/>
                    <a:pt x="255" y="1568"/>
                  </a:cubicBezTo>
                  <a:cubicBezTo>
                    <a:pt x="254" y="1575"/>
                    <a:pt x="253" y="1583"/>
                    <a:pt x="253" y="1591"/>
                  </a:cubicBezTo>
                  <a:lnTo>
                    <a:pt x="253" y="1814"/>
                  </a:lnTo>
                  <a:cubicBezTo>
                    <a:pt x="229" y="1759"/>
                    <a:pt x="217" y="1700"/>
                    <a:pt x="217" y="1639"/>
                  </a:cubicBezTo>
                  <a:lnTo>
                    <a:pt x="217" y="1070"/>
                  </a:lnTo>
                  <a:cubicBezTo>
                    <a:pt x="217" y="599"/>
                    <a:pt x="600" y="216"/>
                    <a:pt x="1070" y="216"/>
                  </a:cubicBezTo>
                  <a:lnTo>
                    <a:pt x="2511" y="216"/>
                  </a:lnTo>
                  <a:cubicBezTo>
                    <a:pt x="2571" y="229"/>
                    <a:pt x="2644" y="255"/>
                    <a:pt x="2671" y="308"/>
                  </a:cubicBezTo>
                  <a:cubicBezTo>
                    <a:pt x="2705" y="373"/>
                    <a:pt x="2666" y="463"/>
                    <a:pt x="2666" y="463"/>
                  </a:cubicBezTo>
                  <a:cubicBezTo>
                    <a:pt x="2653" y="492"/>
                    <a:pt x="2653" y="526"/>
                    <a:pt x="2667" y="556"/>
                  </a:cubicBezTo>
                  <a:cubicBezTo>
                    <a:pt x="2681" y="585"/>
                    <a:pt x="2707" y="606"/>
                    <a:pt x="2739" y="614"/>
                  </a:cubicBezTo>
                  <a:cubicBezTo>
                    <a:pt x="3014" y="680"/>
                    <a:pt x="3071" y="945"/>
                    <a:pt x="3078" y="987"/>
                  </a:cubicBezTo>
                  <a:lnTo>
                    <a:pt x="3078" y="17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921">
              <a:extLst>
                <a:ext uri="{FF2B5EF4-FFF2-40B4-BE49-F238E27FC236}">
                  <a16:creationId xmlns:a16="http://schemas.microsoft.com/office/drawing/2014/main" id="{5E79B0E0-2496-4B1C-8169-B87B65D921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" y="3237"/>
              <a:ext cx="75" cy="86"/>
            </a:xfrm>
            <a:custGeom>
              <a:avLst/>
              <a:gdLst>
                <a:gd name="T0" fmla="*/ 2785 w 2786"/>
                <a:gd name="T1" fmla="*/ 751 h 3225"/>
                <a:gd name="T2" fmla="*/ 2341 w 2786"/>
                <a:gd name="T3" fmla="*/ 218 h 3225"/>
                <a:gd name="T4" fmla="*/ 2340 w 2786"/>
                <a:gd name="T5" fmla="*/ 218 h 3225"/>
                <a:gd name="T6" fmla="*/ 1836 w 2786"/>
                <a:gd name="T7" fmla="*/ 41 h 3225"/>
                <a:gd name="T8" fmla="*/ 1472 w 2786"/>
                <a:gd name="T9" fmla="*/ 46 h 3225"/>
                <a:gd name="T10" fmla="*/ 1149 w 2786"/>
                <a:gd name="T11" fmla="*/ 162 h 3225"/>
                <a:gd name="T12" fmla="*/ 1053 w 2786"/>
                <a:gd name="T13" fmla="*/ 177 h 3225"/>
                <a:gd name="T14" fmla="*/ 575 w 2786"/>
                <a:gd name="T15" fmla="*/ 177 h 3225"/>
                <a:gd name="T16" fmla="*/ 561 w 2786"/>
                <a:gd name="T17" fmla="*/ 178 h 3225"/>
                <a:gd name="T18" fmla="*/ 2 w 2786"/>
                <a:gd name="T19" fmla="*/ 729 h 3225"/>
                <a:gd name="T20" fmla="*/ 0 w 2786"/>
                <a:gd name="T21" fmla="*/ 752 h 3225"/>
                <a:gd name="T22" fmla="*/ 0 w 2786"/>
                <a:gd name="T23" fmla="*/ 1682 h 3225"/>
                <a:gd name="T24" fmla="*/ 0 w 2786"/>
                <a:gd name="T25" fmla="*/ 1685 h 3225"/>
                <a:gd name="T26" fmla="*/ 551 w 2786"/>
                <a:gd name="T27" fmla="*/ 2829 h 3225"/>
                <a:gd name="T28" fmla="*/ 553 w 2786"/>
                <a:gd name="T29" fmla="*/ 2831 h 3225"/>
                <a:gd name="T30" fmla="*/ 560 w 2786"/>
                <a:gd name="T31" fmla="*/ 2836 h 3225"/>
                <a:gd name="T32" fmla="*/ 650 w 2786"/>
                <a:gd name="T33" fmla="*/ 2901 h 3225"/>
                <a:gd name="T34" fmla="*/ 1321 w 2786"/>
                <a:gd name="T35" fmla="*/ 3222 h 3225"/>
                <a:gd name="T36" fmla="*/ 1323 w 2786"/>
                <a:gd name="T37" fmla="*/ 3222 h 3225"/>
                <a:gd name="T38" fmla="*/ 1387 w 2786"/>
                <a:gd name="T39" fmla="*/ 3225 h 3225"/>
                <a:gd name="T40" fmla="*/ 2069 w 2786"/>
                <a:gd name="T41" fmla="*/ 2941 h 3225"/>
                <a:gd name="T42" fmla="*/ 2225 w 2786"/>
                <a:gd name="T43" fmla="*/ 2820 h 3225"/>
                <a:gd name="T44" fmla="*/ 2233 w 2786"/>
                <a:gd name="T45" fmla="*/ 2814 h 3225"/>
                <a:gd name="T46" fmla="*/ 2241 w 2786"/>
                <a:gd name="T47" fmla="*/ 2808 h 3225"/>
                <a:gd name="T48" fmla="*/ 2785 w 2786"/>
                <a:gd name="T49" fmla="*/ 1671 h 3225"/>
                <a:gd name="T50" fmla="*/ 2786 w 2786"/>
                <a:gd name="T51" fmla="*/ 1662 h 3225"/>
                <a:gd name="T52" fmla="*/ 2786 w 2786"/>
                <a:gd name="T53" fmla="*/ 762 h 3225"/>
                <a:gd name="T54" fmla="*/ 2785 w 2786"/>
                <a:gd name="T55" fmla="*/ 751 h 3225"/>
                <a:gd name="T56" fmla="*/ 2569 w 2786"/>
                <a:gd name="T57" fmla="*/ 1657 h 3225"/>
                <a:gd name="T58" fmla="*/ 2120 w 2786"/>
                <a:gd name="T59" fmla="*/ 2629 h 3225"/>
                <a:gd name="T60" fmla="*/ 2108 w 2786"/>
                <a:gd name="T61" fmla="*/ 2637 h 3225"/>
                <a:gd name="T62" fmla="*/ 2102 w 2786"/>
                <a:gd name="T63" fmla="*/ 2641 h 3225"/>
                <a:gd name="T64" fmla="*/ 1924 w 2786"/>
                <a:gd name="T65" fmla="*/ 2781 h 3225"/>
                <a:gd name="T66" fmla="*/ 1345 w 2786"/>
                <a:gd name="T67" fmla="*/ 3007 h 3225"/>
                <a:gd name="T68" fmla="*/ 1326 w 2786"/>
                <a:gd name="T69" fmla="*/ 3006 h 3225"/>
                <a:gd name="T70" fmla="*/ 784 w 2786"/>
                <a:gd name="T71" fmla="*/ 2731 h 3225"/>
                <a:gd name="T72" fmla="*/ 681 w 2786"/>
                <a:gd name="T73" fmla="*/ 2656 h 3225"/>
                <a:gd name="T74" fmla="*/ 679 w 2786"/>
                <a:gd name="T75" fmla="*/ 2655 h 3225"/>
                <a:gd name="T76" fmla="*/ 671 w 2786"/>
                <a:gd name="T77" fmla="*/ 2649 h 3225"/>
                <a:gd name="T78" fmla="*/ 216 w 2786"/>
                <a:gd name="T79" fmla="*/ 1681 h 3225"/>
                <a:gd name="T80" fmla="*/ 216 w 2786"/>
                <a:gd name="T81" fmla="*/ 765 h 3225"/>
                <a:gd name="T82" fmla="*/ 583 w 2786"/>
                <a:gd name="T83" fmla="*/ 394 h 3225"/>
                <a:gd name="T84" fmla="*/ 1053 w 2786"/>
                <a:gd name="T85" fmla="*/ 394 h 3225"/>
                <a:gd name="T86" fmla="*/ 1215 w 2786"/>
                <a:gd name="T87" fmla="*/ 368 h 3225"/>
                <a:gd name="T88" fmla="*/ 1549 w 2786"/>
                <a:gd name="T89" fmla="*/ 248 h 3225"/>
                <a:gd name="T90" fmla="*/ 1764 w 2786"/>
                <a:gd name="T91" fmla="*/ 245 h 3225"/>
                <a:gd name="T92" fmla="*/ 2267 w 2786"/>
                <a:gd name="T93" fmla="*/ 422 h 3225"/>
                <a:gd name="T94" fmla="*/ 2569 w 2786"/>
                <a:gd name="T95" fmla="*/ 770 h 3225"/>
                <a:gd name="T96" fmla="*/ 2569 w 2786"/>
                <a:gd name="T97" fmla="*/ 1657 h 3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86" h="3225">
                  <a:moveTo>
                    <a:pt x="2785" y="751"/>
                  </a:moveTo>
                  <a:cubicBezTo>
                    <a:pt x="2783" y="735"/>
                    <a:pt x="2738" y="364"/>
                    <a:pt x="2341" y="218"/>
                  </a:cubicBezTo>
                  <a:lnTo>
                    <a:pt x="2340" y="218"/>
                  </a:lnTo>
                  <a:lnTo>
                    <a:pt x="1836" y="41"/>
                  </a:lnTo>
                  <a:cubicBezTo>
                    <a:pt x="1718" y="0"/>
                    <a:pt x="1589" y="1"/>
                    <a:pt x="1472" y="46"/>
                  </a:cubicBezTo>
                  <a:cubicBezTo>
                    <a:pt x="1328" y="100"/>
                    <a:pt x="1216" y="141"/>
                    <a:pt x="1149" y="162"/>
                  </a:cubicBezTo>
                  <a:cubicBezTo>
                    <a:pt x="1118" y="172"/>
                    <a:pt x="1086" y="177"/>
                    <a:pt x="1053" y="177"/>
                  </a:cubicBezTo>
                  <a:lnTo>
                    <a:pt x="575" y="177"/>
                  </a:lnTo>
                  <a:cubicBezTo>
                    <a:pt x="570" y="177"/>
                    <a:pt x="566" y="177"/>
                    <a:pt x="561" y="178"/>
                  </a:cubicBezTo>
                  <a:cubicBezTo>
                    <a:pt x="543" y="180"/>
                    <a:pt x="111" y="242"/>
                    <a:pt x="2" y="729"/>
                  </a:cubicBezTo>
                  <a:cubicBezTo>
                    <a:pt x="1" y="736"/>
                    <a:pt x="0" y="744"/>
                    <a:pt x="0" y="752"/>
                  </a:cubicBezTo>
                  <a:lnTo>
                    <a:pt x="0" y="1682"/>
                  </a:lnTo>
                  <a:cubicBezTo>
                    <a:pt x="0" y="1683"/>
                    <a:pt x="0" y="1684"/>
                    <a:pt x="0" y="1685"/>
                  </a:cubicBezTo>
                  <a:cubicBezTo>
                    <a:pt x="1" y="1717"/>
                    <a:pt x="23" y="2480"/>
                    <a:pt x="551" y="2829"/>
                  </a:cubicBezTo>
                  <a:lnTo>
                    <a:pt x="553" y="2831"/>
                  </a:lnTo>
                  <a:cubicBezTo>
                    <a:pt x="556" y="2833"/>
                    <a:pt x="558" y="2834"/>
                    <a:pt x="560" y="2836"/>
                  </a:cubicBezTo>
                  <a:cubicBezTo>
                    <a:pt x="590" y="2856"/>
                    <a:pt x="621" y="2878"/>
                    <a:pt x="650" y="2901"/>
                  </a:cubicBezTo>
                  <a:cubicBezTo>
                    <a:pt x="804" y="3022"/>
                    <a:pt x="1093" y="3222"/>
                    <a:pt x="1321" y="3222"/>
                  </a:cubicBezTo>
                  <a:lnTo>
                    <a:pt x="1323" y="3222"/>
                  </a:lnTo>
                  <a:cubicBezTo>
                    <a:pt x="1335" y="3224"/>
                    <a:pt x="1357" y="3225"/>
                    <a:pt x="1387" y="3225"/>
                  </a:cubicBezTo>
                  <a:cubicBezTo>
                    <a:pt x="1517" y="3225"/>
                    <a:pt x="1793" y="3191"/>
                    <a:pt x="2069" y="2941"/>
                  </a:cubicBezTo>
                  <a:cubicBezTo>
                    <a:pt x="2116" y="2900"/>
                    <a:pt x="2168" y="2859"/>
                    <a:pt x="2225" y="2820"/>
                  </a:cubicBezTo>
                  <a:lnTo>
                    <a:pt x="2233" y="2814"/>
                  </a:lnTo>
                  <a:cubicBezTo>
                    <a:pt x="2235" y="2812"/>
                    <a:pt x="2238" y="2810"/>
                    <a:pt x="2241" y="2808"/>
                  </a:cubicBezTo>
                  <a:cubicBezTo>
                    <a:pt x="2417" y="2690"/>
                    <a:pt x="2721" y="2385"/>
                    <a:pt x="2785" y="1671"/>
                  </a:cubicBezTo>
                  <a:cubicBezTo>
                    <a:pt x="2785" y="1668"/>
                    <a:pt x="2786" y="1665"/>
                    <a:pt x="2786" y="1662"/>
                  </a:cubicBezTo>
                  <a:lnTo>
                    <a:pt x="2786" y="762"/>
                  </a:lnTo>
                  <a:cubicBezTo>
                    <a:pt x="2786" y="759"/>
                    <a:pt x="2785" y="755"/>
                    <a:pt x="2785" y="751"/>
                  </a:cubicBezTo>
                  <a:close/>
                  <a:moveTo>
                    <a:pt x="2569" y="1657"/>
                  </a:moveTo>
                  <a:cubicBezTo>
                    <a:pt x="2510" y="2301"/>
                    <a:pt x="2236" y="2551"/>
                    <a:pt x="2120" y="2629"/>
                  </a:cubicBezTo>
                  <a:cubicBezTo>
                    <a:pt x="2116" y="2631"/>
                    <a:pt x="2112" y="2634"/>
                    <a:pt x="2108" y="2637"/>
                  </a:cubicBezTo>
                  <a:lnTo>
                    <a:pt x="2102" y="2641"/>
                  </a:lnTo>
                  <a:cubicBezTo>
                    <a:pt x="2037" y="2686"/>
                    <a:pt x="1978" y="2733"/>
                    <a:pt x="1924" y="2781"/>
                  </a:cubicBezTo>
                  <a:cubicBezTo>
                    <a:pt x="1634" y="3043"/>
                    <a:pt x="1358" y="3009"/>
                    <a:pt x="1345" y="3007"/>
                  </a:cubicBezTo>
                  <a:cubicBezTo>
                    <a:pt x="1339" y="3006"/>
                    <a:pt x="1332" y="3006"/>
                    <a:pt x="1326" y="3006"/>
                  </a:cubicBezTo>
                  <a:cubicBezTo>
                    <a:pt x="1211" y="3009"/>
                    <a:pt x="1003" y="2904"/>
                    <a:pt x="784" y="2731"/>
                  </a:cubicBezTo>
                  <a:cubicBezTo>
                    <a:pt x="750" y="2705"/>
                    <a:pt x="716" y="2680"/>
                    <a:pt x="681" y="2656"/>
                  </a:cubicBezTo>
                  <a:lnTo>
                    <a:pt x="679" y="2655"/>
                  </a:lnTo>
                  <a:cubicBezTo>
                    <a:pt x="676" y="2653"/>
                    <a:pt x="674" y="2651"/>
                    <a:pt x="671" y="2649"/>
                  </a:cubicBezTo>
                  <a:cubicBezTo>
                    <a:pt x="245" y="2367"/>
                    <a:pt x="217" y="1708"/>
                    <a:pt x="216" y="1681"/>
                  </a:cubicBezTo>
                  <a:lnTo>
                    <a:pt x="216" y="765"/>
                  </a:lnTo>
                  <a:cubicBezTo>
                    <a:pt x="290" y="460"/>
                    <a:pt x="542" y="401"/>
                    <a:pt x="583" y="394"/>
                  </a:cubicBezTo>
                  <a:lnTo>
                    <a:pt x="1053" y="394"/>
                  </a:lnTo>
                  <a:cubicBezTo>
                    <a:pt x="1109" y="394"/>
                    <a:pt x="1163" y="385"/>
                    <a:pt x="1215" y="368"/>
                  </a:cubicBezTo>
                  <a:cubicBezTo>
                    <a:pt x="1304" y="340"/>
                    <a:pt x="1446" y="287"/>
                    <a:pt x="1549" y="248"/>
                  </a:cubicBezTo>
                  <a:cubicBezTo>
                    <a:pt x="1618" y="222"/>
                    <a:pt x="1695" y="221"/>
                    <a:pt x="1764" y="245"/>
                  </a:cubicBezTo>
                  <a:lnTo>
                    <a:pt x="2267" y="422"/>
                  </a:lnTo>
                  <a:cubicBezTo>
                    <a:pt x="2519" y="514"/>
                    <a:pt x="2564" y="735"/>
                    <a:pt x="2569" y="770"/>
                  </a:cubicBezTo>
                  <a:lnTo>
                    <a:pt x="2569" y="16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922">
              <a:extLst>
                <a:ext uri="{FF2B5EF4-FFF2-40B4-BE49-F238E27FC236}">
                  <a16:creationId xmlns:a16="http://schemas.microsoft.com/office/drawing/2014/main" id="{DEFFACE0-25EA-41E3-B8AE-EC45318B1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3331"/>
              <a:ext cx="13" cy="15"/>
            </a:xfrm>
            <a:custGeom>
              <a:avLst/>
              <a:gdLst>
                <a:gd name="T0" fmla="*/ 479 w 490"/>
                <a:gd name="T1" fmla="*/ 62 h 572"/>
                <a:gd name="T2" fmla="*/ 391 w 490"/>
                <a:gd name="T3" fmla="*/ 3 h 572"/>
                <a:gd name="T4" fmla="*/ 295 w 490"/>
                <a:gd name="T5" fmla="*/ 47 h 572"/>
                <a:gd name="T6" fmla="*/ 36 w 490"/>
                <a:gd name="T7" fmla="*/ 400 h 572"/>
                <a:gd name="T8" fmla="*/ 59 w 490"/>
                <a:gd name="T9" fmla="*/ 551 h 572"/>
                <a:gd name="T10" fmla="*/ 123 w 490"/>
                <a:gd name="T11" fmla="*/ 572 h 572"/>
                <a:gd name="T12" fmla="*/ 210 w 490"/>
                <a:gd name="T13" fmla="*/ 528 h 572"/>
                <a:gd name="T14" fmla="*/ 469 w 490"/>
                <a:gd name="T15" fmla="*/ 176 h 572"/>
                <a:gd name="T16" fmla="*/ 490 w 490"/>
                <a:gd name="T17" fmla="*/ 111 h 572"/>
                <a:gd name="T18" fmla="*/ 479 w 490"/>
                <a:gd name="T19" fmla="*/ 62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0" h="572">
                  <a:moveTo>
                    <a:pt x="479" y="62"/>
                  </a:moveTo>
                  <a:cubicBezTo>
                    <a:pt x="462" y="29"/>
                    <a:pt x="429" y="6"/>
                    <a:pt x="391" y="3"/>
                  </a:cubicBezTo>
                  <a:cubicBezTo>
                    <a:pt x="354" y="0"/>
                    <a:pt x="317" y="16"/>
                    <a:pt x="295" y="47"/>
                  </a:cubicBezTo>
                  <a:lnTo>
                    <a:pt x="36" y="400"/>
                  </a:lnTo>
                  <a:cubicBezTo>
                    <a:pt x="0" y="448"/>
                    <a:pt x="11" y="515"/>
                    <a:pt x="59" y="551"/>
                  </a:cubicBezTo>
                  <a:cubicBezTo>
                    <a:pt x="78" y="565"/>
                    <a:pt x="100" y="572"/>
                    <a:pt x="123" y="572"/>
                  </a:cubicBezTo>
                  <a:cubicBezTo>
                    <a:pt x="156" y="572"/>
                    <a:pt x="189" y="557"/>
                    <a:pt x="210" y="528"/>
                  </a:cubicBezTo>
                  <a:lnTo>
                    <a:pt x="469" y="176"/>
                  </a:lnTo>
                  <a:cubicBezTo>
                    <a:pt x="483" y="158"/>
                    <a:pt x="490" y="134"/>
                    <a:pt x="490" y="111"/>
                  </a:cubicBezTo>
                  <a:cubicBezTo>
                    <a:pt x="490" y="94"/>
                    <a:pt x="486" y="77"/>
                    <a:pt x="479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923">
              <a:extLst>
                <a:ext uri="{FF2B5EF4-FFF2-40B4-BE49-F238E27FC236}">
                  <a16:creationId xmlns:a16="http://schemas.microsoft.com/office/drawing/2014/main" id="{834AC76F-D737-49C5-932C-764F58CC9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8"/>
              <a:ext cx="7" cy="7"/>
            </a:xfrm>
            <a:custGeom>
              <a:avLst/>
              <a:gdLst>
                <a:gd name="T0" fmla="*/ 222 w 262"/>
                <a:gd name="T1" fmla="*/ 44 h 251"/>
                <a:gd name="T2" fmla="*/ 71 w 262"/>
                <a:gd name="T3" fmla="*/ 39 h 251"/>
                <a:gd name="T4" fmla="*/ 46 w 262"/>
                <a:gd name="T5" fmla="*/ 62 h 251"/>
                <a:gd name="T6" fmla="*/ 24 w 262"/>
                <a:gd name="T7" fmla="*/ 195 h 251"/>
                <a:gd name="T8" fmla="*/ 25 w 262"/>
                <a:gd name="T9" fmla="*/ 196 h 251"/>
                <a:gd name="T10" fmla="*/ 105 w 262"/>
                <a:gd name="T11" fmla="*/ 250 h 251"/>
                <a:gd name="T12" fmla="*/ 120 w 262"/>
                <a:gd name="T13" fmla="*/ 251 h 251"/>
                <a:gd name="T14" fmla="*/ 196 w 262"/>
                <a:gd name="T15" fmla="*/ 220 h 251"/>
                <a:gd name="T16" fmla="*/ 220 w 262"/>
                <a:gd name="T17" fmla="*/ 196 h 251"/>
                <a:gd name="T18" fmla="*/ 222 w 262"/>
                <a:gd name="T19" fmla="*/ 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22" y="44"/>
                  </a:moveTo>
                  <a:cubicBezTo>
                    <a:pt x="181" y="2"/>
                    <a:pt x="114" y="0"/>
                    <a:pt x="71" y="39"/>
                  </a:cubicBezTo>
                  <a:lnTo>
                    <a:pt x="46" y="62"/>
                  </a:lnTo>
                  <a:cubicBezTo>
                    <a:pt x="9" y="96"/>
                    <a:pt x="0" y="151"/>
                    <a:pt x="24" y="195"/>
                  </a:cubicBezTo>
                  <a:lnTo>
                    <a:pt x="25" y="196"/>
                  </a:lnTo>
                  <a:cubicBezTo>
                    <a:pt x="42" y="226"/>
                    <a:pt x="71" y="246"/>
                    <a:pt x="105" y="250"/>
                  </a:cubicBezTo>
                  <a:cubicBezTo>
                    <a:pt x="110" y="251"/>
                    <a:pt x="115" y="251"/>
                    <a:pt x="120" y="251"/>
                  </a:cubicBezTo>
                  <a:cubicBezTo>
                    <a:pt x="148" y="251"/>
                    <a:pt x="176" y="240"/>
                    <a:pt x="196" y="220"/>
                  </a:cubicBezTo>
                  <a:lnTo>
                    <a:pt x="220" y="196"/>
                  </a:lnTo>
                  <a:cubicBezTo>
                    <a:pt x="262" y="154"/>
                    <a:pt x="262" y="87"/>
                    <a:pt x="222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924">
              <a:extLst>
                <a:ext uri="{FF2B5EF4-FFF2-40B4-BE49-F238E27FC236}">
                  <a16:creationId xmlns:a16="http://schemas.microsoft.com/office/drawing/2014/main" id="{3F23CB62-A82F-449C-A0CB-645CA947E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78"/>
              <a:ext cx="7" cy="7"/>
            </a:xfrm>
            <a:custGeom>
              <a:avLst/>
              <a:gdLst>
                <a:gd name="T0" fmla="*/ 216 w 262"/>
                <a:gd name="T1" fmla="*/ 62 h 251"/>
                <a:gd name="T2" fmla="*/ 192 w 262"/>
                <a:gd name="T3" fmla="*/ 39 h 251"/>
                <a:gd name="T4" fmla="*/ 40 w 262"/>
                <a:gd name="T5" fmla="*/ 44 h 251"/>
                <a:gd name="T6" fmla="*/ 42 w 262"/>
                <a:gd name="T7" fmla="*/ 196 h 251"/>
                <a:gd name="T8" fmla="*/ 66 w 262"/>
                <a:gd name="T9" fmla="*/ 220 h 251"/>
                <a:gd name="T10" fmla="*/ 142 w 262"/>
                <a:gd name="T11" fmla="*/ 251 h 251"/>
                <a:gd name="T12" fmla="*/ 158 w 262"/>
                <a:gd name="T13" fmla="*/ 250 h 251"/>
                <a:gd name="T14" fmla="*/ 237 w 262"/>
                <a:gd name="T15" fmla="*/ 195 h 251"/>
                <a:gd name="T16" fmla="*/ 238 w 262"/>
                <a:gd name="T17" fmla="*/ 194 h 251"/>
                <a:gd name="T18" fmla="*/ 216 w 262"/>
                <a:gd name="T19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" h="251">
                  <a:moveTo>
                    <a:pt x="216" y="62"/>
                  </a:moveTo>
                  <a:lnTo>
                    <a:pt x="192" y="39"/>
                  </a:lnTo>
                  <a:cubicBezTo>
                    <a:pt x="148" y="0"/>
                    <a:pt x="81" y="2"/>
                    <a:pt x="40" y="44"/>
                  </a:cubicBezTo>
                  <a:cubicBezTo>
                    <a:pt x="0" y="87"/>
                    <a:pt x="0" y="154"/>
                    <a:pt x="42" y="196"/>
                  </a:cubicBezTo>
                  <a:lnTo>
                    <a:pt x="66" y="220"/>
                  </a:lnTo>
                  <a:cubicBezTo>
                    <a:pt x="86" y="240"/>
                    <a:pt x="114" y="251"/>
                    <a:pt x="142" y="251"/>
                  </a:cubicBezTo>
                  <a:cubicBezTo>
                    <a:pt x="148" y="251"/>
                    <a:pt x="153" y="251"/>
                    <a:pt x="158" y="250"/>
                  </a:cubicBezTo>
                  <a:cubicBezTo>
                    <a:pt x="191" y="246"/>
                    <a:pt x="221" y="225"/>
                    <a:pt x="237" y="195"/>
                  </a:cubicBezTo>
                  <a:lnTo>
                    <a:pt x="238" y="194"/>
                  </a:lnTo>
                  <a:cubicBezTo>
                    <a:pt x="262" y="150"/>
                    <a:pt x="253" y="96"/>
                    <a:pt x="216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925">
              <a:extLst>
                <a:ext uri="{FF2B5EF4-FFF2-40B4-BE49-F238E27FC236}">
                  <a16:creationId xmlns:a16="http://schemas.microsoft.com/office/drawing/2014/main" id="{C48D718F-A7A0-41FA-A1D0-6D3B9DDD2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84 w 220"/>
                <a:gd name="T1" fmla="*/ 32 h 221"/>
                <a:gd name="T2" fmla="*/ 184 w 220"/>
                <a:gd name="T3" fmla="*/ 32 h 221"/>
                <a:gd name="T4" fmla="*/ 122 w 220"/>
                <a:gd name="T5" fmla="*/ 3 h 221"/>
                <a:gd name="T6" fmla="*/ 36 w 220"/>
                <a:gd name="T7" fmla="*/ 31 h 221"/>
                <a:gd name="T8" fmla="*/ 36 w 220"/>
                <a:gd name="T9" fmla="*/ 32 h 221"/>
                <a:gd name="T10" fmla="*/ 1 w 220"/>
                <a:gd name="T11" fmla="*/ 109 h 221"/>
                <a:gd name="T12" fmla="*/ 33 w 220"/>
                <a:gd name="T13" fmla="*/ 188 h 221"/>
                <a:gd name="T14" fmla="*/ 34 w 220"/>
                <a:gd name="T15" fmla="*/ 190 h 221"/>
                <a:gd name="T16" fmla="*/ 110 w 220"/>
                <a:gd name="T17" fmla="*/ 221 h 221"/>
                <a:gd name="T18" fmla="*/ 186 w 220"/>
                <a:gd name="T19" fmla="*/ 189 h 221"/>
                <a:gd name="T20" fmla="*/ 188 w 220"/>
                <a:gd name="T21" fmla="*/ 188 h 221"/>
                <a:gd name="T22" fmla="*/ 219 w 220"/>
                <a:gd name="T23" fmla="*/ 109 h 221"/>
                <a:gd name="T24" fmla="*/ 184 w 220"/>
                <a:gd name="T25" fmla="*/ 3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221">
                  <a:moveTo>
                    <a:pt x="184" y="32"/>
                  </a:moveTo>
                  <a:lnTo>
                    <a:pt x="184" y="32"/>
                  </a:lnTo>
                  <a:cubicBezTo>
                    <a:pt x="167" y="16"/>
                    <a:pt x="146" y="6"/>
                    <a:pt x="122" y="3"/>
                  </a:cubicBezTo>
                  <a:cubicBezTo>
                    <a:pt x="90" y="0"/>
                    <a:pt x="59" y="10"/>
                    <a:pt x="36" y="31"/>
                  </a:cubicBezTo>
                  <a:lnTo>
                    <a:pt x="36" y="32"/>
                  </a:lnTo>
                  <a:cubicBezTo>
                    <a:pt x="14" y="52"/>
                    <a:pt x="1" y="80"/>
                    <a:pt x="1" y="109"/>
                  </a:cubicBezTo>
                  <a:cubicBezTo>
                    <a:pt x="0" y="139"/>
                    <a:pt x="12" y="167"/>
                    <a:pt x="33" y="188"/>
                  </a:cubicBezTo>
                  <a:lnTo>
                    <a:pt x="34" y="190"/>
                  </a:lnTo>
                  <a:cubicBezTo>
                    <a:pt x="55" y="210"/>
                    <a:pt x="82" y="221"/>
                    <a:pt x="110" y="221"/>
                  </a:cubicBezTo>
                  <a:cubicBezTo>
                    <a:pt x="138" y="221"/>
                    <a:pt x="165" y="210"/>
                    <a:pt x="186" y="189"/>
                  </a:cubicBezTo>
                  <a:lnTo>
                    <a:pt x="188" y="188"/>
                  </a:lnTo>
                  <a:cubicBezTo>
                    <a:pt x="209" y="167"/>
                    <a:pt x="220" y="139"/>
                    <a:pt x="219" y="109"/>
                  </a:cubicBezTo>
                  <a:cubicBezTo>
                    <a:pt x="219" y="80"/>
                    <a:pt x="206" y="52"/>
                    <a:pt x="184" y="3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926">
              <a:extLst>
                <a:ext uri="{FF2B5EF4-FFF2-40B4-BE49-F238E27FC236}">
                  <a16:creationId xmlns:a16="http://schemas.microsoft.com/office/drawing/2014/main" id="{7448251F-D6BF-4650-8ED7-C7999A0D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52 w 228"/>
                <a:gd name="T1" fmla="*/ 14 h 225"/>
                <a:gd name="T2" fmla="*/ 31 w 228"/>
                <a:gd name="T3" fmla="*/ 55 h 225"/>
                <a:gd name="T4" fmla="*/ 43 w 228"/>
                <a:gd name="T5" fmla="*/ 193 h 225"/>
                <a:gd name="T6" fmla="*/ 119 w 228"/>
                <a:gd name="T7" fmla="*/ 225 h 225"/>
                <a:gd name="T8" fmla="*/ 182 w 228"/>
                <a:gd name="T9" fmla="*/ 205 h 225"/>
                <a:gd name="T10" fmla="*/ 228 w 228"/>
                <a:gd name="T11" fmla="*/ 117 h 225"/>
                <a:gd name="T12" fmla="*/ 228 w 228"/>
                <a:gd name="T13" fmla="*/ 117 h 225"/>
                <a:gd name="T14" fmla="*/ 152 w 228"/>
                <a:gd name="T15" fmla="*/ 1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8" h="225">
                  <a:moveTo>
                    <a:pt x="152" y="14"/>
                  </a:moveTo>
                  <a:cubicBezTo>
                    <a:pt x="107" y="0"/>
                    <a:pt x="58" y="16"/>
                    <a:pt x="31" y="55"/>
                  </a:cubicBezTo>
                  <a:cubicBezTo>
                    <a:pt x="0" y="98"/>
                    <a:pt x="5" y="156"/>
                    <a:pt x="43" y="193"/>
                  </a:cubicBezTo>
                  <a:cubicBezTo>
                    <a:pt x="63" y="214"/>
                    <a:pt x="91" y="225"/>
                    <a:pt x="119" y="225"/>
                  </a:cubicBezTo>
                  <a:cubicBezTo>
                    <a:pt x="141" y="225"/>
                    <a:pt x="163" y="219"/>
                    <a:pt x="182" y="205"/>
                  </a:cubicBezTo>
                  <a:cubicBezTo>
                    <a:pt x="210" y="185"/>
                    <a:pt x="228" y="152"/>
                    <a:pt x="228" y="117"/>
                  </a:cubicBezTo>
                  <a:lnTo>
                    <a:pt x="228" y="117"/>
                  </a:lnTo>
                  <a:cubicBezTo>
                    <a:pt x="228" y="70"/>
                    <a:pt x="197" y="28"/>
                    <a:pt x="152" y="1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927">
              <a:extLst>
                <a:ext uri="{FF2B5EF4-FFF2-40B4-BE49-F238E27FC236}">
                  <a16:creationId xmlns:a16="http://schemas.microsoft.com/office/drawing/2014/main" id="{C292E096-D0ED-48BF-BB51-9C319C1D6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31"/>
              <a:ext cx="6" cy="6"/>
            </a:xfrm>
            <a:custGeom>
              <a:avLst/>
              <a:gdLst>
                <a:gd name="T0" fmla="*/ 196 w 221"/>
                <a:gd name="T1" fmla="*/ 55 h 227"/>
                <a:gd name="T2" fmla="*/ 195 w 221"/>
                <a:gd name="T3" fmla="*/ 53 h 227"/>
                <a:gd name="T4" fmla="*/ 74 w 221"/>
                <a:gd name="T5" fmla="*/ 15 h 227"/>
                <a:gd name="T6" fmla="*/ 0 w 221"/>
                <a:gd name="T7" fmla="*/ 118 h 227"/>
                <a:gd name="T8" fmla="*/ 0 w 221"/>
                <a:gd name="T9" fmla="*/ 120 h 227"/>
                <a:gd name="T10" fmla="*/ 57 w 221"/>
                <a:gd name="T11" fmla="*/ 215 h 227"/>
                <a:gd name="T12" fmla="*/ 108 w 221"/>
                <a:gd name="T13" fmla="*/ 227 h 227"/>
                <a:gd name="T14" fmla="*/ 169 w 221"/>
                <a:gd name="T15" fmla="*/ 209 h 227"/>
                <a:gd name="T16" fmla="*/ 215 w 221"/>
                <a:gd name="T17" fmla="*/ 138 h 227"/>
                <a:gd name="T18" fmla="*/ 196 w 221"/>
                <a:gd name="T19" fmla="*/ 5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1" h="227">
                  <a:moveTo>
                    <a:pt x="196" y="55"/>
                  </a:moveTo>
                  <a:lnTo>
                    <a:pt x="195" y="53"/>
                  </a:lnTo>
                  <a:cubicBezTo>
                    <a:pt x="167" y="16"/>
                    <a:pt x="118" y="0"/>
                    <a:pt x="74" y="15"/>
                  </a:cubicBezTo>
                  <a:cubicBezTo>
                    <a:pt x="30" y="30"/>
                    <a:pt x="0" y="71"/>
                    <a:pt x="0" y="118"/>
                  </a:cubicBezTo>
                  <a:lnTo>
                    <a:pt x="0" y="120"/>
                  </a:lnTo>
                  <a:cubicBezTo>
                    <a:pt x="0" y="159"/>
                    <a:pt x="22" y="196"/>
                    <a:pt x="57" y="215"/>
                  </a:cubicBezTo>
                  <a:cubicBezTo>
                    <a:pt x="73" y="223"/>
                    <a:pt x="91" y="227"/>
                    <a:pt x="108" y="227"/>
                  </a:cubicBezTo>
                  <a:cubicBezTo>
                    <a:pt x="129" y="227"/>
                    <a:pt x="150" y="221"/>
                    <a:pt x="169" y="209"/>
                  </a:cubicBezTo>
                  <a:cubicBezTo>
                    <a:pt x="193" y="193"/>
                    <a:pt x="210" y="167"/>
                    <a:pt x="215" y="138"/>
                  </a:cubicBezTo>
                  <a:cubicBezTo>
                    <a:pt x="221" y="109"/>
                    <a:pt x="214" y="78"/>
                    <a:pt x="196" y="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928">
              <a:extLst>
                <a:ext uri="{FF2B5EF4-FFF2-40B4-BE49-F238E27FC236}">
                  <a16:creationId xmlns:a16="http://schemas.microsoft.com/office/drawing/2014/main" id="{DFB563B3-23ED-40DF-9B75-96C08D8CB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17"/>
              <a:ext cx="38" cy="41"/>
            </a:xfrm>
            <a:custGeom>
              <a:avLst/>
              <a:gdLst>
                <a:gd name="T0" fmla="*/ 1396 w 1407"/>
                <a:gd name="T1" fmla="*/ 223 h 1502"/>
                <a:gd name="T2" fmla="*/ 1332 w 1407"/>
                <a:gd name="T3" fmla="*/ 159 h 1502"/>
                <a:gd name="T4" fmla="*/ 917 w 1407"/>
                <a:gd name="T5" fmla="*/ 10 h 1502"/>
                <a:gd name="T6" fmla="*/ 906 w 1407"/>
                <a:gd name="T7" fmla="*/ 7 h 1502"/>
                <a:gd name="T8" fmla="*/ 820 w 1407"/>
                <a:gd name="T9" fmla="*/ 22 h 1502"/>
                <a:gd name="T10" fmla="*/ 51 w 1407"/>
                <a:gd name="T11" fmla="*/ 536 h 1502"/>
                <a:gd name="T12" fmla="*/ 51 w 1407"/>
                <a:gd name="T13" fmla="*/ 536 h 1502"/>
                <a:gd name="T14" fmla="*/ 111 w 1407"/>
                <a:gd name="T15" fmla="*/ 626 h 1502"/>
                <a:gd name="T16" fmla="*/ 49 w 1407"/>
                <a:gd name="T17" fmla="*/ 537 h 1502"/>
                <a:gd name="T18" fmla="*/ 4 w 1407"/>
                <a:gd name="T19" fmla="*/ 601 h 1502"/>
                <a:gd name="T20" fmla="*/ 2 w 1407"/>
                <a:gd name="T21" fmla="*/ 645 h 1502"/>
                <a:gd name="T22" fmla="*/ 22 w 1407"/>
                <a:gd name="T23" fmla="*/ 692 h 1502"/>
                <a:gd name="T24" fmla="*/ 585 w 1407"/>
                <a:gd name="T25" fmla="*/ 1458 h 1502"/>
                <a:gd name="T26" fmla="*/ 672 w 1407"/>
                <a:gd name="T27" fmla="*/ 1502 h 1502"/>
                <a:gd name="T28" fmla="*/ 679 w 1407"/>
                <a:gd name="T29" fmla="*/ 1502 h 1502"/>
                <a:gd name="T30" fmla="*/ 767 w 1407"/>
                <a:gd name="T31" fmla="*/ 1446 h 1502"/>
                <a:gd name="T32" fmla="*/ 1390 w 1407"/>
                <a:gd name="T33" fmla="*/ 313 h 1502"/>
                <a:gd name="T34" fmla="*/ 1396 w 1407"/>
                <a:gd name="T35" fmla="*/ 223 h 1502"/>
                <a:gd name="T36" fmla="*/ 659 w 1407"/>
                <a:gd name="T37" fmla="*/ 1193 h 1502"/>
                <a:gd name="T38" fmla="*/ 263 w 1407"/>
                <a:gd name="T39" fmla="*/ 655 h 1502"/>
                <a:gd name="T40" fmla="*/ 895 w 1407"/>
                <a:gd name="T41" fmla="*/ 233 h 1502"/>
                <a:gd name="T42" fmla="*/ 1139 w 1407"/>
                <a:gd name="T43" fmla="*/ 320 h 1502"/>
                <a:gd name="T44" fmla="*/ 659 w 1407"/>
                <a:gd name="T45" fmla="*/ 1193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07" h="1502">
                  <a:moveTo>
                    <a:pt x="1396" y="223"/>
                  </a:moveTo>
                  <a:cubicBezTo>
                    <a:pt x="1385" y="193"/>
                    <a:pt x="1361" y="170"/>
                    <a:pt x="1332" y="159"/>
                  </a:cubicBezTo>
                  <a:lnTo>
                    <a:pt x="917" y="10"/>
                  </a:lnTo>
                  <a:cubicBezTo>
                    <a:pt x="913" y="9"/>
                    <a:pt x="910" y="8"/>
                    <a:pt x="906" y="7"/>
                  </a:cubicBezTo>
                  <a:cubicBezTo>
                    <a:pt x="877" y="0"/>
                    <a:pt x="845" y="5"/>
                    <a:pt x="820" y="22"/>
                  </a:cubicBezTo>
                  <a:lnTo>
                    <a:pt x="51" y="536"/>
                  </a:lnTo>
                  <a:cubicBezTo>
                    <a:pt x="51" y="536"/>
                    <a:pt x="51" y="536"/>
                    <a:pt x="51" y="536"/>
                  </a:cubicBezTo>
                  <a:lnTo>
                    <a:pt x="111" y="626"/>
                  </a:lnTo>
                  <a:lnTo>
                    <a:pt x="49" y="537"/>
                  </a:lnTo>
                  <a:cubicBezTo>
                    <a:pt x="27" y="552"/>
                    <a:pt x="11" y="575"/>
                    <a:pt x="4" y="601"/>
                  </a:cubicBezTo>
                  <a:cubicBezTo>
                    <a:pt x="0" y="616"/>
                    <a:pt x="0" y="631"/>
                    <a:pt x="2" y="645"/>
                  </a:cubicBezTo>
                  <a:cubicBezTo>
                    <a:pt x="5" y="662"/>
                    <a:pt x="12" y="678"/>
                    <a:pt x="22" y="692"/>
                  </a:cubicBezTo>
                  <a:lnTo>
                    <a:pt x="585" y="1458"/>
                  </a:lnTo>
                  <a:cubicBezTo>
                    <a:pt x="605" y="1486"/>
                    <a:pt x="638" y="1502"/>
                    <a:pt x="672" y="1502"/>
                  </a:cubicBezTo>
                  <a:cubicBezTo>
                    <a:pt x="674" y="1502"/>
                    <a:pt x="677" y="1502"/>
                    <a:pt x="679" y="1502"/>
                  </a:cubicBezTo>
                  <a:cubicBezTo>
                    <a:pt x="716" y="1500"/>
                    <a:pt x="749" y="1479"/>
                    <a:pt x="767" y="1446"/>
                  </a:cubicBezTo>
                  <a:lnTo>
                    <a:pt x="1390" y="313"/>
                  </a:lnTo>
                  <a:cubicBezTo>
                    <a:pt x="1405" y="285"/>
                    <a:pt x="1407" y="252"/>
                    <a:pt x="1396" y="223"/>
                  </a:cubicBezTo>
                  <a:close/>
                  <a:moveTo>
                    <a:pt x="659" y="1193"/>
                  </a:moveTo>
                  <a:lnTo>
                    <a:pt x="263" y="655"/>
                  </a:lnTo>
                  <a:lnTo>
                    <a:pt x="895" y="233"/>
                  </a:lnTo>
                  <a:lnTo>
                    <a:pt x="1139" y="320"/>
                  </a:lnTo>
                  <a:lnTo>
                    <a:pt x="659" y="1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929">
              <a:extLst>
                <a:ext uri="{FF2B5EF4-FFF2-40B4-BE49-F238E27FC236}">
                  <a16:creationId xmlns:a16="http://schemas.microsoft.com/office/drawing/2014/main" id="{C155D2B4-40E9-4444-BCC8-CC27FCDD13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" y="3317"/>
              <a:ext cx="38" cy="41"/>
            </a:xfrm>
            <a:custGeom>
              <a:avLst/>
              <a:gdLst>
                <a:gd name="T0" fmla="*/ 1405 w 1410"/>
                <a:gd name="T1" fmla="*/ 609 h 1502"/>
                <a:gd name="T2" fmla="*/ 1358 w 1410"/>
                <a:gd name="T3" fmla="*/ 538 h 1502"/>
                <a:gd name="T4" fmla="*/ 587 w 1410"/>
                <a:gd name="T5" fmla="*/ 22 h 1502"/>
                <a:gd name="T6" fmla="*/ 503 w 1410"/>
                <a:gd name="T7" fmla="*/ 7 h 1502"/>
                <a:gd name="T8" fmla="*/ 490 w 1410"/>
                <a:gd name="T9" fmla="*/ 10 h 1502"/>
                <a:gd name="T10" fmla="*/ 75 w 1410"/>
                <a:gd name="T11" fmla="*/ 159 h 1502"/>
                <a:gd name="T12" fmla="*/ 11 w 1410"/>
                <a:gd name="T13" fmla="*/ 223 h 1502"/>
                <a:gd name="T14" fmla="*/ 17 w 1410"/>
                <a:gd name="T15" fmla="*/ 313 h 1502"/>
                <a:gd name="T16" fmla="*/ 640 w 1410"/>
                <a:gd name="T17" fmla="*/ 1446 h 1502"/>
                <a:gd name="T18" fmla="*/ 728 w 1410"/>
                <a:gd name="T19" fmla="*/ 1502 h 1502"/>
                <a:gd name="T20" fmla="*/ 735 w 1410"/>
                <a:gd name="T21" fmla="*/ 1502 h 1502"/>
                <a:gd name="T22" fmla="*/ 822 w 1410"/>
                <a:gd name="T23" fmla="*/ 1458 h 1502"/>
                <a:gd name="T24" fmla="*/ 1123 w 1410"/>
                <a:gd name="T25" fmla="*/ 1049 h 1502"/>
                <a:gd name="T26" fmla="*/ 1124 w 1410"/>
                <a:gd name="T27" fmla="*/ 1048 h 1502"/>
                <a:gd name="T28" fmla="*/ 1385 w 1410"/>
                <a:gd name="T29" fmla="*/ 692 h 1502"/>
                <a:gd name="T30" fmla="*/ 1405 w 1410"/>
                <a:gd name="T31" fmla="*/ 609 h 1502"/>
                <a:gd name="T32" fmla="*/ 949 w 1410"/>
                <a:gd name="T33" fmla="*/ 920 h 1502"/>
                <a:gd name="T34" fmla="*/ 948 w 1410"/>
                <a:gd name="T35" fmla="*/ 922 h 1502"/>
                <a:gd name="T36" fmla="*/ 748 w 1410"/>
                <a:gd name="T37" fmla="*/ 1193 h 1502"/>
                <a:gd name="T38" fmla="*/ 268 w 1410"/>
                <a:gd name="T39" fmla="*/ 320 h 1502"/>
                <a:gd name="T40" fmla="*/ 512 w 1410"/>
                <a:gd name="T41" fmla="*/ 233 h 1502"/>
                <a:gd name="T42" fmla="*/ 1144 w 1410"/>
                <a:gd name="T43" fmla="*/ 655 h 1502"/>
                <a:gd name="T44" fmla="*/ 949 w 1410"/>
                <a:gd name="T45" fmla="*/ 920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10" h="1502">
                  <a:moveTo>
                    <a:pt x="1405" y="609"/>
                  </a:moveTo>
                  <a:cubicBezTo>
                    <a:pt x="1400" y="580"/>
                    <a:pt x="1383" y="554"/>
                    <a:pt x="1358" y="538"/>
                  </a:cubicBezTo>
                  <a:lnTo>
                    <a:pt x="587" y="22"/>
                  </a:lnTo>
                  <a:cubicBezTo>
                    <a:pt x="562" y="6"/>
                    <a:pt x="532" y="0"/>
                    <a:pt x="503" y="7"/>
                  </a:cubicBezTo>
                  <a:cubicBezTo>
                    <a:pt x="499" y="8"/>
                    <a:pt x="495" y="9"/>
                    <a:pt x="490" y="10"/>
                  </a:cubicBezTo>
                  <a:lnTo>
                    <a:pt x="75" y="159"/>
                  </a:lnTo>
                  <a:cubicBezTo>
                    <a:pt x="46" y="170"/>
                    <a:pt x="22" y="193"/>
                    <a:pt x="11" y="223"/>
                  </a:cubicBezTo>
                  <a:cubicBezTo>
                    <a:pt x="0" y="252"/>
                    <a:pt x="2" y="285"/>
                    <a:pt x="17" y="313"/>
                  </a:cubicBezTo>
                  <a:lnTo>
                    <a:pt x="640" y="1446"/>
                  </a:lnTo>
                  <a:cubicBezTo>
                    <a:pt x="658" y="1479"/>
                    <a:pt x="691" y="1500"/>
                    <a:pt x="728" y="1502"/>
                  </a:cubicBezTo>
                  <a:cubicBezTo>
                    <a:pt x="730" y="1502"/>
                    <a:pt x="733" y="1502"/>
                    <a:pt x="735" y="1502"/>
                  </a:cubicBezTo>
                  <a:cubicBezTo>
                    <a:pt x="769" y="1502"/>
                    <a:pt x="802" y="1486"/>
                    <a:pt x="822" y="1458"/>
                  </a:cubicBezTo>
                  <a:lnTo>
                    <a:pt x="1123" y="1049"/>
                  </a:lnTo>
                  <a:cubicBezTo>
                    <a:pt x="1123" y="1048"/>
                    <a:pt x="1124" y="1048"/>
                    <a:pt x="1124" y="1048"/>
                  </a:cubicBezTo>
                  <a:lnTo>
                    <a:pt x="1385" y="692"/>
                  </a:lnTo>
                  <a:cubicBezTo>
                    <a:pt x="1403" y="668"/>
                    <a:pt x="1410" y="638"/>
                    <a:pt x="1405" y="609"/>
                  </a:cubicBezTo>
                  <a:close/>
                  <a:moveTo>
                    <a:pt x="949" y="920"/>
                  </a:moveTo>
                  <a:cubicBezTo>
                    <a:pt x="948" y="921"/>
                    <a:pt x="948" y="921"/>
                    <a:pt x="948" y="922"/>
                  </a:cubicBezTo>
                  <a:lnTo>
                    <a:pt x="748" y="1193"/>
                  </a:lnTo>
                  <a:lnTo>
                    <a:pt x="268" y="320"/>
                  </a:lnTo>
                  <a:lnTo>
                    <a:pt x="512" y="233"/>
                  </a:lnTo>
                  <a:lnTo>
                    <a:pt x="1144" y="655"/>
                  </a:lnTo>
                  <a:lnTo>
                    <a:pt x="949" y="9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930">
              <a:extLst>
                <a:ext uri="{FF2B5EF4-FFF2-40B4-BE49-F238E27FC236}">
                  <a16:creationId xmlns:a16="http://schemas.microsoft.com/office/drawing/2014/main" id="{E85E5C99-F7E0-49CE-945A-64D1F3F07C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" y="3321"/>
              <a:ext cx="90" cy="64"/>
            </a:xfrm>
            <a:custGeom>
              <a:avLst/>
              <a:gdLst>
                <a:gd name="T0" fmla="*/ 3311 w 3330"/>
                <a:gd name="T1" fmla="*/ 1926 h 2386"/>
                <a:gd name="T2" fmla="*/ 3171 w 3330"/>
                <a:gd name="T3" fmla="*/ 1083 h 2386"/>
                <a:gd name="T4" fmla="*/ 2689 w 3330"/>
                <a:gd name="T5" fmla="*/ 504 h 2386"/>
                <a:gd name="T6" fmla="*/ 1339 w 3330"/>
                <a:gd name="T7" fmla="*/ 15 h 2386"/>
                <a:gd name="T8" fmla="*/ 1221 w 3330"/>
                <a:gd name="T9" fmla="*/ 45 h 2386"/>
                <a:gd name="T10" fmla="*/ 1205 w 3330"/>
                <a:gd name="T11" fmla="*/ 165 h 2386"/>
                <a:gd name="T12" fmla="*/ 1487 w 3330"/>
                <a:gd name="T13" fmla="*/ 731 h 2386"/>
                <a:gd name="T14" fmla="*/ 1210 w 3330"/>
                <a:gd name="T15" fmla="*/ 735 h 2386"/>
                <a:gd name="T16" fmla="*/ 1119 w 3330"/>
                <a:gd name="T17" fmla="*/ 788 h 2386"/>
                <a:gd name="T18" fmla="*/ 1116 w 3330"/>
                <a:gd name="T19" fmla="*/ 893 h 2386"/>
                <a:gd name="T20" fmla="*/ 1230 w 3330"/>
                <a:gd name="T21" fmla="*/ 1110 h 2386"/>
                <a:gd name="T22" fmla="*/ 68 w 3330"/>
                <a:gd name="T23" fmla="*/ 2172 h 2386"/>
                <a:gd name="T24" fmla="*/ 65 w 3330"/>
                <a:gd name="T25" fmla="*/ 2176 h 2386"/>
                <a:gd name="T26" fmla="*/ 41 w 3330"/>
                <a:gd name="T27" fmla="*/ 2200 h 2386"/>
                <a:gd name="T28" fmla="*/ 23 w 3330"/>
                <a:gd name="T29" fmla="*/ 2328 h 2386"/>
                <a:gd name="T30" fmla="*/ 23 w 3330"/>
                <a:gd name="T31" fmla="*/ 2330 h 2386"/>
                <a:gd name="T32" fmla="*/ 118 w 3330"/>
                <a:gd name="T33" fmla="*/ 2386 h 2386"/>
                <a:gd name="T34" fmla="*/ 2921 w 3330"/>
                <a:gd name="T35" fmla="*/ 2386 h 2386"/>
                <a:gd name="T36" fmla="*/ 3222 w 3330"/>
                <a:gd name="T37" fmla="*/ 2246 h 2386"/>
                <a:gd name="T38" fmla="*/ 3311 w 3330"/>
                <a:gd name="T39" fmla="*/ 1926 h 2386"/>
                <a:gd name="T40" fmla="*/ 3057 w 3330"/>
                <a:gd name="T41" fmla="*/ 2106 h 2386"/>
                <a:gd name="T42" fmla="*/ 2921 w 3330"/>
                <a:gd name="T43" fmla="*/ 2170 h 2386"/>
                <a:gd name="T44" fmla="*/ 392 w 3330"/>
                <a:gd name="T45" fmla="*/ 2170 h 2386"/>
                <a:gd name="T46" fmla="*/ 1437 w 3330"/>
                <a:gd name="T47" fmla="*/ 1214 h 2386"/>
                <a:gd name="T48" fmla="*/ 1460 w 3330"/>
                <a:gd name="T49" fmla="*/ 1083 h 2386"/>
                <a:gd name="T50" fmla="*/ 1390 w 3330"/>
                <a:gd name="T51" fmla="*/ 949 h 2386"/>
                <a:gd name="T52" fmla="*/ 1662 w 3330"/>
                <a:gd name="T53" fmla="*/ 945 h 2386"/>
                <a:gd name="T54" fmla="*/ 1753 w 3330"/>
                <a:gd name="T55" fmla="*/ 893 h 2386"/>
                <a:gd name="T56" fmla="*/ 1758 w 3330"/>
                <a:gd name="T57" fmla="*/ 788 h 2386"/>
                <a:gd name="T58" fmla="*/ 1520 w 3330"/>
                <a:gd name="T59" fmla="*/ 311 h 2386"/>
                <a:gd name="T60" fmla="*/ 2616 w 3330"/>
                <a:gd name="T61" fmla="*/ 707 h 2386"/>
                <a:gd name="T62" fmla="*/ 2958 w 3330"/>
                <a:gd name="T63" fmla="*/ 1118 h 2386"/>
                <a:gd name="T64" fmla="*/ 3097 w 3330"/>
                <a:gd name="T65" fmla="*/ 1961 h 2386"/>
                <a:gd name="T66" fmla="*/ 3097 w 3330"/>
                <a:gd name="T67" fmla="*/ 1961 h 2386"/>
                <a:gd name="T68" fmla="*/ 3057 w 3330"/>
                <a:gd name="T69" fmla="*/ 2106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0" h="2386">
                  <a:moveTo>
                    <a:pt x="3311" y="1926"/>
                  </a:moveTo>
                  <a:lnTo>
                    <a:pt x="3171" y="1083"/>
                  </a:lnTo>
                  <a:cubicBezTo>
                    <a:pt x="3127" y="817"/>
                    <a:pt x="2942" y="595"/>
                    <a:pt x="2689" y="504"/>
                  </a:cubicBezTo>
                  <a:lnTo>
                    <a:pt x="1339" y="15"/>
                  </a:lnTo>
                  <a:cubicBezTo>
                    <a:pt x="1297" y="0"/>
                    <a:pt x="1251" y="12"/>
                    <a:pt x="1221" y="45"/>
                  </a:cubicBezTo>
                  <a:cubicBezTo>
                    <a:pt x="1192" y="78"/>
                    <a:pt x="1185" y="126"/>
                    <a:pt x="1205" y="165"/>
                  </a:cubicBezTo>
                  <a:lnTo>
                    <a:pt x="1487" y="731"/>
                  </a:lnTo>
                  <a:lnTo>
                    <a:pt x="1210" y="735"/>
                  </a:lnTo>
                  <a:cubicBezTo>
                    <a:pt x="1173" y="736"/>
                    <a:pt x="1138" y="756"/>
                    <a:pt x="1119" y="788"/>
                  </a:cubicBezTo>
                  <a:cubicBezTo>
                    <a:pt x="1100" y="820"/>
                    <a:pt x="1099" y="860"/>
                    <a:pt x="1116" y="893"/>
                  </a:cubicBezTo>
                  <a:lnTo>
                    <a:pt x="1230" y="1110"/>
                  </a:lnTo>
                  <a:lnTo>
                    <a:pt x="68" y="2172"/>
                  </a:lnTo>
                  <a:cubicBezTo>
                    <a:pt x="67" y="2174"/>
                    <a:pt x="66" y="2175"/>
                    <a:pt x="65" y="2176"/>
                  </a:cubicBezTo>
                  <a:lnTo>
                    <a:pt x="41" y="2200"/>
                  </a:lnTo>
                  <a:cubicBezTo>
                    <a:pt x="7" y="2234"/>
                    <a:pt x="0" y="2286"/>
                    <a:pt x="23" y="2328"/>
                  </a:cubicBezTo>
                  <a:lnTo>
                    <a:pt x="23" y="2330"/>
                  </a:lnTo>
                  <a:cubicBezTo>
                    <a:pt x="42" y="2364"/>
                    <a:pt x="79" y="2386"/>
                    <a:pt x="118" y="2386"/>
                  </a:cubicBezTo>
                  <a:lnTo>
                    <a:pt x="2921" y="2386"/>
                  </a:lnTo>
                  <a:cubicBezTo>
                    <a:pt x="3037" y="2386"/>
                    <a:pt x="3147" y="2335"/>
                    <a:pt x="3222" y="2246"/>
                  </a:cubicBezTo>
                  <a:cubicBezTo>
                    <a:pt x="3297" y="2158"/>
                    <a:pt x="3330" y="2041"/>
                    <a:pt x="3311" y="1926"/>
                  </a:cubicBezTo>
                  <a:close/>
                  <a:moveTo>
                    <a:pt x="3057" y="2106"/>
                  </a:moveTo>
                  <a:cubicBezTo>
                    <a:pt x="3023" y="2147"/>
                    <a:pt x="2973" y="2170"/>
                    <a:pt x="2921" y="2170"/>
                  </a:cubicBezTo>
                  <a:lnTo>
                    <a:pt x="392" y="2170"/>
                  </a:lnTo>
                  <a:lnTo>
                    <a:pt x="1437" y="1214"/>
                  </a:lnTo>
                  <a:cubicBezTo>
                    <a:pt x="1474" y="1180"/>
                    <a:pt x="1483" y="1127"/>
                    <a:pt x="1460" y="1083"/>
                  </a:cubicBezTo>
                  <a:lnTo>
                    <a:pt x="1390" y="949"/>
                  </a:lnTo>
                  <a:lnTo>
                    <a:pt x="1662" y="945"/>
                  </a:lnTo>
                  <a:cubicBezTo>
                    <a:pt x="1700" y="944"/>
                    <a:pt x="1734" y="924"/>
                    <a:pt x="1753" y="893"/>
                  </a:cubicBezTo>
                  <a:cubicBezTo>
                    <a:pt x="1773" y="861"/>
                    <a:pt x="1774" y="821"/>
                    <a:pt x="1758" y="788"/>
                  </a:cubicBezTo>
                  <a:lnTo>
                    <a:pt x="1520" y="311"/>
                  </a:lnTo>
                  <a:lnTo>
                    <a:pt x="2616" y="707"/>
                  </a:lnTo>
                  <a:cubicBezTo>
                    <a:pt x="2795" y="772"/>
                    <a:pt x="2926" y="930"/>
                    <a:pt x="2958" y="1118"/>
                  </a:cubicBezTo>
                  <a:lnTo>
                    <a:pt x="3097" y="1961"/>
                  </a:lnTo>
                  <a:lnTo>
                    <a:pt x="3097" y="1961"/>
                  </a:lnTo>
                  <a:cubicBezTo>
                    <a:pt x="3106" y="2013"/>
                    <a:pt x="3091" y="2066"/>
                    <a:pt x="3057" y="2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931">
              <a:extLst>
                <a:ext uri="{FF2B5EF4-FFF2-40B4-BE49-F238E27FC236}">
                  <a16:creationId xmlns:a16="http://schemas.microsoft.com/office/drawing/2014/main" id="{B19317E8-1273-46CF-A4DB-6E3AC8D79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2 w 236"/>
                <a:gd name="T1" fmla="*/ 40 h 228"/>
                <a:gd name="T2" fmla="*/ 191 w 236"/>
                <a:gd name="T3" fmla="*/ 38 h 228"/>
                <a:gd name="T4" fmla="*/ 41 w 236"/>
                <a:gd name="T5" fmla="*/ 42 h 228"/>
                <a:gd name="T6" fmla="*/ 40 w 236"/>
                <a:gd name="T7" fmla="*/ 43 h 228"/>
                <a:gd name="T8" fmla="*/ 17 w 236"/>
                <a:gd name="T9" fmla="*/ 161 h 228"/>
                <a:gd name="T10" fmla="*/ 117 w 236"/>
                <a:gd name="T11" fmla="*/ 228 h 228"/>
                <a:gd name="T12" fmla="*/ 119 w 236"/>
                <a:gd name="T13" fmla="*/ 228 h 228"/>
                <a:gd name="T14" fmla="*/ 220 w 236"/>
                <a:gd name="T15" fmla="*/ 159 h 228"/>
                <a:gd name="T16" fmla="*/ 192 w 236"/>
                <a:gd name="T17" fmla="*/ 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228">
                  <a:moveTo>
                    <a:pt x="192" y="40"/>
                  </a:moveTo>
                  <a:lnTo>
                    <a:pt x="191" y="38"/>
                  </a:lnTo>
                  <a:cubicBezTo>
                    <a:pt x="148" y="0"/>
                    <a:pt x="82" y="1"/>
                    <a:pt x="41" y="42"/>
                  </a:cubicBezTo>
                  <a:lnTo>
                    <a:pt x="40" y="43"/>
                  </a:lnTo>
                  <a:cubicBezTo>
                    <a:pt x="9" y="74"/>
                    <a:pt x="0" y="121"/>
                    <a:pt x="17" y="161"/>
                  </a:cubicBezTo>
                  <a:cubicBezTo>
                    <a:pt x="34" y="202"/>
                    <a:pt x="73" y="228"/>
                    <a:pt x="117" y="228"/>
                  </a:cubicBezTo>
                  <a:lnTo>
                    <a:pt x="119" y="228"/>
                  </a:lnTo>
                  <a:cubicBezTo>
                    <a:pt x="164" y="228"/>
                    <a:pt x="204" y="200"/>
                    <a:pt x="220" y="159"/>
                  </a:cubicBezTo>
                  <a:cubicBezTo>
                    <a:pt x="236" y="117"/>
                    <a:pt x="225" y="70"/>
                    <a:pt x="192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932">
              <a:extLst>
                <a:ext uri="{FF2B5EF4-FFF2-40B4-BE49-F238E27FC236}">
                  <a16:creationId xmlns:a16="http://schemas.microsoft.com/office/drawing/2014/main" id="{7F9A89CA-7BF3-4FB8-871F-6F0ADF0E5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" y="3379"/>
              <a:ext cx="6" cy="6"/>
            </a:xfrm>
            <a:custGeom>
              <a:avLst/>
              <a:gdLst>
                <a:gd name="T0" fmla="*/ 191 w 238"/>
                <a:gd name="T1" fmla="*/ 31 h 222"/>
                <a:gd name="T2" fmla="*/ 100 w 238"/>
                <a:gd name="T3" fmla="*/ 5 h 222"/>
                <a:gd name="T4" fmla="*/ 23 w 238"/>
                <a:gd name="T5" fmla="*/ 60 h 222"/>
                <a:gd name="T6" fmla="*/ 23 w 238"/>
                <a:gd name="T7" fmla="*/ 61 h 222"/>
                <a:gd name="T8" fmla="*/ 40 w 238"/>
                <a:gd name="T9" fmla="*/ 188 h 222"/>
                <a:gd name="T10" fmla="*/ 40 w 238"/>
                <a:gd name="T11" fmla="*/ 189 h 222"/>
                <a:gd name="T12" fmla="*/ 118 w 238"/>
                <a:gd name="T13" fmla="*/ 222 h 222"/>
                <a:gd name="T14" fmla="*/ 191 w 238"/>
                <a:gd name="T15" fmla="*/ 194 h 222"/>
                <a:gd name="T16" fmla="*/ 192 w 238"/>
                <a:gd name="T17" fmla="*/ 193 h 222"/>
                <a:gd name="T18" fmla="*/ 216 w 238"/>
                <a:gd name="T19" fmla="*/ 161 h 222"/>
                <a:gd name="T20" fmla="*/ 191 w 238"/>
                <a:gd name="T21" fmla="*/ 3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222">
                  <a:moveTo>
                    <a:pt x="191" y="31"/>
                  </a:moveTo>
                  <a:cubicBezTo>
                    <a:pt x="166" y="9"/>
                    <a:pt x="133" y="0"/>
                    <a:pt x="100" y="5"/>
                  </a:cubicBezTo>
                  <a:cubicBezTo>
                    <a:pt x="68" y="11"/>
                    <a:pt x="39" y="31"/>
                    <a:pt x="23" y="60"/>
                  </a:cubicBezTo>
                  <a:lnTo>
                    <a:pt x="23" y="61"/>
                  </a:lnTo>
                  <a:cubicBezTo>
                    <a:pt x="0" y="103"/>
                    <a:pt x="7" y="154"/>
                    <a:pt x="40" y="188"/>
                  </a:cubicBezTo>
                  <a:lnTo>
                    <a:pt x="40" y="189"/>
                  </a:lnTo>
                  <a:cubicBezTo>
                    <a:pt x="61" y="211"/>
                    <a:pt x="90" y="222"/>
                    <a:pt x="118" y="222"/>
                  </a:cubicBezTo>
                  <a:cubicBezTo>
                    <a:pt x="144" y="222"/>
                    <a:pt x="170" y="212"/>
                    <a:pt x="191" y="194"/>
                  </a:cubicBezTo>
                  <a:lnTo>
                    <a:pt x="192" y="193"/>
                  </a:lnTo>
                  <a:cubicBezTo>
                    <a:pt x="202" y="184"/>
                    <a:pt x="210" y="173"/>
                    <a:pt x="216" y="161"/>
                  </a:cubicBezTo>
                  <a:cubicBezTo>
                    <a:pt x="238" y="117"/>
                    <a:pt x="227" y="64"/>
                    <a:pt x="19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933">
              <a:extLst>
                <a:ext uri="{FF2B5EF4-FFF2-40B4-BE49-F238E27FC236}">
                  <a16:creationId xmlns:a16="http://schemas.microsoft.com/office/drawing/2014/main" id="{72882F92-08BA-41B0-AF04-15EA2E1C87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" y="3321"/>
              <a:ext cx="89" cy="64"/>
            </a:xfrm>
            <a:custGeom>
              <a:avLst/>
              <a:gdLst>
                <a:gd name="T0" fmla="*/ 3290 w 3331"/>
                <a:gd name="T1" fmla="*/ 2201 h 2386"/>
                <a:gd name="T2" fmla="*/ 3290 w 3331"/>
                <a:gd name="T3" fmla="*/ 2201 h 2386"/>
                <a:gd name="T4" fmla="*/ 3289 w 3331"/>
                <a:gd name="T5" fmla="*/ 2200 h 2386"/>
                <a:gd name="T6" fmla="*/ 3265 w 3331"/>
                <a:gd name="T7" fmla="*/ 2176 h 2386"/>
                <a:gd name="T8" fmla="*/ 3261 w 3331"/>
                <a:gd name="T9" fmla="*/ 2172 h 2386"/>
                <a:gd name="T10" fmla="*/ 2100 w 3331"/>
                <a:gd name="T11" fmla="*/ 1110 h 2386"/>
                <a:gd name="T12" fmla="*/ 2214 w 3331"/>
                <a:gd name="T13" fmla="*/ 893 h 2386"/>
                <a:gd name="T14" fmla="*/ 2211 w 3331"/>
                <a:gd name="T15" fmla="*/ 788 h 2386"/>
                <a:gd name="T16" fmla="*/ 2120 w 3331"/>
                <a:gd name="T17" fmla="*/ 735 h 2386"/>
                <a:gd name="T18" fmla="*/ 1843 w 3331"/>
                <a:gd name="T19" fmla="*/ 731 h 2386"/>
                <a:gd name="T20" fmla="*/ 2125 w 3331"/>
                <a:gd name="T21" fmla="*/ 165 h 2386"/>
                <a:gd name="T22" fmla="*/ 2109 w 3331"/>
                <a:gd name="T23" fmla="*/ 45 h 2386"/>
                <a:gd name="T24" fmla="*/ 1991 w 3331"/>
                <a:gd name="T25" fmla="*/ 15 h 2386"/>
                <a:gd name="T26" fmla="*/ 641 w 3331"/>
                <a:gd name="T27" fmla="*/ 504 h 2386"/>
                <a:gd name="T28" fmla="*/ 159 w 3331"/>
                <a:gd name="T29" fmla="*/ 1083 h 2386"/>
                <a:gd name="T30" fmla="*/ 19 w 3331"/>
                <a:gd name="T31" fmla="*/ 1926 h 2386"/>
                <a:gd name="T32" fmla="*/ 108 w 3331"/>
                <a:gd name="T33" fmla="*/ 2246 h 2386"/>
                <a:gd name="T34" fmla="*/ 409 w 3331"/>
                <a:gd name="T35" fmla="*/ 2386 h 2386"/>
                <a:gd name="T36" fmla="*/ 3214 w 3331"/>
                <a:gd name="T37" fmla="*/ 2386 h 2386"/>
                <a:gd name="T38" fmla="*/ 3314 w 3331"/>
                <a:gd name="T39" fmla="*/ 2319 h 2386"/>
                <a:gd name="T40" fmla="*/ 3290 w 3331"/>
                <a:gd name="T41" fmla="*/ 2201 h 2386"/>
                <a:gd name="T42" fmla="*/ 409 w 3331"/>
                <a:gd name="T43" fmla="*/ 2170 h 2386"/>
                <a:gd name="T44" fmla="*/ 273 w 3331"/>
                <a:gd name="T45" fmla="*/ 2106 h 2386"/>
                <a:gd name="T46" fmla="*/ 233 w 3331"/>
                <a:gd name="T47" fmla="*/ 1961 h 2386"/>
                <a:gd name="T48" fmla="*/ 372 w 3331"/>
                <a:gd name="T49" fmla="*/ 1118 h 2386"/>
                <a:gd name="T50" fmla="*/ 714 w 3331"/>
                <a:gd name="T51" fmla="*/ 707 h 2386"/>
                <a:gd name="T52" fmla="*/ 1810 w 3331"/>
                <a:gd name="T53" fmla="*/ 311 h 2386"/>
                <a:gd name="T54" fmla="*/ 1572 w 3331"/>
                <a:gd name="T55" fmla="*/ 788 h 2386"/>
                <a:gd name="T56" fmla="*/ 1577 w 3331"/>
                <a:gd name="T57" fmla="*/ 893 h 2386"/>
                <a:gd name="T58" fmla="*/ 1668 w 3331"/>
                <a:gd name="T59" fmla="*/ 944 h 2386"/>
                <a:gd name="T60" fmla="*/ 1940 w 3331"/>
                <a:gd name="T61" fmla="*/ 949 h 2386"/>
                <a:gd name="T62" fmla="*/ 1870 w 3331"/>
                <a:gd name="T63" fmla="*/ 1083 h 2386"/>
                <a:gd name="T64" fmla="*/ 1893 w 3331"/>
                <a:gd name="T65" fmla="*/ 1214 h 2386"/>
                <a:gd name="T66" fmla="*/ 2938 w 3331"/>
                <a:gd name="T67" fmla="*/ 2170 h 2386"/>
                <a:gd name="T68" fmla="*/ 409 w 3331"/>
                <a:gd name="T69" fmla="*/ 2170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31" h="2386">
                  <a:moveTo>
                    <a:pt x="3290" y="2201"/>
                  </a:moveTo>
                  <a:lnTo>
                    <a:pt x="3290" y="2201"/>
                  </a:lnTo>
                  <a:lnTo>
                    <a:pt x="3289" y="2200"/>
                  </a:lnTo>
                  <a:lnTo>
                    <a:pt x="3265" y="2176"/>
                  </a:lnTo>
                  <a:cubicBezTo>
                    <a:pt x="3264" y="2175"/>
                    <a:pt x="3263" y="2174"/>
                    <a:pt x="3261" y="2172"/>
                  </a:cubicBezTo>
                  <a:lnTo>
                    <a:pt x="2100" y="1110"/>
                  </a:lnTo>
                  <a:lnTo>
                    <a:pt x="2214" y="893"/>
                  </a:lnTo>
                  <a:cubicBezTo>
                    <a:pt x="2231" y="860"/>
                    <a:pt x="2230" y="820"/>
                    <a:pt x="2211" y="788"/>
                  </a:cubicBezTo>
                  <a:cubicBezTo>
                    <a:pt x="2192" y="756"/>
                    <a:pt x="2157" y="736"/>
                    <a:pt x="2120" y="735"/>
                  </a:cubicBezTo>
                  <a:lnTo>
                    <a:pt x="1843" y="731"/>
                  </a:lnTo>
                  <a:lnTo>
                    <a:pt x="2125" y="165"/>
                  </a:lnTo>
                  <a:cubicBezTo>
                    <a:pt x="2145" y="126"/>
                    <a:pt x="2138" y="78"/>
                    <a:pt x="2109" y="45"/>
                  </a:cubicBezTo>
                  <a:cubicBezTo>
                    <a:pt x="2079" y="12"/>
                    <a:pt x="2033" y="0"/>
                    <a:pt x="1991" y="15"/>
                  </a:cubicBezTo>
                  <a:lnTo>
                    <a:pt x="641" y="504"/>
                  </a:lnTo>
                  <a:cubicBezTo>
                    <a:pt x="388" y="595"/>
                    <a:pt x="203" y="817"/>
                    <a:pt x="159" y="1083"/>
                  </a:cubicBezTo>
                  <a:lnTo>
                    <a:pt x="19" y="1926"/>
                  </a:lnTo>
                  <a:cubicBezTo>
                    <a:pt x="0" y="2041"/>
                    <a:pt x="33" y="2158"/>
                    <a:pt x="108" y="2246"/>
                  </a:cubicBezTo>
                  <a:cubicBezTo>
                    <a:pt x="183" y="2335"/>
                    <a:pt x="293" y="2386"/>
                    <a:pt x="409" y="2386"/>
                  </a:cubicBezTo>
                  <a:lnTo>
                    <a:pt x="3214" y="2386"/>
                  </a:lnTo>
                  <a:cubicBezTo>
                    <a:pt x="3258" y="2386"/>
                    <a:pt x="3297" y="2360"/>
                    <a:pt x="3314" y="2319"/>
                  </a:cubicBezTo>
                  <a:cubicBezTo>
                    <a:pt x="3331" y="2279"/>
                    <a:pt x="3321" y="2232"/>
                    <a:pt x="3290" y="2201"/>
                  </a:cubicBezTo>
                  <a:close/>
                  <a:moveTo>
                    <a:pt x="409" y="2170"/>
                  </a:moveTo>
                  <a:cubicBezTo>
                    <a:pt x="357" y="2170"/>
                    <a:pt x="307" y="2147"/>
                    <a:pt x="273" y="2106"/>
                  </a:cubicBezTo>
                  <a:cubicBezTo>
                    <a:pt x="239" y="2066"/>
                    <a:pt x="224" y="2013"/>
                    <a:pt x="233" y="1961"/>
                  </a:cubicBezTo>
                  <a:lnTo>
                    <a:pt x="372" y="1118"/>
                  </a:lnTo>
                  <a:cubicBezTo>
                    <a:pt x="404" y="930"/>
                    <a:pt x="535" y="772"/>
                    <a:pt x="714" y="707"/>
                  </a:cubicBezTo>
                  <a:lnTo>
                    <a:pt x="1810" y="311"/>
                  </a:lnTo>
                  <a:lnTo>
                    <a:pt x="1572" y="788"/>
                  </a:lnTo>
                  <a:cubicBezTo>
                    <a:pt x="1556" y="821"/>
                    <a:pt x="1558" y="861"/>
                    <a:pt x="1577" y="893"/>
                  </a:cubicBezTo>
                  <a:cubicBezTo>
                    <a:pt x="1596" y="924"/>
                    <a:pt x="1630" y="944"/>
                    <a:pt x="1668" y="944"/>
                  </a:cubicBezTo>
                  <a:lnTo>
                    <a:pt x="1940" y="949"/>
                  </a:lnTo>
                  <a:lnTo>
                    <a:pt x="1870" y="1083"/>
                  </a:lnTo>
                  <a:cubicBezTo>
                    <a:pt x="1847" y="1127"/>
                    <a:pt x="1856" y="1180"/>
                    <a:pt x="1893" y="1214"/>
                  </a:cubicBezTo>
                  <a:lnTo>
                    <a:pt x="2938" y="2170"/>
                  </a:lnTo>
                  <a:lnTo>
                    <a:pt x="409" y="21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934">
              <a:extLst>
                <a:ext uri="{FF2B5EF4-FFF2-40B4-BE49-F238E27FC236}">
                  <a16:creationId xmlns:a16="http://schemas.microsoft.com/office/drawing/2014/main" id="{3A3AE76D-94D7-4890-932B-E6D53A8A11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" y="3331"/>
              <a:ext cx="20" cy="54"/>
            </a:xfrm>
            <a:custGeom>
              <a:avLst/>
              <a:gdLst>
                <a:gd name="T0" fmla="*/ 745 w 753"/>
                <a:gd name="T1" fmla="*/ 501 h 2015"/>
                <a:gd name="T2" fmla="*/ 728 w 753"/>
                <a:gd name="T3" fmla="*/ 411 h 2015"/>
                <a:gd name="T4" fmla="*/ 464 w 753"/>
                <a:gd name="T5" fmla="*/ 53 h 2015"/>
                <a:gd name="T6" fmla="*/ 343 w 753"/>
                <a:gd name="T7" fmla="*/ 14 h 2015"/>
                <a:gd name="T8" fmla="*/ 286 w 753"/>
                <a:gd name="T9" fmla="*/ 58 h 2015"/>
                <a:gd name="T10" fmla="*/ 28 w 753"/>
                <a:gd name="T11" fmla="*/ 409 h 2015"/>
                <a:gd name="T12" fmla="*/ 18 w 753"/>
                <a:gd name="T13" fmla="*/ 425 h 2015"/>
                <a:gd name="T14" fmla="*/ 26 w 753"/>
                <a:gd name="T15" fmla="*/ 535 h 2015"/>
                <a:gd name="T16" fmla="*/ 136 w 753"/>
                <a:gd name="T17" fmla="*/ 693 h 2015"/>
                <a:gd name="T18" fmla="*/ 19 w 753"/>
                <a:gd name="T19" fmla="*/ 1433 h 2015"/>
                <a:gd name="T20" fmla="*/ 31 w 753"/>
                <a:gd name="T21" fmla="*/ 1502 h 2015"/>
                <a:gd name="T22" fmla="*/ 282 w 753"/>
                <a:gd name="T23" fmla="*/ 1959 h 2015"/>
                <a:gd name="T24" fmla="*/ 377 w 753"/>
                <a:gd name="T25" fmla="*/ 2015 h 2015"/>
                <a:gd name="T26" fmla="*/ 472 w 753"/>
                <a:gd name="T27" fmla="*/ 1959 h 2015"/>
                <a:gd name="T28" fmla="*/ 725 w 753"/>
                <a:gd name="T29" fmla="*/ 1498 h 2015"/>
                <a:gd name="T30" fmla="*/ 738 w 753"/>
                <a:gd name="T31" fmla="*/ 1446 h 2015"/>
                <a:gd name="T32" fmla="*/ 738 w 753"/>
                <a:gd name="T33" fmla="*/ 1446 h 2015"/>
                <a:gd name="T34" fmla="*/ 737 w 753"/>
                <a:gd name="T35" fmla="*/ 1429 h 2015"/>
                <a:gd name="T36" fmla="*/ 620 w 753"/>
                <a:gd name="T37" fmla="*/ 693 h 2015"/>
                <a:gd name="T38" fmla="*/ 729 w 753"/>
                <a:gd name="T39" fmla="*/ 537 h 2015"/>
                <a:gd name="T40" fmla="*/ 745 w 753"/>
                <a:gd name="T41" fmla="*/ 501 h 2015"/>
                <a:gd name="T42" fmla="*/ 377 w 753"/>
                <a:gd name="T43" fmla="*/ 1682 h 2015"/>
                <a:gd name="T44" fmla="*/ 238 w 753"/>
                <a:gd name="T45" fmla="*/ 1430 h 2015"/>
                <a:gd name="T46" fmla="*/ 357 w 753"/>
                <a:gd name="T47" fmla="*/ 684 h 2015"/>
                <a:gd name="T48" fmla="*/ 339 w 753"/>
                <a:gd name="T49" fmla="*/ 606 h 2015"/>
                <a:gd name="T50" fmla="*/ 248 w 753"/>
                <a:gd name="T51" fmla="*/ 475 h 2015"/>
                <a:gd name="T52" fmla="*/ 377 w 753"/>
                <a:gd name="T53" fmla="*/ 300 h 2015"/>
                <a:gd name="T54" fmla="*/ 507 w 753"/>
                <a:gd name="T55" fmla="*/ 477 h 2015"/>
                <a:gd name="T56" fmla="*/ 418 w 753"/>
                <a:gd name="T57" fmla="*/ 606 h 2015"/>
                <a:gd name="T58" fmla="*/ 400 w 753"/>
                <a:gd name="T59" fmla="*/ 684 h 2015"/>
                <a:gd name="T60" fmla="*/ 517 w 753"/>
                <a:gd name="T61" fmla="*/ 1427 h 2015"/>
                <a:gd name="T62" fmla="*/ 377 w 753"/>
                <a:gd name="T63" fmla="*/ 1682 h 2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3" h="2015">
                  <a:moveTo>
                    <a:pt x="745" y="501"/>
                  </a:moveTo>
                  <a:cubicBezTo>
                    <a:pt x="753" y="470"/>
                    <a:pt x="747" y="437"/>
                    <a:pt x="728" y="411"/>
                  </a:cubicBezTo>
                  <a:lnTo>
                    <a:pt x="464" y="53"/>
                  </a:lnTo>
                  <a:cubicBezTo>
                    <a:pt x="437" y="15"/>
                    <a:pt x="388" y="0"/>
                    <a:pt x="343" y="14"/>
                  </a:cubicBezTo>
                  <a:cubicBezTo>
                    <a:pt x="319" y="22"/>
                    <a:pt x="300" y="38"/>
                    <a:pt x="286" y="58"/>
                  </a:cubicBezTo>
                  <a:lnTo>
                    <a:pt x="28" y="409"/>
                  </a:lnTo>
                  <a:cubicBezTo>
                    <a:pt x="24" y="414"/>
                    <a:pt x="21" y="420"/>
                    <a:pt x="18" y="425"/>
                  </a:cubicBezTo>
                  <a:cubicBezTo>
                    <a:pt x="0" y="461"/>
                    <a:pt x="3" y="503"/>
                    <a:pt x="26" y="535"/>
                  </a:cubicBezTo>
                  <a:lnTo>
                    <a:pt x="136" y="693"/>
                  </a:lnTo>
                  <a:lnTo>
                    <a:pt x="19" y="1433"/>
                  </a:lnTo>
                  <a:cubicBezTo>
                    <a:pt x="15" y="1456"/>
                    <a:pt x="19" y="1481"/>
                    <a:pt x="31" y="1502"/>
                  </a:cubicBezTo>
                  <a:lnTo>
                    <a:pt x="282" y="1959"/>
                  </a:lnTo>
                  <a:cubicBezTo>
                    <a:pt x="301" y="1993"/>
                    <a:pt x="338" y="2015"/>
                    <a:pt x="377" y="2015"/>
                  </a:cubicBezTo>
                  <a:cubicBezTo>
                    <a:pt x="416" y="2015"/>
                    <a:pt x="453" y="1993"/>
                    <a:pt x="472" y="1959"/>
                  </a:cubicBezTo>
                  <a:lnTo>
                    <a:pt x="725" y="1498"/>
                  </a:lnTo>
                  <a:cubicBezTo>
                    <a:pt x="734" y="1482"/>
                    <a:pt x="738" y="1465"/>
                    <a:pt x="738" y="1446"/>
                  </a:cubicBezTo>
                  <a:lnTo>
                    <a:pt x="738" y="1446"/>
                  </a:lnTo>
                  <a:cubicBezTo>
                    <a:pt x="738" y="1441"/>
                    <a:pt x="738" y="1435"/>
                    <a:pt x="737" y="1429"/>
                  </a:cubicBezTo>
                  <a:lnTo>
                    <a:pt x="620" y="693"/>
                  </a:lnTo>
                  <a:lnTo>
                    <a:pt x="729" y="537"/>
                  </a:lnTo>
                  <a:cubicBezTo>
                    <a:pt x="737" y="526"/>
                    <a:pt x="742" y="514"/>
                    <a:pt x="745" y="501"/>
                  </a:cubicBezTo>
                  <a:close/>
                  <a:moveTo>
                    <a:pt x="377" y="1682"/>
                  </a:moveTo>
                  <a:lnTo>
                    <a:pt x="238" y="1430"/>
                  </a:lnTo>
                  <a:lnTo>
                    <a:pt x="357" y="684"/>
                  </a:lnTo>
                  <a:cubicBezTo>
                    <a:pt x="361" y="657"/>
                    <a:pt x="355" y="629"/>
                    <a:pt x="339" y="606"/>
                  </a:cubicBezTo>
                  <a:lnTo>
                    <a:pt x="248" y="475"/>
                  </a:lnTo>
                  <a:lnTo>
                    <a:pt x="377" y="300"/>
                  </a:lnTo>
                  <a:lnTo>
                    <a:pt x="507" y="477"/>
                  </a:lnTo>
                  <a:lnTo>
                    <a:pt x="418" y="606"/>
                  </a:lnTo>
                  <a:cubicBezTo>
                    <a:pt x="402" y="629"/>
                    <a:pt x="395" y="657"/>
                    <a:pt x="400" y="684"/>
                  </a:cubicBezTo>
                  <a:lnTo>
                    <a:pt x="517" y="1427"/>
                  </a:lnTo>
                  <a:lnTo>
                    <a:pt x="377" y="168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2C35FB24-19A6-4E78-AE34-8E033231DD18}"/>
              </a:ext>
            </a:extLst>
          </p:cNvPr>
          <p:cNvSpPr/>
          <p:nvPr/>
        </p:nvSpPr>
        <p:spPr>
          <a:xfrm>
            <a:off x="1245363" y="2624160"/>
            <a:ext cx="10485336" cy="30374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numCol="2" spcCol="72000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таркибий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бўлинмаси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раҳбарининг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буйруғи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асосида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тайинланади</a:t>
            </a:r>
            <a:endParaRPr lang="ru-RU" sz="14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Ишчи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гуруҳ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таркибини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шакллантиради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потенциал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текширади</a:t>
            </a:r>
            <a:endParaRPr lang="ru-RU" sz="14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йўналишларини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кўриладиган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чораларни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белгилайди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ишчи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гуруҳ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аъзолари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олдига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вазифалар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қўяди</a:t>
            </a:r>
            <a:endParaRPr lang="ru-RU" sz="14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Ишчи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гуруҳ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томонидан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ўтказишни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қилади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мувофиқлаштиради</a:t>
            </a:r>
            <a:endParaRPr lang="ru-RU" sz="14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Сўров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керак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ходимлар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рўйхати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шунингдек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оширилиши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керак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рўйхатини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шакиллантиради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Холисона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самарали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зарур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чоралар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кўрилишини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таъминлайди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ташкилотида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маълумотларни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йўқ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жараёнларини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тўхтатиш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айрим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ҳужжатлардан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фойдаланишни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чеклаш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 агар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керак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бўлса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текширувнинг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максимал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муддатини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узайтириш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таклифлар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тайёрлаш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ҳоказо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натижаларини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ҳудудий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таркибий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бўлинмалар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раҳбарларига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тақдим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этилишини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таъминлайди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312850EA-8665-4A7F-8A31-2543C0035F6C}"/>
              </a:ext>
            </a:extLst>
          </p:cNvPr>
          <p:cNvGrpSpPr/>
          <p:nvPr/>
        </p:nvGrpSpPr>
        <p:grpSpPr>
          <a:xfrm>
            <a:off x="367106" y="5649220"/>
            <a:ext cx="798346" cy="651093"/>
            <a:chOff x="2554288" y="4238625"/>
            <a:chExt cx="1755775" cy="1431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1" name="Freeform 324">
              <a:extLst>
                <a:ext uri="{FF2B5EF4-FFF2-40B4-BE49-F238E27FC236}">
                  <a16:creationId xmlns:a16="http://schemas.microsoft.com/office/drawing/2014/main" id="{74A5E67E-E7D1-4113-B555-913DF371C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4238625"/>
              <a:ext cx="1658938" cy="1431925"/>
            </a:xfrm>
            <a:custGeom>
              <a:avLst/>
              <a:gdLst>
                <a:gd name="T0" fmla="*/ 260 w 1045"/>
                <a:gd name="T1" fmla="*/ 902 h 902"/>
                <a:gd name="T2" fmla="*/ 0 w 1045"/>
                <a:gd name="T3" fmla="*/ 471 h 902"/>
                <a:gd name="T4" fmla="*/ 788 w 1045"/>
                <a:gd name="T5" fmla="*/ 0 h 902"/>
                <a:gd name="T6" fmla="*/ 1045 w 1045"/>
                <a:gd name="T7" fmla="*/ 426 h 902"/>
                <a:gd name="T8" fmla="*/ 260 w 1045"/>
                <a:gd name="T9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5" h="902">
                  <a:moveTo>
                    <a:pt x="260" y="902"/>
                  </a:moveTo>
                  <a:lnTo>
                    <a:pt x="0" y="471"/>
                  </a:lnTo>
                  <a:lnTo>
                    <a:pt x="788" y="0"/>
                  </a:lnTo>
                  <a:lnTo>
                    <a:pt x="1045" y="426"/>
                  </a:lnTo>
                  <a:lnTo>
                    <a:pt x="260" y="902"/>
                  </a:lnTo>
                  <a:close/>
                </a:path>
              </a:pathLst>
            </a:custGeom>
            <a:solidFill>
              <a:srgbClr val="2112AE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22" name="Freeform 325">
              <a:extLst>
                <a:ext uri="{FF2B5EF4-FFF2-40B4-BE49-F238E27FC236}">
                  <a16:creationId xmlns:a16="http://schemas.microsoft.com/office/drawing/2014/main" id="{20E3945E-D85C-4871-808E-D6B20F480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4449763"/>
              <a:ext cx="1624013" cy="1179513"/>
            </a:xfrm>
            <a:custGeom>
              <a:avLst/>
              <a:gdLst>
                <a:gd name="T0" fmla="*/ 143 w 1023"/>
                <a:gd name="T1" fmla="*/ 743 h 743"/>
                <a:gd name="T2" fmla="*/ 0 w 1023"/>
                <a:gd name="T3" fmla="*/ 262 h 743"/>
                <a:gd name="T4" fmla="*/ 878 w 1023"/>
                <a:gd name="T5" fmla="*/ 0 h 743"/>
                <a:gd name="T6" fmla="*/ 1023 w 1023"/>
                <a:gd name="T7" fmla="*/ 476 h 743"/>
                <a:gd name="T8" fmla="*/ 143 w 1023"/>
                <a:gd name="T9" fmla="*/ 74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3" h="743">
                  <a:moveTo>
                    <a:pt x="143" y="743"/>
                  </a:moveTo>
                  <a:lnTo>
                    <a:pt x="0" y="262"/>
                  </a:lnTo>
                  <a:lnTo>
                    <a:pt x="878" y="0"/>
                  </a:lnTo>
                  <a:lnTo>
                    <a:pt x="1023" y="476"/>
                  </a:lnTo>
                  <a:lnTo>
                    <a:pt x="143" y="743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23" name="Freeform 326">
              <a:extLst>
                <a:ext uri="{FF2B5EF4-FFF2-40B4-BE49-F238E27FC236}">
                  <a16:creationId xmlns:a16="http://schemas.microsoft.com/office/drawing/2014/main" id="{15DFA7C3-05C3-4F29-902A-A4981C973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526" y="4741863"/>
              <a:ext cx="1457325" cy="796925"/>
            </a:xfrm>
            <a:custGeom>
              <a:avLst/>
              <a:gdLst>
                <a:gd name="T0" fmla="*/ 822 w 918"/>
                <a:gd name="T1" fmla="*/ 502 h 502"/>
                <a:gd name="T2" fmla="*/ 0 w 918"/>
                <a:gd name="T3" fmla="*/ 502 h 502"/>
                <a:gd name="T4" fmla="*/ 0 w 918"/>
                <a:gd name="T5" fmla="*/ 0 h 502"/>
                <a:gd name="T6" fmla="*/ 918 w 918"/>
                <a:gd name="T7" fmla="*/ 0 h 502"/>
                <a:gd name="T8" fmla="*/ 918 w 918"/>
                <a:gd name="T9" fmla="*/ 407 h 502"/>
                <a:gd name="T10" fmla="*/ 822 w 918"/>
                <a:gd name="T11" fmla="*/ 502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8" h="502">
                  <a:moveTo>
                    <a:pt x="822" y="502"/>
                  </a:moveTo>
                  <a:lnTo>
                    <a:pt x="0" y="502"/>
                  </a:lnTo>
                  <a:lnTo>
                    <a:pt x="0" y="0"/>
                  </a:lnTo>
                  <a:lnTo>
                    <a:pt x="918" y="0"/>
                  </a:lnTo>
                  <a:lnTo>
                    <a:pt x="918" y="407"/>
                  </a:lnTo>
                  <a:lnTo>
                    <a:pt x="822" y="5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0E49171D-BE63-4355-8336-61AC09B09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576" y="5180013"/>
              <a:ext cx="914400" cy="6032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A13D4927-01E3-4036-8D5D-9AE283724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576" y="5051425"/>
              <a:ext cx="849313" cy="6032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88B270EC-DB8F-415A-9809-3BFC66D4A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2576" y="5297488"/>
              <a:ext cx="649288" cy="6032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61ABF4B2-4725-4CDE-BF37-F64F21522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526" y="4741863"/>
              <a:ext cx="1457325" cy="203200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1B7E9FDC-C91A-4386-9063-4B00B0341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8" y="4794250"/>
              <a:ext cx="395288" cy="93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29" name="Freeform 332">
              <a:extLst>
                <a:ext uri="{FF2B5EF4-FFF2-40B4-BE49-F238E27FC236}">
                  <a16:creationId xmlns:a16="http://schemas.microsoft.com/office/drawing/2014/main" id="{BE9BE32A-ADC7-4A46-A47B-233B9189C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451" y="5387975"/>
              <a:ext cx="152400" cy="150813"/>
            </a:xfrm>
            <a:custGeom>
              <a:avLst/>
              <a:gdLst>
                <a:gd name="T0" fmla="*/ 0 w 96"/>
                <a:gd name="T1" fmla="*/ 95 h 95"/>
                <a:gd name="T2" fmla="*/ 0 w 96"/>
                <a:gd name="T3" fmla="*/ 0 h 95"/>
                <a:gd name="T4" fmla="*/ 96 w 96"/>
                <a:gd name="T5" fmla="*/ 0 h 95"/>
                <a:gd name="T6" fmla="*/ 0 w 96"/>
                <a:gd name="T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5">
                  <a:moveTo>
                    <a:pt x="0" y="95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30" name="Freeform 333">
              <a:extLst>
                <a:ext uri="{FF2B5EF4-FFF2-40B4-BE49-F238E27FC236}">
                  <a16:creationId xmlns:a16="http://schemas.microsoft.com/office/drawing/2014/main" id="{39B2B808-021C-4C30-87AC-252178537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313" y="4411663"/>
              <a:ext cx="133350" cy="103188"/>
            </a:xfrm>
            <a:custGeom>
              <a:avLst/>
              <a:gdLst>
                <a:gd name="T0" fmla="*/ 4 w 35"/>
                <a:gd name="T1" fmla="*/ 2 h 27"/>
                <a:gd name="T2" fmla="*/ 9 w 35"/>
                <a:gd name="T3" fmla="*/ 0 h 27"/>
                <a:gd name="T4" fmla="*/ 32 w 35"/>
                <a:gd name="T5" fmla="*/ 10 h 27"/>
                <a:gd name="T6" fmla="*/ 34 w 35"/>
                <a:gd name="T7" fmla="*/ 15 h 27"/>
                <a:gd name="T8" fmla="*/ 30 w 35"/>
                <a:gd name="T9" fmla="*/ 24 h 27"/>
                <a:gd name="T10" fmla="*/ 25 w 35"/>
                <a:gd name="T11" fmla="*/ 26 h 27"/>
                <a:gd name="T12" fmla="*/ 2 w 35"/>
                <a:gd name="T13" fmla="*/ 16 h 27"/>
                <a:gd name="T14" fmla="*/ 0 w 35"/>
                <a:gd name="T15" fmla="*/ 11 h 27"/>
                <a:gd name="T16" fmla="*/ 4 w 35"/>
                <a:gd name="T1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7">
                  <a:moveTo>
                    <a:pt x="4" y="2"/>
                  </a:moveTo>
                  <a:cubicBezTo>
                    <a:pt x="5" y="0"/>
                    <a:pt x="7" y="0"/>
                    <a:pt x="9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1"/>
                    <a:pt x="35" y="13"/>
                    <a:pt x="34" y="15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9" y="26"/>
                    <a:pt x="27" y="27"/>
                    <a:pt x="25" y="2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5"/>
                    <a:pt x="0" y="13"/>
                    <a:pt x="0" y="1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31" name="Freeform 334">
              <a:extLst>
                <a:ext uri="{FF2B5EF4-FFF2-40B4-BE49-F238E27FC236}">
                  <a16:creationId xmlns:a16="http://schemas.microsoft.com/office/drawing/2014/main" id="{06730160-871E-4F1C-8300-79C37D9C2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3" y="4468813"/>
              <a:ext cx="150813" cy="139700"/>
            </a:xfrm>
            <a:custGeom>
              <a:avLst/>
              <a:gdLst>
                <a:gd name="T0" fmla="*/ 26 w 95"/>
                <a:gd name="T1" fmla="*/ 0 h 88"/>
                <a:gd name="T2" fmla="*/ 95 w 95"/>
                <a:gd name="T3" fmla="*/ 31 h 88"/>
                <a:gd name="T4" fmla="*/ 71 w 95"/>
                <a:gd name="T5" fmla="*/ 88 h 88"/>
                <a:gd name="T6" fmla="*/ 0 w 95"/>
                <a:gd name="T7" fmla="*/ 57 h 88"/>
                <a:gd name="T8" fmla="*/ 26 w 95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88">
                  <a:moveTo>
                    <a:pt x="26" y="0"/>
                  </a:moveTo>
                  <a:lnTo>
                    <a:pt x="95" y="31"/>
                  </a:lnTo>
                  <a:lnTo>
                    <a:pt x="71" y="88"/>
                  </a:lnTo>
                  <a:lnTo>
                    <a:pt x="0" y="5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32" name="Freeform 335">
              <a:extLst>
                <a:ext uri="{FF2B5EF4-FFF2-40B4-BE49-F238E27FC236}">
                  <a16:creationId xmlns:a16="http://schemas.microsoft.com/office/drawing/2014/main" id="{A4A6EF5D-8E15-4BE9-A685-8A146F525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254" y="4549775"/>
              <a:ext cx="411163" cy="790575"/>
            </a:xfrm>
            <a:custGeom>
              <a:avLst/>
              <a:gdLst>
                <a:gd name="T0" fmla="*/ 188 w 259"/>
                <a:gd name="T1" fmla="*/ 0 h 498"/>
                <a:gd name="T2" fmla="*/ 7 w 259"/>
                <a:gd name="T3" fmla="*/ 412 h 498"/>
                <a:gd name="T4" fmla="*/ 0 w 259"/>
                <a:gd name="T5" fmla="*/ 486 h 498"/>
                <a:gd name="T6" fmla="*/ 29 w 259"/>
                <a:gd name="T7" fmla="*/ 498 h 498"/>
                <a:gd name="T8" fmla="*/ 79 w 259"/>
                <a:gd name="T9" fmla="*/ 443 h 498"/>
                <a:gd name="T10" fmla="*/ 79 w 259"/>
                <a:gd name="T11" fmla="*/ 443 h 498"/>
                <a:gd name="T12" fmla="*/ 259 w 259"/>
                <a:gd name="T13" fmla="*/ 31 h 498"/>
                <a:gd name="T14" fmla="*/ 188 w 259"/>
                <a:gd name="T1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498">
                  <a:moveTo>
                    <a:pt x="188" y="0"/>
                  </a:moveTo>
                  <a:lnTo>
                    <a:pt x="7" y="412"/>
                  </a:lnTo>
                  <a:lnTo>
                    <a:pt x="0" y="486"/>
                  </a:lnTo>
                  <a:lnTo>
                    <a:pt x="29" y="498"/>
                  </a:lnTo>
                  <a:lnTo>
                    <a:pt x="79" y="443"/>
                  </a:lnTo>
                  <a:lnTo>
                    <a:pt x="79" y="443"/>
                  </a:lnTo>
                  <a:lnTo>
                    <a:pt x="259" y="31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33" name="Freeform 336">
              <a:extLst>
                <a:ext uri="{FF2B5EF4-FFF2-40B4-BE49-F238E27FC236}">
                  <a16:creationId xmlns:a16="http://schemas.microsoft.com/office/drawing/2014/main" id="{7D1A5CD1-081F-45E8-BBF5-02E463D84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5330825"/>
              <a:ext cx="49213" cy="68263"/>
            </a:xfrm>
            <a:custGeom>
              <a:avLst/>
              <a:gdLst>
                <a:gd name="T0" fmla="*/ 2 w 31"/>
                <a:gd name="T1" fmla="*/ 0 h 43"/>
                <a:gd name="T2" fmla="*/ 31 w 31"/>
                <a:gd name="T3" fmla="*/ 12 h 43"/>
                <a:gd name="T4" fmla="*/ 0 w 31"/>
                <a:gd name="T5" fmla="*/ 43 h 43"/>
                <a:gd name="T6" fmla="*/ 2 w 31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3">
                  <a:moveTo>
                    <a:pt x="2" y="0"/>
                  </a:moveTo>
                  <a:lnTo>
                    <a:pt x="31" y="12"/>
                  </a:lnTo>
                  <a:lnTo>
                    <a:pt x="0" y="4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34" name="Freeform 337">
              <a:extLst>
                <a:ext uri="{FF2B5EF4-FFF2-40B4-BE49-F238E27FC236}">
                  <a16:creationId xmlns:a16="http://schemas.microsoft.com/office/drawing/2014/main" id="{2981F368-C18F-46B8-866C-42AF00AAF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4013" y="4503738"/>
              <a:ext cx="146050" cy="282575"/>
            </a:xfrm>
            <a:custGeom>
              <a:avLst/>
              <a:gdLst>
                <a:gd name="T0" fmla="*/ 0 w 92"/>
                <a:gd name="T1" fmla="*/ 171 h 178"/>
                <a:gd name="T2" fmla="*/ 16 w 92"/>
                <a:gd name="T3" fmla="*/ 178 h 178"/>
                <a:gd name="T4" fmla="*/ 92 w 92"/>
                <a:gd name="T5" fmla="*/ 7 h 178"/>
                <a:gd name="T6" fmla="*/ 76 w 92"/>
                <a:gd name="T7" fmla="*/ 0 h 178"/>
                <a:gd name="T8" fmla="*/ 0 w 92"/>
                <a:gd name="T9" fmla="*/ 17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0" y="171"/>
                  </a:moveTo>
                  <a:lnTo>
                    <a:pt x="16" y="178"/>
                  </a:lnTo>
                  <a:lnTo>
                    <a:pt x="92" y="7"/>
                  </a:lnTo>
                  <a:lnTo>
                    <a:pt x="76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sp>
          <p:nvSpPr>
            <p:cNvPr id="235" name="Freeform 338">
              <a:extLst>
                <a:ext uri="{FF2B5EF4-FFF2-40B4-BE49-F238E27FC236}">
                  <a16:creationId xmlns:a16="http://schemas.microsoft.com/office/drawing/2014/main" id="{CA6D7D84-DAF6-41A4-AC16-8C92ADA51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26" y="4510088"/>
              <a:ext cx="49213" cy="42863"/>
            </a:xfrm>
            <a:custGeom>
              <a:avLst/>
              <a:gdLst>
                <a:gd name="T0" fmla="*/ 24 w 31"/>
                <a:gd name="T1" fmla="*/ 27 h 27"/>
                <a:gd name="T2" fmla="*/ 0 w 31"/>
                <a:gd name="T3" fmla="*/ 15 h 27"/>
                <a:gd name="T4" fmla="*/ 5 w 31"/>
                <a:gd name="T5" fmla="*/ 0 h 27"/>
                <a:gd name="T6" fmla="*/ 31 w 31"/>
                <a:gd name="T7" fmla="*/ 12 h 27"/>
                <a:gd name="T8" fmla="*/ 24 w 31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7">
                  <a:moveTo>
                    <a:pt x="24" y="27"/>
                  </a:moveTo>
                  <a:lnTo>
                    <a:pt x="0" y="15"/>
                  </a:lnTo>
                  <a:lnTo>
                    <a:pt x="5" y="0"/>
                  </a:lnTo>
                  <a:lnTo>
                    <a:pt x="31" y="12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</p:grpSp>
      <p:sp>
        <p:nvSpPr>
          <p:cNvPr id="236" name="object 20">
            <a:extLst>
              <a:ext uri="{FF2B5EF4-FFF2-40B4-BE49-F238E27FC236}">
                <a16:creationId xmlns:a16="http://schemas.microsoft.com/office/drawing/2014/main" id="{97FFDE97-2BCE-4900-B411-04C69C719700}"/>
              </a:ext>
            </a:extLst>
          </p:cNvPr>
          <p:cNvSpPr txBox="1"/>
          <p:nvPr/>
        </p:nvSpPr>
        <p:spPr>
          <a:xfrm>
            <a:off x="1245363" y="5887610"/>
            <a:ext cx="10508487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0"/>
              </a:spcAft>
            </a:pPr>
            <a:r>
              <a:rPr lang="ru-RU" sz="1600" b="1" spc="-20">
                <a:solidFill>
                  <a:srgbClr val="3A07DF"/>
                </a:solidFill>
                <a:cs typeface="Arial"/>
              </a:rPr>
              <a:t>Коррупциявий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ҳолатларни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тергов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қилиш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бўйича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ишчи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гуруҳ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раҳбари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сифатида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давлат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ташкилотининг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раҳбари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ёки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комплаенс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бўлинмаси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раҳбарини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тайинлаш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rgbClr val="3A07DF"/>
                </a:solidFill>
                <a:cs typeface="Arial"/>
              </a:rPr>
              <a:t>керак</a:t>
            </a:r>
            <a:r>
              <a:rPr lang="ru-RU" sz="1600" b="1" spc="-20">
                <a:solidFill>
                  <a:srgbClr val="3A07DF"/>
                </a:solidFill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896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6B313B-60A6-4D63-92FF-2A91E4486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 </a:t>
            </a:r>
            <a:r>
              <a:rPr lang="ru-RU" err="1"/>
              <a:t>хақида</a:t>
            </a:r>
            <a:r>
              <a:rPr lang="ru-RU"/>
              <a:t> </a:t>
            </a:r>
            <a:r>
              <a:rPr lang="ru-RU" err="1"/>
              <a:t>ташаббус</a:t>
            </a:r>
            <a:r>
              <a:rPr lang="ru-RU"/>
              <a:t> </a:t>
            </a:r>
            <a:r>
              <a:rPr lang="ru-RU" err="1"/>
              <a:t>билан</a:t>
            </a:r>
            <a:r>
              <a:rPr lang="ru-RU"/>
              <a:t>  </a:t>
            </a:r>
            <a:r>
              <a:rPr lang="ru-RU" err="1"/>
              <a:t>чиқиш</a:t>
            </a:r>
            <a:r>
              <a:rPr lang="ru-RU"/>
              <a:t>: </a:t>
            </a:r>
            <a:r>
              <a:rPr lang="ru-RU" err="1"/>
              <a:t>ишчи</a:t>
            </a:r>
            <a:r>
              <a:rPr lang="ru-RU"/>
              <a:t> </a:t>
            </a:r>
            <a:r>
              <a:rPr lang="ru-RU" err="1"/>
              <a:t>гуруҳлар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уларнинг</a:t>
            </a:r>
            <a:r>
              <a:rPr lang="ru-RU"/>
              <a:t> </a:t>
            </a:r>
            <a:r>
              <a:rPr lang="ru-RU" err="1"/>
              <a:t>мажбуриятлари</a:t>
            </a:r>
            <a:r>
              <a:rPr lang="ru-RU"/>
              <a:t> (2/2)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AE3A6E-18B5-4862-9137-B69CCC67F093}"/>
              </a:ext>
            </a:extLst>
          </p:cNvPr>
          <p:cNvGrpSpPr/>
          <p:nvPr/>
        </p:nvGrpSpPr>
        <p:grpSpPr>
          <a:xfrm>
            <a:off x="-1" y="1282701"/>
            <a:ext cx="10185401" cy="646332"/>
            <a:chOff x="-1" y="1282700"/>
            <a:chExt cx="9575801" cy="1292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925A55-7D10-4012-AC64-33E43AC766A3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831D7E-9EFE-4320-8B00-62C4CDB81420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EA9AE0-99C5-4630-98FB-BF91C00E92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1A4EE0-488F-43FB-90CC-AB941DFE6EB8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Давлат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ташкилоти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ёки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бўлинмаси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раҳбари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хизмат/ички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текширувларни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ўтказиш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ишчи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гуруҳ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тузиш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тўғрисида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буйруқ</a:t>
              </a:r>
              <a:r>
                <a:rPr lang="ru-RU" sz="1600" b="1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err="1">
                  <a:solidFill>
                    <a:schemeClr val="bg2">
                      <a:lumMod val="25000"/>
                    </a:schemeClr>
                  </a:solidFill>
                </a:rPr>
                <a:t>чиқаради</a:t>
              </a:r>
              <a:endParaRPr lang="ru-RU" sz="16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92" name="object 12">
            <a:extLst>
              <a:ext uri="{FF2B5EF4-FFF2-40B4-BE49-F238E27FC236}">
                <a16:creationId xmlns:a16="http://schemas.microsoft.com/office/drawing/2014/main" id="{FDEF9621-1520-4DBE-BAD5-A669E1A06AF3}"/>
              </a:ext>
            </a:extLst>
          </p:cNvPr>
          <p:cNvSpPr/>
          <p:nvPr/>
        </p:nvSpPr>
        <p:spPr>
          <a:xfrm>
            <a:off x="444891" y="199614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20">
            <a:extLst>
              <a:ext uri="{FF2B5EF4-FFF2-40B4-BE49-F238E27FC236}">
                <a16:creationId xmlns:a16="http://schemas.microsoft.com/office/drawing/2014/main" id="{6E083073-BC06-4AE5-AA5C-EB1B14A7E4CC}"/>
              </a:ext>
            </a:extLst>
          </p:cNvPr>
          <p:cNvSpPr txBox="1"/>
          <p:nvPr/>
        </p:nvSpPr>
        <p:spPr>
          <a:xfrm>
            <a:off x="1245363" y="2238407"/>
            <a:ext cx="472500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0"/>
              </a:spcAft>
            </a:pPr>
            <a:r>
              <a:rPr lang="ru-RU" sz="1600" b="1" spc="-20" err="1">
                <a:solidFill>
                  <a:schemeClr val="bg2">
                    <a:lumMod val="25000"/>
                  </a:schemeClr>
                </a:solidFill>
                <a:cs typeface="Arial"/>
              </a:rPr>
              <a:t>Ишчи</a:t>
            </a:r>
            <a:r>
              <a:rPr lang="ru-RU" sz="1600" b="1" spc="-2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chemeClr val="bg2">
                    <a:lumMod val="25000"/>
                  </a:schemeClr>
                </a:solidFill>
                <a:cs typeface="Arial"/>
              </a:rPr>
              <a:t>гуруҳ</a:t>
            </a:r>
            <a:r>
              <a:rPr lang="ru-RU" sz="1600" b="1" spc="-2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600" b="1" spc="-20" err="1">
                <a:solidFill>
                  <a:schemeClr val="bg2">
                    <a:lumMod val="25000"/>
                  </a:schemeClr>
                </a:solidFill>
                <a:cs typeface="Arial"/>
              </a:rPr>
              <a:t>аъзолари</a:t>
            </a:r>
            <a:endParaRPr lang="ru-RU" sz="1600" b="1" spc="-20">
              <a:solidFill>
                <a:schemeClr val="bg2">
                  <a:lumMod val="25000"/>
                </a:schemeClr>
              </a:solidFill>
              <a:cs typeface="Arial"/>
            </a:endParaRP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2C35FB24-19A6-4E78-AE34-8E033231DD18}"/>
              </a:ext>
            </a:extLst>
          </p:cNvPr>
          <p:cNvSpPr/>
          <p:nvPr/>
        </p:nvSpPr>
        <p:spPr>
          <a:xfrm>
            <a:off x="1245363" y="3131285"/>
            <a:ext cx="4779200" cy="30374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numCol="1" spcCol="72000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ўтказилаётган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шахс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бўлмаслиги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лозим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мақсадлари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муҳим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ахборотнинг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электрон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маълумотлар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бошқалар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бутлигини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сақлаш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чораларини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кўриши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лозим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Ахборотнинг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махфийлигини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лозим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E97DA28-82FE-463C-8A8A-F9D410C2341D}"/>
              </a:ext>
            </a:extLst>
          </p:cNvPr>
          <p:cNvGrpSpPr/>
          <p:nvPr/>
        </p:nvGrpSpPr>
        <p:grpSpPr>
          <a:xfrm>
            <a:off x="438150" y="2068861"/>
            <a:ext cx="520260" cy="520261"/>
            <a:chOff x="2163763" y="2346325"/>
            <a:chExt cx="800100" cy="800101"/>
          </a:xfrm>
          <a:solidFill>
            <a:schemeClr val="bg2">
              <a:lumMod val="25000"/>
            </a:schemeClr>
          </a:solidFill>
        </p:grpSpPr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A44AFB6E-363A-452A-A790-4D39A9F63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3763" y="2668588"/>
              <a:ext cx="361950" cy="477838"/>
            </a:xfrm>
            <a:custGeom>
              <a:avLst/>
              <a:gdLst>
                <a:gd name="T0" fmla="*/ 2000 w 2800"/>
                <a:gd name="T1" fmla="*/ 2000 h 3700"/>
                <a:gd name="T2" fmla="*/ 1800 w 2800"/>
                <a:gd name="T3" fmla="*/ 2000 h 3700"/>
                <a:gd name="T4" fmla="*/ 1800 w 2800"/>
                <a:gd name="T5" fmla="*/ 1916 h 3700"/>
                <a:gd name="T6" fmla="*/ 2400 w 2800"/>
                <a:gd name="T7" fmla="*/ 1000 h 3700"/>
                <a:gd name="T8" fmla="*/ 2400 w 2800"/>
                <a:gd name="T9" fmla="*/ 0 h 3700"/>
                <a:gd name="T10" fmla="*/ 400 w 2800"/>
                <a:gd name="T11" fmla="*/ 0 h 3700"/>
                <a:gd name="T12" fmla="*/ 400 w 2800"/>
                <a:gd name="T13" fmla="*/ 1000 h 3700"/>
                <a:gd name="T14" fmla="*/ 1000 w 2800"/>
                <a:gd name="T15" fmla="*/ 1916 h 3700"/>
                <a:gd name="T16" fmla="*/ 1000 w 2800"/>
                <a:gd name="T17" fmla="*/ 2000 h 3700"/>
                <a:gd name="T18" fmla="*/ 800 w 2800"/>
                <a:gd name="T19" fmla="*/ 2000 h 3700"/>
                <a:gd name="T20" fmla="*/ 0 w 2800"/>
                <a:gd name="T21" fmla="*/ 2800 h 3700"/>
                <a:gd name="T22" fmla="*/ 0 w 2800"/>
                <a:gd name="T23" fmla="*/ 3700 h 3700"/>
                <a:gd name="T24" fmla="*/ 200 w 2800"/>
                <a:gd name="T25" fmla="*/ 3700 h 3700"/>
                <a:gd name="T26" fmla="*/ 200 w 2800"/>
                <a:gd name="T27" fmla="*/ 2800 h 3700"/>
                <a:gd name="T28" fmla="*/ 800 w 2800"/>
                <a:gd name="T29" fmla="*/ 2200 h 3700"/>
                <a:gd name="T30" fmla="*/ 564 w 2800"/>
                <a:gd name="T31" fmla="*/ 2515 h 3700"/>
                <a:gd name="T32" fmla="*/ 1400 w 2800"/>
                <a:gd name="T33" fmla="*/ 3232 h 3700"/>
                <a:gd name="T34" fmla="*/ 2236 w 2800"/>
                <a:gd name="T35" fmla="*/ 2515 h 3700"/>
                <a:gd name="T36" fmla="*/ 2000 w 2800"/>
                <a:gd name="T37" fmla="*/ 2200 h 3700"/>
                <a:gd name="T38" fmla="*/ 2600 w 2800"/>
                <a:gd name="T39" fmla="*/ 2800 h 3700"/>
                <a:gd name="T40" fmla="*/ 2600 w 2800"/>
                <a:gd name="T41" fmla="*/ 3700 h 3700"/>
                <a:gd name="T42" fmla="*/ 2800 w 2800"/>
                <a:gd name="T43" fmla="*/ 3700 h 3700"/>
                <a:gd name="T44" fmla="*/ 2800 w 2800"/>
                <a:gd name="T45" fmla="*/ 2800 h 3700"/>
                <a:gd name="T46" fmla="*/ 2000 w 2800"/>
                <a:gd name="T47" fmla="*/ 2000 h 3700"/>
                <a:gd name="T48" fmla="*/ 600 w 2800"/>
                <a:gd name="T49" fmla="*/ 1000 h 3700"/>
                <a:gd name="T50" fmla="*/ 600 w 2800"/>
                <a:gd name="T51" fmla="*/ 200 h 3700"/>
                <a:gd name="T52" fmla="*/ 2200 w 2800"/>
                <a:gd name="T53" fmla="*/ 200 h 3700"/>
                <a:gd name="T54" fmla="*/ 2200 w 2800"/>
                <a:gd name="T55" fmla="*/ 1000 h 3700"/>
                <a:gd name="T56" fmla="*/ 1400 w 2800"/>
                <a:gd name="T57" fmla="*/ 1800 h 3700"/>
                <a:gd name="T58" fmla="*/ 600 w 2800"/>
                <a:gd name="T59" fmla="*/ 1000 h 3700"/>
                <a:gd name="T60" fmla="*/ 836 w 2800"/>
                <a:gd name="T61" fmla="*/ 2485 h 3700"/>
                <a:gd name="T62" fmla="*/ 1037 w 2800"/>
                <a:gd name="T63" fmla="*/ 2217 h 3700"/>
                <a:gd name="T64" fmla="*/ 1280 w 2800"/>
                <a:gd name="T65" fmla="*/ 2866 h 3700"/>
                <a:gd name="T66" fmla="*/ 836 w 2800"/>
                <a:gd name="T67" fmla="*/ 2485 h 3700"/>
                <a:gd name="T68" fmla="*/ 1200 w 2800"/>
                <a:gd name="T69" fmla="*/ 2082 h 3700"/>
                <a:gd name="T70" fmla="*/ 1200 w 2800"/>
                <a:gd name="T71" fmla="*/ 1980 h 3700"/>
                <a:gd name="T72" fmla="*/ 1400 w 2800"/>
                <a:gd name="T73" fmla="*/ 2000 h 3700"/>
                <a:gd name="T74" fmla="*/ 1600 w 2800"/>
                <a:gd name="T75" fmla="*/ 1980 h 3700"/>
                <a:gd name="T76" fmla="*/ 1600 w 2800"/>
                <a:gd name="T77" fmla="*/ 2082 h 3700"/>
                <a:gd name="T78" fmla="*/ 1400 w 2800"/>
                <a:gd name="T79" fmla="*/ 2615 h 3700"/>
                <a:gd name="T80" fmla="*/ 1200 w 2800"/>
                <a:gd name="T81" fmla="*/ 2082 h 3700"/>
                <a:gd name="T82" fmla="*/ 1520 w 2800"/>
                <a:gd name="T83" fmla="*/ 2866 h 3700"/>
                <a:gd name="T84" fmla="*/ 1763 w 2800"/>
                <a:gd name="T85" fmla="*/ 2217 h 3700"/>
                <a:gd name="T86" fmla="*/ 1964 w 2800"/>
                <a:gd name="T87" fmla="*/ 2485 h 3700"/>
                <a:gd name="T88" fmla="*/ 1520 w 2800"/>
                <a:gd name="T89" fmla="*/ 2866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00" h="3700">
                  <a:moveTo>
                    <a:pt x="2000" y="2000"/>
                  </a:moveTo>
                  <a:lnTo>
                    <a:pt x="1800" y="2000"/>
                  </a:lnTo>
                  <a:lnTo>
                    <a:pt x="1800" y="1916"/>
                  </a:lnTo>
                  <a:cubicBezTo>
                    <a:pt x="2153" y="1761"/>
                    <a:pt x="2400" y="1409"/>
                    <a:pt x="2400" y="1000"/>
                  </a:cubicBezTo>
                  <a:lnTo>
                    <a:pt x="2400" y="0"/>
                  </a:lnTo>
                  <a:lnTo>
                    <a:pt x="400" y="0"/>
                  </a:lnTo>
                  <a:lnTo>
                    <a:pt x="400" y="1000"/>
                  </a:lnTo>
                  <a:cubicBezTo>
                    <a:pt x="400" y="1409"/>
                    <a:pt x="647" y="1761"/>
                    <a:pt x="1000" y="1916"/>
                  </a:cubicBezTo>
                  <a:lnTo>
                    <a:pt x="1000" y="2000"/>
                  </a:lnTo>
                  <a:lnTo>
                    <a:pt x="800" y="2000"/>
                  </a:lnTo>
                  <a:cubicBezTo>
                    <a:pt x="359" y="2000"/>
                    <a:pt x="0" y="2359"/>
                    <a:pt x="0" y="2800"/>
                  </a:cubicBezTo>
                  <a:lnTo>
                    <a:pt x="0" y="3700"/>
                  </a:lnTo>
                  <a:lnTo>
                    <a:pt x="200" y="3700"/>
                  </a:lnTo>
                  <a:lnTo>
                    <a:pt x="200" y="2800"/>
                  </a:lnTo>
                  <a:cubicBezTo>
                    <a:pt x="200" y="2469"/>
                    <a:pt x="469" y="2200"/>
                    <a:pt x="800" y="2200"/>
                  </a:cubicBezTo>
                  <a:lnTo>
                    <a:pt x="564" y="2515"/>
                  </a:lnTo>
                  <a:lnTo>
                    <a:pt x="1400" y="3232"/>
                  </a:lnTo>
                  <a:lnTo>
                    <a:pt x="2236" y="2515"/>
                  </a:lnTo>
                  <a:lnTo>
                    <a:pt x="2000" y="2200"/>
                  </a:lnTo>
                  <a:cubicBezTo>
                    <a:pt x="2331" y="2200"/>
                    <a:pt x="2600" y="2469"/>
                    <a:pt x="2600" y="2800"/>
                  </a:cubicBezTo>
                  <a:lnTo>
                    <a:pt x="2600" y="3700"/>
                  </a:lnTo>
                  <a:lnTo>
                    <a:pt x="2800" y="3700"/>
                  </a:lnTo>
                  <a:lnTo>
                    <a:pt x="2800" y="2800"/>
                  </a:lnTo>
                  <a:cubicBezTo>
                    <a:pt x="2800" y="2359"/>
                    <a:pt x="2441" y="2000"/>
                    <a:pt x="2000" y="2000"/>
                  </a:cubicBezTo>
                  <a:close/>
                  <a:moveTo>
                    <a:pt x="600" y="1000"/>
                  </a:moveTo>
                  <a:lnTo>
                    <a:pt x="600" y="200"/>
                  </a:lnTo>
                  <a:lnTo>
                    <a:pt x="2200" y="200"/>
                  </a:lnTo>
                  <a:lnTo>
                    <a:pt x="2200" y="1000"/>
                  </a:lnTo>
                  <a:cubicBezTo>
                    <a:pt x="2200" y="1441"/>
                    <a:pt x="1841" y="1800"/>
                    <a:pt x="1400" y="1800"/>
                  </a:cubicBezTo>
                  <a:cubicBezTo>
                    <a:pt x="959" y="1800"/>
                    <a:pt x="600" y="1441"/>
                    <a:pt x="600" y="1000"/>
                  </a:cubicBezTo>
                  <a:close/>
                  <a:moveTo>
                    <a:pt x="836" y="2485"/>
                  </a:moveTo>
                  <a:lnTo>
                    <a:pt x="1037" y="2217"/>
                  </a:lnTo>
                  <a:lnTo>
                    <a:pt x="1280" y="2866"/>
                  </a:lnTo>
                  <a:lnTo>
                    <a:pt x="836" y="2485"/>
                  </a:lnTo>
                  <a:close/>
                  <a:moveTo>
                    <a:pt x="1200" y="2082"/>
                  </a:moveTo>
                  <a:lnTo>
                    <a:pt x="1200" y="1980"/>
                  </a:lnTo>
                  <a:cubicBezTo>
                    <a:pt x="1265" y="1993"/>
                    <a:pt x="1332" y="2000"/>
                    <a:pt x="1400" y="2000"/>
                  </a:cubicBezTo>
                  <a:cubicBezTo>
                    <a:pt x="1469" y="2000"/>
                    <a:pt x="1535" y="1993"/>
                    <a:pt x="1600" y="1980"/>
                  </a:cubicBezTo>
                  <a:lnTo>
                    <a:pt x="1600" y="2082"/>
                  </a:lnTo>
                  <a:lnTo>
                    <a:pt x="1400" y="2615"/>
                  </a:lnTo>
                  <a:lnTo>
                    <a:pt x="1200" y="2082"/>
                  </a:lnTo>
                  <a:close/>
                  <a:moveTo>
                    <a:pt x="1520" y="2866"/>
                  </a:moveTo>
                  <a:lnTo>
                    <a:pt x="1763" y="2217"/>
                  </a:lnTo>
                  <a:lnTo>
                    <a:pt x="1964" y="2485"/>
                  </a:lnTo>
                  <a:lnTo>
                    <a:pt x="1520" y="2866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08968CF7-FF20-4BD9-B7B2-27C24BED0A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8850" y="2411413"/>
              <a:ext cx="231775" cy="231775"/>
            </a:xfrm>
            <a:custGeom>
              <a:avLst/>
              <a:gdLst>
                <a:gd name="T0" fmla="*/ 340 w 1800"/>
                <a:gd name="T1" fmla="*/ 1318 h 1800"/>
                <a:gd name="T2" fmla="*/ 193 w 1800"/>
                <a:gd name="T3" fmla="*/ 1466 h 1800"/>
                <a:gd name="T4" fmla="*/ 334 w 1800"/>
                <a:gd name="T5" fmla="*/ 1607 h 1800"/>
                <a:gd name="T6" fmla="*/ 482 w 1800"/>
                <a:gd name="T7" fmla="*/ 1460 h 1800"/>
                <a:gd name="T8" fmla="*/ 800 w 1800"/>
                <a:gd name="T9" fmla="*/ 1592 h 1800"/>
                <a:gd name="T10" fmla="*/ 800 w 1800"/>
                <a:gd name="T11" fmla="*/ 1800 h 1800"/>
                <a:gd name="T12" fmla="*/ 1000 w 1800"/>
                <a:gd name="T13" fmla="*/ 1800 h 1800"/>
                <a:gd name="T14" fmla="*/ 1000 w 1800"/>
                <a:gd name="T15" fmla="*/ 1592 h 1800"/>
                <a:gd name="T16" fmla="*/ 1318 w 1800"/>
                <a:gd name="T17" fmla="*/ 1460 h 1800"/>
                <a:gd name="T18" fmla="*/ 1466 w 1800"/>
                <a:gd name="T19" fmla="*/ 1607 h 1800"/>
                <a:gd name="T20" fmla="*/ 1607 w 1800"/>
                <a:gd name="T21" fmla="*/ 1466 h 1800"/>
                <a:gd name="T22" fmla="*/ 1460 w 1800"/>
                <a:gd name="T23" fmla="*/ 1318 h 1800"/>
                <a:gd name="T24" fmla="*/ 1592 w 1800"/>
                <a:gd name="T25" fmla="*/ 1000 h 1800"/>
                <a:gd name="T26" fmla="*/ 1800 w 1800"/>
                <a:gd name="T27" fmla="*/ 1000 h 1800"/>
                <a:gd name="T28" fmla="*/ 1800 w 1800"/>
                <a:gd name="T29" fmla="*/ 800 h 1800"/>
                <a:gd name="T30" fmla="*/ 1592 w 1800"/>
                <a:gd name="T31" fmla="*/ 800 h 1800"/>
                <a:gd name="T32" fmla="*/ 1460 w 1800"/>
                <a:gd name="T33" fmla="*/ 482 h 1800"/>
                <a:gd name="T34" fmla="*/ 1607 w 1800"/>
                <a:gd name="T35" fmla="*/ 334 h 1800"/>
                <a:gd name="T36" fmla="*/ 1466 w 1800"/>
                <a:gd name="T37" fmla="*/ 193 h 1800"/>
                <a:gd name="T38" fmla="*/ 1318 w 1800"/>
                <a:gd name="T39" fmla="*/ 340 h 1800"/>
                <a:gd name="T40" fmla="*/ 1000 w 1800"/>
                <a:gd name="T41" fmla="*/ 208 h 1800"/>
                <a:gd name="T42" fmla="*/ 1000 w 1800"/>
                <a:gd name="T43" fmla="*/ 0 h 1800"/>
                <a:gd name="T44" fmla="*/ 800 w 1800"/>
                <a:gd name="T45" fmla="*/ 0 h 1800"/>
                <a:gd name="T46" fmla="*/ 800 w 1800"/>
                <a:gd name="T47" fmla="*/ 208 h 1800"/>
                <a:gd name="T48" fmla="*/ 482 w 1800"/>
                <a:gd name="T49" fmla="*/ 340 h 1800"/>
                <a:gd name="T50" fmla="*/ 334 w 1800"/>
                <a:gd name="T51" fmla="*/ 193 h 1800"/>
                <a:gd name="T52" fmla="*/ 193 w 1800"/>
                <a:gd name="T53" fmla="*/ 334 h 1800"/>
                <a:gd name="T54" fmla="*/ 340 w 1800"/>
                <a:gd name="T55" fmla="*/ 482 h 1800"/>
                <a:gd name="T56" fmla="*/ 208 w 1800"/>
                <a:gd name="T57" fmla="*/ 800 h 1800"/>
                <a:gd name="T58" fmla="*/ 0 w 1800"/>
                <a:gd name="T59" fmla="*/ 800 h 1800"/>
                <a:gd name="T60" fmla="*/ 0 w 1800"/>
                <a:gd name="T61" fmla="*/ 1000 h 1800"/>
                <a:gd name="T62" fmla="*/ 208 w 1800"/>
                <a:gd name="T63" fmla="*/ 1000 h 1800"/>
                <a:gd name="T64" fmla="*/ 340 w 1800"/>
                <a:gd name="T65" fmla="*/ 1318 h 1800"/>
                <a:gd name="T66" fmla="*/ 900 w 1800"/>
                <a:gd name="T67" fmla="*/ 400 h 1800"/>
                <a:gd name="T68" fmla="*/ 1400 w 1800"/>
                <a:gd name="T69" fmla="*/ 900 h 1800"/>
                <a:gd name="T70" fmla="*/ 900 w 1800"/>
                <a:gd name="T71" fmla="*/ 1400 h 1800"/>
                <a:gd name="T72" fmla="*/ 400 w 1800"/>
                <a:gd name="T73" fmla="*/ 900 h 1800"/>
                <a:gd name="T74" fmla="*/ 900 w 1800"/>
                <a:gd name="T75" fmla="*/ 4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00" h="1800">
                  <a:moveTo>
                    <a:pt x="340" y="1318"/>
                  </a:moveTo>
                  <a:lnTo>
                    <a:pt x="193" y="1466"/>
                  </a:lnTo>
                  <a:lnTo>
                    <a:pt x="334" y="1607"/>
                  </a:lnTo>
                  <a:lnTo>
                    <a:pt x="482" y="1460"/>
                  </a:lnTo>
                  <a:cubicBezTo>
                    <a:pt x="573" y="1528"/>
                    <a:pt x="682" y="1575"/>
                    <a:pt x="800" y="1592"/>
                  </a:cubicBezTo>
                  <a:lnTo>
                    <a:pt x="800" y="1800"/>
                  </a:lnTo>
                  <a:lnTo>
                    <a:pt x="1000" y="1800"/>
                  </a:lnTo>
                  <a:lnTo>
                    <a:pt x="1000" y="1592"/>
                  </a:lnTo>
                  <a:cubicBezTo>
                    <a:pt x="1118" y="1575"/>
                    <a:pt x="1227" y="1528"/>
                    <a:pt x="1318" y="1460"/>
                  </a:cubicBezTo>
                  <a:lnTo>
                    <a:pt x="1466" y="1607"/>
                  </a:lnTo>
                  <a:lnTo>
                    <a:pt x="1607" y="1466"/>
                  </a:lnTo>
                  <a:lnTo>
                    <a:pt x="1460" y="1318"/>
                  </a:lnTo>
                  <a:cubicBezTo>
                    <a:pt x="1528" y="1227"/>
                    <a:pt x="1575" y="1118"/>
                    <a:pt x="1592" y="1000"/>
                  </a:cubicBezTo>
                  <a:lnTo>
                    <a:pt x="1800" y="1000"/>
                  </a:lnTo>
                  <a:lnTo>
                    <a:pt x="1800" y="800"/>
                  </a:lnTo>
                  <a:lnTo>
                    <a:pt x="1592" y="800"/>
                  </a:lnTo>
                  <a:cubicBezTo>
                    <a:pt x="1575" y="682"/>
                    <a:pt x="1528" y="573"/>
                    <a:pt x="1460" y="482"/>
                  </a:cubicBezTo>
                  <a:lnTo>
                    <a:pt x="1607" y="334"/>
                  </a:lnTo>
                  <a:lnTo>
                    <a:pt x="1466" y="193"/>
                  </a:lnTo>
                  <a:lnTo>
                    <a:pt x="1318" y="340"/>
                  </a:lnTo>
                  <a:cubicBezTo>
                    <a:pt x="1227" y="272"/>
                    <a:pt x="1118" y="225"/>
                    <a:pt x="1000" y="208"/>
                  </a:cubicBezTo>
                  <a:lnTo>
                    <a:pt x="1000" y="0"/>
                  </a:lnTo>
                  <a:lnTo>
                    <a:pt x="800" y="0"/>
                  </a:lnTo>
                  <a:lnTo>
                    <a:pt x="800" y="208"/>
                  </a:lnTo>
                  <a:cubicBezTo>
                    <a:pt x="682" y="225"/>
                    <a:pt x="573" y="272"/>
                    <a:pt x="482" y="340"/>
                  </a:cubicBezTo>
                  <a:lnTo>
                    <a:pt x="334" y="193"/>
                  </a:lnTo>
                  <a:lnTo>
                    <a:pt x="193" y="334"/>
                  </a:lnTo>
                  <a:lnTo>
                    <a:pt x="340" y="482"/>
                  </a:lnTo>
                  <a:cubicBezTo>
                    <a:pt x="272" y="573"/>
                    <a:pt x="225" y="682"/>
                    <a:pt x="208" y="800"/>
                  </a:cubicBezTo>
                  <a:lnTo>
                    <a:pt x="0" y="800"/>
                  </a:lnTo>
                  <a:lnTo>
                    <a:pt x="0" y="1000"/>
                  </a:lnTo>
                  <a:lnTo>
                    <a:pt x="208" y="1000"/>
                  </a:lnTo>
                  <a:cubicBezTo>
                    <a:pt x="225" y="1118"/>
                    <a:pt x="272" y="1227"/>
                    <a:pt x="340" y="1318"/>
                  </a:cubicBezTo>
                  <a:close/>
                  <a:moveTo>
                    <a:pt x="900" y="400"/>
                  </a:moveTo>
                  <a:cubicBezTo>
                    <a:pt x="1176" y="400"/>
                    <a:pt x="1400" y="624"/>
                    <a:pt x="1400" y="900"/>
                  </a:cubicBezTo>
                  <a:cubicBezTo>
                    <a:pt x="1400" y="1176"/>
                    <a:pt x="1176" y="1400"/>
                    <a:pt x="900" y="1400"/>
                  </a:cubicBezTo>
                  <a:cubicBezTo>
                    <a:pt x="624" y="1400"/>
                    <a:pt x="400" y="1176"/>
                    <a:pt x="400" y="900"/>
                  </a:cubicBezTo>
                  <a:cubicBezTo>
                    <a:pt x="400" y="624"/>
                    <a:pt x="624" y="400"/>
                    <a:pt x="900" y="4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0">
              <a:extLst>
                <a:ext uri="{FF2B5EF4-FFF2-40B4-BE49-F238E27FC236}">
                  <a16:creationId xmlns:a16="http://schemas.microsoft.com/office/drawing/2014/main" id="{A0FF3140-2D0F-468F-98DD-20570B4207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5050" y="2487613"/>
              <a:ext cx="77787" cy="77788"/>
            </a:xfrm>
            <a:custGeom>
              <a:avLst/>
              <a:gdLst>
                <a:gd name="T0" fmla="*/ 300 w 600"/>
                <a:gd name="T1" fmla="*/ 600 h 600"/>
                <a:gd name="T2" fmla="*/ 600 w 600"/>
                <a:gd name="T3" fmla="*/ 300 h 600"/>
                <a:gd name="T4" fmla="*/ 300 w 600"/>
                <a:gd name="T5" fmla="*/ 0 h 600"/>
                <a:gd name="T6" fmla="*/ 0 w 600"/>
                <a:gd name="T7" fmla="*/ 300 h 600"/>
                <a:gd name="T8" fmla="*/ 300 w 600"/>
                <a:gd name="T9" fmla="*/ 600 h 600"/>
                <a:gd name="T10" fmla="*/ 300 w 600"/>
                <a:gd name="T11" fmla="*/ 200 h 600"/>
                <a:gd name="T12" fmla="*/ 400 w 600"/>
                <a:gd name="T13" fmla="*/ 300 h 600"/>
                <a:gd name="T14" fmla="*/ 300 w 600"/>
                <a:gd name="T15" fmla="*/ 400 h 600"/>
                <a:gd name="T16" fmla="*/ 200 w 600"/>
                <a:gd name="T17" fmla="*/ 300 h 600"/>
                <a:gd name="T18" fmla="*/ 300 w 600"/>
                <a:gd name="T19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0" h="600">
                  <a:moveTo>
                    <a:pt x="300" y="600"/>
                  </a:moveTo>
                  <a:cubicBezTo>
                    <a:pt x="465" y="600"/>
                    <a:pt x="600" y="465"/>
                    <a:pt x="600" y="300"/>
                  </a:cubicBezTo>
                  <a:cubicBezTo>
                    <a:pt x="600" y="135"/>
                    <a:pt x="465" y="0"/>
                    <a:pt x="300" y="0"/>
                  </a:cubicBezTo>
                  <a:cubicBezTo>
                    <a:pt x="135" y="0"/>
                    <a:pt x="0" y="135"/>
                    <a:pt x="0" y="300"/>
                  </a:cubicBezTo>
                  <a:cubicBezTo>
                    <a:pt x="0" y="465"/>
                    <a:pt x="135" y="600"/>
                    <a:pt x="300" y="600"/>
                  </a:cubicBezTo>
                  <a:close/>
                  <a:moveTo>
                    <a:pt x="300" y="200"/>
                  </a:moveTo>
                  <a:cubicBezTo>
                    <a:pt x="355" y="200"/>
                    <a:pt x="400" y="245"/>
                    <a:pt x="400" y="300"/>
                  </a:cubicBezTo>
                  <a:cubicBezTo>
                    <a:pt x="400" y="355"/>
                    <a:pt x="355" y="400"/>
                    <a:pt x="300" y="400"/>
                  </a:cubicBezTo>
                  <a:cubicBezTo>
                    <a:pt x="245" y="400"/>
                    <a:pt x="200" y="355"/>
                    <a:pt x="200" y="300"/>
                  </a:cubicBezTo>
                  <a:cubicBezTo>
                    <a:pt x="200" y="245"/>
                    <a:pt x="245" y="200"/>
                    <a:pt x="300" y="2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1">
              <a:extLst>
                <a:ext uri="{FF2B5EF4-FFF2-40B4-BE49-F238E27FC236}">
                  <a16:creationId xmlns:a16="http://schemas.microsoft.com/office/drawing/2014/main" id="{ED2ED61A-6812-4B12-AFDC-9A7288473A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913" y="2668588"/>
              <a:ext cx="361950" cy="477838"/>
            </a:xfrm>
            <a:custGeom>
              <a:avLst/>
              <a:gdLst>
                <a:gd name="T0" fmla="*/ 2000 w 2800"/>
                <a:gd name="T1" fmla="*/ 2000 h 3700"/>
                <a:gd name="T2" fmla="*/ 1800 w 2800"/>
                <a:gd name="T3" fmla="*/ 2000 h 3700"/>
                <a:gd name="T4" fmla="*/ 1800 w 2800"/>
                <a:gd name="T5" fmla="*/ 1916 h 3700"/>
                <a:gd name="T6" fmla="*/ 2400 w 2800"/>
                <a:gd name="T7" fmla="*/ 1000 h 3700"/>
                <a:gd name="T8" fmla="*/ 2400 w 2800"/>
                <a:gd name="T9" fmla="*/ 0 h 3700"/>
                <a:gd name="T10" fmla="*/ 400 w 2800"/>
                <a:gd name="T11" fmla="*/ 0 h 3700"/>
                <a:gd name="T12" fmla="*/ 400 w 2800"/>
                <a:gd name="T13" fmla="*/ 1000 h 3700"/>
                <a:gd name="T14" fmla="*/ 1000 w 2800"/>
                <a:gd name="T15" fmla="*/ 1916 h 3700"/>
                <a:gd name="T16" fmla="*/ 1000 w 2800"/>
                <a:gd name="T17" fmla="*/ 2000 h 3700"/>
                <a:gd name="T18" fmla="*/ 800 w 2800"/>
                <a:gd name="T19" fmla="*/ 2000 h 3700"/>
                <a:gd name="T20" fmla="*/ 0 w 2800"/>
                <a:gd name="T21" fmla="*/ 2800 h 3700"/>
                <a:gd name="T22" fmla="*/ 0 w 2800"/>
                <a:gd name="T23" fmla="*/ 3700 h 3700"/>
                <a:gd name="T24" fmla="*/ 200 w 2800"/>
                <a:gd name="T25" fmla="*/ 3700 h 3700"/>
                <a:gd name="T26" fmla="*/ 200 w 2800"/>
                <a:gd name="T27" fmla="*/ 2800 h 3700"/>
                <a:gd name="T28" fmla="*/ 800 w 2800"/>
                <a:gd name="T29" fmla="*/ 2200 h 3700"/>
                <a:gd name="T30" fmla="*/ 564 w 2800"/>
                <a:gd name="T31" fmla="*/ 2515 h 3700"/>
                <a:gd name="T32" fmla="*/ 1400 w 2800"/>
                <a:gd name="T33" fmla="*/ 3232 h 3700"/>
                <a:gd name="T34" fmla="*/ 2236 w 2800"/>
                <a:gd name="T35" fmla="*/ 2515 h 3700"/>
                <a:gd name="T36" fmla="*/ 2000 w 2800"/>
                <a:gd name="T37" fmla="*/ 2200 h 3700"/>
                <a:gd name="T38" fmla="*/ 2600 w 2800"/>
                <a:gd name="T39" fmla="*/ 2800 h 3700"/>
                <a:gd name="T40" fmla="*/ 2600 w 2800"/>
                <a:gd name="T41" fmla="*/ 3700 h 3700"/>
                <a:gd name="T42" fmla="*/ 2800 w 2800"/>
                <a:gd name="T43" fmla="*/ 3700 h 3700"/>
                <a:gd name="T44" fmla="*/ 2800 w 2800"/>
                <a:gd name="T45" fmla="*/ 2800 h 3700"/>
                <a:gd name="T46" fmla="*/ 2000 w 2800"/>
                <a:gd name="T47" fmla="*/ 2000 h 3700"/>
                <a:gd name="T48" fmla="*/ 600 w 2800"/>
                <a:gd name="T49" fmla="*/ 1000 h 3700"/>
                <a:gd name="T50" fmla="*/ 600 w 2800"/>
                <a:gd name="T51" fmla="*/ 200 h 3700"/>
                <a:gd name="T52" fmla="*/ 2200 w 2800"/>
                <a:gd name="T53" fmla="*/ 200 h 3700"/>
                <a:gd name="T54" fmla="*/ 2200 w 2800"/>
                <a:gd name="T55" fmla="*/ 1000 h 3700"/>
                <a:gd name="T56" fmla="*/ 1400 w 2800"/>
                <a:gd name="T57" fmla="*/ 1800 h 3700"/>
                <a:gd name="T58" fmla="*/ 600 w 2800"/>
                <a:gd name="T59" fmla="*/ 1000 h 3700"/>
                <a:gd name="T60" fmla="*/ 836 w 2800"/>
                <a:gd name="T61" fmla="*/ 2485 h 3700"/>
                <a:gd name="T62" fmla="*/ 1037 w 2800"/>
                <a:gd name="T63" fmla="*/ 2217 h 3700"/>
                <a:gd name="T64" fmla="*/ 1280 w 2800"/>
                <a:gd name="T65" fmla="*/ 2866 h 3700"/>
                <a:gd name="T66" fmla="*/ 836 w 2800"/>
                <a:gd name="T67" fmla="*/ 2485 h 3700"/>
                <a:gd name="T68" fmla="*/ 1200 w 2800"/>
                <a:gd name="T69" fmla="*/ 2082 h 3700"/>
                <a:gd name="T70" fmla="*/ 1200 w 2800"/>
                <a:gd name="T71" fmla="*/ 1980 h 3700"/>
                <a:gd name="T72" fmla="*/ 1400 w 2800"/>
                <a:gd name="T73" fmla="*/ 2000 h 3700"/>
                <a:gd name="T74" fmla="*/ 1600 w 2800"/>
                <a:gd name="T75" fmla="*/ 1980 h 3700"/>
                <a:gd name="T76" fmla="*/ 1600 w 2800"/>
                <a:gd name="T77" fmla="*/ 2082 h 3700"/>
                <a:gd name="T78" fmla="*/ 1400 w 2800"/>
                <a:gd name="T79" fmla="*/ 2615 h 3700"/>
                <a:gd name="T80" fmla="*/ 1200 w 2800"/>
                <a:gd name="T81" fmla="*/ 2082 h 3700"/>
                <a:gd name="T82" fmla="*/ 1520 w 2800"/>
                <a:gd name="T83" fmla="*/ 2866 h 3700"/>
                <a:gd name="T84" fmla="*/ 1763 w 2800"/>
                <a:gd name="T85" fmla="*/ 2217 h 3700"/>
                <a:gd name="T86" fmla="*/ 1964 w 2800"/>
                <a:gd name="T87" fmla="*/ 2485 h 3700"/>
                <a:gd name="T88" fmla="*/ 1520 w 2800"/>
                <a:gd name="T89" fmla="*/ 2866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00" h="3700">
                  <a:moveTo>
                    <a:pt x="2000" y="2000"/>
                  </a:moveTo>
                  <a:lnTo>
                    <a:pt x="1800" y="2000"/>
                  </a:lnTo>
                  <a:lnTo>
                    <a:pt x="1800" y="1916"/>
                  </a:lnTo>
                  <a:cubicBezTo>
                    <a:pt x="2153" y="1761"/>
                    <a:pt x="2400" y="1409"/>
                    <a:pt x="2400" y="1000"/>
                  </a:cubicBezTo>
                  <a:lnTo>
                    <a:pt x="2400" y="0"/>
                  </a:lnTo>
                  <a:lnTo>
                    <a:pt x="400" y="0"/>
                  </a:lnTo>
                  <a:lnTo>
                    <a:pt x="400" y="1000"/>
                  </a:lnTo>
                  <a:cubicBezTo>
                    <a:pt x="400" y="1409"/>
                    <a:pt x="647" y="1761"/>
                    <a:pt x="1000" y="1916"/>
                  </a:cubicBezTo>
                  <a:lnTo>
                    <a:pt x="1000" y="2000"/>
                  </a:lnTo>
                  <a:lnTo>
                    <a:pt x="800" y="2000"/>
                  </a:lnTo>
                  <a:cubicBezTo>
                    <a:pt x="359" y="2000"/>
                    <a:pt x="0" y="2359"/>
                    <a:pt x="0" y="2800"/>
                  </a:cubicBezTo>
                  <a:lnTo>
                    <a:pt x="0" y="3700"/>
                  </a:lnTo>
                  <a:lnTo>
                    <a:pt x="200" y="3700"/>
                  </a:lnTo>
                  <a:lnTo>
                    <a:pt x="200" y="2800"/>
                  </a:lnTo>
                  <a:cubicBezTo>
                    <a:pt x="200" y="2469"/>
                    <a:pt x="469" y="2200"/>
                    <a:pt x="800" y="2200"/>
                  </a:cubicBezTo>
                  <a:lnTo>
                    <a:pt x="564" y="2515"/>
                  </a:lnTo>
                  <a:lnTo>
                    <a:pt x="1400" y="3232"/>
                  </a:lnTo>
                  <a:lnTo>
                    <a:pt x="2236" y="2515"/>
                  </a:lnTo>
                  <a:lnTo>
                    <a:pt x="2000" y="2200"/>
                  </a:lnTo>
                  <a:cubicBezTo>
                    <a:pt x="2331" y="2200"/>
                    <a:pt x="2600" y="2469"/>
                    <a:pt x="2600" y="2800"/>
                  </a:cubicBezTo>
                  <a:lnTo>
                    <a:pt x="2600" y="3700"/>
                  </a:lnTo>
                  <a:lnTo>
                    <a:pt x="2800" y="3700"/>
                  </a:lnTo>
                  <a:lnTo>
                    <a:pt x="2800" y="2800"/>
                  </a:lnTo>
                  <a:cubicBezTo>
                    <a:pt x="2800" y="2359"/>
                    <a:pt x="2441" y="2000"/>
                    <a:pt x="2000" y="2000"/>
                  </a:cubicBezTo>
                  <a:close/>
                  <a:moveTo>
                    <a:pt x="600" y="1000"/>
                  </a:moveTo>
                  <a:lnTo>
                    <a:pt x="600" y="200"/>
                  </a:lnTo>
                  <a:lnTo>
                    <a:pt x="2200" y="200"/>
                  </a:lnTo>
                  <a:lnTo>
                    <a:pt x="2200" y="1000"/>
                  </a:lnTo>
                  <a:cubicBezTo>
                    <a:pt x="2200" y="1441"/>
                    <a:pt x="1841" y="1800"/>
                    <a:pt x="1400" y="1800"/>
                  </a:cubicBezTo>
                  <a:cubicBezTo>
                    <a:pt x="959" y="1800"/>
                    <a:pt x="600" y="1441"/>
                    <a:pt x="600" y="1000"/>
                  </a:cubicBezTo>
                  <a:close/>
                  <a:moveTo>
                    <a:pt x="836" y="2485"/>
                  </a:moveTo>
                  <a:lnTo>
                    <a:pt x="1037" y="2217"/>
                  </a:lnTo>
                  <a:lnTo>
                    <a:pt x="1280" y="2866"/>
                  </a:lnTo>
                  <a:lnTo>
                    <a:pt x="836" y="2485"/>
                  </a:lnTo>
                  <a:close/>
                  <a:moveTo>
                    <a:pt x="1200" y="2082"/>
                  </a:moveTo>
                  <a:lnTo>
                    <a:pt x="1200" y="1980"/>
                  </a:lnTo>
                  <a:cubicBezTo>
                    <a:pt x="1265" y="1993"/>
                    <a:pt x="1332" y="2000"/>
                    <a:pt x="1400" y="2000"/>
                  </a:cubicBezTo>
                  <a:cubicBezTo>
                    <a:pt x="1469" y="2000"/>
                    <a:pt x="1535" y="1993"/>
                    <a:pt x="1600" y="1980"/>
                  </a:cubicBezTo>
                  <a:lnTo>
                    <a:pt x="1600" y="2082"/>
                  </a:lnTo>
                  <a:lnTo>
                    <a:pt x="1400" y="2615"/>
                  </a:lnTo>
                  <a:lnTo>
                    <a:pt x="1200" y="2082"/>
                  </a:lnTo>
                  <a:close/>
                  <a:moveTo>
                    <a:pt x="1520" y="2866"/>
                  </a:moveTo>
                  <a:lnTo>
                    <a:pt x="1763" y="2217"/>
                  </a:lnTo>
                  <a:lnTo>
                    <a:pt x="1964" y="2485"/>
                  </a:lnTo>
                  <a:lnTo>
                    <a:pt x="1520" y="2866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2">
              <a:extLst>
                <a:ext uri="{FF2B5EF4-FFF2-40B4-BE49-F238E27FC236}">
                  <a16:creationId xmlns:a16="http://schemas.microsoft.com/office/drawing/2014/main" id="{7E31ADF0-A771-452E-9D37-85AA9DA77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7000" y="2411413"/>
              <a:ext cx="231775" cy="231775"/>
            </a:xfrm>
            <a:custGeom>
              <a:avLst/>
              <a:gdLst>
                <a:gd name="T0" fmla="*/ 334 w 1800"/>
                <a:gd name="T1" fmla="*/ 193 h 1800"/>
                <a:gd name="T2" fmla="*/ 193 w 1800"/>
                <a:gd name="T3" fmla="*/ 334 h 1800"/>
                <a:gd name="T4" fmla="*/ 340 w 1800"/>
                <a:gd name="T5" fmla="*/ 482 h 1800"/>
                <a:gd name="T6" fmla="*/ 208 w 1800"/>
                <a:gd name="T7" fmla="*/ 800 h 1800"/>
                <a:gd name="T8" fmla="*/ 0 w 1800"/>
                <a:gd name="T9" fmla="*/ 800 h 1800"/>
                <a:gd name="T10" fmla="*/ 0 w 1800"/>
                <a:gd name="T11" fmla="*/ 1000 h 1800"/>
                <a:gd name="T12" fmla="*/ 208 w 1800"/>
                <a:gd name="T13" fmla="*/ 1000 h 1800"/>
                <a:gd name="T14" fmla="*/ 340 w 1800"/>
                <a:gd name="T15" fmla="*/ 1318 h 1800"/>
                <a:gd name="T16" fmla="*/ 193 w 1800"/>
                <a:gd name="T17" fmla="*/ 1466 h 1800"/>
                <a:gd name="T18" fmla="*/ 334 w 1800"/>
                <a:gd name="T19" fmla="*/ 1607 h 1800"/>
                <a:gd name="T20" fmla="*/ 482 w 1800"/>
                <a:gd name="T21" fmla="*/ 1460 h 1800"/>
                <a:gd name="T22" fmla="*/ 800 w 1800"/>
                <a:gd name="T23" fmla="*/ 1592 h 1800"/>
                <a:gd name="T24" fmla="*/ 800 w 1800"/>
                <a:gd name="T25" fmla="*/ 1800 h 1800"/>
                <a:gd name="T26" fmla="*/ 1000 w 1800"/>
                <a:gd name="T27" fmla="*/ 1800 h 1800"/>
                <a:gd name="T28" fmla="*/ 1000 w 1800"/>
                <a:gd name="T29" fmla="*/ 1592 h 1800"/>
                <a:gd name="T30" fmla="*/ 1318 w 1800"/>
                <a:gd name="T31" fmla="*/ 1460 h 1800"/>
                <a:gd name="T32" fmla="*/ 1466 w 1800"/>
                <a:gd name="T33" fmla="*/ 1607 h 1800"/>
                <a:gd name="T34" fmla="*/ 1607 w 1800"/>
                <a:gd name="T35" fmla="*/ 1466 h 1800"/>
                <a:gd name="T36" fmla="*/ 1460 w 1800"/>
                <a:gd name="T37" fmla="*/ 1318 h 1800"/>
                <a:gd name="T38" fmla="*/ 1592 w 1800"/>
                <a:gd name="T39" fmla="*/ 1000 h 1800"/>
                <a:gd name="T40" fmla="*/ 1800 w 1800"/>
                <a:gd name="T41" fmla="*/ 1000 h 1800"/>
                <a:gd name="T42" fmla="*/ 1800 w 1800"/>
                <a:gd name="T43" fmla="*/ 800 h 1800"/>
                <a:gd name="T44" fmla="*/ 1592 w 1800"/>
                <a:gd name="T45" fmla="*/ 800 h 1800"/>
                <a:gd name="T46" fmla="*/ 1460 w 1800"/>
                <a:gd name="T47" fmla="*/ 482 h 1800"/>
                <a:gd name="T48" fmla="*/ 1607 w 1800"/>
                <a:gd name="T49" fmla="*/ 334 h 1800"/>
                <a:gd name="T50" fmla="*/ 1466 w 1800"/>
                <a:gd name="T51" fmla="*/ 193 h 1800"/>
                <a:gd name="T52" fmla="*/ 1318 w 1800"/>
                <a:gd name="T53" fmla="*/ 340 h 1800"/>
                <a:gd name="T54" fmla="*/ 1000 w 1800"/>
                <a:gd name="T55" fmla="*/ 208 h 1800"/>
                <a:gd name="T56" fmla="*/ 1000 w 1800"/>
                <a:gd name="T57" fmla="*/ 0 h 1800"/>
                <a:gd name="T58" fmla="*/ 800 w 1800"/>
                <a:gd name="T59" fmla="*/ 0 h 1800"/>
                <a:gd name="T60" fmla="*/ 800 w 1800"/>
                <a:gd name="T61" fmla="*/ 208 h 1800"/>
                <a:gd name="T62" fmla="*/ 482 w 1800"/>
                <a:gd name="T63" fmla="*/ 340 h 1800"/>
                <a:gd name="T64" fmla="*/ 334 w 1800"/>
                <a:gd name="T65" fmla="*/ 193 h 1800"/>
                <a:gd name="T66" fmla="*/ 900 w 1800"/>
                <a:gd name="T67" fmla="*/ 400 h 1800"/>
                <a:gd name="T68" fmla="*/ 1400 w 1800"/>
                <a:gd name="T69" fmla="*/ 900 h 1800"/>
                <a:gd name="T70" fmla="*/ 900 w 1800"/>
                <a:gd name="T71" fmla="*/ 1400 h 1800"/>
                <a:gd name="T72" fmla="*/ 400 w 1800"/>
                <a:gd name="T73" fmla="*/ 900 h 1800"/>
                <a:gd name="T74" fmla="*/ 900 w 1800"/>
                <a:gd name="T75" fmla="*/ 400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00" h="1800">
                  <a:moveTo>
                    <a:pt x="334" y="193"/>
                  </a:moveTo>
                  <a:lnTo>
                    <a:pt x="193" y="334"/>
                  </a:lnTo>
                  <a:lnTo>
                    <a:pt x="340" y="482"/>
                  </a:lnTo>
                  <a:cubicBezTo>
                    <a:pt x="272" y="573"/>
                    <a:pt x="225" y="682"/>
                    <a:pt x="208" y="800"/>
                  </a:cubicBezTo>
                  <a:lnTo>
                    <a:pt x="0" y="800"/>
                  </a:lnTo>
                  <a:lnTo>
                    <a:pt x="0" y="1000"/>
                  </a:lnTo>
                  <a:lnTo>
                    <a:pt x="208" y="1000"/>
                  </a:lnTo>
                  <a:cubicBezTo>
                    <a:pt x="225" y="1118"/>
                    <a:pt x="272" y="1227"/>
                    <a:pt x="340" y="1318"/>
                  </a:cubicBezTo>
                  <a:lnTo>
                    <a:pt x="193" y="1466"/>
                  </a:lnTo>
                  <a:lnTo>
                    <a:pt x="334" y="1607"/>
                  </a:lnTo>
                  <a:lnTo>
                    <a:pt x="482" y="1460"/>
                  </a:lnTo>
                  <a:cubicBezTo>
                    <a:pt x="573" y="1528"/>
                    <a:pt x="682" y="1575"/>
                    <a:pt x="800" y="1592"/>
                  </a:cubicBezTo>
                  <a:lnTo>
                    <a:pt x="800" y="1800"/>
                  </a:lnTo>
                  <a:lnTo>
                    <a:pt x="1000" y="1800"/>
                  </a:lnTo>
                  <a:lnTo>
                    <a:pt x="1000" y="1592"/>
                  </a:lnTo>
                  <a:cubicBezTo>
                    <a:pt x="1118" y="1575"/>
                    <a:pt x="1227" y="1528"/>
                    <a:pt x="1318" y="1460"/>
                  </a:cubicBezTo>
                  <a:lnTo>
                    <a:pt x="1466" y="1607"/>
                  </a:lnTo>
                  <a:lnTo>
                    <a:pt x="1607" y="1466"/>
                  </a:lnTo>
                  <a:lnTo>
                    <a:pt x="1460" y="1318"/>
                  </a:lnTo>
                  <a:cubicBezTo>
                    <a:pt x="1528" y="1227"/>
                    <a:pt x="1575" y="1118"/>
                    <a:pt x="1592" y="1000"/>
                  </a:cubicBezTo>
                  <a:lnTo>
                    <a:pt x="1800" y="1000"/>
                  </a:lnTo>
                  <a:lnTo>
                    <a:pt x="1800" y="800"/>
                  </a:lnTo>
                  <a:lnTo>
                    <a:pt x="1592" y="800"/>
                  </a:lnTo>
                  <a:cubicBezTo>
                    <a:pt x="1575" y="682"/>
                    <a:pt x="1528" y="573"/>
                    <a:pt x="1460" y="482"/>
                  </a:cubicBezTo>
                  <a:lnTo>
                    <a:pt x="1607" y="334"/>
                  </a:lnTo>
                  <a:lnTo>
                    <a:pt x="1466" y="193"/>
                  </a:lnTo>
                  <a:lnTo>
                    <a:pt x="1318" y="340"/>
                  </a:lnTo>
                  <a:cubicBezTo>
                    <a:pt x="1227" y="272"/>
                    <a:pt x="1118" y="225"/>
                    <a:pt x="1000" y="208"/>
                  </a:cubicBezTo>
                  <a:lnTo>
                    <a:pt x="1000" y="0"/>
                  </a:lnTo>
                  <a:lnTo>
                    <a:pt x="800" y="0"/>
                  </a:lnTo>
                  <a:lnTo>
                    <a:pt x="800" y="208"/>
                  </a:lnTo>
                  <a:cubicBezTo>
                    <a:pt x="682" y="225"/>
                    <a:pt x="573" y="272"/>
                    <a:pt x="482" y="340"/>
                  </a:cubicBezTo>
                  <a:lnTo>
                    <a:pt x="334" y="193"/>
                  </a:lnTo>
                  <a:close/>
                  <a:moveTo>
                    <a:pt x="900" y="400"/>
                  </a:moveTo>
                  <a:cubicBezTo>
                    <a:pt x="1176" y="400"/>
                    <a:pt x="1400" y="624"/>
                    <a:pt x="1400" y="900"/>
                  </a:cubicBezTo>
                  <a:cubicBezTo>
                    <a:pt x="1400" y="1176"/>
                    <a:pt x="1176" y="1400"/>
                    <a:pt x="900" y="1400"/>
                  </a:cubicBezTo>
                  <a:cubicBezTo>
                    <a:pt x="624" y="1400"/>
                    <a:pt x="400" y="1176"/>
                    <a:pt x="400" y="900"/>
                  </a:cubicBezTo>
                  <a:cubicBezTo>
                    <a:pt x="400" y="624"/>
                    <a:pt x="624" y="400"/>
                    <a:pt x="900" y="4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3">
              <a:extLst>
                <a:ext uri="{FF2B5EF4-FFF2-40B4-BE49-F238E27FC236}">
                  <a16:creationId xmlns:a16="http://schemas.microsoft.com/office/drawing/2014/main" id="{FAA74E3D-0801-4E17-ABB6-1DDA01A4A5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4788" y="2487613"/>
              <a:ext cx="77787" cy="77788"/>
            </a:xfrm>
            <a:custGeom>
              <a:avLst/>
              <a:gdLst>
                <a:gd name="T0" fmla="*/ 300 w 600"/>
                <a:gd name="T1" fmla="*/ 600 h 600"/>
                <a:gd name="T2" fmla="*/ 600 w 600"/>
                <a:gd name="T3" fmla="*/ 300 h 600"/>
                <a:gd name="T4" fmla="*/ 300 w 600"/>
                <a:gd name="T5" fmla="*/ 0 h 600"/>
                <a:gd name="T6" fmla="*/ 0 w 600"/>
                <a:gd name="T7" fmla="*/ 300 h 600"/>
                <a:gd name="T8" fmla="*/ 300 w 600"/>
                <a:gd name="T9" fmla="*/ 600 h 600"/>
                <a:gd name="T10" fmla="*/ 300 w 600"/>
                <a:gd name="T11" fmla="*/ 200 h 600"/>
                <a:gd name="T12" fmla="*/ 400 w 600"/>
                <a:gd name="T13" fmla="*/ 300 h 600"/>
                <a:gd name="T14" fmla="*/ 300 w 600"/>
                <a:gd name="T15" fmla="*/ 400 h 600"/>
                <a:gd name="T16" fmla="*/ 200 w 600"/>
                <a:gd name="T17" fmla="*/ 300 h 600"/>
                <a:gd name="T18" fmla="*/ 300 w 600"/>
                <a:gd name="T19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0" h="600">
                  <a:moveTo>
                    <a:pt x="300" y="600"/>
                  </a:moveTo>
                  <a:cubicBezTo>
                    <a:pt x="465" y="600"/>
                    <a:pt x="600" y="465"/>
                    <a:pt x="600" y="300"/>
                  </a:cubicBezTo>
                  <a:cubicBezTo>
                    <a:pt x="600" y="135"/>
                    <a:pt x="465" y="0"/>
                    <a:pt x="300" y="0"/>
                  </a:cubicBezTo>
                  <a:cubicBezTo>
                    <a:pt x="135" y="0"/>
                    <a:pt x="0" y="135"/>
                    <a:pt x="0" y="300"/>
                  </a:cubicBezTo>
                  <a:cubicBezTo>
                    <a:pt x="0" y="465"/>
                    <a:pt x="135" y="600"/>
                    <a:pt x="300" y="600"/>
                  </a:cubicBezTo>
                  <a:close/>
                  <a:moveTo>
                    <a:pt x="300" y="200"/>
                  </a:moveTo>
                  <a:cubicBezTo>
                    <a:pt x="355" y="200"/>
                    <a:pt x="400" y="245"/>
                    <a:pt x="400" y="300"/>
                  </a:cubicBezTo>
                  <a:cubicBezTo>
                    <a:pt x="400" y="355"/>
                    <a:pt x="355" y="400"/>
                    <a:pt x="300" y="400"/>
                  </a:cubicBezTo>
                  <a:cubicBezTo>
                    <a:pt x="245" y="400"/>
                    <a:pt x="200" y="355"/>
                    <a:pt x="200" y="300"/>
                  </a:cubicBezTo>
                  <a:cubicBezTo>
                    <a:pt x="200" y="245"/>
                    <a:pt x="245" y="200"/>
                    <a:pt x="300" y="200"/>
                  </a:cubicBez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4">
              <a:extLst>
                <a:ext uri="{FF2B5EF4-FFF2-40B4-BE49-F238E27FC236}">
                  <a16:creationId xmlns:a16="http://schemas.microsoft.com/office/drawing/2014/main" id="{C66C1E44-E5D6-49FF-99EF-40729CA2C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600" y="2346325"/>
              <a:ext cx="352425" cy="74613"/>
            </a:xfrm>
            <a:custGeom>
              <a:avLst/>
              <a:gdLst>
                <a:gd name="T0" fmla="*/ 2724 w 2724"/>
                <a:gd name="T1" fmla="*/ 422 h 579"/>
                <a:gd name="T2" fmla="*/ 1362 w 2724"/>
                <a:gd name="T3" fmla="*/ 0 h 579"/>
                <a:gd name="T4" fmla="*/ 0 w 2724"/>
                <a:gd name="T5" fmla="*/ 422 h 579"/>
                <a:gd name="T6" fmla="*/ 124 w 2724"/>
                <a:gd name="T7" fmla="*/ 578 h 579"/>
                <a:gd name="T8" fmla="*/ 1362 w 2724"/>
                <a:gd name="T9" fmla="*/ 200 h 579"/>
                <a:gd name="T10" fmla="*/ 2600 w 2724"/>
                <a:gd name="T11" fmla="*/ 579 h 579"/>
                <a:gd name="T12" fmla="*/ 2724 w 2724"/>
                <a:gd name="T13" fmla="*/ 422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4" h="579">
                  <a:moveTo>
                    <a:pt x="2724" y="422"/>
                  </a:moveTo>
                  <a:cubicBezTo>
                    <a:pt x="2370" y="142"/>
                    <a:pt x="1912" y="0"/>
                    <a:pt x="1362" y="0"/>
                  </a:cubicBezTo>
                  <a:cubicBezTo>
                    <a:pt x="812" y="0"/>
                    <a:pt x="354" y="142"/>
                    <a:pt x="0" y="422"/>
                  </a:cubicBezTo>
                  <a:lnTo>
                    <a:pt x="124" y="578"/>
                  </a:lnTo>
                  <a:cubicBezTo>
                    <a:pt x="442" y="327"/>
                    <a:pt x="858" y="200"/>
                    <a:pt x="1362" y="200"/>
                  </a:cubicBezTo>
                  <a:cubicBezTo>
                    <a:pt x="1866" y="200"/>
                    <a:pt x="2282" y="327"/>
                    <a:pt x="2600" y="579"/>
                  </a:cubicBezTo>
                  <a:lnTo>
                    <a:pt x="2724" y="422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55C4B48-008C-4A22-ACD0-687CDA2F294E}"/>
              </a:ext>
            </a:extLst>
          </p:cNvPr>
          <p:cNvGrpSpPr/>
          <p:nvPr/>
        </p:nvGrpSpPr>
        <p:grpSpPr>
          <a:xfrm>
            <a:off x="1245364" y="2681969"/>
            <a:ext cx="4779200" cy="460375"/>
            <a:chOff x="431998" y="1497505"/>
            <a:chExt cx="7042690" cy="630869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CF509A98-E9D2-4551-9FBD-928D875CDACC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4DF599B2-9C55-4B0B-B73E-4F213113E95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Мажбуриятлари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</a:p>
          </p:txBody>
        </p:sp>
      </p:grp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A9CDCF9-5C28-4C7E-98DA-36E07EDC6925}"/>
              </a:ext>
            </a:extLst>
          </p:cNvPr>
          <p:cNvSpPr/>
          <p:nvPr/>
        </p:nvSpPr>
        <p:spPr>
          <a:xfrm>
            <a:off x="6167438" y="3131285"/>
            <a:ext cx="5531373" cy="30374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numCol="1" spcCol="72000" rtlCol="0" anchor="t">
            <a:noAutofit/>
          </a:bodyPr>
          <a:lstStyle/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қоидабузарлик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боғлиқ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бўлиши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шахслардан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ёзма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кўрсатмалар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боғлиқ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маълумотлардан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тўсиқсиз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эркин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фойдаланиши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қоидабузарлик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ҳолатлари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шартларини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аниқлаштириш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ходимлар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фуқаролар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суҳбатлар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агар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керак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бўлса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тушунтириш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берган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шахснинг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розилиги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аудио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видео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ёзувлардан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фойдаланган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интервьюни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ёзиб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олиш</a:t>
            </a:r>
            <a:endParaRPr lang="ru-RU" sz="140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доирасида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хизмат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вазифаларини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бажариш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қоидабузилишларни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фото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видеоёзувларга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қайд қилиш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</a:t>
            </a:r>
          </a:p>
          <a:p>
            <a:pPr marL="265113" indent="-265113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хизмат/ички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текширувларга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оид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барча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мавжуд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материалларни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тўплаш</a:t>
            </a:r>
            <a:r>
              <a:rPr lang="ru-RU" sz="140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5D46864-B470-42FF-B314-99B8999B0057}"/>
              </a:ext>
            </a:extLst>
          </p:cNvPr>
          <p:cNvGrpSpPr/>
          <p:nvPr/>
        </p:nvGrpSpPr>
        <p:grpSpPr>
          <a:xfrm>
            <a:off x="6167440" y="2681969"/>
            <a:ext cx="5581648" cy="460375"/>
            <a:chOff x="431998" y="1497505"/>
            <a:chExt cx="7042690" cy="630869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4B19DBAE-C7D9-42A9-8E82-F1162B74AB18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59B6AF98-56FD-42FF-9513-AC4FF71B3D1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Ҳуқуқлари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</a:p>
          </p:txBody>
        </p:sp>
      </p:grpSp>
      <p:grpSp>
        <p:nvGrpSpPr>
          <p:cNvPr id="2" name="Group 4">
            <a:extLst>
              <a:ext uri="{FF2B5EF4-FFF2-40B4-BE49-F238E27FC236}">
                <a16:creationId xmlns:a16="http://schemas.microsoft.com/office/drawing/2014/main" id="{0ECF76F6-3011-7CD1-BDFD-27B15E0519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44979" y="879939"/>
            <a:ext cx="1385720" cy="1806630"/>
            <a:chOff x="6280" y="1793"/>
            <a:chExt cx="1521" cy="198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8293BBE0-736D-7315-0573-A28DFA260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" y="1833"/>
              <a:ext cx="800" cy="705"/>
            </a:xfrm>
            <a:custGeom>
              <a:avLst/>
              <a:gdLst>
                <a:gd name="T0" fmla="*/ 85 w 1377"/>
                <a:gd name="T1" fmla="*/ 459 h 1214"/>
                <a:gd name="T2" fmla="*/ 83 w 1377"/>
                <a:gd name="T3" fmla="*/ 203 h 1214"/>
                <a:gd name="T4" fmla="*/ 57 w 1377"/>
                <a:gd name="T5" fmla="*/ 63 h 1214"/>
                <a:gd name="T6" fmla="*/ 0 w 1377"/>
                <a:gd name="T7" fmla="*/ 0 h 1214"/>
                <a:gd name="T8" fmla="*/ 1292 w 1377"/>
                <a:gd name="T9" fmla="*/ 751 h 1214"/>
                <a:gd name="T10" fmla="*/ 1348 w 1377"/>
                <a:gd name="T11" fmla="*/ 814 h 1214"/>
                <a:gd name="T12" fmla="*/ 1375 w 1377"/>
                <a:gd name="T13" fmla="*/ 953 h 1214"/>
                <a:gd name="T14" fmla="*/ 1377 w 1377"/>
                <a:gd name="T15" fmla="*/ 1210 h 1214"/>
                <a:gd name="T16" fmla="*/ 85 w 1377"/>
                <a:gd name="T17" fmla="*/ 459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7" h="1214">
                  <a:moveTo>
                    <a:pt x="85" y="459"/>
                  </a:moveTo>
                  <a:cubicBezTo>
                    <a:pt x="95" y="418"/>
                    <a:pt x="83" y="295"/>
                    <a:pt x="83" y="203"/>
                  </a:cubicBezTo>
                  <a:cubicBezTo>
                    <a:pt x="83" y="143"/>
                    <a:pt x="73" y="97"/>
                    <a:pt x="57" y="63"/>
                  </a:cubicBezTo>
                  <a:cubicBezTo>
                    <a:pt x="42" y="34"/>
                    <a:pt x="23" y="14"/>
                    <a:pt x="0" y="0"/>
                  </a:cubicBezTo>
                  <a:cubicBezTo>
                    <a:pt x="1292" y="751"/>
                    <a:pt x="1292" y="751"/>
                    <a:pt x="1292" y="751"/>
                  </a:cubicBezTo>
                  <a:cubicBezTo>
                    <a:pt x="1315" y="764"/>
                    <a:pt x="1334" y="785"/>
                    <a:pt x="1348" y="814"/>
                  </a:cubicBezTo>
                  <a:cubicBezTo>
                    <a:pt x="1365" y="848"/>
                    <a:pt x="1375" y="894"/>
                    <a:pt x="1375" y="953"/>
                  </a:cubicBezTo>
                  <a:cubicBezTo>
                    <a:pt x="1377" y="1210"/>
                    <a:pt x="1377" y="1183"/>
                    <a:pt x="1377" y="1210"/>
                  </a:cubicBezTo>
                  <a:cubicBezTo>
                    <a:pt x="1377" y="1214"/>
                    <a:pt x="85" y="459"/>
                    <a:pt x="85" y="459"/>
                  </a:cubicBezTo>
                  <a:close/>
                </a:path>
              </a:pathLst>
            </a:custGeom>
            <a:solidFill>
              <a:srgbClr val="D0E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48BD964-67F7-01BE-25EF-FA7199F9A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9" y="1793"/>
              <a:ext cx="1397" cy="1962"/>
            </a:xfrm>
            <a:custGeom>
              <a:avLst/>
              <a:gdLst>
                <a:gd name="T0" fmla="*/ 1113 w 2405"/>
                <a:gd name="T1" fmla="*/ 25 h 3379"/>
                <a:gd name="T2" fmla="*/ 1047 w 2405"/>
                <a:gd name="T3" fmla="*/ 5 h 3379"/>
                <a:gd name="T4" fmla="*/ 864 w 2405"/>
                <a:gd name="T5" fmla="*/ 55 h 3379"/>
                <a:gd name="T6" fmla="*/ 631 w 2405"/>
                <a:gd name="T7" fmla="*/ 288 h 3379"/>
                <a:gd name="T8" fmla="*/ 553 w 2405"/>
                <a:gd name="T9" fmla="*/ 456 h 3379"/>
                <a:gd name="T10" fmla="*/ 524 w 2405"/>
                <a:gd name="T11" fmla="*/ 644 h 3379"/>
                <a:gd name="T12" fmla="*/ 528 w 2405"/>
                <a:gd name="T13" fmla="*/ 2041 h 3379"/>
                <a:gd name="T14" fmla="*/ 503 w 2405"/>
                <a:gd name="T15" fmla="*/ 2211 h 3379"/>
                <a:gd name="T16" fmla="*/ 388 w 2405"/>
                <a:gd name="T17" fmla="*/ 2425 h 3379"/>
                <a:gd name="T18" fmla="*/ 224 w 2405"/>
                <a:gd name="T19" fmla="*/ 2569 h 3379"/>
                <a:gd name="T20" fmla="*/ 13 w 2405"/>
                <a:gd name="T21" fmla="*/ 2603 h 3379"/>
                <a:gd name="T22" fmla="*/ 0 w 2405"/>
                <a:gd name="T23" fmla="*/ 2597 h 3379"/>
                <a:gd name="T24" fmla="*/ 1292 w 2405"/>
                <a:gd name="T25" fmla="*/ 3347 h 3379"/>
                <a:gd name="T26" fmla="*/ 1304 w 2405"/>
                <a:gd name="T27" fmla="*/ 3354 h 3379"/>
                <a:gd name="T28" fmla="*/ 1515 w 2405"/>
                <a:gd name="T29" fmla="*/ 3320 h 3379"/>
                <a:gd name="T30" fmla="*/ 1679 w 2405"/>
                <a:gd name="T31" fmla="*/ 3175 h 3379"/>
                <a:gd name="T32" fmla="*/ 1794 w 2405"/>
                <a:gd name="T33" fmla="*/ 2961 h 3379"/>
                <a:gd name="T34" fmla="*/ 1820 w 2405"/>
                <a:gd name="T35" fmla="*/ 2792 h 3379"/>
                <a:gd name="T36" fmla="*/ 1816 w 2405"/>
                <a:gd name="T37" fmla="*/ 1394 h 3379"/>
                <a:gd name="T38" fmla="*/ 1845 w 2405"/>
                <a:gd name="T39" fmla="*/ 1207 h 3379"/>
                <a:gd name="T40" fmla="*/ 1922 w 2405"/>
                <a:gd name="T41" fmla="*/ 1039 h 3379"/>
                <a:gd name="T42" fmla="*/ 2156 w 2405"/>
                <a:gd name="T43" fmla="*/ 806 h 3379"/>
                <a:gd name="T44" fmla="*/ 2338 w 2405"/>
                <a:gd name="T45" fmla="*/ 755 h 3379"/>
                <a:gd name="T46" fmla="*/ 2405 w 2405"/>
                <a:gd name="T47" fmla="*/ 776 h 3379"/>
                <a:gd name="T48" fmla="*/ 1113 w 2405"/>
                <a:gd name="T49" fmla="*/ 25 h 3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05" h="3379">
                  <a:moveTo>
                    <a:pt x="1113" y="25"/>
                  </a:moveTo>
                  <a:cubicBezTo>
                    <a:pt x="1093" y="14"/>
                    <a:pt x="1071" y="7"/>
                    <a:pt x="1047" y="5"/>
                  </a:cubicBezTo>
                  <a:cubicBezTo>
                    <a:pt x="992" y="0"/>
                    <a:pt x="928" y="18"/>
                    <a:pt x="864" y="55"/>
                  </a:cubicBezTo>
                  <a:cubicBezTo>
                    <a:pt x="780" y="104"/>
                    <a:pt x="695" y="185"/>
                    <a:pt x="631" y="288"/>
                  </a:cubicBezTo>
                  <a:cubicBezTo>
                    <a:pt x="599" y="340"/>
                    <a:pt x="572" y="396"/>
                    <a:pt x="553" y="456"/>
                  </a:cubicBezTo>
                  <a:cubicBezTo>
                    <a:pt x="535" y="516"/>
                    <a:pt x="524" y="580"/>
                    <a:pt x="524" y="644"/>
                  </a:cubicBezTo>
                  <a:cubicBezTo>
                    <a:pt x="527" y="1629"/>
                    <a:pt x="526" y="1056"/>
                    <a:pt x="528" y="2041"/>
                  </a:cubicBezTo>
                  <a:cubicBezTo>
                    <a:pt x="529" y="2101"/>
                    <a:pt x="519" y="2158"/>
                    <a:pt x="503" y="2211"/>
                  </a:cubicBezTo>
                  <a:cubicBezTo>
                    <a:pt x="478" y="2291"/>
                    <a:pt x="437" y="2363"/>
                    <a:pt x="388" y="2425"/>
                  </a:cubicBezTo>
                  <a:cubicBezTo>
                    <a:pt x="339" y="2486"/>
                    <a:pt x="281" y="2536"/>
                    <a:pt x="224" y="2569"/>
                  </a:cubicBezTo>
                  <a:cubicBezTo>
                    <a:pt x="147" y="2614"/>
                    <a:pt x="70" y="2628"/>
                    <a:pt x="13" y="2603"/>
                  </a:cubicBezTo>
                  <a:cubicBezTo>
                    <a:pt x="8" y="2601"/>
                    <a:pt x="4" y="2599"/>
                    <a:pt x="0" y="2597"/>
                  </a:cubicBezTo>
                  <a:cubicBezTo>
                    <a:pt x="1292" y="3347"/>
                    <a:pt x="1292" y="3347"/>
                    <a:pt x="1292" y="3347"/>
                  </a:cubicBezTo>
                  <a:cubicBezTo>
                    <a:pt x="1296" y="3349"/>
                    <a:pt x="1300" y="3352"/>
                    <a:pt x="1304" y="3354"/>
                  </a:cubicBezTo>
                  <a:cubicBezTo>
                    <a:pt x="1361" y="3379"/>
                    <a:pt x="1438" y="3364"/>
                    <a:pt x="1515" y="3320"/>
                  </a:cubicBezTo>
                  <a:cubicBezTo>
                    <a:pt x="1573" y="3286"/>
                    <a:pt x="1630" y="3236"/>
                    <a:pt x="1679" y="3175"/>
                  </a:cubicBezTo>
                  <a:cubicBezTo>
                    <a:pt x="1729" y="3114"/>
                    <a:pt x="1769" y="3041"/>
                    <a:pt x="1794" y="2961"/>
                  </a:cubicBezTo>
                  <a:cubicBezTo>
                    <a:pt x="1811" y="2908"/>
                    <a:pt x="1820" y="2851"/>
                    <a:pt x="1820" y="2792"/>
                  </a:cubicBezTo>
                  <a:cubicBezTo>
                    <a:pt x="1817" y="1807"/>
                    <a:pt x="1819" y="2380"/>
                    <a:pt x="1816" y="1394"/>
                  </a:cubicBezTo>
                  <a:cubicBezTo>
                    <a:pt x="1816" y="1330"/>
                    <a:pt x="1826" y="1267"/>
                    <a:pt x="1845" y="1207"/>
                  </a:cubicBezTo>
                  <a:cubicBezTo>
                    <a:pt x="1863" y="1147"/>
                    <a:pt x="1890" y="1090"/>
                    <a:pt x="1922" y="1039"/>
                  </a:cubicBezTo>
                  <a:cubicBezTo>
                    <a:pt x="1986" y="936"/>
                    <a:pt x="2071" y="855"/>
                    <a:pt x="2156" y="806"/>
                  </a:cubicBezTo>
                  <a:cubicBezTo>
                    <a:pt x="2219" y="769"/>
                    <a:pt x="2283" y="750"/>
                    <a:pt x="2338" y="755"/>
                  </a:cubicBezTo>
                  <a:cubicBezTo>
                    <a:pt x="2362" y="758"/>
                    <a:pt x="2385" y="764"/>
                    <a:pt x="2405" y="776"/>
                  </a:cubicBezTo>
                  <a:lnTo>
                    <a:pt x="1113" y="25"/>
                  </a:lnTo>
                  <a:close/>
                </a:path>
              </a:pathLst>
            </a:custGeom>
            <a:solidFill>
              <a:srgbClr val="E1EB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03F4034-51E8-633A-2005-1FD286219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3045"/>
              <a:ext cx="823" cy="699"/>
            </a:xfrm>
            <a:custGeom>
              <a:avLst/>
              <a:gdLst>
                <a:gd name="T0" fmla="*/ 0 w 1418"/>
                <a:gd name="T1" fmla="*/ 30 h 1204"/>
                <a:gd name="T2" fmla="*/ 63 w 1418"/>
                <a:gd name="T3" fmla="*/ 383 h 1204"/>
                <a:gd name="T4" fmla="*/ 126 w 1418"/>
                <a:gd name="T5" fmla="*/ 454 h 1204"/>
                <a:gd name="T6" fmla="*/ 1418 w 1418"/>
                <a:gd name="T7" fmla="*/ 1204 h 1204"/>
                <a:gd name="T8" fmla="*/ 1354 w 1418"/>
                <a:gd name="T9" fmla="*/ 1133 h 1204"/>
                <a:gd name="T10" fmla="*/ 1324 w 1418"/>
                <a:gd name="T11" fmla="*/ 979 h 1204"/>
                <a:gd name="T12" fmla="*/ 1324 w 1418"/>
                <a:gd name="T13" fmla="*/ 748 h 1204"/>
                <a:gd name="T14" fmla="*/ 32 w 1418"/>
                <a:gd name="T15" fmla="*/ 0 h 1204"/>
                <a:gd name="T16" fmla="*/ 0 w 1418"/>
                <a:gd name="T17" fmla="*/ 3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8" h="1204">
                  <a:moveTo>
                    <a:pt x="0" y="30"/>
                  </a:moveTo>
                  <a:cubicBezTo>
                    <a:pt x="5" y="82"/>
                    <a:pt x="44" y="344"/>
                    <a:pt x="63" y="383"/>
                  </a:cubicBezTo>
                  <a:cubicBezTo>
                    <a:pt x="79" y="415"/>
                    <a:pt x="101" y="439"/>
                    <a:pt x="126" y="454"/>
                  </a:cubicBezTo>
                  <a:cubicBezTo>
                    <a:pt x="1418" y="1204"/>
                    <a:pt x="1418" y="1204"/>
                    <a:pt x="1418" y="1204"/>
                  </a:cubicBezTo>
                  <a:cubicBezTo>
                    <a:pt x="1392" y="1189"/>
                    <a:pt x="1370" y="1166"/>
                    <a:pt x="1354" y="1133"/>
                  </a:cubicBezTo>
                  <a:cubicBezTo>
                    <a:pt x="1335" y="1095"/>
                    <a:pt x="1325" y="1044"/>
                    <a:pt x="1324" y="979"/>
                  </a:cubicBezTo>
                  <a:cubicBezTo>
                    <a:pt x="1324" y="789"/>
                    <a:pt x="1324" y="845"/>
                    <a:pt x="1324" y="74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0" y="25"/>
                    <a:pt x="0" y="30"/>
                  </a:cubicBezTo>
                  <a:close/>
                </a:path>
              </a:pathLst>
            </a:custGeom>
            <a:solidFill>
              <a:srgbClr val="C5DA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3A0E4EDD-A3A0-0115-870C-9CF5EEEF1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3063"/>
              <a:ext cx="805" cy="699"/>
            </a:xfrm>
            <a:custGeom>
              <a:avLst/>
              <a:gdLst>
                <a:gd name="T0" fmla="*/ 1 w 1386"/>
                <a:gd name="T1" fmla="*/ 229 h 1204"/>
                <a:gd name="T2" fmla="*/ 30 w 1386"/>
                <a:gd name="T3" fmla="*/ 383 h 1204"/>
                <a:gd name="T4" fmla="*/ 94 w 1386"/>
                <a:gd name="T5" fmla="*/ 453 h 1204"/>
                <a:gd name="T6" fmla="*/ 1386 w 1386"/>
                <a:gd name="T7" fmla="*/ 1204 h 1204"/>
                <a:gd name="T8" fmla="*/ 1322 w 1386"/>
                <a:gd name="T9" fmla="*/ 1133 h 1204"/>
                <a:gd name="T10" fmla="*/ 1292 w 1386"/>
                <a:gd name="T11" fmla="*/ 979 h 1204"/>
                <a:gd name="T12" fmla="*/ 1291 w 1386"/>
                <a:gd name="T13" fmla="*/ 748 h 1204"/>
                <a:gd name="T14" fmla="*/ 0 w 1386"/>
                <a:gd name="T15" fmla="*/ 0 h 1204"/>
                <a:gd name="T16" fmla="*/ 1 w 1386"/>
                <a:gd name="T17" fmla="*/ 229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6" h="1204">
                  <a:moveTo>
                    <a:pt x="1" y="229"/>
                  </a:moveTo>
                  <a:cubicBezTo>
                    <a:pt x="1" y="293"/>
                    <a:pt x="12" y="344"/>
                    <a:pt x="30" y="383"/>
                  </a:cubicBezTo>
                  <a:cubicBezTo>
                    <a:pt x="46" y="415"/>
                    <a:pt x="68" y="438"/>
                    <a:pt x="94" y="453"/>
                  </a:cubicBezTo>
                  <a:cubicBezTo>
                    <a:pt x="1386" y="1204"/>
                    <a:pt x="1386" y="1204"/>
                    <a:pt x="1386" y="1204"/>
                  </a:cubicBezTo>
                  <a:cubicBezTo>
                    <a:pt x="1360" y="1189"/>
                    <a:pt x="1338" y="1166"/>
                    <a:pt x="1322" y="1133"/>
                  </a:cubicBezTo>
                  <a:cubicBezTo>
                    <a:pt x="1303" y="1095"/>
                    <a:pt x="1292" y="1044"/>
                    <a:pt x="1292" y="979"/>
                  </a:cubicBezTo>
                  <a:cubicBezTo>
                    <a:pt x="1291" y="789"/>
                    <a:pt x="1292" y="844"/>
                    <a:pt x="1291" y="7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4"/>
                    <a:pt x="0" y="122"/>
                    <a:pt x="1" y="2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DF733C9-3B92-D598-8930-BC64AD076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" y="2229"/>
              <a:ext cx="771" cy="1547"/>
            </a:xfrm>
            <a:custGeom>
              <a:avLst/>
              <a:gdLst>
                <a:gd name="T0" fmla="*/ 1326 w 1328"/>
                <a:gd name="T1" fmla="*/ 251 h 2665"/>
                <a:gd name="T2" fmla="*/ 1296 w 1328"/>
                <a:gd name="T3" fmla="*/ 97 h 2665"/>
                <a:gd name="T4" fmla="*/ 1166 w 1328"/>
                <a:gd name="T5" fmla="*/ 5 h 2665"/>
                <a:gd name="T6" fmla="*/ 984 w 1328"/>
                <a:gd name="T7" fmla="*/ 56 h 2665"/>
                <a:gd name="T8" fmla="*/ 750 w 1328"/>
                <a:gd name="T9" fmla="*/ 289 h 2665"/>
                <a:gd name="T10" fmla="*/ 673 w 1328"/>
                <a:gd name="T11" fmla="*/ 457 h 2665"/>
                <a:gd name="T12" fmla="*/ 644 w 1328"/>
                <a:gd name="T13" fmla="*/ 644 h 2665"/>
                <a:gd name="T14" fmla="*/ 648 w 1328"/>
                <a:gd name="T15" fmla="*/ 2042 h 2665"/>
                <a:gd name="T16" fmla="*/ 622 w 1328"/>
                <a:gd name="T17" fmla="*/ 2211 h 2665"/>
                <a:gd name="T18" fmla="*/ 507 w 1328"/>
                <a:gd name="T19" fmla="*/ 2425 h 2665"/>
                <a:gd name="T20" fmla="*/ 343 w 1328"/>
                <a:gd name="T21" fmla="*/ 2570 h 2665"/>
                <a:gd name="T22" fmla="*/ 132 w 1328"/>
                <a:gd name="T23" fmla="*/ 2604 h 2665"/>
                <a:gd name="T24" fmla="*/ 63 w 1328"/>
                <a:gd name="T25" fmla="*/ 2534 h 2665"/>
                <a:gd name="T26" fmla="*/ 36 w 1328"/>
                <a:gd name="T27" fmla="*/ 2395 h 2665"/>
                <a:gd name="T28" fmla="*/ 33 w 1328"/>
                <a:gd name="T29" fmla="*/ 2154 h 2665"/>
                <a:gd name="T30" fmla="*/ 0 w 1328"/>
                <a:gd name="T31" fmla="*/ 2184 h 2665"/>
                <a:gd name="T32" fmla="*/ 1 w 1328"/>
                <a:gd name="T33" fmla="*/ 2415 h 2665"/>
                <a:gd name="T34" fmla="*/ 31 w 1328"/>
                <a:gd name="T35" fmla="*/ 2569 h 2665"/>
                <a:gd name="T36" fmla="*/ 161 w 1328"/>
                <a:gd name="T37" fmla="*/ 2660 h 2665"/>
                <a:gd name="T38" fmla="*/ 343 w 1328"/>
                <a:gd name="T39" fmla="*/ 2610 h 2665"/>
                <a:gd name="T40" fmla="*/ 577 w 1328"/>
                <a:gd name="T41" fmla="*/ 2377 h 2665"/>
                <a:gd name="T42" fmla="*/ 654 w 1328"/>
                <a:gd name="T43" fmla="*/ 2209 h 2665"/>
                <a:gd name="T44" fmla="*/ 683 w 1328"/>
                <a:gd name="T45" fmla="*/ 2021 h 2665"/>
                <a:gd name="T46" fmla="*/ 679 w 1328"/>
                <a:gd name="T47" fmla="*/ 624 h 2665"/>
                <a:gd name="T48" fmla="*/ 705 w 1328"/>
                <a:gd name="T49" fmla="*/ 454 h 2665"/>
                <a:gd name="T50" fmla="*/ 820 w 1328"/>
                <a:gd name="T51" fmla="*/ 241 h 2665"/>
                <a:gd name="T52" fmla="*/ 984 w 1328"/>
                <a:gd name="T53" fmla="*/ 96 h 2665"/>
                <a:gd name="T54" fmla="*/ 1195 w 1328"/>
                <a:gd name="T55" fmla="*/ 62 h 2665"/>
                <a:gd name="T56" fmla="*/ 1264 w 1328"/>
                <a:gd name="T57" fmla="*/ 132 h 2665"/>
                <a:gd name="T58" fmla="*/ 1291 w 1328"/>
                <a:gd name="T59" fmla="*/ 271 h 2665"/>
                <a:gd name="T60" fmla="*/ 1293 w 1328"/>
                <a:gd name="T61" fmla="*/ 528 h 2665"/>
                <a:gd name="T62" fmla="*/ 1328 w 1328"/>
                <a:gd name="T63" fmla="*/ 490 h 2665"/>
                <a:gd name="T64" fmla="*/ 1326 w 1328"/>
                <a:gd name="T65" fmla="*/ 251 h 2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8" h="2665">
                  <a:moveTo>
                    <a:pt x="1326" y="251"/>
                  </a:moveTo>
                  <a:cubicBezTo>
                    <a:pt x="1326" y="186"/>
                    <a:pt x="1315" y="135"/>
                    <a:pt x="1296" y="97"/>
                  </a:cubicBezTo>
                  <a:cubicBezTo>
                    <a:pt x="1268" y="39"/>
                    <a:pt x="1221" y="10"/>
                    <a:pt x="1166" y="5"/>
                  </a:cubicBezTo>
                  <a:cubicBezTo>
                    <a:pt x="1111" y="0"/>
                    <a:pt x="1047" y="19"/>
                    <a:pt x="984" y="56"/>
                  </a:cubicBezTo>
                  <a:cubicBezTo>
                    <a:pt x="899" y="105"/>
                    <a:pt x="814" y="186"/>
                    <a:pt x="750" y="289"/>
                  </a:cubicBezTo>
                  <a:cubicBezTo>
                    <a:pt x="718" y="340"/>
                    <a:pt x="691" y="397"/>
                    <a:pt x="673" y="457"/>
                  </a:cubicBezTo>
                  <a:cubicBezTo>
                    <a:pt x="654" y="517"/>
                    <a:pt x="644" y="580"/>
                    <a:pt x="644" y="644"/>
                  </a:cubicBezTo>
                  <a:cubicBezTo>
                    <a:pt x="647" y="1630"/>
                    <a:pt x="645" y="1057"/>
                    <a:pt x="648" y="2042"/>
                  </a:cubicBezTo>
                  <a:cubicBezTo>
                    <a:pt x="648" y="2101"/>
                    <a:pt x="639" y="2158"/>
                    <a:pt x="622" y="2211"/>
                  </a:cubicBezTo>
                  <a:cubicBezTo>
                    <a:pt x="597" y="2291"/>
                    <a:pt x="557" y="2364"/>
                    <a:pt x="507" y="2425"/>
                  </a:cubicBezTo>
                  <a:cubicBezTo>
                    <a:pt x="458" y="2486"/>
                    <a:pt x="401" y="2536"/>
                    <a:pt x="343" y="2570"/>
                  </a:cubicBezTo>
                  <a:cubicBezTo>
                    <a:pt x="266" y="2614"/>
                    <a:pt x="189" y="2629"/>
                    <a:pt x="132" y="2604"/>
                  </a:cubicBezTo>
                  <a:cubicBezTo>
                    <a:pt x="104" y="2591"/>
                    <a:pt x="80" y="2568"/>
                    <a:pt x="63" y="2534"/>
                  </a:cubicBezTo>
                  <a:cubicBezTo>
                    <a:pt x="46" y="2500"/>
                    <a:pt x="36" y="2454"/>
                    <a:pt x="36" y="2395"/>
                  </a:cubicBezTo>
                  <a:cubicBezTo>
                    <a:pt x="36" y="2315"/>
                    <a:pt x="33" y="2215"/>
                    <a:pt x="33" y="2154"/>
                  </a:cubicBezTo>
                  <a:cubicBezTo>
                    <a:pt x="0" y="2184"/>
                    <a:pt x="0" y="2184"/>
                    <a:pt x="0" y="2184"/>
                  </a:cubicBezTo>
                  <a:cubicBezTo>
                    <a:pt x="1" y="2250"/>
                    <a:pt x="1" y="2326"/>
                    <a:pt x="1" y="2415"/>
                  </a:cubicBezTo>
                  <a:cubicBezTo>
                    <a:pt x="1" y="2480"/>
                    <a:pt x="12" y="2531"/>
                    <a:pt x="31" y="2569"/>
                  </a:cubicBezTo>
                  <a:cubicBezTo>
                    <a:pt x="59" y="2627"/>
                    <a:pt x="106" y="2655"/>
                    <a:pt x="161" y="2660"/>
                  </a:cubicBezTo>
                  <a:cubicBezTo>
                    <a:pt x="216" y="2665"/>
                    <a:pt x="280" y="2647"/>
                    <a:pt x="343" y="2610"/>
                  </a:cubicBezTo>
                  <a:cubicBezTo>
                    <a:pt x="428" y="2561"/>
                    <a:pt x="513" y="2480"/>
                    <a:pt x="577" y="2377"/>
                  </a:cubicBezTo>
                  <a:cubicBezTo>
                    <a:pt x="609" y="2326"/>
                    <a:pt x="636" y="2269"/>
                    <a:pt x="654" y="2209"/>
                  </a:cubicBezTo>
                  <a:cubicBezTo>
                    <a:pt x="673" y="2149"/>
                    <a:pt x="683" y="2086"/>
                    <a:pt x="683" y="2021"/>
                  </a:cubicBezTo>
                  <a:cubicBezTo>
                    <a:pt x="680" y="1036"/>
                    <a:pt x="682" y="1609"/>
                    <a:pt x="679" y="624"/>
                  </a:cubicBezTo>
                  <a:cubicBezTo>
                    <a:pt x="679" y="565"/>
                    <a:pt x="689" y="508"/>
                    <a:pt x="705" y="454"/>
                  </a:cubicBezTo>
                  <a:cubicBezTo>
                    <a:pt x="730" y="374"/>
                    <a:pt x="771" y="302"/>
                    <a:pt x="820" y="241"/>
                  </a:cubicBezTo>
                  <a:cubicBezTo>
                    <a:pt x="869" y="179"/>
                    <a:pt x="926" y="130"/>
                    <a:pt x="984" y="96"/>
                  </a:cubicBezTo>
                  <a:cubicBezTo>
                    <a:pt x="1061" y="52"/>
                    <a:pt x="1138" y="37"/>
                    <a:pt x="1195" y="62"/>
                  </a:cubicBezTo>
                  <a:cubicBezTo>
                    <a:pt x="1223" y="75"/>
                    <a:pt x="1247" y="98"/>
                    <a:pt x="1264" y="132"/>
                  </a:cubicBezTo>
                  <a:cubicBezTo>
                    <a:pt x="1281" y="166"/>
                    <a:pt x="1291" y="212"/>
                    <a:pt x="1291" y="271"/>
                  </a:cubicBezTo>
                  <a:cubicBezTo>
                    <a:pt x="1291" y="299"/>
                    <a:pt x="1291" y="394"/>
                    <a:pt x="1293" y="528"/>
                  </a:cubicBezTo>
                  <a:cubicBezTo>
                    <a:pt x="1293" y="533"/>
                    <a:pt x="1328" y="497"/>
                    <a:pt x="1328" y="490"/>
                  </a:cubicBezTo>
                  <a:cubicBezTo>
                    <a:pt x="1328" y="433"/>
                    <a:pt x="1326" y="312"/>
                    <a:pt x="1326" y="251"/>
                  </a:cubicBezTo>
                  <a:close/>
                </a:path>
              </a:pathLst>
            </a:custGeom>
            <a:solidFill>
              <a:srgbClr val="C5DA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FF08090-31E6-02AB-2FEB-B24B388F0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" y="3063"/>
              <a:ext cx="140" cy="136"/>
            </a:xfrm>
            <a:custGeom>
              <a:avLst/>
              <a:gdLst>
                <a:gd name="T0" fmla="*/ 30 w 242"/>
                <a:gd name="T1" fmla="*/ 228 h 234"/>
                <a:gd name="T2" fmla="*/ 242 w 242"/>
                <a:gd name="T3" fmla="*/ 81 h 234"/>
                <a:gd name="T4" fmla="*/ 162 w 242"/>
                <a:gd name="T5" fmla="*/ 0 h 234"/>
                <a:gd name="T6" fmla="*/ 7 w 242"/>
                <a:gd name="T7" fmla="*/ 203 h 234"/>
                <a:gd name="T8" fmla="*/ 1 w 242"/>
                <a:gd name="T9" fmla="*/ 218 h 234"/>
                <a:gd name="T10" fmla="*/ 14 w 242"/>
                <a:gd name="T11" fmla="*/ 233 h 234"/>
                <a:gd name="T12" fmla="*/ 30 w 242"/>
                <a:gd name="T13" fmla="*/ 22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34">
                  <a:moveTo>
                    <a:pt x="30" y="228"/>
                  </a:moveTo>
                  <a:cubicBezTo>
                    <a:pt x="242" y="81"/>
                    <a:pt x="242" y="81"/>
                    <a:pt x="242" y="81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7" y="203"/>
                    <a:pt x="0" y="211"/>
                    <a:pt x="1" y="218"/>
                  </a:cubicBezTo>
                  <a:cubicBezTo>
                    <a:pt x="1" y="224"/>
                    <a:pt x="9" y="232"/>
                    <a:pt x="14" y="233"/>
                  </a:cubicBezTo>
                  <a:cubicBezTo>
                    <a:pt x="19" y="234"/>
                    <a:pt x="23" y="231"/>
                    <a:pt x="30" y="228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74DBE1A2-29AA-7F07-8E92-B26E34DA1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" y="2790"/>
              <a:ext cx="348" cy="323"/>
            </a:xfrm>
            <a:custGeom>
              <a:avLst/>
              <a:gdLst>
                <a:gd name="T0" fmla="*/ 599 w 599"/>
                <a:gd name="T1" fmla="*/ 205 h 556"/>
                <a:gd name="T2" fmla="*/ 331 w 599"/>
                <a:gd name="T3" fmla="*/ 0 h 556"/>
                <a:gd name="T4" fmla="*/ 5 w 599"/>
                <a:gd name="T5" fmla="*/ 466 h 556"/>
                <a:gd name="T6" fmla="*/ 6 w 599"/>
                <a:gd name="T7" fmla="*/ 467 h 556"/>
                <a:gd name="T8" fmla="*/ 3 w 599"/>
                <a:gd name="T9" fmla="*/ 493 h 556"/>
                <a:gd name="T10" fmla="*/ 60 w 599"/>
                <a:gd name="T11" fmla="*/ 553 h 556"/>
                <a:gd name="T12" fmla="*/ 86 w 599"/>
                <a:gd name="T13" fmla="*/ 551 h 556"/>
                <a:gd name="T14" fmla="*/ 86 w 599"/>
                <a:gd name="T15" fmla="*/ 551 h 556"/>
                <a:gd name="T16" fmla="*/ 599 w 599"/>
                <a:gd name="T17" fmla="*/ 205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9" h="556">
                  <a:moveTo>
                    <a:pt x="599" y="205"/>
                  </a:moveTo>
                  <a:cubicBezTo>
                    <a:pt x="331" y="0"/>
                    <a:pt x="331" y="0"/>
                    <a:pt x="331" y="0"/>
                  </a:cubicBezTo>
                  <a:cubicBezTo>
                    <a:pt x="5" y="466"/>
                    <a:pt x="5" y="466"/>
                    <a:pt x="5" y="466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1" y="473"/>
                    <a:pt x="0" y="482"/>
                    <a:pt x="3" y="493"/>
                  </a:cubicBezTo>
                  <a:cubicBezTo>
                    <a:pt x="9" y="519"/>
                    <a:pt x="34" y="545"/>
                    <a:pt x="60" y="553"/>
                  </a:cubicBezTo>
                  <a:cubicBezTo>
                    <a:pt x="71" y="556"/>
                    <a:pt x="80" y="555"/>
                    <a:pt x="86" y="551"/>
                  </a:cubicBezTo>
                  <a:cubicBezTo>
                    <a:pt x="86" y="551"/>
                    <a:pt x="86" y="551"/>
                    <a:pt x="86" y="551"/>
                  </a:cubicBezTo>
                  <a:lnTo>
                    <a:pt x="599" y="205"/>
                  </a:lnTo>
                  <a:close/>
                </a:path>
              </a:pathLst>
            </a:custGeom>
            <a:solidFill>
              <a:srgbClr val="FAB3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9E4D68B-3BBE-1C7E-1E1C-271F5215B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2464"/>
              <a:ext cx="536" cy="492"/>
            </a:xfrm>
            <a:custGeom>
              <a:avLst/>
              <a:gdLst>
                <a:gd name="T0" fmla="*/ 536 w 536"/>
                <a:gd name="T1" fmla="*/ 0 h 492"/>
                <a:gd name="T2" fmla="*/ 70 w 536"/>
                <a:gd name="T3" fmla="*/ 445 h 492"/>
                <a:gd name="T4" fmla="*/ 0 w 536"/>
                <a:gd name="T5" fmla="*/ 492 h 492"/>
                <a:gd name="T6" fmla="*/ 12 w 536"/>
                <a:gd name="T7" fmla="*/ 465 h 492"/>
                <a:gd name="T8" fmla="*/ 477 w 536"/>
                <a:gd name="T9" fmla="*/ 21 h 492"/>
                <a:gd name="T10" fmla="*/ 536 w 536"/>
                <a:gd name="T1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6" h="492">
                  <a:moveTo>
                    <a:pt x="536" y="0"/>
                  </a:moveTo>
                  <a:lnTo>
                    <a:pt x="70" y="445"/>
                  </a:lnTo>
                  <a:lnTo>
                    <a:pt x="0" y="492"/>
                  </a:lnTo>
                  <a:lnTo>
                    <a:pt x="12" y="465"/>
                  </a:lnTo>
                  <a:lnTo>
                    <a:pt x="477" y="21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18B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86FC32A1-ED52-EB58-6ECE-5C8985627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" y="2425"/>
              <a:ext cx="561" cy="535"/>
            </a:xfrm>
            <a:custGeom>
              <a:avLst/>
              <a:gdLst>
                <a:gd name="T0" fmla="*/ 966 w 966"/>
                <a:gd name="T1" fmla="*/ 103 h 921"/>
                <a:gd name="T2" fmla="*/ 165 w 966"/>
                <a:gd name="T3" fmla="*/ 868 h 921"/>
                <a:gd name="T4" fmla="*/ 16 w 966"/>
                <a:gd name="T5" fmla="*/ 918 h 921"/>
                <a:gd name="T6" fmla="*/ 1 w 966"/>
                <a:gd name="T7" fmla="*/ 905 h 921"/>
                <a:gd name="T8" fmla="*/ 31 w 966"/>
                <a:gd name="T9" fmla="*/ 765 h 921"/>
                <a:gd name="T10" fmla="*/ 832 w 966"/>
                <a:gd name="T11" fmla="*/ 0 h 921"/>
                <a:gd name="T12" fmla="*/ 966 w 966"/>
                <a:gd name="T13" fmla="*/ 103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6" h="921">
                  <a:moveTo>
                    <a:pt x="966" y="103"/>
                  </a:moveTo>
                  <a:cubicBezTo>
                    <a:pt x="165" y="868"/>
                    <a:pt x="165" y="868"/>
                    <a:pt x="165" y="868"/>
                  </a:cubicBezTo>
                  <a:cubicBezTo>
                    <a:pt x="16" y="918"/>
                    <a:pt x="16" y="918"/>
                    <a:pt x="16" y="918"/>
                  </a:cubicBezTo>
                  <a:cubicBezTo>
                    <a:pt x="8" y="921"/>
                    <a:pt x="0" y="914"/>
                    <a:pt x="1" y="905"/>
                  </a:cubicBezTo>
                  <a:cubicBezTo>
                    <a:pt x="31" y="765"/>
                    <a:pt x="31" y="765"/>
                    <a:pt x="31" y="765"/>
                  </a:cubicBezTo>
                  <a:cubicBezTo>
                    <a:pt x="832" y="0"/>
                    <a:pt x="832" y="0"/>
                    <a:pt x="832" y="0"/>
                  </a:cubicBezTo>
                  <a:lnTo>
                    <a:pt x="966" y="103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8D55AE2-0651-9F07-AAF7-059342A9A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" y="2345"/>
              <a:ext cx="537" cy="542"/>
            </a:xfrm>
            <a:custGeom>
              <a:avLst/>
              <a:gdLst>
                <a:gd name="T0" fmla="*/ 925 w 925"/>
                <a:gd name="T1" fmla="*/ 137 h 933"/>
                <a:gd name="T2" fmla="*/ 124 w 925"/>
                <a:gd name="T3" fmla="*/ 902 h 933"/>
                <a:gd name="T4" fmla="*/ 18 w 925"/>
                <a:gd name="T5" fmla="*/ 930 h 933"/>
                <a:gd name="T6" fmla="*/ 5 w 925"/>
                <a:gd name="T7" fmla="*/ 914 h 933"/>
                <a:gd name="T8" fmla="*/ 90 w 925"/>
                <a:gd name="T9" fmla="*/ 765 h 933"/>
                <a:gd name="T10" fmla="*/ 891 w 925"/>
                <a:gd name="T11" fmla="*/ 0 h 933"/>
                <a:gd name="T12" fmla="*/ 925 w 925"/>
                <a:gd name="T13" fmla="*/ 137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5" h="933">
                  <a:moveTo>
                    <a:pt x="925" y="137"/>
                  </a:moveTo>
                  <a:cubicBezTo>
                    <a:pt x="124" y="902"/>
                    <a:pt x="124" y="902"/>
                    <a:pt x="124" y="902"/>
                  </a:cubicBezTo>
                  <a:cubicBezTo>
                    <a:pt x="18" y="930"/>
                    <a:pt x="18" y="930"/>
                    <a:pt x="18" y="930"/>
                  </a:cubicBezTo>
                  <a:cubicBezTo>
                    <a:pt x="8" y="933"/>
                    <a:pt x="0" y="922"/>
                    <a:pt x="5" y="914"/>
                  </a:cubicBezTo>
                  <a:cubicBezTo>
                    <a:pt x="90" y="765"/>
                    <a:pt x="90" y="765"/>
                    <a:pt x="90" y="765"/>
                  </a:cubicBezTo>
                  <a:cubicBezTo>
                    <a:pt x="891" y="0"/>
                    <a:pt x="891" y="0"/>
                    <a:pt x="891" y="0"/>
                  </a:cubicBezTo>
                  <a:lnTo>
                    <a:pt x="925" y="137"/>
                  </a:lnTo>
                  <a:close/>
                </a:path>
              </a:pathLst>
            </a:custGeom>
            <a:solidFill>
              <a:srgbClr val="18BE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C6797FC5-2EB2-1613-9326-63B29CE89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4" y="2325"/>
              <a:ext cx="156" cy="160"/>
            </a:xfrm>
            <a:custGeom>
              <a:avLst/>
              <a:gdLst>
                <a:gd name="T0" fmla="*/ 156 w 156"/>
                <a:gd name="T1" fmla="*/ 139 h 160"/>
                <a:gd name="T2" fmla="*/ 97 w 156"/>
                <a:gd name="T3" fmla="*/ 160 h 160"/>
                <a:gd name="T4" fmla="*/ 19 w 156"/>
                <a:gd name="T5" fmla="*/ 100 h 160"/>
                <a:gd name="T6" fmla="*/ 0 w 156"/>
                <a:gd name="T7" fmla="*/ 20 h 160"/>
                <a:gd name="T8" fmla="*/ 58 w 156"/>
                <a:gd name="T9" fmla="*/ 0 h 160"/>
                <a:gd name="T10" fmla="*/ 136 w 156"/>
                <a:gd name="T11" fmla="*/ 59 h 160"/>
                <a:gd name="T12" fmla="*/ 156 w 156"/>
                <a:gd name="T13" fmla="*/ 13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160">
                  <a:moveTo>
                    <a:pt x="156" y="139"/>
                  </a:moveTo>
                  <a:lnTo>
                    <a:pt x="97" y="160"/>
                  </a:lnTo>
                  <a:lnTo>
                    <a:pt x="19" y="100"/>
                  </a:lnTo>
                  <a:lnTo>
                    <a:pt x="0" y="20"/>
                  </a:lnTo>
                  <a:lnTo>
                    <a:pt x="58" y="0"/>
                  </a:lnTo>
                  <a:lnTo>
                    <a:pt x="136" y="59"/>
                  </a:lnTo>
                  <a:lnTo>
                    <a:pt x="156" y="139"/>
                  </a:lnTo>
                  <a:close/>
                </a:path>
              </a:pathLst>
            </a:custGeom>
            <a:solidFill>
              <a:srgbClr val="BAC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4773FE4-8FDB-3675-5B4A-C6E978171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" y="2332"/>
              <a:ext cx="142" cy="146"/>
            </a:xfrm>
            <a:custGeom>
              <a:avLst/>
              <a:gdLst>
                <a:gd name="T0" fmla="*/ 0 w 142"/>
                <a:gd name="T1" fmla="*/ 17 h 146"/>
                <a:gd name="T2" fmla="*/ 50 w 142"/>
                <a:gd name="T3" fmla="*/ 0 h 146"/>
                <a:gd name="T4" fmla="*/ 124 w 142"/>
                <a:gd name="T5" fmla="*/ 56 h 146"/>
                <a:gd name="T6" fmla="*/ 142 w 142"/>
                <a:gd name="T7" fmla="*/ 128 h 146"/>
                <a:gd name="T8" fmla="*/ 91 w 142"/>
                <a:gd name="T9" fmla="*/ 146 h 146"/>
                <a:gd name="T10" fmla="*/ 18 w 142"/>
                <a:gd name="T11" fmla="*/ 90 h 146"/>
                <a:gd name="T12" fmla="*/ 0 w 142"/>
                <a:gd name="T13" fmla="*/ 1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46">
                  <a:moveTo>
                    <a:pt x="0" y="17"/>
                  </a:moveTo>
                  <a:lnTo>
                    <a:pt x="50" y="0"/>
                  </a:lnTo>
                  <a:lnTo>
                    <a:pt x="124" y="56"/>
                  </a:lnTo>
                  <a:lnTo>
                    <a:pt x="142" y="128"/>
                  </a:lnTo>
                  <a:lnTo>
                    <a:pt x="91" y="146"/>
                  </a:lnTo>
                  <a:lnTo>
                    <a:pt x="18" y="9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AB3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67EAA29-D8A8-B983-1DC2-D9EF47208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" y="2374"/>
              <a:ext cx="61" cy="62"/>
            </a:xfrm>
            <a:custGeom>
              <a:avLst/>
              <a:gdLst>
                <a:gd name="T0" fmla="*/ 98 w 105"/>
                <a:gd name="T1" fmla="*/ 67 h 107"/>
                <a:gd name="T2" fmla="*/ 64 w 105"/>
                <a:gd name="T3" fmla="*/ 100 h 107"/>
                <a:gd name="T4" fmla="*/ 6 w 105"/>
                <a:gd name="T5" fmla="*/ 40 h 107"/>
                <a:gd name="T6" fmla="*/ 41 w 105"/>
                <a:gd name="T7" fmla="*/ 7 h 107"/>
                <a:gd name="T8" fmla="*/ 98 w 105"/>
                <a:gd name="T9" fmla="*/ 6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7">
                  <a:moveTo>
                    <a:pt x="98" y="67"/>
                  </a:moveTo>
                  <a:cubicBezTo>
                    <a:pt x="105" y="92"/>
                    <a:pt x="89" y="107"/>
                    <a:pt x="64" y="100"/>
                  </a:cubicBezTo>
                  <a:cubicBezTo>
                    <a:pt x="38" y="92"/>
                    <a:pt x="13" y="66"/>
                    <a:pt x="6" y="40"/>
                  </a:cubicBezTo>
                  <a:cubicBezTo>
                    <a:pt x="0" y="14"/>
                    <a:pt x="16" y="0"/>
                    <a:pt x="41" y="7"/>
                  </a:cubicBezTo>
                  <a:cubicBezTo>
                    <a:pt x="66" y="14"/>
                    <a:pt x="92" y="41"/>
                    <a:pt x="98" y="67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39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AE26-8D8C-4B43-968B-852FD33F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664657" cy="434975"/>
          </a:xfrm>
        </p:spPr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 </a:t>
            </a:r>
            <a:r>
              <a:rPr lang="ru-RU" err="1"/>
              <a:t>хақида</a:t>
            </a:r>
            <a:r>
              <a:rPr lang="ru-RU"/>
              <a:t> </a:t>
            </a:r>
            <a:r>
              <a:rPr lang="ru-RU" err="1"/>
              <a:t>ташаббус</a:t>
            </a:r>
            <a:r>
              <a:rPr lang="ru-RU"/>
              <a:t> </a:t>
            </a:r>
            <a:r>
              <a:rPr lang="ru-RU" err="1"/>
              <a:t>билан</a:t>
            </a:r>
            <a:r>
              <a:rPr lang="ru-RU"/>
              <a:t>  </a:t>
            </a:r>
            <a:r>
              <a:rPr lang="ru-RU" err="1"/>
              <a:t>чиқиш</a:t>
            </a:r>
            <a:r>
              <a:rPr lang="ru-RU"/>
              <a:t> </a:t>
            </a:r>
            <a:r>
              <a:rPr lang="ru-RU" err="1"/>
              <a:t>унга</a:t>
            </a:r>
            <a:r>
              <a:rPr lang="ru-RU"/>
              <a:t> </a:t>
            </a:r>
            <a:r>
              <a:rPr lang="ru-RU" err="1"/>
              <a:t>тайёргарлик</a:t>
            </a:r>
            <a:r>
              <a:rPr lang="ru-RU"/>
              <a:t> </a:t>
            </a:r>
            <a:r>
              <a:rPr lang="ru-RU" err="1"/>
              <a:t>кўриш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5E6226-AAC4-41A6-AA58-20BA20B4AC0D}"/>
              </a:ext>
            </a:extLst>
          </p:cNvPr>
          <p:cNvSpPr txBox="1">
            <a:spLocks/>
          </p:cNvSpPr>
          <p:nvPr/>
        </p:nvSpPr>
        <p:spPr>
          <a:xfrm>
            <a:off x="461053" y="1224950"/>
            <a:ext cx="2977885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400" b="1" err="1"/>
              <a:t>Қуйидаги</a:t>
            </a:r>
            <a:r>
              <a:rPr lang="ru-RU" sz="1400" b="1"/>
              <a:t> </a:t>
            </a:r>
            <a:r>
              <a:rPr lang="ru-RU" sz="1400" b="1" err="1"/>
              <a:t>элементларнинг</a:t>
            </a:r>
            <a:r>
              <a:rPr lang="ru-RU" sz="1400" b="1"/>
              <a:t> </a:t>
            </a:r>
            <a:r>
              <a:rPr lang="ru-RU" sz="1400" b="1" err="1"/>
              <a:t>йўқлиги</a:t>
            </a:r>
            <a:r>
              <a:rPr lang="ru-RU" sz="1400" b="1"/>
              <a:t> хизмат/ички </a:t>
            </a:r>
            <a:r>
              <a:rPr lang="ru-RU" sz="1400" b="1" err="1"/>
              <a:t>текширувлар</a:t>
            </a:r>
            <a:r>
              <a:rPr lang="ru-RU" sz="1400" b="1"/>
              <a:t> </a:t>
            </a:r>
            <a:r>
              <a:rPr lang="ru-RU" sz="1400" b="1" err="1">
                <a:solidFill>
                  <a:srgbClr val="FF0000"/>
                </a:solidFill>
              </a:rPr>
              <a:t>мақсадларига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эришишда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муваффақиятсизликка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/>
              <a:t>олиб</a:t>
            </a:r>
            <a:r>
              <a:rPr lang="ru-RU" sz="1400" b="1"/>
              <a:t> </a:t>
            </a:r>
            <a:r>
              <a:rPr lang="ru-RU" sz="1400" b="1" err="1"/>
              <a:t>келиши</a:t>
            </a:r>
            <a:r>
              <a:rPr lang="ru-RU" sz="1400" b="1"/>
              <a:t> </a:t>
            </a:r>
            <a:r>
              <a:rPr lang="ru-RU" sz="1400" b="1" err="1"/>
              <a:t>мумкин</a:t>
            </a:r>
            <a:r>
              <a:rPr lang="ru-RU" sz="1400" b="1"/>
              <a:t>: 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/>
              <a:t>Хизмат/ички </a:t>
            </a:r>
            <a:r>
              <a:rPr lang="ru-RU" sz="1400" err="1"/>
              <a:t>текширувлар</a:t>
            </a:r>
            <a:r>
              <a:rPr lang="ru-RU" sz="1400"/>
              <a:t> </a:t>
            </a:r>
            <a:r>
              <a:rPr lang="ru-RU" sz="1400" err="1"/>
              <a:t>соҳалари</a:t>
            </a:r>
            <a:r>
              <a:rPr lang="ru-RU" sz="1400"/>
              <a:t> </a:t>
            </a:r>
            <a:r>
              <a:rPr lang="ru-RU" sz="1400" err="1"/>
              <a:t>нотўғри</a:t>
            </a:r>
            <a:r>
              <a:rPr lang="ru-RU" sz="1400"/>
              <a:t> </a:t>
            </a:r>
            <a:r>
              <a:rPr lang="ru-RU" sz="1400" err="1"/>
              <a:t>белгиланганлиги</a:t>
            </a:r>
            <a:r>
              <a:rPr lang="ru-RU" sz="1400"/>
              <a:t>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Зарур</a:t>
            </a:r>
            <a:r>
              <a:rPr lang="ru-RU" sz="1400"/>
              <a:t> </a:t>
            </a:r>
            <a:r>
              <a:rPr lang="ru-RU" sz="1400" err="1"/>
              <a:t>тажриба</a:t>
            </a:r>
            <a:r>
              <a:rPr lang="ru-RU" sz="1400"/>
              <a:t> </a:t>
            </a:r>
            <a:r>
              <a:rPr lang="ru-RU" sz="1400" err="1"/>
              <a:t>ва</a:t>
            </a:r>
            <a:r>
              <a:rPr lang="ru-RU" sz="1400"/>
              <a:t> </a:t>
            </a:r>
            <a:r>
              <a:rPr lang="ru-RU" sz="1400" err="1"/>
              <a:t>малакага</a:t>
            </a:r>
            <a:r>
              <a:rPr lang="ru-RU" sz="1400"/>
              <a:t> </a:t>
            </a:r>
            <a:r>
              <a:rPr lang="ru-RU" sz="1400" err="1"/>
              <a:t>эга</a:t>
            </a:r>
            <a:r>
              <a:rPr lang="ru-RU" sz="1400"/>
              <a:t> </a:t>
            </a:r>
            <a:r>
              <a:rPr lang="ru-RU" sz="1400" err="1"/>
              <a:t>мутахассисларнинг</a:t>
            </a:r>
            <a:r>
              <a:rPr lang="ru-RU" sz="1400"/>
              <a:t> </a:t>
            </a:r>
            <a:r>
              <a:rPr lang="ru-RU" sz="1400" err="1"/>
              <a:t>етишмаслиги</a:t>
            </a:r>
            <a:r>
              <a:rPr lang="ru-RU" sz="1400"/>
              <a:t>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/>
              <a:t>Хизмат/ички </a:t>
            </a:r>
            <a:r>
              <a:rPr lang="ru-RU" sz="1400" err="1"/>
              <a:t>текширувлар</a:t>
            </a:r>
            <a:r>
              <a:rPr lang="ru-RU" sz="1400"/>
              <a:t> </a:t>
            </a:r>
            <a:r>
              <a:rPr lang="ru-RU" sz="1400" err="1"/>
              <a:t>ўтказиш</a:t>
            </a:r>
            <a:r>
              <a:rPr lang="ru-RU" sz="1400"/>
              <a:t> </a:t>
            </a:r>
            <a:r>
              <a:rPr lang="ru-RU" sz="1400" err="1"/>
              <a:t>учун</a:t>
            </a:r>
            <a:r>
              <a:rPr lang="ru-RU" sz="1400"/>
              <a:t> </a:t>
            </a:r>
            <a:r>
              <a:rPr lang="ru-RU" sz="1400" err="1"/>
              <a:t>нотўғри</a:t>
            </a:r>
            <a:r>
              <a:rPr lang="ru-RU" sz="1400"/>
              <a:t> </a:t>
            </a:r>
            <a:r>
              <a:rPr lang="ru-RU" sz="1400" err="1"/>
              <a:t>муддатларни</a:t>
            </a:r>
            <a:r>
              <a:rPr lang="ru-RU" sz="1400"/>
              <a:t> </a:t>
            </a:r>
            <a:r>
              <a:rPr lang="ru-RU" sz="1400" err="1"/>
              <a:t>белгилаш</a:t>
            </a:r>
            <a:r>
              <a:rPr lang="ru-RU" sz="1400"/>
              <a:t>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/>
              <a:t>Хизмат/ички </a:t>
            </a:r>
            <a:r>
              <a:rPr lang="ru-RU" sz="1400" err="1"/>
              <a:t>текширувлар</a:t>
            </a:r>
            <a:r>
              <a:rPr lang="ru-RU" sz="1400"/>
              <a:t> </a:t>
            </a:r>
            <a:r>
              <a:rPr lang="ru-RU" sz="1400" err="1"/>
              <a:t>ўтказиш</a:t>
            </a:r>
            <a:r>
              <a:rPr lang="ru-RU" sz="1400"/>
              <a:t> </a:t>
            </a:r>
            <a:r>
              <a:rPr lang="ru-RU" sz="1400" err="1"/>
              <a:t>учун</a:t>
            </a:r>
            <a:r>
              <a:rPr lang="ru-RU" sz="1400"/>
              <a:t> </a:t>
            </a:r>
            <a:r>
              <a:rPr lang="ru-RU" sz="1400" err="1"/>
              <a:t>зарур</a:t>
            </a:r>
            <a:r>
              <a:rPr lang="ru-RU" sz="1400"/>
              <a:t> </a:t>
            </a:r>
            <a:r>
              <a:rPr lang="ru-RU" sz="1400" err="1"/>
              <a:t>бўлган</a:t>
            </a:r>
            <a:r>
              <a:rPr lang="ru-RU" sz="1400"/>
              <a:t> </a:t>
            </a:r>
            <a:r>
              <a:rPr lang="ru-RU" sz="1400" err="1"/>
              <a:t>маълумотлар</a:t>
            </a:r>
            <a:r>
              <a:rPr lang="ru-RU" sz="1400"/>
              <a:t> </a:t>
            </a:r>
            <a:r>
              <a:rPr lang="ru-RU" sz="1400" err="1"/>
              <a:t>рўйхатини</a:t>
            </a:r>
            <a:r>
              <a:rPr lang="ru-RU" sz="1400"/>
              <a:t> </a:t>
            </a:r>
            <a:r>
              <a:rPr lang="ru-RU" sz="1400" err="1"/>
              <a:t>тушунмаслик</a:t>
            </a:r>
            <a:r>
              <a:rPr lang="ru-RU" sz="1400"/>
              <a:t> </a:t>
            </a:r>
            <a:r>
              <a:rPr lang="ru-RU" sz="1400" err="1"/>
              <a:t>ёки</a:t>
            </a:r>
            <a:r>
              <a:rPr lang="ru-RU" sz="1400"/>
              <a:t> </a:t>
            </a:r>
            <a:r>
              <a:rPr lang="ru-RU" sz="1400" err="1"/>
              <a:t>уларнинг</a:t>
            </a:r>
            <a:r>
              <a:rPr lang="ru-RU" sz="1400"/>
              <a:t> </a:t>
            </a:r>
            <a:r>
              <a:rPr lang="ru-RU" sz="1400" err="1"/>
              <a:t>сифатсизлиги</a:t>
            </a:r>
            <a:r>
              <a:rPr lang="ru-RU" sz="1400"/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9F341E-9841-4052-98F9-8DA704B9C982}"/>
              </a:ext>
            </a:extLst>
          </p:cNvPr>
          <p:cNvGrpSpPr/>
          <p:nvPr/>
        </p:nvGrpSpPr>
        <p:grpSpPr>
          <a:xfrm>
            <a:off x="3784799" y="1285402"/>
            <a:ext cx="7955999" cy="1107996"/>
            <a:chOff x="3784799" y="1285402"/>
            <a:chExt cx="7955999" cy="110799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D3DAAAC-9411-4D02-8085-86E275337F76}"/>
                </a:ext>
              </a:extLst>
            </p:cNvPr>
            <p:cNvSpPr/>
            <p:nvPr/>
          </p:nvSpPr>
          <p:spPr>
            <a:xfrm>
              <a:off x="3784799" y="1285402"/>
              <a:ext cx="1704612" cy="1107996"/>
            </a:xfrm>
            <a:prstGeom prst="roundRect">
              <a:avLst>
                <a:gd name="adj" fmla="val 901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3175">
              <a:solidFill>
                <a:srgbClr val="1BD7D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44371" rIns="91440" bIns="44371" rtlCol="0" anchor="t">
              <a:noAutofit/>
            </a:bodyPr>
            <a:lstStyle/>
            <a:p>
              <a:r>
                <a:rPr lang="ru-RU" sz="1200" b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Хизмат/ички </a:t>
              </a:r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текширувлар</a:t>
              </a:r>
              <a:r>
                <a:rPr lang="ru-RU" sz="1200" b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соҳаларини</a:t>
              </a:r>
              <a:r>
                <a:rPr lang="ru-RU" sz="1200" b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аниқлаш</a:t>
              </a:r>
              <a:endParaRPr lang="ru-RU" sz="12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7" name="object 20">
              <a:extLst>
                <a:ext uri="{FF2B5EF4-FFF2-40B4-BE49-F238E27FC236}">
                  <a16:creationId xmlns:a16="http://schemas.microsoft.com/office/drawing/2014/main" id="{2823F02C-CB6C-4B4F-AF4A-D213D9BE99A9}"/>
                </a:ext>
              </a:extLst>
            </p:cNvPr>
            <p:cNvSpPr txBox="1"/>
            <p:nvPr/>
          </p:nvSpPr>
          <p:spPr>
            <a:xfrm>
              <a:off x="6024563" y="1290400"/>
              <a:ext cx="571623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85750" indent="-285750">
                <a:buClr>
                  <a:srgbClr val="1BD7D3"/>
                </a:buClr>
                <a:buFont typeface="Arial" panose="020B0604020202020204" pitchFamily="34" charset="0"/>
                <a:buChar char="►"/>
              </a:pP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Қоидабузилишнинг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мавжуд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белгилари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бўйича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бузилган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ички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буйруқ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сиёсат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қонунчилик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нормаларини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аниқлаш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унга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ҳуқуқий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баҳо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бериш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285750" indent="-285750">
                <a:buClr>
                  <a:srgbClr val="1BD7D3"/>
                </a:buClr>
                <a:buFont typeface="Arial" panose="020B0604020202020204" pitchFamily="34" charset="0"/>
                <a:buChar char="►"/>
              </a:pP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Юқори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даражадаги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хавф-хатарлар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бўйича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масалан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коррупция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нуқтаи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назаридан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юқори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хавф-хатарли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жараёнлар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285750" indent="-285750">
                <a:buClr>
                  <a:srgbClr val="1BD7D3"/>
                </a:buClr>
                <a:buFont typeface="Arial" panose="020B0604020202020204" pitchFamily="34" charset="0"/>
                <a:buChar char="►"/>
              </a:pP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Ўтган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текширувлар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натижалари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бўйича</a:t>
              </a:r>
              <a:endPara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72ABB10-6EB6-4707-871A-33B56987E35F}"/>
                </a:ext>
              </a:extLst>
            </p:cNvPr>
            <p:cNvGrpSpPr/>
            <p:nvPr/>
          </p:nvGrpSpPr>
          <p:grpSpPr>
            <a:xfrm>
              <a:off x="5431034" y="1390701"/>
              <a:ext cx="238043" cy="377590"/>
              <a:chOff x="3841139" y="1940745"/>
              <a:chExt cx="238043" cy="442712"/>
            </a:xfrm>
            <a:solidFill>
              <a:srgbClr val="1BD7D3"/>
            </a:solidFill>
          </p:grpSpPr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23DA9541-8863-40C0-AF6D-307028675AA7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Arrow: Chevron 49">
                <a:extLst>
                  <a:ext uri="{FF2B5EF4-FFF2-40B4-BE49-F238E27FC236}">
                    <a16:creationId xmlns:a16="http://schemas.microsoft.com/office/drawing/2014/main" id="{BFC62131-4417-49E4-B46A-37DA63FEA1F9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A76D95-2ABA-4FF3-BCA7-4DC5499DA2C3}"/>
              </a:ext>
            </a:extLst>
          </p:cNvPr>
          <p:cNvGrpSpPr/>
          <p:nvPr/>
        </p:nvGrpSpPr>
        <p:grpSpPr>
          <a:xfrm>
            <a:off x="3784799" y="2542326"/>
            <a:ext cx="8051030" cy="930303"/>
            <a:chOff x="3784799" y="2498697"/>
            <a:chExt cx="8051030" cy="930303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ED1BE44-549B-45C9-847F-9CD00DFE69B9}"/>
                </a:ext>
              </a:extLst>
            </p:cNvPr>
            <p:cNvSpPr/>
            <p:nvPr/>
          </p:nvSpPr>
          <p:spPr>
            <a:xfrm>
              <a:off x="3784799" y="2498697"/>
              <a:ext cx="1999778" cy="930303"/>
            </a:xfrm>
            <a:prstGeom prst="roundRect">
              <a:avLst>
                <a:gd name="adj" fmla="val 901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3175">
              <a:solidFill>
                <a:srgbClr val="1BD7D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44371" rIns="91440" bIns="44371" rtlCol="0" anchor="t">
              <a:noAutofit/>
            </a:bodyPr>
            <a:lstStyle/>
            <a:p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Муддатларни</a:t>
              </a:r>
              <a:r>
                <a:rPr lang="ru-RU" sz="1200" b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белгилаш</a:t>
              </a:r>
              <a:endParaRPr lang="ru-RU" sz="12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2" name="object 20">
              <a:extLst>
                <a:ext uri="{FF2B5EF4-FFF2-40B4-BE49-F238E27FC236}">
                  <a16:creationId xmlns:a16="http://schemas.microsoft.com/office/drawing/2014/main" id="{F7490C4D-9BFC-40AF-B34B-15118B5BAC3E}"/>
                </a:ext>
              </a:extLst>
            </p:cNvPr>
            <p:cNvSpPr txBox="1"/>
            <p:nvPr/>
          </p:nvSpPr>
          <p:spPr>
            <a:xfrm>
              <a:off x="6024563" y="2503695"/>
              <a:ext cx="5811266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85750" indent="-285750">
                <a:buClr>
                  <a:srgbClr val="1BD7D3"/>
                </a:buClr>
                <a:buFont typeface="Arial" panose="020B0604020202020204" pitchFamily="34" charset="0"/>
                <a:buChar char="►"/>
              </a:pP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Меҳнат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пул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техник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ресурсларни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режалаштириш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учун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хизмат/ички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текширувлар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ўтказиш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учун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реал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муддатларни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белгилаш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керак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Шу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билан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бирга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муддат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буйруқ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имзоланган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кундан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бошлаб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календар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кундан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ёки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муддатларни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узайтириш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зарур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бўлса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давлат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ташкилоти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раҳбарининг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тегишли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тартибда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хабардор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қилиш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билан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60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кундан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ошмаслиги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керак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5DE4F6D-3D62-41DF-AB72-B11D1CDAC2F1}"/>
                </a:ext>
              </a:extLst>
            </p:cNvPr>
            <p:cNvGrpSpPr/>
            <p:nvPr/>
          </p:nvGrpSpPr>
          <p:grpSpPr>
            <a:xfrm>
              <a:off x="5431034" y="2603996"/>
              <a:ext cx="238043" cy="377590"/>
              <a:chOff x="3841139" y="1940745"/>
              <a:chExt cx="238043" cy="442712"/>
            </a:xfrm>
            <a:solidFill>
              <a:srgbClr val="1BD7D3"/>
            </a:solidFill>
          </p:grpSpPr>
          <p:sp>
            <p:nvSpPr>
              <p:cNvPr id="54" name="Arrow: Chevron 53">
                <a:extLst>
                  <a:ext uri="{FF2B5EF4-FFF2-40B4-BE49-F238E27FC236}">
                    <a16:creationId xmlns:a16="http://schemas.microsoft.com/office/drawing/2014/main" id="{7F10A0EA-0B93-4177-8C7C-9D51C54B9C10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Arrow: Chevron 54">
                <a:extLst>
                  <a:ext uri="{FF2B5EF4-FFF2-40B4-BE49-F238E27FC236}">
                    <a16:creationId xmlns:a16="http://schemas.microsoft.com/office/drawing/2014/main" id="{6A436414-6F4F-482B-A624-5BDE3304BCAC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262C70-745B-4677-B740-691F1D494F1F}"/>
              </a:ext>
            </a:extLst>
          </p:cNvPr>
          <p:cNvGrpSpPr/>
          <p:nvPr/>
        </p:nvGrpSpPr>
        <p:grpSpPr>
          <a:xfrm>
            <a:off x="3784799" y="3616559"/>
            <a:ext cx="7955999" cy="928328"/>
            <a:chOff x="3784799" y="3710646"/>
            <a:chExt cx="7955999" cy="92832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AD600DD-ECB8-496E-A7ED-C87165D22454}"/>
                </a:ext>
              </a:extLst>
            </p:cNvPr>
            <p:cNvSpPr/>
            <p:nvPr/>
          </p:nvSpPr>
          <p:spPr>
            <a:xfrm>
              <a:off x="3784799" y="3710646"/>
              <a:ext cx="1999778" cy="923330"/>
            </a:xfrm>
            <a:prstGeom prst="roundRect">
              <a:avLst>
                <a:gd name="adj" fmla="val 901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3175">
              <a:solidFill>
                <a:srgbClr val="1BD7D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44371" rIns="91440" bIns="44371" rtlCol="0" anchor="t">
              <a:noAutofit/>
            </a:bodyPr>
            <a:lstStyle/>
            <a:p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Хавф</a:t>
              </a:r>
              <a:r>
                <a:rPr lang="uz-Cyrl-UZ" sz="1200" b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-хатарларни баҳолаш</a:t>
              </a:r>
              <a:endParaRPr lang="ru-RU" sz="12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7" name="object 20">
              <a:extLst>
                <a:ext uri="{FF2B5EF4-FFF2-40B4-BE49-F238E27FC236}">
                  <a16:creationId xmlns:a16="http://schemas.microsoft.com/office/drawing/2014/main" id="{0F956E82-322C-4529-BCFB-C3726CCB9820}"/>
                </a:ext>
              </a:extLst>
            </p:cNvPr>
            <p:cNvSpPr txBox="1"/>
            <p:nvPr/>
          </p:nvSpPr>
          <p:spPr>
            <a:xfrm>
              <a:off x="6024563" y="3715644"/>
              <a:ext cx="5716235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85750" indent="-285750">
                <a:buClr>
                  <a:srgbClr val="1BD7D3"/>
                </a:buClr>
                <a:buFont typeface="Arial" panose="020B0604020202020204" pitchFamily="34" charset="0"/>
                <a:buChar char="►"/>
              </a:pP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Жиноий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фуқаролик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ёки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маъмурий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текширувларни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юритиш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эҳтимолини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аниқлаш</a:t>
              </a:r>
              <a:endPara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rgbClr val="1BD7D3"/>
                </a:buClr>
                <a:buFont typeface="Arial" panose="020B0604020202020204" pitchFamily="34" charset="0"/>
                <a:buChar char="►"/>
              </a:pP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Потенциал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ёки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ҳақиқий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зарарнинг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мавжудлиги</a:t>
              </a:r>
              <a:endPara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rgbClr val="1BD7D3"/>
                </a:buClr>
                <a:buFont typeface="Arial" panose="020B0604020202020204" pitchFamily="34" charset="0"/>
                <a:buChar char="►"/>
              </a:pP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Тезкорлик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муҳим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бузилишда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айбдор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ёки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унга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алоқадор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бўлган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шахслар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далилларни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яшириш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чораларини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кўришлари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мумкин</a:t>
              </a:r>
              <a:endPara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EF8B190-0B4A-4580-9A6C-BDD4E4465297}"/>
                </a:ext>
              </a:extLst>
            </p:cNvPr>
            <p:cNvGrpSpPr/>
            <p:nvPr/>
          </p:nvGrpSpPr>
          <p:grpSpPr>
            <a:xfrm>
              <a:off x="5431034" y="3815945"/>
              <a:ext cx="238043" cy="377590"/>
              <a:chOff x="3841139" y="1940745"/>
              <a:chExt cx="238043" cy="442712"/>
            </a:xfrm>
            <a:solidFill>
              <a:srgbClr val="1BD7D3"/>
            </a:solidFill>
          </p:grpSpPr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846A0E2A-7F41-4878-8765-C2BC3D7A9491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Arrow: Chevron 59">
                <a:extLst>
                  <a:ext uri="{FF2B5EF4-FFF2-40B4-BE49-F238E27FC236}">
                    <a16:creationId xmlns:a16="http://schemas.microsoft.com/office/drawing/2014/main" id="{37FA801D-A931-443F-A4DA-3393BE252277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6D8EF5-E797-44DA-AF85-FBC18D8766A3}"/>
              </a:ext>
            </a:extLst>
          </p:cNvPr>
          <p:cNvGrpSpPr/>
          <p:nvPr/>
        </p:nvGrpSpPr>
        <p:grpSpPr>
          <a:xfrm>
            <a:off x="3784799" y="4688817"/>
            <a:ext cx="7556301" cy="888822"/>
            <a:chOff x="3784799" y="4750885"/>
            <a:chExt cx="7556301" cy="888822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0B33E68-1C41-4B98-A66B-F2208BFBFC63}"/>
                </a:ext>
              </a:extLst>
            </p:cNvPr>
            <p:cNvSpPr/>
            <p:nvPr/>
          </p:nvSpPr>
          <p:spPr>
            <a:xfrm>
              <a:off x="3784799" y="4750885"/>
              <a:ext cx="1815674" cy="888822"/>
            </a:xfrm>
            <a:prstGeom prst="roundRect">
              <a:avLst>
                <a:gd name="adj" fmla="val 9017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0" scaled="1"/>
            </a:gradFill>
            <a:ln w="3175">
              <a:solidFill>
                <a:srgbClr val="1BD7D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44371" rIns="91440" bIns="44371" rtlCol="0" anchor="t">
              <a:noAutofit/>
            </a:bodyPr>
            <a:lstStyle/>
            <a:p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Мутахассисларни</a:t>
              </a:r>
              <a:r>
                <a:rPr lang="ru-RU" sz="1200" b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жалб</a:t>
              </a:r>
              <a:r>
                <a:rPr lang="ru-RU" sz="1200" b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200" b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заруриятини</a:t>
              </a:r>
              <a:r>
                <a:rPr lang="ru-RU" sz="1200" b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b="1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аниқлаш</a:t>
              </a:r>
              <a:endParaRPr lang="ru-RU" sz="12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2" name="object 20">
              <a:extLst>
                <a:ext uri="{FF2B5EF4-FFF2-40B4-BE49-F238E27FC236}">
                  <a16:creationId xmlns:a16="http://schemas.microsoft.com/office/drawing/2014/main" id="{315A5E4B-F2F4-45FF-B48B-6182825381F9}"/>
                </a:ext>
              </a:extLst>
            </p:cNvPr>
            <p:cNvSpPr txBox="1"/>
            <p:nvPr/>
          </p:nvSpPr>
          <p:spPr>
            <a:xfrm>
              <a:off x="6024563" y="4755883"/>
              <a:ext cx="5316537" cy="73866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66700" indent="-266700">
                <a:buClr>
                  <a:srgbClr val="1BD7D3"/>
                </a:buClr>
                <a:buFont typeface="Arial" panose="020B0604020202020204" pitchFamily="34" charset="0"/>
                <a:buChar char="►"/>
              </a:pP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Мутахассисларнинг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малакаси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хизмат/ички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текширувлари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мақсад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вазифаларига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жавоб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бериши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текшириш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соҳаларига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боғлиқ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бўлиши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керак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ҳуқуқшунослар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бухгалтерлар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мутахассислари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қурувчилар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логистлар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бошқалар</a:t>
              </a:r>
              <a:r>
                <a:rPr lang="ru-RU" sz="12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A57C82A-EA0B-4242-99D7-87CD0CE43E17}"/>
                </a:ext>
              </a:extLst>
            </p:cNvPr>
            <p:cNvGrpSpPr/>
            <p:nvPr/>
          </p:nvGrpSpPr>
          <p:grpSpPr>
            <a:xfrm>
              <a:off x="5431034" y="4856184"/>
              <a:ext cx="238043" cy="377590"/>
              <a:chOff x="3841139" y="1940745"/>
              <a:chExt cx="238043" cy="442712"/>
            </a:xfrm>
            <a:solidFill>
              <a:srgbClr val="1BD7D3"/>
            </a:solidFill>
          </p:grpSpPr>
          <p:sp>
            <p:nvSpPr>
              <p:cNvPr id="64" name="Arrow: Chevron 63">
                <a:extLst>
                  <a:ext uri="{FF2B5EF4-FFF2-40B4-BE49-F238E27FC236}">
                    <a16:creationId xmlns:a16="http://schemas.microsoft.com/office/drawing/2014/main" id="{DA3CE748-96DC-4D49-AC32-F939B6AFEE03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Arrow: Chevron 64">
                <a:extLst>
                  <a:ext uri="{FF2B5EF4-FFF2-40B4-BE49-F238E27FC236}">
                    <a16:creationId xmlns:a16="http://schemas.microsoft.com/office/drawing/2014/main" id="{483090E2-F042-4934-9F64-8D744105E2AE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42EE56D-BF34-4E0C-AF3B-162DC8276FAF}"/>
              </a:ext>
            </a:extLst>
          </p:cNvPr>
          <p:cNvSpPr/>
          <p:nvPr/>
        </p:nvSpPr>
        <p:spPr>
          <a:xfrm>
            <a:off x="3784799" y="5721569"/>
            <a:ext cx="1999778" cy="553999"/>
          </a:xfrm>
          <a:prstGeom prst="roundRect">
            <a:avLst>
              <a:gd name="adj" fmla="val 9017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</a:gradFill>
          <a:ln w="3175">
            <a:solidFill>
              <a:srgbClr val="1BD7D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4371" rIns="91440" bIns="44371" rtlCol="0" anchor="t">
            <a:noAutofit/>
          </a:bodyPr>
          <a:lstStyle/>
          <a:p>
            <a:r>
              <a:rPr lang="ru-RU" sz="1200" b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Режа </a:t>
            </a:r>
            <a:r>
              <a:rPr lang="ru-RU" sz="1200" b="1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тузиш</a:t>
            </a:r>
            <a:endParaRPr lang="ru-RU" sz="1200" b="1">
              <a:solidFill>
                <a:schemeClr val="bg2">
                  <a:lumMod val="25000"/>
                </a:schemeClr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1" name="object 20">
            <a:extLst>
              <a:ext uri="{FF2B5EF4-FFF2-40B4-BE49-F238E27FC236}">
                <a16:creationId xmlns:a16="http://schemas.microsoft.com/office/drawing/2014/main" id="{27ABB565-11FE-4C65-BA93-8F53EC1EC229}"/>
              </a:ext>
            </a:extLst>
          </p:cNvPr>
          <p:cNvSpPr txBox="1"/>
          <p:nvPr/>
        </p:nvSpPr>
        <p:spPr>
          <a:xfrm>
            <a:off x="6024563" y="5726567"/>
            <a:ext cx="597838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Ишчи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гуруҳ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аъзолари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ўртасида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мажбуриятларни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тақсимлаш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дастлабки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сўровни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тайёрлаш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АТ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тизимларига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ҳуқуқини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бошқалар</a:t>
            </a:r>
            <a:endParaRPr lang="ru-RU" sz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3479C4-D40E-45BE-B146-DE827278D591}"/>
              </a:ext>
            </a:extLst>
          </p:cNvPr>
          <p:cNvGrpSpPr/>
          <p:nvPr/>
        </p:nvGrpSpPr>
        <p:grpSpPr>
          <a:xfrm>
            <a:off x="5431034" y="5826868"/>
            <a:ext cx="238043" cy="377590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43" name="Arrow: Chevron 42">
              <a:extLst>
                <a:ext uri="{FF2B5EF4-FFF2-40B4-BE49-F238E27FC236}">
                  <a16:creationId xmlns:a16="http://schemas.microsoft.com/office/drawing/2014/main" id="{67AD03D0-5EB0-4E9C-80A6-2560E689474A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4" name="Arrow: Chevron 43">
              <a:extLst>
                <a:ext uri="{FF2B5EF4-FFF2-40B4-BE49-F238E27FC236}">
                  <a16:creationId xmlns:a16="http://schemas.microsoft.com/office/drawing/2014/main" id="{6E6AE116-5A6F-40EC-B64E-3FAA0B2D80BB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49F1E9C-A863-4C66-BCC1-8FA94C52A264}"/>
              </a:ext>
            </a:extLst>
          </p:cNvPr>
          <p:cNvGrpSpPr/>
          <p:nvPr/>
        </p:nvGrpSpPr>
        <p:grpSpPr>
          <a:xfrm>
            <a:off x="2723669" y="212460"/>
            <a:ext cx="793553" cy="1295065"/>
            <a:chOff x="10251321" y="1254379"/>
            <a:chExt cx="823913" cy="134461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58F74C5-9FB1-4530-A253-23A10E42DAE1}"/>
                </a:ext>
              </a:extLst>
            </p:cNvPr>
            <p:cNvGrpSpPr/>
            <p:nvPr/>
          </p:nvGrpSpPr>
          <p:grpSpPr>
            <a:xfrm>
              <a:off x="10251321" y="1254379"/>
              <a:ext cx="823913" cy="1344613"/>
              <a:chOff x="-8132763" y="4548188"/>
              <a:chExt cx="823913" cy="1344613"/>
            </a:xfrm>
          </p:grpSpPr>
          <p:sp>
            <p:nvSpPr>
              <p:cNvPr id="69" name="Freeform 6085">
                <a:extLst>
                  <a:ext uri="{FF2B5EF4-FFF2-40B4-BE49-F238E27FC236}">
                    <a16:creationId xmlns:a16="http://schemas.microsoft.com/office/drawing/2014/main" id="{5B519BDC-BFFE-4320-BE40-6AE1ADAFF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79938"/>
                <a:ext cx="625475" cy="1312863"/>
              </a:xfrm>
              <a:custGeom>
                <a:avLst/>
                <a:gdLst>
                  <a:gd name="T0" fmla="*/ 254 w 254"/>
                  <a:gd name="T1" fmla="*/ 524 h 524"/>
                  <a:gd name="T2" fmla="*/ 251 w 254"/>
                  <a:gd name="T3" fmla="*/ 523 h 524"/>
                  <a:gd name="T4" fmla="*/ 3 w 254"/>
                  <a:gd name="T5" fmla="*/ 380 h 524"/>
                  <a:gd name="T6" fmla="*/ 0 w 254"/>
                  <a:gd name="T7" fmla="*/ 375 h 524"/>
                  <a:gd name="T8" fmla="*/ 0 w 254"/>
                  <a:gd name="T9" fmla="*/ 3 h 524"/>
                  <a:gd name="T10" fmla="*/ 0 w 254"/>
                  <a:gd name="T11" fmla="*/ 0 h 524"/>
                  <a:gd name="T12" fmla="*/ 3 w 254"/>
                  <a:gd name="T13" fmla="*/ 1 h 524"/>
                  <a:gd name="T14" fmla="*/ 87 w 254"/>
                  <a:gd name="T15" fmla="*/ 49 h 524"/>
                  <a:gd name="T16" fmla="*/ 188 w 254"/>
                  <a:gd name="T17" fmla="*/ 108 h 524"/>
                  <a:gd name="T18" fmla="*/ 199 w 254"/>
                  <a:gd name="T19" fmla="*/ 114 h 524"/>
                  <a:gd name="T20" fmla="*/ 197 w 254"/>
                  <a:gd name="T21" fmla="*/ 137 h 524"/>
                  <a:gd name="T22" fmla="*/ 196 w 254"/>
                  <a:gd name="T23" fmla="*/ 137 h 524"/>
                  <a:gd name="T24" fmla="*/ 36 w 254"/>
                  <a:gd name="T25" fmla="*/ 45 h 524"/>
                  <a:gd name="T26" fmla="*/ 19 w 254"/>
                  <a:gd name="T27" fmla="*/ 36 h 524"/>
                  <a:gd name="T28" fmla="*/ 19 w 254"/>
                  <a:gd name="T29" fmla="*/ 38 h 524"/>
                  <a:gd name="T30" fmla="*/ 19 w 254"/>
                  <a:gd name="T31" fmla="*/ 42 h 524"/>
                  <a:gd name="T32" fmla="*/ 19 w 254"/>
                  <a:gd name="T33" fmla="*/ 356 h 524"/>
                  <a:gd name="T34" fmla="*/ 19 w 254"/>
                  <a:gd name="T35" fmla="*/ 360 h 524"/>
                  <a:gd name="T36" fmla="*/ 19 w 254"/>
                  <a:gd name="T37" fmla="*/ 362 h 524"/>
                  <a:gd name="T38" fmla="*/ 23 w 254"/>
                  <a:gd name="T39" fmla="*/ 367 h 524"/>
                  <a:gd name="T40" fmla="*/ 135 w 254"/>
                  <a:gd name="T41" fmla="*/ 432 h 524"/>
                  <a:gd name="T42" fmla="*/ 180 w 254"/>
                  <a:gd name="T43" fmla="*/ 458 h 524"/>
                  <a:gd name="T44" fmla="*/ 196 w 254"/>
                  <a:gd name="T45" fmla="*/ 449 h 524"/>
                  <a:gd name="T46" fmla="*/ 233 w 254"/>
                  <a:gd name="T47" fmla="*/ 428 h 524"/>
                  <a:gd name="T48" fmla="*/ 234 w 254"/>
                  <a:gd name="T49" fmla="*/ 423 h 524"/>
                  <a:gd name="T50" fmla="*/ 234 w 254"/>
                  <a:gd name="T51" fmla="*/ 363 h 524"/>
                  <a:gd name="T52" fmla="*/ 234 w 254"/>
                  <a:gd name="T53" fmla="*/ 226 h 524"/>
                  <a:gd name="T54" fmla="*/ 254 w 254"/>
                  <a:gd name="T55" fmla="*/ 245 h 524"/>
                  <a:gd name="T56" fmla="*/ 254 w 254"/>
                  <a:gd name="T57" fmla="*/ 248 h 524"/>
                  <a:gd name="T58" fmla="*/ 254 w 254"/>
                  <a:gd name="T59" fmla="*/ 521 h 524"/>
                  <a:gd name="T60" fmla="*/ 254 w 254"/>
                  <a:gd name="T61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4" h="524">
                    <a:moveTo>
                      <a:pt x="254" y="524"/>
                    </a:moveTo>
                    <a:cubicBezTo>
                      <a:pt x="253" y="524"/>
                      <a:pt x="252" y="524"/>
                      <a:pt x="251" y="523"/>
                    </a:cubicBezTo>
                    <a:cubicBezTo>
                      <a:pt x="168" y="476"/>
                      <a:pt x="86" y="428"/>
                      <a:pt x="3" y="380"/>
                    </a:cubicBezTo>
                    <a:cubicBezTo>
                      <a:pt x="1" y="379"/>
                      <a:pt x="0" y="378"/>
                      <a:pt x="0" y="375"/>
                    </a:cubicBezTo>
                    <a:cubicBezTo>
                      <a:pt x="0" y="251"/>
                      <a:pt x="0" y="127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1" y="17"/>
                      <a:pt x="59" y="33"/>
                      <a:pt x="87" y="49"/>
                    </a:cubicBezTo>
                    <a:cubicBezTo>
                      <a:pt x="120" y="69"/>
                      <a:pt x="154" y="89"/>
                      <a:pt x="188" y="108"/>
                    </a:cubicBezTo>
                    <a:cubicBezTo>
                      <a:pt x="192" y="110"/>
                      <a:pt x="195" y="112"/>
                      <a:pt x="199" y="114"/>
                    </a:cubicBezTo>
                    <a:cubicBezTo>
                      <a:pt x="198" y="122"/>
                      <a:pt x="197" y="129"/>
                      <a:pt x="197" y="137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43" y="106"/>
                      <a:pt x="89" y="76"/>
                      <a:pt x="36" y="45"/>
                    </a:cubicBezTo>
                    <a:cubicBezTo>
                      <a:pt x="31" y="42"/>
                      <a:pt x="25" y="39"/>
                      <a:pt x="19" y="36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19" y="40"/>
                      <a:pt x="19" y="41"/>
                      <a:pt x="19" y="42"/>
                    </a:cubicBezTo>
                    <a:cubicBezTo>
                      <a:pt x="19" y="147"/>
                      <a:pt x="19" y="251"/>
                      <a:pt x="19" y="356"/>
                    </a:cubicBezTo>
                    <a:cubicBezTo>
                      <a:pt x="19" y="357"/>
                      <a:pt x="19" y="359"/>
                      <a:pt x="19" y="360"/>
                    </a:cubicBezTo>
                    <a:cubicBezTo>
                      <a:pt x="19" y="360"/>
                      <a:pt x="19" y="361"/>
                      <a:pt x="19" y="362"/>
                    </a:cubicBezTo>
                    <a:cubicBezTo>
                      <a:pt x="19" y="364"/>
                      <a:pt x="20" y="366"/>
                      <a:pt x="23" y="367"/>
                    </a:cubicBezTo>
                    <a:cubicBezTo>
                      <a:pt x="60" y="389"/>
                      <a:pt x="97" y="410"/>
                      <a:pt x="135" y="432"/>
                    </a:cubicBezTo>
                    <a:cubicBezTo>
                      <a:pt x="150" y="440"/>
                      <a:pt x="165" y="449"/>
                      <a:pt x="180" y="458"/>
                    </a:cubicBezTo>
                    <a:cubicBezTo>
                      <a:pt x="185" y="455"/>
                      <a:pt x="190" y="452"/>
                      <a:pt x="196" y="449"/>
                    </a:cubicBezTo>
                    <a:cubicBezTo>
                      <a:pt x="208" y="442"/>
                      <a:pt x="220" y="435"/>
                      <a:pt x="233" y="428"/>
                    </a:cubicBezTo>
                    <a:cubicBezTo>
                      <a:pt x="233" y="426"/>
                      <a:pt x="234" y="425"/>
                      <a:pt x="234" y="423"/>
                    </a:cubicBezTo>
                    <a:cubicBezTo>
                      <a:pt x="234" y="403"/>
                      <a:pt x="234" y="383"/>
                      <a:pt x="234" y="363"/>
                    </a:cubicBezTo>
                    <a:cubicBezTo>
                      <a:pt x="234" y="317"/>
                      <a:pt x="234" y="272"/>
                      <a:pt x="234" y="226"/>
                    </a:cubicBezTo>
                    <a:cubicBezTo>
                      <a:pt x="241" y="232"/>
                      <a:pt x="248" y="239"/>
                      <a:pt x="254" y="245"/>
                    </a:cubicBezTo>
                    <a:cubicBezTo>
                      <a:pt x="254" y="246"/>
                      <a:pt x="254" y="247"/>
                      <a:pt x="254" y="248"/>
                    </a:cubicBezTo>
                    <a:cubicBezTo>
                      <a:pt x="254" y="339"/>
                      <a:pt x="254" y="430"/>
                      <a:pt x="254" y="521"/>
                    </a:cubicBezTo>
                    <a:cubicBezTo>
                      <a:pt x="254" y="522"/>
                      <a:pt x="254" y="523"/>
                      <a:pt x="254" y="524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086">
                <a:extLst>
                  <a:ext uri="{FF2B5EF4-FFF2-40B4-BE49-F238E27FC236}">
                    <a16:creationId xmlns:a16="http://schemas.microsoft.com/office/drawing/2014/main" id="{7CFD4162-D402-4452-A445-9414FA653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07288" y="5194300"/>
                <a:ext cx="52387" cy="698500"/>
              </a:xfrm>
              <a:custGeom>
                <a:avLst/>
                <a:gdLst>
                  <a:gd name="T0" fmla="*/ 0 w 21"/>
                  <a:gd name="T1" fmla="*/ 0 h 279"/>
                  <a:gd name="T2" fmla="*/ 21 w 21"/>
                  <a:gd name="T3" fmla="*/ 12 h 279"/>
                  <a:gd name="T4" fmla="*/ 21 w 21"/>
                  <a:gd name="T5" fmla="*/ 18 h 279"/>
                  <a:gd name="T6" fmla="*/ 21 w 21"/>
                  <a:gd name="T7" fmla="*/ 260 h 279"/>
                  <a:gd name="T8" fmla="*/ 21 w 21"/>
                  <a:gd name="T9" fmla="*/ 267 h 279"/>
                  <a:gd name="T10" fmla="*/ 0 w 21"/>
                  <a:gd name="T11" fmla="*/ 279 h 279"/>
                  <a:gd name="T12" fmla="*/ 0 w 21"/>
                  <a:gd name="T13" fmla="*/ 276 h 279"/>
                  <a:gd name="T14" fmla="*/ 0 w 21"/>
                  <a:gd name="T15" fmla="*/ 3 h 279"/>
                  <a:gd name="T16" fmla="*/ 0 w 21"/>
                  <a:gd name="T1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79">
                    <a:moveTo>
                      <a:pt x="0" y="0"/>
                    </a:moveTo>
                    <a:cubicBezTo>
                      <a:pt x="7" y="4"/>
                      <a:pt x="14" y="8"/>
                      <a:pt x="21" y="12"/>
                    </a:cubicBezTo>
                    <a:cubicBezTo>
                      <a:pt x="21" y="14"/>
                      <a:pt x="21" y="16"/>
                      <a:pt x="21" y="18"/>
                    </a:cubicBezTo>
                    <a:cubicBezTo>
                      <a:pt x="21" y="99"/>
                      <a:pt x="21" y="179"/>
                      <a:pt x="21" y="260"/>
                    </a:cubicBezTo>
                    <a:cubicBezTo>
                      <a:pt x="21" y="262"/>
                      <a:pt x="21" y="265"/>
                      <a:pt x="21" y="267"/>
                    </a:cubicBezTo>
                    <a:cubicBezTo>
                      <a:pt x="14" y="271"/>
                      <a:pt x="7" y="275"/>
                      <a:pt x="0" y="279"/>
                    </a:cubicBezTo>
                    <a:cubicBezTo>
                      <a:pt x="0" y="278"/>
                      <a:pt x="0" y="277"/>
                      <a:pt x="0" y="276"/>
                    </a:cubicBezTo>
                    <a:cubicBezTo>
                      <a:pt x="0" y="185"/>
                      <a:pt x="0" y="9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087">
                <a:extLst>
                  <a:ext uri="{FF2B5EF4-FFF2-40B4-BE49-F238E27FC236}">
                    <a16:creationId xmlns:a16="http://schemas.microsoft.com/office/drawing/2014/main" id="{6D2A5BEE-03A4-4009-B3BB-33AE4266B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48188"/>
                <a:ext cx="517525" cy="317500"/>
              </a:xfrm>
              <a:custGeom>
                <a:avLst/>
                <a:gdLst>
                  <a:gd name="T0" fmla="*/ 210 w 210"/>
                  <a:gd name="T1" fmla="*/ 108 h 127"/>
                  <a:gd name="T2" fmla="*/ 199 w 210"/>
                  <a:gd name="T3" fmla="*/ 127 h 127"/>
                  <a:gd name="T4" fmla="*/ 188 w 210"/>
                  <a:gd name="T5" fmla="*/ 121 h 127"/>
                  <a:gd name="T6" fmla="*/ 87 w 210"/>
                  <a:gd name="T7" fmla="*/ 62 h 127"/>
                  <a:gd name="T8" fmla="*/ 3 w 210"/>
                  <a:gd name="T9" fmla="*/ 14 h 127"/>
                  <a:gd name="T10" fmla="*/ 0 w 210"/>
                  <a:gd name="T11" fmla="*/ 13 h 127"/>
                  <a:gd name="T12" fmla="*/ 21 w 210"/>
                  <a:gd name="T13" fmla="*/ 0 h 127"/>
                  <a:gd name="T14" fmla="*/ 25 w 210"/>
                  <a:gd name="T15" fmla="*/ 1 h 127"/>
                  <a:gd name="T16" fmla="*/ 134 w 210"/>
                  <a:gd name="T17" fmla="*/ 64 h 127"/>
                  <a:gd name="T18" fmla="*/ 210 w 210"/>
                  <a:gd name="T19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27">
                    <a:moveTo>
                      <a:pt x="210" y="108"/>
                    </a:moveTo>
                    <a:cubicBezTo>
                      <a:pt x="206" y="114"/>
                      <a:pt x="203" y="121"/>
                      <a:pt x="199" y="127"/>
                    </a:cubicBezTo>
                    <a:cubicBezTo>
                      <a:pt x="195" y="125"/>
                      <a:pt x="192" y="123"/>
                      <a:pt x="188" y="121"/>
                    </a:cubicBezTo>
                    <a:cubicBezTo>
                      <a:pt x="154" y="102"/>
                      <a:pt x="120" y="82"/>
                      <a:pt x="87" y="62"/>
                    </a:cubicBezTo>
                    <a:cubicBezTo>
                      <a:pt x="59" y="46"/>
                      <a:pt x="31" y="30"/>
                      <a:pt x="3" y="14"/>
                    </a:cubicBezTo>
                    <a:cubicBezTo>
                      <a:pt x="2" y="13"/>
                      <a:pt x="1" y="13"/>
                      <a:pt x="0" y="13"/>
                    </a:cubicBezTo>
                    <a:cubicBezTo>
                      <a:pt x="7" y="9"/>
                      <a:pt x="14" y="4"/>
                      <a:pt x="21" y="0"/>
                    </a:cubicBezTo>
                    <a:cubicBezTo>
                      <a:pt x="22" y="0"/>
                      <a:pt x="24" y="0"/>
                      <a:pt x="25" y="1"/>
                    </a:cubicBezTo>
                    <a:cubicBezTo>
                      <a:pt x="62" y="22"/>
                      <a:pt x="98" y="43"/>
                      <a:pt x="134" y="64"/>
                    </a:cubicBezTo>
                    <a:cubicBezTo>
                      <a:pt x="159" y="78"/>
                      <a:pt x="184" y="93"/>
                      <a:pt x="210" y="108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088">
                <a:extLst>
                  <a:ext uri="{FF2B5EF4-FFF2-40B4-BE49-F238E27FC236}">
                    <a16:creationId xmlns:a16="http://schemas.microsoft.com/office/drawing/2014/main" id="{6184FB6B-6A85-4A64-AB00-38FE0A3BB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4900" y="5224463"/>
                <a:ext cx="4762" cy="638175"/>
              </a:xfrm>
              <a:custGeom>
                <a:avLst/>
                <a:gdLst>
                  <a:gd name="T0" fmla="*/ 0 w 2"/>
                  <a:gd name="T1" fmla="*/ 255 h 255"/>
                  <a:gd name="T2" fmla="*/ 0 w 2"/>
                  <a:gd name="T3" fmla="*/ 248 h 255"/>
                  <a:gd name="T4" fmla="*/ 0 w 2"/>
                  <a:gd name="T5" fmla="*/ 6 h 255"/>
                  <a:gd name="T6" fmla="*/ 0 w 2"/>
                  <a:gd name="T7" fmla="*/ 0 h 255"/>
                  <a:gd name="T8" fmla="*/ 2 w 2"/>
                  <a:gd name="T9" fmla="*/ 0 h 255"/>
                  <a:gd name="T10" fmla="*/ 2 w 2"/>
                  <a:gd name="T11" fmla="*/ 6 h 255"/>
                  <a:gd name="T12" fmla="*/ 1 w 2"/>
                  <a:gd name="T13" fmla="*/ 251 h 255"/>
                  <a:gd name="T14" fmla="*/ 0 w 2"/>
                  <a:gd name="T1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55">
                    <a:moveTo>
                      <a:pt x="0" y="255"/>
                    </a:moveTo>
                    <a:cubicBezTo>
                      <a:pt x="0" y="253"/>
                      <a:pt x="0" y="250"/>
                      <a:pt x="0" y="248"/>
                    </a:cubicBezTo>
                    <a:cubicBezTo>
                      <a:pt x="0" y="167"/>
                      <a:pt x="0" y="87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2"/>
                      <a:pt x="2" y="4"/>
                      <a:pt x="2" y="6"/>
                    </a:cubicBezTo>
                    <a:cubicBezTo>
                      <a:pt x="2" y="88"/>
                      <a:pt x="2" y="169"/>
                      <a:pt x="1" y="251"/>
                    </a:cubicBezTo>
                    <a:cubicBezTo>
                      <a:pt x="1" y="252"/>
                      <a:pt x="1" y="254"/>
                      <a:pt x="0" y="255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089">
                <a:extLst>
                  <a:ext uri="{FF2B5EF4-FFF2-40B4-BE49-F238E27FC236}">
                    <a16:creationId xmlns:a16="http://schemas.microsoft.com/office/drawing/2014/main" id="{CA457DB9-F54D-4013-B927-CBAEA261CC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86725" y="4670425"/>
                <a:ext cx="530225" cy="1057275"/>
              </a:xfrm>
              <a:custGeom>
                <a:avLst/>
                <a:gdLst>
                  <a:gd name="T0" fmla="*/ 182 w 215"/>
                  <a:gd name="T1" fmla="*/ 127 h 422"/>
                  <a:gd name="T2" fmla="*/ 215 w 215"/>
                  <a:gd name="T3" fmla="*/ 190 h 422"/>
                  <a:gd name="T4" fmla="*/ 215 w 215"/>
                  <a:gd name="T5" fmla="*/ 387 h 422"/>
                  <a:gd name="T6" fmla="*/ 171 w 215"/>
                  <a:gd name="T7" fmla="*/ 368 h 422"/>
                  <a:gd name="T8" fmla="*/ 166 w 215"/>
                  <a:gd name="T9" fmla="*/ 363 h 422"/>
                  <a:gd name="T10" fmla="*/ 164 w 215"/>
                  <a:gd name="T11" fmla="*/ 347 h 422"/>
                  <a:gd name="T12" fmla="*/ 68 w 215"/>
                  <a:gd name="T13" fmla="*/ 292 h 422"/>
                  <a:gd name="T14" fmla="*/ 71 w 215"/>
                  <a:gd name="T15" fmla="*/ 309 h 422"/>
                  <a:gd name="T16" fmla="*/ 162 w 215"/>
                  <a:gd name="T17" fmla="*/ 361 h 422"/>
                  <a:gd name="T18" fmla="*/ 162 w 215"/>
                  <a:gd name="T19" fmla="*/ 377 h 422"/>
                  <a:gd name="T20" fmla="*/ 116 w 215"/>
                  <a:gd name="T21" fmla="*/ 396 h 422"/>
                  <a:gd name="T22" fmla="*/ 0 w 215"/>
                  <a:gd name="T23" fmla="*/ 326 h 422"/>
                  <a:gd name="T24" fmla="*/ 0 w 215"/>
                  <a:gd name="T25" fmla="*/ 320 h 422"/>
                  <a:gd name="T26" fmla="*/ 0 w 215"/>
                  <a:gd name="T27" fmla="*/ 2 h 422"/>
                  <a:gd name="T28" fmla="*/ 17 w 215"/>
                  <a:gd name="T29" fmla="*/ 9 h 422"/>
                  <a:gd name="T30" fmla="*/ 178 w 215"/>
                  <a:gd name="T31" fmla="*/ 101 h 422"/>
                  <a:gd name="T32" fmla="*/ 68 w 215"/>
                  <a:gd name="T33" fmla="*/ 126 h 422"/>
                  <a:gd name="T34" fmla="*/ 140 w 215"/>
                  <a:gd name="T35" fmla="*/ 172 h 422"/>
                  <a:gd name="T36" fmla="*/ 166 w 215"/>
                  <a:gd name="T37" fmla="*/ 175 h 422"/>
                  <a:gd name="T38" fmla="*/ 82 w 215"/>
                  <a:gd name="T39" fmla="*/ 123 h 422"/>
                  <a:gd name="T40" fmla="*/ 68 w 215"/>
                  <a:gd name="T41" fmla="*/ 206 h 422"/>
                  <a:gd name="T42" fmla="*/ 72 w 215"/>
                  <a:gd name="T43" fmla="*/ 223 h 422"/>
                  <a:gd name="T44" fmla="*/ 166 w 215"/>
                  <a:gd name="T45" fmla="*/ 277 h 422"/>
                  <a:gd name="T46" fmla="*/ 163 w 215"/>
                  <a:gd name="T47" fmla="*/ 260 h 422"/>
                  <a:gd name="T48" fmla="*/ 68 w 215"/>
                  <a:gd name="T49" fmla="*/ 206 h 422"/>
                  <a:gd name="T50" fmla="*/ 132 w 215"/>
                  <a:gd name="T51" fmla="*/ 129 h 422"/>
                  <a:gd name="T52" fmla="*/ 73 w 215"/>
                  <a:gd name="T53" fmla="*/ 91 h 422"/>
                  <a:gd name="T54" fmla="*/ 68 w 215"/>
                  <a:gd name="T55" fmla="*/ 100 h 422"/>
                  <a:gd name="T56" fmla="*/ 114 w 215"/>
                  <a:gd name="T57" fmla="*/ 130 h 422"/>
                  <a:gd name="T58" fmla="*/ 132 w 215"/>
                  <a:gd name="T59" fmla="*/ 232 h 422"/>
                  <a:gd name="T60" fmla="*/ 129 w 215"/>
                  <a:gd name="T61" fmla="*/ 214 h 422"/>
                  <a:gd name="T62" fmla="*/ 68 w 215"/>
                  <a:gd name="T63" fmla="*/ 179 h 422"/>
                  <a:gd name="T64" fmla="*/ 72 w 215"/>
                  <a:gd name="T65" fmla="*/ 197 h 422"/>
                  <a:gd name="T66" fmla="*/ 132 w 215"/>
                  <a:gd name="T67" fmla="*/ 232 h 422"/>
                  <a:gd name="T68" fmla="*/ 68 w 215"/>
                  <a:gd name="T69" fmla="*/ 277 h 422"/>
                  <a:gd name="T70" fmla="*/ 106 w 215"/>
                  <a:gd name="T71" fmla="*/ 302 h 422"/>
                  <a:gd name="T72" fmla="*/ 129 w 215"/>
                  <a:gd name="T73" fmla="*/ 304 h 422"/>
                  <a:gd name="T74" fmla="*/ 116 w 215"/>
                  <a:gd name="T75" fmla="*/ 293 h 422"/>
                  <a:gd name="T76" fmla="*/ 24 w 215"/>
                  <a:gd name="T77" fmla="*/ 173 h 422"/>
                  <a:gd name="T78" fmla="*/ 54 w 215"/>
                  <a:gd name="T79" fmla="*/ 189 h 422"/>
                  <a:gd name="T80" fmla="*/ 29 w 215"/>
                  <a:gd name="T81" fmla="*/ 161 h 422"/>
                  <a:gd name="T82" fmla="*/ 54 w 215"/>
                  <a:gd name="T83" fmla="*/ 278 h 422"/>
                  <a:gd name="T84" fmla="*/ 24 w 215"/>
                  <a:gd name="T85" fmla="*/ 262 h 422"/>
                  <a:gd name="T86" fmla="*/ 50 w 215"/>
                  <a:gd name="T87" fmla="*/ 290 h 422"/>
                  <a:gd name="T88" fmla="*/ 54 w 215"/>
                  <a:gd name="T89" fmla="*/ 100 h 422"/>
                  <a:gd name="T90" fmla="*/ 24 w 215"/>
                  <a:gd name="T91" fmla="*/ 82 h 422"/>
                  <a:gd name="T92" fmla="*/ 50 w 215"/>
                  <a:gd name="T93" fmla="*/ 1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5" h="422">
                    <a:moveTo>
                      <a:pt x="178" y="101"/>
                    </a:moveTo>
                    <a:cubicBezTo>
                      <a:pt x="179" y="110"/>
                      <a:pt x="180" y="119"/>
                      <a:pt x="182" y="127"/>
                    </a:cubicBezTo>
                    <a:cubicBezTo>
                      <a:pt x="188" y="149"/>
                      <a:pt x="198" y="169"/>
                      <a:pt x="213" y="187"/>
                    </a:cubicBezTo>
                    <a:cubicBezTo>
                      <a:pt x="214" y="188"/>
                      <a:pt x="214" y="189"/>
                      <a:pt x="215" y="190"/>
                    </a:cubicBezTo>
                    <a:cubicBezTo>
                      <a:pt x="215" y="236"/>
                      <a:pt x="215" y="281"/>
                      <a:pt x="215" y="327"/>
                    </a:cubicBezTo>
                    <a:cubicBezTo>
                      <a:pt x="215" y="347"/>
                      <a:pt x="215" y="367"/>
                      <a:pt x="215" y="387"/>
                    </a:cubicBezTo>
                    <a:cubicBezTo>
                      <a:pt x="215" y="389"/>
                      <a:pt x="214" y="390"/>
                      <a:pt x="214" y="392"/>
                    </a:cubicBezTo>
                    <a:cubicBezTo>
                      <a:pt x="200" y="384"/>
                      <a:pt x="185" y="376"/>
                      <a:pt x="171" y="368"/>
                    </a:cubicBezTo>
                    <a:cubicBezTo>
                      <a:pt x="169" y="367"/>
                      <a:pt x="168" y="365"/>
                      <a:pt x="166" y="363"/>
                    </a:cubicBezTo>
                    <a:cubicBezTo>
                      <a:pt x="166" y="363"/>
                      <a:pt x="166" y="363"/>
                      <a:pt x="166" y="363"/>
                    </a:cubicBezTo>
                    <a:cubicBezTo>
                      <a:pt x="166" y="358"/>
                      <a:pt x="166" y="354"/>
                      <a:pt x="166" y="349"/>
                    </a:cubicBezTo>
                    <a:cubicBezTo>
                      <a:pt x="165" y="348"/>
                      <a:pt x="165" y="347"/>
                      <a:pt x="164" y="347"/>
                    </a:cubicBezTo>
                    <a:cubicBezTo>
                      <a:pt x="133" y="329"/>
                      <a:pt x="102" y="311"/>
                      <a:pt x="71" y="294"/>
                    </a:cubicBezTo>
                    <a:cubicBezTo>
                      <a:pt x="70" y="293"/>
                      <a:pt x="69" y="293"/>
                      <a:pt x="68" y="292"/>
                    </a:cubicBezTo>
                    <a:cubicBezTo>
                      <a:pt x="68" y="297"/>
                      <a:pt x="68" y="301"/>
                      <a:pt x="68" y="305"/>
                    </a:cubicBezTo>
                    <a:cubicBezTo>
                      <a:pt x="69" y="306"/>
                      <a:pt x="70" y="308"/>
                      <a:pt x="71" y="309"/>
                    </a:cubicBezTo>
                    <a:cubicBezTo>
                      <a:pt x="80" y="314"/>
                      <a:pt x="89" y="320"/>
                      <a:pt x="98" y="325"/>
                    </a:cubicBezTo>
                    <a:cubicBezTo>
                      <a:pt x="120" y="337"/>
                      <a:pt x="141" y="349"/>
                      <a:pt x="162" y="361"/>
                    </a:cubicBezTo>
                    <a:cubicBezTo>
                      <a:pt x="162" y="364"/>
                      <a:pt x="161" y="366"/>
                      <a:pt x="161" y="368"/>
                    </a:cubicBezTo>
                    <a:cubicBezTo>
                      <a:pt x="161" y="371"/>
                      <a:pt x="162" y="374"/>
                      <a:pt x="162" y="377"/>
                    </a:cubicBezTo>
                    <a:cubicBezTo>
                      <a:pt x="162" y="392"/>
                      <a:pt x="161" y="407"/>
                      <a:pt x="161" y="422"/>
                    </a:cubicBezTo>
                    <a:cubicBezTo>
                      <a:pt x="146" y="413"/>
                      <a:pt x="131" y="404"/>
                      <a:pt x="116" y="396"/>
                    </a:cubicBezTo>
                    <a:cubicBezTo>
                      <a:pt x="78" y="374"/>
                      <a:pt x="41" y="353"/>
                      <a:pt x="4" y="331"/>
                    </a:cubicBezTo>
                    <a:cubicBezTo>
                      <a:pt x="1" y="330"/>
                      <a:pt x="0" y="328"/>
                      <a:pt x="0" y="326"/>
                    </a:cubicBezTo>
                    <a:cubicBezTo>
                      <a:pt x="0" y="325"/>
                      <a:pt x="0" y="324"/>
                      <a:pt x="0" y="324"/>
                    </a:cubicBezTo>
                    <a:cubicBezTo>
                      <a:pt x="0" y="323"/>
                      <a:pt x="0" y="321"/>
                      <a:pt x="0" y="320"/>
                    </a:cubicBezTo>
                    <a:cubicBezTo>
                      <a:pt x="0" y="215"/>
                      <a:pt x="0" y="111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6" y="3"/>
                      <a:pt x="12" y="6"/>
                      <a:pt x="17" y="9"/>
                    </a:cubicBezTo>
                    <a:cubicBezTo>
                      <a:pt x="70" y="40"/>
                      <a:pt x="124" y="70"/>
                      <a:pt x="177" y="101"/>
                    </a:cubicBezTo>
                    <a:lnTo>
                      <a:pt x="178" y="101"/>
                    </a:lnTo>
                    <a:close/>
                    <a:moveTo>
                      <a:pt x="68" y="115"/>
                    </a:moveTo>
                    <a:cubicBezTo>
                      <a:pt x="68" y="119"/>
                      <a:pt x="68" y="123"/>
                      <a:pt x="68" y="126"/>
                    </a:cubicBezTo>
                    <a:cubicBezTo>
                      <a:pt x="68" y="129"/>
                      <a:pt x="69" y="131"/>
                      <a:pt x="71" y="132"/>
                    </a:cubicBezTo>
                    <a:cubicBezTo>
                      <a:pt x="95" y="145"/>
                      <a:pt x="117" y="159"/>
                      <a:pt x="140" y="172"/>
                    </a:cubicBezTo>
                    <a:cubicBezTo>
                      <a:pt x="149" y="177"/>
                      <a:pt x="157" y="181"/>
                      <a:pt x="166" y="186"/>
                    </a:cubicBezTo>
                    <a:cubicBezTo>
                      <a:pt x="166" y="182"/>
                      <a:pt x="166" y="178"/>
                      <a:pt x="166" y="175"/>
                    </a:cubicBezTo>
                    <a:cubicBezTo>
                      <a:pt x="166" y="172"/>
                      <a:pt x="165" y="171"/>
                      <a:pt x="163" y="169"/>
                    </a:cubicBezTo>
                    <a:cubicBezTo>
                      <a:pt x="136" y="154"/>
                      <a:pt x="109" y="138"/>
                      <a:pt x="82" y="123"/>
                    </a:cubicBezTo>
                    <a:cubicBezTo>
                      <a:pt x="78" y="120"/>
                      <a:pt x="73" y="118"/>
                      <a:pt x="68" y="115"/>
                    </a:cubicBezTo>
                    <a:close/>
                    <a:moveTo>
                      <a:pt x="68" y="206"/>
                    </a:moveTo>
                    <a:cubicBezTo>
                      <a:pt x="68" y="210"/>
                      <a:pt x="68" y="214"/>
                      <a:pt x="68" y="217"/>
                    </a:cubicBezTo>
                    <a:cubicBezTo>
                      <a:pt x="68" y="220"/>
                      <a:pt x="69" y="222"/>
                      <a:pt x="72" y="223"/>
                    </a:cubicBezTo>
                    <a:cubicBezTo>
                      <a:pt x="102" y="240"/>
                      <a:pt x="132" y="258"/>
                      <a:pt x="162" y="275"/>
                    </a:cubicBezTo>
                    <a:cubicBezTo>
                      <a:pt x="163" y="276"/>
                      <a:pt x="164" y="276"/>
                      <a:pt x="166" y="277"/>
                    </a:cubicBezTo>
                    <a:cubicBezTo>
                      <a:pt x="166" y="273"/>
                      <a:pt x="166" y="269"/>
                      <a:pt x="166" y="265"/>
                    </a:cubicBezTo>
                    <a:cubicBezTo>
                      <a:pt x="166" y="263"/>
                      <a:pt x="165" y="261"/>
                      <a:pt x="163" y="260"/>
                    </a:cubicBezTo>
                    <a:cubicBezTo>
                      <a:pt x="140" y="247"/>
                      <a:pt x="117" y="234"/>
                      <a:pt x="95" y="221"/>
                    </a:cubicBezTo>
                    <a:cubicBezTo>
                      <a:pt x="86" y="216"/>
                      <a:pt x="78" y="211"/>
                      <a:pt x="68" y="206"/>
                    </a:cubicBezTo>
                    <a:close/>
                    <a:moveTo>
                      <a:pt x="132" y="140"/>
                    </a:moveTo>
                    <a:cubicBezTo>
                      <a:pt x="132" y="136"/>
                      <a:pt x="132" y="132"/>
                      <a:pt x="132" y="129"/>
                    </a:cubicBezTo>
                    <a:cubicBezTo>
                      <a:pt x="133" y="126"/>
                      <a:pt x="132" y="124"/>
                      <a:pt x="129" y="123"/>
                    </a:cubicBezTo>
                    <a:cubicBezTo>
                      <a:pt x="110" y="112"/>
                      <a:pt x="92" y="102"/>
                      <a:pt x="73" y="91"/>
                    </a:cubicBezTo>
                    <a:cubicBezTo>
                      <a:pt x="72" y="90"/>
                      <a:pt x="70" y="89"/>
                      <a:pt x="68" y="88"/>
                    </a:cubicBezTo>
                    <a:cubicBezTo>
                      <a:pt x="68" y="93"/>
                      <a:pt x="68" y="96"/>
                      <a:pt x="68" y="100"/>
                    </a:cubicBezTo>
                    <a:cubicBezTo>
                      <a:pt x="68" y="103"/>
                      <a:pt x="69" y="104"/>
                      <a:pt x="71" y="106"/>
                    </a:cubicBezTo>
                    <a:cubicBezTo>
                      <a:pt x="86" y="114"/>
                      <a:pt x="100" y="122"/>
                      <a:pt x="114" y="130"/>
                    </a:cubicBezTo>
                    <a:cubicBezTo>
                      <a:pt x="120" y="133"/>
                      <a:pt x="126" y="137"/>
                      <a:pt x="132" y="140"/>
                    </a:cubicBezTo>
                    <a:close/>
                    <a:moveTo>
                      <a:pt x="132" y="232"/>
                    </a:moveTo>
                    <a:cubicBezTo>
                      <a:pt x="132" y="227"/>
                      <a:pt x="132" y="223"/>
                      <a:pt x="133" y="220"/>
                    </a:cubicBezTo>
                    <a:cubicBezTo>
                      <a:pt x="133" y="217"/>
                      <a:pt x="131" y="215"/>
                      <a:pt x="129" y="214"/>
                    </a:cubicBezTo>
                    <a:cubicBezTo>
                      <a:pt x="113" y="205"/>
                      <a:pt x="98" y="196"/>
                      <a:pt x="82" y="187"/>
                    </a:cubicBezTo>
                    <a:cubicBezTo>
                      <a:pt x="78" y="185"/>
                      <a:pt x="73" y="182"/>
                      <a:pt x="68" y="179"/>
                    </a:cubicBezTo>
                    <a:cubicBezTo>
                      <a:pt x="68" y="184"/>
                      <a:pt x="68" y="187"/>
                      <a:pt x="68" y="191"/>
                    </a:cubicBezTo>
                    <a:cubicBezTo>
                      <a:pt x="68" y="194"/>
                      <a:pt x="69" y="195"/>
                      <a:pt x="72" y="197"/>
                    </a:cubicBezTo>
                    <a:cubicBezTo>
                      <a:pt x="82" y="203"/>
                      <a:pt x="93" y="209"/>
                      <a:pt x="104" y="215"/>
                    </a:cubicBezTo>
                    <a:cubicBezTo>
                      <a:pt x="113" y="220"/>
                      <a:pt x="122" y="226"/>
                      <a:pt x="132" y="232"/>
                    </a:cubicBezTo>
                    <a:close/>
                    <a:moveTo>
                      <a:pt x="68" y="265"/>
                    </a:moveTo>
                    <a:cubicBezTo>
                      <a:pt x="68" y="270"/>
                      <a:pt x="68" y="274"/>
                      <a:pt x="68" y="277"/>
                    </a:cubicBezTo>
                    <a:cubicBezTo>
                      <a:pt x="68" y="280"/>
                      <a:pt x="69" y="282"/>
                      <a:pt x="71" y="283"/>
                    </a:cubicBezTo>
                    <a:cubicBezTo>
                      <a:pt x="83" y="289"/>
                      <a:pt x="94" y="296"/>
                      <a:pt x="106" y="302"/>
                    </a:cubicBezTo>
                    <a:cubicBezTo>
                      <a:pt x="113" y="307"/>
                      <a:pt x="121" y="311"/>
                      <a:pt x="129" y="316"/>
                    </a:cubicBezTo>
                    <a:cubicBezTo>
                      <a:pt x="129" y="311"/>
                      <a:pt x="129" y="308"/>
                      <a:pt x="129" y="304"/>
                    </a:cubicBezTo>
                    <a:cubicBezTo>
                      <a:pt x="129" y="301"/>
                      <a:pt x="129" y="300"/>
                      <a:pt x="126" y="299"/>
                    </a:cubicBezTo>
                    <a:cubicBezTo>
                      <a:pt x="123" y="297"/>
                      <a:pt x="120" y="295"/>
                      <a:pt x="116" y="293"/>
                    </a:cubicBezTo>
                    <a:cubicBezTo>
                      <a:pt x="101" y="284"/>
                      <a:pt x="85" y="275"/>
                      <a:pt x="68" y="265"/>
                    </a:cubicBezTo>
                    <a:close/>
                    <a:moveTo>
                      <a:pt x="24" y="173"/>
                    </a:moveTo>
                    <a:cubicBezTo>
                      <a:pt x="25" y="183"/>
                      <a:pt x="30" y="192"/>
                      <a:pt x="41" y="198"/>
                    </a:cubicBezTo>
                    <a:cubicBezTo>
                      <a:pt x="48" y="202"/>
                      <a:pt x="54" y="198"/>
                      <a:pt x="54" y="189"/>
                    </a:cubicBezTo>
                    <a:cubicBezTo>
                      <a:pt x="54" y="178"/>
                      <a:pt x="49" y="169"/>
                      <a:pt x="40" y="162"/>
                    </a:cubicBezTo>
                    <a:cubicBezTo>
                      <a:pt x="36" y="160"/>
                      <a:pt x="33" y="159"/>
                      <a:pt x="29" y="161"/>
                    </a:cubicBezTo>
                    <a:cubicBezTo>
                      <a:pt x="25" y="163"/>
                      <a:pt x="24" y="167"/>
                      <a:pt x="24" y="173"/>
                    </a:cubicBezTo>
                    <a:close/>
                    <a:moveTo>
                      <a:pt x="54" y="278"/>
                    </a:moveTo>
                    <a:cubicBezTo>
                      <a:pt x="53" y="269"/>
                      <a:pt x="49" y="259"/>
                      <a:pt x="39" y="253"/>
                    </a:cubicBezTo>
                    <a:cubicBezTo>
                      <a:pt x="31" y="249"/>
                      <a:pt x="24" y="253"/>
                      <a:pt x="24" y="262"/>
                    </a:cubicBezTo>
                    <a:cubicBezTo>
                      <a:pt x="24" y="273"/>
                      <a:pt x="30" y="282"/>
                      <a:pt x="39" y="289"/>
                    </a:cubicBezTo>
                    <a:cubicBezTo>
                      <a:pt x="42" y="291"/>
                      <a:pt x="46" y="292"/>
                      <a:pt x="50" y="290"/>
                    </a:cubicBezTo>
                    <a:cubicBezTo>
                      <a:pt x="54" y="288"/>
                      <a:pt x="54" y="284"/>
                      <a:pt x="54" y="278"/>
                    </a:cubicBezTo>
                    <a:close/>
                    <a:moveTo>
                      <a:pt x="54" y="100"/>
                    </a:moveTo>
                    <a:cubicBezTo>
                      <a:pt x="53" y="89"/>
                      <a:pt x="49" y="79"/>
                      <a:pt x="38" y="73"/>
                    </a:cubicBezTo>
                    <a:cubicBezTo>
                      <a:pt x="31" y="69"/>
                      <a:pt x="24" y="73"/>
                      <a:pt x="24" y="82"/>
                    </a:cubicBezTo>
                    <a:cubicBezTo>
                      <a:pt x="24" y="93"/>
                      <a:pt x="29" y="102"/>
                      <a:pt x="39" y="109"/>
                    </a:cubicBezTo>
                    <a:cubicBezTo>
                      <a:pt x="42" y="111"/>
                      <a:pt x="46" y="112"/>
                      <a:pt x="50" y="110"/>
                    </a:cubicBezTo>
                    <a:cubicBezTo>
                      <a:pt x="54" y="108"/>
                      <a:pt x="54" y="104"/>
                      <a:pt x="54" y="10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090">
                <a:extLst>
                  <a:ext uri="{FF2B5EF4-FFF2-40B4-BE49-F238E27FC236}">
                    <a16:creationId xmlns:a16="http://schemas.microsoft.com/office/drawing/2014/main" id="{988BEB8D-04F7-48C6-8345-3BDB7B242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89850" y="5573713"/>
                <a:ext cx="131762" cy="153988"/>
              </a:xfrm>
              <a:custGeom>
                <a:avLst/>
                <a:gdLst>
                  <a:gd name="T0" fmla="*/ 0 w 53"/>
                  <a:gd name="T1" fmla="*/ 61 h 61"/>
                  <a:gd name="T2" fmla="*/ 1 w 53"/>
                  <a:gd name="T3" fmla="*/ 16 h 61"/>
                  <a:gd name="T4" fmla="*/ 0 w 53"/>
                  <a:gd name="T5" fmla="*/ 7 h 61"/>
                  <a:gd name="T6" fmla="*/ 1 w 53"/>
                  <a:gd name="T7" fmla="*/ 0 h 61"/>
                  <a:gd name="T8" fmla="*/ 5 w 53"/>
                  <a:gd name="T9" fmla="*/ 2 h 61"/>
                  <a:gd name="T10" fmla="*/ 10 w 53"/>
                  <a:gd name="T11" fmla="*/ 7 h 61"/>
                  <a:gd name="T12" fmla="*/ 53 w 53"/>
                  <a:gd name="T13" fmla="*/ 31 h 61"/>
                  <a:gd name="T14" fmla="*/ 16 w 53"/>
                  <a:gd name="T15" fmla="*/ 52 h 61"/>
                  <a:gd name="T16" fmla="*/ 0 w 53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1">
                    <a:moveTo>
                      <a:pt x="0" y="61"/>
                    </a:moveTo>
                    <a:cubicBezTo>
                      <a:pt x="0" y="46"/>
                      <a:pt x="1" y="31"/>
                      <a:pt x="1" y="16"/>
                    </a:cubicBezTo>
                    <a:cubicBezTo>
                      <a:pt x="1" y="13"/>
                      <a:pt x="0" y="10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2" y="1"/>
                      <a:pt x="4" y="2"/>
                      <a:pt x="5" y="2"/>
                    </a:cubicBezTo>
                    <a:cubicBezTo>
                      <a:pt x="7" y="4"/>
                      <a:pt x="8" y="6"/>
                      <a:pt x="10" y="7"/>
                    </a:cubicBezTo>
                    <a:cubicBezTo>
                      <a:pt x="24" y="15"/>
                      <a:pt x="39" y="23"/>
                      <a:pt x="53" y="31"/>
                    </a:cubicBezTo>
                    <a:cubicBezTo>
                      <a:pt x="40" y="38"/>
                      <a:pt x="28" y="45"/>
                      <a:pt x="16" y="52"/>
                    </a:cubicBezTo>
                    <a:cubicBezTo>
                      <a:pt x="10" y="55"/>
                      <a:pt x="5" y="58"/>
                      <a:pt x="0" y="61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6091">
                <a:extLst>
                  <a:ext uri="{FF2B5EF4-FFF2-40B4-BE49-F238E27FC236}">
                    <a16:creationId xmlns:a16="http://schemas.microsoft.com/office/drawing/2014/main" id="{DDD6AF08-C208-43A8-919B-425875531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4670425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6092">
                <a:extLst>
                  <a:ext uri="{FF2B5EF4-FFF2-40B4-BE49-F238E27FC236}">
                    <a16:creationId xmlns:a16="http://schemas.microsoft.com/office/drawing/2014/main" id="{9EFB33B8-5FA7-4395-B051-3B14CA208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5481638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6093">
                <a:extLst>
                  <a:ext uri="{FF2B5EF4-FFF2-40B4-BE49-F238E27FC236}">
                    <a16:creationId xmlns:a16="http://schemas.microsoft.com/office/drawing/2014/main" id="{EFFC9752-F3A2-4A4A-A1F7-8D58D83EA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9577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14 w 98"/>
                  <a:gd name="T3" fmla="*/ 8 h 71"/>
                  <a:gd name="T4" fmla="*/ 95 w 98"/>
                  <a:gd name="T5" fmla="*/ 54 h 71"/>
                  <a:gd name="T6" fmla="*/ 98 w 98"/>
                  <a:gd name="T7" fmla="*/ 60 h 71"/>
                  <a:gd name="T8" fmla="*/ 98 w 98"/>
                  <a:gd name="T9" fmla="*/ 71 h 71"/>
                  <a:gd name="T10" fmla="*/ 72 w 98"/>
                  <a:gd name="T11" fmla="*/ 57 h 71"/>
                  <a:gd name="T12" fmla="*/ 3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5" y="3"/>
                      <a:pt x="10" y="5"/>
                      <a:pt x="14" y="8"/>
                    </a:cubicBezTo>
                    <a:cubicBezTo>
                      <a:pt x="41" y="23"/>
                      <a:pt x="68" y="39"/>
                      <a:pt x="95" y="54"/>
                    </a:cubicBezTo>
                    <a:cubicBezTo>
                      <a:pt x="97" y="56"/>
                      <a:pt x="98" y="57"/>
                      <a:pt x="98" y="60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89" y="66"/>
                      <a:pt x="81" y="62"/>
                      <a:pt x="72" y="57"/>
                    </a:cubicBezTo>
                    <a:cubicBezTo>
                      <a:pt x="49" y="44"/>
                      <a:pt x="27" y="30"/>
                      <a:pt x="3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6094">
                <a:extLst>
                  <a:ext uri="{FF2B5EF4-FFF2-40B4-BE49-F238E27FC236}">
                    <a16:creationId xmlns:a16="http://schemas.microsoft.com/office/drawing/2014/main" id="{CC926566-8D5E-4F52-9B62-B212C0745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863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27 w 98"/>
                  <a:gd name="T3" fmla="*/ 15 h 71"/>
                  <a:gd name="T4" fmla="*/ 95 w 98"/>
                  <a:gd name="T5" fmla="*/ 54 h 71"/>
                  <a:gd name="T6" fmla="*/ 98 w 98"/>
                  <a:gd name="T7" fmla="*/ 59 h 71"/>
                  <a:gd name="T8" fmla="*/ 98 w 98"/>
                  <a:gd name="T9" fmla="*/ 71 h 71"/>
                  <a:gd name="T10" fmla="*/ 94 w 98"/>
                  <a:gd name="T11" fmla="*/ 69 h 71"/>
                  <a:gd name="T12" fmla="*/ 4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10" y="5"/>
                      <a:pt x="18" y="10"/>
                      <a:pt x="27" y="15"/>
                    </a:cubicBezTo>
                    <a:cubicBezTo>
                      <a:pt x="49" y="28"/>
                      <a:pt x="72" y="41"/>
                      <a:pt x="95" y="54"/>
                    </a:cubicBezTo>
                    <a:cubicBezTo>
                      <a:pt x="97" y="55"/>
                      <a:pt x="98" y="57"/>
                      <a:pt x="98" y="59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96" y="70"/>
                      <a:pt x="95" y="70"/>
                      <a:pt x="94" y="69"/>
                    </a:cubicBezTo>
                    <a:cubicBezTo>
                      <a:pt x="64" y="52"/>
                      <a:pt x="34" y="34"/>
                      <a:pt x="4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095">
                <a:extLst>
                  <a:ext uri="{FF2B5EF4-FFF2-40B4-BE49-F238E27FC236}">
                    <a16:creationId xmlns:a16="http://schemas.microsoft.com/office/drawing/2014/main" id="{378EF784-7108-41E7-83C2-53C790FA3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402263"/>
                <a:ext cx="241300" cy="177800"/>
              </a:xfrm>
              <a:custGeom>
                <a:avLst/>
                <a:gdLst>
                  <a:gd name="T0" fmla="*/ 98 w 98"/>
                  <a:gd name="T1" fmla="*/ 71 h 71"/>
                  <a:gd name="T2" fmla="*/ 94 w 98"/>
                  <a:gd name="T3" fmla="*/ 69 h 71"/>
                  <a:gd name="T4" fmla="*/ 30 w 98"/>
                  <a:gd name="T5" fmla="*/ 33 h 71"/>
                  <a:gd name="T6" fmla="*/ 3 w 98"/>
                  <a:gd name="T7" fmla="*/ 17 h 71"/>
                  <a:gd name="T8" fmla="*/ 0 w 98"/>
                  <a:gd name="T9" fmla="*/ 13 h 71"/>
                  <a:gd name="T10" fmla="*/ 0 w 98"/>
                  <a:gd name="T11" fmla="*/ 0 h 71"/>
                  <a:gd name="T12" fmla="*/ 3 w 98"/>
                  <a:gd name="T13" fmla="*/ 2 h 71"/>
                  <a:gd name="T14" fmla="*/ 96 w 98"/>
                  <a:gd name="T15" fmla="*/ 55 h 71"/>
                  <a:gd name="T16" fmla="*/ 98 w 98"/>
                  <a:gd name="T17" fmla="*/ 57 h 71"/>
                  <a:gd name="T18" fmla="*/ 98 w 98"/>
                  <a:gd name="T1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71">
                    <a:moveTo>
                      <a:pt x="98" y="71"/>
                    </a:moveTo>
                    <a:cubicBezTo>
                      <a:pt x="97" y="71"/>
                      <a:pt x="95" y="70"/>
                      <a:pt x="94" y="69"/>
                    </a:cubicBezTo>
                    <a:cubicBezTo>
                      <a:pt x="73" y="57"/>
                      <a:pt x="52" y="45"/>
                      <a:pt x="30" y="33"/>
                    </a:cubicBezTo>
                    <a:cubicBezTo>
                      <a:pt x="21" y="28"/>
                      <a:pt x="12" y="22"/>
                      <a:pt x="3" y="17"/>
                    </a:cubicBezTo>
                    <a:cubicBezTo>
                      <a:pt x="2" y="16"/>
                      <a:pt x="1" y="14"/>
                      <a:pt x="0" y="13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4" y="19"/>
                      <a:pt x="65" y="37"/>
                      <a:pt x="96" y="55"/>
                    </a:cubicBezTo>
                    <a:cubicBezTo>
                      <a:pt x="97" y="55"/>
                      <a:pt x="97" y="56"/>
                      <a:pt x="98" y="57"/>
                    </a:cubicBezTo>
                    <a:cubicBezTo>
                      <a:pt x="98" y="62"/>
                      <a:pt x="98" y="66"/>
                      <a:pt x="98" y="7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6096">
                <a:extLst>
                  <a:ext uri="{FF2B5EF4-FFF2-40B4-BE49-F238E27FC236}">
                    <a16:creationId xmlns:a16="http://schemas.microsoft.com/office/drawing/2014/main" id="{3E573D92-A09A-4348-B4D5-230D5D7C5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891088"/>
                <a:ext cx="160337" cy="130175"/>
              </a:xfrm>
              <a:custGeom>
                <a:avLst/>
                <a:gdLst>
                  <a:gd name="T0" fmla="*/ 64 w 65"/>
                  <a:gd name="T1" fmla="*/ 52 h 52"/>
                  <a:gd name="T2" fmla="*/ 46 w 65"/>
                  <a:gd name="T3" fmla="*/ 42 h 52"/>
                  <a:gd name="T4" fmla="*/ 3 w 65"/>
                  <a:gd name="T5" fmla="*/ 18 h 52"/>
                  <a:gd name="T6" fmla="*/ 0 w 65"/>
                  <a:gd name="T7" fmla="*/ 12 h 52"/>
                  <a:gd name="T8" fmla="*/ 0 w 65"/>
                  <a:gd name="T9" fmla="*/ 0 h 52"/>
                  <a:gd name="T10" fmla="*/ 5 w 65"/>
                  <a:gd name="T11" fmla="*/ 3 h 52"/>
                  <a:gd name="T12" fmla="*/ 61 w 65"/>
                  <a:gd name="T13" fmla="*/ 35 h 52"/>
                  <a:gd name="T14" fmla="*/ 64 w 65"/>
                  <a:gd name="T15" fmla="*/ 41 h 52"/>
                  <a:gd name="T16" fmla="*/ 64 w 65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2">
                    <a:moveTo>
                      <a:pt x="64" y="52"/>
                    </a:moveTo>
                    <a:cubicBezTo>
                      <a:pt x="58" y="49"/>
                      <a:pt x="52" y="45"/>
                      <a:pt x="46" y="42"/>
                    </a:cubicBezTo>
                    <a:cubicBezTo>
                      <a:pt x="32" y="34"/>
                      <a:pt x="18" y="26"/>
                      <a:pt x="3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24" y="14"/>
                      <a:pt x="42" y="24"/>
                      <a:pt x="61" y="35"/>
                    </a:cubicBezTo>
                    <a:cubicBezTo>
                      <a:pt x="64" y="36"/>
                      <a:pt x="65" y="38"/>
                      <a:pt x="64" y="41"/>
                    </a:cubicBezTo>
                    <a:cubicBezTo>
                      <a:pt x="64" y="44"/>
                      <a:pt x="64" y="48"/>
                      <a:pt x="64" y="52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6097">
                <a:extLst>
                  <a:ext uri="{FF2B5EF4-FFF2-40B4-BE49-F238E27FC236}">
                    <a16:creationId xmlns:a16="http://schemas.microsoft.com/office/drawing/2014/main" id="{9548CD1A-656B-48AD-8487-EEB287EBE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18100"/>
                <a:ext cx="160337" cy="133350"/>
              </a:xfrm>
              <a:custGeom>
                <a:avLst/>
                <a:gdLst>
                  <a:gd name="T0" fmla="*/ 64 w 65"/>
                  <a:gd name="T1" fmla="*/ 53 h 53"/>
                  <a:gd name="T2" fmla="*/ 36 w 65"/>
                  <a:gd name="T3" fmla="*/ 36 h 53"/>
                  <a:gd name="T4" fmla="*/ 4 w 65"/>
                  <a:gd name="T5" fmla="*/ 18 h 53"/>
                  <a:gd name="T6" fmla="*/ 0 w 65"/>
                  <a:gd name="T7" fmla="*/ 12 h 53"/>
                  <a:gd name="T8" fmla="*/ 0 w 65"/>
                  <a:gd name="T9" fmla="*/ 0 h 53"/>
                  <a:gd name="T10" fmla="*/ 14 w 65"/>
                  <a:gd name="T11" fmla="*/ 8 h 53"/>
                  <a:gd name="T12" fmla="*/ 61 w 65"/>
                  <a:gd name="T13" fmla="*/ 35 h 53"/>
                  <a:gd name="T14" fmla="*/ 65 w 65"/>
                  <a:gd name="T15" fmla="*/ 41 h 53"/>
                  <a:gd name="T16" fmla="*/ 64 w 65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3">
                    <a:moveTo>
                      <a:pt x="64" y="53"/>
                    </a:moveTo>
                    <a:cubicBezTo>
                      <a:pt x="54" y="47"/>
                      <a:pt x="45" y="41"/>
                      <a:pt x="36" y="36"/>
                    </a:cubicBezTo>
                    <a:cubicBezTo>
                      <a:pt x="25" y="30"/>
                      <a:pt x="14" y="24"/>
                      <a:pt x="4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5" y="3"/>
                      <a:pt x="10" y="6"/>
                      <a:pt x="14" y="8"/>
                    </a:cubicBezTo>
                    <a:cubicBezTo>
                      <a:pt x="30" y="17"/>
                      <a:pt x="45" y="26"/>
                      <a:pt x="61" y="35"/>
                    </a:cubicBezTo>
                    <a:cubicBezTo>
                      <a:pt x="63" y="36"/>
                      <a:pt x="65" y="38"/>
                      <a:pt x="65" y="41"/>
                    </a:cubicBezTo>
                    <a:cubicBezTo>
                      <a:pt x="64" y="44"/>
                      <a:pt x="64" y="48"/>
                      <a:pt x="64" y="53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6098">
                <a:extLst>
                  <a:ext uri="{FF2B5EF4-FFF2-40B4-BE49-F238E27FC236}">
                    <a16:creationId xmlns:a16="http://schemas.microsoft.com/office/drawing/2014/main" id="{10A3D15B-B89F-4871-8B59-120A06AC0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334000"/>
                <a:ext cx="150812" cy="127000"/>
              </a:xfrm>
              <a:custGeom>
                <a:avLst/>
                <a:gdLst>
                  <a:gd name="T0" fmla="*/ 0 w 61"/>
                  <a:gd name="T1" fmla="*/ 0 h 51"/>
                  <a:gd name="T2" fmla="*/ 48 w 61"/>
                  <a:gd name="T3" fmla="*/ 28 h 51"/>
                  <a:gd name="T4" fmla="*/ 58 w 61"/>
                  <a:gd name="T5" fmla="*/ 34 h 51"/>
                  <a:gd name="T6" fmla="*/ 61 w 61"/>
                  <a:gd name="T7" fmla="*/ 39 h 51"/>
                  <a:gd name="T8" fmla="*/ 61 w 61"/>
                  <a:gd name="T9" fmla="*/ 51 h 51"/>
                  <a:gd name="T10" fmla="*/ 38 w 61"/>
                  <a:gd name="T11" fmla="*/ 37 h 51"/>
                  <a:gd name="T12" fmla="*/ 3 w 61"/>
                  <a:gd name="T13" fmla="*/ 18 h 51"/>
                  <a:gd name="T14" fmla="*/ 0 w 61"/>
                  <a:gd name="T15" fmla="*/ 12 h 51"/>
                  <a:gd name="T16" fmla="*/ 0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0" y="0"/>
                    </a:moveTo>
                    <a:cubicBezTo>
                      <a:pt x="17" y="10"/>
                      <a:pt x="33" y="19"/>
                      <a:pt x="48" y="28"/>
                    </a:cubicBezTo>
                    <a:cubicBezTo>
                      <a:pt x="52" y="30"/>
                      <a:pt x="55" y="32"/>
                      <a:pt x="58" y="34"/>
                    </a:cubicBezTo>
                    <a:cubicBezTo>
                      <a:pt x="61" y="35"/>
                      <a:pt x="61" y="36"/>
                      <a:pt x="61" y="39"/>
                    </a:cubicBezTo>
                    <a:cubicBezTo>
                      <a:pt x="61" y="43"/>
                      <a:pt x="61" y="46"/>
                      <a:pt x="61" y="51"/>
                    </a:cubicBezTo>
                    <a:cubicBezTo>
                      <a:pt x="53" y="46"/>
                      <a:pt x="45" y="42"/>
                      <a:pt x="38" y="37"/>
                    </a:cubicBezTo>
                    <a:cubicBezTo>
                      <a:pt x="26" y="31"/>
                      <a:pt x="15" y="24"/>
                      <a:pt x="3" y="18"/>
                    </a:cubicBezTo>
                    <a:cubicBezTo>
                      <a:pt x="1" y="17"/>
                      <a:pt x="0" y="15"/>
                      <a:pt x="0" y="12"/>
                    </a:cubicBezTo>
                    <a:cubicBezTo>
                      <a:pt x="0" y="9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6099">
                <a:extLst>
                  <a:ext uri="{FF2B5EF4-FFF2-40B4-BE49-F238E27FC236}">
                    <a16:creationId xmlns:a16="http://schemas.microsoft.com/office/drawing/2014/main" id="{85CDA281-BABE-484A-AA63-5ABABF4B2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068888"/>
                <a:ext cx="74612" cy="107950"/>
              </a:xfrm>
              <a:custGeom>
                <a:avLst/>
                <a:gdLst>
                  <a:gd name="T0" fmla="*/ 0 w 30"/>
                  <a:gd name="T1" fmla="*/ 14 h 43"/>
                  <a:gd name="T2" fmla="*/ 5 w 30"/>
                  <a:gd name="T3" fmla="*/ 2 h 43"/>
                  <a:gd name="T4" fmla="*/ 16 w 30"/>
                  <a:gd name="T5" fmla="*/ 3 h 43"/>
                  <a:gd name="T6" fmla="*/ 30 w 30"/>
                  <a:gd name="T7" fmla="*/ 30 h 43"/>
                  <a:gd name="T8" fmla="*/ 17 w 30"/>
                  <a:gd name="T9" fmla="*/ 39 h 43"/>
                  <a:gd name="T10" fmla="*/ 0 w 30"/>
                  <a:gd name="T11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0" y="14"/>
                    </a:moveTo>
                    <a:cubicBezTo>
                      <a:pt x="0" y="8"/>
                      <a:pt x="1" y="4"/>
                      <a:pt x="5" y="2"/>
                    </a:cubicBezTo>
                    <a:cubicBezTo>
                      <a:pt x="9" y="0"/>
                      <a:pt x="12" y="1"/>
                      <a:pt x="16" y="3"/>
                    </a:cubicBezTo>
                    <a:cubicBezTo>
                      <a:pt x="25" y="10"/>
                      <a:pt x="30" y="19"/>
                      <a:pt x="30" y="30"/>
                    </a:cubicBezTo>
                    <a:cubicBezTo>
                      <a:pt x="30" y="39"/>
                      <a:pt x="24" y="43"/>
                      <a:pt x="17" y="39"/>
                    </a:cubicBezTo>
                    <a:cubicBezTo>
                      <a:pt x="6" y="33"/>
                      <a:pt x="1" y="24"/>
                      <a:pt x="0" y="14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6100">
                <a:extLst>
                  <a:ext uri="{FF2B5EF4-FFF2-40B4-BE49-F238E27FC236}">
                    <a16:creationId xmlns:a16="http://schemas.microsoft.com/office/drawing/2014/main" id="{2E9CA962-C9F6-4189-A175-E41E03A68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294313"/>
                <a:ext cx="74612" cy="107950"/>
              </a:xfrm>
              <a:custGeom>
                <a:avLst/>
                <a:gdLst>
                  <a:gd name="T0" fmla="*/ 30 w 30"/>
                  <a:gd name="T1" fmla="*/ 29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5 w 30"/>
                  <a:gd name="T9" fmla="*/ 4 h 43"/>
                  <a:gd name="T10" fmla="*/ 30 w 30"/>
                  <a:gd name="T11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29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6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5" y="4"/>
                    </a:cubicBezTo>
                    <a:cubicBezTo>
                      <a:pt x="25" y="10"/>
                      <a:pt x="29" y="20"/>
                      <a:pt x="30" y="29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6101">
                <a:extLst>
                  <a:ext uri="{FF2B5EF4-FFF2-40B4-BE49-F238E27FC236}">
                    <a16:creationId xmlns:a16="http://schemas.microsoft.com/office/drawing/2014/main" id="{CC05FD40-7441-4ADD-A53B-DFA015D37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4843463"/>
                <a:ext cx="74612" cy="107950"/>
              </a:xfrm>
              <a:custGeom>
                <a:avLst/>
                <a:gdLst>
                  <a:gd name="T0" fmla="*/ 30 w 30"/>
                  <a:gd name="T1" fmla="*/ 31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4 w 30"/>
                  <a:gd name="T9" fmla="*/ 4 h 43"/>
                  <a:gd name="T10" fmla="*/ 30 w 30"/>
                  <a:gd name="T11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31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5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4" y="4"/>
                    </a:cubicBezTo>
                    <a:cubicBezTo>
                      <a:pt x="25" y="10"/>
                      <a:pt x="29" y="20"/>
                      <a:pt x="30" y="3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102">
                <a:extLst>
                  <a:ext uri="{FF2B5EF4-FFF2-40B4-BE49-F238E27FC236}">
                    <a16:creationId xmlns:a16="http://schemas.microsoft.com/office/drawing/2014/main" id="{CE97C260-9391-49D6-BCF8-90592C5CE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77150" y="5545138"/>
                <a:ext cx="0" cy="34925"/>
              </a:xfrm>
              <a:custGeom>
                <a:avLst/>
                <a:gdLst>
                  <a:gd name="T0" fmla="*/ 14 h 14"/>
                  <a:gd name="T1" fmla="*/ 0 h 14"/>
                  <a:gd name="T2" fmla="*/ 14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cubicBezTo>
                      <a:pt x="0" y="9"/>
                      <a:pt x="0" y="5"/>
                      <a:pt x="0" y="0"/>
                    </a:cubicBezTo>
                    <a:cubicBezTo>
                      <a:pt x="0" y="5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6103">
                <a:extLst>
                  <a:ext uri="{FF2B5EF4-FFF2-40B4-BE49-F238E27FC236}">
                    <a16:creationId xmlns:a16="http://schemas.microsoft.com/office/drawing/2014/main" id="{70050719-96DC-4B07-9652-DE8FDD292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54925" y="4787900"/>
                <a:ext cx="346075" cy="458788"/>
              </a:xfrm>
              <a:custGeom>
                <a:avLst/>
                <a:gdLst>
                  <a:gd name="T0" fmla="*/ 3 w 140"/>
                  <a:gd name="T1" fmla="*/ 54 h 183"/>
                  <a:gd name="T2" fmla="*/ 16 w 140"/>
                  <a:gd name="T3" fmla="*/ 12 h 183"/>
                  <a:gd name="T4" fmla="*/ 59 w 140"/>
                  <a:gd name="T5" fmla="*/ 6 h 183"/>
                  <a:gd name="T6" fmla="*/ 108 w 140"/>
                  <a:gd name="T7" fmla="*/ 45 h 183"/>
                  <a:gd name="T8" fmla="*/ 138 w 140"/>
                  <a:gd name="T9" fmla="*/ 113 h 183"/>
                  <a:gd name="T10" fmla="*/ 136 w 140"/>
                  <a:gd name="T11" fmla="*/ 151 h 183"/>
                  <a:gd name="T12" fmla="*/ 89 w 140"/>
                  <a:gd name="T13" fmla="*/ 177 h 183"/>
                  <a:gd name="T14" fmla="*/ 83 w 140"/>
                  <a:gd name="T15" fmla="*/ 174 h 183"/>
                  <a:gd name="T16" fmla="*/ 81 w 140"/>
                  <a:gd name="T17" fmla="*/ 174 h 183"/>
                  <a:gd name="T18" fmla="*/ 60 w 140"/>
                  <a:gd name="T19" fmla="*/ 162 h 183"/>
                  <a:gd name="T20" fmla="*/ 40 w 140"/>
                  <a:gd name="T21" fmla="*/ 143 h 183"/>
                  <a:gd name="T22" fmla="*/ 38 w 140"/>
                  <a:gd name="T23" fmla="*/ 140 h 183"/>
                  <a:gd name="T24" fmla="*/ 7 w 140"/>
                  <a:gd name="T25" fmla="*/ 80 h 183"/>
                  <a:gd name="T26" fmla="*/ 3 w 140"/>
                  <a:gd name="T27" fmla="*/ 5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183">
                    <a:moveTo>
                      <a:pt x="3" y="54"/>
                    </a:moveTo>
                    <a:cubicBezTo>
                      <a:pt x="2" y="44"/>
                      <a:pt x="0" y="28"/>
                      <a:pt x="16" y="12"/>
                    </a:cubicBezTo>
                    <a:cubicBezTo>
                      <a:pt x="29" y="0"/>
                      <a:pt x="44" y="0"/>
                      <a:pt x="59" y="6"/>
                    </a:cubicBezTo>
                    <a:cubicBezTo>
                      <a:pt x="80" y="13"/>
                      <a:pt x="95" y="28"/>
                      <a:pt x="108" y="45"/>
                    </a:cubicBezTo>
                    <a:cubicBezTo>
                      <a:pt x="123" y="65"/>
                      <a:pt x="134" y="88"/>
                      <a:pt x="138" y="113"/>
                    </a:cubicBezTo>
                    <a:cubicBezTo>
                      <a:pt x="140" y="126"/>
                      <a:pt x="140" y="138"/>
                      <a:pt x="136" y="151"/>
                    </a:cubicBezTo>
                    <a:cubicBezTo>
                      <a:pt x="130" y="173"/>
                      <a:pt x="111" y="183"/>
                      <a:pt x="89" y="177"/>
                    </a:cubicBezTo>
                    <a:cubicBezTo>
                      <a:pt x="87" y="176"/>
                      <a:pt x="85" y="175"/>
                      <a:pt x="83" y="174"/>
                    </a:cubicBezTo>
                    <a:cubicBezTo>
                      <a:pt x="82" y="174"/>
                      <a:pt x="82" y="174"/>
                      <a:pt x="81" y="174"/>
                    </a:cubicBezTo>
                    <a:cubicBezTo>
                      <a:pt x="74" y="170"/>
                      <a:pt x="67" y="166"/>
                      <a:pt x="60" y="162"/>
                    </a:cubicBezTo>
                    <a:cubicBezTo>
                      <a:pt x="54" y="156"/>
                      <a:pt x="47" y="149"/>
                      <a:pt x="40" y="143"/>
                    </a:cubicBezTo>
                    <a:cubicBezTo>
                      <a:pt x="39" y="142"/>
                      <a:pt x="39" y="141"/>
                      <a:pt x="38" y="140"/>
                    </a:cubicBezTo>
                    <a:cubicBezTo>
                      <a:pt x="23" y="122"/>
                      <a:pt x="13" y="102"/>
                      <a:pt x="7" y="80"/>
                    </a:cubicBezTo>
                    <a:cubicBezTo>
                      <a:pt x="5" y="72"/>
                      <a:pt x="4" y="63"/>
                      <a:pt x="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B40F544-48C2-4F9B-AB0F-1D05B7ED1F63}"/>
                </a:ext>
              </a:extLst>
            </p:cNvPr>
            <p:cNvSpPr/>
            <p:nvPr/>
          </p:nvSpPr>
          <p:spPr>
            <a:xfrm>
              <a:off x="10772064" y="1543537"/>
              <a:ext cx="279316" cy="351398"/>
            </a:xfrm>
            <a:custGeom>
              <a:avLst/>
              <a:gdLst>
                <a:gd name="connsiteX0" fmla="*/ 872638 w 885825"/>
                <a:gd name="connsiteY0" fmla="*/ 1014186 h 1114425"/>
                <a:gd name="connsiteX1" fmla="*/ 863494 w 885825"/>
                <a:gd name="connsiteY1" fmla="*/ 1103721 h 1114425"/>
                <a:gd name="connsiteX2" fmla="*/ 813964 w 885825"/>
                <a:gd name="connsiteY2" fmla="*/ 1099721 h 1114425"/>
                <a:gd name="connsiteX3" fmla="*/ 75491 w 885825"/>
                <a:gd name="connsiteY3" fmla="*/ 673382 h 1114425"/>
                <a:gd name="connsiteX4" fmla="*/ 27580 w 885825"/>
                <a:gd name="connsiteY4" fmla="*/ 622994 h 1114425"/>
                <a:gd name="connsiteX5" fmla="*/ 27389 w 885825"/>
                <a:gd name="connsiteY5" fmla="*/ 622804 h 1114425"/>
                <a:gd name="connsiteX6" fmla="*/ 25770 w 885825"/>
                <a:gd name="connsiteY6" fmla="*/ 619851 h 1114425"/>
                <a:gd name="connsiteX7" fmla="*/ 16817 w 885825"/>
                <a:gd name="connsiteY7" fmla="*/ 520220 h 1114425"/>
                <a:gd name="connsiteX8" fmla="*/ 386196 w 885825"/>
                <a:gd name="connsiteY8" fmla="*/ 21014 h 1114425"/>
                <a:gd name="connsiteX9" fmla="*/ 396674 w 885825"/>
                <a:gd name="connsiteY9" fmla="*/ 11585 h 1114425"/>
                <a:gd name="connsiteX10" fmla="*/ 398674 w 885825"/>
                <a:gd name="connsiteY10" fmla="*/ 10537 h 1114425"/>
                <a:gd name="connsiteX11" fmla="*/ 492590 w 885825"/>
                <a:gd name="connsiteY11" fmla="*/ 66639 h 1114425"/>
                <a:gd name="connsiteX12" fmla="*/ 492876 w 885825"/>
                <a:gd name="connsiteY12" fmla="*/ 67211 h 1114425"/>
                <a:gd name="connsiteX13" fmla="*/ 493067 w 885825"/>
                <a:gd name="connsiteY13" fmla="*/ 67401 h 1114425"/>
                <a:gd name="connsiteX14" fmla="*/ 503449 w 885825"/>
                <a:gd name="connsiteY14" fmla="*/ 88832 h 1114425"/>
                <a:gd name="connsiteX15" fmla="*/ 872638 w 885825"/>
                <a:gd name="connsiteY15" fmla="*/ 1014377 h 1114425"/>
                <a:gd name="connsiteX16" fmla="*/ 485542 w 885825"/>
                <a:gd name="connsiteY16" fmla="*/ 365438 h 1114425"/>
                <a:gd name="connsiteX17" fmla="*/ 485542 w 885825"/>
                <a:gd name="connsiteY17" fmla="*/ 342293 h 1114425"/>
                <a:gd name="connsiteX18" fmla="*/ 435631 w 885825"/>
                <a:gd name="connsiteY18" fmla="*/ 256091 h 1114425"/>
                <a:gd name="connsiteX19" fmla="*/ 385910 w 885825"/>
                <a:gd name="connsiteY19" fmla="*/ 284666 h 1114425"/>
                <a:gd name="connsiteX20" fmla="*/ 385910 w 885825"/>
                <a:gd name="connsiteY20" fmla="*/ 307907 h 1114425"/>
                <a:gd name="connsiteX21" fmla="*/ 399531 w 885825"/>
                <a:gd name="connsiteY21" fmla="*/ 511266 h 1114425"/>
                <a:gd name="connsiteX22" fmla="*/ 411056 w 885825"/>
                <a:gd name="connsiteY22" fmla="*/ 545080 h 1114425"/>
                <a:gd name="connsiteX23" fmla="*/ 435440 w 885825"/>
                <a:gd name="connsiteY23" fmla="*/ 570226 h 1114425"/>
                <a:gd name="connsiteX24" fmla="*/ 471350 w 885825"/>
                <a:gd name="connsiteY24" fmla="*/ 552890 h 1114425"/>
                <a:gd name="connsiteX25" fmla="*/ 485447 w 885825"/>
                <a:gd name="connsiteY25" fmla="*/ 365438 h 1114425"/>
                <a:gd name="connsiteX26" fmla="*/ 484875 w 885825"/>
                <a:gd name="connsiteY26" fmla="*/ 707291 h 1114425"/>
                <a:gd name="connsiteX27" fmla="*/ 470588 w 885825"/>
                <a:gd name="connsiteY27" fmla="*/ 658523 h 1114425"/>
                <a:gd name="connsiteX28" fmla="*/ 435440 w 885825"/>
                <a:gd name="connsiteY28" fmla="*/ 621756 h 1114425"/>
                <a:gd name="connsiteX29" fmla="*/ 400293 w 885825"/>
                <a:gd name="connsiteY29" fmla="*/ 617946 h 1114425"/>
                <a:gd name="connsiteX30" fmla="*/ 385815 w 885825"/>
                <a:gd name="connsiteY30" fmla="*/ 650236 h 1114425"/>
                <a:gd name="connsiteX31" fmla="*/ 400293 w 885825"/>
                <a:gd name="connsiteY31" fmla="*/ 699099 h 1114425"/>
                <a:gd name="connsiteX32" fmla="*/ 435440 w 885825"/>
                <a:gd name="connsiteY32" fmla="*/ 735961 h 1114425"/>
                <a:gd name="connsiteX33" fmla="*/ 470588 w 885825"/>
                <a:gd name="connsiteY33" fmla="*/ 739580 h 1114425"/>
                <a:gd name="connsiteX34" fmla="*/ 484875 w 885825"/>
                <a:gd name="connsiteY34" fmla="*/ 70729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5825" h="1114425">
                  <a:moveTo>
                    <a:pt x="872638" y="1014186"/>
                  </a:moveTo>
                  <a:cubicBezTo>
                    <a:pt x="889497" y="1056477"/>
                    <a:pt x="883306" y="1090862"/>
                    <a:pt x="863494" y="1103721"/>
                  </a:cubicBezTo>
                  <a:cubicBezTo>
                    <a:pt x="851397" y="1111627"/>
                    <a:pt x="834157" y="1111341"/>
                    <a:pt x="813964" y="1099721"/>
                  </a:cubicBezTo>
                  <a:lnTo>
                    <a:pt x="75491" y="673382"/>
                  </a:lnTo>
                  <a:cubicBezTo>
                    <a:pt x="56155" y="662237"/>
                    <a:pt x="39581" y="643759"/>
                    <a:pt x="27580" y="622994"/>
                  </a:cubicBezTo>
                  <a:cubicBezTo>
                    <a:pt x="27580" y="622994"/>
                    <a:pt x="27580" y="622994"/>
                    <a:pt x="27389" y="622804"/>
                  </a:cubicBezTo>
                  <a:lnTo>
                    <a:pt x="25770" y="619851"/>
                  </a:lnTo>
                  <a:cubicBezTo>
                    <a:pt x="6244" y="584228"/>
                    <a:pt x="148" y="542889"/>
                    <a:pt x="16817" y="520220"/>
                  </a:cubicBezTo>
                  <a:lnTo>
                    <a:pt x="386196" y="21014"/>
                  </a:lnTo>
                  <a:cubicBezTo>
                    <a:pt x="389244" y="16919"/>
                    <a:pt x="392768" y="13870"/>
                    <a:pt x="396674" y="11585"/>
                  </a:cubicBezTo>
                  <a:lnTo>
                    <a:pt x="398674" y="10537"/>
                  </a:lnTo>
                  <a:cubicBezTo>
                    <a:pt x="425058" y="-2322"/>
                    <a:pt x="466968" y="22443"/>
                    <a:pt x="492590" y="66639"/>
                  </a:cubicBezTo>
                  <a:lnTo>
                    <a:pt x="492876" y="67211"/>
                  </a:lnTo>
                  <a:cubicBezTo>
                    <a:pt x="492876" y="67211"/>
                    <a:pt x="492876" y="67211"/>
                    <a:pt x="493067" y="67401"/>
                  </a:cubicBezTo>
                  <a:cubicBezTo>
                    <a:pt x="496877" y="74069"/>
                    <a:pt x="500401" y="81308"/>
                    <a:pt x="503449" y="88832"/>
                  </a:cubicBezTo>
                  <a:lnTo>
                    <a:pt x="872638" y="1014377"/>
                  </a:lnTo>
                  <a:close/>
                  <a:moveTo>
                    <a:pt x="485542" y="365438"/>
                  </a:moveTo>
                  <a:lnTo>
                    <a:pt x="485542" y="342293"/>
                  </a:lnTo>
                  <a:cubicBezTo>
                    <a:pt x="485542" y="310574"/>
                    <a:pt x="463253" y="271998"/>
                    <a:pt x="435631" y="256091"/>
                  </a:cubicBezTo>
                  <a:cubicBezTo>
                    <a:pt x="408199" y="240280"/>
                    <a:pt x="386006" y="253043"/>
                    <a:pt x="385910" y="284666"/>
                  </a:cubicBezTo>
                  <a:lnTo>
                    <a:pt x="385910" y="307907"/>
                  </a:lnTo>
                  <a:lnTo>
                    <a:pt x="399531" y="511266"/>
                  </a:lnTo>
                  <a:cubicBezTo>
                    <a:pt x="400388" y="522506"/>
                    <a:pt x="404675" y="534602"/>
                    <a:pt x="411056" y="545080"/>
                  </a:cubicBezTo>
                  <a:cubicBezTo>
                    <a:pt x="417438" y="555653"/>
                    <a:pt x="426106" y="564701"/>
                    <a:pt x="435440" y="570226"/>
                  </a:cubicBezTo>
                  <a:cubicBezTo>
                    <a:pt x="454205" y="581180"/>
                    <a:pt x="469826" y="573464"/>
                    <a:pt x="471350" y="552890"/>
                  </a:cubicBezTo>
                  <a:lnTo>
                    <a:pt x="485447" y="365438"/>
                  </a:lnTo>
                  <a:close/>
                  <a:moveTo>
                    <a:pt x="484875" y="707291"/>
                  </a:moveTo>
                  <a:cubicBezTo>
                    <a:pt x="484875" y="691289"/>
                    <a:pt x="480017" y="674906"/>
                    <a:pt x="470588" y="658523"/>
                  </a:cubicBezTo>
                  <a:cubicBezTo>
                    <a:pt x="461063" y="641949"/>
                    <a:pt x="449347" y="629757"/>
                    <a:pt x="435440" y="621756"/>
                  </a:cubicBezTo>
                  <a:cubicBezTo>
                    <a:pt x="421534" y="613565"/>
                    <a:pt x="409818" y="612231"/>
                    <a:pt x="400293" y="617946"/>
                  </a:cubicBezTo>
                  <a:cubicBezTo>
                    <a:pt x="390673" y="623375"/>
                    <a:pt x="385815" y="634139"/>
                    <a:pt x="385815" y="650236"/>
                  </a:cubicBezTo>
                  <a:cubicBezTo>
                    <a:pt x="385815" y="666333"/>
                    <a:pt x="390673" y="682430"/>
                    <a:pt x="400293" y="699099"/>
                  </a:cubicBezTo>
                  <a:cubicBezTo>
                    <a:pt x="409723" y="715482"/>
                    <a:pt x="421534" y="727960"/>
                    <a:pt x="435440" y="735961"/>
                  </a:cubicBezTo>
                  <a:cubicBezTo>
                    <a:pt x="449252" y="743867"/>
                    <a:pt x="460967" y="745200"/>
                    <a:pt x="470588" y="739580"/>
                  </a:cubicBezTo>
                  <a:cubicBezTo>
                    <a:pt x="480017" y="733961"/>
                    <a:pt x="484875" y="723293"/>
                    <a:pt x="484875" y="707291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9037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 Placeholder 7">
            <a:extLst>
              <a:ext uri="{FF2B5EF4-FFF2-40B4-BE49-F238E27FC236}">
                <a16:creationId xmlns:a16="http://schemas.microsoft.com/office/drawing/2014/main" id="{53951C15-09C1-4E68-B68B-B29EF5FD2EFA}"/>
              </a:ext>
            </a:extLst>
          </p:cNvPr>
          <p:cNvSpPr txBox="1">
            <a:spLocks/>
          </p:cNvSpPr>
          <p:nvPr/>
        </p:nvSpPr>
        <p:spPr>
          <a:xfrm>
            <a:off x="6816661" y="4142304"/>
            <a:ext cx="7692700" cy="400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9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endParaRPr lang="ru-RU" sz="1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Text Placeholder 7">
            <a:extLst>
              <a:ext uri="{FF2B5EF4-FFF2-40B4-BE49-F238E27FC236}">
                <a16:creationId xmlns:a16="http://schemas.microsoft.com/office/drawing/2014/main" id="{E54BD865-2BA7-48FA-8EEA-0BCDD3EC14B0}"/>
              </a:ext>
            </a:extLst>
          </p:cNvPr>
          <p:cNvSpPr txBox="1">
            <a:spLocks/>
          </p:cNvSpPr>
          <p:nvPr/>
        </p:nvSpPr>
        <p:spPr>
          <a:xfrm>
            <a:off x="6816661" y="4764681"/>
            <a:ext cx="6190921" cy="3077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232172" indent="-232172" algn="just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―"/>
              <a:defRPr sz="1200" b="0">
                <a:solidFill>
                  <a:srgbClr val="0032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>
                <a:solidFill>
                  <a:schemeClr val="tx2"/>
                </a:solidFill>
              </a:defRPr>
            </a:lvl2pPr>
            <a:lvl3pPr marL="216000" indent="-2160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3pPr>
            <a:lvl4pPr marL="360000" indent="-1440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4pPr>
            <a:lvl5pPr marL="576000" indent="-2160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baseline="0">
                <a:solidFill>
                  <a:schemeClr val="tx2"/>
                </a:solidFill>
              </a:defRPr>
            </a:lvl5pPr>
            <a:lvl6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900" i="1">
                <a:solidFill>
                  <a:schemeClr val="tx2"/>
                </a:solidFill>
              </a:defRPr>
            </a:lvl6pPr>
            <a:lvl7pPr marL="1371600" indent="-2844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7pPr>
            <a:lvl8pPr marL="1645200" indent="-2286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8pPr>
            <a:lvl9pPr marL="1645200" indent="-2286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22" name="Text Placeholder 7">
            <a:extLst>
              <a:ext uri="{FF2B5EF4-FFF2-40B4-BE49-F238E27FC236}">
                <a16:creationId xmlns:a16="http://schemas.microsoft.com/office/drawing/2014/main" id="{4236E7BD-E96C-4AE9-9151-7FD967D1F4E0}"/>
              </a:ext>
            </a:extLst>
          </p:cNvPr>
          <p:cNvSpPr txBox="1">
            <a:spLocks/>
          </p:cNvSpPr>
          <p:nvPr/>
        </p:nvSpPr>
        <p:spPr>
          <a:xfrm>
            <a:off x="6816661" y="5184582"/>
            <a:ext cx="5564756" cy="2380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232172" indent="-232172" algn="just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―"/>
              <a:defRPr sz="1200" b="0">
                <a:solidFill>
                  <a:srgbClr val="0032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>
                <a:solidFill>
                  <a:schemeClr val="tx2"/>
                </a:solidFill>
              </a:defRPr>
            </a:lvl2pPr>
            <a:lvl3pPr marL="216000" indent="-2160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3pPr>
            <a:lvl4pPr marL="360000" indent="-1440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4pPr>
            <a:lvl5pPr marL="576000" indent="-2160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baseline="0">
                <a:solidFill>
                  <a:schemeClr val="tx2"/>
                </a:solidFill>
              </a:defRPr>
            </a:lvl5pPr>
            <a:lvl6pPr marL="0" indent="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900" i="1">
                <a:solidFill>
                  <a:schemeClr val="tx2"/>
                </a:solidFill>
              </a:defRPr>
            </a:lvl6pPr>
            <a:lvl7pPr marL="1371600" indent="-2844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>
                <a:solidFill>
                  <a:schemeClr val="tx2"/>
                </a:solidFill>
              </a:defRPr>
            </a:lvl7pPr>
            <a:lvl8pPr marL="1645200" indent="-2286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8pPr>
            <a:lvl9pPr marL="1645200" indent="-228600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900"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27" name="Text Placeholder 7">
            <a:extLst>
              <a:ext uri="{FF2B5EF4-FFF2-40B4-BE49-F238E27FC236}">
                <a16:creationId xmlns:a16="http://schemas.microsoft.com/office/drawing/2014/main" id="{B2D6C546-2504-4CF0-A679-D17C01685F82}"/>
              </a:ext>
            </a:extLst>
          </p:cNvPr>
          <p:cNvSpPr txBox="1">
            <a:spLocks/>
          </p:cNvSpPr>
          <p:nvPr/>
        </p:nvSpPr>
        <p:spPr>
          <a:xfrm>
            <a:off x="3799052" y="4654537"/>
            <a:ext cx="3859867" cy="15935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9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38D"/>
              </a:buClr>
            </a:pPr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Arial"/>
              </a:rPr>
              <a:t>Аналитик </a:t>
            </a:r>
            <a:r>
              <a:rPr lang="ru-RU" sz="1400" err="1">
                <a:solidFill>
                  <a:schemeClr val="bg2">
                    <a:lumMod val="25000"/>
                  </a:schemeClr>
                </a:solidFill>
                <a:latin typeface="Arial"/>
              </a:rPr>
              <a:t>тартиб</a:t>
            </a:r>
            <a:r>
              <a:rPr lang="en-US" sz="1400">
                <a:solidFill>
                  <a:schemeClr val="bg2">
                    <a:lumMod val="25000"/>
                  </a:schemeClr>
                </a:solidFill>
                <a:latin typeface="Arial"/>
              </a:rPr>
              <a:t>-</a:t>
            </a:r>
            <a:r>
              <a:rPr lang="uz-Cyrl-UZ" sz="1400">
                <a:solidFill>
                  <a:schemeClr val="bg2">
                    <a:lumMod val="25000"/>
                  </a:schemeClr>
                </a:solidFill>
                <a:latin typeface="Arial"/>
              </a:rPr>
              <a:t>таомиллари</a:t>
            </a:r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Arial"/>
              </a:rPr>
              <a:t>:</a:t>
            </a:r>
          </a:p>
          <a:p>
            <a:pPr marL="232172" indent="-232172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err="1">
                <a:latin typeface="Arial"/>
              </a:rPr>
              <a:t>Мавжуд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бўлган</a:t>
            </a:r>
            <a:r>
              <a:rPr lang="ru-RU" sz="1200" b="0">
                <a:latin typeface="Arial"/>
              </a:rPr>
              <a:t> ички </a:t>
            </a:r>
            <a:r>
              <a:rPr lang="ru-RU" sz="1200" b="0" err="1">
                <a:latin typeface="Arial"/>
              </a:rPr>
              <a:t>назорат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тизимини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таҳлил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қилиш</a:t>
            </a:r>
            <a:r>
              <a:rPr lang="ru-RU" sz="1200" b="0">
                <a:latin typeface="Arial"/>
              </a:rPr>
              <a:t>;</a:t>
            </a:r>
          </a:p>
          <a:p>
            <a:pPr marL="232172" indent="-232172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err="1">
                <a:latin typeface="Arial"/>
              </a:rPr>
              <a:t>Молиявий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ва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молиявий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бўлмаган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кўрсаткичларни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таҳлил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қилиш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ва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таққослаш</a:t>
            </a:r>
            <a:r>
              <a:rPr lang="ru-RU" sz="1200" b="0">
                <a:latin typeface="Arial"/>
              </a:rPr>
              <a:t> (динамика, </a:t>
            </a:r>
            <a:r>
              <a:rPr lang="ru-RU" sz="1200" b="0" err="1">
                <a:latin typeface="Arial"/>
              </a:rPr>
              <a:t>давр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бўйича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таққослама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таҳлил</a:t>
            </a:r>
            <a:r>
              <a:rPr lang="ru-RU" sz="1200" b="0">
                <a:latin typeface="Arial"/>
              </a:rPr>
              <a:t>, </a:t>
            </a:r>
            <a:r>
              <a:rPr lang="ru-RU" sz="1200" b="0" err="1">
                <a:latin typeface="Arial"/>
              </a:rPr>
              <a:t>омиллар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таҳлили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ва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бошқалар</a:t>
            </a:r>
            <a:r>
              <a:rPr lang="ru-RU" sz="1200" b="0">
                <a:latin typeface="Arial"/>
              </a:rPr>
              <a:t>.)</a:t>
            </a:r>
            <a:endParaRPr lang="ru-RU" sz="1400" b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65B5F-66BC-4E0A-A2A8-A4E91A62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606291" cy="434975"/>
          </a:xfrm>
        </p:spPr>
        <p:txBody>
          <a:bodyPr/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: </a:t>
            </a:r>
            <a:r>
              <a:rPr lang="ru-RU" err="1"/>
              <a:t>маълумот</a:t>
            </a:r>
            <a:r>
              <a:rPr lang="ru-RU"/>
              <a:t> </a:t>
            </a:r>
            <a:r>
              <a:rPr lang="ru-RU" err="1"/>
              <a:t>тўплаш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таҳлил</a:t>
            </a:r>
            <a:r>
              <a:rPr lang="ru-RU"/>
              <a:t> </a:t>
            </a:r>
            <a:r>
              <a:rPr lang="ru-RU" err="1"/>
              <a:t>қилиш</a:t>
            </a:r>
            <a:r>
              <a:rPr lang="ru-RU"/>
              <a:t> (1/2)</a:t>
            </a:r>
            <a:endParaRPr lang="en-US"/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52A00E35-F078-4FB9-A434-D6B1023FB80F}"/>
              </a:ext>
            </a:extLst>
          </p:cNvPr>
          <p:cNvSpPr txBox="1">
            <a:spLocks/>
          </p:cNvSpPr>
          <p:nvPr/>
        </p:nvSpPr>
        <p:spPr>
          <a:xfrm>
            <a:off x="476009" y="1206471"/>
            <a:ext cx="2977885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</a:pPr>
            <a:r>
              <a:rPr lang="ru-RU" sz="1400"/>
              <a:t>Хизмат текширув/</a:t>
            </a:r>
            <a:r>
              <a:rPr lang="ru-RU" sz="1400" err="1"/>
              <a:t>тергов</a:t>
            </a:r>
            <a:r>
              <a:rPr lang="ru-RU" sz="1400"/>
              <a:t> </a:t>
            </a:r>
            <a:r>
              <a:rPr lang="ru-RU" sz="1400" err="1"/>
              <a:t>ўтказиш</a:t>
            </a:r>
            <a:r>
              <a:rPr lang="ru-RU" sz="1400"/>
              <a:t> </a:t>
            </a:r>
            <a:r>
              <a:rPr lang="ru-RU" sz="1400" err="1"/>
              <a:t>жараёнида</a:t>
            </a:r>
            <a:r>
              <a:rPr lang="ru-RU" sz="1400"/>
              <a:t> </a:t>
            </a:r>
            <a:r>
              <a:rPr lang="ru-RU" sz="1400" err="1"/>
              <a:t>ҳужжатлар</a:t>
            </a:r>
            <a:r>
              <a:rPr lang="ru-RU" sz="1400"/>
              <a:t> </a:t>
            </a:r>
            <a:r>
              <a:rPr lang="ru-RU" sz="1400" err="1"/>
              <a:t>айланишини</a:t>
            </a:r>
            <a:r>
              <a:rPr lang="ru-RU" sz="1400"/>
              <a:t> </a:t>
            </a:r>
            <a:r>
              <a:rPr lang="ru-RU" sz="1400" err="1"/>
              <a:t>бошқариш</a:t>
            </a:r>
            <a:r>
              <a:rPr lang="ru-RU" sz="1400"/>
              <a:t> </a:t>
            </a:r>
            <a:r>
              <a:rPr lang="ru-RU" sz="1400" err="1"/>
              <a:t>муҳимдир</a:t>
            </a:r>
            <a:r>
              <a:rPr lang="ru-RU" sz="1400"/>
              <a:t>, шу </a:t>
            </a:r>
            <a:r>
              <a:rPr lang="ru-RU" sz="1400" err="1"/>
              <a:t>жумладан</a:t>
            </a:r>
            <a:r>
              <a:rPr lang="ru-RU" sz="1400"/>
              <a:t> </a:t>
            </a:r>
            <a:r>
              <a:rPr lang="ru-RU" sz="1400" err="1"/>
              <a:t>қуйидагиларни</a:t>
            </a:r>
            <a:r>
              <a:rPr lang="ru-RU" sz="1400"/>
              <a:t> </a:t>
            </a:r>
            <a:r>
              <a:rPr lang="ru-RU" sz="1400" err="1"/>
              <a:t>ҳужжатлаштириш</a:t>
            </a:r>
            <a:r>
              <a:rPr lang="ru-RU" sz="1400"/>
              <a:t>: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таҳлил</a:t>
            </a:r>
            <a:r>
              <a:rPr lang="ru-RU" sz="1400"/>
              <a:t> </a:t>
            </a:r>
            <a:r>
              <a:rPr lang="ru-RU" sz="1400" err="1"/>
              <a:t>қилинадиган</a:t>
            </a:r>
            <a:r>
              <a:rPr lang="ru-RU" sz="1400"/>
              <a:t> </a:t>
            </a:r>
            <a:r>
              <a:rPr lang="ru-RU" sz="1400" err="1"/>
              <a:t>дастлабки</a:t>
            </a:r>
            <a:r>
              <a:rPr lang="ru-RU" sz="1400"/>
              <a:t> </a:t>
            </a:r>
            <a:r>
              <a:rPr lang="ru-RU" sz="1400" err="1"/>
              <a:t>маълумотлар</a:t>
            </a:r>
            <a:r>
              <a:rPr lang="ru-RU" sz="1400"/>
              <a:t>;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амалга</a:t>
            </a:r>
            <a:r>
              <a:rPr lang="ru-RU" sz="1400"/>
              <a:t> </a:t>
            </a:r>
            <a:r>
              <a:rPr lang="ru-RU" sz="1400" err="1"/>
              <a:t>оширилган</a:t>
            </a:r>
            <a:r>
              <a:rPr lang="ru-RU" sz="1400"/>
              <a:t> </a:t>
            </a:r>
            <a:r>
              <a:rPr lang="ru-RU" sz="1400" err="1"/>
              <a:t>тартиб-таомиллар</a:t>
            </a:r>
            <a:r>
              <a:rPr lang="ru-RU" sz="1400"/>
              <a:t> </a:t>
            </a:r>
            <a:r>
              <a:rPr lang="ru-RU" sz="1400" err="1"/>
              <a:t>ва</a:t>
            </a:r>
            <a:r>
              <a:rPr lang="ru-RU" sz="1400"/>
              <a:t> </a:t>
            </a:r>
            <a:r>
              <a:rPr lang="ru-RU" sz="1400" err="1"/>
              <a:t>уларнинг</a:t>
            </a:r>
            <a:r>
              <a:rPr lang="ru-RU" sz="1400"/>
              <a:t> </a:t>
            </a:r>
            <a:r>
              <a:rPr lang="ru-RU" sz="1400" err="1"/>
              <a:t>натижалари</a:t>
            </a:r>
            <a:r>
              <a:rPr lang="ru-RU" sz="1400"/>
              <a:t>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►"/>
            </a:pPr>
            <a:r>
              <a:rPr lang="ru-RU" sz="1400" err="1"/>
              <a:t>Бундан</a:t>
            </a:r>
            <a:r>
              <a:rPr lang="ru-RU" sz="1400"/>
              <a:t> </a:t>
            </a:r>
            <a:r>
              <a:rPr lang="ru-RU" sz="1400" err="1"/>
              <a:t>ташқари</a:t>
            </a:r>
            <a:r>
              <a:rPr lang="ru-RU" sz="1400"/>
              <a:t>, </a:t>
            </a:r>
            <a:r>
              <a:rPr lang="ru-RU" sz="1400" err="1"/>
              <a:t>олинган</a:t>
            </a:r>
            <a:r>
              <a:rPr lang="ru-RU" sz="1400"/>
              <a:t> </a:t>
            </a:r>
            <a:r>
              <a:rPr lang="ru-RU" sz="1400" err="1"/>
              <a:t>маълумотлар</a:t>
            </a:r>
            <a:r>
              <a:rPr lang="ru-RU" sz="1400"/>
              <a:t> </a:t>
            </a:r>
            <a:r>
              <a:rPr lang="ru-RU" sz="1400" err="1"/>
              <a:t>ва</a:t>
            </a:r>
            <a:r>
              <a:rPr lang="ru-RU" sz="1400"/>
              <a:t> </a:t>
            </a:r>
            <a:r>
              <a:rPr lang="ru-RU" sz="1400" err="1"/>
              <a:t>далилларни</a:t>
            </a:r>
            <a:r>
              <a:rPr lang="ru-RU" sz="1400"/>
              <a:t> </a:t>
            </a:r>
            <a:r>
              <a:rPr lang="ru-RU" sz="1400" err="1"/>
              <a:t>ҳимоя</a:t>
            </a:r>
            <a:r>
              <a:rPr lang="ru-RU" sz="1400"/>
              <a:t> </a:t>
            </a:r>
            <a:r>
              <a:rPr lang="ru-RU" sz="1400" err="1"/>
              <a:t>қилиш</a:t>
            </a:r>
            <a:r>
              <a:rPr lang="ru-RU" sz="1400"/>
              <a:t>, </a:t>
            </a:r>
            <a:r>
              <a:rPr lang="ru-RU" sz="1400" err="1"/>
              <a:t>маълумотларнинг</a:t>
            </a:r>
            <a:r>
              <a:rPr lang="ru-RU" sz="1400"/>
              <a:t> </a:t>
            </a:r>
            <a:r>
              <a:rPr lang="ru-RU" sz="1400" err="1"/>
              <a:t>махфийлигини</a:t>
            </a:r>
            <a:r>
              <a:rPr lang="ru-RU" sz="1400"/>
              <a:t> </a:t>
            </a:r>
            <a:r>
              <a:rPr lang="ru-RU" sz="1400" err="1"/>
              <a:t>таъминлаш</a:t>
            </a:r>
            <a:r>
              <a:rPr lang="ru-RU" sz="1400"/>
              <a:t> </a:t>
            </a:r>
            <a:r>
              <a:rPr lang="ru-RU" sz="1400" err="1"/>
              <a:t>керак</a:t>
            </a:r>
            <a:r>
              <a:rPr lang="ru-RU" sz="1400"/>
              <a:t>.</a:t>
            </a:r>
          </a:p>
          <a:p>
            <a:pPr marL="809625">
              <a:lnSpc>
                <a:spcPct val="100000"/>
              </a:lnSpc>
              <a:spcAft>
                <a:spcPts val="600"/>
              </a:spcAft>
              <a:buClr>
                <a:schemeClr val="bg2">
                  <a:lumMod val="25000"/>
                </a:schemeClr>
              </a:buClr>
            </a:pPr>
            <a:r>
              <a:rPr lang="ru-RU" sz="1400" b="1">
                <a:solidFill>
                  <a:srgbClr val="FF0000"/>
                </a:solidFill>
              </a:rPr>
              <a:t>Ушбу </a:t>
            </a:r>
            <a:r>
              <a:rPr lang="ru-RU" sz="1400" b="1" err="1">
                <a:solidFill>
                  <a:srgbClr val="FF0000"/>
                </a:solidFill>
              </a:rPr>
              <a:t>шартларга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риоя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қилмаслик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нотўғри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хулосаларга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ва</a:t>
            </a:r>
            <a:r>
              <a:rPr lang="ru-RU" sz="1400" b="1">
                <a:solidFill>
                  <a:srgbClr val="FF0000"/>
                </a:solidFill>
              </a:rPr>
              <a:t>/</a:t>
            </a:r>
            <a:r>
              <a:rPr lang="ru-RU" sz="1400" b="1" err="1">
                <a:solidFill>
                  <a:srgbClr val="FF0000"/>
                </a:solidFill>
              </a:rPr>
              <a:t>ёки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олинган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натижаларни</a:t>
            </a:r>
            <a:r>
              <a:rPr lang="ru-RU" sz="1400" b="1">
                <a:solidFill>
                  <a:srgbClr val="FF0000"/>
                </a:solidFill>
              </a:rPr>
              <a:t> верификация </a:t>
            </a:r>
            <a:r>
              <a:rPr lang="ru-RU" sz="1400" b="1" err="1">
                <a:solidFill>
                  <a:srgbClr val="FF0000"/>
                </a:solidFill>
              </a:rPr>
              <a:t>қила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олмасликка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олиб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келиши</a:t>
            </a:r>
            <a:r>
              <a:rPr lang="ru-RU" sz="1400" b="1">
                <a:solidFill>
                  <a:srgbClr val="FF0000"/>
                </a:solidFill>
              </a:rPr>
              <a:t> </a:t>
            </a:r>
            <a:r>
              <a:rPr lang="ru-RU" sz="1400" b="1" err="1">
                <a:solidFill>
                  <a:srgbClr val="FF0000"/>
                </a:solidFill>
              </a:rPr>
              <a:t>мумкин</a:t>
            </a:r>
            <a:endParaRPr lang="ru-RU" sz="1400" b="1">
              <a:solidFill>
                <a:srgbClr val="FF0000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7E092BD-A2B9-429E-9CEF-D56BC5331DA7}"/>
              </a:ext>
            </a:extLst>
          </p:cNvPr>
          <p:cNvGrpSpPr/>
          <p:nvPr/>
        </p:nvGrpSpPr>
        <p:grpSpPr>
          <a:xfrm>
            <a:off x="438151" y="4426988"/>
            <a:ext cx="677526" cy="1105711"/>
            <a:chOff x="10251321" y="1254379"/>
            <a:chExt cx="823913" cy="134461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6B5A238-8E0B-4846-8CCC-EE1348F2ED90}"/>
                </a:ext>
              </a:extLst>
            </p:cNvPr>
            <p:cNvGrpSpPr/>
            <p:nvPr/>
          </p:nvGrpSpPr>
          <p:grpSpPr>
            <a:xfrm>
              <a:off x="10251321" y="1254379"/>
              <a:ext cx="823913" cy="1344613"/>
              <a:chOff x="-8132763" y="4548188"/>
              <a:chExt cx="823913" cy="1344613"/>
            </a:xfrm>
          </p:grpSpPr>
          <p:sp>
            <p:nvSpPr>
              <p:cNvPr id="66" name="Freeform 6085">
                <a:extLst>
                  <a:ext uri="{FF2B5EF4-FFF2-40B4-BE49-F238E27FC236}">
                    <a16:creationId xmlns:a16="http://schemas.microsoft.com/office/drawing/2014/main" id="{B4009677-17A1-4B72-BC6A-B5D4868B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79938"/>
                <a:ext cx="625475" cy="1312863"/>
              </a:xfrm>
              <a:custGeom>
                <a:avLst/>
                <a:gdLst>
                  <a:gd name="T0" fmla="*/ 254 w 254"/>
                  <a:gd name="T1" fmla="*/ 524 h 524"/>
                  <a:gd name="T2" fmla="*/ 251 w 254"/>
                  <a:gd name="T3" fmla="*/ 523 h 524"/>
                  <a:gd name="T4" fmla="*/ 3 w 254"/>
                  <a:gd name="T5" fmla="*/ 380 h 524"/>
                  <a:gd name="T6" fmla="*/ 0 w 254"/>
                  <a:gd name="T7" fmla="*/ 375 h 524"/>
                  <a:gd name="T8" fmla="*/ 0 w 254"/>
                  <a:gd name="T9" fmla="*/ 3 h 524"/>
                  <a:gd name="T10" fmla="*/ 0 w 254"/>
                  <a:gd name="T11" fmla="*/ 0 h 524"/>
                  <a:gd name="T12" fmla="*/ 3 w 254"/>
                  <a:gd name="T13" fmla="*/ 1 h 524"/>
                  <a:gd name="T14" fmla="*/ 87 w 254"/>
                  <a:gd name="T15" fmla="*/ 49 h 524"/>
                  <a:gd name="T16" fmla="*/ 188 w 254"/>
                  <a:gd name="T17" fmla="*/ 108 h 524"/>
                  <a:gd name="T18" fmla="*/ 199 w 254"/>
                  <a:gd name="T19" fmla="*/ 114 h 524"/>
                  <a:gd name="T20" fmla="*/ 197 w 254"/>
                  <a:gd name="T21" fmla="*/ 137 h 524"/>
                  <a:gd name="T22" fmla="*/ 196 w 254"/>
                  <a:gd name="T23" fmla="*/ 137 h 524"/>
                  <a:gd name="T24" fmla="*/ 36 w 254"/>
                  <a:gd name="T25" fmla="*/ 45 h 524"/>
                  <a:gd name="T26" fmla="*/ 19 w 254"/>
                  <a:gd name="T27" fmla="*/ 36 h 524"/>
                  <a:gd name="T28" fmla="*/ 19 w 254"/>
                  <a:gd name="T29" fmla="*/ 38 h 524"/>
                  <a:gd name="T30" fmla="*/ 19 w 254"/>
                  <a:gd name="T31" fmla="*/ 42 h 524"/>
                  <a:gd name="T32" fmla="*/ 19 w 254"/>
                  <a:gd name="T33" fmla="*/ 356 h 524"/>
                  <a:gd name="T34" fmla="*/ 19 w 254"/>
                  <a:gd name="T35" fmla="*/ 360 h 524"/>
                  <a:gd name="T36" fmla="*/ 19 w 254"/>
                  <a:gd name="T37" fmla="*/ 362 h 524"/>
                  <a:gd name="T38" fmla="*/ 23 w 254"/>
                  <a:gd name="T39" fmla="*/ 367 h 524"/>
                  <a:gd name="T40" fmla="*/ 135 w 254"/>
                  <a:gd name="T41" fmla="*/ 432 h 524"/>
                  <a:gd name="T42" fmla="*/ 180 w 254"/>
                  <a:gd name="T43" fmla="*/ 458 h 524"/>
                  <a:gd name="T44" fmla="*/ 196 w 254"/>
                  <a:gd name="T45" fmla="*/ 449 h 524"/>
                  <a:gd name="T46" fmla="*/ 233 w 254"/>
                  <a:gd name="T47" fmla="*/ 428 h 524"/>
                  <a:gd name="T48" fmla="*/ 234 w 254"/>
                  <a:gd name="T49" fmla="*/ 423 h 524"/>
                  <a:gd name="T50" fmla="*/ 234 w 254"/>
                  <a:gd name="T51" fmla="*/ 363 h 524"/>
                  <a:gd name="T52" fmla="*/ 234 w 254"/>
                  <a:gd name="T53" fmla="*/ 226 h 524"/>
                  <a:gd name="T54" fmla="*/ 254 w 254"/>
                  <a:gd name="T55" fmla="*/ 245 h 524"/>
                  <a:gd name="T56" fmla="*/ 254 w 254"/>
                  <a:gd name="T57" fmla="*/ 248 h 524"/>
                  <a:gd name="T58" fmla="*/ 254 w 254"/>
                  <a:gd name="T59" fmla="*/ 521 h 524"/>
                  <a:gd name="T60" fmla="*/ 254 w 254"/>
                  <a:gd name="T61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4" h="524">
                    <a:moveTo>
                      <a:pt x="254" y="524"/>
                    </a:moveTo>
                    <a:cubicBezTo>
                      <a:pt x="253" y="524"/>
                      <a:pt x="252" y="524"/>
                      <a:pt x="251" y="523"/>
                    </a:cubicBezTo>
                    <a:cubicBezTo>
                      <a:pt x="168" y="476"/>
                      <a:pt x="86" y="428"/>
                      <a:pt x="3" y="380"/>
                    </a:cubicBezTo>
                    <a:cubicBezTo>
                      <a:pt x="1" y="379"/>
                      <a:pt x="0" y="378"/>
                      <a:pt x="0" y="375"/>
                    </a:cubicBezTo>
                    <a:cubicBezTo>
                      <a:pt x="0" y="251"/>
                      <a:pt x="0" y="127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1" y="17"/>
                      <a:pt x="59" y="33"/>
                      <a:pt x="87" y="49"/>
                    </a:cubicBezTo>
                    <a:cubicBezTo>
                      <a:pt x="120" y="69"/>
                      <a:pt x="154" y="89"/>
                      <a:pt x="188" y="108"/>
                    </a:cubicBezTo>
                    <a:cubicBezTo>
                      <a:pt x="192" y="110"/>
                      <a:pt x="195" y="112"/>
                      <a:pt x="199" y="114"/>
                    </a:cubicBezTo>
                    <a:cubicBezTo>
                      <a:pt x="198" y="122"/>
                      <a:pt x="197" y="129"/>
                      <a:pt x="197" y="137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43" y="106"/>
                      <a:pt x="89" y="76"/>
                      <a:pt x="36" y="45"/>
                    </a:cubicBezTo>
                    <a:cubicBezTo>
                      <a:pt x="31" y="42"/>
                      <a:pt x="25" y="39"/>
                      <a:pt x="19" y="36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19" y="40"/>
                      <a:pt x="19" y="41"/>
                      <a:pt x="19" y="42"/>
                    </a:cubicBezTo>
                    <a:cubicBezTo>
                      <a:pt x="19" y="147"/>
                      <a:pt x="19" y="251"/>
                      <a:pt x="19" y="356"/>
                    </a:cubicBezTo>
                    <a:cubicBezTo>
                      <a:pt x="19" y="357"/>
                      <a:pt x="19" y="359"/>
                      <a:pt x="19" y="360"/>
                    </a:cubicBezTo>
                    <a:cubicBezTo>
                      <a:pt x="19" y="360"/>
                      <a:pt x="19" y="361"/>
                      <a:pt x="19" y="362"/>
                    </a:cubicBezTo>
                    <a:cubicBezTo>
                      <a:pt x="19" y="364"/>
                      <a:pt x="20" y="366"/>
                      <a:pt x="23" y="367"/>
                    </a:cubicBezTo>
                    <a:cubicBezTo>
                      <a:pt x="60" y="389"/>
                      <a:pt x="97" y="410"/>
                      <a:pt x="135" y="432"/>
                    </a:cubicBezTo>
                    <a:cubicBezTo>
                      <a:pt x="150" y="440"/>
                      <a:pt x="165" y="449"/>
                      <a:pt x="180" y="458"/>
                    </a:cubicBezTo>
                    <a:cubicBezTo>
                      <a:pt x="185" y="455"/>
                      <a:pt x="190" y="452"/>
                      <a:pt x="196" y="449"/>
                    </a:cubicBezTo>
                    <a:cubicBezTo>
                      <a:pt x="208" y="442"/>
                      <a:pt x="220" y="435"/>
                      <a:pt x="233" y="428"/>
                    </a:cubicBezTo>
                    <a:cubicBezTo>
                      <a:pt x="233" y="426"/>
                      <a:pt x="234" y="425"/>
                      <a:pt x="234" y="423"/>
                    </a:cubicBezTo>
                    <a:cubicBezTo>
                      <a:pt x="234" y="403"/>
                      <a:pt x="234" y="383"/>
                      <a:pt x="234" y="363"/>
                    </a:cubicBezTo>
                    <a:cubicBezTo>
                      <a:pt x="234" y="317"/>
                      <a:pt x="234" y="272"/>
                      <a:pt x="234" y="226"/>
                    </a:cubicBezTo>
                    <a:cubicBezTo>
                      <a:pt x="241" y="232"/>
                      <a:pt x="248" y="239"/>
                      <a:pt x="254" y="245"/>
                    </a:cubicBezTo>
                    <a:cubicBezTo>
                      <a:pt x="254" y="246"/>
                      <a:pt x="254" y="247"/>
                      <a:pt x="254" y="248"/>
                    </a:cubicBezTo>
                    <a:cubicBezTo>
                      <a:pt x="254" y="339"/>
                      <a:pt x="254" y="430"/>
                      <a:pt x="254" y="521"/>
                    </a:cubicBezTo>
                    <a:cubicBezTo>
                      <a:pt x="254" y="522"/>
                      <a:pt x="254" y="523"/>
                      <a:pt x="254" y="524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086">
                <a:extLst>
                  <a:ext uri="{FF2B5EF4-FFF2-40B4-BE49-F238E27FC236}">
                    <a16:creationId xmlns:a16="http://schemas.microsoft.com/office/drawing/2014/main" id="{6DB51637-5A29-4150-A1BE-CA83672D8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07288" y="5194300"/>
                <a:ext cx="52387" cy="698500"/>
              </a:xfrm>
              <a:custGeom>
                <a:avLst/>
                <a:gdLst>
                  <a:gd name="T0" fmla="*/ 0 w 21"/>
                  <a:gd name="T1" fmla="*/ 0 h 279"/>
                  <a:gd name="T2" fmla="*/ 21 w 21"/>
                  <a:gd name="T3" fmla="*/ 12 h 279"/>
                  <a:gd name="T4" fmla="*/ 21 w 21"/>
                  <a:gd name="T5" fmla="*/ 18 h 279"/>
                  <a:gd name="T6" fmla="*/ 21 w 21"/>
                  <a:gd name="T7" fmla="*/ 260 h 279"/>
                  <a:gd name="T8" fmla="*/ 21 w 21"/>
                  <a:gd name="T9" fmla="*/ 267 h 279"/>
                  <a:gd name="T10" fmla="*/ 0 w 21"/>
                  <a:gd name="T11" fmla="*/ 279 h 279"/>
                  <a:gd name="T12" fmla="*/ 0 w 21"/>
                  <a:gd name="T13" fmla="*/ 276 h 279"/>
                  <a:gd name="T14" fmla="*/ 0 w 21"/>
                  <a:gd name="T15" fmla="*/ 3 h 279"/>
                  <a:gd name="T16" fmla="*/ 0 w 21"/>
                  <a:gd name="T1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79">
                    <a:moveTo>
                      <a:pt x="0" y="0"/>
                    </a:moveTo>
                    <a:cubicBezTo>
                      <a:pt x="7" y="4"/>
                      <a:pt x="14" y="8"/>
                      <a:pt x="21" y="12"/>
                    </a:cubicBezTo>
                    <a:cubicBezTo>
                      <a:pt x="21" y="14"/>
                      <a:pt x="21" y="16"/>
                      <a:pt x="21" y="18"/>
                    </a:cubicBezTo>
                    <a:cubicBezTo>
                      <a:pt x="21" y="99"/>
                      <a:pt x="21" y="179"/>
                      <a:pt x="21" y="260"/>
                    </a:cubicBezTo>
                    <a:cubicBezTo>
                      <a:pt x="21" y="262"/>
                      <a:pt x="21" y="265"/>
                      <a:pt x="21" y="267"/>
                    </a:cubicBezTo>
                    <a:cubicBezTo>
                      <a:pt x="14" y="271"/>
                      <a:pt x="7" y="275"/>
                      <a:pt x="0" y="279"/>
                    </a:cubicBezTo>
                    <a:cubicBezTo>
                      <a:pt x="0" y="278"/>
                      <a:pt x="0" y="277"/>
                      <a:pt x="0" y="276"/>
                    </a:cubicBezTo>
                    <a:cubicBezTo>
                      <a:pt x="0" y="185"/>
                      <a:pt x="0" y="9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6087">
                <a:extLst>
                  <a:ext uri="{FF2B5EF4-FFF2-40B4-BE49-F238E27FC236}">
                    <a16:creationId xmlns:a16="http://schemas.microsoft.com/office/drawing/2014/main" id="{7BB53CDF-F7FD-46A7-9C64-8B997F3B7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48188"/>
                <a:ext cx="517525" cy="317500"/>
              </a:xfrm>
              <a:custGeom>
                <a:avLst/>
                <a:gdLst>
                  <a:gd name="T0" fmla="*/ 210 w 210"/>
                  <a:gd name="T1" fmla="*/ 108 h 127"/>
                  <a:gd name="T2" fmla="*/ 199 w 210"/>
                  <a:gd name="T3" fmla="*/ 127 h 127"/>
                  <a:gd name="T4" fmla="*/ 188 w 210"/>
                  <a:gd name="T5" fmla="*/ 121 h 127"/>
                  <a:gd name="T6" fmla="*/ 87 w 210"/>
                  <a:gd name="T7" fmla="*/ 62 h 127"/>
                  <a:gd name="T8" fmla="*/ 3 w 210"/>
                  <a:gd name="T9" fmla="*/ 14 h 127"/>
                  <a:gd name="T10" fmla="*/ 0 w 210"/>
                  <a:gd name="T11" fmla="*/ 13 h 127"/>
                  <a:gd name="T12" fmla="*/ 21 w 210"/>
                  <a:gd name="T13" fmla="*/ 0 h 127"/>
                  <a:gd name="T14" fmla="*/ 25 w 210"/>
                  <a:gd name="T15" fmla="*/ 1 h 127"/>
                  <a:gd name="T16" fmla="*/ 134 w 210"/>
                  <a:gd name="T17" fmla="*/ 64 h 127"/>
                  <a:gd name="T18" fmla="*/ 210 w 210"/>
                  <a:gd name="T19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27">
                    <a:moveTo>
                      <a:pt x="210" y="108"/>
                    </a:moveTo>
                    <a:cubicBezTo>
                      <a:pt x="206" y="114"/>
                      <a:pt x="203" y="121"/>
                      <a:pt x="199" y="127"/>
                    </a:cubicBezTo>
                    <a:cubicBezTo>
                      <a:pt x="195" y="125"/>
                      <a:pt x="192" y="123"/>
                      <a:pt x="188" y="121"/>
                    </a:cubicBezTo>
                    <a:cubicBezTo>
                      <a:pt x="154" y="102"/>
                      <a:pt x="120" y="82"/>
                      <a:pt x="87" y="62"/>
                    </a:cubicBezTo>
                    <a:cubicBezTo>
                      <a:pt x="59" y="46"/>
                      <a:pt x="31" y="30"/>
                      <a:pt x="3" y="14"/>
                    </a:cubicBezTo>
                    <a:cubicBezTo>
                      <a:pt x="2" y="13"/>
                      <a:pt x="1" y="13"/>
                      <a:pt x="0" y="13"/>
                    </a:cubicBezTo>
                    <a:cubicBezTo>
                      <a:pt x="7" y="9"/>
                      <a:pt x="14" y="4"/>
                      <a:pt x="21" y="0"/>
                    </a:cubicBezTo>
                    <a:cubicBezTo>
                      <a:pt x="22" y="0"/>
                      <a:pt x="24" y="0"/>
                      <a:pt x="25" y="1"/>
                    </a:cubicBezTo>
                    <a:cubicBezTo>
                      <a:pt x="62" y="22"/>
                      <a:pt x="98" y="43"/>
                      <a:pt x="134" y="64"/>
                    </a:cubicBezTo>
                    <a:cubicBezTo>
                      <a:pt x="159" y="78"/>
                      <a:pt x="184" y="93"/>
                      <a:pt x="210" y="108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088">
                <a:extLst>
                  <a:ext uri="{FF2B5EF4-FFF2-40B4-BE49-F238E27FC236}">
                    <a16:creationId xmlns:a16="http://schemas.microsoft.com/office/drawing/2014/main" id="{BE403678-F027-4C15-AF1F-ED4D33A71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4900" y="5224463"/>
                <a:ext cx="4762" cy="638175"/>
              </a:xfrm>
              <a:custGeom>
                <a:avLst/>
                <a:gdLst>
                  <a:gd name="T0" fmla="*/ 0 w 2"/>
                  <a:gd name="T1" fmla="*/ 255 h 255"/>
                  <a:gd name="T2" fmla="*/ 0 w 2"/>
                  <a:gd name="T3" fmla="*/ 248 h 255"/>
                  <a:gd name="T4" fmla="*/ 0 w 2"/>
                  <a:gd name="T5" fmla="*/ 6 h 255"/>
                  <a:gd name="T6" fmla="*/ 0 w 2"/>
                  <a:gd name="T7" fmla="*/ 0 h 255"/>
                  <a:gd name="T8" fmla="*/ 2 w 2"/>
                  <a:gd name="T9" fmla="*/ 0 h 255"/>
                  <a:gd name="T10" fmla="*/ 2 w 2"/>
                  <a:gd name="T11" fmla="*/ 6 h 255"/>
                  <a:gd name="T12" fmla="*/ 1 w 2"/>
                  <a:gd name="T13" fmla="*/ 251 h 255"/>
                  <a:gd name="T14" fmla="*/ 0 w 2"/>
                  <a:gd name="T1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55">
                    <a:moveTo>
                      <a:pt x="0" y="255"/>
                    </a:moveTo>
                    <a:cubicBezTo>
                      <a:pt x="0" y="253"/>
                      <a:pt x="0" y="250"/>
                      <a:pt x="0" y="248"/>
                    </a:cubicBezTo>
                    <a:cubicBezTo>
                      <a:pt x="0" y="167"/>
                      <a:pt x="0" y="87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2"/>
                      <a:pt x="2" y="4"/>
                      <a:pt x="2" y="6"/>
                    </a:cubicBezTo>
                    <a:cubicBezTo>
                      <a:pt x="2" y="88"/>
                      <a:pt x="2" y="169"/>
                      <a:pt x="1" y="251"/>
                    </a:cubicBezTo>
                    <a:cubicBezTo>
                      <a:pt x="1" y="252"/>
                      <a:pt x="1" y="254"/>
                      <a:pt x="0" y="255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089">
                <a:extLst>
                  <a:ext uri="{FF2B5EF4-FFF2-40B4-BE49-F238E27FC236}">
                    <a16:creationId xmlns:a16="http://schemas.microsoft.com/office/drawing/2014/main" id="{4E9A3194-B3D7-4BA7-A54A-1AC3D8940E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86725" y="4670425"/>
                <a:ext cx="530225" cy="1057275"/>
              </a:xfrm>
              <a:custGeom>
                <a:avLst/>
                <a:gdLst>
                  <a:gd name="T0" fmla="*/ 182 w 215"/>
                  <a:gd name="T1" fmla="*/ 127 h 422"/>
                  <a:gd name="T2" fmla="*/ 215 w 215"/>
                  <a:gd name="T3" fmla="*/ 190 h 422"/>
                  <a:gd name="T4" fmla="*/ 215 w 215"/>
                  <a:gd name="T5" fmla="*/ 387 h 422"/>
                  <a:gd name="T6" fmla="*/ 171 w 215"/>
                  <a:gd name="T7" fmla="*/ 368 h 422"/>
                  <a:gd name="T8" fmla="*/ 166 w 215"/>
                  <a:gd name="T9" fmla="*/ 363 h 422"/>
                  <a:gd name="T10" fmla="*/ 164 w 215"/>
                  <a:gd name="T11" fmla="*/ 347 h 422"/>
                  <a:gd name="T12" fmla="*/ 68 w 215"/>
                  <a:gd name="T13" fmla="*/ 292 h 422"/>
                  <a:gd name="T14" fmla="*/ 71 w 215"/>
                  <a:gd name="T15" fmla="*/ 309 h 422"/>
                  <a:gd name="T16" fmla="*/ 162 w 215"/>
                  <a:gd name="T17" fmla="*/ 361 h 422"/>
                  <a:gd name="T18" fmla="*/ 162 w 215"/>
                  <a:gd name="T19" fmla="*/ 377 h 422"/>
                  <a:gd name="T20" fmla="*/ 116 w 215"/>
                  <a:gd name="T21" fmla="*/ 396 h 422"/>
                  <a:gd name="T22" fmla="*/ 0 w 215"/>
                  <a:gd name="T23" fmla="*/ 326 h 422"/>
                  <a:gd name="T24" fmla="*/ 0 w 215"/>
                  <a:gd name="T25" fmla="*/ 320 h 422"/>
                  <a:gd name="T26" fmla="*/ 0 w 215"/>
                  <a:gd name="T27" fmla="*/ 2 h 422"/>
                  <a:gd name="T28" fmla="*/ 17 w 215"/>
                  <a:gd name="T29" fmla="*/ 9 h 422"/>
                  <a:gd name="T30" fmla="*/ 178 w 215"/>
                  <a:gd name="T31" fmla="*/ 101 h 422"/>
                  <a:gd name="T32" fmla="*/ 68 w 215"/>
                  <a:gd name="T33" fmla="*/ 126 h 422"/>
                  <a:gd name="T34" fmla="*/ 140 w 215"/>
                  <a:gd name="T35" fmla="*/ 172 h 422"/>
                  <a:gd name="T36" fmla="*/ 166 w 215"/>
                  <a:gd name="T37" fmla="*/ 175 h 422"/>
                  <a:gd name="T38" fmla="*/ 82 w 215"/>
                  <a:gd name="T39" fmla="*/ 123 h 422"/>
                  <a:gd name="T40" fmla="*/ 68 w 215"/>
                  <a:gd name="T41" fmla="*/ 206 h 422"/>
                  <a:gd name="T42" fmla="*/ 72 w 215"/>
                  <a:gd name="T43" fmla="*/ 223 h 422"/>
                  <a:gd name="T44" fmla="*/ 166 w 215"/>
                  <a:gd name="T45" fmla="*/ 277 h 422"/>
                  <a:gd name="T46" fmla="*/ 163 w 215"/>
                  <a:gd name="T47" fmla="*/ 260 h 422"/>
                  <a:gd name="T48" fmla="*/ 68 w 215"/>
                  <a:gd name="T49" fmla="*/ 206 h 422"/>
                  <a:gd name="T50" fmla="*/ 132 w 215"/>
                  <a:gd name="T51" fmla="*/ 129 h 422"/>
                  <a:gd name="T52" fmla="*/ 73 w 215"/>
                  <a:gd name="T53" fmla="*/ 91 h 422"/>
                  <a:gd name="T54" fmla="*/ 68 w 215"/>
                  <a:gd name="T55" fmla="*/ 100 h 422"/>
                  <a:gd name="T56" fmla="*/ 114 w 215"/>
                  <a:gd name="T57" fmla="*/ 130 h 422"/>
                  <a:gd name="T58" fmla="*/ 132 w 215"/>
                  <a:gd name="T59" fmla="*/ 232 h 422"/>
                  <a:gd name="T60" fmla="*/ 129 w 215"/>
                  <a:gd name="T61" fmla="*/ 214 h 422"/>
                  <a:gd name="T62" fmla="*/ 68 w 215"/>
                  <a:gd name="T63" fmla="*/ 179 h 422"/>
                  <a:gd name="T64" fmla="*/ 72 w 215"/>
                  <a:gd name="T65" fmla="*/ 197 h 422"/>
                  <a:gd name="T66" fmla="*/ 132 w 215"/>
                  <a:gd name="T67" fmla="*/ 232 h 422"/>
                  <a:gd name="T68" fmla="*/ 68 w 215"/>
                  <a:gd name="T69" fmla="*/ 277 h 422"/>
                  <a:gd name="T70" fmla="*/ 106 w 215"/>
                  <a:gd name="T71" fmla="*/ 302 h 422"/>
                  <a:gd name="T72" fmla="*/ 129 w 215"/>
                  <a:gd name="T73" fmla="*/ 304 h 422"/>
                  <a:gd name="T74" fmla="*/ 116 w 215"/>
                  <a:gd name="T75" fmla="*/ 293 h 422"/>
                  <a:gd name="T76" fmla="*/ 24 w 215"/>
                  <a:gd name="T77" fmla="*/ 173 h 422"/>
                  <a:gd name="T78" fmla="*/ 54 w 215"/>
                  <a:gd name="T79" fmla="*/ 189 h 422"/>
                  <a:gd name="T80" fmla="*/ 29 w 215"/>
                  <a:gd name="T81" fmla="*/ 161 h 422"/>
                  <a:gd name="T82" fmla="*/ 54 w 215"/>
                  <a:gd name="T83" fmla="*/ 278 h 422"/>
                  <a:gd name="T84" fmla="*/ 24 w 215"/>
                  <a:gd name="T85" fmla="*/ 262 h 422"/>
                  <a:gd name="T86" fmla="*/ 50 w 215"/>
                  <a:gd name="T87" fmla="*/ 290 h 422"/>
                  <a:gd name="T88" fmla="*/ 54 w 215"/>
                  <a:gd name="T89" fmla="*/ 100 h 422"/>
                  <a:gd name="T90" fmla="*/ 24 w 215"/>
                  <a:gd name="T91" fmla="*/ 82 h 422"/>
                  <a:gd name="T92" fmla="*/ 50 w 215"/>
                  <a:gd name="T93" fmla="*/ 1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5" h="422">
                    <a:moveTo>
                      <a:pt x="178" y="101"/>
                    </a:moveTo>
                    <a:cubicBezTo>
                      <a:pt x="179" y="110"/>
                      <a:pt x="180" y="119"/>
                      <a:pt x="182" y="127"/>
                    </a:cubicBezTo>
                    <a:cubicBezTo>
                      <a:pt x="188" y="149"/>
                      <a:pt x="198" y="169"/>
                      <a:pt x="213" y="187"/>
                    </a:cubicBezTo>
                    <a:cubicBezTo>
                      <a:pt x="214" y="188"/>
                      <a:pt x="214" y="189"/>
                      <a:pt x="215" y="190"/>
                    </a:cubicBezTo>
                    <a:cubicBezTo>
                      <a:pt x="215" y="236"/>
                      <a:pt x="215" y="281"/>
                      <a:pt x="215" y="327"/>
                    </a:cubicBezTo>
                    <a:cubicBezTo>
                      <a:pt x="215" y="347"/>
                      <a:pt x="215" y="367"/>
                      <a:pt x="215" y="387"/>
                    </a:cubicBezTo>
                    <a:cubicBezTo>
                      <a:pt x="215" y="389"/>
                      <a:pt x="214" y="390"/>
                      <a:pt x="214" y="392"/>
                    </a:cubicBezTo>
                    <a:cubicBezTo>
                      <a:pt x="200" y="384"/>
                      <a:pt x="185" y="376"/>
                      <a:pt x="171" y="368"/>
                    </a:cubicBezTo>
                    <a:cubicBezTo>
                      <a:pt x="169" y="367"/>
                      <a:pt x="168" y="365"/>
                      <a:pt x="166" y="363"/>
                    </a:cubicBezTo>
                    <a:cubicBezTo>
                      <a:pt x="166" y="363"/>
                      <a:pt x="166" y="363"/>
                      <a:pt x="166" y="363"/>
                    </a:cubicBezTo>
                    <a:cubicBezTo>
                      <a:pt x="166" y="358"/>
                      <a:pt x="166" y="354"/>
                      <a:pt x="166" y="349"/>
                    </a:cubicBezTo>
                    <a:cubicBezTo>
                      <a:pt x="165" y="348"/>
                      <a:pt x="165" y="347"/>
                      <a:pt x="164" y="347"/>
                    </a:cubicBezTo>
                    <a:cubicBezTo>
                      <a:pt x="133" y="329"/>
                      <a:pt x="102" y="311"/>
                      <a:pt x="71" y="294"/>
                    </a:cubicBezTo>
                    <a:cubicBezTo>
                      <a:pt x="70" y="293"/>
                      <a:pt x="69" y="293"/>
                      <a:pt x="68" y="292"/>
                    </a:cubicBezTo>
                    <a:cubicBezTo>
                      <a:pt x="68" y="297"/>
                      <a:pt x="68" y="301"/>
                      <a:pt x="68" y="305"/>
                    </a:cubicBezTo>
                    <a:cubicBezTo>
                      <a:pt x="69" y="306"/>
                      <a:pt x="70" y="308"/>
                      <a:pt x="71" y="309"/>
                    </a:cubicBezTo>
                    <a:cubicBezTo>
                      <a:pt x="80" y="314"/>
                      <a:pt x="89" y="320"/>
                      <a:pt x="98" y="325"/>
                    </a:cubicBezTo>
                    <a:cubicBezTo>
                      <a:pt x="120" y="337"/>
                      <a:pt x="141" y="349"/>
                      <a:pt x="162" y="361"/>
                    </a:cubicBezTo>
                    <a:cubicBezTo>
                      <a:pt x="162" y="364"/>
                      <a:pt x="161" y="366"/>
                      <a:pt x="161" y="368"/>
                    </a:cubicBezTo>
                    <a:cubicBezTo>
                      <a:pt x="161" y="371"/>
                      <a:pt x="162" y="374"/>
                      <a:pt x="162" y="377"/>
                    </a:cubicBezTo>
                    <a:cubicBezTo>
                      <a:pt x="162" y="392"/>
                      <a:pt x="161" y="407"/>
                      <a:pt x="161" y="422"/>
                    </a:cubicBezTo>
                    <a:cubicBezTo>
                      <a:pt x="146" y="413"/>
                      <a:pt x="131" y="404"/>
                      <a:pt x="116" y="396"/>
                    </a:cubicBezTo>
                    <a:cubicBezTo>
                      <a:pt x="78" y="374"/>
                      <a:pt x="41" y="353"/>
                      <a:pt x="4" y="331"/>
                    </a:cubicBezTo>
                    <a:cubicBezTo>
                      <a:pt x="1" y="330"/>
                      <a:pt x="0" y="328"/>
                      <a:pt x="0" y="326"/>
                    </a:cubicBezTo>
                    <a:cubicBezTo>
                      <a:pt x="0" y="325"/>
                      <a:pt x="0" y="324"/>
                      <a:pt x="0" y="324"/>
                    </a:cubicBezTo>
                    <a:cubicBezTo>
                      <a:pt x="0" y="323"/>
                      <a:pt x="0" y="321"/>
                      <a:pt x="0" y="320"/>
                    </a:cubicBezTo>
                    <a:cubicBezTo>
                      <a:pt x="0" y="215"/>
                      <a:pt x="0" y="111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6" y="3"/>
                      <a:pt x="12" y="6"/>
                      <a:pt x="17" y="9"/>
                    </a:cubicBezTo>
                    <a:cubicBezTo>
                      <a:pt x="70" y="40"/>
                      <a:pt x="124" y="70"/>
                      <a:pt x="177" y="101"/>
                    </a:cubicBezTo>
                    <a:lnTo>
                      <a:pt x="178" y="101"/>
                    </a:lnTo>
                    <a:close/>
                    <a:moveTo>
                      <a:pt x="68" y="115"/>
                    </a:moveTo>
                    <a:cubicBezTo>
                      <a:pt x="68" y="119"/>
                      <a:pt x="68" y="123"/>
                      <a:pt x="68" y="126"/>
                    </a:cubicBezTo>
                    <a:cubicBezTo>
                      <a:pt x="68" y="129"/>
                      <a:pt x="69" y="131"/>
                      <a:pt x="71" y="132"/>
                    </a:cubicBezTo>
                    <a:cubicBezTo>
                      <a:pt x="95" y="145"/>
                      <a:pt x="117" y="159"/>
                      <a:pt x="140" y="172"/>
                    </a:cubicBezTo>
                    <a:cubicBezTo>
                      <a:pt x="149" y="177"/>
                      <a:pt x="157" y="181"/>
                      <a:pt x="166" y="186"/>
                    </a:cubicBezTo>
                    <a:cubicBezTo>
                      <a:pt x="166" y="182"/>
                      <a:pt x="166" y="178"/>
                      <a:pt x="166" y="175"/>
                    </a:cubicBezTo>
                    <a:cubicBezTo>
                      <a:pt x="166" y="172"/>
                      <a:pt x="165" y="171"/>
                      <a:pt x="163" y="169"/>
                    </a:cubicBezTo>
                    <a:cubicBezTo>
                      <a:pt x="136" y="154"/>
                      <a:pt x="109" y="138"/>
                      <a:pt x="82" y="123"/>
                    </a:cubicBezTo>
                    <a:cubicBezTo>
                      <a:pt x="78" y="120"/>
                      <a:pt x="73" y="118"/>
                      <a:pt x="68" y="115"/>
                    </a:cubicBezTo>
                    <a:close/>
                    <a:moveTo>
                      <a:pt x="68" y="206"/>
                    </a:moveTo>
                    <a:cubicBezTo>
                      <a:pt x="68" y="210"/>
                      <a:pt x="68" y="214"/>
                      <a:pt x="68" y="217"/>
                    </a:cubicBezTo>
                    <a:cubicBezTo>
                      <a:pt x="68" y="220"/>
                      <a:pt x="69" y="222"/>
                      <a:pt x="72" y="223"/>
                    </a:cubicBezTo>
                    <a:cubicBezTo>
                      <a:pt x="102" y="240"/>
                      <a:pt x="132" y="258"/>
                      <a:pt x="162" y="275"/>
                    </a:cubicBezTo>
                    <a:cubicBezTo>
                      <a:pt x="163" y="276"/>
                      <a:pt x="164" y="276"/>
                      <a:pt x="166" y="277"/>
                    </a:cubicBezTo>
                    <a:cubicBezTo>
                      <a:pt x="166" y="273"/>
                      <a:pt x="166" y="269"/>
                      <a:pt x="166" y="265"/>
                    </a:cubicBezTo>
                    <a:cubicBezTo>
                      <a:pt x="166" y="263"/>
                      <a:pt x="165" y="261"/>
                      <a:pt x="163" y="260"/>
                    </a:cubicBezTo>
                    <a:cubicBezTo>
                      <a:pt x="140" y="247"/>
                      <a:pt x="117" y="234"/>
                      <a:pt x="95" y="221"/>
                    </a:cubicBezTo>
                    <a:cubicBezTo>
                      <a:pt x="86" y="216"/>
                      <a:pt x="78" y="211"/>
                      <a:pt x="68" y="206"/>
                    </a:cubicBezTo>
                    <a:close/>
                    <a:moveTo>
                      <a:pt x="132" y="140"/>
                    </a:moveTo>
                    <a:cubicBezTo>
                      <a:pt x="132" y="136"/>
                      <a:pt x="132" y="132"/>
                      <a:pt x="132" y="129"/>
                    </a:cubicBezTo>
                    <a:cubicBezTo>
                      <a:pt x="133" y="126"/>
                      <a:pt x="132" y="124"/>
                      <a:pt x="129" y="123"/>
                    </a:cubicBezTo>
                    <a:cubicBezTo>
                      <a:pt x="110" y="112"/>
                      <a:pt x="92" y="102"/>
                      <a:pt x="73" y="91"/>
                    </a:cubicBezTo>
                    <a:cubicBezTo>
                      <a:pt x="72" y="90"/>
                      <a:pt x="70" y="89"/>
                      <a:pt x="68" y="88"/>
                    </a:cubicBezTo>
                    <a:cubicBezTo>
                      <a:pt x="68" y="93"/>
                      <a:pt x="68" y="96"/>
                      <a:pt x="68" y="100"/>
                    </a:cubicBezTo>
                    <a:cubicBezTo>
                      <a:pt x="68" y="103"/>
                      <a:pt x="69" y="104"/>
                      <a:pt x="71" y="106"/>
                    </a:cubicBezTo>
                    <a:cubicBezTo>
                      <a:pt x="86" y="114"/>
                      <a:pt x="100" y="122"/>
                      <a:pt x="114" y="130"/>
                    </a:cubicBezTo>
                    <a:cubicBezTo>
                      <a:pt x="120" y="133"/>
                      <a:pt x="126" y="137"/>
                      <a:pt x="132" y="140"/>
                    </a:cubicBezTo>
                    <a:close/>
                    <a:moveTo>
                      <a:pt x="132" y="232"/>
                    </a:moveTo>
                    <a:cubicBezTo>
                      <a:pt x="132" y="227"/>
                      <a:pt x="132" y="223"/>
                      <a:pt x="133" y="220"/>
                    </a:cubicBezTo>
                    <a:cubicBezTo>
                      <a:pt x="133" y="217"/>
                      <a:pt x="131" y="215"/>
                      <a:pt x="129" y="214"/>
                    </a:cubicBezTo>
                    <a:cubicBezTo>
                      <a:pt x="113" y="205"/>
                      <a:pt x="98" y="196"/>
                      <a:pt x="82" y="187"/>
                    </a:cubicBezTo>
                    <a:cubicBezTo>
                      <a:pt x="78" y="185"/>
                      <a:pt x="73" y="182"/>
                      <a:pt x="68" y="179"/>
                    </a:cubicBezTo>
                    <a:cubicBezTo>
                      <a:pt x="68" y="184"/>
                      <a:pt x="68" y="187"/>
                      <a:pt x="68" y="191"/>
                    </a:cubicBezTo>
                    <a:cubicBezTo>
                      <a:pt x="68" y="194"/>
                      <a:pt x="69" y="195"/>
                      <a:pt x="72" y="197"/>
                    </a:cubicBezTo>
                    <a:cubicBezTo>
                      <a:pt x="82" y="203"/>
                      <a:pt x="93" y="209"/>
                      <a:pt x="104" y="215"/>
                    </a:cubicBezTo>
                    <a:cubicBezTo>
                      <a:pt x="113" y="220"/>
                      <a:pt x="122" y="226"/>
                      <a:pt x="132" y="232"/>
                    </a:cubicBezTo>
                    <a:close/>
                    <a:moveTo>
                      <a:pt x="68" y="265"/>
                    </a:moveTo>
                    <a:cubicBezTo>
                      <a:pt x="68" y="270"/>
                      <a:pt x="68" y="274"/>
                      <a:pt x="68" y="277"/>
                    </a:cubicBezTo>
                    <a:cubicBezTo>
                      <a:pt x="68" y="280"/>
                      <a:pt x="69" y="282"/>
                      <a:pt x="71" y="283"/>
                    </a:cubicBezTo>
                    <a:cubicBezTo>
                      <a:pt x="83" y="289"/>
                      <a:pt x="94" y="296"/>
                      <a:pt x="106" y="302"/>
                    </a:cubicBezTo>
                    <a:cubicBezTo>
                      <a:pt x="113" y="307"/>
                      <a:pt x="121" y="311"/>
                      <a:pt x="129" y="316"/>
                    </a:cubicBezTo>
                    <a:cubicBezTo>
                      <a:pt x="129" y="311"/>
                      <a:pt x="129" y="308"/>
                      <a:pt x="129" y="304"/>
                    </a:cubicBezTo>
                    <a:cubicBezTo>
                      <a:pt x="129" y="301"/>
                      <a:pt x="129" y="300"/>
                      <a:pt x="126" y="299"/>
                    </a:cubicBezTo>
                    <a:cubicBezTo>
                      <a:pt x="123" y="297"/>
                      <a:pt x="120" y="295"/>
                      <a:pt x="116" y="293"/>
                    </a:cubicBezTo>
                    <a:cubicBezTo>
                      <a:pt x="101" y="284"/>
                      <a:pt x="85" y="275"/>
                      <a:pt x="68" y="265"/>
                    </a:cubicBezTo>
                    <a:close/>
                    <a:moveTo>
                      <a:pt x="24" y="173"/>
                    </a:moveTo>
                    <a:cubicBezTo>
                      <a:pt x="25" y="183"/>
                      <a:pt x="30" y="192"/>
                      <a:pt x="41" y="198"/>
                    </a:cubicBezTo>
                    <a:cubicBezTo>
                      <a:pt x="48" y="202"/>
                      <a:pt x="54" y="198"/>
                      <a:pt x="54" y="189"/>
                    </a:cubicBezTo>
                    <a:cubicBezTo>
                      <a:pt x="54" y="178"/>
                      <a:pt x="49" y="169"/>
                      <a:pt x="40" y="162"/>
                    </a:cubicBezTo>
                    <a:cubicBezTo>
                      <a:pt x="36" y="160"/>
                      <a:pt x="33" y="159"/>
                      <a:pt x="29" y="161"/>
                    </a:cubicBezTo>
                    <a:cubicBezTo>
                      <a:pt x="25" y="163"/>
                      <a:pt x="24" y="167"/>
                      <a:pt x="24" y="173"/>
                    </a:cubicBezTo>
                    <a:close/>
                    <a:moveTo>
                      <a:pt x="54" y="278"/>
                    </a:moveTo>
                    <a:cubicBezTo>
                      <a:pt x="53" y="269"/>
                      <a:pt x="49" y="259"/>
                      <a:pt x="39" y="253"/>
                    </a:cubicBezTo>
                    <a:cubicBezTo>
                      <a:pt x="31" y="249"/>
                      <a:pt x="24" y="253"/>
                      <a:pt x="24" y="262"/>
                    </a:cubicBezTo>
                    <a:cubicBezTo>
                      <a:pt x="24" y="273"/>
                      <a:pt x="30" y="282"/>
                      <a:pt x="39" y="289"/>
                    </a:cubicBezTo>
                    <a:cubicBezTo>
                      <a:pt x="42" y="291"/>
                      <a:pt x="46" y="292"/>
                      <a:pt x="50" y="290"/>
                    </a:cubicBezTo>
                    <a:cubicBezTo>
                      <a:pt x="54" y="288"/>
                      <a:pt x="54" y="284"/>
                      <a:pt x="54" y="278"/>
                    </a:cubicBezTo>
                    <a:close/>
                    <a:moveTo>
                      <a:pt x="54" y="100"/>
                    </a:moveTo>
                    <a:cubicBezTo>
                      <a:pt x="53" y="89"/>
                      <a:pt x="49" y="79"/>
                      <a:pt x="38" y="73"/>
                    </a:cubicBezTo>
                    <a:cubicBezTo>
                      <a:pt x="31" y="69"/>
                      <a:pt x="24" y="73"/>
                      <a:pt x="24" y="82"/>
                    </a:cubicBezTo>
                    <a:cubicBezTo>
                      <a:pt x="24" y="93"/>
                      <a:pt x="29" y="102"/>
                      <a:pt x="39" y="109"/>
                    </a:cubicBezTo>
                    <a:cubicBezTo>
                      <a:pt x="42" y="111"/>
                      <a:pt x="46" y="112"/>
                      <a:pt x="50" y="110"/>
                    </a:cubicBezTo>
                    <a:cubicBezTo>
                      <a:pt x="54" y="108"/>
                      <a:pt x="54" y="104"/>
                      <a:pt x="54" y="10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090">
                <a:extLst>
                  <a:ext uri="{FF2B5EF4-FFF2-40B4-BE49-F238E27FC236}">
                    <a16:creationId xmlns:a16="http://schemas.microsoft.com/office/drawing/2014/main" id="{7D83B18D-9F91-44B7-8D19-1E4EF0D7A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89850" y="5573713"/>
                <a:ext cx="131762" cy="153988"/>
              </a:xfrm>
              <a:custGeom>
                <a:avLst/>
                <a:gdLst>
                  <a:gd name="T0" fmla="*/ 0 w 53"/>
                  <a:gd name="T1" fmla="*/ 61 h 61"/>
                  <a:gd name="T2" fmla="*/ 1 w 53"/>
                  <a:gd name="T3" fmla="*/ 16 h 61"/>
                  <a:gd name="T4" fmla="*/ 0 w 53"/>
                  <a:gd name="T5" fmla="*/ 7 h 61"/>
                  <a:gd name="T6" fmla="*/ 1 w 53"/>
                  <a:gd name="T7" fmla="*/ 0 h 61"/>
                  <a:gd name="T8" fmla="*/ 5 w 53"/>
                  <a:gd name="T9" fmla="*/ 2 h 61"/>
                  <a:gd name="T10" fmla="*/ 10 w 53"/>
                  <a:gd name="T11" fmla="*/ 7 h 61"/>
                  <a:gd name="T12" fmla="*/ 53 w 53"/>
                  <a:gd name="T13" fmla="*/ 31 h 61"/>
                  <a:gd name="T14" fmla="*/ 16 w 53"/>
                  <a:gd name="T15" fmla="*/ 52 h 61"/>
                  <a:gd name="T16" fmla="*/ 0 w 53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1">
                    <a:moveTo>
                      <a:pt x="0" y="61"/>
                    </a:moveTo>
                    <a:cubicBezTo>
                      <a:pt x="0" y="46"/>
                      <a:pt x="1" y="31"/>
                      <a:pt x="1" y="16"/>
                    </a:cubicBezTo>
                    <a:cubicBezTo>
                      <a:pt x="1" y="13"/>
                      <a:pt x="0" y="10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2" y="1"/>
                      <a:pt x="4" y="2"/>
                      <a:pt x="5" y="2"/>
                    </a:cubicBezTo>
                    <a:cubicBezTo>
                      <a:pt x="7" y="4"/>
                      <a:pt x="8" y="6"/>
                      <a:pt x="10" y="7"/>
                    </a:cubicBezTo>
                    <a:cubicBezTo>
                      <a:pt x="24" y="15"/>
                      <a:pt x="39" y="23"/>
                      <a:pt x="53" y="31"/>
                    </a:cubicBezTo>
                    <a:cubicBezTo>
                      <a:pt x="40" y="38"/>
                      <a:pt x="28" y="45"/>
                      <a:pt x="16" y="52"/>
                    </a:cubicBezTo>
                    <a:cubicBezTo>
                      <a:pt x="10" y="55"/>
                      <a:pt x="5" y="58"/>
                      <a:pt x="0" y="61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091">
                <a:extLst>
                  <a:ext uri="{FF2B5EF4-FFF2-40B4-BE49-F238E27FC236}">
                    <a16:creationId xmlns:a16="http://schemas.microsoft.com/office/drawing/2014/main" id="{40EFCC6B-D543-4E9C-BB1A-0C977EC18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4670425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092">
                <a:extLst>
                  <a:ext uri="{FF2B5EF4-FFF2-40B4-BE49-F238E27FC236}">
                    <a16:creationId xmlns:a16="http://schemas.microsoft.com/office/drawing/2014/main" id="{9979E29A-D6B1-4744-8B97-CFC2F8E4F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5481638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093">
                <a:extLst>
                  <a:ext uri="{FF2B5EF4-FFF2-40B4-BE49-F238E27FC236}">
                    <a16:creationId xmlns:a16="http://schemas.microsoft.com/office/drawing/2014/main" id="{3CE3DF45-5FB9-4CE3-A31B-351EFA959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9577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14 w 98"/>
                  <a:gd name="T3" fmla="*/ 8 h 71"/>
                  <a:gd name="T4" fmla="*/ 95 w 98"/>
                  <a:gd name="T5" fmla="*/ 54 h 71"/>
                  <a:gd name="T6" fmla="*/ 98 w 98"/>
                  <a:gd name="T7" fmla="*/ 60 h 71"/>
                  <a:gd name="T8" fmla="*/ 98 w 98"/>
                  <a:gd name="T9" fmla="*/ 71 h 71"/>
                  <a:gd name="T10" fmla="*/ 72 w 98"/>
                  <a:gd name="T11" fmla="*/ 57 h 71"/>
                  <a:gd name="T12" fmla="*/ 3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5" y="3"/>
                      <a:pt x="10" y="5"/>
                      <a:pt x="14" y="8"/>
                    </a:cubicBezTo>
                    <a:cubicBezTo>
                      <a:pt x="41" y="23"/>
                      <a:pt x="68" y="39"/>
                      <a:pt x="95" y="54"/>
                    </a:cubicBezTo>
                    <a:cubicBezTo>
                      <a:pt x="97" y="56"/>
                      <a:pt x="98" y="57"/>
                      <a:pt x="98" y="60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89" y="66"/>
                      <a:pt x="81" y="62"/>
                      <a:pt x="72" y="57"/>
                    </a:cubicBezTo>
                    <a:cubicBezTo>
                      <a:pt x="49" y="44"/>
                      <a:pt x="27" y="30"/>
                      <a:pt x="3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6094">
                <a:extLst>
                  <a:ext uri="{FF2B5EF4-FFF2-40B4-BE49-F238E27FC236}">
                    <a16:creationId xmlns:a16="http://schemas.microsoft.com/office/drawing/2014/main" id="{C8018736-B9D8-490A-A010-3597E61B7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863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27 w 98"/>
                  <a:gd name="T3" fmla="*/ 15 h 71"/>
                  <a:gd name="T4" fmla="*/ 95 w 98"/>
                  <a:gd name="T5" fmla="*/ 54 h 71"/>
                  <a:gd name="T6" fmla="*/ 98 w 98"/>
                  <a:gd name="T7" fmla="*/ 59 h 71"/>
                  <a:gd name="T8" fmla="*/ 98 w 98"/>
                  <a:gd name="T9" fmla="*/ 71 h 71"/>
                  <a:gd name="T10" fmla="*/ 94 w 98"/>
                  <a:gd name="T11" fmla="*/ 69 h 71"/>
                  <a:gd name="T12" fmla="*/ 4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10" y="5"/>
                      <a:pt x="18" y="10"/>
                      <a:pt x="27" y="15"/>
                    </a:cubicBezTo>
                    <a:cubicBezTo>
                      <a:pt x="49" y="28"/>
                      <a:pt x="72" y="41"/>
                      <a:pt x="95" y="54"/>
                    </a:cubicBezTo>
                    <a:cubicBezTo>
                      <a:pt x="97" y="55"/>
                      <a:pt x="98" y="57"/>
                      <a:pt x="98" y="59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96" y="70"/>
                      <a:pt x="95" y="70"/>
                      <a:pt x="94" y="69"/>
                    </a:cubicBezTo>
                    <a:cubicBezTo>
                      <a:pt x="64" y="52"/>
                      <a:pt x="34" y="34"/>
                      <a:pt x="4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6095">
                <a:extLst>
                  <a:ext uri="{FF2B5EF4-FFF2-40B4-BE49-F238E27FC236}">
                    <a16:creationId xmlns:a16="http://schemas.microsoft.com/office/drawing/2014/main" id="{77D94EF0-0564-4268-8949-4EC83EF72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402263"/>
                <a:ext cx="241300" cy="177800"/>
              </a:xfrm>
              <a:custGeom>
                <a:avLst/>
                <a:gdLst>
                  <a:gd name="T0" fmla="*/ 98 w 98"/>
                  <a:gd name="T1" fmla="*/ 71 h 71"/>
                  <a:gd name="T2" fmla="*/ 94 w 98"/>
                  <a:gd name="T3" fmla="*/ 69 h 71"/>
                  <a:gd name="T4" fmla="*/ 30 w 98"/>
                  <a:gd name="T5" fmla="*/ 33 h 71"/>
                  <a:gd name="T6" fmla="*/ 3 w 98"/>
                  <a:gd name="T7" fmla="*/ 17 h 71"/>
                  <a:gd name="T8" fmla="*/ 0 w 98"/>
                  <a:gd name="T9" fmla="*/ 13 h 71"/>
                  <a:gd name="T10" fmla="*/ 0 w 98"/>
                  <a:gd name="T11" fmla="*/ 0 h 71"/>
                  <a:gd name="T12" fmla="*/ 3 w 98"/>
                  <a:gd name="T13" fmla="*/ 2 h 71"/>
                  <a:gd name="T14" fmla="*/ 96 w 98"/>
                  <a:gd name="T15" fmla="*/ 55 h 71"/>
                  <a:gd name="T16" fmla="*/ 98 w 98"/>
                  <a:gd name="T17" fmla="*/ 57 h 71"/>
                  <a:gd name="T18" fmla="*/ 98 w 98"/>
                  <a:gd name="T1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71">
                    <a:moveTo>
                      <a:pt x="98" y="71"/>
                    </a:moveTo>
                    <a:cubicBezTo>
                      <a:pt x="97" y="71"/>
                      <a:pt x="95" y="70"/>
                      <a:pt x="94" y="69"/>
                    </a:cubicBezTo>
                    <a:cubicBezTo>
                      <a:pt x="73" y="57"/>
                      <a:pt x="52" y="45"/>
                      <a:pt x="30" y="33"/>
                    </a:cubicBezTo>
                    <a:cubicBezTo>
                      <a:pt x="21" y="28"/>
                      <a:pt x="12" y="22"/>
                      <a:pt x="3" y="17"/>
                    </a:cubicBezTo>
                    <a:cubicBezTo>
                      <a:pt x="2" y="16"/>
                      <a:pt x="1" y="14"/>
                      <a:pt x="0" y="13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4" y="19"/>
                      <a:pt x="65" y="37"/>
                      <a:pt x="96" y="55"/>
                    </a:cubicBezTo>
                    <a:cubicBezTo>
                      <a:pt x="97" y="55"/>
                      <a:pt x="97" y="56"/>
                      <a:pt x="98" y="57"/>
                    </a:cubicBezTo>
                    <a:cubicBezTo>
                      <a:pt x="98" y="62"/>
                      <a:pt x="98" y="66"/>
                      <a:pt x="98" y="7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6096">
                <a:extLst>
                  <a:ext uri="{FF2B5EF4-FFF2-40B4-BE49-F238E27FC236}">
                    <a16:creationId xmlns:a16="http://schemas.microsoft.com/office/drawing/2014/main" id="{0C17ECEF-D075-41D9-8CEA-305B8833A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891088"/>
                <a:ext cx="160337" cy="130175"/>
              </a:xfrm>
              <a:custGeom>
                <a:avLst/>
                <a:gdLst>
                  <a:gd name="T0" fmla="*/ 64 w 65"/>
                  <a:gd name="T1" fmla="*/ 52 h 52"/>
                  <a:gd name="T2" fmla="*/ 46 w 65"/>
                  <a:gd name="T3" fmla="*/ 42 h 52"/>
                  <a:gd name="T4" fmla="*/ 3 w 65"/>
                  <a:gd name="T5" fmla="*/ 18 h 52"/>
                  <a:gd name="T6" fmla="*/ 0 w 65"/>
                  <a:gd name="T7" fmla="*/ 12 h 52"/>
                  <a:gd name="T8" fmla="*/ 0 w 65"/>
                  <a:gd name="T9" fmla="*/ 0 h 52"/>
                  <a:gd name="T10" fmla="*/ 5 w 65"/>
                  <a:gd name="T11" fmla="*/ 3 h 52"/>
                  <a:gd name="T12" fmla="*/ 61 w 65"/>
                  <a:gd name="T13" fmla="*/ 35 h 52"/>
                  <a:gd name="T14" fmla="*/ 64 w 65"/>
                  <a:gd name="T15" fmla="*/ 41 h 52"/>
                  <a:gd name="T16" fmla="*/ 64 w 65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2">
                    <a:moveTo>
                      <a:pt x="64" y="52"/>
                    </a:moveTo>
                    <a:cubicBezTo>
                      <a:pt x="58" y="49"/>
                      <a:pt x="52" y="45"/>
                      <a:pt x="46" y="42"/>
                    </a:cubicBezTo>
                    <a:cubicBezTo>
                      <a:pt x="32" y="34"/>
                      <a:pt x="18" y="26"/>
                      <a:pt x="3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24" y="14"/>
                      <a:pt x="42" y="24"/>
                      <a:pt x="61" y="35"/>
                    </a:cubicBezTo>
                    <a:cubicBezTo>
                      <a:pt x="64" y="36"/>
                      <a:pt x="65" y="38"/>
                      <a:pt x="64" y="41"/>
                    </a:cubicBezTo>
                    <a:cubicBezTo>
                      <a:pt x="64" y="44"/>
                      <a:pt x="64" y="48"/>
                      <a:pt x="64" y="52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6097">
                <a:extLst>
                  <a:ext uri="{FF2B5EF4-FFF2-40B4-BE49-F238E27FC236}">
                    <a16:creationId xmlns:a16="http://schemas.microsoft.com/office/drawing/2014/main" id="{E4F62638-8FC5-423F-B1A0-3BF53F8DE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18100"/>
                <a:ext cx="160337" cy="133350"/>
              </a:xfrm>
              <a:custGeom>
                <a:avLst/>
                <a:gdLst>
                  <a:gd name="T0" fmla="*/ 64 w 65"/>
                  <a:gd name="T1" fmla="*/ 53 h 53"/>
                  <a:gd name="T2" fmla="*/ 36 w 65"/>
                  <a:gd name="T3" fmla="*/ 36 h 53"/>
                  <a:gd name="T4" fmla="*/ 4 w 65"/>
                  <a:gd name="T5" fmla="*/ 18 h 53"/>
                  <a:gd name="T6" fmla="*/ 0 w 65"/>
                  <a:gd name="T7" fmla="*/ 12 h 53"/>
                  <a:gd name="T8" fmla="*/ 0 w 65"/>
                  <a:gd name="T9" fmla="*/ 0 h 53"/>
                  <a:gd name="T10" fmla="*/ 14 w 65"/>
                  <a:gd name="T11" fmla="*/ 8 h 53"/>
                  <a:gd name="T12" fmla="*/ 61 w 65"/>
                  <a:gd name="T13" fmla="*/ 35 h 53"/>
                  <a:gd name="T14" fmla="*/ 65 w 65"/>
                  <a:gd name="T15" fmla="*/ 41 h 53"/>
                  <a:gd name="T16" fmla="*/ 64 w 65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3">
                    <a:moveTo>
                      <a:pt x="64" y="53"/>
                    </a:moveTo>
                    <a:cubicBezTo>
                      <a:pt x="54" y="47"/>
                      <a:pt x="45" y="41"/>
                      <a:pt x="36" y="36"/>
                    </a:cubicBezTo>
                    <a:cubicBezTo>
                      <a:pt x="25" y="30"/>
                      <a:pt x="14" y="24"/>
                      <a:pt x="4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5" y="3"/>
                      <a:pt x="10" y="6"/>
                      <a:pt x="14" y="8"/>
                    </a:cubicBezTo>
                    <a:cubicBezTo>
                      <a:pt x="30" y="17"/>
                      <a:pt x="45" y="26"/>
                      <a:pt x="61" y="35"/>
                    </a:cubicBezTo>
                    <a:cubicBezTo>
                      <a:pt x="63" y="36"/>
                      <a:pt x="65" y="38"/>
                      <a:pt x="65" y="41"/>
                    </a:cubicBezTo>
                    <a:cubicBezTo>
                      <a:pt x="64" y="44"/>
                      <a:pt x="64" y="48"/>
                      <a:pt x="64" y="53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6098">
                <a:extLst>
                  <a:ext uri="{FF2B5EF4-FFF2-40B4-BE49-F238E27FC236}">
                    <a16:creationId xmlns:a16="http://schemas.microsoft.com/office/drawing/2014/main" id="{5F433712-0BA9-457E-9ECF-9B2F1D897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334000"/>
                <a:ext cx="150812" cy="127000"/>
              </a:xfrm>
              <a:custGeom>
                <a:avLst/>
                <a:gdLst>
                  <a:gd name="T0" fmla="*/ 0 w 61"/>
                  <a:gd name="T1" fmla="*/ 0 h 51"/>
                  <a:gd name="T2" fmla="*/ 48 w 61"/>
                  <a:gd name="T3" fmla="*/ 28 h 51"/>
                  <a:gd name="T4" fmla="*/ 58 w 61"/>
                  <a:gd name="T5" fmla="*/ 34 h 51"/>
                  <a:gd name="T6" fmla="*/ 61 w 61"/>
                  <a:gd name="T7" fmla="*/ 39 h 51"/>
                  <a:gd name="T8" fmla="*/ 61 w 61"/>
                  <a:gd name="T9" fmla="*/ 51 h 51"/>
                  <a:gd name="T10" fmla="*/ 38 w 61"/>
                  <a:gd name="T11" fmla="*/ 37 h 51"/>
                  <a:gd name="T12" fmla="*/ 3 w 61"/>
                  <a:gd name="T13" fmla="*/ 18 h 51"/>
                  <a:gd name="T14" fmla="*/ 0 w 61"/>
                  <a:gd name="T15" fmla="*/ 12 h 51"/>
                  <a:gd name="T16" fmla="*/ 0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0" y="0"/>
                    </a:moveTo>
                    <a:cubicBezTo>
                      <a:pt x="17" y="10"/>
                      <a:pt x="33" y="19"/>
                      <a:pt x="48" y="28"/>
                    </a:cubicBezTo>
                    <a:cubicBezTo>
                      <a:pt x="52" y="30"/>
                      <a:pt x="55" y="32"/>
                      <a:pt x="58" y="34"/>
                    </a:cubicBezTo>
                    <a:cubicBezTo>
                      <a:pt x="61" y="35"/>
                      <a:pt x="61" y="36"/>
                      <a:pt x="61" y="39"/>
                    </a:cubicBezTo>
                    <a:cubicBezTo>
                      <a:pt x="61" y="43"/>
                      <a:pt x="61" y="46"/>
                      <a:pt x="61" y="51"/>
                    </a:cubicBezTo>
                    <a:cubicBezTo>
                      <a:pt x="53" y="46"/>
                      <a:pt x="45" y="42"/>
                      <a:pt x="38" y="37"/>
                    </a:cubicBezTo>
                    <a:cubicBezTo>
                      <a:pt x="26" y="31"/>
                      <a:pt x="15" y="24"/>
                      <a:pt x="3" y="18"/>
                    </a:cubicBezTo>
                    <a:cubicBezTo>
                      <a:pt x="1" y="17"/>
                      <a:pt x="0" y="15"/>
                      <a:pt x="0" y="12"/>
                    </a:cubicBezTo>
                    <a:cubicBezTo>
                      <a:pt x="0" y="9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6099">
                <a:extLst>
                  <a:ext uri="{FF2B5EF4-FFF2-40B4-BE49-F238E27FC236}">
                    <a16:creationId xmlns:a16="http://schemas.microsoft.com/office/drawing/2014/main" id="{4D808F21-F967-4404-8150-275FBCA9F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068888"/>
                <a:ext cx="74612" cy="107950"/>
              </a:xfrm>
              <a:custGeom>
                <a:avLst/>
                <a:gdLst>
                  <a:gd name="T0" fmla="*/ 0 w 30"/>
                  <a:gd name="T1" fmla="*/ 14 h 43"/>
                  <a:gd name="T2" fmla="*/ 5 w 30"/>
                  <a:gd name="T3" fmla="*/ 2 h 43"/>
                  <a:gd name="T4" fmla="*/ 16 w 30"/>
                  <a:gd name="T5" fmla="*/ 3 h 43"/>
                  <a:gd name="T6" fmla="*/ 30 w 30"/>
                  <a:gd name="T7" fmla="*/ 30 h 43"/>
                  <a:gd name="T8" fmla="*/ 17 w 30"/>
                  <a:gd name="T9" fmla="*/ 39 h 43"/>
                  <a:gd name="T10" fmla="*/ 0 w 30"/>
                  <a:gd name="T11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0" y="14"/>
                    </a:moveTo>
                    <a:cubicBezTo>
                      <a:pt x="0" y="8"/>
                      <a:pt x="1" y="4"/>
                      <a:pt x="5" y="2"/>
                    </a:cubicBezTo>
                    <a:cubicBezTo>
                      <a:pt x="9" y="0"/>
                      <a:pt x="12" y="1"/>
                      <a:pt x="16" y="3"/>
                    </a:cubicBezTo>
                    <a:cubicBezTo>
                      <a:pt x="25" y="10"/>
                      <a:pt x="30" y="19"/>
                      <a:pt x="30" y="30"/>
                    </a:cubicBezTo>
                    <a:cubicBezTo>
                      <a:pt x="30" y="39"/>
                      <a:pt x="24" y="43"/>
                      <a:pt x="17" y="39"/>
                    </a:cubicBezTo>
                    <a:cubicBezTo>
                      <a:pt x="6" y="33"/>
                      <a:pt x="1" y="24"/>
                      <a:pt x="0" y="14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6100">
                <a:extLst>
                  <a:ext uri="{FF2B5EF4-FFF2-40B4-BE49-F238E27FC236}">
                    <a16:creationId xmlns:a16="http://schemas.microsoft.com/office/drawing/2014/main" id="{23ED05A8-F76C-4145-A8A4-D1A8A5570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294313"/>
                <a:ext cx="74612" cy="107950"/>
              </a:xfrm>
              <a:custGeom>
                <a:avLst/>
                <a:gdLst>
                  <a:gd name="T0" fmla="*/ 30 w 30"/>
                  <a:gd name="T1" fmla="*/ 29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5 w 30"/>
                  <a:gd name="T9" fmla="*/ 4 h 43"/>
                  <a:gd name="T10" fmla="*/ 30 w 30"/>
                  <a:gd name="T11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29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6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5" y="4"/>
                    </a:cubicBezTo>
                    <a:cubicBezTo>
                      <a:pt x="25" y="10"/>
                      <a:pt x="29" y="20"/>
                      <a:pt x="30" y="29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6101">
                <a:extLst>
                  <a:ext uri="{FF2B5EF4-FFF2-40B4-BE49-F238E27FC236}">
                    <a16:creationId xmlns:a16="http://schemas.microsoft.com/office/drawing/2014/main" id="{A5F7E709-BC60-454A-A7D7-C3DE04783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4843463"/>
                <a:ext cx="74612" cy="107950"/>
              </a:xfrm>
              <a:custGeom>
                <a:avLst/>
                <a:gdLst>
                  <a:gd name="T0" fmla="*/ 30 w 30"/>
                  <a:gd name="T1" fmla="*/ 31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4 w 30"/>
                  <a:gd name="T9" fmla="*/ 4 h 43"/>
                  <a:gd name="T10" fmla="*/ 30 w 30"/>
                  <a:gd name="T11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31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5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4" y="4"/>
                    </a:cubicBezTo>
                    <a:cubicBezTo>
                      <a:pt x="25" y="10"/>
                      <a:pt x="29" y="20"/>
                      <a:pt x="30" y="3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6102">
                <a:extLst>
                  <a:ext uri="{FF2B5EF4-FFF2-40B4-BE49-F238E27FC236}">
                    <a16:creationId xmlns:a16="http://schemas.microsoft.com/office/drawing/2014/main" id="{9B4D1D2B-82B7-47A7-A718-155DE0692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77150" y="5545138"/>
                <a:ext cx="0" cy="34925"/>
              </a:xfrm>
              <a:custGeom>
                <a:avLst/>
                <a:gdLst>
                  <a:gd name="T0" fmla="*/ 14 h 14"/>
                  <a:gd name="T1" fmla="*/ 0 h 14"/>
                  <a:gd name="T2" fmla="*/ 14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cubicBezTo>
                      <a:pt x="0" y="9"/>
                      <a:pt x="0" y="5"/>
                      <a:pt x="0" y="0"/>
                    </a:cubicBezTo>
                    <a:cubicBezTo>
                      <a:pt x="0" y="5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6103">
                <a:extLst>
                  <a:ext uri="{FF2B5EF4-FFF2-40B4-BE49-F238E27FC236}">
                    <a16:creationId xmlns:a16="http://schemas.microsoft.com/office/drawing/2014/main" id="{422D6BC2-82B8-4314-93AC-227483F5B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54925" y="4787900"/>
                <a:ext cx="346075" cy="458788"/>
              </a:xfrm>
              <a:custGeom>
                <a:avLst/>
                <a:gdLst>
                  <a:gd name="T0" fmla="*/ 3 w 140"/>
                  <a:gd name="T1" fmla="*/ 54 h 183"/>
                  <a:gd name="T2" fmla="*/ 16 w 140"/>
                  <a:gd name="T3" fmla="*/ 12 h 183"/>
                  <a:gd name="T4" fmla="*/ 59 w 140"/>
                  <a:gd name="T5" fmla="*/ 6 h 183"/>
                  <a:gd name="T6" fmla="*/ 108 w 140"/>
                  <a:gd name="T7" fmla="*/ 45 h 183"/>
                  <a:gd name="T8" fmla="*/ 138 w 140"/>
                  <a:gd name="T9" fmla="*/ 113 h 183"/>
                  <a:gd name="T10" fmla="*/ 136 w 140"/>
                  <a:gd name="T11" fmla="*/ 151 h 183"/>
                  <a:gd name="T12" fmla="*/ 89 w 140"/>
                  <a:gd name="T13" fmla="*/ 177 h 183"/>
                  <a:gd name="T14" fmla="*/ 83 w 140"/>
                  <a:gd name="T15" fmla="*/ 174 h 183"/>
                  <a:gd name="T16" fmla="*/ 81 w 140"/>
                  <a:gd name="T17" fmla="*/ 174 h 183"/>
                  <a:gd name="T18" fmla="*/ 60 w 140"/>
                  <a:gd name="T19" fmla="*/ 162 h 183"/>
                  <a:gd name="T20" fmla="*/ 40 w 140"/>
                  <a:gd name="T21" fmla="*/ 143 h 183"/>
                  <a:gd name="T22" fmla="*/ 38 w 140"/>
                  <a:gd name="T23" fmla="*/ 140 h 183"/>
                  <a:gd name="T24" fmla="*/ 7 w 140"/>
                  <a:gd name="T25" fmla="*/ 80 h 183"/>
                  <a:gd name="T26" fmla="*/ 3 w 140"/>
                  <a:gd name="T27" fmla="*/ 5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183">
                    <a:moveTo>
                      <a:pt x="3" y="54"/>
                    </a:moveTo>
                    <a:cubicBezTo>
                      <a:pt x="2" y="44"/>
                      <a:pt x="0" y="28"/>
                      <a:pt x="16" y="12"/>
                    </a:cubicBezTo>
                    <a:cubicBezTo>
                      <a:pt x="29" y="0"/>
                      <a:pt x="44" y="0"/>
                      <a:pt x="59" y="6"/>
                    </a:cubicBezTo>
                    <a:cubicBezTo>
                      <a:pt x="80" y="13"/>
                      <a:pt x="95" y="28"/>
                      <a:pt x="108" y="45"/>
                    </a:cubicBezTo>
                    <a:cubicBezTo>
                      <a:pt x="123" y="65"/>
                      <a:pt x="134" y="88"/>
                      <a:pt x="138" y="113"/>
                    </a:cubicBezTo>
                    <a:cubicBezTo>
                      <a:pt x="140" y="126"/>
                      <a:pt x="140" y="138"/>
                      <a:pt x="136" y="151"/>
                    </a:cubicBezTo>
                    <a:cubicBezTo>
                      <a:pt x="130" y="173"/>
                      <a:pt x="111" y="183"/>
                      <a:pt x="89" y="177"/>
                    </a:cubicBezTo>
                    <a:cubicBezTo>
                      <a:pt x="87" y="176"/>
                      <a:pt x="85" y="175"/>
                      <a:pt x="83" y="174"/>
                    </a:cubicBezTo>
                    <a:cubicBezTo>
                      <a:pt x="82" y="174"/>
                      <a:pt x="82" y="174"/>
                      <a:pt x="81" y="174"/>
                    </a:cubicBezTo>
                    <a:cubicBezTo>
                      <a:pt x="74" y="170"/>
                      <a:pt x="67" y="166"/>
                      <a:pt x="60" y="162"/>
                    </a:cubicBezTo>
                    <a:cubicBezTo>
                      <a:pt x="54" y="156"/>
                      <a:pt x="47" y="149"/>
                      <a:pt x="40" y="143"/>
                    </a:cubicBezTo>
                    <a:cubicBezTo>
                      <a:pt x="39" y="142"/>
                      <a:pt x="39" y="141"/>
                      <a:pt x="38" y="140"/>
                    </a:cubicBezTo>
                    <a:cubicBezTo>
                      <a:pt x="23" y="122"/>
                      <a:pt x="13" y="102"/>
                      <a:pt x="7" y="80"/>
                    </a:cubicBezTo>
                    <a:cubicBezTo>
                      <a:pt x="5" y="72"/>
                      <a:pt x="4" y="63"/>
                      <a:pt x="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88F0C16-A354-4AC6-B487-CED6A35808AF}"/>
                </a:ext>
              </a:extLst>
            </p:cNvPr>
            <p:cNvSpPr/>
            <p:nvPr/>
          </p:nvSpPr>
          <p:spPr>
            <a:xfrm>
              <a:off x="10772064" y="1543537"/>
              <a:ext cx="279316" cy="351398"/>
            </a:xfrm>
            <a:custGeom>
              <a:avLst/>
              <a:gdLst>
                <a:gd name="connsiteX0" fmla="*/ 872638 w 885825"/>
                <a:gd name="connsiteY0" fmla="*/ 1014186 h 1114425"/>
                <a:gd name="connsiteX1" fmla="*/ 863494 w 885825"/>
                <a:gd name="connsiteY1" fmla="*/ 1103721 h 1114425"/>
                <a:gd name="connsiteX2" fmla="*/ 813964 w 885825"/>
                <a:gd name="connsiteY2" fmla="*/ 1099721 h 1114425"/>
                <a:gd name="connsiteX3" fmla="*/ 75491 w 885825"/>
                <a:gd name="connsiteY3" fmla="*/ 673382 h 1114425"/>
                <a:gd name="connsiteX4" fmla="*/ 27580 w 885825"/>
                <a:gd name="connsiteY4" fmla="*/ 622994 h 1114425"/>
                <a:gd name="connsiteX5" fmla="*/ 27389 w 885825"/>
                <a:gd name="connsiteY5" fmla="*/ 622804 h 1114425"/>
                <a:gd name="connsiteX6" fmla="*/ 25770 w 885825"/>
                <a:gd name="connsiteY6" fmla="*/ 619851 h 1114425"/>
                <a:gd name="connsiteX7" fmla="*/ 16817 w 885825"/>
                <a:gd name="connsiteY7" fmla="*/ 520220 h 1114425"/>
                <a:gd name="connsiteX8" fmla="*/ 386196 w 885825"/>
                <a:gd name="connsiteY8" fmla="*/ 21014 h 1114425"/>
                <a:gd name="connsiteX9" fmla="*/ 396674 w 885825"/>
                <a:gd name="connsiteY9" fmla="*/ 11585 h 1114425"/>
                <a:gd name="connsiteX10" fmla="*/ 398674 w 885825"/>
                <a:gd name="connsiteY10" fmla="*/ 10537 h 1114425"/>
                <a:gd name="connsiteX11" fmla="*/ 492590 w 885825"/>
                <a:gd name="connsiteY11" fmla="*/ 66639 h 1114425"/>
                <a:gd name="connsiteX12" fmla="*/ 492876 w 885825"/>
                <a:gd name="connsiteY12" fmla="*/ 67211 h 1114425"/>
                <a:gd name="connsiteX13" fmla="*/ 493067 w 885825"/>
                <a:gd name="connsiteY13" fmla="*/ 67401 h 1114425"/>
                <a:gd name="connsiteX14" fmla="*/ 503449 w 885825"/>
                <a:gd name="connsiteY14" fmla="*/ 88832 h 1114425"/>
                <a:gd name="connsiteX15" fmla="*/ 872638 w 885825"/>
                <a:gd name="connsiteY15" fmla="*/ 1014377 h 1114425"/>
                <a:gd name="connsiteX16" fmla="*/ 485542 w 885825"/>
                <a:gd name="connsiteY16" fmla="*/ 365438 h 1114425"/>
                <a:gd name="connsiteX17" fmla="*/ 485542 w 885825"/>
                <a:gd name="connsiteY17" fmla="*/ 342293 h 1114425"/>
                <a:gd name="connsiteX18" fmla="*/ 435631 w 885825"/>
                <a:gd name="connsiteY18" fmla="*/ 256091 h 1114425"/>
                <a:gd name="connsiteX19" fmla="*/ 385910 w 885825"/>
                <a:gd name="connsiteY19" fmla="*/ 284666 h 1114425"/>
                <a:gd name="connsiteX20" fmla="*/ 385910 w 885825"/>
                <a:gd name="connsiteY20" fmla="*/ 307907 h 1114425"/>
                <a:gd name="connsiteX21" fmla="*/ 399531 w 885825"/>
                <a:gd name="connsiteY21" fmla="*/ 511266 h 1114425"/>
                <a:gd name="connsiteX22" fmla="*/ 411056 w 885825"/>
                <a:gd name="connsiteY22" fmla="*/ 545080 h 1114425"/>
                <a:gd name="connsiteX23" fmla="*/ 435440 w 885825"/>
                <a:gd name="connsiteY23" fmla="*/ 570226 h 1114425"/>
                <a:gd name="connsiteX24" fmla="*/ 471350 w 885825"/>
                <a:gd name="connsiteY24" fmla="*/ 552890 h 1114425"/>
                <a:gd name="connsiteX25" fmla="*/ 485447 w 885825"/>
                <a:gd name="connsiteY25" fmla="*/ 365438 h 1114425"/>
                <a:gd name="connsiteX26" fmla="*/ 484875 w 885825"/>
                <a:gd name="connsiteY26" fmla="*/ 707291 h 1114425"/>
                <a:gd name="connsiteX27" fmla="*/ 470588 w 885825"/>
                <a:gd name="connsiteY27" fmla="*/ 658523 h 1114425"/>
                <a:gd name="connsiteX28" fmla="*/ 435440 w 885825"/>
                <a:gd name="connsiteY28" fmla="*/ 621756 h 1114425"/>
                <a:gd name="connsiteX29" fmla="*/ 400293 w 885825"/>
                <a:gd name="connsiteY29" fmla="*/ 617946 h 1114425"/>
                <a:gd name="connsiteX30" fmla="*/ 385815 w 885825"/>
                <a:gd name="connsiteY30" fmla="*/ 650236 h 1114425"/>
                <a:gd name="connsiteX31" fmla="*/ 400293 w 885825"/>
                <a:gd name="connsiteY31" fmla="*/ 699099 h 1114425"/>
                <a:gd name="connsiteX32" fmla="*/ 435440 w 885825"/>
                <a:gd name="connsiteY32" fmla="*/ 735961 h 1114425"/>
                <a:gd name="connsiteX33" fmla="*/ 470588 w 885825"/>
                <a:gd name="connsiteY33" fmla="*/ 739580 h 1114425"/>
                <a:gd name="connsiteX34" fmla="*/ 484875 w 885825"/>
                <a:gd name="connsiteY34" fmla="*/ 70729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5825" h="1114425">
                  <a:moveTo>
                    <a:pt x="872638" y="1014186"/>
                  </a:moveTo>
                  <a:cubicBezTo>
                    <a:pt x="889497" y="1056477"/>
                    <a:pt x="883306" y="1090862"/>
                    <a:pt x="863494" y="1103721"/>
                  </a:cubicBezTo>
                  <a:cubicBezTo>
                    <a:pt x="851397" y="1111627"/>
                    <a:pt x="834157" y="1111341"/>
                    <a:pt x="813964" y="1099721"/>
                  </a:cubicBezTo>
                  <a:lnTo>
                    <a:pt x="75491" y="673382"/>
                  </a:lnTo>
                  <a:cubicBezTo>
                    <a:pt x="56155" y="662237"/>
                    <a:pt x="39581" y="643759"/>
                    <a:pt x="27580" y="622994"/>
                  </a:cubicBezTo>
                  <a:cubicBezTo>
                    <a:pt x="27580" y="622994"/>
                    <a:pt x="27580" y="622994"/>
                    <a:pt x="27389" y="622804"/>
                  </a:cubicBezTo>
                  <a:lnTo>
                    <a:pt x="25770" y="619851"/>
                  </a:lnTo>
                  <a:cubicBezTo>
                    <a:pt x="6244" y="584228"/>
                    <a:pt x="148" y="542889"/>
                    <a:pt x="16817" y="520220"/>
                  </a:cubicBezTo>
                  <a:lnTo>
                    <a:pt x="386196" y="21014"/>
                  </a:lnTo>
                  <a:cubicBezTo>
                    <a:pt x="389244" y="16919"/>
                    <a:pt x="392768" y="13870"/>
                    <a:pt x="396674" y="11585"/>
                  </a:cubicBezTo>
                  <a:lnTo>
                    <a:pt x="398674" y="10537"/>
                  </a:lnTo>
                  <a:cubicBezTo>
                    <a:pt x="425058" y="-2322"/>
                    <a:pt x="466968" y="22443"/>
                    <a:pt x="492590" y="66639"/>
                  </a:cubicBezTo>
                  <a:lnTo>
                    <a:pt x="492876" y="67211"/>
                  </a:lnTo>
                  <a:cubicBezTo>
                    <a:pt x="492876" y="67211"/>
                    <a:pt x="492876" y="67211"/>
                    <a:pt x="493067" y="67401"/>
                  </a:cubicBezTo>
                  <a:cubicBezTo>
                    <a:pt x="496877" y="74069"/>
                    <a:pt x="500401" y="81308"/>
                    <a:pt x="503449" y="88832"/>
                  </a:cubicBezTo>
                  <a:lnTo>
                    <a:pt x="872638" y="1014377"/>
                  </a:lnTo>
                  <a:close/>
                  <a:moveTo>
                    <a:pt x="485542" y="365438"/>
                  </a:moveTo>
                  <a:lnTo>
                    <a:pt x="485542" y="342293"/>
                  </a:lnTo>
                  <a:cubicBezTo>
                    <a:pt x="485542" y="310574"/>
                    <a:pt x="463253" y="271998"/>
                    <a:pt x="435631" y="256091"/>
                  </a:cubicBezTo>
                  <a:cubicBezTo>
                    <a:pt x="408199" y="240280"/>
                    <a:pt x="386006" y="253043"/>
                    <a:pt x="385910" y="284666"/>
                  </a:cubicBezTo>
                  <a:lnTo>
                    <a:pt x="385910" y="307907"/>
                  </a:lnTo>
                  <a:lnTo>
                    <a:pt x="399531" y="511266"/>
                  </a:lnTo>
                  <a:cubicBezTo>
                    <a:pt x="400388" y="522506"/>
                    <a:pt x="404675" y="534602"/>
                    <a:pt x="411056" y="545080"/>
                  </a:cubicBezTo>
                  <a:cubicBezTo>
                    <a:pt x="417438" y="555653"/>
                    <a:pt x="426106" y="564701"/>
                    <a:pt x="435440" y="570226"/>
                  </a:cubicBezTo>
                  <a:cubicBezTo>
                    <a:pt x="454205" y="581180"/>
                    <a:pt x="469826" y="573464"/>
                    <a:pt x="471350" y="552890"/>
                  </a:cubicBezTo>
                  <a:lnTo>
                    <a:pt x="485447" y="365438"/>
                  </a:lnTo>
                  <a:close/>
                  <a:moveTo>
                    <a:pt x="484875" y="707291"/>
                  </a:moveTo>
                  <a:cubicBezTo>
                    <a:pt x="484875" y="691289"/>
                    <a:pt x="480017" y="674906"/>
                    <a:pt x="470588" y="658523"/>
                  </a:cubicBezTo>
                  <a:cubicBezTo>
                    <a:pt x="461063" y="641949"/>
                    <a:pt x="449347" y="629757"/>
                    <a:pt x="435440" y="621756"/>
                  </a:cubicBezTo>
                  <a:cubicBezTo>
                    <a:pt x="421534" y="613565"/>
                    <a:pt x="409818" y="612231"/>
                    <a:pt x="400293" y="617946"/>
                  </a:cubicBezTo>
                  <a:cubicBezTo>
                    <a:pt x="390673" y="623375"/>
                    <a:pt x="385815" y="634139"/>
                    <a:pt x="385815" y="650236"/>
                  </a:cubicBezTo>
                  <a:cubicBezTo>
                    <a:pt x="385815" y="666333"/>
                    <a:pt x="390673" y="682430"/>
                    <a:pt x="400293" y="699099"/>
                  </a:cubicBezTo>
                  <a:cubicBezTo>
                    <a:pt x="409723" y="715482"/>
                    <a:pt x="421534" y="727960"/>
                    <a:pt x="435440" y="735961"/>
                  </a:cubicBezTo>
                  <a:cubicBezTo>
                    <a:pt x="449252" y="743867"/>
                    <a:pt x="460967" y="745200"/>
                    <a:pt x="470588" y="739580"/>
                  </a:cubicBezTo>
                  <a:cubicBezTo>
                    <a:pt x="480017" y="733961"/>
                    <a:pt x="484875" y="723293"/>
                    <a:pt x="484875" y="707291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8853E4-9E65-45E9-AC72-132F5F857F57}"/>
              </a:ext>
            </a:extLst>
          </p:cNvPr>
          <p:cNvGrpSpPr/>
          <p:nvPr/>
        </p:nvGrpSpPr>
        <p:grpSpPr>
          <a:xfrm>
            <a:off x="3784798" y="1289128"/>
            <a:ext cx="7964290" cy="460375"/>
            <a:chOff x="3784798" y="1289128"/>
            <a:chExt cx="7964290" cy="460375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B7C450ED-2E99-47FA-9AB3-CA49B248D14A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045EF393-51F4-44BD-8B11-FCAD960D1515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Хизмат/ички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текширувларни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ўтказиш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усуллари</a:t>
              </a:r>
              <a:endParaRPr lang="ru-RU" sz="1400" b="1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113" name="object 12">
            <a:extLst>
              <a:ext uri="{FF2B5EF4-FFF2-40B4-BE49-F238E27FC236}">
                <a16:creationId xmlns:a16="http://schemas.microsoft.com/office/drawing/2014/main" id="{E9C23309-682A-4336-BD26-F7668319BA50}"/>
              </a:ext>
            </a:extLst>
          </p:cNvPr>
          <p:cNvSpPr/>
          <p:nvPr/>
        </p:nvSpPr>
        <p:spPr>
          <a:xfrm>
            <a:off x="3781743" y="181273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20">
            <a:extLst>
              <a:ext uri="{FF2B5EF4-FFF2-40B4-BE49-F238E27FC236}">
                <a16:creationId xmlns:a16="http://schemas.microsoft.com/office/drawing/2014/main" id="{AE6D3284-929B-4972-95C6-F448FDB89630}"/>
              </a:ext>
            </a:extLst>
          </p:cNvPr>
          <p:cNvSpPr txBox="1"/>
          <p:nvPr/>
        </p:nvSpPr>
        <p:spPr>
          <a:xfrm>
            <a:off x="4582214" y="1811161"/>
            <a:ext cx="7166873" cy="8585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err="1">
                <a:solidFill>
                  <a:schemeClr val="bg2">
                    <a:lumMod val="25000"/>
                  </a:schemeClr>
                </a:solidFill>
                <a:cs typeface="Arial"/>
              </a:rPr>
              <a:t>Иқтисодий</a:t>
            </a:r>
            <a:endParaRPr lang="ru-RU" sz="1400" b="1" spc="-2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err="1">
                <a:solidFill>
                  <a:schemeClr val="tx2"/>
                </a:solidFill>
                <a:cs typeface="Arial"/>
              </a:rPr>
              <a:t>Ҳисобга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тизимлари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молия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иқтисодиёт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ташкилот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фаолиятининг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ўзига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хос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хусусиятларига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оид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билимлардан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фойдаланиш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, шу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жумладан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технологик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хусусиятларга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оид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билимлар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-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биринчи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навбатда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ҳисобга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маълумотларини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тадқиқот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қилиш</a:t>
            </a:r>
            <a:endParaRPr lang="ru-RU" sz="1200" spc="-20">
              <a:solidFill>
                <a:schemeClr val="tx2"/>
              </a:solidFill>
              <a:cs typeface="Arial"/>
            </a:endParaRPr>
          </a:p>
        </p:txBody>
      </p:sp>
      <p:sp>
        <p:nvSpPr>
          <p:cNvPr id="115" name="object 12">
            <a:extLst>
              <a:ext uri="{FF2B5EF4-FFF2-40B4-BE49-F238E27FC236}">
                <a16:creationId xmlns:a16="http://schemas.microsoft.com/office/drawing/2014/main" id="{AE95646E-F026-4D76-A286-1F3453D531F6}"/>
              </a:ext>
            </a:extLst>
          </p:cNvPr>
          <p:cNvSpPr/>
          <p:nvPr/>
        </p:nvSpPr>
        <p:spPr>
          <a:xfrm>
            <a:off x="3781743" y="257216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20">
            <a:extLst>
              <a:ext uri="{FF2B5EF4-FFF2-40B4-BE49-F238E27FC236}">
                <a16:creationId xmlns:a16="http://schemas.microsoft.com/office/drawing/2014/main" id="{35279C92-2C80-45AA-96F6-D8294264D488}"/>
              </a:ext>
            </a:extLst>
          </p:cNvPr>
          <p:cNvSpPr txBox="1"/>
          <p:nvPr/>
        </p:nvSpPr>
        <p:spPr>
          <a:xfrm>
            <a:off x="4582214" y="2677372"/>
            <a:ext cx="7166873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err="1">
                <a:solidFill>
                  <a:schemeClr val="bg2">
                    <a:lumMod val="25000"/>
                  </a:schemeClr>
                </a:solidFill>
                <a:cs typeface="Arial"/>
              </a:rPr>
              <a:t>Қидирув</a:t>
            </a:r>
            <a:endParaRPr lang="ru-RU" sz="1400" b="1" spc="-2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err="1">
                <a:solidFill>
                  <a:schemeClr val="tx2"/>
                </a:solidFill>
                <a:cs typeface="Arial"/>
              </a:rPr>
              <a:t>Ҳисобга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хусусиятларига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эга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бўлмаган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маълумотларни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тўплаш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таҳлил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қилиш</a:t>
            </a:r>
            <a:endParaRPr lang="ru-RU" sz="1200" spc="-20">
              <a:solidFill>
                <a:schemeClr val="tx2"/>
              </a:solidFill>
              <a:cs typeface="Arial"/>
            </a:endParaRPr>
          </a:p>
        </p:txBody>
      </p:sp>
      <p:sp>
        <p:nvSpPr>
          <p:cNvPr id="117" name="object 12">
            <a:extLst>
              <a:ext uri="{FF2B5EF4-FFF2-40B4-BE49-F238E27FC236}">
                <a16:creationId xmlns:a16="http://schemas.microsoft.com/office/drawing/2014/main" id="{606A90CF-6BA7-4883-9EC5-AB6FD384A771}"/>
              </a:ext>
            </a:extLst>
          </p:cNvPr>
          <p:cNvSpPr/>
          <p:nvPr/>
        </p:nvSpPr>
        <p:spPr>
          <a:xfrm>
            <a:off x="3781743" y="333295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20">
            <a:extLst>
              <a:ext uri="{FF2B5EF4-FFF2-40B4-BE49-F238E27FC236}">
                <a16:creationId xmlns:a16="http://schemas.microsoft.com/office/drawing/2014/main" id="{CCCD8FC7-62CA-4081-A484-C947BF927DB4}"/>
              </a:ext>
            </a:extLst>
          </p:cNvPr>
          <p:cNvSpPr txBox="1"/>
          <p:nvPr/>
        </p:nvSpPr>
        <p:spPr>
          <a:xfrm>
            <a:off x="4582214" y="3438170"/>
            <a:ext cx="7166873" cy="4892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>
                <a:solidFill>
                  <a:schemeClr val="bg2">
                    <a:lumMod val="25000"/>
                  </a:schemeClr>
                </a:solidFill>
                <a:cs typeface="Arial"/>
              </a:rPr>
              <a:t>Универсал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err="1">
                <a:solidFill>
                  <a:schemeClr val="tx2"/>
                </a:solidFill>
                <a:cs typeface="Arial"/>
              </a:rPr>
              <a:t>Суҳбатлар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ўтказиш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умумий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кузатувларни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йиғиш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err="1">
                <a:solidFill>
                  <a:schemeClr val="tx2"/>
                </a:solidFill>
                <a:cs typeface="Arial"/>
              </a:rPr>
              <a:t>ҳоказо</a:t>
            </a:r>
            <a:r>
              <a:rPr lang="ru-RU" sz="1200" spc="-20">
                <a:solidFill>
                  <a:schemeClr val="tx2"/>
                </a:solidFill>
                <a:cs typeface="Arial"/>
              </a:rPr>
              <a:t>.</a:t>
            </a:r>
          </a:p>
        </p:txBody>
      </p:sp>
      <p:grpSp>
        <p:nvGrpSpPr>
          <p:cNvPr id="119" name="Group 792">
            <a:extLst>
              <a:ext uri="{FF2B5EF4-FFF2-40B4-BE49-F238E27FC236}">
                <a16:creationId xmlns:a16="http://schemas.microsoft.com/office/drawing/2014/main" id="{243288AA-7E38-4235-BFB2-8789D92496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1743" y="1892502"/>
            <a:ext cx="543878" cy="534541"/>
            <a:chOff x="695" y="1586"/>
            <a:chExt cx="233" cy="229"/>
          </a:xfrm>
          <a:solidFill>
            <a:schemeClr val="bg2">
              <a:lumMod val="25000"/>
            </a:schemeClr>
          </a:solidFill>
        </p:grpSpPr>
        <p:sp>
          <p:nvSpPr>
            <p:cNvPr id="120" name="Freeform 793">
              <a:extLst>
                <a:ext uri="{FF2B5EF4-FFF2-40B4-BE49-F238E27FC236}">
                  <a16:creationId xmlns:a16="http://schemas.microsoft.com/office/drawing/2014/main" id="{282F67EE-F78E-4A54-9EC3-ADE190615C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" y="1586"/>
              <a:ext cx="80" cy="47"/>
            </a:xfrm>
            <a:custGeom>
              <a:avLst/>
              <a:gdLst>
                <a:gd name="T0" fmla="*/ 52 w 261"/>
                <a:gd name="T1" fmla="*/ 130 h 155"/>
                <a:gd name="T2" fmla="*/ 86 w 261"/>
                <a:gd name="T3" fmla="*/ 155 h 155"/>
                <a:gd name="T4" fmla="*/ 179 w 261"/>
                <a:gd name="T5" fmla="*/ 155 h 155"/>
                <a:gd name="T6" fmla="*/ 213 w 261"/>
                <a:gd name="T7" fmla="*/ 130 h 155"/>
                <a:gd name="T8" fmla="*/ 245 w 261"/>
                <a:gd name="T9" fmla="*/ 75 h 155"/>
                <a:gd name="T10" fmla="*/ 258 w 261"/>
                <a:gd name="T11" fmla="*/ 39 h 155"/>
                <a:gd name="T12" fmla="*/ 234 w 261"/>
                <a:gd name="T13" fmla="*/ 12 h 155"/>
                <a:gd name="T14" fmla="*/ 138 w 261"/>
                <a:gd name="T15" fmla="*/ 24 h 155"/>
                <a:gd name="T16" fmla="*/ 122 w 261"/>
                <a:gd name="T17" fmla="*/ 24 h 155"/>
                <a:gd name="T18" fmla="*/ 26 w 261"/>
                <a:gd name="T19" fmla="*/ 12 h 155"/>
                <a:gd name="T20" fmla="*/ 2 w 261"/>
                <a:gd name="T21" fmla="*/ 39 h 155"/>
                <a:gd name="T22" fmla="*/ 15 w 261"/>
                <a:gd name="T23" fmla="*/ 75 h 155"/>
                <a:gd name="T24" fmla="*/ 52 w 261"/>
                <a:gd name="T25" fmla="*/ 130 h 155"/>
                <a:gd name="T26" fmla="*/ 27 w 261"/>
                <a:gd name="T27" fmla="*/ 44 h 155"/>
                <a:gd name="T28" fmla="*/ 34 w 261"/>
                <a:gd name="T29" fmla="*/ 36 h 155"/>
                <a:gd name="T30" fmla="*/ 67 w 261"/>
                <a:gd name="T31" fmla="*/ 30 h 155"/>
                <a:gd name="T32" fmla="*/ 107 w 261"/>
                <a:gd name="T33" fmla="*/ 44 h 155"/>
                <a:gd name="T34" fmla="*/ 153 w 261"/>
                <a:gd name="T35" fmla="*/ 44 h 155"/>
                <a:gd name="T36" fmla="*/ 226 w 261"/>
                <a:gd name="T37" fmla="*/ 36 h 155"/>
                <a:gd name="T38" fmla="*/ 234 w 261"/>
                <a:gd name="T39" fmla="*/ 44 h 155"/>
                <a:gd name="T40" fmla="*/ 229 w 261"/>
                <a:gd name="T41" fmla="*/ 56 h 155"/>
                <a:gd name="T42" fmla="*/ 190 w 261"/>
                <a:gd name="T43" fmla="*/ 122 h 155"/>
                <a:gd name="T44" fmla="*/ 179 w 261"/>
                <a:gd name="T45" fmla="*/ 130 h 155"/>
                <a:gd name="T46" fmla="*/ 86 w 261"/>
                <a:gd name="T47" fmla="*/ 130 h 155"/>
                <a:gd name="T48" fmla="*/ 76 w 261"/>
                <a:gd name="T49" fmla="*/ 122 h 155"/>
                <a:gd name="T50" fmla="*/ 31 w 261"/>
                <a:gd name="T51" fmla="*/ 56 h 155"/>
                <a:gd name="T52" fmla="*/ 27 w 261"/>
                <a:gd name="T53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1" h="155">
                  <a:moveTo>
                    <a:pt x="52" y="130"/>
                  </a:moveTo>
                  <a:cubicBezTo>
                    <a:pt x="57" y="145"/>
                    <a:pt x="71" y="155"/>
                    <a:pt x="86" y="155"/>
                  </a:cubicBezTo>
                  <a:lnTo>
                    <a:pt x="179" y="155"/>
                  </a:lnTo>
                  <a:cubicBezTo>
                    <a:pt x="195" y="155"/>
                    <a:pt x="208" y="145"/>
                    <a:pt x="213" y="130"/>
                  </a:cubicBezTo>
                  <a:cubicBezTo>
                    <a:pt x="218" y="116"/>
                    <a:pt x="234" y="85"/>
                    <a:pt x="245" y="75"/>
                  </a:cubicBezTo>
                  <a:cubicBezTo>
                    <a:pt x="256" y="66"/>
                    <a:pt x="261" y="52"/>
                    <a:pt x="258" y="39"/>
                  </a:cubicBezTo>
                  <a:cubicBezTo>
                    <a:pt x="256" y="26"/>
                    <a:pt x="247" y="16"/>
                    <a:pt x="234" y="12"/>
                  </a:cubicBezTo>
                  <a:cubicBezTo>
                    <a:pt x="196" y="0"/>
                    <a:pt x="163" y="4"/>
                    <a:pt x="138" y="24"/>
                  </a:cubicBezTo>
                  <a:cubicBezTo>
                    <a:pt x="133" y="28"/>
                    <a:pt x="127" y="28"/>
                    <a:pt x="122" y="24"/>
                  </a:cubicBezTo>
                  <a:cubicBezTo>
                    <a:pt x="97" y="4"/>
                    <a:pt x="64" y="0"/>
                    <a:pt x="26" y="12"/>
                  </a:cubicBezTo>
                  <a:cubicBezTo>
                    <a:pt x="14" y="16"/>
                    <a:pt x="5" y="26"/>
                    <a:pt x="2" y="39"/>
                  </a:cubicBezTo>
                  <a:cubicBezTo>
                    <a:pt x="0" y="52"/>
                    <a:pt x="4" y="66"/>
                    <a:pt x="15" y="75"/>
                  </a:cubicBezTo>
                  <a:cubicBezTo>
                    <a:pt x="28" y="86"/>
                    <a:pt x="49" y="120"/>
                    <a:pt x="52" y="130"/>
                  </a:cubicBezTo>
                  <a:close/>
                  <a:moveTo>
                    <a:pt x="27" y="44"/>
                  </a:moveTo>
                  <a:cubicBezTo>
                    <a:pt x="27" y="42"/>
                    <a:pt x="29" y="38"/>
                    <a:pt x="34" y="36"/>
                  </a:cubicBezTo>
                  <a:cubicBezTo>
                    <a:pt x="46" y="32"/>
                    <a:pt x="57" y="30"/>
                    <a:pt x="67" y="30"/>
                  </a:cubicBezTo>
                  <a:cubicBezTo>
                    <a:pt x="82" y="30"/>
                    <a:pt x="96" y="35"/>
                    <a:pt x="107" y="44"/>
                  </a:cubicBezTo>
                  <a:cubicBezTo>
                    <a:pt x="121" y="55"/>
                    <a:pt x="140" y="55"/>
                    <a:pt x="153" y="44"/>
                  </a:cubicBezTo>
                  <a:cubicBezTo>
                    <a:pt x="172" y="29"/>
                    <a:pt x="197" y="26"/>
                    <a:pt x="226" y="36"/>
                  </a:cubicBezTo>
                  <a:cubicBezTo>
                    <a:pt x="231" y="38"/>
                    <a:pt x="233" y="42"/>
                    <a:pt x="234" y="44"/>
                  </a:cubicBezTo>
                  <a:cubicBezTo>
                    <a:pt x="234" y="48"/>
                    <a:pt x="233" y="53"/>
                    <a:pt x="229" y="56"/>
                  </a:cubicBezTo>
                  <a:cubicBezTo>
                    <a:pt x="210" y="72"/>
                    <a:pt x="193" y="113"/>
                    <a:pt x="190" y="122"/>
                  </a:cubicBezTo>
                  <a:cubicBezTo>
                    <a:pt x="188" y="127"/>
                    <a:pt x="184" y="130"/>
                    <a:pt x="179" y="130"/>
                  </a:cubicBezTo>
                  <a:lnTo>
                    <a:pt x="86" y="130"/>
                  </a:lnTo>
                  <a:cubicBezTo>
                    <a:pt x="82" y="130"/>
                    <a:pt x="78" y="127"/>
                    <a:pt x="76" y="122"/>
                  </a:cubicBezTo>
                  <a:cubicBezTo>
                    <a:pt x="71" y="107"/>
                    <a:pt x="48" y="70"/>
                    <a:pt x="31" y="56"/>
                  </a:cubicBezTo>
                  <a:cubicBezTo>
                    <a:pt x="27" y="53"/>
                    <a:pt x="26" y="48"/>
                    <a:pt x="27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794">
              <a:extLst>
                <a:ext uri="{FF2B5EF4-FFF2-40B4-BE49-F238E27FC236}">
                  <a16:creationId xmlns:a16="http://schemas.microsoft.com/office/drawing/2014/main" id="{C1960C04-3DFE-476E-8CB7-761524DFB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" y="1636"/>
              <a:ext cx="80" cy="24"/>
            </a:xfrm>
            <a:custGeom>
              <a:avLst/>
              <a:gdLst>
                <a:gd name="T0" fmla="*/ 187 w 263"/>
                <a:gd name="T1" fmla="*/ 13 h 78"/>
                <a:gd name="T2" fmla="*/ 175 w 263"/>
                <a:gd name="T3" fmla="*/ 0 h 78"/>
                <a:gd name="T4" fmla="*/ 168 w 263"/>
                <a:gd name="T5" fmla="*/ 2 h 78"/>
                <a:gd name="T6" fmla="*/ 162 w 263"/>
                <a:gd name="T7" fmla="*/ 0 h 78"/>
                <a:gd name="T8" fmla="*/ 12 w 263"/>
                <a:gd name="T9" fmla="*/ 0 h 78"/>
                <a:gd name="T10" fmla="*/ 0 w 263"/>
                <a:gd name="T11" fmla="*/ 13 h 78"/>
                <a:gd name="T12" fmla="*/ 12 w 263"/>
                <a:gd name="T13" fmla="*/ 25 h 78"/>
                <a:gd name="T14" fmla="*/ 162 w 263"/>
                <a:gd name="T15" fmla="*/ 25 h 78"/>
                <a:gd name="T16" fmla="*/ 162 w 263"/>
                <a:gd name="T17" fmla="*/ 38 h 78"/>
                <a:gd name="T18" fmla="*/ 25 w 263"/>
                <a:gd name="T19" fmla="*/ 38 h 78"/>
                <a:gd name="T20" fmla="*/ 12 w 263"/>
                <a:gd name="T21" fmla="*/ 50 h 78"/>
                <a:gd name="T22" fmla="*/ 25 w 263"/>
                <a:gd name="T23" fmla="*/ 63 h 78"/>
                <a:gd name="T24" fmla="*/ 174 w 263"/>
                <a:gd name="T25" fmla="*/ 63 h 78"/>
                <a:gd name="T26" fmla="*/ 213 w 263"/>
                <a:gd name="T27" fmla="*/ 78 h 78"/>
                <a:gd name="T28" fmla="*/ 258 w 263"/>
                <a:gd name="T29" fmla="*/ 59 h 78"/>
                <a:gd name="T30" fmla="*/ 258 w 263"/>
                <a:gd name="T31" fmla="*/ 42 h 78"/>
                <a:gd name="T32" fmla="*/ 240 w 263"/>
                <a:gd name="T33" fmla="*/ 42 h 78"/>
                <a:gd name="T34" fmla="*/ 187 w 263"/>
                <a:gd name="T35" fmla="*/ 42 h 78"/>
                <a:gd name="T36" fmla="*/ 187 w 263"/>
                <a:gd name="T37" fmla="*/ 1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3" h="78">
                  <a:moveTo>
                    <a:pt x="187" y="13"/>
                  </a:moveTo>
                  <a:cubicBezTo>
                    <a:pt x="187" y="6"/>
                    <a:pt x="182" y="0"/>
                    <a:pt x="175" y="0"/>
                  </a:cubicBezTo>
                  <a:cubicBezTo>
                    <a:pt x="172" y="0"/>
                    <a:pt x="170" y="1"/>
                    <a:pt x="168" y="2"/>
                  </a:cubicBezTo>
                  <a:cubicBezTo>
                    <a:pt x="167" y="1"/>
                    <a:pt x="164" y="0"/>
                    <a:pt x="162" y="0"/>
                  </a:cubicBezTo>
                  <a:lnTo>
                    <a:pt x="12" y="0"/>
                  </a:ln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lnTo>
                    <a:pt x="162" y="25"/>
                  </a:lnTo>
                  <a:lnTo>
                    <a:pt x="162" y="38"/>
                  </a:lnTo>
                  <a:lnTo>
                    <a:pt x="25" y="38"/>
                  </a:lnTo>
                  <a:cubicBezTo>
                    <a:pt x="18" y="38"/>
                    <a:pt x="12" y="44"/>
                    <a:pt x="12" y="50"/>
                  </a:cubicBezTo>
                  <a:cubicBezTo>
                    <a:pt x="12" y="57"/>
                    <a:pt x="18" y="63"/>
                    <a:pt x="25" y="63"/>
                  </a:cubicBezTo>
                  <a:lnTo>
                    <a:pt x="174" y="63"/>
                  </a:lnTo>
                  <a:cubicBezTo>
                    <a:pt x="185" y="72"/>
                    <a:pt x="199" y="78"/>
                    <a:pt x="213" y="78"/>
                  </a:cubicBezTo>
                  <a:cubicBezTo>
                    <a:pt x="230" y="78"/>
                    <a:pt x="246" y="71"/>
                    <a:pt x="258" y="59"/>
                  </a:cubicBezTo>
                  <a:cubicBezTo>
                    <a:pt x="263" y="54"/>
                    <a:pt x="263" y="47"/>
                    <a:pt x="258" y="42"/>
                  </a:cubicBezTo>
                  <a:cubicBezTo>
                    <a:pt x="253" y="37"/>
                    <a:pt x="245" y="37"/>
                    <a:pt x="240" y="42"/>
                  </a:cubicBezTo>
                  <a:cubicBezTo>
                    <a:pt x="226" y="56"/>
                    <a:pt x="201" y="56"/>
                    <a:pt x="187" y="42"/>
                  </a:cubicBezTo>
                  <a:lnTo>
                    <a:pt x="187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795">
              <a:extLst>
                <a:ext uri="{FF2B5EF4-FFF2-40B4-BE49-F238E27FC236}">
                  <a16:creationId xmlns:a16="http://schemas.microsoft.com/office/drawing/2014/main" id="{A01A7724-8FD1-4238-8CD0-EA3BE8CC2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" y="1686"/>
              <a:ext cx="57" cy="61"/>
            </a:xfrm>
            <a:custGeom>
              <a:avLst/>
              <a:gdLst>
                <a:gd name="T0" fmla="*/ 175 w 188"/>
                <a:gd name="T1" fmla="*/ 0 h 200"/>
                <a:gd name="T2" fmla="*/ 0 w 188"/>
                <a:gd name="T3" fmla="*/ 187 h 200"/>
                <a:gd name="T4" fmla="*/ 13 w 188"/>
                <a:gd name="T5" fmla="*/ 200 h 200"/>
                <a:gd name="T6" fmla="*/ 25 w 188"/>
                <a:gd name="T7" fmla="*/ 187 h 200"/>
                <a:gd name="T8" fmla="*/ 175 w 188"/>
                <a:gd name="T9" fmla="*/ 25 h 200"/>
                <a:gd name="T10" fmla="*/ 188 w 188"/>
                <a:gd name="T11" fmla="*/ 12 h 200"/>
                <a:gd name="T12" fmla="*/ 175 w 188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200">
                  <a:moveTo>
                    <a:pt x="175" y="0"/>
                  </a:moveTo>
                  <a:cubicBezTo>
                    <a:pt x="95" y="0"/>
                    <a:pt x="0" y="102"/>
                    <a:pt x="0" y="187"/>
                  </a:cubicBezTo>
                  <a:cubicBezTo>
                    <a:pt x="0" y="194"/>
                    <a:pt x="6" y="200"/>
                    <a:pt x="13" y="200"/>
                  </a:cubicBezTo>
                  <a:cubicBezTo>
                    <a:pt x="20" y="200"/>
                    <a:pt x="25" y="194"/>
                    <a:pt x="25" y="187"/>
                  </a:cubicBezTo>
                  <a:cubicBezTo>
                    <a:pt x="25" y="116"/>
                    <a:pt x="109" y="25"/>
                    <a:pt x="175" y="25"/>
                  </a:cubicBezTo>
                  <a:cubicBezTo>
                    <a:pt x="182" y="25"/>
                    <a:pt x="188" y="19"/>
                    <a:pt x="188" y="12"/>
                  </a:cubicBezTo>
                  <a:cubicBezTo>
                    <a:pt x="188" y="6"/>
                    <a:pt x="182" y="0"/>
                    <a:pt x="1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796">
              <a:extLst>
                <a:ext uri="{FF2B5EF4-FFF2-40B4-BE49-F238E27FC236}">
                  <a16:creationId xmlns:a16="http://schemas.microsoft.com/office/drawing/2014/main" id="{7E4FFA78-5B18-4DC0-AC82-6F7242CE5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" y="1659"/>
              <a:ext cx="233" cy="156"/>
            </a:xfrm>
            <a:custGeom>
              <a:avLst/>
              <a:gdLst>
                <a:gd name="T0" fmla="*/ 374 w 765"/>
                <a:gd name="T1" fmla="*/ 0 h 513"/>
                <a:gd name="T2" fmla="*/ 146 w 765"/>
                <a:gd name="T3" fmla="*/ 475 h 513"/>
                <a:gd name="T4" fmla="*/ 640 w 765"/>
                <a:gd name="T5" fmla="*/ 475 h 513"/>
                <a:gd name="T6" fmla="*/ 765 w 765"/>
                <a:gd name="T7" fmla="*/ 275 h 513"/>
                <a:gd name="T8" fmla="*/ 737 w 765"/>
                <a:gd name="T9" fmla="*/ 209 h 513"/>
                <a:gd name="T10" fmla="*/ 716 w 765"/>
                <a:gd name="T11" fmla="*/ 217 h 513"/>
                <a:gd name="T12" fmla="*/ 681 w 765"/>
                <a:gd name="T13" fmla="*/ 223 h 513"/>
                <a:gd name="T14" fmla="*/ 612 w 765"/>
                <a:gd name="T15" fmla="*/ 224 h 513"/>
                <a:gd name="T16" fmla="*/ 569 w 765"/>
                <a:gd name="T17" fmla="*/ 218 h 513"/>
                <a:gd name="T18" fmla="*/ 547 w 765"/>
                <a:gd name="T19" fmla="*/ 210 h 513"/>
                <a:gd name="T20" fmla="*/ 543 w 765"/>
                <a:gd name="T21" fmla="*/ 205 h 513"/>
                <a:gd name="T22" fmla="*/ 561 w 765"/>
                <a:gd name="T23" fmla="*/ 198 h 513"/>
                <a:gd name="T24" fmla="*/ 640 w 765"/>
                <a:gd name="T25" fmla="*/ 188 h 513"/>
                <a:gd name="T26" fmla="*/ 562 w 765"/>
                <a:gd name="T27" fmla="*/ 314 h 513"/>
                <a:gd name="T28" fmla="*/ 597 w 765"/>
                <a:gd name="T29" fmla="*/ 322 h 513"/>
                <a:gd name="T30" fmla="*/ 627 w 765"/>
                <a:gd name="T31" fmla="*/ 325 h 513"/>
                <a:gd name="T32" fmla="*/ 670 w 765"/>
                <a:gd name="T33" fmla="*/ 324 h 513"/>
                <a:gd name="T34" fmla="*/ 707 w 765"/>
                <a:gd name="T35" fmla="*/ 318 h 513"/>
                <a:gd name="T36" fmla="*/ 732 w 765"/>
                <a:gd name="T37" fmla="*/ 309 h 513"/>
                <a:gd name="T38" fmla="*/ 640 w 765"/>
                <a:gd name="T39" fmla="*/ 375 h 513"/>
                <a:gd name="T40" fmla="*/ 554 w 765"/>
                <a:gd name="T41" fmla="*/ 349 h 513"/>
                <a:gd name="T42" fmla="*/ 540 w 765"/>
                <a:gd name="T43" fmla="*/ 335 h 513"/>
                <a:gd name="T44" fmla="*/ 156 w 765"/>
                <a:gd name="T45" fmla="*/ 450 h 513"/>
                <a:gd name="T46" fmla="*/ 277 w 765"/>
                <a:gd name="T47" fmla="*/ 25 h 513"/>
                <a:gd name="T48" fmla="*/ 529 w 765"/>
                <a:gd name="T49" fmla="*/ 185 h 513"/>
                <a:gd name="T50" fmla="*/ 518 w 765"/>
                <a:gd name="T51" fmla="*/ 197 h 513"/>
                <a:gd name="T52" fmla="*/ 502 w 765"/>
                <a:gd name="T53" fmla="*/ 316 h 513"/>
                <a:gd name="T54" fmla="*/ 474 w 765"/>
                <a:gd name="T55" fmla="*/ 313 h 513"/>
                <a:gd name="T56" fmla="*/ 445 w 765"/>
                <a:gd name="T57" fmla="*/ 319 h 513"/>
                <a:gd name="T58" fmla="*/ 415 w 765"/>
                <a:gd name="T59" fmla="*/ 335 h 513"/>
                <a:gd name="T60" fmla="*/ 389 w 765"/>
                <a:gd name="T61" fmla="*/ 367 h 513"/>
                <a:gd name="T62" fmla="*/ 379 w 765"/>
                <a:gd name="T63" fmla="*/ 397 h 513"/>
                <a:gd name="T64" fmla="*/ 378 w 765"/>
                <a:gd name="T65" fmla="*/ 419 h 513"/>
                <a:gd name="T66" fmla="*/ 403 w 765"/>
                <a:gd name="T67" fmla="*/ 407 h 513"/>
                <a:gd name="T68" fmla="*/ 410 w 765"/>
                <a:gd name="T69" fmla="*/ 380 h 513"/>
                <a:gd name="T70" fmla="*/ 453 w 765"/>
                <a:gd name="T71" fmla="*/ 342 h 513"/>
                <a:gd name="T72" fmla="*/ 486 w 765"/>
                <a:gd name="T73" fmla="*/ 339 h 513"/>
                <a:gd name="T74" fmla="*/ 519 w 765"/>
                <a:gd name="T75" fmla="*/ 351 h 513"/>
                <a:gd name="T76" fmla="*/ 534 w 765"/>
                <a:gd name="T77" fmla="*/ 364 h 513"/>
                <a:gd name="T78" fmla="*/ 549 w 765"/>
                <a:gd name="T79" fmla="*/ 390 h 513"/>
                <a:gd name="T80" fmla="*/ 553 w 765"/>
                <a:gd name="T81" fmla="*/ 413 h 513"/>
                <a:gd name="T82" fmla="*/ 549 w 765"/>
                <a:gd name="T83" fmla="*/ 437 h 513"/>
                <a:gd name="T84" fmla="*/ 573 w 765"/>
                <a:gd name="T85" fmla="*/ 442 h 513"/>
                <a:gd name="T86" fmla="*/ 577 w 765"/>
                <a:gd name="T87" fmla="*/ 403 h 513"/>
                <a:gd name="T88" fmla="*/ 740 w 765"/>
                <a:gd name="T89" fmla="*/ 425 h 513"/>
                <a:gd name="T90" fmla="*/ 541 w 765"/>
                <a:gd name="T91" fmla="*/ 235 h 513"/>
                <a:gd name="T92" fmla="*/ 574 w 765"/>
                <a:gd name="T93" fmla="*/ 244 h 513"/>
                <a:gd name="T94" fmla="*/ 605 w 765"/>
                <a:gd name="T95" fmla="*/ 249 h 513"/>
                <a:gd name="T96" fmla="*/ 640 w 765"/>
                <a:gd name="T97" fmla="*/ 250 h 513"/>
                <a:gd name="T98" fmla="*/ 675 w 765"/>
                <a:gd name="T99" fmla="*/ 249 h 513"/>
                <a:gd name="T100" fmla="*/ 707 w 765"/>
                <a:gd name="T101" fmla="*/ 244 h 513"/>
                <a:gd name="T102" fmla="*/ 739 w 765"/>
                <a:gd name="T103" fmla="*/ 235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5" h="513">
                  <a:moveTo>
                    <a:pt x="640" y="163"/>
                  </a:moveTo>
                  <a:cubicBezTo>
                    <a:pt x="627" y="163"/>
                    <a:pt x="612" y="164"/>
                    <a:pt x="596" y="165"/>
                  </a:cubicBezTo>
                  <a:cubicBezTo>
                    <a:pt x="580" y="135"/>
                    <a:pt x="557" y="108"/>
                    <a:pt x="529" y="87"/>
                  </a:cubicBezTo>
                  <a:lnTo>
                    <a:pt x="439" y="26"/>
                  </a:lnTo>
                  <a:cubicBezTo>
                    <a:pt x="424" y="14"/>
                    <a:pt x="401" y="0"/>
                    <a:pt x="374" y="0"/>
                  </a:cubicBezTo>
                  <a:lnTo>
                    <a:pt x="277" y="0"/>
                  </a:lnTo>
                  <a:cubicBezTo>
                    <a:pt x="253" y="0"/>
                    <a:pt x="229" y="9"/>
                    <a:pt x="210" y="23"/>
                  </a:cubicBezTo>
                  <a:lnTo>
                    <a:pt x="122" y="88"/>
                  </a:lnTo>
                  <a:cubicBezTo>
                    <a:pt x="30" y="160"/>
                    <a:pt x="0" y="287"/>
                    <a:pt x="52" y="390"/>
                  </a:cubicBezTo>
                  <a:cubicBezTo>
                    <a:pt x="71" y="427"/>
                    <a:pt x="103" y="472"/>
                    <a:pt x="146" y="475"/>
                  </a:cubicBezTo>
                  <a:cubicBezTo>
                    <a:pt x="150" y="475"/>
                    <a:pt x="153" y="475"/>
                    <a:pt x="156" y="475"/>
                  </a:cubicBezTo>
                  <a:lnTo>
                    <a:pt x="400" y="475"/>
                  </a:lnTo>
                  <a:cubicBezTo>
                    <a:pt x="418" y="498"/>
                    <a:pt x="446" y="513"/>
                    <a:pt x="478" y="513"/>
                  </a:cubicBezTo>
                  <a:cubicBezTo>
                    <a:pt x="514" y="513"/>
                    <a:pt x="546" y="494"/>
                    <a:pt x="563" y="465"/>
                  </a:cubicBezTo>
                  <a:cubicBezTo>
                    <a:pt x="585" y="472"/>
                    <a:pt x="613" y="475"/>
                    <a:pt x="640" y="475"/>
                  </a:cubicBezTo>
                  <a:cubicBezTo>
                    <a:pt x="700" y="475"/>
                    <a:pt x="765" y="456"/>
                    <a:pt x="765" y="425"/>
                  </a:cubicBezTo>
                  <a:lnTo>
                    <a:pt x="765" y="357"/>
                  </a:lnTo>
                  <a:lnTo>
                    <a:pt x="764" y="357"/>
                  </a:lnTo>
                  <a:cubicBezTo>
                    <a:pt x="765" y="355"/>
                    <a:pt x="765" y="353"/>
                    <a:pt x="765" y="350"/>
                  </a:cubicBezTo>
                  <a:lnTo>
                    <a:pt x="765" y="275"/>
                  </a:lnTo>
                  <a:lnTo>
                    <a:pt x="765" y="207"/>
                  </a:lnTo>
                  <a:cubicBezTo>
                    <a:pt x="765" y="172"/>
                    <a:pt x="687" y="163"/>
                    <a:pt x="640" y="163"/>
                  </a:cubicBezTo>
                  <a:close/>
                  <a:moveTo>
                    <a:pt x="739" y="207"/>
                  </a:moveTo>
                  <a:cubicBezTo>
                    <a:pt x="739" y="207"/>
                    <a:pt x="739" y="207"/>
                    <a:pt x="738" y="207"/>
                  </a:cubicBezTo>
                  <a:cubicBezTo>
                    <a:pt x="738" y="208"/>
                    <a:pt x="737" y="208"/>
                    <a:pt x="737" y="209"/>
                  </a:cubicBezTo>
                  <a:cubicBezTo>
                    <a:pt x="736" y="209"/>
                    <a:pt x="735" y="210"/>
                    <a:pt x="734" y="210"/>
                  </a:cubicBezTo>
                  <a:cubicBezTo>
                    <a:pt x="733" y="211"/>
                    <a:pt x="732" y="211"/>
                    <a:pt x="731" y="212"/>
                  </a:cubicBezTo>
                  <a:cubicBezTo>
                    <a:pt x="730" y="212"/>
                    <a:pt x="728" y="213"/>
                    <a:pt x="726" y="213"/>
                  </a:cubicBezTo>
                  <a:cubicBezTo>
                    <a:pt x="725" y="214"/>
                    <a:pt x="724" y="214"/>
                    <a:pt x="722" y="215"/>
                  </a:cubicBezTo>
                  <a:cubicBezTo>
                    <a:pt x="721" y="215"/>
                    <a:pt x="718" y="216"/>
                    <a:pt x="716" y="217"/>
                  </a:cubicBezTo>
                  <a:cubicBezTo>
                    <a:pt x="715" y="217"/>
                    <a:pt x="713" y="218"/>
                    <a:pt x="711" y="218"/>
                  </a:cubicBezTo>
                  <a:cubicBezTo>
                    <a:pt x="709" y="219"/>
                    <a:pt x="706" y="219"/>
                    <a:pt x="704" y="220"/>
                  </a:cubicBezTo>
                  <a:cubicBezTo>
                    <a:pt x="702" y="220"/>
                    <a:pt x="700" y="221"/>
                    <a:pt x="697" y="221"/>
                  </a:cubicBezTo>
                  <a:cubicBezTo>
                    <a:pt x="694" y="221"/>
                    <a:pt x="691" y="222"/>
                    <a:pt x="688" y="222"/>
                  </a:cubicBezTo>
                  <a:cubicBezTo>
                    <a:pt x="686" y="223"/>
                    <a:pt x="683" y="223"/>
                    <a:pt x="681" y="223"/>
                  </a:cubicBezTo>
                  <a:cubicBezTo>
                    <a:pt x="677" y="224"/>
                    <a:pt x="673" y="224"/>
                    <a:pt x="668" y="224"/>
                  </a:cubicBezTo>
                  <a:cubicBezTo>
                    <a:pt x="666" y="225"/>
                    <a:pt x="664" y="225"/>
                    <a:pt x="662" y="225"/>
                  </a:cubicBezTo>
                  <a:cubicBezTo>
                    <a:pt x="655" y="225"/>
                    <a:pt x="648" y="225"/>
                    <a:pt x="640" y="225"/>
                  </a:cubicBezTo>
                  <a:cubicBezTo>
                    <a:pt x="632" y="225"/>
                    <a:pt x="625" y="225"/>
                    <a:pt x="618" y="225"/>
                  </a:cubicBezTo>
                  <a:cubicBezTo>
                    <a:pt x="616" y="225"/>
                    <a:pt x="614" y="225"/>
                    <a:pt x="612" y="224"/>
                  </a:cubicBezTo>
                  <a:cubicBezTo>
                    <a:pt x="608" y="224"/>
                    <a:pt x="603" y="224"/>
                    <a:pt x="599" y="223"/>
                  </a:cubicBezTo>
                  <a:cubicBezTo>
                    <a:pt x="597" y="223"/>
                    <a:pt x="595" y="223"/>
                    <a:pt x="592" y="222"/>
                  </a:cubicBezTo>
                  <a:cubicBezTo>
                    <a:pt x="589" y="222"/>
                    <a:pt x="586" y="221"/>
                    <a:pt x="583" y="221"/>
                  </a:cubicBezTo>
                  <a:cubicBezTo>
                    <a:pt x="581" y="221"/>
                    <a:pt x="579" y="220"/>
                    <a:pt x="577" y="220"/>
                  </a:cubicBezTo>
                  <a:cubicBezTo>
                    <a:pt x="574" y="219"/>
                    <a:pt x="571" y="219"/>
                    <a:pt x="569" y="218"/>
                  </a:cubicBezTo>
                  <a:cubicBezTo>
                    <a:pt x="567" y="218"/>
                    <a:pt x="566" y="217"/>
                    <a:pt x="564" y="217"/>
                  </a:cubicBezTo>
                  <a:cubicBezTo>
                    <a:pt x="562" y="216"/>
                    <a:pt x="560" y="215"/>
                    <a:pt x="558" y="215"/>
                  </a:cubicBezTo>
                  <a:cubicBezTo>
                    <a:pt x="556" y="214"/>
                    <a:pt x="555" y="214"/>
                    <a:pt x="554" y="213"/>
                  </a:cubicBezTo>
                  <a:cubicBezTo>
                    <a:pt x="552" y="213"/>
                    <a:pt x="551" y="212"/>
                    <a:pt x="549" y="212"/>
                  </a:cubicBezTo>
                  <a:cubicBezTo>
                    <a:pt x="548" y="211"/>
                    <a:pt x="547" y="211"/>
                    <a:pt x="547" y="210"/>
                  </a:cubicBezTo>
                  <a:cubicBezTo>
                    <a:pt x="545" y="210"/>
                    <a:pt x="544" y="209"/>
                    <a:pt x="544" y="209"/>
                  </a:cubicBezTo>
                  <a:cubicBezTo>
                    <a:pt x="543" y="208"/>
                    <a:pt x="542" y="208"/>
                    <a:pt x="542" y="207"/>
                  </a:cubicBezTo>
                  <a:cubicBezTo>
                    <a:pt x="542" y="207"/>
                    <a:pt x="541" y="207"/>
                    <a:pt x="541" y="207"/>
                  </a:cubicBezTo>
                  <a:cubicBezTo>
                    <a:pt x="541" y="207"/>
                    <a:pt x="541" y="206"/>
                    <a:pt x="542" y="206"/>
                  </a:cubicBezTo>
                  <a:cubicBezTo>
                    <a:pt x="542" y="206"/>
                    <a:pt x="543" y="205"/>
                    <a:pt x="543" y="205"/>
                  </a:cubicBezTo>
                  <a:cubicBezTo>
                    <a:pt x="544" y="204"/>
                    <a:pt x="546" y="204"/>
                    <a:pt x="547" y="203"/>
                  </a:cubicBezTo>
                  <a:cubicBezTo>
                    <a:pt x="548" y="203"/>
                    <a:pt x="549" y="202"/>
                    <a:pt x="550" y="202"/>
                  </a:cubicBezTo>
                  <a:cubicBezTo>
                    <a:pt x="551" y="201"/>
                    <a:pt x="552" y="201"/>
                    <a:pt x="553" y="200"/>
                  </a:cubicBezTo>
                  <a:cubicBezTo>
                    <a:pt x="554" y="200"/>
                    <a:pt x="556" y="199"/>
                    <a:pt x="557" y="199"/>
                  </a:cubicBezTo>
                  <a:cubicBezTo>
                    <a:pt x="558" y="198"/>
                    <a:pt x="559" y="198"/>
                    <a:pt x="561" y="198"/>
                  </a:cubicBezTo>
                  <a:cubicBezTo>
                    <a:pt x="564" y="197"/>
                    <a:pt x="567" y="196"/>
                    <a:pt x="570" y="195"/>
                  </a:cubicBezTo>
                  <a:cubicBezTo>
                    <a:pt x="572" y="195"/>
                    <a:pt x="573" y="194"/>
                    <a:pt x="575" y="194"/>
                  </a:cubicBezTo>
                  <a:cubicBezTo>
                    <a:pt x="577" y="194"/>
                    <a:pt x="579" y="193"/>
                    <a:pt x="581" y="193"/>
                  </a:cubicBezTo>
                  <a:cubicBezTo>
                    <a:pt x="584" y="192"/>
                    <a:pt x="586" y="192"/>
                    <a:pt x="589" y="192"/>
                  </a:cubicBezTo>
                  <a:cubicBezTo>
                    <a:pt x="603" y="189"/>
                    <a:pt x="620" y="188"/>
                    <a:pt x="640" y="188"/>
                  </a:cubicBezTo>
                  <a:cubicBezTo>
                    <a:pt x="699" y="188"/>
                    <a:pt x="732" y="200"/>
                    <a:pt x="739" y="207"/>
                  </a:cubicBezTo>
                  <a:close/>
                  <a:moveTo>
                    <a:pt x="549" y="309"/>
                  </a:moveTo>
                  <a:cubicBezTo>
                    <a:pt x="550" y="310"/>
                    <a:pt x="551" y="310"/>
                    <a:pt x="552" y="311"/>
                  </a:cubicBezTo>
                  <a:cubicBezTo>
                    <a:pt x="554" y="312"/>
                    <a:pt x="556" y="312"/>
                    <a:pt x="559" y="313"/>
                  </a:cubicBezTo>
                  <a:cubicBezTo>
                    <a:pt x="560" y="314"/>
                    <a:pt x="561" y="314"/>
                    <a:pt x="562" y="314"/>
                  </a:cubicBezTo>
                  <a:cubicBezTo>
                    <a:pt x="565" y="315"/>
                    <a:pt x="568" y="316"/>
                    <a:pt x="571" y="317"/>
                  </a:cubicBezTo>
                  <a:cubicBezTo>
                    <a:pt x="571" y="317"/>
                    <a:pt x="572" y="317"/>
                    <a:pt x="573" y="318"/>
                  </a:cubicBezTo>
                  <a:cubicBezTo>
                    <a:pt x="577" y="319"/>
                    <a:pt x="581" y="319"/>
                    <a:pt x="585" y="320"/>
                  </a:cubicBezTo>
                  <a:cubicBezTo>
                    <a:pt x="586" y="320"/>
                    <a:pt x="587" y="320"/>
                    <a:pt x="588" y="321"/>
                  </a:cubicBezTo>
                  <a:cubicBezTo>
                    <a:pt x="591" y="321"/>
                    <a:pt x="594" y="322"/>
                    <a:pt x="597" y="322"/>
                  </a:cubicBezTo>
                  <a:cubicBezTo>
                    <a:pt x="599" y="322"/>
                    <a:pt x="600" y="323"/>
                    <a:pt x="601" y="323"/>
                  </a:cubicBezTo>
                  <a:cubicBezTo>
                    <a:pt x="604" y="323"/>
                    <a:pt x="607" y="324"/>
                    <a:pt x="610" y="324"/>
                  </a:cubicBezTo>
                  <a:cubicBezTo>
                    <a:pt x="611" y="324"/>
                    <a:pt x="613" y="324"/>
                    <a:pt x="614" y="324"/>
                  </a:cubicBezTo>
                  <a:cubicBezTo>
                    <a:pt x="617" y="325"/>
                    <a:pt x="620" y="325"/>
                    <a:pt x="623" y="325"/>
                  </a:cubicBezTo>
                  <a:cubicBezTo>
                    <a:pt x="625" y="325"/>
                    <a:pt x="626" y="325"/>
                    <a:pt x="627" y="325"/>
                  </a:cubicBezTo>
                  <a:cubicBezTo>
                    <a:pt x="632" y="325"/>
                    <a:pt x="636" y="325"/>
                    <a:pt x="640" y="325"/>
                  </a:cubicBezTo>
                  <a:cubicBezTo>
                    <a:pt x="644" y="325"/>
                    <a:pt x="649" y="325"/>
                    <a:pt x="653" y="325"/>
                  </a:cubicBezTo>
                  <a:cubicBezTo>
                    <a:pt x="654" y="325"/>
                    <a:pt x="656" y="325"/>
                    <a:pt x="657" y="325"/>
                  </a:cubicBezTo>
                  <a:cubicBezTo>
                    <a:pt x="660" y="325"/>
                    <a:pt x="663" y="325"/>
                    <a:pt x="666" y="324"/>
                  </a:cubicBezTo>
                  <a:cubicBezTo>
                    <a:pt x="667" y="324"/>
                    <a:pt x="669" y="324"/>
                    <a:pt x="670" y="324"/>
                  </a:cubicBezTo>
                  <a:cubicBezTo>
                    <a:pt x="673" y="324"/>
                    <a:pt x="676" y="323"/>
                    <a:pt x="679" y="323"/>
                  </a:cubicBezTo>
                  <a:cubicBezTo>
                    <a:pt x="680" y="323"/>
                    <a:pt x="682" y="322"/>
                    <a:pt x="683" y="322"/>
                  </a:cubicBezTo>
                  <a:cubicBezTo>
                    <a:pt x="686" y="322"/>
                    <a:pt x="689" y="321"/>
                    <a:pt x="693" y="321"/>
                  </a:cubicBezTo>
                  <a:cubicBezTo>
                    <a:pt x="694" y="321"/>
                    <a:pt x="694" y="320"/>
                    <a:pt x="695" y="320"/>
                  </a:cubicBezTo>
                  <a:cubicBezTo>
                    <a:pt x="699" y="319"/>
                    <a:pt x="703" y="319"/>
                    <a:pt x="707" y="318"/>
                  </a:cubicBezTo>
                  <a:cubicBezTo>
                    <a:pt x="708" y="317"/>
                    <a:pt x="709" y="317"/>
                    <a:pt x="710" y="317"/>
                  </a:cubicBezTo>
                  <a:cubicBezTo>
                    <a:pt x="713" y="316"/>
                    <a:pt x="715" y="315"/>
                    <a:pt x="718" y="314"/>
                  </a:cubicBezTo>
                  <a:cubicBezTo>
                    <a:pt x="719" y="314"/>
                    <a:pt x="720" y="314"/>
                    <a:pt x="722" y="313"/>
                  </a:cubicBezTo>
                  <a:cubicBezTo>
                    <a:pt x="724" y="312"/>
                    <a:pt x="726" y="312"/>
                    <a:pt x="728" y="311"/>
                  </a:cubicBezTo>
                  <a:cubicBezTo>
                    <a:pt x="729" y="310"/>
                    <a:pt x="731" y="310"/>
                    <a:pt x="732" y="309"/>
                  </a:cubicBezTo>
                  <a:cubicBezTo>
                    <a:pt x="734" y="308"/>
                    <a:pt x="736" y="307"/>
                    <a:pt x="738" y="306"/>
                  </a:cubicBezTo>
                  <a:cubicBezTo>
                    <a:pt x="739" y="306"/>
                    <a:pt x="740" y="306"/>
                    <a:pt x="740" y="306"/>
                  </a:cubicBezTo>
                  <a:lnTo>
                    <a:pt x="740" y="350"/>
                  </a:lnTo>
                  <a:cubicBezTo>
                    <a:pt x="737" y="357"/>
                    <a:pt x="705" y="373"/>
                    <a:pt x="654" y="375"/>
                  </a:cubicBezTo>
                  <a:cubicBezTo>
                    <a:pt x="650" y="375"/>
                    <a:pt x="645" y="375"/>
                    <a:pt x="640" y="375"/>
                  </a:cubicBezTo>
                  <a:cubicBezTo>
                    <a:pt x="613" y="375"/>
                    <a:pt x="585" y="371"/>
                    <a:pt x="565" y="364"/>
                  </a:cubicBezTo>
                  <a:cubicBezTo>
                    <a:pt x="565" y="364"/>
                    <a:pt x="564" y="364"/>
                    <a:pt x="564" y="363"/>
                  </a:cubicBezTo>
                  <a:cubicBezTo>
                    <a:pt x="563" y="361"/>
                    <a:pt x="561" y="358"/>
                    <a:pt x="560" y="356"/>
                  </a:cubicBezTo>
                  <a:cubicBezTo>
                    <a:pt x="559" y="356"/>
                    <a:pt x="559" y="355"/>
                    <a:pt x="559" y="355"/>
                  </a:cubicBezTo>
                  <a:cubicBezTo>
                    <a:pt x="557" y="353"/>
                    <a:pt x="556" y="351"/>
                    <a:pt x="554" y="349"/>
                  </a:cubicBezTo>
                  <a:cubicBezTo>
                    <a:pt x="553" y="348"/>
                    <a:pt x="553" y="347"/>
                    <a:pt x="552" y="347"/>
                  </a:cubicBezTo>
                  <a:cubicBezTo>
                    <a:pt x="551" y="345"/>
                    <a:pt x="549" y="343"/>
                    <a:pt x="548" y="342"/>
                  </a:cubicBezTo>
                  <a:cubicBezTo>
                    <a:pt x="547" y="341"/>
                    <a:pt x="546" y="340"/>
                    <a:pt x="545" y="339"/>
                  </a:cubicBezTo>
                  <a:cubicBezTo>
                    <a:pt x="544" y="338"/>
                    <a:pt x="542" y="337"/>
                    <a:pt x="541" y="335"/>
                  </a:cubicBezTo>
                  <a:cubicBezTo>
                    <a:pt x="540" y="335"/>
                    <a:pt x="540" y="335"/>
                    <a:pt x="540" y="335"/>
                  </a:cubicBezTo>
                  <a:cubicBezTo>
                    <a:pt x="540" y="330"/>
                    <a:pt x="540" y="319"/>
                    <a:pt x="540" y="306"/>
                  </a:cubicBezTo>
                  <a:cubicBezTo>
                    <a:pt x="541" y="306"/>
                    <a:pt x="542" y="306"/>
                    <a:pt x="542" y="307"/>
                  </a:cubicBezTo>
                  <a:cubicBezTo>
                    <a:pt x="544" y="308"/>
                    <a:pt x="546" y="309"/>
                    <a:pt x="549" y="309"/>
                  </a:cubicBezTo>
                  <a:close/>
                  <a:moveTo>
                    <a:pt x="383" y="450"/>
                  </a:moveTo>
                  <a:lnTo>
                    <a:pt x="156" y="450"/>
                  </a:lnTo>
                  <a:cubicBezTo>
                    <a:pt x="154" y="450"/>
                    <a:pt x="151" y="450"/>
                    <a:pt x="148" y="450"/>
                  </a:cubicBezTo>
                  <a:cubicBezTo>
                    <a:pt x="123" y="449"/>
                    <a:pt x="97" y="423"/>
                    <a:pt x="75" y="378"/>
                  </a:cubicBezTo>
                  <a:cubicBezTo>
                    <a:pt x="28" y="287"/>
                    <a:pt x="54" y="173"/>
                    <a:pt x="137" y="108"/>
                  </a:cubicBezTo>
                  <a:lnTo>
                    <a:pt x="225" y="43"/>
                  </a:lnTo>
                  <a:cubicBezTo>
                    <a:pt x="240" y="32"/>
                    <a:pt x="258" y="25"/>
                    <a:pt x="277" y="25"/>
                  </a:cubicBezTo>
                  <a:lnTo>
                    <a:pt x="374" y="25"/>
                  </a:lnTo>
                  <a:cubicBezTo>
                    <a:pt x="394" y="25"/>
                    <a:pt x="412" y="36"/>
                    <a:pt x="425" y="46"/>
                  </a:cubicBezTo>
                  <a:lnTo>
                    <a:pt x="515" y="107"/>
                  </a:lnTo>
                  <a:cubicBezTo>
                    <a:pt x="537" y="124"/>
                    <a:pt x="556" y="145"/>
                    <a:pt x="570" y="169"/>
                  </a:cubicBezTo>
                  <a:cubicBezTo>
                    <a:pt x="554" y="173"/>
                    <a:pt x="539" y="178"/>
                    <a:pt x="529" y="185"/>
                  </a:cubicBezTo>
                  <a:lnTo>
                    <a:pt x="528" y="186"/>
                  </a:lnTo>
                  <a:cubicBezTo>
                    <a:pt x="526" y="187"/>
                    <a:pt x="525" y="188"/>
                    <a:pt x="523" y="189"/>
                  </a:cubicBezTo>
                  <a:cubicBezTo>
                    <a:pt x="523" y="190"/>
                    <a:pt x="522" y="190"/>
                    <a:pt x="522" y="191"/>
                  </a:cubicBezTo>
                  <a:cubicBezTo>
                    <a:pt x="521" y="192"/>
                    <a:pt x="520" y="193"/>
                    <a:pt x="519" y="194"/>
                  </a:cubicBezTo>
                  <a:cubicBezTo>
                    <a:pt x="518" y="195"/>
                    <a:pt x="518" y="196"/>
                    <a:pt x="518" y="197"/>
                  </a:cubicBezTo>
                  <a:cubicBezTo>
                    <a:pt x="517" y="198"/>
                    <a:pt x="517" y="199"/>
                    <a:pt x="516" y="200"/>
                  </a:cubicBezTo>
                  <a:cubicBezTo>
                    <a:pt x="516" y="202"/>
                    <a:pt x="515" y="204"/>
                    <a:pt x="515" y="207"/>
                  </a:cubicBezTo>
                  <a:lnTo>
                    <a:pt x="515" y="275"/>
                  </a:lnTo>
                  <a:lnTo>
                    <a:pt x="515" y="320"/>
                  </a:lnTo>
                  <a:cubicBezTo>
                    <a:pt x="511" y="319"/>
                    <a:pt x="507" y="317"/>
                    <a:pt x="502" y="316"/>
                  </a:cubicBezTo>
                  <a:cubicBezTo>
                    <a:pt x="502" y="316"/>
                    <a:pt x="501" y="316"/>
                    <a:pt x="500" y="316"/>
                  </a:cubicBezTo>
                  <a:cubicBezTo>
                    <a:pt x="496" y="315"/>
                    <a:pt x="491" y="314"/>
                    <a:pt x="487" y="313"/>
                  </a:cubicBezTo>
                  <a:cubicBezTo>
                    <a:pt x="486" y="313"/>
                    <a:pt x="486" y="313"/>
                    <a:pt x="485" y="313"/>
                  </a:cubicBezTo>
                  <a:cubicBezTo>
                    <a:pt x="483" y="313"/>
                    <a:pt x="480" y="313"/>
                    <a:pt x="478" y="313"/>
                  </a:cubicBezTo>
                  <a:cubicBezTo>
                    <a:pt x="476" y="313"/>
                    <a:pt x="475" y="313"/>
                    <a:pt x="474" y="313"/>
                  </a:cubicBezTo>
                  <a:cubicBezTo>
                    <a:pt x="473" y="313"/>
                    <a:pt x="471" y="313"/>
                    <a:pt x="470" y="313"/>
                  </a:cubicBezTo>
                  <a:cubicBezTo>
                    <a:pt x="466" y="314"/>
                    <a:pt x="462" y="314"/>
                    <a:pt x="457" y="315"/>
                  </a:cubicBezTo>
                  <a:cubicBezTo>
                    <a:pt x="457" y="315"/>
                    <a:pt x="457" y="315"/>
                    <a:pt x="457" y="315"/>
                  </a:cubicBezTo>
                  <a:cubicBezTo>
                    <a:pt x="457" y="315"/>
                    <a:pt x="456" y="315"/>
                    <a:pt x="456" y="315"/>
                  </a:cubicBezTo>
                  <a:cubicBezTo>
                    <a:pt x="452" y="316"/>
                    <a:pt x="448" y="317"/>
                    <a:pt x="445" y="319"/>
                  </a:cubicBezTo>
                  <a:cubicBezTo>
                    <a:pt x="443" y="319"/>
                    <a:pt x="442" y="320"/>
                    <a:pt x="441" y="320"/>
                  </a:cubicBezTo>
                  <a:cubicBezTo>
                    <a:pt x="437" y="322"/>
                    <a:pt x="433" y="323"/>
                    <a:pt x="430" y="325"/>
                  </a:cubicBezTo>
                  <a:cubicBezTo>
                    <a:pt x="428" y="326"/>
                    <a:pt x="427" y="327"/>
                    <a:pt x="426" y="328"/>
                  </a:cubicBezTo>
                  <a:cubicBezTo>
                    <a:pt x="423" y="329"/>
                    <a:pt x="421" y="331"/>
                    <a:pt x="419" y="332"/>
                  </a:cubicBezTo>
                  <a:cubicBezTo>
                    <a:pt x="417" y="333"/>
                    <a:pt x="416" y="334"/>
                    <a:pt x="415" y="335"/>
                  </a:cubicBezTo>
                  <a:cubicBezTo>
                    <a:pt x="412" y="338"/>
                    <a:pt x="409" y="340"/>
                    <a:pt x="406" y="343"/>
                  </a:cubicBezTo>
                  <a:cubicBezTo>
                    <a:pt x="405" y="344"/>
                    <a:pt x="404" y="345"/>
                    <a:pt x="403" y="347"/>
                  </a:cubicBezTo>
                  <a:cubicBezTo>
                    <a:pt x="401" y="349"/>
                    <a:pt x="399" y="351"/>
                    <a:pt x="398" y="353"/>
                  </a:cubicBezTo>
                  <a:cubicBezTo>
                    <a:pt x="397" y="354"/>
                    <a:pt x="396" y="355"/>
                    <a:pt x="395" y="357"/>
                  </a:cubicBezTo>
                  <a:cubicBezTo>
                    <a:pt x="393" y="360"/>
                    <a:pt x="391" y="363"/>
                    <a:pt x="389" y="367"/>
                  </a:cubicBezTo>
                  <a:cubicBezTo>
                    <a:pt x="388" y="368"/>
                    <a:pt x="388" y="370"/>
                    <a:pt x="387" y="371"/>
                  </a:cubicBezTo>
                  <a:cubicBezTo>
                    <a:pt x="386" y="374"/>
                    <a:pt x="384" y="377"/>
                    <a:pt x="383" y="380"/>
                  </a:cubicBezTo>
                  <a:cubicBezTo>
                    <a:pt x="383" y="381"/>
                    <a:pt x="383" y="382"/>
                    <a:pt x="382" y="383"/>
                  </a:cubicBezTo>
                  <a:cubicBezTo>
                    <a:pt x="381" y="387"/>
                    <a:pt x="380" y="391"/>
                    <a:pt x="379" y="396"/>
                  </a:cubicBezTo>
                  <a:cubicBezTo>
                    <a:pt x="379" y="396"/>
                    <a:pt x="379" y="397"/>
                    <a:pt x="379" y="397"/>
                  </a:cubicBezTo>
                  <a:cubicBezTo>
                    <a:pt x="379" y="398"/>
                    <a:pt x="379" y="399"/>
                    <a:pt x="379" y="399"/>
                  </a:cubicBezTo>
                  <a:cubicBezTo>
                    <a:pt x="378" y="402"/>
                    <a:pt x="378" y="405"/>
                    <a:pt x="378" y="408"/>
                  </a:cubicBezTo>
                  <a:cubicBezTo>
                    <a:pt x="378" y="409"/>
                    <a:pt x="378" y="411"/>
                    <a:pt x="378" y="412"/>
                  </a:cubicBezTo>
                  <a:cubicBezTo>
                    <a:pt x="378" y="412"/>
                    <a:pt x="378" y="413"/>
                    <a:pt x="378" y="413"/>
                  </a:cubicBezTo>
                  <a:cubicBezTo>
                    <a:pt x="378" y="415"/>
                    <a:pt x="378" y="417"/>
                    <a:pt x="378" y="419"/>
                  </a:cubicBezTo>
                  <a:cubicBezTo>
                    <a:pt x="378" y="430"/>
                    <a:pt x="380" y="441"/>
                    <a:pt x="383" y="450"/>
                  </a:cubicBezTo>
                  <a:close/>
                  <a:moveTo>
                    <a:pt x="478" y="488"/>
                  </a:moveTo>
                  <a:cubicBezTo>
                    <a:pt x="437" y="488"/>
                    <a:pt x="403" y="455"/>
                    <a:pt x="403" y="414"/>
                  </a:cubicBezTo>
                  <a:cubicBezTo>
                    <a:pt x="403" y="413"/>
                    <a:pt x="403" y="412"/>
                    <a:pt x="403" y="411"/>
                  </a:cubicBezTo>
                  <a:cubicBezTo>
                    <a:pt x="403" y="410"/>
                    <a:pt x="403" y="408"/>
                    <a:pt x="403" y="407"/>
                  </a:cubicBezTo>
                  <a:cubicBezTo>
                    <a:pt x="403" y="406"/>
                    <a:pt x="403" y="405"/>
                    <a:pt x="403" y="403"/>
                  </a:cubicBezTo>
                  <a:cubicBezTo>
                    <a:pt x="403" y="402"/>
                    <a:pt x="404" y="401"/>
                    <a:pt x="404" y="400"/>
                  </a:cubicBezTo>
                  <a:cubicBezTo>
                    <a:pt x="404" y="397"/>
                    <a:pt x="405" y="394"/>
                    <a:pt x="406" y="390"/>
                  </a:cubicBezTo>
                  <a:cubicBezTo>
                    <a:pt x="406" y="390"/>
                    <a:pt x="406" y="390"/>
                    <a:pt x="406" y="389"/>
                  </a:cubicBezTo>
                  <a:cubicBezTo>
                    <a:pt x="408" y="386"/>
                    <a:pt x="409" y="383"/>
                    <a:pt x="410" y="380"/>
                  </a:cubicBezTo>
                  <a:cubicBezTo>
                    <a:pt x="410" y="380"/>
                    <a:pt x="411" y="380"/>
                    <a:pt x="411" y="379"/>
                  </a:cubicBezTo>
                  <a:cubicBezTo>
                    <a:pt x="417" y="366"/>
                    <a:pt x="428" y="355"/>
                    <a:pt x="441" y="348"/>
                  </a:cubicBezTo>
                  <a:cubicBezTo>
                    <a:pt x="441" y="348"/>
                    <a:pt x="441" y="348"/>
                    <a:pt x="441" y="348"/>
                  </a:cubicBezTo>
                  <a:cubicBezTo>
                    <a:pt x="444" y="346"/>
                    <a:pt x="447" y="345"/>
                    <a:pt x="450" y="343"/>
                  </a:cubicBezTo>
                  <a:cubicBezTo>
                    <a:pt x="451" y="343"/>
                    <a:pt x="452" y="343"/>
                    <a:pt x="453" y="342"/>
                  </a:cubicBezTo>
                  <a:cubicBezTo>
                    <a:pt x="455" y="341"/>
                    <a:pt x="458" y="341"/>
                    <a:pt x="461" y="340"/>
                  </a:cubicBezTo>
                  <a:cubicBezTo>
                    <a:pt x="462" y="340"/>
                    <a:pt x="462" y="340"/>
                    <a:pt x="462" y="340"/>
                  </a:cubicBezTo>
                  <a:cubicBezTo>
                    <a:pt x="466" y="339"/>
                    <a:pt x="470" y="338"/>
                    <a:pt x="473" y="338"/>
                  </a:cubicBezTo>
                  <a:cubicBezTo>
                    <a:pt x="474" y="338"/>
                    <a:pt x="475" y="338"/>
                    <a:pt x="475" y="338"/>
                  </a:cubicBezTo>
                  <a:cubicBezTo>
                    <a:pt x="479" y="338"/>
                    <a:pt x="483" y="338"/>
                    <a:pt x="486" y="339"/>
                  </a:cubicBezTo>
                  <a:cubicBezTo>
                    <a:pt x="486" y="339"/>
                    <a:pt x="487" y="339"/>
                    <a:pt x="487" y="339"/>
                  </a:cubicBezTo>
                  <a:cubicBezTo>
                    <a:pt x="491" y="339"/>
                    <a:pt x="494" y="340"/>
                    <a:pt x="498" y="341"/>
                  </a:cubicBezTo>
                  <a:cubicBezTo>
                    <a:pt x="498" y="341"/>
                    <a:pt x="498" y="341"/>
                    <a:pt x="498" y="341"/>
                  </a:cubicBezTo>
                  <a:cubicBezTo>
                    <a:pt x="502" y="342"/>
                    <a:pt x="506" y="344"/>
                    <a:pt x="510" y="345"/>
                  </a:cubicBezTo>
                  <a:cubicBezTo>
                    <a:pt x="513" y="347"/>
                    <a:pt x="516" y="349"/>
                    <a:pt x="519" y="351"/>
                  </a:cubicBezTo>
                  <a:lnTo>
                    <a:pt x="520" y="351"/>
                  </a:lnTo>
                  <a:cubicBezTo>
                    <a:pt x="520" y="351"/>
                    <a:pt x="521" y="352"/>
                    <a:pt x="521" y="352"/>
                  </a:cubicBezTo>
                  <a:cubicBezTo>
                    <a:pt x="523" y="353"/>
                    <a:pt x="525" y="355"/>
                    <a:pt x="527" y="357"/>
                  </a:cubicBezTo>
                  <a:cubicBezTo>
                    <a:pt x="528" y="357"/>
                    <a:pt x="528" y="358"/>
                    <a:pt x="528" y="358"/>
                  </a:cubicBezTo>
                  <a:cubicBezTo>
                    <a:pt x="530" y="360"/>
                    <a:pt x="532" y="362"/>
                    <a:pt x="534" y="364"/>
                  </a:cubicBezTo>
                  <a:cubicBezTo>
                    <a:pt x="534" y="364"/>
                    <a:pt x="534" y="364"/>
                    <a:pt x="534" y="364"/>
                  </a:cubicBezTo>
                  <a:cubicBezTo>
                    <a:pt x="538" y="369"/>
                    <a:pt x="542" y="374"/>
                    <a:pt x="545" y="379"/>
                  </a:cubicBezTo>
                  <a:cubicBezTo>
                    <a:pt x="545" y="381"/>
                    <a:pt x="546" y="382"/>
                    <a:pt x="546" y="383"/>
                  </a:cubicBezTo>
                  <a:cubicBezTo>
                    <a:pt x="547" y="385"/>
                    <a:pt x="548" y="388"/>
                    <a:pt x="549" y="390"/>
                  </a:cubicBezTo>
                  <a:cubicBezTo>
                    <a:pt x="549" y="390"/>
                    <a:pt x="549" y="390"/>
                    <a:pt x="549" y="390"/>
                  </a:cubicBezTo>
                  <a:cubicBezTo>
                    <a:pt x="550" y="393"/>
                    <a:pt x="550" y="395"/>
                    <a:pt x="551" y="397"/>
                  </a:cubicBezTo>
                  <a:cubicBezTo>
                    <a:pt x="551" y="397"/>
                    <a:pt x="551" y="398"/>
                    <a:pt x="551" y="398"/>
                  </a:cubicBezTo>
                  <a:cubicBezTo>
                    <a:pt x="552" y="400"/>
                    <a:pt x="552" y="402"/>
                    <a:pt x="552" y="405"/>
                  </a:cubicBezTo>
                  <a:cubicBezTo>
                    <a:pt x="552" y="405"/>
                    <a:pt x="552" y="405"/>
                    <a:pt x="552" y="405"/>
                  </a:cubicBezTo>
                  <a:cubicBezTo>
                    <a:pt x="553" y="408"/>
                    <a:pt x="553" y="410"/>
                    <a:pt x="553" y="413"/>
                  </a:cubicBezTo>
                  <a:cubicBezTo>
                    <a:pt x="553" y="416"/>
                    <a:pt x="553" y="418"/>
                    <a:pt x="552" y="421"/>
                  </a:cubicBezTo>
                  <a:cubicBezTo>
                    <a:pt x="552" y="421"/>
                    <a:pt x="552" y="422"/>
                    <a:pt x="552" y="422"/>
                  </a:cubicBezTo>
                  <a:cubicBezTo>
                    <a:pt x="552" y="424"/>
                    <a:pt x="551" y="427"/>
                    <a:pt x="551" y="429"/>
                  </a:cubicBezTo>
                  <a:cubicBezTo>
                    <a:pt x="551" y="429"/>
                    <a:pt x="551" y="429"/>
                    <a:pt x="551" y="429"/>
                  </a:cubicBezTo>
                  <a:cubicBezTo>
                    <a:pt x="550" y="432"/>
                    <a:pt x="550" y="434"/>
                    <a:pt x="549" y="437"/>
                  </a:cubicBezTo>
                  <a:lnTo>
                    <a:pt x="549" y="437"/>
                  </a:lnTo>
                  <a:cubicBezTo>
                    <a:pt x="548" y="439"/>
                    <a:pt x="547" y="442"/>
                    <a:pt x="546" y="444"/>
                  </a:cubicBezTo>
                  <a:cubicBezTo>
                    <a:pt x="534" y="470"/>
                    <a:pt x="508" y="488"/>
                    <a:pt x="478" y="488"/>
                  </a:cubicBezTo>
                  <a:close/>
                  <a:moveTo>
                    <a:pt x="640" y="450"/>
                  </a:moveTo>
                  <a:cubicBezTo>
                    <a:pt x="616" y="450"/>
                    <a:pt x="593" y="447"/>
                    <a:pt x="573" y="442"/>
                  </a:cubicBezTo>
                  <a:cubicBezTo>
                    <a:pt x="573" y="442"/>
                    <a:pt x="573" y="442"/>
                    <a:pt x="573" y="442"/>
                  </a:cubicBezTo>
                  <a:cubicBezTo>
                    <a:pt x="575" y="438"/>
                    <a:pt x="576" y="433"/>
                    <a:pt x="576" y="429"/>
                  </a:cubicBezTo>
                  <a:cubicBezTo>
                    <a:pt x="576" y="428"/>
                    <a:pt x="577" y="427"/>
                    <a:pt x="577" y="426"/>
                  </a:cubicBezTo>
                  <a:cubicBezTo>
                    <a:pt x="577" y="422"/>
                    <a:pt x="578" y="417"/>
                    <a:pt x="578" y="413"/>
                  </a:cubicBezTo>
                  <a:cubicBezTo>
                    <a:pt x="578" y="410"/>
                    <a:pt x="577" y="407"/>
                    <a:pt x="577" y="403"/>
                  </a:cubicBezTo>
                  <a:cubicBezTo>
                    <a:pt x="577" y="402"/>
                    <a:pt x="577" y="401"/>
                    <a:pt x="577" y="400"/>
                  </a:cubicBezTo>
                  <a:cubicBezTo>
                    <a:pt x="576" y="398"/>
                    <a:pt x="576" y="397"/>
                    <a:pt x="576" y="395"/>
                  </a:cubicBezTo>
                  <a:cubicBezTo>
                    <a:pt x="595" y="399"/>
                    <a:pt x="617" y="400"/>
                    <a:pt x="640" y="400"/>
                  </a:cubicBezTo>
                  <a:cubicBezTo>
                    <a:pt x="670" y="400"/>
                    <a:pt x="713" y="397"/>
                    <a:pt x="740" y="385"/>
                  </a:cubicBezTo>
                  <a:lnTo>
                    <a:pt x="740" y="425"/>
                  </a:lnTo>
                  <a:cubicBezTo>
                    <a:pt x="737" y="432"/>
                    <a:pt x="699" y="450"/>
                    <a:pt x="640" y="450"/>
                  </a:cubicBezTo>
                  <a:close/>
                  <a:moveTo>
                    <a:pt x="640" y="300"/>
                  </a:moveTo>
                  <a:cubicBezTo>
                    <a:pt x="581" y="300"/>
                    <a:pt x="544" y="282"/>
                    <a:pt x="540" y="276"/>
                  </a:cubicBezTo>
                  <a:cubicBezTo>
                    <a:pt x="540" y="261"/>
                    <a:pt x="540" y="247"/>
                    <a:pt x="540" y="235"/>
                  </a:cubicBezTo>
                  <a:cubicBezTo>
                    <a:pt x="541" y="235"/>
                    <a:pt x="541" y="235"/>
                    <a:pt x="541" y="235"/>
                  </a:cubicBezTo>
                  <a:cubicBezTo>
                    <a:pt x="544" y="236"/>
                    <a:pt x="547" y="238"/>
                    <a:pt x="551" y="239"/>
                  </a:cubicBezTo>
                  <a:cubicBezTo>
                    <a:pt x="551" y="239"/>
                    <a:pt x="551" y="239"/>
                    <a:pt x="551" y="239"/>
                  </a:cubicBezTo>
                  <a:cubicBezTo>
                    <a:pt x="555" y="240"/>
                    <a:pt x="558" y="241"/>
                    <a:pt x="562" y="242"/>
                  </a:cubicBezTo>
                  <a:cubicBezTo>
                    <a:pt x="563" y="242"/>
                    <a:pt x="564" y="243"/>
                    <a:pt x="566" y="243"/>
                  </a:cubicBezTo>
                  <a:cubicBezTo>
                    <a:pt x="568" y="243"/>
                    <a:pt x="571" y="244"/>
                    <a:pt x="574" y="244"/>
                  </a:cubicBezTo>
                  <a:cubicBezTo>
                    <a:pt x="575" y="245"/>
                    <a:pt x="576" y="245"/>
                    <a:pt x="578" y="245"/>
                  </a:cubicBezTo>
                  <a:cubicBezTo>
                    <a:pt x="581" y="246"/>
                    <a:pt x="584" y="246"/>
                    <a:pt x="587" y="247"/>
                  </a:cubicBezTo>
                  <a:cubicBezTo>
                    <a:pt x="588" y="247"/>
                    <a:pt x="589" y="247"/>
                    <a:pt x="590" y="247"/>
                  </a:cubicBezTo>
                  <a:cubicBezTo>
                    <a:pt x="594" y="248"/>
                    <a:pt x="598" y="248"/>
                    <a:pt x="602" y="249"/>
                  </a:cubicBezTo>
                  <a:cubicBezTo>
                    <a:pt x="603" y="249"/>
                    <a:pt x="604" y="249"/>
                    <a:pt x="605" y="249"/>
                  </a:cubicBezTo>
                  <a:cubicBezTo>
                    <a:pt x="608" y="249"/>
                    <a:pt x="611" y="249"/>
                    <a:pt x="614" y="250"/>
                  </a:cubicBezTo>
                  <a:cubicBezTo>
                    <a:pt x="615" y="250"/>
                    <a:pt x="617" y="250"/>
                    <a:pt x="618" y="250"/>
                  </a:cubicBezTo>
                  <a:cubicBezTo>
                    <a:pt x="621" y="250"/>
                    <a:pt x="623" y="250"/>
                    <a:pt x="626" y="250"/>
                  </a:cubicBezTo>
                  <a:cubicBezTo>
                    <a:pt x="627" y="250"/>
                    <a:pt x="628" y="250"/>
                    <a:pt x="630" y="250"/>
                  </a:cubicBezTo>
                  <a:cubicBezTo>
                    <a:pt x="633" y="250"/>
                    <a:pt x="637" y="250"/>
                    <a:pt x="640" y="250"/>
                  </a:cubicBezTo>
                  <a:cubicBezTo>
                    <a:pt x="644" y="250"/>
                    <a:pt x="647" y="250"/>
                    <a:pt x="651" y="250"/>
                  </a:cubicBezTo>
                  <a:cubicBezTo>
                    <a:pt x="652" y="250"/>
                    <a:pt x="653" y="250"/>
                    <a:pt x="654" y="250"/>
                  </a:cubicBezTo>
                  <a:cubicBezTo>
                    <a:pt x="657" y="250"/>
                    <a:pt x="660" y="250"/>
                    <a:pt x="662" y="250"/>
                  </a:cubicBezTo>
                  <a:cubicBezTo>
                    <a:pt x="664" y="250"/>
                    <a:pt x="665" y="250"/>
                    <a:pt x="666" y="250"/>
                  </a:cubicBezTo>
                  <a:cubicBezTo>
                    <a:pt x="669" y="249"/>
                    <a:pt x="672" y="249"/>
                    <a:pt x="675" y="249"/>
                  </a:cubicBezTo>
                  <a:cubicBezTo>
                    <a:pt x="676" y="249"/>
                    <a:pt x="677" y="249"/>
                    <a:pt x="678" y="249"/>
                  </a:cubicBezTo>
                  <a:cubicBezTo>
                    <a:pt x="682" y="248"/>
                    <a:pt x="686" y="248"/>
                    <a:pt x="691" y="247"/>
                  </a:cubicBezTo>
                  <a:cubicBezTo>
                    <a:pt x="692" y="247"/>
                    <a:pt x="692" y="247"/>
                    <a:pt x="693" y="247"/>
                  </a:cubicBezTo>
                  <a:cubicBezTo>
                    <a:pt x="697" y="246"/>
                    <a:pt x="700" y="246"/>
                    <a:pt x="703" y="245"/>
                  </a:cubicBezTo>
                  <a:cubicBezTo>
                    <a:pt x="704" y="245"/>
                    <a:pt x="705" y="245"/>
                    <a:pt x="707" y="244"/>
                  </a:cubicBezTo>
                  <a:cubicBezTo>
                    <a:pt x="709" y="244"/>
                    <a:pt x="712" y="243"/>
                    <a:pt x="715" y="243"/>
                  </a:cubicBezTo>
                  <a:cubicBezTo>
                    <a:pt x="716" y="242"/>
                    <a:pt x="717" y="242"/>
                    <a:pt x="718" y="242"/>
                  </a:cubicBezTo>
                  <a:cubicBezTo>
                    <a:pt x="722" y="241"/>
                    <a:pt x="726" y="240"/>
                    <a:pt x="729" y="239"/>
                  </a:cubicBezTo>
                  <a:cubicBezTo>
                    <a:pt x="729" y="239"/>
                    <a:pt x="730" y="239"/>
                    <a:pt x="730" y="239"/>
                  </a:cubicBezTo>
                  <a:cubicBezTo>
                    <a:pt x="733" y="238"/>
                    <a:pt x="736" y="236"/>
                    <a:pt x="739" y="235"/>
                  </a:cubicBezTo>
                  <a:cubicBezTo>
                    <a:pt x="739" y="235"/>
                    <a:pt x="740" y="235"/>
                    <a:pt x="740" y="235"/>
                  </a:cubicBezTo>
                  <a:lnTo>
                    <a:pt x="740" y="275"/>
                  </a:lnTo>
                  <a:cubicBezTo>
                    <a:pt x="737" y="282"/>
                    <a:pt x="699" y="300"/>
                    <a:pt x="640" y="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4" name="Group 362">
            <a:extLst>
              <a:ext uri="{FF2B5EF4-FFF2-40B4-BE49-F238E27FC236}">
                <a16:creationId xmlns:a16="http://schemas.microsoft.com/office/drawing/2014/main" id="{8D05AD2B-5CF7-49D8-8782-F860996FFF4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99052" y="2671824"/>
            <a:ext cx="509259" cy="509259"/>
            <a:chOff x="6024" y="3320"/>
            <a:chExt cx="314" cy="314"/>
          </a:xfrm>
          <a:solidFill>
            <a:schemeClr val="bg2">
              <a:lumMod val="25000"/>
            </a:schemeClr>
          </a:solidFill>
        </p:grpSpPr>
        <p:sp>
          <p:nvSpPr>
            <p:cNvPr id="125" name="Freeform 363">
              <a:extLst>
                <a:ext uri="{FF2B5EF4-FFF2-40B4-BE49-F238E27FC236}">
                  <a16:creationId xmlns:a16="http://schemas.microsoft.com/office/drawing/2014/main" id="{B379E404-6373-43B5-B455-3259AEE67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" y="3320"/>
              <a:ext cx="314" cy="314"/>
            </a:xfrm>
            <a:custGeom>
              <a:avLst/>
              <a:gdLst>
                <a:gd name="T0" fmla="*/ 3794 w 5788"/>
                <a:gd name="T1" fmla="*/ 0 h 5788"/>
                <a:gd name="T2" fmla="*/ 1800 w 5788"/>
                <a:gd name="T3" fmla="*/ 1994 h 5788"/>
                <a:gd name="T4" fmla="*/ 2206 w 5788"/>
                <a:gd name="T5" fmla="*/ 3199 h 5788"/>
                <a:gd name="T6" fmla="*/ 1802 w 5788"/>
                <a:gd name="T7" fmla="*/ 3602 h 5788"/>
                <a:gd name="T8" fmla="*/ 1795 w 5788"/>
                <a:gd name="T9" fmla="*/ 3610 h 5788"/>
                <a:gd name="T10" fmla="*/ 1694 w 5788"/>
                <a:gd name="T11" fmla="*/ 3600 h 5788"/>
                <a:gd name="T12" fmla="*/ 1345 w 5788"/>
                <a:gd name="T13" fmla="*/ 3745 h 5788"/>
                <a:gd name="T14" fmla="*/ 145 w 5788"/>
                <a:gd name="T15" fmla="*/ 4945 h 5788"/>
                <a:gd name="T16" fmla="*/ 0 w 5788"/>
                <a:gd name="T17" fmla="*/ 5294 h 5788"/>
                <a:gd name="T18" fmla="*/ 145 w 5788"/>
                <a:gd name="T19" fmla="*/ 5643 h 5788"/>
                <a:gd name="T20" fmla="*/ 494 w 5788"/>
                <a:gd name="T21" fmla="*/ 5788 h 5788"/>
                <a:gd name="T22" fmla="*/ 843 w 5788"/>
                <a:gd name="T23" fmla="*/ 5643 h 5788"/>
                <a:gd name="T24" fmla="*/ 2043 w 5788"/>
                <a:gd name="T25" fmla="*/ 4443 h 5788"/>
                <a:gd name="T26" fmla="*/ 2188 w 5788"/>
                <a:gd name="T27" fmla="*/ 4094 h 5788"/>
                <a:gd name="T28" fmla="*/ 2177 w 5788"/>
                <a:gd name="T29" fmla="*/ 3992 h 5788"/>
                <a:gd name="T30" fmla="*/ 2185 w 5788"/>
                <a:gd name="T31" fmla="*/ 3985 h 5788"/>
                <a:gd name="T32" fmla="*/ 2589 w 5788"/>
                <a:gd name="T33" fmla="*/ 3581 h 5788"/>
                <a:gd name="T34" fmla="*/ 3794 w 5788"/>
                <a:gd name="T35" fmla="*/ 3988 h 5788"/>
                <a:gd name="T36" fmla="*/ 5788 w 5788"/>
                <a:gd name="T37" fmla="*/ 1994 h 5788"/>
                <a:gd name="T38" fmla="*/ 3794 w 5788"/>
                <a:gd name="T39" fmla="*/ 0 h 5788"/>
                <a:gd name="T40" fmla="*/ 710 w 5788"/>
                <a:gd name="T41" fmla="*/ 5510 h 5788"/>
                <a:gd name="T42" fmla="*/ 494 w 5788"/>
                <a:gd name="T43" fmla="*/ 5600 h 5788"/>
                <a:gd name="T44" fmla="*/ 277 w 5788"/>
                <a:gd name="T45" fmla="*/ 5510 h 5788"/>
                <a:gd name="T46" fmla="*/ 188 w 5788"/>
                <a:gd name="T47" fmla="*/ 5294 h 5788"/>
                <a:gd name="T48" fmla="*/ 277 w 5788"/>
                <a:gd name="T49" fmla="*/ 5077 h 5788"/>
                <a:gd name="T50" fmla="*/ 1361 w 5788"/>
                <a:gd name="T51" fmla="*/ 3994 h 5788"/>
                <a:gd name="T52" fmla="*/ 1794 w 5788"/>
                <a:gd name="T53" fmla="*/ 4427 h 5788"/>
                <a:gd name="T54" fmla="*/ 710 w 5788"/>
                <a:gd name="T55" fmla="*/ 5510 h 5788"/>
                <a:gd name="T56" fmla="*/ 1926 w 5788"/>
                <a:gd name="T57" fmla="*/ 4293 h 5788"/>
                <a:gd name="T58" fmla="*/ 1494 w 5788"/>
                <a:gd name="T59" fmla="*/ 3862 h 5788"/>
                <a:gd name="T60" fmla="*/ 1694 w 5788"/>
                <a:gd name="T61" fmla="*/ 3788 h 5788"/>
                <a:gd name="T62" fmla="*/ 1910 w 5788"/>
                <a:gd name="T63" fmla="*/ 3877 h 5788"/>
                <a:gd name="T64" fmla="*/ 2000 w 5788"/>
                <a:gd name="T65" fmla="*/ 4094 h 5788"/>
                <a:gd name="T66" fmla="*/ 1926 w 5788"/>
                <a:gd name="T67" fmla="*/ 4293 h 5788"/>
                <a:gd name="T68" fmla="*/ 2097 w 5788"/>
                <a:gd name="T69" fmla="*/ 3808 h 5788"/>
                <a:gd name="T70" fmla="*/ 2043 w 5788"/>
                <a:gd name="T71" fmla="*/ 3745 h 5788"/>
                <a:gd name="T72" fmla="*/ 1979 w 5788"/>
                <a:gd name="T73" fmla="*/ 3691 h 5788"/>
                <a:gd name="T74" fmla="*/ 2327 w 5788"/>
                <a:gd name="T75" fmla="*/ 3343 h 5788"/>
                <a:gd name="T76" fmla="*/ 2445 w 5788"/>
                <a:gd name="T77" fmla="*/ 3460 h 5788"/>
                <a:gd name="T78" fmla="*/ 2097 w 5788"/>
                <a:gd name="T79" fmla="*/ 3808 h 5788"/>
                <a:gd name="T80" fmla="*/ 3794 w 5788"/>
                <a:gd name="T81" fmla="*/ 3800 h 5788"/>
                <a:gd name="T82" fmla="*/ 1988 w 5788"/>
                <a:gd name="T83" fmla="*/ 1994 h 5788"/>
                <a:gd name="T84" fmla="*/ 3794 w 5788"/>
                <a:gd name="T85" fmla="*/ 188 h 5788"/>
                <a:gd name="T86" fmla="*/ 5600 w 5788"/>
                <a:gd name="T87" fmla="*/ 1994 h 5788"/>
                <a:gd name="T88" fmla="*/ 3794 w 5788"/>
                <a:gd name="T89" fmla="*/ 3800 h 5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8" h="5788">
                  <a:moveTo>
                    <a:pt x="3794" y="0"/>
                  </a:moveTo>
                  <a:cubicBezTo>
                    <a:pt x="2694" y="0"/>
                    <a:pt x="1800" y="894"/>
                    <a:pt x="1800" y="1994"/>
                  </a:cubicBezTo>
                  <a:cubicBezTo>
                    <a:pt x="1800" y="2446"/>
                    <a:pt x="1952" y="2864"/>
                    <a:pt x="2206" y="3199"/>
                  </a:cubicBezTo>
                  <a:lnTo>
                    <a:pt x="1802" y="3602"/>
                  </a:lnTo>
                  <a:cubicBezTo>
                    <a:pt x="1800" y="3605"/>
                    <a:pt x="1798" y="3608"/>
                    <a:pt x="1795" y="3610"/>
                  </a:cubicBezTo>
                  <a:cubicBezTo>
                    <a:pt x="1762" y="3604"/>
                    <a:pt x="1728" y="3600"/>
                    <a:pt x="1694" y="3600"/>
                  </a:cubicBezTo>
                  <a:cubicBezTo>
                    <a:pt x="1562" y="3600"/>
                    <a:pt x="1438" y="3651"/>
                    <a:pt x="1345" y="3745"/>
                  </a:cubicBezTo>
                  <a:lnTo>
                    <a:pt x="145" y="4945"/>
                  </a:lnTo>
                  <a:cubicBezTo>
                    <a:pt x="51" y="5038"/>
                    <a:pt x="0" y="5162"/>
                    <a:pt x="0" y="5294"/>
                  </a:cubicBezTo>
                  <a:cubicBezTo>
                    <a:pt x="0" y="5426"/>
                    <a:pt x="51" y="5550"/>
                    <a:pt x="145" y="5643"/>
                  </a:cubicBezTo>
                  <a:cubicBezTo>
                    <a:pt x="238" y="5736"/>
                    <a:pt x="362" y="5788"/>
                    <a:pt x="494" y="5788"/>
                  </a:cubicBezTo>
                  <a:cubicBezTo>
                    <a:pt x="626" y="5788"/>
                    <a:pt x="750" y="5736"/>
                    <a:pt x="843" y="5643"/>
                  </a:cubicBezTo>
                  <a:lnTo>
                    <a:pt x="2043" y="4443"/>
                  </a:lnTo>
                  <a:cubicBezTo>
                    <a:pt x="2136" y="4350"/>
                    <a:pt x="2188" y="4226"/>
                    <a:pt x="2188" y="4094"/>
                  </a:cubicBezTo>
                  <a:cubicBezTo>
                    <a:pt x="2188" y="4059"/>
                    <a:pt x="2184" y="4025"/>
                    <a:pt x="2177" y="3992"/>
                  </a:cubicBezTo>
                  <a:cubicBezTo>
                    <a:pt x="2180" y="3990"/>
                    <a:pt x="2182" y="3988"/>
                    <a:pt x="2185" y="3985"/>
                  </a:cubicBezTo>
                  <a:lnTo>
                    <a:pt x="2589" y="3581"/>
                  </a:lnTo>
                  <a:cubicBezTo>
                    <a:pt x="2924" y="3836"/>
                    <a:pt x="3341" y="3988"/>
                    <a:pt x="3794" y="3988"/>
                  </a:cubicBezTo>
                  <a:cubicBezTo>
                    <a:pt x="4893" y="3988"/>
                    <a:pt x="5788" y="3093"/>
                    <a:pt x="5788" y="1994"/>
                  </a:cubicBezTo>
                  <a:cubicBezTo>
                    <a:pt x="5788" y="894"/>
                    <a:pt x="4893" y="0"/>
                    <a:pt x="3794" y="0"/>
                  </a:cubicBezTo>
                  <a:close/>
                  <a:moveTo>
                    <a:pt x="710" y="5510"/>
                  </a:moveTo>
                  <a:cubicBezTo>
                    <a:pt x="652" y="5568"/>
                    <a:pt x="576" y="5600"/>
                    <a:pt x="494" y="5600"/>
                  </a:cubicBezTo>
                  <a:cubicBezTo>
                    <a:pt x="412" y="5600"/>
                    <a:pt x="335" y="5568"/>
                    <a:pt x="277" y="5510"/>
                  </a:cubicBezTo>
                  <a:cubicBezTo>
                    <a:pt x="219" y="5452"/>
                    <a:pt x="188" y="5376"/>
                    <a:pt x="188" y="5294"/>
                  </a:cubicBezTo>
                  <a:cubicBezTo>
                    <a:pt x="188" y="5212"/>
                    <a:pt x="219" y="5135"/>
                    <a:pt x="277" y="5077"/>
                  </a:cubicBezTo>
                  <a:lnTo>
                    <a:pt x="1361" y="3994"/>
                  </a:lnTo>
                  <a:lnTo>
                    <a:pt x="1794" y="4427"/>
                  </a:lnTo>
                  <a:lnTo>
                    <a:pt x="710" y="5510"/>
                  </a:lnTo>
                  <a:close/>
                  <a:moveTo>
                    <a:pt x="1926" y="4293"/>
                  </a:moveTo>
                  <a:lnTo>
                    <a:pt x="1494" y="3862"/>
                  </a:lnTo>
                  <a:cubicBezTo>
                    <a:pt x="1552" y="3813"/>
                    <a:pt x="1623" y="3788"/>
                    <a:pt x="1694" y="3788"/>
                  </a:cubicBezTo>
                  <a:cubicBezTo>
                    <a:pt x="1772" y="3788"/>
                    <a:pt x="1851" y="3818"/>
                    <a:pt x="1910" y="3877"/>
                  </a:cubicBezTo>
                  <a:cubicBezTo>
                    <a:pt x="1968" y="3935"/>
                    <a:pt x="2000" y="4012"/>
                    <a:pt x="2000" y="4094"/>
                  </a:cubicBezTo>
                  <a:cubicBezTo>
                    <a:pt x="2000" y="4168"/>
                    <a:pt x="1974" y="4238"/>
                    <a:pt x="1926" y="4293"/>
                  </a:cubicBezTo>
                  <a:close/>
                  <a:moveTo>
                    <a:pt x="2097" y="3808"/>
                  </a:moveTo>
                  <a:cubicBezTo>
                    <a:pt x="2081" y="3786"/>
                    <a:pt x="2063" y="3765"/>
                    <a:pt x="2043" y="3745"/>
                  </a:cubicBezTo>
                  <a:cubicBezTo>
                    <a:pt x="2023" y="3725"/>
                    <a:pt x="2002" y="3707"/>
                    <a:pt x="1979" y="3691"/>
                  </a:cubicBezTo>
                  <a:lnTo>
                    <a:pt x="2327" y="3343"/>
                  </a:lnTo>
                  <a:cubicBezTo>
                    <a:pt x="2365" y="3384"/>
                    <a:pt x="2404" y="3423"/>
                    <a:pt x="2445" y="3460"/>
                  </a:cubicBezTo>
                  <a:lnTo>
                    <a:pt x="2097" y="3808"/>
                  </a:lnTo>
                  <a:close/>
                  <a:moveTo>
                    <a:pt x="3794" y="3800"/>
                  </a:moveTo>
                  <a:cubicBezTo>
                    <a:pt x="2798" y="3800"/>
                    <a:pt x="1988" y="2990"/>
                    <a:pt x="1988" y="1994"/>
                  </a:cubicBezTo>
                  <a:cubicBezTo>
                    <a:pt x="1988" y="998"/>
                    <a:pt x="2798" y="188"/>
                    <a:pt x="3794" y="188"/>
                  </a:cubicBezTo>
                  <a:cubicBezTo>
                    <a:pt x="4790" y="188"/>
                    <a:pt x="5600" y="998"/>
                    <a:pt x="5600" y="1994"/>
                  </a:cubicBezTo>
                  <a:cubicBezTo>
                    <a:pt x="5600" y="2990"/>
                    <a:pt x="4790" y="3800"/>
                    <a:pt x="3794" y="38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64">
              <a:extLst>
                <a:ext uri="{FF2B5EF4-FFF2-40B4-BE49-F238E27FC236}">
                  <a16:creationId xmlns:a16="http://schemas.microsoft.com/office/drawing/2014/main" id="{362B5013-B03B-48B5-A290-FD848D8A82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" y="3342"/>
              <a:ext cx="173" cy="173"/>
            </a:xfrm>
            <a:custGeom>
              <a:avLst/>
              <a:gdLst>
                <a:gd name="T0" fmla="*/ 1594 w 3188"/>
                <a:gd name="T1" fmla="*/ 0 h 3188"/>
                <a:gd name="T2" fmla="*/ 0 w 3188"/>
                <a:gd name="T3" fmla="*/ 1594 h 3188"/>
                <a:gd name="T4" fmla="*/ 1594 w 3188"/>
                <a:gd name="T5" fmla="*/ 3188 h 3188"/>
                <a:gd name="T6" fmla="*/ 3188 w 3188"/>
                <a:gd name="T7" fmla="*/ 1594 h 3188"/>
                <a:gd name="T8" fmla="*/ 1594 w 3188"/>
                <a:gd name="T9" fmla="*/ 0 h 3188"/>
                <a:gd name="T10" fmla="*/ 1594 w 3188"/>
                <a:gd name="T11" fmla="*/ 3000 h 3188"/>
                <a:gd name="T12" fmla="*/ 188 w 3188"/>
                <a:gd name="T13" fmla="*/ 1594 h 3188"/>
                <a:gd name="T14" fmla="*/ 1594 w 3188"/>
                <a:gd name="T15" fmla="*/ 188 h 3188"/>
                <a:gd name="T16" fmla="*/ 3000 w 3188"/>
                <a:gd name="T17" fmla="*/ 1594 h 3188"/>
                <a:gd name="T18" fmla="*/ 1594 w 3188"/>
                <a:gd name="T19" fmla="*/ 3000 h 3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88" h="3188">
                  <a:moveTo>
                    <a:pt x="1594" y="0"/>
                  </a:moveTo>
                  <a:cubicBezTo>
                    <a:pt x="715" y="0"/>
                    <a:pt x="0" y="715"/>
                    <a:pt x="0" y="1594"/>
                  </a:cubicBezTo>
                  <a:cubicBezTo>
                    <a:pt x="0" y="2473"/>
                    <a:pt x="715" y="3188"/>
                    <a:pt x="1594" y="3188"/>
                  </a:cubicBezTo>
                  <a:cubicBezTo>
                    <a:pt x="2473" y="3188"/>
                    <a:pt x="3188" y="2473"/>
                    <a:pt x="3188" y="1594"/>
                  </a:cubicBezTo>
                  <a:cubicBezTo>
                    <a:pt x="3188" y="715"/>
                    <a:pt x="2473" y="0"/>
                    <a:pt x="1594" y="0"/>
                  </a:cubicBezTo>
                  <a:close/>
                  <a:moveTo>
                    <a:pt x="1594" y="3000"/>
                  </a:moveTo>
                  <a:cubicBezTo>
                    <a:pt x="818" y="3000"/>
                    <a:pt x="188" y="2369"/>
                    <a:pt x="188" y="1594"/>
                  </a:cubicBezTo>
                  <a:cubicBezTo>
                    <a:pt x="188" y="818"/>
                    <a:pt x="818" y="188"/>
                    <a:pt x="1594" y="188"/>
                  </a:cubicBezTo>
                  <a:cubicBezTo>
                    <a:pt x="2369" y="188"/>
                    <a:pt x="3000" y="818"/>
                    <a:pt x="3000" y="1594"/>
                  </a:cubicBezTo>
                  <a:cubicBezTo>
                    <a:pt x="3000" y="2369"/>
                    <a:pt x="2369" y="3000"/>
                    <a:pt x="1594" y="30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365">
              <a:extLst>
                <a:ext uri="{FF2B5EF4-FFF2-40B4-BE49-F238E27FC236}">
                  <a16:creationId xmlns:a16="http://schemas.microsoft.com/office/drawing/2014/main" id="{882C0113-876B-4EA1-8237-9EA87C123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" y="3372"/>
              <a:ext cx="38" cy="99"/>
            </a:xfrm>
            <a:custGeom>
              <a:avLst/>
              <a:gdLst>
                <a:gd name="T0" fmla="*/ 158 w 701"/>
                <a:gd name="T1" fmla="*/ 28 h 1823"/>
                <a:gd name="T2" fmla="*/ 28 w 701"/>
                <a:gd name="T3" fmla="*/ 55 h 1823"/>
                <a:gd name="T4" fmla="*/ 55 w 701"/>
                <a:gd name="T5" fmla="*/ 185 h 1823"/>
                <a:gd name="T6" fmla="*/ 513 w 701"/>
                <a:gd name="T7" fmla="*/ 1029 h 1823"/>
                <a:gd name="T8" fmla="*/ 283 w 701"/>
                <a:gd name="T9" fmla="*/ 1669 h 1823"/>
                <a:gd name="T10" fmla="*/ 296 w 701"/>
                <a:gd name="T11" fmla="*/ 1801 h 1823"/>
                <a:gd name="T12" fmla="*/ 355 w 701"/>
                <a:gd name="T13" fmla="*/ 1823 h 1823"/>
                <a:gd name="T14" fmla="*/ 428 w 701"/>
                <a:gd name="T15" fmla="*/ 1788 h 1823"/>
                <a:gd name="T16" fmla="*/ 701 w 701"/>
                <a:gd name="T17" fmla="*/ 1029 h 1823"/>
                <a:gd name="T18" fmla="*/ 158 w 701"/>
                <a:gd name="T19" fmla="*/ 28 h 1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1823">
                  <a:moveTo>
                    <a:pt x="158" y="28"/>
                  </a:moveTo>
                  <a:cubicBezTo>
                    <a:pt x="114" y="0"/>
                    <a:pt x="56" y="12"/>
                    <a:pt x="28" y="55"/>
                  </a:cubicBezTo>
                  <a:cubicBezTo>
                    <a:pt x="0" y="99"/>
                    <a:pt x="12" y="157"/>
                    <a:pt x="55" y="185"/>
                  </a:cubicBezTo>
                  <a:cubicBezTo>
                    <a:pt x="342" y="372"/>
                    <a:pt x="513" y="687"/>
                    <a:pt x="513" y="1029"/>
                  </a:cubicBezTo>
                  <a:cubicBezTo>
                    <a:pt x="513" y="1262"/>
                    <a:pt x="431" y="1490"/>
                    <a:pt x="283" y="1669"/>
                  </a:cubicBezTo>
                  <a:cubicBezTo>
                    <a:pt x="250" y="1709"/>
                    <a:pt x="256" y="1768"/>
                    <a:pt x="296" y="1801"/>
                  </a:cubicBezTo>
                  <a:cubicBezTo>
                    <a:pt x="313" y="1816"/>
                    <a:pt x="334" y="1823"/>
                    <a:pt x="355" y="1823"/>
                  </a:cubicBezTo>
                  <a:cubicBezTo>
                    <a:pt x="382" y="1823"/>
                    <a:pt x="409" y="1811"/>
                    <a:pt x="428" y="1788"/>
                  </a:cubicBezTo>
                  <a:cubicBezTo>
                    <a:pt x="604" y="1575"/>
                    <a:pt x="701" y="1306"/>
                    <a:pt x="701" y="1029"/>
                  </a:cubicBezTo>
                  <a:cubicBezTo>
                    <a:pt x="701" y="624"/>
                    <a:pt x="498" y="249"/>
                    <a:pt x="158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66">
              <a:extLst>
                <a:ext uri="{FF2B5EF4-FFF2-40B4-BE49-F238E27FC236}">
                  <a16:creationId xmlns:a16="http://schemas.microsoft.com/office/drawing/2014/main" id="{5343BDEE-CB8F-4FF8-BB50-2D5EA5EAC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5" y="3363"/>
              <a:ext cx="21" cy="12"/>
            </a:xfrm>
            <a:custGeom>
              <a:avLst/>
              <a:gdLst>
                <a:gd name="T0" fmla="*/ 311 w 395"/>
                <a:gd name="T1" fmla="*/ 20 h 206"/>
                <a:gd name="T2" fmla="*/ 94 w 395"/>
                <a:gd name="T3" fmla="*/ 0 h 206"/>
                <a:gd name="T4" fmla="*/ 0 w 395"/>
                <a:gd name="T5" fmla="*/ 94 h 206"/>
                <a:gd name="T6" fmla="*/ 94 w 395"/>
                <a:gd name="T7" fmla="*/ 188 h 206"/>
                <a:gd name="T8" fmla="*/ 277 w 395"/>
                <a:gd name="T9" fmla="*/ 204 h 206"/>
                <a:gd name="T10" fmla="*/ 294 w 395"/>
                <a:gd name="T11" fmla="*/ 206 h 206"/>
                <a:gd name="T12" fmla="*/ 386 w 395"/>
                <a:gd name="T13" fmla="*/ 129 h 206"/>
                <a:gd name="T14" fmla="*/ 311 w 395"/>
                <a:gd name="T15" fmla="*/ 2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206">
                  <a:moveTo>
                    <a:pt x="311" y="20"/>
                  </a:moveTo>
                  <a:cubicBezTo>
                    <a:pt x="240" y="7"/>
                    <a:pt x="167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55" y="188"/>
                    <a:pt x="217" y="193"/>
                    <a:pt x="277" y="204"/>
                  </a:cubicBezTo>
                  <a:cubicBezTo>
                    <a:pt x="283" y="205"/>
                    <a:pt x="288" y="206"/>
                    <a:pt x="294" y="206"/>
                  </a:cubicBezTo>
                  <a:cubicBezTo>
                    <a:pt x="338" y="206"/>
                    <a:pt x="378" y="174"/>
                    <a:pt x="386" y="129"/>
                  </a:cubicBezTo>
                  <a:cubicBezTo>
                    <a:pt x="395" y="78"/>
                    <a:pt x="362" y="29"/>
                    <a:pt x="311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9" name="Freeform 1209">
            <a:extLst>
              <a:ext uri="{FF2B5EF4-FFF2-40B4-BE49-F238E27FC236}">
                <a16:creationId xmlns:a16="http://schemas.microsoft.com/office/drawing/2014/main" id="{9DCAC9BE-9591-4BA2-A213-3F96CDC5DBA7}"/>
              </a:ext>
            </a:extLst>
          </p:cNvPr>
          <p:cNvSpPr>
            <a:spLocks noEditPoints="1"/>
          </p:cNvSpPr>
          <p:nvPr/>
        </p:nvSpPr>
        <p:spPr bwMode="auto">
          <a:xfrm>
            <a:off x="3781260" y="3438170"/>
            <a:ext cx="509830" cy="506930"/>
          </a:xfrm>
          <a:custGeom>
            <a:avLst/>
            <a:gdLst>
              <a:gd name="T0" fmla="*/ 6503 w 6568"/>
              <a:gd name="T1" fmla="*/ 2560 h 6488"/>
              <a:gd name="T2" fmla="*/ 6331 w 6568"/>
              <a:gd name="T3" fmla="*/ 2595 h 6488"/>
              <a:gd name="T4" fmla="*/ 5141 w 6568"/>
              <a:gd name="T5" fmla="*/ 3113 h 6488"/>
              <a:gd name="T6" fmla="*/ 5748 w 6568"/>
              <a:gd name="T7" fmla="*/ 1334 h 6488"/>
              <a:gd name="T8" fmla="*/ 6069 w 6568"/>
              <a:gd name="T9" fmla="*/ 1651 h 6488"/>
              <a:gd name="T10" fmla="*/ 5846 w 6568"/>
              <a:gd name="T11" fmla="*/ 1176 h 6488"/>
              <a:gd name="T12" fmla="*/ 3367 w 6568"/>
              <a:gd name="T13" fmla="*/ 0 h 6488"/>
              <a:gd name="T14" fmla="*/ 895 w 6568"/>
              <a:gd name="T15" fmla="*/ 1168 h 6488"/>
              <a:gd name="T16" fmla="*/ 293 w 6568"/>
              <a:gd name="T17" fmla="*/ 4093 h 6488"/>
              <a:gd name="T18" fmla="*/ 461 w 6568"/>
              <a:gd name="T19" fmla="*/ 4044 h 6488"/>
              <a:gd name="T20" fmla="*/ 1593 w 6568"/>
              <a:gd name="T21" fmla="*/ 3288 h 6488"/>
              <a:gd name="T22" fmla="*/ 986 w 6568"/>
              <a:gd name="T23" fmla="*/ 5066 h 6488"/>
              <a:gd name="T24" fmla="*/ 596 w 6568"/>
              <a:gd name="T25" fmla="*/ 4622 h 6488"/>
              <a:gd name="T26" fmla="*/ 3052 w 6568"/>
              <a:gd name="T27" fmla="*/ 6385 h 6488"/>
              <a:gd name="T28" fmla="*/ 5850 w 6568"/>
              <a:gd name="T29" fmla="*/ 5216 h 6488"/>
              <a:gd name="T30" fmla="*/ 3280 w 6568"/>
              <a:gd name="T31" fmla="*/ 6220 h 6488"/>
              <a:gd name="T32" fmla="*/ 3280 w 6568"/>
              <a:gd name="T33" fmla="*/ 4627 h 6488"/>
              <a:gd name="T34" fmla="*/ 3455 w 6568"/>
              <a:gd name="T35" fmla="*/ 4627 h 6488"/>
              <a:gd name="T36" fmla="*/ 3455 w 6568"/>
              <a:gd name="T37" fmla="*/ 6220 h 6488"/>
              <a:gd name="T38" fmla="*/ 3455 w 6568"/>
              <a:gd name="T39" fmla="*/ 4452 h 6488"/>
              <a:gd name="T40" fmla="*/ 4966 w 6568"/>
              <a:gd name="T41" fmla="*/ 3288 h 6488"/>
              <a:gd name="T42" fmla="*/ 3455 w 6568"/>
              <a:gd name="T43" fmla="*/ 4452 h 6488"/>
              <a:gd name="T44" fmla="*/ 6390 w 6568"/>
              <a:gd name="T45" fmla="*/ 3287 h 6488"/>
              <a:gd name="T46" fmla="*/ 4937 w 6568"/>
              <a:gd name="T47" fmla="*/ 4689 h 6488"/>
              <a:gd name="T48" fmla="*/ 5141 w 6568"/>
              <a:gd name="T49" fmla="*/ 3287 h 6488"/>
              <a:gd name="T50" fmla="*/ 3455 w 6568"/>
              <a:gd name="T51" fmla="*/ 3112 h 6488"/>
              <a:gd name="T52" fmla="*/ 4774 w 6568"/>
              <a:gd name="T53" fmla="*/ 1760 h 6488"/>
              <a:gd name="T54" fmla="*/ 4966 w 6568"/>
              <a:gd name="T55" fmla="*/ 3112 h 6488"/>
              <a:gd name="T56" fmla="*/ 1797 w 6568"/>
              <a:gd name="T57" fmla="*/ 1711 h 6488"/>
              <a:gd name="T58" fmla="*/ 344 w 6568"/>
              <a:gd name="T59" fmla="*/ 3113 h 6488"/>
              <a:gd name="T60" fmla="*/ 1960 w 6568"/>
              <a:gd name="T61" fmla="*/ 1760 h 6488"/>
              <a:gd name="T62" fmla="*/ 3279 w 6568"/>
              <a:gd name="T63" fmla="*/ 3112 h 6488"/>
              <a:gd name="T64" fmla="*/ 1960 w 6568"/>
              <a:gd name="T65" fmla="*/ 1761 h 6488"/>
              <a:gd name="T66" fmla="*/ 3454 w 6568"/>
              <a:gd name="T67" fmla="*/ 180 h 6488"/>
              <a:gd name="T68" fmla="*/ 3455 w 6568"/>
              <a:gd name="T69" fmla="*/ 1773 h 6488"/>
              <a:gd name="T70" fmla="*/ 3279 w 6568"/>
              <a:gd name="T71" fmla="*/ 1773 h 6488"/>
              <a:gd name="T72" fmla="*/ 3279 w 6568"/>
              <a:gd name="T73" fmla="*/ 180 h 6488"/>
              <a:gd name="T74" fmla="*/ 5636 w 6568"/>
              <a:gd name="T75" fmla="*/ 1198 h 6488"/>
              <a:gd name="T76" fmla="*/ 4060 w 6568"/>
              <a:gd name="T77" fmla="*/ 254 h 6488"/>
              <a:gd name="T78" fmla="*/ 2671 w 6568"/>
              <a:gd name="T79" fmla="*/ 257 h 6488"/>
              <a:gd name="T80" fmla="*/ 1100 w 6568"/>
              <a:gd name="T81" fmla="*/ 1200 h 6488"/>
              <a:gd name="T82" fmla="*/ 1768 w 6568"/>
              <a:gd name="T83" fmla="*/ 3288 h 6488"/>
              <a:gd name="T84" fmla="*/ 3279 w 6568"/>
              <a:gd name="T85" fmla="*/ 4453 h 6488"/>
              <a:gd name="T86" fmla="*/ 1768 w 6568"/>
              <a:gd name="T87" fmla="*/ 3288 h 6488"/>
              <a:gd name="T88" fmla="*/ 1849 w 6568"/>
              <a:gd name="T89" fmla="*/ 4856 h 6488"/>
              <a:gd name="T90" fmla="*/ 1099 w 6568"/>
              <a:gd name="T91" fmla="*/ 5201 h 6488"/>
              <a:gd name="T92" fmla="*/ 4885 w 6568"/>
              <a:gd name="T93" fmla="*/ 4856 h 6488"/>
              <a:gd name="T94" fmla="*/ 4063 w 6568"/>
              <a:gd name="T95" fmla="*/ 6143 h 6488"/>
              <a:gd name="T96" fmla="*/ 6221 w 6568"/>
              <a:gd name="T97" fmla="*/ 1953 h 6488"/>
              <a:gd name="T98" fmla="*/ 6355 w 6568"/>
              <a:gd name="T99" fmla="*/ 2053 h 6488"/>
              <a:gd name="T100" fmla="*/ 6192 w 6568"/>
              <a:gd name="T101" fmla="*/ 2116 h 6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568" h="6488">
                <a:moveTo>
                  <a:pt x="6567" y="3200"/>
                </a:moveTo>
                <a:cubicBezTo>
                  <a:pt x="6567" y="2985"/>
                  <a:pt x="6546" y="2770"/>
                  <a:pt x="6503" y="2560"/>
                </a:cubicBezTo>
                <a:cubicBezTo>
                  <a:pt x="6493" y="2512"/>
                  <a:pt x="6447" y="2482"/>
                  <a:pt x="6400" y="2491"/>
                </a:cubicBezTo>
                <a:cubicBezTo>
                  <a:pt x="6352" y="2501"/>
                  <a:pt x="6322" y="2547"/>
                  <a:pt x="6331" y="2595"/>
                </a:cubicBezTo>
                <a:cubicBezTo>
                  <a:pt x="6366" y="2765"/>
                  <a:pt x="6385" y="2939"/>
                  <a:pt x="6390" y="3113"/>
                </a:cubicBezTo>
                <a:lnTo>
                  <a:pt x="5141" y="3113"/>
                </a:lnTo>
                <a:cubicBezTo>
                  <a:pt x="5136" y="2638"/>
                  <a:pt x="5068" y="2167"/>
                  <a:pt x="4937" y="1711"/>
                </a:cubicBezTo>
                <a:cubicBezTo>
                  <a:pt x="5223" y="1621"/>
                  <a:pt x="5495" y="1494"/>
                  <a:pt x="5748" y="1334"/>
                </a:cubicBezTo>
                <a:cubicBezTo>
                  <a:pt x="5820" y="1427"/>
                  <a:pt x="5887" y="1523"/>
                  <a:pt x="5949" y="1623"/>
                </a:cubicBezTo>
                <a:cubicBezTo>
                  <a:pt x="5974" y="1664"/>
                  <a:pt x="6028" y="1676"/>
                  <a:pt x="6069" y="1651"/>
                </a:cubicBezTo>
                <a:cubicBezTo>
                  <a:pt x="6109" y="1626"/>
                  <a:pt x="6123" y="1573"/>
                  <a:pt x="6098" y="1532"/>
                </a:cubicBezTo>
                <a:cubicBezTo>
                  <a:pt x="6022" y="1408"/>
                  <a:pt x="5938" y="1289"/>
                  <a:pt x="5846" y="1176"/>
                </a:cubicBezTo>
                <a:cubicBezTo>
                  <a:pt x="5841" y="1164"/>
                  <a:pt x="5833" y="1155"/>
                  <a:pt x="5823" y="1148"/>
                </a:cubicBezTo>
                <a:cubicBezTo>
                  <a:pt x="5215" y="420"/>
                  <a:pt x="4315" y="0"/>
                  <a:pt x="3367" y="0"/>
                </a:cubicBezTo>
                <a:cubicBezTo>
                  <a:pt x="2418" y="1"/>
                  <a:pt x="1519" y="422"/>
                  <a:pt x="912" y="1151"/>
                </a:cubicBezTo>
                <a:cubicBezTo>
                  <a:pt x="906" y="1156"/>
                  <a:pt x="900" y="1161"/>
                  <a:pt x="895" y="1168"/>
                </a:cubicBezTo>
                <a:cubicBezTo>
                  <a:pt x="894" y="1170"/>
                  <a:pt x="893" y="1172"/>
                  <a:pt x="892" y="1175"/>
                </a:cubicBezTo>
                <a:cubicBezTo>
                  <a:pt x="224" y="1989"/>
                  <a:pt x="0" y="3081"/>
                  <a:pt x="293" y="4093"/>
                </a:cubicBezTo>
                <a:cubicBezTo>
                  <a:pt x="306" y="4140"/>
                  <a:pt x="355" y="4167"/>
                  <a:pt x="402" y="4154"/>
                </a:cubicBezTo>
                <a:cubicBezTo>
                  <a:pt x="449" y="4140"/>
                  <a:pt x="476" y="4091"/>
                  <a:pt x="461" y="4044"/>
                </a:cubicBezTo>
                <a:cubicBezTo>
                  <a:pt x="390" y="3798"/>
                  <a:pt x="351" y="3544"/>
                  <a:pt x="344" y="3288"/>
                </a:cubicBezTo>
                <a:lnTo>
                  <a:pt x="1593" y="3288"/>
                </a:lnTo>
                <a:cubicBezTo>
                  <a:pt x="1598" y="3762"/>
                  <a:pt x="1666" y="4233"/>
                  <a:pt x="1797" y="4689"/>
                </a:cubicBezTo>
                <a:cubicBezTo>
                  <a:pt x="1511" y="4779"/>
                  <a:pt x="1239" y="4906"/>
                  <a:pt x="986" y="5066"/>
                </a:cubicBezTo>
                <a:cubicBezTo>
                  <a:pt x="885" y="4937"/>
                  <a:pt x="794" y="4800"/>
                  <a:pt x="715" y="4656"/>
                </a:cubicBezTo>
                <a:cubicBezTo>
                  <a:pt x="692" y="4614"/>
                  <a:pt x="638" y="4598"/>
                  <a:pt x="596" y="4622"/>
                </a:cubicBezTo>
                <a:cubicBezTo>
                  <a:pt x="553" y="4645"/>
                  <a:pt x="538" y="4698"/>
                  <a:pt x="562" y="4741"/>
                </a:cubicBezTo>
                <a:cubicBezTo>
                  <a:pt x="1070" y="5666"/>
                  <a:pt x="2002" y="6281"/>
                  <a:pt x="3052" y="6385"/>
                </a:cubicBezTo>
                <a:cubicBezTo>
                  <a:pt x="4103" y="6488"/>
                  <a:pt x="5137" y="6066"/>
                  <a:pt x="5815" y="5258"/>
                </a:cubicBezTo>
                <a:cubicBezTo>
                  <a:pt x="5832" y="5248"/>
                  <a:pt x="5844" y="5233"/>
                  <a:pt x="5850" y="5216"/>
                </a:cubicBezTo>
                <a:cubicBezTo>
                  <a:pt x="6314" y="4646"/>
                  <a:pt x="6568" y="3934"/>
                  <a:pt x="6567" y="3200"/>
                </a:cubicBezTo>
                <a:close/>
                <a:moveTo>
                  <a:pt x="3280" y="6220"/>
                </a:moveTo>
                <a:cubicBezTo>
                  <a:pt x="2746" y="6166"/>
                  <a:pt x="2281" y="5614"/>
                  <a:pt x="2012" y="4806"/>
                </a:cubicBezTo>
                <a:cubicBezTo>
                  <a:pt x="2425" y="4693"/>
                  <a:pt x="2851" y="4632"/>
                  <a:pt x="3280" y="4627"/>
                </a:cubicBezTo>
                <a:lnTo>
                  <a:pt x="3280" y="6220"/>
                </a:lnTo>
                <a:close/>
                <a:moveTo>
                  <a:pt x="3455" y="4627"/>
                </a:moveTo>
                <a:cubicBezTo>
                  <a:pt x="3883" y="4632"/>
                  <a:pt x="4309" y="4693"/>
                  <a:pt x="4722" y="4806"/>
                </a:cubicBezTo>
                <a:cubicBezTo>
                  <a:pt x="4453" y="5614"/>
                  <a:pt x="3988" y="6166"/>
                  <a:pt x="3455" y="6220"/>
                </a:cubicBezTo>
                <a:lnTo>
                  <a:pt x="3455" y="4627"/>
                </a:lnTo>
                <a:close/>
                <a:moveTo>
                  <a:pt x="3455" y="4452"/>
                </a:moveTo>
                <a:lnTo>
                  <a:pt x="3455" y="3288"/>
                </a:lnTo>
                <a:lnTo>
                  <a:pt x="4966" y="3288"/>
                </a:lnTo>
                <a:cubicBezTo>
                  <a:pt x="4961" y="3745"/>
                  <a:pt x="4897" y="4199"/>
                  <a:pt x="4774" y="4639"/>
                </a:cubicBezTo>
                <a:cubicBezTo>
                  <a:pt x="4344" y="4520"/>
                  <a:pt x="3901" y="4458"/>
                  <a:pt x="3455" y="4452"/>
                </a:cubicBezTo>
                <a:close/>
                <a:moveTo>
                  <a:pt x="5141" y="3287"/>
                </a:moveTo>
                <a:lnTo>
                  <a:pt x="6390" y="3287"/>
                </a:lnTo>
                <a:cubicBezTo>
                  <a:pt x="6372" y="3934"/>
                  <a:pt x="6146" y="4557"/>
                  <a:pt x="5746" y="5065"/>
                </a:cubicBezTo>
                <a:cubicBezTo>
                  <a:pt x="5494" y="4906"/>
                  <a:pt x="5222" y="4779"/>
                  <a:pt x="4937" y="4689"/>
                </a:cubicBezTo>
                <a:cubicBezTo>
                  <a:pt x="5068" y="4233"/>
                  <a:pt x="5136" y="3762"/>
                  <a:pt x="5141" y="3288"/>
                </a:cubicBezTo>
                <a:lnTo>
                  <a:pt x="5141" y="3287"/>
                </a:lnTo>
                <a:close/>
                <a:moveTo>
                  <a:pt x="4966" y="3112"/>
                </a:moveTo>
                <a:lnTo>
                  <a:pt x="3455" y="3112"/>
                </a:lnTo>
                <a:lnTo>
                  <a:pt x="3455" y="1947"/>
                </a:lnTo>
                <a:cubicBezTo>
                  <a:pt x="3901" y="1942"/>
                  <a:pt x="4344" y="1879"/>
                  <a:pt x="4774" y="1760"/>
                </a:cubicBezTo>
                <a:cubicBezTo>
                  <a:pt x="4897" y="2201"/>
                  <a:pt x="4961" y="2655"/>
                  <a:pt x="4966" y="3113"/>
                </a:cubicBezTo>
                <a:lnTo>
                  <a:pt x="4966" y="3112"/>
                </a:lnTo>
                <a:close/>
                <a:moveTo>
                  <a:pt x="988" y="1335"/>
                </a:moveTo>
                <a:cubicBezTo>
                  <a:pt x="1240" y="1494"/>
                  <a:pt x="1512" y="1621"/>
                  <a:pt x="1797" y="1711"/>
                </a:cubicBezTo>
                <a:cubicBezTo>
                  <a:pt x="1666" y="2167"/>
                  <a:pt x="1598" y="2638"/>
                  <a:pt x="1593" y="3113"/>
                </a:cubicBezTo>
                <a:lnTo>
                  <a:pt x="344" y="3113"/>
                </a:lnTo>
                <a:cubicBezTo>
                  <a:pt x="362" y="2466"/>
                  <a:pt x="588" y="1843"/>
                  <a:pt x="988" y="1335"/>
                </a:cubicBezTo>
                <a:close/>
                <a:moveTo>
                  <a:pt x="1960" y="1760"/>
                </a:moveTo>
                <a:cubicBezTo>
                  <a:pt x="2390" y="1879"/>
                  <a:pt x="2833" y="1942"/>
                  <a:pt x="3279" y="1947"/>
                </a:cubicBezTo>
                <a:lnTo>
                  <a:pt x="3279" y="3112"/>
                </a:lnTo>
                <a:lnTo>
                  <a:pt x="1768" y="3112"/>
                </a:lnTo>
                <a:cubicBezTo>
                  <a:pt x="1773" y="2655"/>
                  <a:pt x="1837" y="2201"/>
                  <a:pt x="1960" y="1761"/>
                </a:cubicBezTo>
                <a:lnTo>
                  <a:pt x="1960" y="1760"/>
                </a:lnTo>
                <a:close/>
                <a:moveTo>
                  <a:pt x="3454" y="180"/>
                </a:moveTo>
                <a:cubicBezTo>
                  <a:pt x="3988" y="234"/>
                  <a:pt x="4453" y="786"/>
                  <a:pt x="4722" y="1594"/>
                </a:cubicBezTo>
                <a:cubicBezTo>
                  <a:pt x="4309" y="1707"/>
                  <a:pt x="3883" y="1768"/>
                  <a:pt x="3455" y="1773"/>
                </a:cubicBezTo>
                <a:lnTo>
                  <a:pt x="3454" y="180"/>
                </a:lnTo>
                <a:close/>
                <a:moveTo>
                  <a:pt x="3279" y="1773"/>
                </a:moveTo>
                <a:cubicBezTo>
                  <a:pt x="2851" y="1768"/>
                  <a:pt x="2425" y="1707"/>
                  <a:pt x="2012" y="1594"/>
                </a:cubicBezTo>
                <a:cubicBezTo>
                  <a:pt x="2281" y="786"/>
                  <a:pt x="2746" y="234"/>
                  <a:pt x="3279" y="180"/>
                </a:cubicBezTo>
                <a:lnTo>
                  <a:pt x="3279" y="1773"/>
                </a:lnTo>
                <a:close/>
                <a:moveTo>
                  <a:pt x="5636" y="1198"/>
                </a:moveTo>
                <a:cubicBezTo>
                  <a:pt x="5401" y="1344"/>
                  <a:pt x="5149" y="1460"/>
                  <a:pt x="4885" y="1544"/>
                </a:cubicBezTo>
                <a:cubicBezTo>
                  <a:pt x="4693" y="973"/>
                  <a:pt x="4404" y="518"/>
                  <a:pt x="4060" y="254"/>
                </a:cubicBezTo>
                <a:cubicBezTo>
                  <a:pt x="4671" y="396"/>
                  <a:pt x="5223" y="726"/>
                  <a:pt x="5636" y="1198"/>
                </a:cubicBezTo>
                <a:close/>
                <a:moveTo>
                  <a:pt x="2671" y="257"/>
                </a:moveTo>
                <a:cubicBezTo>
                  <a:pt x="2328" y="521"/>
                  <a:pt x="2040" y="975"/>
                  <a:pt x="1849" y="1544"/>
                </a:cubicBezTo>
                <a:cubicBezTo>
                  <a:pt x="1586" y="1461"/>
                  <a:pt x="1335" y="1345"/>
                  <a:pt x="1100" y="1200"/>
                </a:cubicBezTo>
                <a:cubicBezTo>
                  <a:pt x="1514" y="731"/>
                  <a:pt x="2062" y="401"/>
                  <a:pt x="2671" y="257"/>
                </a:cubicBezTo>
                <a:close/>
                <a:moveTo>
                  <a:pt x="1768" y="3288"/>
                </a:moveTo>
                <a:lnTo>
                  <a:pt x="3279" y="3288"/>
                </a:lnTo>
                <a:lnTo>
                  <a:pt x="3279" y="4453"/>
                </a:lnTo>
                <a:cubicBezTo>
                  <a:pt x="2833" y="4458"/>
                  <a:pt x="2390" y="4521"/>
                  <a:pt x="1960" y="4640"/>
                </a:cubicBezTo>
                <a:cubicBezTo>
                  <a:pt x="1837" y="4199"/>
                  <a:pt x="1773" y="3745"/>
                  <a:pt x="1768" y="3288"/>
                </a:cubicBezTo>
                <a:close/>
                <a:moveTo>
                  <a:pt x="1099" y="5201"/>
                </a:moveTo>
                <a:cubicBezTo>
                  <a:pt x="1334" y="5055"/>
                  <a:pt x="1585" y="4939"/>
                  <a:pt x="1849" y="4856"/>
                </a:cubicBezTo>
                <a:cubicBezTo>
                  <a:pt x="2041" y="5426"/>
                  <a:pt x="2329" y="5879"/>
                  <a:pt x="2671" y="6144"/>
                </a:cubicBezTo>
                <a:cubicBezTo>
                  <a:pt x="2062" y="6000"/>
                  <a:pt x="1513" y="5670"/>
                  <a:pt x="1099" y="5201"/>
                </a:cubicBezTo>
                <a:close/>
                <a:moveTo>
                  <a:pt x="4063" y="6143"/>
                </a:moveTo>
                <a:cubicBezTo>
                  <a:pt x="4406" y="5879"/>
                  <a:pt x="4694" y="5425"/>
                  <a:pt x="4885" y="4856"/>
                </a:cubicBezTo>
                <a:cubicBezTo>
                  <a:pt x="5148" y="4939"/>
                  <a:pt x="5399" y="5055"/>
                  <a:pt x="5633" y="5200"/>
                </a:cubicBezTo>
                <a:cubicBezTo>
                  <a:pt x="5220" y="5669"/>
                  <a:pt x="4672" y="5999"/>
                  <a:pt x="4063" y="6143"/>
                </a:cubicBezTo>
                <a:close/>
                <a:moveTo>
                  <a:pt x="6172" y="2065"/>
                </a:moveTo>
                <a:cubicBezTo>
                  <a:pt x="6155" y="2021"/>
                  <a:pt x="6177" y="1971"/>
                  <a:pt x="6221" y="1953"/>
                </a:cubicBezTo>
                <a:cubicBezTo>
                  <a:pt x="6265" y="1935"/>
                  <a:pt x="6315" y="1956"/>
                  <a:pt x="6334" y="1999"/>
                </a:cubicBezTo>
                <a:cubicBezTo>
                  <a:pt x="6341" y="2017"/>
                  <a:pt x="6348" y="2035"/>
                  <a:pt x="6355" y="2053"/>
                </a:cubicBezTo>
                <a:cubicBezTo>
                  <a:pt x="6373" y="2098"/>
                  <a:pt x="6350" y="2149"/>
                  <a:pt x="6305" y="2166"/>
                </a:cubicBezTo>
                <a:cubicBezTo>
                  <a:pt x="6260" y="2183"/>
                  <a:pt x="6209" y="2161"/>
                  <a:pt x="6192" y="2116"/>
                </a:cubicBezTo>
                <a:cubicBezTo>
                  <a:pt x="6185" y="2099"/>
                  <a:pt x="6179" y="2082"/>
                  <a:pt x="6172" y="2065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Text Placeholder 7">
            <a:extLst>
              <a:ext uri="{FF2B5EF4-FFF2-40B4-BE49-F238E27FC236}">
                <a16:creationId xmlns:a16="http://schemas.microsoft.com/office/drawing/2014/main" id="{940C8333-4327-4BC6-978C-5C9BC306F029}"/>
              </a:ext>
            </a:extLst>
          </p:cNvPr>
          <p:cNvSpPr txBox="1">
            <a:spLocks/>
          </p:cNvSpPr>
          <p:nvPr/>
        </p:nvSpPr>
        <p:spPr>
          <a:xfrm>
            <a:off x="7891777" y="4654537"/>
            <a:ext cx="3859867" cy="15935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9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38D"/>
              </a:buClr>
            </a:pPr>
            <a:r>
              <a:rPr lang="ru-RU" sz="1400" err="1">
                <a:solidFill>
                  <a:schemeClr val="bg2">
                    <a:lumMod val="25000"/>
                  </a:schemeClr>
                </a:solidFill>
                <a:latin typeface="Arial"/>
              </a:rPr>
              <a:t>Батафсил</a:t>
            </a:r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Arial"/>
              </a:rPr>
              <a:t> </a:t>
            </a:r>
            <a:r>
              <a:rPr lang="ru-RU" sz="1400" err="1">
                <a:solidFill>
                  <a:schemeClr val="bg2">
                    <a:lumMod val="25000"/>
                  </a:schemeClr>
                </a:solidFill>
                <a:latin typeface="Arial"/>
              </a:rPr>
              <a:t>тартиб-таомиллар</a:t>
            </a:r>
            <a:r>
              <a:rPr lang="ru-RU" sz="1400">
                <a:solidFill>
                  <a:schemeClr val="bg2">
                    <a:lumMod val="25000"/>
                  </a:schemeClr>
                </a:solidFill>
                <a:latin typeface="Arial"/>
              </a:rPr>
              <a:t> :</a:t>
            </a:r>
          </a:p>
          <a:p>
            <a:pPr marL="232172" indent="-232172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>
                <a:latin typeface="Arial"/>
              </a:rPr>
              <a:t>Потенциал </a:t>
            </a:r>
            <a:r>
              <a:rPr lang="ru-RU" sz="1200" b="0" err="1">
                <a:latin typeface="Arial"/>
              </a:rPr>
              <a:t>гувоҳлар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ва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жалб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қилинган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шахслар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билан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суҳбатлар</a:t>
            </a:r>
            <a:r>
              <a:rPr lang="ru-RU" sz="1200" b="0">
                <a:latin typeface="Arial"/>
              </a:rPr>
              <a:t>;</a:t>
            </a:r>
          </a:p>
          <a:p>
            <a:pPr marL="232172" indent="-232172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err="1">
                <a:latin typeface="Arial"/>
              </a:rPr>
              <a:t>Танлов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асосида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батафсил</a:t>
            </a:r>
            <a:r>
              <a:rPr lang="ru-RU" sz="1200" b="0">
                <a:latin typeface="Arial"/>
              </a:rPr>
              <a:t> тест </a:t>
            </a:r>
            <a:r>
              <a:rPr lang="ru-RU" sz="1200" b="0" err="1">
                <a:latin typeface="Arial"/>
              </a:rPr>
              <a:t>олиш</a:t>
            </a:r>
            <a:r>
              <a:rPr lang="ru-RU" sz="1200" b="0">
                <a:latin typeface="Arial"/>
              </a:rPr>
              <a:t> (</a:t>
            </a:r>
            <a:r>
              <a:rPr lang="ru-RU" sz="1200" b="0" err="1">
                <a:latin typeface="Arial"/>
              </a:rPr>
              <a:t>ноодатий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транзакциялар</a:t>
            </a:r>
            <a:r>
              <a:rPr lang="ru-RU" sz="1200" b="0">
                <a:latin typeface="Arial"/>
              </a:rPr>
              <a:t>, потенциал </a:t>
            </a:r>
            <a:r>
              <a:rPr lang="ru-RU" sz="1200" b="0" err="1">
                <a:latin typeface="Arial"/>
              </a:rPr>
              <a:t>хавф</a:t>
            </a:r>
            <a:r>
              <a:rPr lang="ru-RU" sz="1200" b="0">
                <a:latin typeface="Arial"/>
              </a:rPr>
              <a:t> -</a:t>
            </a:r>
            <a:r>
              <a:rPr lang="ru-RU" sz="1200" b="0" err="1">
                <a:latin typeface="Arial"/>
              </a:rPr>
              <a:t>хатарли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контрагентлар</a:t>
            </a:r>
            <a:r>
              <a:rPr lang="ru-RU" sz="1200" b="0">
                <a:latin typeface="Arial"/>
              </a:rPr>
              <a:t>);</a:t>
            </a:r>
          </a:p>
          <a:p>
            <a:pPr marL="232172" indent="-232172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err="1">
                <a:latin typeface="Arial"/>
              </a:rPr>
              <a:t>Режадан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ташқари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хатлов</a:t>
            </a:r>
            <a:endParaRPr lang="ru-RU" sz="1200" b="0">
              <a:latin typeface="Arial"/>
            </a:endParaRPr>
          </a:p>
          <a:p>
            <a:pPr marL="232172" indent="-232172"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>
                <a:latin typeface="Arial"/>
              </a:rPr>
              <a:t>Электрон </a:t>
            </a:r>
            <a:r>
              <a:rPr lang="ru-RU" sz="1200" b="0" err="1">
                <a:latin typeface="Arial"/>
              </a:rPr>
              <a:t>тизимлар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ва</a:t>
            </a:r>
            <a:r>
              <a:rPr lang="ru-RU" sz="1200" b="0">
                <a:latin typeface="Arial"/>
              </a:rPr>
              <a:t> </a:t>
            </a:r>
            <a:r>
              <a:rPr lang="ru-RU" sz="1200" b="0" err="1">
                <a:latin typeface="Arial"/>
              </a:rPr>
              <a:t>видеокузатув</a:t>
            </a:r>
            <a:r>
              <a:rPr lang="ru-RU" sz="1200" b="0">
                <a:latin typeface="Arial"/>
              </a:rPr>
              <a:t> мониторинги</a:t>
            </a:r>
            <a:endParaRPr lang="ru-RU" sz="1400" b="0">
              <a:latin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9BB945B-1EFF-4FE9-BFA4-FEC2FF2DA720}"/>
              </a:ext>
            </a:extLst>
          </p:cNvPr>
          <p:cNvGrpSpPr/>
          <p:nvPr/>
        </p:nvGrpSpPr>
        <p:grpSpPr>
          <a:xfrm>
            <a:off x="3784798" y="4136142"/>
            <a:ext cx="7964290" cy="460375"/>
            <a:chOff x="3784798" y="1289128"/>
            <a:chExt cx="7964290" cy="460375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730D7E7D-B078-42B3-B7C9-7495A25F6D5F}"/>
                </a:ext>
              </a:extLst>
            </p:cNvPr>
            <p:cNvSpPr/>
            <p:nvPr/>
          </p:nvSpPr>
          <p:spPr>
            <a:xfrm>
              <a:off x="3921193" y="1368896"/>
              <a:ext cx="7827895" cy="3806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213ABD37-082E-4367-8122-0B62DCCA40BB}"/>
                </a:ext>
              </a:extLst>
            </p:cNvPr>
            <p:cNvSpPr/>
            <p:nvPr/>
          </p:nvSpPr>
          <p:spPr>
            <a:xfrm>
              <a:off x="3784798" y="1289128"/>
              <a:ext cx="7896089" cy="3806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Хизмат/ички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текширувларни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ўтказиш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тартиб-таомиллари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мисоллари</a:t>
              </a:r>
              <a:r>
                <a:rPr lang="ru-RU" sz="1400" b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32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97C7E1-5DB4-4736-9250-BDF27DD02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31" y="412750"/>
            <a:ext cx="6744053" cy="434975"/>
          </a:xfrm>
        </p:spPr>
        <p:txBody>
          <a:bodyPr>
            <a:noAutofit/>
          </a:bodyPr>
          <a:lstStyle/>
          <a:p>
            <a:r>
              <a:rPr lang="ru-RU"/>
              <a:t>Хизмат/ички </a:t>
            </a:r>
            <a:r>
              <a:rPr lang="ru-RU" err="1"/>
              <a:t>текширувларни</a:t>
            </a:r>
            <a:r>
              <a:rPr lang="ru-RU"/>
              <a:t> </a:t>
            </a:r>
            <a:r>
              <a:rPr lang="ru-RU" err="1"/>
              <a:t>ўтказиш</a:t>
            </a:r>
            <a:r>
              <a:rPr lang="ru-RU"/>
              <a:t>: </a:t>
            </a:r>
            <a:r>
              <a:rPr lang="ru-RU" err="1"/>
              <a:t>маълумот</a:t>
            </a:r>
            <a:r>
              <a:rPr lang="ru-RU"/>
              <a:t> </a:t>
            </a:r>
            <a:r>
              <a:rPr lang="ru-RU" err="1"/>
              <a:t>тўплаш</a:t>
            </a:r>
            <a:r>
              <a:rPr lang="ru-RU"/>
              <a:t> </a:t>
            </a:r>
            <a:r>
              <a:rPr lang="ru-RU" err="1"/>
              <a:t>ва</a:t>
            </a:r>
            <a:r>
              <a:rPr lang="ru-RU"/>
              <a:t> </a:t>
            </a:r>
            <a:r>
              <a:rPr lang="ru-RU" err="1"/>
              <a:t>таҳлил</a:t>
            </a:r>
            <a:r>
              <a:rPr lang="ru-RU"/>
              <a:t> </a:t>
            </a:r>
            <a:r>
              <a:rPr lang="ru-RU" err="1"/>
              <a:t>қилиш</a:t>
            </a:r>
            <a:r>
              <a:rPr lang="ru-RU"/>
              <a:t> (2/2)</a:t>
            </a:r>
            <a:endParaRPr lang="en-US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297870FC-C468-4156-ACDD-B112F71457B9}"/>
              </a:ext>
            </a:extLst>
          </p:cNvPr>
          <p:cNvSpPr txBox="1">
            <a:spLocks/>
          </p:cNvSpPr>
          <p:nvPr/>
        </p:nvSpPr>
        <p:spPr>
          <a:xfrm>
            <a:off x="816680" y="1973835"/>
            <a:ext cx="520788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3005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err="1">
                <a:solidFill>
                  <a:srgbClr val="3A07DF"/>
                </a:solidFill>
              </a:rPr>
              <a:t>Муҳокама</a:t>
            </a:r>
            <a:r>
              <a:rPr lang="ru-RU" sz="2400">
                <a:solidFill>
                  <a:srgbClr val="3A07DF"/>
                </a:solidFill>
              </a:rPr>
              <a:t> </a:t>
            </a:r>
            <a:r>
              <a:rPr lang="ru-RU" sz="2400" err="1">
                <a:solidFill>
                  <a:srgbClr val="3A07DF"/>
                </a:solidFill>
              </a:rPr>
              <a:t>учун</a:t>
            </a:r>
            <a:r>
              <a:rPr lang="ru-RU" sz="2400">
                <a:solidFill>
                  <a:srgbClr val="3A07DF"/>
                </a:solidFill>
              </a:rPr>
              <a:t> </a:t>
            </a:r>
            <a:r>
              <a:rPr lang="ru-RU" sz="2400" err="1">
                <a:solidFill>
                  <a:srgbClr val="3A07DF"/>
                </a:solidFill>
              </a:rPr>
              <a:t>вазият</a:t>
            </a:r>
            <a:r>
              <a:rPr lang="ru-RU" sz="2400">
                <a:solidFill>
                  <a:srgbClr val="3A07DF"/>
                </a:solidFill>
              </a:rPr>
              <a:t>: Тендер </a:t>
            </a:r>
            <a:r>
              <a:rPr lang="ru-RU" sz="2400" err="1">
                <a:solidFill>
                  <a:srgbClr val="3A07DF"/>
                </a:solidFill>
              </a:rPr>
              <a:t>тартиб-таомиллари</a:t>
            </a: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3A07D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83">
            <a:extLst>
              <a:ext uri="{FF2B5EF4-FFF2-40B4-BE49-F238E27FC236}">
                <a16:creationId xmlns:a16="http://schemas.microsoft.com/office/drawing/2014/main" id="{6EF83A2E-BBA6-4ACC-B5DF-835A2EB1AD86}"/>
              </a:ext>
            </a:extLst>
          </p:cNvPr>
          <p:cNvSpPr/>
          <p:nvPr/>
        </p:nvSpPr>
        <p:spPr>
          <a:xfrm>
            <a:off x="441831" y="18190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err="1">
              <a:ln>
                <a:noFill/>
              </a:ln>
              <a:solidFill>
                <a:srgbClr val="1BD7D3"/>
              </a:solidFill>
              <a:effectLst/>
              <a:uLnTx/>
              <a:uFillTx/>
              <a:latin typeface="Gotham Light" pitchFamily="50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6EA406-304E-4633-BE55-27D4FB34D1D3}"/>
              </a:ext>
            </a:extLst>
          </p:cNvPr>
          <p:cNvSpPr/>
          <p:nvPr/>
        </p:nvSpPr>
        <p:spPr>
          <a:xfrm>
            <a:off x="441831" y="3709392"/>
            <a:ext cx="7942032" cy="1908426"/>
          </a:xfrm>
          <a:prstGeom prst="rect">
            <a:avLst/>
          </a:prstGeom>
        </p:spPr>
        <p:txBody>
          <a:bodyPr wrap="square" lIns="0" numCol="1" spcCol="72000">
            <a:no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"Н"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ташкилотида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тендер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тартиб-таомиллари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бузилиши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юзасидан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хизмат/ички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текширувлар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доирасида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сўнгги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ярим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ичидаги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та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энг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йирик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тендерлар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таҳлили</a:t>
            </a:r>
            <a:r>
              <a:rPr lang="ru-RU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ўтказилади</a:t>
            </a:r>
            <a:endParaRPr lang="ru-RU" sz="14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 текширув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давомида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ишчи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гуруҳ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усуллар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тартиб-таомилларидан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фойдаланиши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Бундай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белгиларни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аниқлаш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ишчи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гуруҳ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маълумотларни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ҳужжатларни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таҳлил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керак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1BD7D3"/>
              </a:buClr>
            </a:pP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Қандай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белгилар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компанияларнинг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афилланганлигини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кўрсатиши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err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мумкин</a:t>
            </a:r>
            <a:r>
              <a:rPr lang="ru-RU" sz="1400" b="1">
                <a:solidFill>
                  <a:srgbClr val="3A07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1365098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0E98727E5EFD44A5B58152E2CC9F3C" ma:contentTypeVersion="14" ma:contentTypeDescription="Create a new document." ma:contentTypeScope="" ma:versionID="f2009fc5a916628040699b7c85b694dd">
  <xsd:schema xmlns:xsd="http://www.w3.org/2001/XMLSchema" xmlns:xs="http://www.w3.org/2001/XMLSchema" xmlns:p="http://schemas.microsoft.com/office/2006/metadata/properties" xmlns:ns2="59aa1991-5a37-4160-88e0-d5049aaad999" xmlns:ns3="731385d6-d2ef-4b26-bcca-2d305526e1a6" targetNamespace="http://schemas.microsoft.com/office/2006/metadata/properties" ma:root="true" ma:fieldsID="63542d400e5c892a4ca095b83df6e3fd" ns2:_="" ns3:_="">
    <xsd:import namespace="59aa1991-5a37-4160-88e0-d5049aaad999"/>
    <xsd:import namespace="731385d6-d2ef-4b26-bcca-2d305526e1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a1991-5a37-4160-88e0-d5049aaad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883d318-f35c-4577-94aa-4c8e836d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385d6-d2ef-4b26-bcca-2d305526e1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75f47db-9fd9-45d8-b133-80d58496e81e}" ma:internalName="TaxCatchAll" ma:showField="CatchAllData" ma:web="731385d6-d2ef-4b26-bcca-2d305526e1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1385d6-d2ef-4b26-bcca-2d305526e1a6" xsi:nil="true"/>
    <lcf76f155ced4ddcb4097134ff3c332f xmlns="59aa1991-5a37-4160-88e0-d5049aaad99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F88317-4C49-4050-90F3-F6E752B484D2}">
  <ds:schemaRefs>
    <ds:schemaRef ds:uri="59aa1991-5a37-4160-88e0-d5049aaad999"/>
    <ds:schemaRef ds:uri="731385d6-d2ef-4b26-bcca-2d305526e1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5F141B-2B75-4EB8-881A-A4FC1C8B2B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C20E70-1E18-4109-8C1F-79115838A01B}">
  <ds:schemaRefs>
    <ds:schemaRef ds:uri="59aa1991-5a37-4160-88e0-d5049aaad999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731385d6-d2ef-4b26-bcca-2d305526e1a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4392</Words>
  <Application>Microsoft Office PowerPoint</Application>
  <PresentationFormat>Widescreen</PresentationFormat>
  <Paragraphs>446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Gotham Light</vt:lpstr>
      <vt:lpstr>3_Office Theme</vt:lpstr>
      <vt:lpstr>Коррупцияга қарши курашиш комплаенс-бузилиши юзасидан хизмат/ички текширувларини ўтказиш: масъуллар, қўлланиладиган воситалар</vt:lpstr>
      <vt:lpstr>Хизмат текширувини ўтказиш мақсадлари</vt:lpstr>
      <vt:lpstr>Хизмат/ички текширувларни ўтказиш босқичлари</vt:lpstr>
      <vt:lpstr>Хизмат/ички текширувларни  ўтказиш хақида ташаббус билан  чиқиш: ахборот манбалари ва асослар</vt:lpstr>
      <vt:lpstr>Хизмат/ички текширувларни ўтказиш хақида ташаббус билан  чиқиш: ишчи гуруҳлар ва уларнинг мажбуриятлари (1/2)</vt:lpstr>
      <vt:lpstr>Хизмат/ички текширувларни ўтказиш хақида ташаббус билан  чиқиш: ишчи гуруҳлар ва уларнинг мажбуриятлари (2/2)</vt:lpstr>
      <vt:lpstr>Хизмат/ички текширувларни ўтказиш хақида ташаббус билан  чиқиш унга тайёргарлик кўриш</vt:lpstr>
      <vt:lpstr>Хизмат/ички текширувларни ўтказиш: маълумот тўплаш ва таҳлил қилиш (1/2)</vt:lpstr>
      <vt:lpstr>Хизмат/ички текширувларни ўтказиш: маълумот тўплаш ва таҳлил қилиш (2/2)</vt:lpstr>
      <vt:lpstr>Коррупциявий тўловларни идентификациялаш методикаси</vt:lpstr>
      <vt:lpstr>Коррупциявий тўловларни идентификациялаш методикаси: Молия</vt:lpstr>
      <vt:lpstr>PowerPoint Presentation</vt:lpstr>
      <vt:lpstr>PowerPoint Presentation</vt:lpstr>
      <vt:lpstr>Коррупциявий тўловларни идентификациялаш методикаси: Одамлар (3/5)</vt:lpstr>
      <vt:lpstr>Коррупциявий тўловларни идентификациялаш методикаси: Одамлар (4/5)</vt:lpstr>
      <vt:lpstr>Коррупциявий тўловларни идентификациялаш методикаси: Одамлар (5/5)</vt:lpstr>
      <vt:lpstr>PowerPoint Presentation</vt:lpstr>
      <vt:lpstr>Хизмат/ички текширувларни ўтказиш: текширув  иштирокчилари билан ўзаро муносабат</vt:lpstr>
      <vt:lpstr>Хизмат/ички текширувларни ўтказиш: бирламчи ҳужжатларни текшириш</vt:lpstr>
      <vt:lpstr>Хизмат/ички текширувларни ўтказиш: қоидабузарликни яшириш</vt:lpstr>
      <vt:lpstr>Хизмат/ички текширувларни ўтказиш</vt:lpstr>
      <vt:lpstr>Хизмат/ички текширувларни ўтказиш: тартиб-таомиллар ва далилларни ҳужжатлаштириш</vt:lpstr>
      <vt:lpstr>Хизмат/ички текширувларни ўтказиш: вазиятга мисол</vt:lpstr>
      <vt:lpstr>Хизмат/ички текширувларни ўтказиш: вазиятга мисол</vt:lpstr>
      <vt:lpstr>Хизмат/ички текширувларни якунлаш ва натижаларни ҳужжатлаштириш: Хизмат/ички текширувлар натижалари (1/2)</vt:lpstr>
      <vt:lpstr>Хизмат/ички текширувларни якунлаш ва натижаларни ҳужжатлаштириш: Хизмат/ички текширувлар натижалари (2/2)</vt:lpstr>
      <vt:lpstr>Хизмат/ички текширувларни якунлаш ва натижаларни ҳужжатлаштириш: хизмат/ички текширувлар реестри</vt:lpstr>
      <vt:lpstr>Қисқача хулосалар</vt:lpstr>
      <vt:lpstr>Саволлар?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Sabirov, Salayjon</cp:lastModifiedBy>
  <cp:revision>2</cp:revision>
  <dcterms:created xsi:type="dcterms:W3CDTF">2022-07-14T08:09:04Z</dcterms:created>
  <dcterms:modified xsi:type="dcterms:W3CDTF">2023-05-31T19:22:28Z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0x0101002A0E98727E5EFD44A5B58152E2CC9F3C</vt:lpwstr>
  </property>
  <property fmtid="{D5CDD505-2E9C-101B-9397-08002B2CF9AE}" pid="3" name="MediaServiceImageTags">
    <vt:lpwstr/>
  </property>
</Properties>
</file>