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notesMasterIdLst>
    <p:notesMasterId r:id="rId50"/>
  </p:notesMasterIdLst>
  <p:sldIdLst>
    <p:sldId id="256" r:id="rId2"/>
    <p:sldId id="2607" r:id="rId3"/>
    <p:sldId id="2525" r:id="rId4"/>
    <p:sldId id="2614" r:id="rId5"/>
    <p:sldId id="2615" r:id="rId6"/>
    <p:sldId id="2616" r:id="rId7"/>
    <p:sldId id="2617" r:id="rId8"/>
    <p:sldId id="2618" r:id="rId9"/>
    <p:sldId id="2619" r:id="rId10"/>
    <p:sldId id="2620" r:id="rId11"/>
    <p:sldId id="2552" r:id="rId12"/>
    <p:sldId id="2621" r:id="rId13"/>
    <p:sldId id="2622" r:id="rId14"/>
    <p:sldId id="2623" r:id="rId15"/>
    <p:sldId id="2624" r:id="rId16"/>
    <p:sldId id="2625" r:id="rId17"/>
    <p:sldId id="2626" r:id="rId18"/>
    <p:sldId id="2627" r:id="rId19"/>
    <p:sldId id="2628" r:id="rId20"/>
    <p:sldId id="2629" r:id="rId21"/>
    <p:sldId id="2587" r:id="rId22"/>
    <p:sldId id="2651" r:id="rId23"/>
    <p:sldId id="2652" r:id="rId24"/>
    <p:sldId id="2549" r:id="rId25"/>
    <p:sldId id="2653" r:id="rId26"/>
    <p:sldId id="2631" r:id="rId27"/>
    <p:sldId id="2632" r:id="rId28"/>
    <p:sldId id="2633" r:id="rId29"/>
    <p:sldId id="2634" r:id="rId30"/>
    <p:sldId id="2551" r:id="rId31"/>
    <p:sldId id="2636" r:id="rId32"/>
    <p:sldId id="2645" r:id="rId33"/>
    <p:sldId id="2637" r:id="rId34"/>
    <p:sldId id="2646" r:id="rId35"/>
    <p:sldId id="2553" r:id="rId36"/>
    <p:sldId id="2643" r:id="rId37"/>
    <p:sldId id="2635" r:id="rId38"/>
    <p:sldId id="2644" r:id="rId39"/>
    <p:sldId id="2638" r:id="rId40"/>
    <p:sldId id="2647" r:id="rId41"/>
    <p:sldId id="2639" r:id="rId42"/>
    <p:sldId id="2648" r:id="rId43"/>
    <p:sldId id="2640" r:id="rId44"/>
    <p:sldId id="2649" r:id="rId45"/>
    <p:sldId id="2641" r:id="rId46"/>
    <p:sldId id="2650" r:id="rId47"/>
    <p:sldId id="2642" r:id="rId48"/>
    <p:sldId id="2654" r:id="rId49"/>
  </p:sldIdLst>
  <p:sldSz cx="12192000" cy="6858000"/>
  <p:notesSz cx="6761163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User" initials="U" lastIdx="1" clrIdx="6"/>
  <p:cmAuthor id="1" name="Kiryanova, Viktoria" initials="KV" lastIdx="233" clrIdx="0">
    <p:extLst>
      <p:ext uri="{19B8F6BF-5375-455C-9EA6-DF929625EA0E}">
        <p15:presenceInfo xmlns:p15="http://schemas.microsoft.com/office/powerpoint/2012/main" userId="S-1-5-21-2800664165-146498085-484308319-261690" providerId="AD"/>
      </p:ext>
    </p:extLst>
  </p:cmAuthor>
  <p:cmAuthor id="2" name="Dubanevych, Olga" initials="DO [2]" lastIdx="230" clrIdx="1">
    <p:extLst>
      <p:ext uri="{19B8F6BF-5375-455C-9EA6-DF929625EA0E}">
        <p15:presenceInfo xmlns:p15="http://schemas.microsoft.com/office/powerpoint/2012/main" userId="S-1-5-21-2800664165-146498085-484308319-261009" providerId="AD"/>
      </p:ext>
    </p:extLst>
  </p:cmAuthor>
  <p:cmAuthor id="3" name="Kondratiev, Alexander" initials="АК" lastIdx="1" clrIdx="2">
    <p:extLst>
      <p:ext uri="{19B8F6BF-5375-455C-9EA6-DF929625EA0E}">
        <p15:presenceInfo xmlns:p15="http://schemas.microsoft.com/office/powerpoint/2012/main" userId="Kondratiev, Alexander" providerId="None"/>
      </p:ext>
    </p:extLst>
  </p:cmAuthor>
  <p:cmAuthor id="4" name="Burdikova, Irina" initials="BI" lastIdx="10" clrIdx="3">
    <p:extLst>
      <p:ext uri="{19B8F6BF-5375-455C-9EA6-DF929625EA0E}">
        <p15:presenceInfo xmlns:p15="http://schemas.microsoft.com/office/powerpoint/2012/main" userId="S-1-5-21-2800664165-146498085-484308319-262292" providerId="AD"/>
      </p:ext>
    </p:extLst>
  </p:cmAuthor>
  <p:cmAuthor id="5" name="Anikina, Natalia" initials="AN" lastIdx="12" clrIdx="4">
    <p:extLst>
      <p:ext uri="{19B8F6BF-5375-455C-9EA6-DF929625EA0E}">
        <p15:presenceInfo xmlns:p15="http://schemas.microsoft.com/office/powerpoint/2012/main" userId="S-1-5-21-2800664165-146498085-484308319-261374" providerId="AD"/>
      </p:ext>
    </p:extLst>
  </p:cmAuthor>
  <p:cmAuthor id="6" name="Mudritsyna, Tatyana" initials="MT" lastIdx="2" clrIdx="5">
    <p:extLst>
      <p:ext uri="{19B8F6BF-5375-455C-9EA6-DF929625EA0E}">
        <p15:presenceInfo xmlns:p15="http://schemas.microsoft.com/office/powerpoint/2012/main" userId="S-1-5-21-2800664165-146498085-484308319-2628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8D"/>
    <a:srgbClr val="49A9F6"/>
    <a:srgbClr val="004BD2"/>
    <a:srgbClr val="1BD7D3"/>
    <a:srgbClr val="2414BC"/>
    <a:srgbClr val="2DDFDB"/>
    <a:srgbClr val="2112AE"/>
    <a:srgbClr val="3A07DF"/>
    <a:srgbClr val="3B302F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8103" autoAdjust="0"/>
    <p:restoredTop sz="89831" autoAdjust="0"/>
  </p:normalViewPr>
  <p:slideViewPr>
    <p:cSldViewPr snapToGrid="0">
      <p:cViewPr varScale="1">
        <p:scale>
          <a:sx n="79" d="100"/>
          <a:sy n="79" d="100"/>
        </p:scale>
        <p:origin x="1090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jiev, Iskandar" userId="11483d6b-a813-4423-a6a6-f2b1aed4f54c" providerId="ADAL" clId="{A33F9397-EEBE-4E22-8AD0-F6DDBD846FCF}"/>
    <pc:docChg chg="delSld modSld">
      <pc:chgData name="Tojiev, Iskandar" userId="11483d6b-a813-4423-a6a6-f2b1aed4f54c" providerId="ADAL" clId="{A33F9397-EEBE-4E22-8AD0-F6DDBD846FCF}" dt="2023-03-14T05:59:20.967" v="8" actId="20577"/>
      <pc:docMkLst>
        <pc:docMk/>
      </pc:docMkLst>
      <pc:sldChg chg="modSp mod">
        <pc:chgData name="Tojiev, Iskandar" userId="11483d6b-a813-4423-a6a6-f2b1aed4f54c" providerId="ADAL" clId="{A33F9397-EEBE-4E22-8AD0-F6DDBD846FCF}" dt="2023-03-14T05:59:20.967" v="8" actId="20577"/>
        <pc:sldMkLst>
          <pc:docMk/>
          <pc:sldMk cId="3053002446" sldId="2607"/>
        </pc:sldMkLst>
        <pc:spChg chg="mod">
          <ac:chgData name="Tojiev, Iskandar" userId="11483d6b-a813-4423-a6a6-f2b1aed4f54c" providerId="ADAL" clId="{A33F9397-EEBE-4E22-8AD0-F6DDBD846FCF}" dt="2023-03-14T05:59:14.805" v="4" actId="6549"/>
          <ac:spMkLst>
            <pc:docMk/>
            <pc:sldMk cId="3053002446" sldId="2607"/>
            <ac:spMk id="13" creationId="{BC4DFE58-BD33-4B38-B4CB-475B81D06B65}"/>
          </ac:spMkLst>
        </pc:spChg>
        <pc:spChg chg="mod">
          <ac:chgData name="Tojiev, Iskandar" userId="11483d6b-a813-4423-a6a6-f2b1aed4f54c" providerId="ADAL" clId="{A33F9397-EEBE-4E22-8AD0-F6DDBD846FCF}" dt="2023-03-14T05:59:18.762" v="6" actId="20577"/>
          <ac:spMkLst>
            <pc:docMk/>
            <pc:sldMk cId="3053002446" sldId="2607"/>
            <ac:spMk id="14" creationId="{4B98322A-47BB-4EB1-8642-142A22FE3852}"/>
          </ac:spMkLst>
        </pc:spChg>
        <pc:spChg chg="mod">
          <ac:chgData name="Tojiev, Iskandar" userId="11483d6b-a813-4423-a6a6-f2b1aed4f54c" providerId="ADAL" clId="{A33F9397-EEBE-4E22-8AD0-F6DDBD846FCF}" dt="2023-03-14T05:59:20.967" v="8" actId="20577"/>
          <ac:spMkLst>
            <pc:docMk/>
            <pc:sldMk cId="3053002446" sldId="2607"/>
            <ac:spMk id="15" creationId="{76E7C83F-575D-4D65-B179-B69AB3A0808A}"/>
          </ac:spMkLst>
        </pc:spChg>
      </pc:sldChg>
      <pc:sldChg chg="del">
        <pc:chgData name="Tojiev, Iskandar" userId="11483d6b-a813-4423-a6a6-f2b1aed4f54c" providerId="ADAL" clId="{A33F9397-EEBE-4E22-8AD0-F6DDBD846FCF}" dt="2023-03-14T05:58:56.258" v="0" actId="47"/>
        <pc:sldMkLst>
          <pc:docMk/>
          <pc:sldMk cId="2903260127" sldId="263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9763FD-7D6E-4F23-AF32-E6A82B2C4A61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A9F04-E808-4984-8439-FD0A87A3E3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219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https://life.akbars.ru/personal-finance/tpost/59mjmxkes1-poimai-vzyatochnika-i-poluchi-nagradu?ysclid=lafzzynfim771708749</a:t>
            </a:r>
            <a:r>
              <a:rPr lang="ru-RU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828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006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https://profile.ru/politics/okhota-na-mukh-i-tigrov-9957/?ysclid=lag0medc5o666261554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524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https://profile.ru/politics/okhota-na-mukh-i-tigrov-9957/?ysclid=lag0medc5o666261554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65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573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err="1"/>
              <a:t>Мунозара</a:t>
            </a:r>
            <a:endParaRPr lang="ru-R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530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err="1"/>
              <a:t>Мунозара</a:t>
            </a:r>
            <a:endParaRPr lang="ru-R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423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err="1"/>
              <a:t>Мунозара</a:t>
            </a:r>
            <a:endParaRPr lang="ru-R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851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Обложка">
    <p:bg>
      <p:bgPr>
        <a:solidFill>
          <a:srgbClr val="211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4990376-C681-43B1-A327-6F286227C438}"/>
              </a:ext>
            </a:extLst>
          </p:cNvPr>
          <p:cNvSpPr/>
          <p:nvPr userDrawn="1"/>
        </p:nvSpPr>
        <p:spPr>
          <a:xfrm>
            <a:off x="11259879" y="6273800"/>
            <a:ext cx="765544" cy="447089"/>
          </a:xfrm>
          <a:prstGeom prst="rect">
            <a:avLst/>
          </a:prstGeom>
          <a:solidFill>
            <a:srgbClr val="211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725345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AB4FB-938D-423A-91EB-8F4BFA88D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150" y="438150"/>
            <a:ext cx="4685587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0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5155EF4-978E-4862-B2A8-A4D37DE948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7439" y="443313"/>
            <a:ext cx="5581650" cy="58253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0DC41D-DEF1-16A4-C1FF-70F3387C2C99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7" name="LOGO Title 4f">
            <a:extLst>
              <a:ext uri="{FF2B5EF4-FFF2-40B4-BE49-F238E27FC236}">
                <a16:creationId xmlns:a16="http://schemas.microsoft.com/office/drawing/2014/main" id="{666FBB86-A6F5-7E8E-8023-CC755D99F204}"/>
              </a:ext>
            </a:extLst>
          </p:cNvPr>
          <p:cNvGrpSpPr/>
          <p:nvPr userDrawn="1"/>
        </p:nvGrpSpPr>
        <p:grpSpPr>
          <a:xfrm>
            <a:off x="611952" y="504678"/>
            <a:ext cx="5435496" cy="1779245"/>
            <a:chOff x="611952" y="504678"/>
            <a:chExt cx="5435496" cy="177924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B54B084-9320-45BF-7B01-6471ADC4B7CF}"/>
                </a:ext>
              </a:extLst>
            </p:cNvPr>
            <p:cNvGrpSpPr/>
            <p:nvPr userDrawn="1"/>
          </p:nvGrpSpPr>
          <p:grpSpPr>
            <a:xfrm>
              <a:off x="3375570" y="504678"/>
              <a:ext cx="1537418" cy="1779245"/>
              <a:chOff x="443521" y="49468"/>
              <a:chExt cx="1537418" cy="1779245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BB6764CC-8A15-6BC4-5583-2906AF9A9EE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/>
              <a:srcRect t="804" b="804"/>
              <a:stretch/>
            </p:blipFill>
            <p:spPr>
              <a:xfrm>
                <a:off x="601980" y="49468"/>
                <a:ext cx="1223074" cy="1221871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5" name="TextBox 2">
                <a:extLst>
                  <a:ext uri="{FF2B5EF4-FFF2-40B4-BE49-F238E27FC236}">
                    <a16:creationId xmlns:a16="http://schemas.microsoft.com/office/drawing/2014/main" id="{94EAF4B9-1ECE-BCA8-B2BB-EC898F1EC532}"/>
                  </a:ext>
                </a:extLst>
              </p:cNvPr>
              <p:cNvSpPr txBox="1"/>
              <p:nvPr userDrawn="1"/>
            </p:nvSpPr>
            <p:spPr>
              <a:xfrm>
                <a:off x="443521" y="1300730"/>
                <a:ext cx="1537418" cy="5279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algn="ctr">
                  <a:spcAft>
                    <a:spcPts val="600"/>
                  </a:spcAft>
                  <a:defRPr sz="800" b="1">
                    <a:solidFill>
                      <a:schemeClr val="bg2">
                        <a:lumMod val="25000"/>
                      </a:schemeClr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ru-RU" dirty="0" err="1"/>
                  <a:t>Ўзбекистон</a:t>
                </a:r>
                <a:r>
                  <a:rPr lang="ru-RU" dirty="0"/>
                  <a:t> </a:t>
                </a:r>
                <a:r>
                  <a:rPr lang="ru-RU" dirty="0" err="1"/>
                  <a:t>Республикаси</a:t>
                </a:r>
                <a:r>
                  <a:rPr lang="ru-RU" dirty="0"/>
                  <a:t> </a:t>
                </a:r>
                <a:r>
                  <a:rPr lang="ru-RU" dirty="0" err="1"/>
                  <a:t>коррупцияга</a:t>
                </a:r>
                <a:r>
                  <a:rPr lang="ru-RU" dirty="0"/>
                  <a:t> </a:t>
                </a:r>
                <a:r>
                  <a:rPr lang="ru-RU" dirty="0" err="1"/>
                  <a:t>қарши</a:t>
                </a:r>
                <a:r>
                  <a:rPr lang="ru-RU" dirty="0"/>
                  <a:t> </a:t>
                </a:r>
                <a:r>
                  <a:rPr lang="ru-RU" dirty="0" err="1"/>
                  <a:t>курашиш</a:t>
                </a:r>
                <a:r>
                  <a:rPr lang="ru-RU" dirty="0"/>
                  <a:t> </a:t>
                </a:r>
                <a:r>
                  <a:rPr lang="ru-RU" dirty="0" err="1"/>
                  <a:t>агентлиги</a:t>
                </a:r>
                <a:endParaRPr lang="en-US" dirty="0" err="1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E3DC40B-8286-79C9-8F1E-7A75C547E4A8}"/>
                </a:ext>
              </a:extLst>
            </p:cNvPr>
            <p:cNvGrpSpPr/>
            <p:nvPr userDrawn="1"/>
          </p:nvGrpSpPr>
          <p:grpSpPr>
            <a:xfrm>
              <a:off x="611952" y="504678"/>
              <a:ext cx="1169846" cy="1687167"/>
              <a:chOff x="2231230" y="50939"/>
              <a:chExt cx="1169846" cy="1687167"/>
            </a:xfrm>
          </p:grpSpPr>
          <p:sp>
            <p:nvSpPr>
              <p:cNvPr id="42" name="TextBox 4">
                <a:extLst>
                  <a:ext uri="{FF2B5EF4-FFF2-40B4-BE49-F238E27FC236}">
                    <a16:creationId xmlns:a16="http://schemas.microsoft.com/office/drawing/2014/main" id="{21460AB5-363B-2CCD-D15E-0CBEA72D89B5}"/>
                  </a:ext>
                </a:extLst>
              </p:cNvPr>
              <p:cNvSpPr txBox="1"/>
              <p:nvPr userDrawn="1"/>
            </p:nvSpPr>
            <p:spPr>
              <a:xfrm>
                <a:off x="2231230" y="1366475"/>
                <a:ext cx="1169846" cy="3716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lvl="0" algn="ctr">
                  <a:spcAft>
                    <a:spcPts val="600"/>
                  </a:spcAft>
                  <a:defRPr sz="800" b="1">
                    <a:solidFill>
                      <a:schemeClr val="bg2">
                        <a:lumMod val="25000"/>
                      </a:schemeClr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ru-RU" dirty="0" err="1"/>
                  <a:t>Ўзбекистон</a:t>
                </a:r>
                <a:r>
                  <a:rPr lang="ru-RU" dirty="0"/>
                  <a:t> Республикаси Адлия вазирлиги</a:t>
                </a:r>
                <a:endParaRPr lang="en-US" dirty="0"/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28B93B6E-15C8-AC5B-697C-AA367766F68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76" t="4959" r="8599" b="3778"/>
              <a:stretch/>
            </p:blipFill>
            <p:spPr>
              <a:xfrm>
                <a:off x="2245180" y="50939"/>
                <a:ext cx="1126874" cy="1253784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CD92B31-2EEB-CB84-5258-8774A7DE9D65}"/>
                </a:ext>
              </a:extLst>
            </p:cNvPr>
            <p:cNvGrpSpPr/>
            <p:nvPr userDrawn="1"/>
          </p:nvGrpSpPr>
          <p:grpSpPr>
            <a:xfrm>
              <a:off x="2096502" y="504678"/>
              <a:ext cx="1074049" cy="1685830"/>
              <a:chOff x="3768308" y="41911"/>
              <a:chExt cx="1074049" cy="1685830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BE1FA4B5-862E-F51E-D6C5-435855C10D5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3927" y="41911"/>
                <a:ext cx="952353" cy="124258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1" name="TextBox 9">
                <a:extLst>
                  <a:ext uri="{FF2B5EF4-FFF2-40B4-BE49-F238E27FC236}">
                    <a16:creationId xmlns:a16="http://schemas.microsoft.com/office/drawing/2014/main" id="{18E3CBCC-E2E9-F653-171B-46C3F9927CA1}"/>
                  </a:ext>
                </a:extLst>
              </p:cNvPr>
              <p:cNvSpPr txBox="1"/>
              <p:nvPr userDrawn="1"/>
            </p:nvSpPr>
            <p:spPr>
              <a:xfrm>
                <a:off x="3768308" y="1356110"/>
                <a:ext cx="1074049" cy="3716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lvl="0" algn="ctr">
                  <a:spcAft>
                    <a:spcPts val="600"/>
                  </a:spcAft>
                  <a:defRPr sz="800" b="1">
                    <a:solidFill>
                      <a:schemeClr val="bg2">
                        <a:lumMod val="25000"/>
                      </a:schemeClr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uz-Cyrl-UZ" dirty="0"/>
                  <a:t>Ўзбекистон Республикаси бош прокуратураси</a:t>
                </a:r>
                <a:endParaRPr lang="en-US" dirty="0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9ACEA37-8E78-2D8A-1EF1-3CCA624A932C}"/>
                </a:ext>
              </a:extLst>
            </p:cNvPr>
            <p:cNvGrpSpPr/>
            <p:nvPr userDrawn="1"/>
          </p:nvGrpSpPr>
          <p:grpSpPr>
            <a:xfrm>
              <a:off x="4979347" y="504678"/>
              <a:ext cx="1068101" cy="1776874"/>
              <a:chOff x="4948867" y="41911"/>
              <a:chExt cx="1068101" cy="1776874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7E53EF22-D879-9AD4-8EEE-6478D29B686A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86" t="16259" r="24461" b="15945"/>
              <a:stretch/>
            </p:blipFill>
            <p:spPr>
              <a:xfrm>
                <a:off x="5175551" y="41911"/>
                <a:ext cx="614734" cy="124258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9" name="TextBox 4">
                <a:extLst>
                  <a:ext uri="{FF2B5EF4-FFF2-40B4-BE49-F238E27FC236}">
                    <a16:creationId xmlns:a16="http://schemas.microsoft.com/office/drawing/2014/main" id="{B876D29D-A1D2-F165-58CA-EF7330A15953}"/>
                  </a:ext>
                </a:extLst>
              </p:cNvPr>
              <p:cNvSpPr txBox="1"/>
              <p:nvPr userDrawn="1"/>
            </p:nvSpPr>
            <p:spPr>
              <a:xfrm>
                <a:off x="4948867" y="1293173"/>
                <a:ext cx="1068101" cy="5256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600"/>
                  </a:spcAft>
                </a:pPr>
                <a:r>
                  <a:rPr lang="ru-RU" sz="800" b="1" dirty="0">
                    <a:solidFill>
                      <a:schemeClr val="bg2">
                        <a:lumMod val="25000"/>
                      </a:schemeClr>
                    </a:solidFill>
                  </a:rPr>
                  <a:t>Бирлашган Миллатлар Ташкилотининг Тараққиёт Дастури</a:t>
                </a:r>
                <a:endParaRPr lang="en-US" sz="800" b="1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89782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Обложка">
    <p:bg>
      <p:bgPr>
        <a:gradFill>
          <a:gsLst>
            <a:gs pos="0">
              <a:srgbClr val="1BD7D3"/>
            </a:gs>
            <a:gs pos="100000">
              <a:srgbClr val="49A9F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424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3AE8B56-F4E9-4B3F-AB37-8927229D8D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150" y="438150"/>
            <a:ext cx="4907501" cy="46986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9C22A94-1B5D-C43B-266A-69FDAEE7EA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503769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BBE79C-5B52-9686-CE6A-F238D4F9B527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6" name="LOGO_4F">
            <a:extLst>
              <a:ext uri="{FF2B5EF4-FFF2-40B4-BE49-F238E27FC236}">
                <a16:creationId xmlns:a16="http://schemas.microsoft.com/office/drawing/2014/main" id="{86EE1562-EF61-B68A-E855-8F9B0353258B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CBBB3FD-9CFD-F836-72A4-B5B0DE2167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FAD1022-D011-DE0E-4675-FF89EA828B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B505271-15B9-8ECD-7F59-95F3C380BB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84B91591-D086-8159-32B4-E0E5E395AB2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15638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Обложка">
    <p:bg>
      <p:bgPr>
        <a:gradFill>
          <a:gsLst>
            <a:gs pos="0">
              <a:srgbClr val="1BD7D3"/>
            </a:gs>
            <a:gs pos="100000">
              <a:srgbClr val="49A9F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424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A6FDEF4-F519-438C-8A8D-D94DDD80C2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149" y="456023"/>
            <a:ext cx="4907502" cy="46986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0998B14-B924-D6E9-E80C-9E0B0F69C7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503769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C57CB3-45F6-E679-00EF-AFBCE1BDE4B8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5" name="LOGO_4F">
            <a:extLst>
              <a:ext uri="{FF2B5EF4-FFF2-40B4-BE49-F238E27FC236}">
                <a16:creationId xmlns:a16="http://schemas.microsoft.com/office/drawing/2014/main" id="{78B72C59-7F22-717B-314C-897E6CAE2D40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45EDDFA-10D4-735E-FF2F-D9D8C7D2EB0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9C482EA6-44BA-2535-7D75-DE4160A563A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A1524CF-977B-24BE-F2CA-FC0E4C2EF4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F81A016-B952-4E37-D2CD-56A0FF929C0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77761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8150"/>
            <a:ext cx="10461288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831" y="221942"/>
            <a:ext cx="9950865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 dirty="0"/>
              <a:t>Super title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A0CAD5-FA22-A0A5-A062-4F03ABE7C0AF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7CC5A1F9-7A89-FAA0-A427-D46D08D598DF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7B12670-C067-8BC6-5E0C-860E72D4A6A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45E9C12-486E-9170-F40B-BD4BB68241D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F2A08AF-27B3-5EDA-BB62-D9F3262733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8E82967-AABA-6B49-BCA2-92C584B2817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274458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E97859-5979-483C-A756-181886276A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0819097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831" y="221942"/>
            <a:ext cx="9950865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 dirty="0"/>
              <a:t>Super title here</a:t>
            </a: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2DF04385-700A-474C-BC47-FAD1E3B41768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998CAB-B102-564A-9606-415CB2D88E1D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CDD44501-A3FE-8EF3-D475-7EB15E1DBADF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72A6372-32B0-C8B1-886E-0C1997FB51B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8E955A3-C8F5-782F-4831-96C9E270757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804DBF3-9C1F-B8BB-F0FA-5839F11F46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28A2CCE-3C3E-6B71-4A0F-4D0A9E8C36B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12715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91808E-75B7-4CC1-907A-215D579FBF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94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0610375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831" y="221942"/>
            <a:ext cx="9950865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 dirty="0"/>
              <a:t>Super title here</a:t>
            </a: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2DF04385-700A-474C-BC47-FAD1E3B41768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83A57A-817C-93C2-FBF6-4C66021C3515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769E1D1B-2FC8-B034-2AC1-7954A75906AC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7A2F65C-7C20-8780-4483-62E307CFB9B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21EB016-C5F3-A13E-C0A8-8672F379F7C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17C3085-04AA-4ABD-790A-1DAC01E9F6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B33AB42-EA17-0A86-C09C-EBC166920BC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465717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B45DFE0-9E29-41CD-8814-BFEA920809FA}"/>
              </a:ext>
            </a:extLst>
          </p:cNvPr>
          <p:cNvSpPr/>
          <p:nvPr userDrawn="1"/>
        </p:nvSpPr>
        <p:spPr>
          <a:xfrm>
            <a:off x="-1" y="0"/>
            <a:ext cx="348904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798" y="438150"/>
            <a:ext cx="7376845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4630" y="221942"/>
            <a:ext cx="7376845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 dirty="0"/>
              <a:t>Super title here</a:t>
            </a:r>
          </a:p>
        </p:txBody>
      </p:sp>
      <p:grpSp>
        <p:nvGrpSpPr>
          <p:cNvPr id="6" name="Graphic 169">
            <a:extLst>
              <a:ext uri="{FF2B5EF4-FFF2-40B4-BE49-F238E27FC236}">
                <a16:creationId xmlns:a16="http://schemas.microsoft.com/office/drawing/2014/main" id="{9EEE69B6-C43D-4F84-B584-10B5CEB264F4}"/>
              </a:ext>
            </a:extLst>
          </p:cNvPr>
          <p:cNvGrpSpPr/>
          <p:nvPr userDrawn="1"/>
        </p:nvGrpSpPr>
        <p:grpSpPr>
          <a:xfrm>
            <a:off x="-424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D1BB6AA-036A-430F-B8FB-844D38B02EC8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5427424-5AA3-447E-9316-45247C447F6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73A88C2-D9B2-402D-A11D-EB5CB5C2C524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3378AE4-79FB-475B-8AA3-28C53CD53F03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6C77E00-EB39-499B-84D3-D4BE88DF5889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DBEBA0B-5417-4605-8DD6-EC22A04DADB7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8C355CC-12BC-4970-963B-273A37F4AE72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81BB2F1-BE4F-4A2F-A117-0D32AE9C492E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8BC4B50-EA3B-4E45-8E42-2FEEDB3C653E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255F05-822B-4A77-96FB-3870FE37DA92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9920A06-35DB-4773-B624-CBEDE3509235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8C4E244-1407-4AC4-8F9C-FE9AB50CF9AD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1B1721F-BD43-409A-87E6-058764FDA512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6B8C18B-A504-4780-9F2D-C5C44E326E05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AC8639B-1AF4-4D6A-BB40-2323952FF091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C8E7C64-A4A0-4C93-B2AC-2854C0C8D4EF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75CC45-BA7F-49B5-B199-7655E3E9FFD6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D89BFB3-D90F-4CF8-B1B1-54AFB6722CE3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273901B-C0E0-4685-A57D-F1289D60A4C6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3A9F9C2-5E3C-4242-93F1-82556A06223C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ADB496-BCD4-48BD-8638-BF8054870BE0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28A7203-EB10-46D3-8595-0B665BEC0B42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2D94A98-3A7B-4A6B-BF56-6CAC55BB7ABA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AE6838E-E0B9-47AA-B765-C1FBEFE4C2E8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E67119E-EB4A-6E81-B374-A7A1F3F0B8E9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75542550-5AA4-3516-B9A5-A92BA923E1AA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ED590EE-D5D5-3FBF-3556-C0AEE40B06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B5E40A8-6CFE-267D-ACFF-1731B066A82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C53B335-303A-151C-B12A-2A192AB87C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87E9CEE-F19D-79CE-CA0D-FD1CE192EDC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13276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2845E31-8768-4B26-ABCE-E2EF1AB3DE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13"/>
            <a:ext cx="3489044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798" y="438150"/>
            <a:ext cx="6939524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4630" y="221942"/>
            <a:ext cx="6939524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 dirty="0"/>
              <a:t>Super title here</a:t>
            </a:r>
          </a:p>
        </p:txBody>
      </p:sp>
      <p:grpSp>
        <p:nvGrpSpPr>
          <p:cNvPr id="6" name="Graphic 169">
            <a:extLst>
              <a:ext uri="{FF2B5EF4-FFF2-40B4-BE49-F238E27FC236}">
                <a16:creationId xmlns:a16="http://schemas.microsoft.com/office/drawing/2014/main" id="{9EEE69B6-C43D-4F84-B584-10B5CEB264F4}"/>
              </a:ext>
            </a:extLst>
          </p:cNvPr>
          <p:cNvGrpSpPr/>
          <p:nvPr userDrawn="1"/>
        </p:nvGrpSpPr>
        <p:grpSpPr>
          <a:xfrm>
            <a:off x="1" y="2211143"/>
            <a:ext cx="3489044" cy="4646244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D1BB6AA-036A-430F-B8FB-844D38B02EC8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5427424-5AA3-447E-9316-45247C447F6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73A88C2-D9B2-402D-A11D-EB5CB5C2C524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3378AE4-79FB-475B-8AA3-28C53CD53F03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6C77E00-EB39-499B-84D3-D4BE88DF5889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DBEBA0B-5417-4605-8DD6-EC22A04DADB7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8C355CC-12BC-4970-963B-273A37F4AE72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81BB2F1-BE4F-4A2F-A117-0D32AE9C492E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8BC4B50-EA3B-4E45-8E42-2FEEDB3C653E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255F05-822B-4A77-96FB-3870FE37DA92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9920A06-35DB-4773-B624-CBEDE3509235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8C4E244-1407-4AC4-8F9C-FE9AB50CF9AD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1B1721F-BD43-409A-87E6-058764FDA512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6B8C18B-A504-4780-9F2D-C5C44E326E05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AC8639B-1AF4-4D6A-BB40-2323952FF091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C8E7C64-A4A0-4C93-B2AC-2854C0C8D4EF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75CC45-BA7F-49B5-B199-7655E3E9FFD6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D89BFB3-D90F-4CF8-B1B1-54AFB6722CE3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273901B-C0E0-4685-A57D-F1289D60A4C6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3A9F9C2-5E3C-4242-93F1-82556A06223C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ADB496-BCD4-48BD-8638-BF8054870BE0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28A7203-EB10-46D3-8595-0B665BEC0B42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2D94A98-3A7B-4A6B-BF56-6CAC55BB7ABA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AE6838E-E0B9-47AA-B765-C1FBEFE4C2E8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4D85D1E-41C0-F412-BB98-07A83CD5B4B7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61E30448-58C8-A57E-0681-0AE123979B2D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D3ABC29-2B1F-3108-ECB0-82154258DA6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FB8B1B2-B162-9E9C-5398-57A899D532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6ED2D23-A556-F8E2-13EF-05E8C8DEEA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78533F2-6B4F-774B-B5D3-F46DF730C76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833234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0610375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7222E7-7CED-D01B-C7A3-5B1C20041FF4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8D400794-AEDC-95E9-60C8-83A126A5D4BF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CECAEE-087E-0477-1320-FD2CE607A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86B6C62-3AAB-635A-D9A0-884AC6CDA1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6F3D43-B80D-58FB-95AA-9E7BF61D4A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7769572-83F7-BDAC-333F-CE205A92180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8424282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23258C-5CDD-48F3-A917-08811068E6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DB8E60E-D74E-4562-9AF2-351F704A18A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64000"/>
            </a:schemeClr>
          </a:soli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8150"/>
            <a:ext cx="10920086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EC5C10F6-3471-4F40-BD00-4DEFCD511E52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69B6D4-A1F9-38F4-F746-7755E3686562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DA696DEA-780E-9047-E4D5-8EAFE05E3A1B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EDF0520-E338-D8ED-778D-4347A050C00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014DF48-A7A2-6D63-9CAE-C1BC815949D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0D26128-980E-956D-DF78-3D822C96F3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92DD173-B0B2-F962-6899-470EA4D2FE3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59942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23258C-5CDD-48F3-A917-08811068E6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DB8E60E-D74E-4562-9AF2-351F704A18A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64000"/>
            </a:schemeClr>
          </a:soli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EC5C10F6-3471-4F40-BD00-4DEFCD511E52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grpSp>
        <p:nvGrpSpPr>
          <p:cNvPr id="8" name="LOGO_4F">
            <a:extLst>
              <a:ext uri="{FF2B5EF4-FFF2-40B4-BE49-F238E27FC236}">
                <a16:creationId xmlns:a16="http://schemas.microsoft.com/office/drawing/2014/main" id="{4928F8D3-7DA6-F79C-B2C0-9950B66C8A55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8E90334-FD5B-30E3-584F-868E861CF79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88C4A5A-BD73-E871-2B56-7AB189E231E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0FB5D78-2340-0154-A52F-0210EE6CB1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2F57DD6-9757-283D-FAA2-91E3D6BEED0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436303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Обложка">
    <p:bg>
      <p:bgPr>
        <a:gradFill>
          <a:gsLst>
            <a:gs pos="0">
              <a:srgbClr val="1BD7D3"/>
            </a:gs>
            <a:gs pos="100000">
              <a:srgbClr val="49A9F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424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2206955-15D6-4E30-9BBC-0C8C4C2FD6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546" y="438150"/>
            <a:ext cx="4895851" cy="46986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4BC62C9-1229-4993-468D-277B4ED190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503769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687B97-4461-7EAF-D78A-C7E0E88538B4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91CFE508-63DC-3633-9156-13F5D5679665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A9B9737-608C-AD6F-E068-7FA2D57B028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E20B5BD-AB2A-A6C0-7FA3-F0EB4E95B28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773EE2C-EF8F-A8CD-2F2A-C0DB48D729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4A3C10C-C59C-8830-A64C-63369B4B94A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343584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Обложка">
    <p:bg>
      <p:bgPr>
        <a:gradFill>
          <a:gsLst>
            <a:gs pos="0">
              <a:srgbClr val="1BD7D3"/>
            </a:gs>
            <a:gs pos="100000">
              <a:srgbClr val="49A9F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424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8F838135-1A40-4249-8CEE-4E90EB90C9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8" r="12738"/>
          <a:stretch/>
        </p:blipFill>
        <p:spPr>
          <a:xfrm>
            <a:off x="463547" y="438150"/>
            <a:ext cx="4895850" cy="46986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492E96B-480F-3409-D84F-68693B0F4B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503769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DCCD53-8DAB-3C96-6227-AEDF2318888D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4EECB4AA-9EBB-7820-5A38-928F3C78AA46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8027F4-E539-2C92-5B5B-6A2A5D1D45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26C6943-F1C0-88F4-F781-96AE9A5174A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BD5A317-E54C-BF4F-35E1-AB396B4C14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DD2867E-A87B-E68D-C129-36A6224EF17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82541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Обложка">
    <p:bg>
      <p:bgPr>
        <a:gradFill>
          <a:gsLst>
            <a:gs pos="0">
              <a:srgbClr val="1BD7D3"/>
            </a:gs>
            <a:gs pos="100000">
              <a:srgbClr val="49A9F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424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72F1B67-1106-4794-A1C6-1C54A9EF54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546" y="428423"/>
            <a:ext cx="4895851" cy="46986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7159F6-D2F0-7578-2B2F-E0FE98EE0E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503769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805759-684E-2EF2-FEC6-1FF4DA0A3F7D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D01E28F0-536E-4F45-46F0-971DBE92BCE5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BA6CFD-FED1-B4EB-D5D2-D27796716A4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A69E7F4-F816-A092-9043-2DA45D26472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ADAB87E-2B88-D461-154F-925CB7AF98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4403F55-2F89-9422-257E-683F338955F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485238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Обложка">
    <p:bg>
      <p:bgPr>
        <a:gradFill>
          <a:gsLst>
            <a:gs pos="0">
              <a:srgbClr val="1BD7D3"/>
            </a:gs>
            <a:gs pos="100000">
              <a:srgbClr val="49A9F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424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76B1325-49AB-4C81-82BC-306EBF1B39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798" y="428423"/>
            <a:ext cx="4895852" cy="46986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42ABB2-6DEE-CFF4-860F-65068B165565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F3666CC8-825E-BD25-3D48-0694443776C1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95B6421-E43F-7626-E758-393750504CC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5CC8DAB-C266-4B25-A768-518C1084C05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29A2672-35D4-0F06-8FCC-CA173C3130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E33CADC-9FFC-9CD0-92A1-E953E96000D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827059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Обложка">
    <p:bg>
      <p:bgPr>
        <a:gradFill>
          <a:gsLst>
            <a:gs pos="0">
              <a:srgbClr val="1BD7D3"/>
            </a:gs>
            <a:gs pos="100000">
              <a:srgbClr val="49A9F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424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D75D7EA-CDE1-43E7-818F-C87096E2AB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150" y="438150"/>
            <a:ext cx="4907501" cy="46986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9035DA5-1803-CB93-F5C0-0CA74753DE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503769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B68E2F-5620-918C-84BA-9B5A6CDBCC15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50CC3714-04EF-84BE-50F3-1F3588051AAF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5F739D0-3351-75DC-B291-4FDBC5BC745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31D2665-64FB-4B50-D711-AE5ABB4BA18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572C84C-A494-AAC1-AFC9-448D8FE7A6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996FC3B-77FE-0418-38C6-41DD929FCA0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113209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Обложка">
    <p:bg>
      <p:bgPr>
        <a:gradFill>
          <a:gsLst>
            <a:gs pos="0">
              <a:srgbClr val="1BD7D3"/>
            </a:gs>
            <a:gs pos="100000">
              <a:srgbClr val="49A9F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424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6A65648-9C07-4A6F-B09B-BCC55B9DF3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896" y="438150"/>
            <a:ext cx="4907501" cy="46986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A373942-833D-8F4A-3F2A-8DBFC1B54D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503769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21889C-02A3-C4B7-6B30-82D4D3626249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A61C7A28-8110-A0CB-A858-188393E7EBCB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D1A162A-DEFE-14B7-4B70-D4D0696F515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22C331F-087E-C351-403D-95E3F908EE4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A0C43CA-55F8-6ACE-ED0A-2B04534BA5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C2DA9C6-C930-785E-3E75-6A41851A7F1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90521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Обложка">
    <p:bg>
      <p:bgPr>
        <a:gradFill>
          <a:gsLst>
            <a:gs pos="0">
              <a:srgbClr val="1BD7D3"/>
            </a:gs>
            <a:gs pos="100000">
              <a:srgbClr val="49A9F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424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C8A1974-4D03-4D93-B3B3-723250558A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898" y="456023"/>
            <a:ext cx="4907500" cy="46986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05E246C-635E-4DED-96FC-955486FB9B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503769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ED1CD7-F97A-30A6-6B83-C73B7ECA4B96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6" name="LOGO_4F">
            <a:extLst>
              <a:ext uri="{FF2B5EF4-FFF2-40B4-BE49-F238E27FC236}">
                <a16:creationId xmlns:a16="http://schemas.microsoft.com/office/drawing/2014/main" id="{C6DC3348-DF52-9576-E111-73A244D3E22E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6F67B70-18E5-23C4-654C-BEC1F81EB68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45AA384-8DDB-1EF3-4B74-4468E8F8366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BC52F24-F574-B9BB-C6C3-49BAB3C6EB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B0CEDA32-EAFD-66B4-839B-2969212AFBF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07877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Обложка">
    <p:bg>
      <p:bgPr>
        <a:gradFill>
          <a:gsLst>
            <a:gs pos="0">
              <a:srgbClr val="1BD7D3"/>
            </a:gs>
            <a:gs pos="100000">
              <a:srgbClr val="49A9F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424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8FFAB92-3AA5-40C5-80B5-198412FF0B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896" y="456023"/>
            <a:ext cx="4907501" cy="46986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003C77C-C64B-0569-0347-EEF73D3175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503769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B0472D-2372-15BC-43B6-F4C9439A3949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5" name="LOGO_4F">
            <a:extLst>
              <a:ext uri="{FF2B5EF4-FFF2-40B4-BE49-F238E27FC236}">
                <a16:creationId xmlns:a16="http://schemas.microsoft.com/office/drawing/2014/main" id="{0F98687E-1BD6-B057-6591-F2775C22CB37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B2A991E-9E6E-494E-FEC7-645C8B88B65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2AD8645-26BF-0636-4786-FF0F51D4FAF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0FC6720-E192-9DC2-D3AC-2B63B8A23E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B2D431F-59E3-C729-1133-7DACED2FAFB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20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4D263D-C605-4939-85EC-2A61D03C2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1310136" cy="4349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Shape 8">
            <a:extLst>
              <a:ext uri="{FF2B5EF4-FFF2-40B4-BE49-F238E27FC236}">
                <a16:creationId xmlns:a16="http://schemas.microsoft.com/office/drawing/2014/main" id="{ECE98A82-66C1-4E45-965C-840A48B2EF6E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06C1BA0-20CE-43B3-BC4E-53F0456BB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049" y="1296001"/>
            <a:ext cx="11318487" cy="4977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ru-RU" dirty="0"/>
          </a:p>
          <a:p>
            <a:pPr lvl="4"/>
            <a:endParaRPr lang="ru-RU" dirty="0"/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722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kern="1200">
          <a:solidFill>
            <a:schemeClr val="bg2">
              <a:lumMod val="2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400" b="1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None/>
        <a:defRPr sz="10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2pPr>
      <a:lvl3pPr marL="144000" indent="-144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3pPr>
      <a:lvl4pPr marL="288000" indent="-144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4pPr>
      <a:lvl5pPr marL="719138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76">
          <p15:clr>
            <a:srgbClr val="F26B43"/>
          </p15:clr>
        </p15:guide>
        <p15:guide id="2" orient="horz" pos="4052">
          <p15:clr>
            <a:srgbClr val="F26B43"/>
          </p15:clr>
        </p15:guide>
        <p15:guide id="3" pos="276">
          <p15:clr>
            <a:srgbClr val="F26B43"/>
          </p15:clr>
        </p15:guide>
        <p15:guide id="4" pos="7401">
          <p15:clr>
            <a:srgbClr val="F26B43"/>
          </p15:clr>
        </p15:guide>
        <p15:guide id="5" orient="horz" pos="808">
          <p15:clr>
            <a:srgbClr val="F26B43"/>
          </p15:clr>
        </p15:guide>
        <p15:guide id="6" orient="horz" pos="550">
          <p15:clr>
            <a:srgbClr val="F26B43"/>
          </p15:clr>
        </p15:guide>
        <p15:guide id="7" orient="horz" pos="3952">
          <p15:clr>
            <a:srgbClr val="F26B43"/>
          </p15:clr>
        </p15:guide>
        <p15:guide id="8" pos="3795">
          <p15:clr>
            <a:srgbClr val="F26B43"/>
          </p15:clr>
        </p15:guide>
        <p15:guide id="9" pos="388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18" Type="http://schemas.openxmlformats.org/officeDocument/2006/relationships/image" Target="../media/image4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17" Type="http://schemas.openxmlformats.org/officeDocument/2006/relationships/image" Target="../media/image39.sv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20" Type="http://schemas.openxmlformats.org/officeDocument/2006/relationships/hyperlink" Target="https://www.sec.gov/enforce/sec-enforcement-actions-fcpa-cases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37.svg"/><Relationship Id="rId10" Type="http://schemas.openxmlformats.org/officeDocument/2006/relationships/image" Target="../media/image32.png"/><Relationship Id="rId19" Type="http://schemas.openxmlformats.org/officeDocument/2006/relationships/image" Target="../media/image41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7" Type="http://schemas.openxmlformats.org/officeDocument/2006/relationships/slide" Target="slide31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30.xml"/><Relationship Id="rId5" Type="http://schemas.openxmlformats.org/officeDocument/2006/relationships/slide" Target="slide29.xml"/><Relationship Id="rId4" Type="http://schemas.openxmlformats.org/officeDocument/2006/relationships/slide" Target="slide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awsociety.org.uk/topics/regulation/bribery-act-2010" TargetMode="External"/><Relationship Id="rId13" Type="http://schemas.openxmlformats.org/officeDocument/2006/relationships/hyperlink" Target="https://www.sec.gov/enforce/sec-enforcement-actions-fcpa-cases" TargetMode="External"/><Relationship Id="rId3" Type="http://schemas.openxmlformats.org/officeDocument/2006/relationships/hyperlink" Target="https://rm.coe.int/168007f58c" TargetMode="External"/><Relationship Id="rId7" Type="http://schemas.openxmlformats.org/officeDocument/2006/relationships/hyperlink" Target="https://www.justice.gov/criminal-fraud/foreign-corrupt-practices-act" TargetMode="External"/><Relationship Id="rId12" Type="http://schemas.openxmlformats.org/officeDocument/2006/relationships/hyperlink" Target="https://www.forbes.ru/biznes/378375-mirovaya-za-282-mln-walmart-vyplatit-kompensaciyu-v-obmen-na-snyatie-obvineniy-v" TargetMode="External"/><Relationship Id="rId2" Type="http://schemas.openxmlformats.org/officeDocument/2006/relationships/hyperlink" Target="https://www.unodc.org/documents/treaties/UNCAC/Publications/Convention/08-50028_R.pdf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transparency.org/en/cpi/2021" TargetMode="External"/><Relationship Id="rId11" Type="http://schemas.openxmlformats.org/officeDocument/2006/relationships/hyperlink" Target="https://www.vedomosti.ru/business/articles/2016/02/19/630726-vimpelcom-zaplatit" TargetMode="External"/><Relationship Id="rId5" Type="http://schemas.openxmlformats.org/officeDocument/2006/relationships/hyperlink" Target="https://www.coe.int/ru/web/impact-convention-human-rights/civil-law-convention-on-corruption" TargetMode="External"/><Relationship Id="rId15" Type="http://schemas.openxmlformats.org/officeDocument/2006/relationships/hyperlink" Target="http://polit-info.ru/images/data/gallery/0_343_korrupciya.pdf" TargetMode="External"/><Relationship Id="rId10" Type="http://schemas.openxmlformats.org/officeDocument/2006/relationships/hyperlink" Target="https://www.kommersant.ru/doc/4539807" TargetMode="External"/><Relationship Id="rId4" Type="http://schemas.openxmlformats.org/officeDocument/2006/relationships/hyperlink" Target="https://www.coe.int/ru/web/impact-convention-human-rights/criminal-law-convention-on-corruption" TargetMode="External"/><Relationship Id="rId9" Type="http://schemas.openxmlformats.org/officeDocument/2006/relationships/hyperlink" Target="https://www.usschool.ru/docs/1516998918.pdf" TargetMode="External"/><Relationship Id="rId14" Type="http://schemas.openxmlformats.org/officeDocument/2006/relationships/hyperlink" Target="https://www.sfo.gov.uk/our-cases/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D99B428-DB08-4054-8B70-F1BEBC5A0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757" y="3429000"/>
            <a:ext cx="5454650" cy="1521626"/>
          </a:xfrm>
        </p:spPr>
        <p:txBody>
          <a:bodyPr>
            <a:noAutofit/>
          </a:bodyPr>
          <a:lstStyle/>
          <a:p>
            <a:r>
              <a:rPr lang="ru-RU" sz="4000" b="1" dirty="0"/>
              <a:t>3 </a:t>
            </a:r>
            <a:r>
              <a:rPr lang="ru-RU" sz="4000" b="1" dirty="0" err="1"/>
              <a:t>маъруза</a:t>
            </a:r>
            <a:endParaRPr lang="en-US" sz="4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556118-8652-422C-B258-8BB7A1736719}"/>
              </a:ext>
            </a:extLst>
          </p:cNvPr>
          <p:cNvSpPr txBox="1"/>
          <p:nvPr/>
        </p:nvSpPr>
        <p:spPr>
          <a:xfrm>
            <a:off x="451757" y="4273550"/>
            <a:ext cx="5586413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 err="1">
                <a:solidFill>
                  <a:schemeClr val="bg2">
                    <a:lumMod val="25000"/>
                  </a:schemeClr>
                </a:solidFill>
              </a:rPr>
              <a:t>Коррупцияга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</a:rPr>
              <a:t>қарши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</a:rPr>
              <a:t>курашиш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</a:rPr>
              <a:t>бўйича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</a:rPr>
              <a:t>хорижий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</a:rPr>
              <a:t>қонунчилик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</a:rPr>
              <a:t>ва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</a:rPr>
              <a:t>коррупцияга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</a:rPr>
              <a:t>қарши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</a:rPr>
              <a:t>курашиш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</a:rPr>
              <a:t>тажрибасини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</a:rPr>
              <a:t>кўриб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</a:rPr>
              <a:t>чиқиш</a:t>
            </a:r>
            <a:endParaRPr lang="ru-RU" sz="28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523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4FA118-AFDD-47ED-B6EB-485BC185E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Коррупцияга</a:t>
            </a:r>
            <a:r>
              <a:rPr lang="ru-RU" dirty="0"/>
              <a:t> </a:t>
            </a:r>
            <a:r>
              <a:rPr lang="uz-Cyrl-UZ" dirty="0"/>
              <a:t>қарши кураш бўйича хорижий тажриба </a:t>
            </a:r>
            <a:r>
              <a:rPr lang="ru-RU" dirty="0"/>
              <a:t>: Франция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B97E58F-08B1-4BEF-8259-A5848C2314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058918"/>
              </p:ext>
            </p:extLst>
          </p:nvPr>
        </p:nvGraphicFramePr>
        <p:xfrm>
          <a:off x="438150" y="1282700"/>
          <a:ext cx="8128000" cy="4594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498">
                  <a:extLst>
                    <a:ext uri="{9D8B030D-6E8A-4147-A177-3AD203B41FA5}">
                      <a16:colId xmlns:a16="http://schemas.microsoft.com/office/drawing/2014/main" val="665100785"/>
                    </a:ext>
                  </a:extLst>
                </a:gridCol>
                <a:gridCol w="6531502">
                  <a:extLst>
                    <a:ext uri="{9D8B030D-6E8A-4147-A177-3AD203B41FA5}">
                      <a16:colId xmlns:a16="http://schemas.microsoft.com/office/drawing/2014/main" val="2971952224"/>
                    </a:ext>
                  </a:extLst>
                </a:gridCol>
              </a:tblGrid>
              <a:tr h="409466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Рейтинг</a:t>
                      </a:r>
                      <a:r>
                        <a:rPr lang="ru-RU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uz-Cyrl-UZ" sz="1200" b="1" baseline="0" dirty="0">
                          <a:solidFill>
                            <a:schemeClr val="bg1"/>
                          </a:solidFill>
                        </a:rPr>
                        <a:t>ўрни 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Transparency International: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A9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2"/>
                          </a:solidFill>
                        </a:rPr>
                        <a:t>22</a:t>
                      </a:r>
                      <a:r>
                        <a:rPr lang="ru-RU" sz="12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tx2"/>
                          </a:solidFill>
                        </a:rPr>
                        <a:t>ўрин</a:t>
                      </a:r>
                      <a:endParaRPr lang="ru-RU" sz="1200" b="0" dirty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14055"/>
                  </a:ext>
                </a:extLst>
              </a:tr>
              <a:tr h="292476">
                <a:tc>
                  <a:txBody>
                    <a:bodyPr/>
                    <a:lstStyle/>
                    <a:p>
                      <a:r>
                        <a:rPr lang="ru-RU" sz="1200" b="1" dirty="0" err="1">
                          <a:solidFill>
                            <a:schemeClr val="bg1"/>
                          </a:solidFill>
                        </a:rPr>
                        <a:t>Қонунчилик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: 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A9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Франция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</a:rPr>
                        <a:t>Жиноят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</a:rPr>
                        <a:t>кодекси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,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Шаффофлик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</a:rPr>
                        <a:t>коррупцияга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uz-Cyrl-UZ" sz="1200" baseline="0" dirty="0">
                          <a:solidFill>
                            <a:schemeClr val="tx2"/>
                          </a:solidFill>
                        </a:rPr>
                        <a:t>қарши курашиш ва иқтисодий ҳаётни модернизация қилиш тўғрисидаги Қонун 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(Sapin II)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4641353"/>
                  </a:ext>
                </a:extLst>
              </a:tr>
              <a:tr h="292476">
                <a:tc>
                  <a:txBody>
                    <a:bodyPr/>
                    <a:lstStyle/>
                    <a:p>
                      <a:r>
                        <a:rPr lang="ru-RU" sz="1200" b="1" dirty="0" err="1">
                          <a:solidFill>
                            <a:schemeClr val="bg1"/>
                          </a:solidFill>
                        </a:rPr>
                        <a:t>Масъул</a:t>
                      </a:r>
                      <a:r>
                        <a:rPr lang="ru-RU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орган: 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A9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Коррупция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</a:rPr>
                        <a:t>га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uz-Cyrl-UZ" sz="1200" baseline="0" dirty="0">
                          <a:solidFill>
                            <a:schemeClr val="tx2"/>
                          </a:solidFill>
                        </a:rPr>
                        <a:t>қарши таъсир кўрсатиш бўйича Марказий хизмат, Сайлов компанияси ҳисобварақлари бўйича Миллий комиссия, 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«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Тракфин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»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хизмати</a:t>
                      </a:r>
                      <a:endParaRPr lang="ru-RU" sz="1200" dirty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4874028"/>
                  </a:ext>
                </a:extLst>
              </a:tr>
              <a:tr h="409466">
                <a:tc>
                  <a:txBody>
                    <a:bodyPr/>
                    <a:lstStyle/>
                    <a:p>
                      <a:r>
                        <a:rPr lang="ru-RU" sz="1200" b="1" dirty="0" err="1">
                          <a:solidFill>
                            <a:schemeClr val="bg1"/>
                          </a:solidFill>
                        </a:rPr>
                        <a:t>Жазолаш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bg1"/>
                          </a:solidFill>
                        </a:rPr>
                        <a:t>чораси</a:t>
                      </a:r>
                      <a:r>
                        <a:rPr lang="ru-RU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: 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A9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200" baseline="0" dirty="0">
                          <a:solidFill>
                            <a:schemeClr val="tx2"/>
                          </a:solidFill>
                        </a:rPr>
                        <a:t>мансабдор шахслар учун 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10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йилгача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озодликдан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</a:rPr>
                        <a:t>ма</a:t>
                      </a:r>
                      <a:r>
                        <a:rPr lang="uz-Cyrl-UZ" sz="1200" baseline="0" dirty="0">
                          <a:solidFill>
                            <a:schemeClr val="tx2"/>
                          </a:solidFill>
                        </a:rPr>
                        <a:t>ҳрум қилиш ва 1 м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</a:rPr>
                        <a:t>лн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</a:rPr>
                        <a:t>франкгача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</a:rPr>
                        <a:t> жарима</a:t>
                      </a:r>
                      <a:endParaRPr lang="ru-RU" sz="1200" dirty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2908071"/>
                  </a:ext>
                </a:extLst>
              </a:tr>
              <a:tr h="21691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200" b="1" dirty="0">
                          <a:solidFill>
                            <a:schemeClr val="bg1"/>
                          </a:solidFill>
                        </a:rPr>
                        <a:t>Қўшимча</a:t>
                      </a:r>
                      <a:r>
                        <a:rPr lang="uz-Cyrl-UZ" sz="1200" b="1" baseline="0" dirty="0">
                          <a:solidFill>
                            <a:schemeClr val="bg1"/>
                          </a:solidFill>
                        </a:rPr>
                        <a:t> маълумотлар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 / </a:t>
                      </a:r>
                      <a:r>
                        <a:rPr lang="ru-RU" sz="1200" b="1" dirty="0" err="1">
                          <a:solidFill>
                            <a:schemeClr val="bg1"/>
                          </a:solidFill>
                        </a:rPr>
                        <a:t>фактлар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: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A9F6"/>
                    </a:solidFill>
                  </a:tcPr>
                </a:tc>
                <a:tc>
                  <a:txBody>
                    <a:bodyPr/>
                    <a:lstStyle/>
                    <a:p>
                      <a:pPr marL="228600" lvl="1" indent="-228600" algn="l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Францияда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коррупцияга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z-Cyrl-UZ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қарши курашишнинг замонавий босқичдаги асосий йўналишлари бўлиб қуйидагилар</a:t>
                      </a:r>
                      <a:r>
                        <a:rPr lang="en-US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z-Cyrl-UZ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ҳисобланади:</a:t>
                      </a:r>
                      <a:r>
                        <a:rPr lang="en-US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мансаб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жиноятлари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сиёсий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партияларнинг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но</a:t>
                      </a:r>
                      <a:r>
                        <a:rPr lang="uz-Cyrl-UZ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қонуний фаолиятига қарши ҳаракат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228600" lvl="1" indent="-228600" algn="l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Коррупцияга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z-Cyrl-UZ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қарши курашнинг муҳим йўналиши бўлиб сайлов партиялари</a:t>
                      </a:r>
                      <a:r>
                        <a:rPr lang="en-US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z-Cyrl-UZ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фаолиятини, энг аввал уларни молиялаштириш юзасидан назорат қилиш ҳисобланади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228600" lvl="1" indent="-228600" algn="l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Давлат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аппаратининг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z-Cyrl-UZ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юқори мартабали ходимлари ўзларининг даромадлари ва мол-мулки ҳақидаги оммавий ҳисоботини юритади, бунинг устига бундай ҳисоб улар томонидан тақдим қилинадиган декларациялар асосида амалга оширилади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228600" lvl="1" indent="-228600" algn="l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Франция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Иқтисодиёт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молия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вазирлиги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z-Cyrl-UZ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ҳузурида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ташкил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этилган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Тракфин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хизмати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коррупцияга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қарши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ҳаракат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қилишга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z-Cyrl-UZ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ҳам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катта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таъсир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кўрсатади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Унинг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фаолияти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гиё</a:t>
                      </a:r>
                      <a:r>
                        <a:rPr lang="uz-Cyrl-UZ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ҳванд моддаларнинг ноқонуний айланмасидан келиб тушадиган ноқонуний даромадларни легаллаштиришга қарши кураш билан боғлиқ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259716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AFBB7D82-DCFB-403C-A827-EBA8F223E3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8240" y="1282700"/>
            <a:ext cx="2970848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779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2C6541-2A31-4E7F-B834-4CE389EA3A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3600" dirty="0" err="1"/>
              <a:t>Хорижий</a:t>
            </a:r>
            <a:r>
              <a:rPr lang="ru-RU" sz="3600" dirty="0"/>
              <a:t> </a:t>
            </a:r>
            <a:r>
              <a:rPr lang="ru-RU" sz="3600" dirty="0" err="1"/>
              <a:t>экстерриториал</a:t>
            </a:r>
            <a:r>
              <a:rPr lang="ru-RU" sz="3600" dirty="0"/>
              <a:t> </a:t>
            </a:r>
            <a:r>
              <a:rPr lang="ru-RU" sz="3600" dirty="0" err="1"/>
              <a:t>коррупцияга</a:t>
            </a:r>
            <a:r>
              <a:rPr lang="ru-RU" sz="3600" dirty="0"/>
              <a:t> </a:t>
            </a:r>
            <a:r>
              <a:rPr lang="ru-RU" sz="3600" dirty="0" err="1"/>
              <a:t>қарши</a:t>
            </a:r>
            <a:r>
              <a:rPr lang="ru-RU" sz="3600" dirty="0"/>
              <a:t> </a:t>
            </a:r>
            <a:r>
              <a:rPr lang="ru-RU" sz="3600" dirty="0" err="1"/>
              <a:t>қонунчилик</a:t>
            </a:r>
            <a:r>
              <a:rPr lang="ru-RU" sz="3600" dirty="0"/>
              <a:t> : FCPA (АҚШ), UK BA (</a:t>
            </a:r>
            <a:r>
              <a:rPr lang="ru-RU" sz="3600" dirty="0" err="1"/>
              <a:t>Буюк</a:t>
            </a:r>
            <a:r>
              <a:rPr lang="ru-RU" sz="3600" dirty="0"/>
              <a:t> Британия) </a:t>
            </a:r>
            <a:endParaRPr lang="en-US" sz="36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EE0174C-B42B-4279-A654-0497B7B9D41F}"/>
              </a:ext>
            </a:extLst>
          </p:cNvPr>
          <p:cNvSpPr txBox="1">
            <a:spLocks/>
          </p:cNvSpPr>
          <p:nvPr/>
        </p:nvSpPr>
        <p:spPr>
          <a:xfrm>
            <a:off x="350378" y="5223794"/>
            <a:ext cx="2455452" cy="15216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9600" b="1" dirty="0">
                <a:solidFill>
                  <a:srgbClr val="1BD7D3"/>
                </a:solidFill>
                <a:latin typeface="Arial Black" panose="020B0A04020102020204" pitchFamily="34" charset="0"/>
              </a:rPr>
              <a:t>2</a:t>
            </a:r>
            <a:r>
              <a:rPr lang="ru-RU" sz="9600" b="1" dirty="0">
                <a:solidFill>
                  <a:srgbClr val="1BD7D3"/>
                </a:solidFill>
                <a:latin typeface="Arial Black" panose="020B0A04020102020204" pitchFamily="34" charset="0"/>
              </a:rPr>
              <a:t>.</a:t>
            </a:r>
            <a:endParaRPr lang="en-US" sz="9600" b="1" dirty="0">
              <a:solidFill>
                <a:srgbClr val="1BD7D3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589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1D051A-0310-4A7A-9077-0B2871D44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Хорижий</a:t>
            </a:r>
            <a:r>
              <a:rPr lang="ru-RU" dirty="0"/>
              <a:t> </a:t>
            </a:r>
            <a:r>
              <a:rPr lang="ru-RU" dirty="0" err="1"/>
              <a:t>экстерриториал</a:t>
            </a:r>
            <a:r>
              <a:rPr lang="ru-RU" dirty="0"/>
              <a:t> </a:t>
            </a:r>
            <a:r>
              <a:rPr lang="ru-RU" dirty="0" err="1"/>
              <a:t>коррупцияга</a:t>
            </a:r>
            <a:r>
              <a:rPr lang="ru-RU" dirty="0"/>
              <a:t> </a:t>
            </a:r>
            <a:r>
              <a:rPr lang="uz-Cyrl-UZ" dirty="0"/>
              <a:t>қарши қонунчилик</a:t>
            </a:r>
            <a:endParaRPr lang="en-US" dirty="0"/>
          </a:p>
        </p:txBody>
      </p:sp>
      <p:sp>
        <p:nvSpPr>
          <p:cNvPr id="4" name="Freeform 83">
            <a:extLst>
              <a:ext uri="{FF2B5EF4-FFF2-40B4-BE49-F238E27FC236}">
                <a16:creationId xmlns:a16="http://schemas.microsoft.com/office/drawing/2014/main" id="{6C09B992-B25B-4B7B-9E45-009CB04C2B32}"/>
              </a:ext>
            </a:extLst>
          </p:cNvPr>
          <p:cNvSpPr/>
          <p:nvPr/>
        </p:nvSpPr>
        <p:spPr>
          <a:xfrm>
            <a:off x="438150" y="1282700"/>
            <a:ext cx="965159" cy="1584325"/>
          </a:xfrm>
          <a:custGeom>
            <a:avLst/>
            <a:gdLst>
              <a:gd name="connsiteX0" fmla="*/ 0 w 1812290"/>
              <a:gd name="connsiteY0" fmla="*/ 0 h 2753894"/>
              <a:gd name="connsiteX1" fmla="*/ 1812290 w 1812290"/>
              <a:gd name="connsiteY1" fmla="*/ 0 h 2753894"/>
              <a:gd name="connsiteX2" fmla="*/ 1812290 w 1812290"/>
              <a:gd name="connsiteY2" fmla="*/ 558064 h 2753894"/>
              <a:gd name="connsiteX3" fmla="*/ 1630989 w 1812290"/>
              <a:gd name="connsiteY3" fmla="*/ 558064 h 2753894"/>
              <a:gd name="connsiteX4" fmla="*/ 1630989 w 1812290"/>
              <a:gd name="connsiteY4" fmla="*/ 181301 h 2753894"/>
              <a:gd name="connsiteX5" fmla="*/ 181301 w 1812290"/>
              <a:gd name="connsiteY5" fmla="*/ 181301 h 2753894"/>
              <a:gd name="connsiteX6" fmla="*/ 181301 w 1812290"/>
              <a:gd name="connsiteY6" fmla="*/ 2572593 h 2753894"/>
              <a:gd name="connsiteX7" fmla="*/ 1630989 w 1812290"/>
              <a:gd name="connsiteY7" fmla="*/ 2572593 h 2753894"/>
              <a:gd name="connsiteX8" fmla="*/ 1630989 w 1812290"/>
              <a:gd name="connsiteY8" fmla="*/ 2208530 h 2753894"/>
              <a:gd name="connsiteX9" fmla="*/ 1812290 w 1812290"/>
              <a:gd name="connsiteY9" fmla="*/ 2208530 h 2753894"/>
              <a:gd name="connsiteX10" fmla="*/ 1812290 w 1812290"/>
              <a:gd name="connsiteY10" fmla="*/ 2753894 h 2753894"/>
              <a:gd name="connsiteX11" fmla="*/ 0 w 1812290"/>
              <a:gd name="connsiteY11" fmla="*/ 2753894 h 2753894"/>
              <a:gd name="connsiteX12" fmla="*/ 0 w 1812290"/>
              <a:gd name="connsiteY12" fmla="*/ 0 h 27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12290" h="2753894">
                <a:moveTo>
                  <a:pt x="0" y="0"/>
                </a:moveTo>
                <a:lnTo>
                  <a:pt x="1812290" y="0"/>
                </a:lnTo>
                <a:lnTo>
                  <a:pt x="1812290" y="558064"/>
                </a:lnTo>
                <a:lnTo>
                  <a:pt x="1630989" y="558064"/>
                </a:lnTo>
                <a:lnTo>
                  <a:pt x="1630989" y="181301"/>
                </a:lnTo>
                <a:lnTo>
                  <a:pt x="181301" y="181301"/>
                </a:lnTo>
                <a:lnTo>
                  <a:pt x="181301" y="2572593"/>
                </a:lnTo>
                <a:lnTo>
                  <a:pt x="1630989" y="2572593"/>
                </a:lnTo>
                <a:lnTo>
                  <a:pt x="1630989" y="2208530"/>
                </a:lnTo>
                <a:lnTo>
                  <a:pt x="1812290" y="2208530"/>
                </a:lnTo>
                <a:lnTo>
                  <a:pt x="1812290" y="2753894"/>
                </a:lnTo>
                <a:lnTo>
                  <a:pt x="0" y="2753894"/>
                </a:lnTo>
                <a:lnTo>
                  <a:pt x="0" y="0"/>
                </a:lnTo>
                <a:close/>
              </a:path>
            </a:pathLst>
          </a:cu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endParaRPr lang="en-US" sz="1500" dirty="0">
              <a:solidFill>
                <a:srgbClr val="1BD7D3"/>
              </a:solidFill>
              <a:latin typeface="Gotham Light" pitchFamily="50" charset="0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CCCCBD7D-35AA-44DB-BCB1-4E479828999F}"/>
              </a:ext>
            </a:extLst>
          </p:cNvPr>
          <p:cNvSpPr txBox="1">
            <a:spLocks/>
          </p:cNvSpPr>
          <p:nvPr/>
        </p:nvSpPr>
        <p:spPr>
          <a:xfrm>
            <a:off x="920729" y="1783017"/>
            <a:ext cx="2756541" cy="29184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err="1">
                <a:solidFill>
                  <a:srgbClr val="2414BC"/>
                </a:solidFill>
              </a:rPr>
              <a:t>Экстерриториал</a:t>
            </a:r>
            <a:r>
              <a:rPr lang="ru-RU" sz="2000" dirty="0">
                <a:solidFill>
                  <a:srgbClr val="2414BC"/>
                </a:solidFill>
              </a:rPr>
              <a:t> </a:t>
            </a:r>
            <a:r>
              <a:rPr lang="ru-RU" sz="2000" dirty="0" err="1">
                <a:solidFill>
                  <a:srgbClr val="2414BC"/>
                </a:solidFill>
              </a:rPr>
              <a:t>таъсир</a:t>
            </a:r>
            <a:endParaRPr lang="ru-RU" sz="2000" b="0" dirty="0">
              <a:solidFill>
                <a:schemeClr val="tx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427CB2-44C0-4E7A-B946-E8D3E9919A40}"/>
              </a:ext>
            </a:extLst>
          </p:cNvPr>
          <p:cNvSpPr/>
          <p:nvPr/>
        </p:nvSpPr>
        <p:spPr>
          <a:xfrm>
            <a:off x="6167438" y="1265793"/>
            <a:ext cx="5586413" cy="19697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Дунёнинг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Cyrl-UZ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кўпгина мамлакатларида коррупцияга қарши махаллий қонунчилик қабул қилинган. Баъзи мамлакатларнинг қонунлари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экстерриториал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таъсирга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эга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яъни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ушбу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Cyrl-UZ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қонунчилик меъёрлари бузилганлиги учун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чет эл фу</a:t>
            </a:r>
            <a:r>
              <a:rPr lang="uz-Cyrl-UZ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қаролари ва компаниялар жавобгарликка тортилиши мумкин. Фаол қўлланиб келинаётган қонунлардан энг машҳурлари бўлиб қуйидагилар ҳисобланади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2FC9C62-CF49-4886-B7E9-30DE50C1B20A}"/>
              </a:ext>
            </a:extLst>
          </p:cNvPr>
          <p:cNvSpPr/>
          <p:nvPr/>
        </p:nvSpPr>
        <p:spPr>
          <a:xfrm>
            <a:off x="6172202" y="3382010"/>
            <a:ext cx="5581650" cy="44285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DDFD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44371" rIns="91440" bIns="44371" rtlCol="0" anchor="ctr">
            <a:no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FCPA (Foreign Corrupt Practices Act), 1977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61C740-0F3C-4981-89C4-F092CA5880AD}"/>
              </a:ext>
            </a:extLst>
          </p:cNvPr>
          <p:cNvSpPr/>
          <p:nvPr/>
        </p:nvSpPr>
        <p:spPr>
          <a:xfrm>
            <a:off x="6172202" y="3927951"/>
            <a:ext cx="5586413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АҚШнинг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хориждаги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кураш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</a:t>
            </a:r>
            <a:r>
              <a:rPr lang="uz-Cyrl-UZ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ўғрисидаги 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қонуни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9DA6BC2-91A9-49CE-9A1C-934CC0569A82}"/>
              </a:ext>
            </a:extLst>
          </p:cNvPr>
          <p:cNvSpPr/>
          <p:nvPr/>
        </p:nvSpPr>
        <p:spPr>
          <a:xfrm>
            <a:off x="6162675" y="4763470"/>
            <a:ext cx="5581650" cy="44285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49A9F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44371" rIns="91440" bIns="44371" rtlCol="0" anchor="ctr">
            <a:no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UKBA (United Kingdom Bribery Act), 2010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539752-3A81-434C-BF6E-E5EEA23A8456}"/>
              </a:ext>
            </a:extLst>
          </p:cNvPr>
          <p:cNvSpPr/>
          <p:nvPr/>
        </p:nvSpPr>
        <p:spPr>
          <a:xfrm>
            <a:off x="6162675" y="5309411"/>
            <a:ext cx="5586413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Буюк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Британияда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Cyrl-UZ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қабул қилинган порахўрлик тўғрисидаги қонун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A87E8EC-DC12-4D10-AB24-0212E5FFC4BD}"/>
              </a:ext>
            </a:extLst>
          </p:cNvPr>
          <p:cNvGrpSpPr/>
          <p:nvPr/>
        </p:nvGrpSpPr>
        <p:grpSpPr>
          <a:xfrm>
            <a:off x="0" y="3703843"/>
            <a:ext cx="4071034" cy="2569957"/>
            <a:chOff x="840666" y="3020831"/>
            <a:chExt cx="1806071" cy="1140134"/>
          </a:xfrm>
        </p:grpSpPr>
        <p:grpSp>
          <p:nvGrpSpPr>
            <p:cNvPr id="17" name="Graphic 31">
              <a:extLst>
                <a:ext uri="{FF2B5EF4-FFF2-40B4-BE49-F238E27FC236}">
                  <a16:creationId xmlns:a16="http://schemas.microsoft.com/office/drawing/2014/main" id="{DC0EF74F-4C51-4731-B4A9-4108806C6B57}"/>
                </a:ext>
              </a:extLst>
            </p:cNvPr>
            <p:cNvGrpSpPr/>
            <p:nvPr/>
          </p:nvGrpSpPr>
          <p:grpSpPr>
            <a:xfrm>
              <a:off x="840666" y="3092182"/>
              <a:ext cx="1541747" cy="832711"/>
              <a:chOff x="840666" y="3092182"/>
              <a:chExt cx="1541747" cy="832711"/>
            </a:xfrm>
          </p:grpSpPr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6A27C5CF-8E14-47E0-AF0F-D302A6005708}"/>
                  </a:ext>
                </a:extLst>
              </p:cNvPr>
              <p:cNvSpPr/>
              <p:nvPr/>
            </p:nvSpPr>
            <p:spPr>
              <a:xfrm>
                <a:off x="2228276" y="3772210"/>
                <a:ext cx="95622" cy="101005"/>
              </a:xfrm>
              <a:custGeom>
                <a:avLst/>
                <a:gdLst>
                  <a:gd name="connsiteX0" fmla="*/ 45218 w 95622"/>
                  <a:gd name="connsiteY0" fmla="*/ 101006 h 101005"/>
                  <a:gd name="connsiteX1" fmla="*/ 0 w 95622"/>
                  <a:gd name="connsiteY1" fmla="*/ 101006 h 101005"/>
                  <a:gd name="connsiteX2" fmla="*/ 0 w 95622"/>
                  <a:gd name="connsiteY2" fmla="*/ 0 h 101005"/>
                  <a:gd name="connsiteX3" fmla="*/ 45218 w 95622"/>
                  <a:gd name="connsiteY3" fmla="*/ 0 h 101005"/>
                  <a:gd name="connsiteX4" fmla="*/ 93568 w 95622"/>
                  <a:gd name="connsiteY4" fmla="*/ 36213 h 101005"/>
                  <a:gd name="connsiteX5" fmla="*/ 93568 w 95622"/>
                  <a:gd name="connsiteY5" fmla="*/ 36213 h 101005"/>
                  <a:gd name="connsiteX6" fmla="*/ 93568 w 95622"/>
                  <a:gd name="connsiteY6" fmla="*/ 64988 h 101005"/>
                  <a:gd name="connsiteX7" fmla="*/ 93568 w 95622"/>
                  <a:gd name="connsiteY7" fmla="*/ 64988 h 101005"/>
                  <a:gd name="connsiteX8" fmla="*/ 45218 w 95622"/>
                  <a:gd name="connsiteY8" fmla="*/ 101006 h 101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622" h="101005">
                    <a:moveTo>
                      <a:pt x="45218" y="101006"/>
                    </a:moveTo>
                    <a:lnTo>
                      <a:pt x="0" y="101006"/>
                    </a:lnTo>
                    <a:lnTo>
                      <a:pt x="0" y="0"/>
                    </a:lnTo>
                    <a:lnTo>
                      <a:pt x="45218" y="0"/>
                    </a:lnTo>
                    <a:cubicBezTo>
                      <a:pt x="67533" y="0"/>
                      <a:pt x="87304" y="14681"/>
                      <a:pt x="93568" y="36213"/>
                    </a:cubicBezTo>
                    <a:lnTo>
                      <a:pt x="93568" y="36213"/>
                    </a:lnTo>
                    <a:cubicBezTo>
                      <a:pt x="96308" y="45609"/>
                      <a:pt x="96308" y="55592"/>
                      <a:pt x="93568" y="64988"/>
                    </a:cubicBezTo>
                    <a:lnTo>
                      <a:pt x="93568" y="64988"/>
                    </a:lnTo>
                    <a:cubicBezTo>
                      <a:pt x="87304" y="86325"/>
                      <a:pt x="67729" y="101006"/>
                      <a:pt x="45218" y="101006"/>
                    </a:cubicBezTo>
                    <a:close/>
                  </a:path>
                </a:pathLst>
              </a:custGeom>
              <a:solidFill>
                <a:srgbClr val="F7A890"/>
              </a:solidFill>
              <a:ln w="1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DED9E54E-0301-4771-B373-545C22B0C460}"/>
                  </a:ext>
                </a:extLst>
              </p:cNvPr>
              <p:cNvSpPr/>
              <p:nvPr/>
            </p:nvSpPr>
            <p:spPr>
              <a:xfrm>
                <a:off x="2228472" y="3541619"/>
                <a:ext cx="108248" cy="114512"/>
              </a:xfrm>
              <a:custGeom>
                <a:avLst/>
                <a:gdLst>
                  <a:gd name="connsiteX0" fmla="*/ 51090 w 108248"/>
                  <a:gd name="connsiteY0" fmla="*/ 114513 h 114512"/>
                  <a:gd name="connsiteX1" fmla="*/ 0 w 108248"/>
                  <a:gd name="connsiteY1" fmla="*/ 114513 h 114512"/>
                  <a:gd name="connsiteX2" fmla="*/ 0 w 108248"/>
                  <a:gd name="connsiteY2" fmla="*/ 0 h 114512"/>
                  <a:gd name="connsiteX3" fmla="*/ 51090 w 108248"/>
                  <a:gd name="connsiteY3" fmla="*/ 0 h 114512"/>
                  <a:gd name="connsiteX4" fmla="*/ 105900 w 108248"/>
                  <a:gd name="connsiteY4" fmla="*/ 40911 h 114512"/>
                  <a:gd name="connsiteX5" fmla="*/ 105900 w 108248"/>
                  <a:gd name="connsiteY5" fmla="*/ 40911 h 114512"/>
                  <a:gd name="connsiteX6" fmla="*/ 105900 w 108248"/>
                  <a:gd name="connsiteY6" fmla="*/ 73405 h 114512"/>
                  <a:gd name="connsiteX7" fmla="*/ 105900 w 108248"/>
                  <a:gd name="connsiteY7" fmla="*/ 73405 h 114512"/>
                  <a:gd name="connsiteX8" fmla="*/ 51090 w 108248"/>
                  <a:gd name="connsiteY8" fmla="*/ 114513 h 11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8248" h="114512">
                    <a:moveTo>
                      <a:pt x="51090" y="114513"/>
                    </a:moveTo>
                    <a:lnTo>
                      <a:pt x="0" y="114513"/>
                    </a:lnTo>
                    <a:lnTo>
                      <a:pt x="0" y="0"/>
                    </a:lnTo>
                    <a:lnTo>
                      <a:pt x="51090" y="0"/>
                    </a:lnTo>
                    <a:cubicBezTo>
                      <a:pt x="76342" y="0"/>
                      <a:pt x="98657" y="16639"/>
                      <a:pt x="105900" y="40911"/>
                    </a:cubicBezTo>
                    <a:lnTo>
                      <a:pt x="105900" y="40911"/>
                    </a:lnTo>
                    <a:cubicBezTo>
                      <a:pt x="109032" y="51482"/>
                      <a:pt x="109032" y="62835"/>
                      <a:pt x="105900" y="73405"/>
                    </a:cubicBezTo>
                    <a:lnTo>
                      <a:pt x="105900" y="73405"/>
                    </a:lnTo>
                    <a:cubicBezTo>
                      <a:pt x="98657" y="97874"/>
                      <a:pt x="76342" y="114513"/>
                      <a:pt x="51090" y="114513"/>
                    </a:cubicBezTo>
                    <a:close/>
                  </a:path>
                </a:pathLst>
              </a:custGeom>
              <a:solidFill>
                <a:srgbClr val="F7A890"/>
              </a:solidFill>
              <a:ln w="1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ABAFD4F2-735E-403F-B514-E8E4A3FF68D9}"/>
                  </a:ext>
                </a:extLst>
              </p:cNvPr>
              <p:cNvSpPr/>
              <p:nvPr/>
            </p:nvSpPr>
            <p:spPr>
              <a:xfrm>
                <a:off x="2228472" y="3661417"/>
                <a:ext cx="104920" cy="110793"/>
              </a:xfrm>
              <a:custGeom>
                <a:avLst/>
                <a:gdLst>
                  <a:gd name="connsiteX0" fmla="*/ 49524 w 104920"/>
                  <a:gd name="connsiteY0" fmla="*/ 110793 h 110793"/>
                  <a:gd name="connsiteX1" fmla="*/ 0 w 104920"/>
                  <a:gd name="connsiteY1" fmla="*/ 110793 h 110793"/>
                  <a:gd name="connsiteX2" fmla="*/ 0 w 104920"/>
                  <a:gd name="connsiteY2" fmla="*/ 0 h 110793"/>
                  <a:gd name="connsiteX3" fmla="*/ 49524 w 104920"/>
                  <a:gd name="connsiteY3" fmla="*/ 0 h 110793"/>
                  <a:gd name="connsiteX4" fmla="*/ 102572 w 104920"/>
                  <a:gd name="connsiteY4" fmla="*/ 39541 h 110793"/>
                  <a:gd name="connsiteX5" fmla="*/ 102572 w 104920"/>
                  <a:gd name="connsiteY5" fmla="*/ 39541 h 110793"/>
                  <a:gd name="connsiteX6" fmla="*/ 102572 w 104920"/>
                  <a:gd name="connsiteY6" fmla="*/ 71057 h 110793"/>
                  <a:gd name="connsiteX7" fmla="*/ 102572 w 104920"/>
                  <a:gd name="connsiteY7" fmla="*/ 71057 h 110793"/>
                  <a:gd name="connsiteX8" fmla="*/ 49524 w 104920"/>
                  <a:gd name="connsiteY8" fmla="*/ 110793 h 11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4920" h="110793">
                    <a:moveTo>
                      <a:pt x="49524" y="110793"/>
                    </a:moveTo>
                    <a:lnTo>
                      <a:pt x="0" y="110793"/>
                    </a:lnTo>
                    <a:lnTo>
                      <a:pt x="0" y="0"/>
                    </a:lnTo>
                    <a:lnTo>
                      <a:pt x="49524" y="0"/>
                    </a:lnTo>
                    <a:cubicBezTo>
                      <a:pt x="73993" y="0"/>
                      <a:pt x="95721" y="16051"/>
                      <a:pt x="102572" y="39541"/>
                    </a:cubicBezTo>
                    <a:lnTo>
                      <a:pt x="102572" y="39541"/>
                    </a:lnTo>
                    <a:cubicBezTo>
                      <a:pt x="105704" y="49916"/>
                      <a:pt x="105704" y="60682"/>
                      <a:pt x="102572" y="71057"/>
                    </a:cubicBezTo>
                    <a:lnTo>
                      <a:pt x="102572" y="71057"/>
                    </a:lnTo>
                    <a:cubicBezTo>
                      <a:pt x="95525" y="94546"/>
                      <a:pt x="73993" y="110793"/>
                      <a:pt x="49524" y="110793"/>
                    </a:cubicBezTo>
                    <a:close/>
                  </a:path>
                </a:pathLst>
              </a:custGeom>
              <a:solidFill>
                <a:srgbClr val="F7A890"/>
              </a:solidFill>
              <a:ln w="1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EFA49938-ADAA-4963-836C-23470201A1A0}"/>
                  </a:ext>
                </a:extLst>
              </p:cNvPr>
              <p:cNvSpPr/>
              <p:nvPr/>
            </p:nvSpPr>
            <p:spPr>
              <a:xfrm>
                <a:off x="1571150" y="3125942"/>
                <a:ext cx="306058" cy="764108"/>
              </a:xfrm>
              <a:custGeom>
                <a:avLst/>
                <a:gdLst>
                  <a:gd name="connsiteX0" fmla="*/ 165603 w 306058"/>
                  <a:gd name="connsiteY0" fmla="*/ 759606 h 764108"/>
                  <a:gd name="connsiteX1" fmla="*/ 0 w 306058"/>
                  <a:gd name="connsiteY1" fmla="*/ 730440 h 764108"/>
                  <a:gd name="connsiteX2" fmla="*/ 0 w 306058"/>
                  <a:gd name="connsiteY2" fmla="*/ 379855 h 764108"/>
                  <a:gd name="connsiteX3" fmla="*/ 150726 w 306058"/>
                  <a:gd name="connsiteY3" fmla="*/ 262211 h 764108"/>
                  <a:gd name="connsiteX4" fmla="*/ 201620 w 306058"/>
                  <a:gd name="connsiteY4" fmla="*/ 120881 h 764108"/>
                  <a:gd name="connsiteX5" fmla="*/ 223349 w 306058"/>
                  <a:gd name="connsiteY5" fmla="*/ 4411 h 764108"/>
                  <a:gd name="connsiteX6" fmla="*/ 229612 w 306058"/>
                  <a:gd name="connsiteY6" fmla="*/ 104 h 764108"/>
                  <a:gd name="connsiteX7" fmla="*/ 248404 w 306058"/>
                  <a:gd name="connsiteY7" fmla="*/ 4019 h 764108"/>
                  <a:gd name="connsiteX8" fmla="*/ 305758 w 306058"/>
                  <a:gd name="connsiteY8" fmla="*/ 81535 h 764108"/>
                  <a:gd name="connsiteX9" fmla="*/ 299690 w 306058"/>
                  <a:gd name="connsiteY9" fmla="*/ 148481 h 764108"/>
                  <a:gd name="connsiteX10" fmla="*/ 294405 w 306058"/>
                  <a:gd name="connsiteY10" fmla="*/ 242636 h 764108"/>
                  <a:gd name="connsiteX11" fmla="*/ 297929 w 306058"/>
                  <a:gd name="connsiteY11" fmla="*/ 254772 h 764108"/>
                  <a:gd name="connsiteX12" fmla="*/ 299103 w 306058"/>
                  <a:gd name="connsiteY12" fmla="*/ 764109 h 764108"/>
                  <a:gd name="connsiteX13" fmla="*/ 188114 w 306058"/>
                  <a:gd name="connsiteY13" fmla="*/ 761955 h 764108"/>
                  <a:gd name="connsiteX14" fmla="*/ 165603 w 306058"/>
                  <a:gd name="connsiteY14" fmla="*/ 759606 h 764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6058" h="764108">
                    <a:moveTo>
                      <a:pt x="165603" y="759606"/>
                    </a:moveTo>
                    <a:lnTo>
                      <a:pt x="0" y="730440"/>
                    </a:lnTo>
                    <a:lnTo>
                      <a:pt x="0" y="379855"/>
                    </a:lnTo>
                    <a:lnTo>
                      <a:pt x="150726" y="262211"/>
                    </a:lnTo>
                    <a:lnTo>
                      <a:pt x="201620" y="120881"/>
                    </a:lnTo>
                    <a:lnTo>
                      <a:pt x="223349" y="4411"/>
                    </a:lnTo>
                    <a:cubicBezTo>
                      <a:pt x="223936" y="1474"/>
                      <a:pt x="226676" y="-483"/>
                      <a:pt x="229612" y="104"/>
                    </a:cubicBezTo>
                    <a:lnTo>
                      <a:pt x="248404" y="4019"/>
                    </a:lnTo>
                    <a:cubicBezTo>
                      <a:pt x="284422" y="11458"/>
                      <a:pt x="309086" y="44735"/>
                      <a:pt x="305758" y="81535"/>
                    </a:cubicBezTo>
                    <a:lnTo>
                      <a:pt x="299690" y="148481"/>
                    </a:lnTo>
                    <a:lnTo>
                      <a:pt x="294405" y="242636"/>
                    </a:lnTo>
                    <a:lnTo>
                      <a:pt x="297929" y="254772"/>
                    </a:lnTo>
                    <a:lnTo>
                      <a:pt x="299103" y="764109"/>
                    </a:lnTo>
                    <a:lnTo>
                      <a:pt x="188114" y="761955"/>
                    </a:lnTo>
                    <a:cubicBezTo>
                      <a:pt x="180480" y="761564"/>
                      <a:pt x="173041" y="760781"/>
                      <a:pt x="165603" y="759606"/>
                    </a:cubicBezTo>
                    <a:close/>
                  </a:path>
                </a:pathLst>
              </a:custGeom>
              <a:solidFill>
                <a:srgbClr val="F7A890"/>
              </a:solidFill>
              <a:ln w="1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F3E3C2DE-0601-4509-912B-436D2B32B449}"/>
                  </a:ext>
                </a:extLst>
              </p:cNvPr>
              <p:cNvSpPr/>
              <p:nvPr/>
            </p:nvSpPr>
            <p:spPr>
              <a:xfrm>
                <a:off x="1716983" y="3493856"/>
                <a:ext cx="154640" cy="151112"/>
              </a:xfrm>
              <a:custGeom>
                <a:avLst/>
                <a:gdLst>
                  <a:gd name="connsiteX0" fmla="*/ 152488 w 154640"/>
                  <a:gd name="connsiteY0" fmla="*/ 0 h 151112"/>
                  <a:gd name="connsiteX1" fmla="*/ 0 w 154640"/>
                  <a:gd name="connsiteY1" fmla="*/ 150726 h 151112"/>
                  <a:gd name="connsiteX2" fmla="*/ 154641 w 154640"/>
                  <a:gd name="connsiteY2" fmla="*/ 59116 h 151112"/>
                  <a:gd name="connsiteX3" fmla="*/ 152488 w 154640"/>
                  <a:gd name="connsiteY3" fmla="*/ 0 h 151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640" h="151112">
                    <a:moveTo>
                      <a:pt x="152488" y="0"/>
                    </a:moveTo>
                    <a:cubicBezTo>
                      <a:pt x="152488" y="0"/>
                      <a:pt x="131738" y="133500"/>
                      <a:pt x="0" y="150726"/>
                    </a:cubicBezTo>
                    <a:cubicBezTo>
                      <a:pt x="0" y="150726"/>
                      <a:pt x="105900" y="162275"/>
                      <a:pt x="154641" y="59116"/>
                    </a:cubicBezTo>
                    <a:lnTo>
                      <a:pt x="152488" y="0"/>
                    </a:lnTo>
                    <a:close/>
                  </a:path>
                </a:pathLst>
              </a:custGeom>
              <a:solidFill>
                <a:srgbClr val="F7A890">
                  <a:alpha val="63000"/>
                </a:srgbClr>
              </a:solidFill>
              <a:ln w="1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8E03DB47-8D29-44B0-905E-298A952AF505}"/>
                  </a:ext>
                </a:extLst>
              </p:cNvPr>
              <p:cNvSpPr/>
              <p:nvPr/>
            </p:nvSpPr>
            <p:spPr>
              <a:xfrm>
                <a:off x="1789018" y="3631271"/>
                <a:ext cx="80060" cy="75167"/>
              </a:xfrm>
              <a:custGeom>
                <a:avLst/>
                <a:gdLst>
                  <a:gd name="connsiteX0" fmla="*/ 80061 w 80060"/>
                  <a:gd name="connsiteY0" fmla="*/ 0 h 75167"/>
                  <a:gd name="connsiteX1" fmla="*/ 0 w 80060"/>
                  <a:gd name="connsiteY1" fmla="*/ 75167 h 75167"/>
                  <a:gd name="connsiteX2" fmla="*/ 80061 w 80060"/>
                  <a:gd name="connsiteY2" fmla="*/ 25056 h 75167"/>
                  <a:gd name="connsiteX3" fmla="*/ 80061 w 80060"/>
                  <a:gd name="connsiteY3" fmla="*/ 0 h 75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060" h="75167">
                    <a:moveTo>
                      <a:pt x="80061" y="0"/>
                    </a:moveTo>
                    <a:cubicBezTo>
                      <a:pt x="80061" y="0"/>
                      <a:pt x="53439" y="59899"/>
                      <a:pt x="0" y="75167"/>
                    </a:cubicBezTo>
                    <a:cubicBezTo>
                      <a:pt x="0" y="75167"/>
                      <a:pt x="49916" y="68316"/>
                      <a:pt x="80061" y="25056"/>
                    </a:cubicBezTo>
                    <a:lnTo>
                      <a:pt x="80061" y="0"/>
                    </a:lnTo>
                    <a:close/>
                  </a:path>
                </a:pathLst>
              </a:custGeom>
              <a:solidFill>
                <a:srgbClr val="F7A890">
                  <a:alpha val="63000"/>
                </a:srgbClr>
              </a:solidFill>
              <a:ln w="1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DF2F467E-42A9-4D23-93AC-4D56FD066E5D}"/>
                  </a:ext>
                </a:extLst>
              </p:cNvPr>
              <p:cNvSpPr/>
              <p:nvPr/>
            </p:nvSpPr>
            <p:spPr>
              <a:xfrm>
                <a:off x="1829146" y="3716813"/>
                <a:ext cx="39932" cy="64596"/>
              </a:xfrm>
              <a:custGeom>
                <a:avLst/>
                <a:gdLst>
                  <a:gd name="connsiteX0" fmla="*/ 39933 w 39932"/>
                  <a:gd name="connsiteY0" fmla="*/ 64597 h 64596"/>
                  <a:gd name="connsiteX1" fmla="*/ 0 w 39932"/>
                  <a:gd name="connsiteY1" fmla="*/ 0 h 64596"/>
                  <a:gd name="connsiteX2" fmla="*/ 39933 w 39932"/>
                  <a:gd name="connsiteY2" fmla="*/ 50111 h 64596"/>
                  <a:gd name="connsiteX3" fmla="*/ 39933 w 39932"/>
                  <a:gd name="connsiteY3" fmla="*/ 64597 h 64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32" h="64596">
                    <a:moveTo>
                      <a:pt x="39933" y="64597"/>
                    </a:moveTo>
                    <a:cubicBezTo>
                      <a:pt x="39933" y="64597"/>
                      <a:pt x="31320" y="8809"/>
                      <a:pt x="0" y="0"/>
                    </a:cubicBezTo>
                    <a:cubicBezTo>
                      <a:pt x="0" y="0"/>
                      <a:pt x="35430" y="5089"/>
                      <a:pt x="39933" y="50111"/>
                    </a:cubicBezTo>
                    <a:lnTo>
                      <a:pt x="39933" y="64597"/>
                    </a:lnTo>
                    <a:close/>
                  </a:path>
                </a:pathLst>
              </a:custGeom>
              <a:solidFill>
                <a:srgbClr val="F7A890">
                  <a:alpha val="63000"/>
                </a:srgbClr>
              </a:solidFill>
              <a:ln w="1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88" name="Graphic 31">
                <a:extLst>
                  <a:ext uri="{FF2B5EF4-FFF2-40B4-BE49-F238E27FC236}">
                    <a16:creationId xmlns:a16="http://schemas.microsoft.com/office/drawing/2014/main" id="{5982BD5E-15D4-4F6A-B72F-BE9720BBE5A1}"/>
                  </a:ext>
                </a:extLst>
              </p:cNvPr>
              <p:cNvGrpSpPr/>
              <p:nvPr/>
            </p:nvGrpSpPr>
            <p:grpSpPr>
              <a:xfrm>
                <a:off x="840666" y="3482894"/>
                <a:ext cx="730288" cy="441998"/>
                <a:chOff x="840666" y="3482894"/>
                <a:chExt cx="730288" cy="441998"/>
              </a:xfrm>
            </p:grpSpPr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E3C97024-8D40-49EC-82BB-53B4D4246016}"/>
                    </a:ext>
                  </a:extLst>
                </p:cNvPr>
                <p:cNvSpPr/>
                <p:nvPr/>
              </p:nvSpPr>
              <p:spPr>
                <a:xfrm>
                  <a:off x="1512817" y="3492878"/>
                  <a:ext cx="58137" cy="420662"/>
                </a:xfrm>
                <a:custGeom>
                  <a:avLst/>
                  <a:gdLst>
                    <a:gd name="connsiteX0" fmla="*/ 58137 w 58137"/>
                    <a:gd name="connsiteY0" fmla="*/ 420662 h 420662"/>
                    <a:gd name="connsiteX1" fmla="*/ 58137 w 58137"/>
                    <a:gd name="connsiteY1" fmla="*/ 0 h 420662"/>
                    <a:gd name="connsiteX2" fmla="*/ 0 w 58137"/>
                    <a:gd name="connsiteY2" fmla="*/ 391 h 420662"/>
                    <a:gd name="connsiteX3" fmla="*/ 0 w 58137"/>
                    <a:gd name="connsiteY3" fmla="*/ 420662 h 420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8137" h="420662">
                      <a:moveTo>
                        <a:pt x="58137" y="420662"/>
                      </a:moveTo>
                      <a:lnTo>
                        <a:pt x="58137" y="0"/>
                      </a:lnTo>
                      <a:lnTo>
                        <a:pt x="0" y="391"/>
                      </a:lnTo>
                      <a:lnTo>
                        <a:pt x="0" y="42066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1B5AA5DA-672B-4914-A33B-365B5FCF7AE7}"/>
                    </a:ext>
                  </a:extLst>
                </p:cNvPr>
                <p:cNvSpPr/>
                <p:nvPr/>
              </p:nvSpPr>
              <p:spPr>
                <a:xfrm>
                  <a:off x="840666" y="3482894"/>
                  <a:ext cx="672151" cy="441998"/>
                </a:xfrm>
                <a:custGeom>
                  <a:avLst/>
                  <a:gdLst>
                    <a:gd name="connsiteX0" fmla="*/ 765375 w 765374"/>
                    <a:gd name="connsiteY0" fmla="*/ 440041 h 441998"/>
                    <a:gd name="connsiteX1" fmla="*/ 765375 w 765374"/>
                    <a:gd name="connsiteY1" fmla="*/ 587 h 441998"/>
                    <a:gd name="connsiteX2" fmla="*/ 0 w 765374"/>
                    <a:gd name="connsiteY2" fmla="*/ 0 h 441998"/>
                    <a:gd name="connsiteX3" fmla="*/ 0 w 765374"/>
                    <a:gd name="connsiteY3" fmla="*/ 441999 h 441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5374" h="441998">
                      <a:moveTo>
                        <a:pt x="765375" y="440041"/>
                      </a:moveTo>
                      <a:lnTo>
                        <a:pt x="765375" y="587"/>
                      </a:lnTo>
                      <a:lnTo>
                        <a:pt x="0" y="0"/>
                      </a:lnTo>
                      <a:lnTo>
                        <a:pt x="0" y="441999"/>
                      </a:lnTo>
                      <a:close/>
                    </a:path>
                  </a:pathLst>
                </a:custGeom>
                <a:solidFill>
                  <a:srgbClr val="49A9F6"/>
                </a:solidFill>
                <a:ln w="19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89" name="Graphic 31">
                <a:extLst>
                  <a:ext uri="{FF2B5EF4-FFF2-40B4-BE49-F238E27FC236}">
                    <a16:creationId xmlns:a16="http://schemas.microsoft.com/office/drawing/2014/main" id="{7370028D-7E08-4318-97B3-7563053A1322}"/>
                  </a:ext>
                </a:extLst>
              </p:cNvPr>
              <p:cNvGrpSpPr/>
              <p:nvPr/>
            </p:nvGrpSpPr>
            <p:grpSpPr>
              <a:xfrm>
                <a:off x="1869079" y="3092182"/>
                <a:ext cx="422228" cy="832711"/>
                <a:chOff x="1869079" y="3092182"/>
                <a:chExt cx="422228" cy="832711"/>
              </a:xfrm>
            </p:grpSpPr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F8DA2CB4-CE47-4623-A6DA-9DADB06B69DF}"/>
                    </a:ext>
                  </a:extLst>
                </p:cNvPr>
                <p:cNvSpPr/>
                <p:nvPr/>
              </p:nvSpPr>
              <p:spPr>
                <a:xfrm>
                  <a:off x="1869079" y="3092182"/>
                  <a:ext cx="422228" cy="832711"/>
                </a:xfrm>
                <a:custGeom>
                  <a:avLst/>
                  <a:gdLst>
                    <a:gd name="connsiteX0" fmla="*/ 394041 w 422228"/>
                    <a:gd name="connsiteY0" fmla="*/ 832712 h 832711"/>
                    <a:gd name="connsiteX1" fmla="*/ 28188 w 422228"/>
                    <a:gd name="connsiteY1" fmla="*/ 832712 h 832711"/>
                    <a:gd name="connsiteX2" fmla="*/ 0 w 422228"/>
                    <a:gd name="connsiteY2" fmla="*/ 804524 h 832711"/>
                    <a:gd name="connsiteX3" fmla="*/ 0 w 422228"/>
                    <a:gd name="connsiteY3" fmla="*/ 28188 h 832711"/>
                    <a:gd name="connsiteX4" fmla="*/ 28188 w 422228"/>
                    <a:gd name="connsiteY4" fmla="*/ 0 h 832711"/>
                    <a:gd name="connsiteX5" fmla="*/ 394041 w 422228"/>
                    <a:gd name="connsiteY5" fmla="*/ 0 h 832711"/>
                    <a:gd name="connsiteX6" fmla="*/ 422229 w 422228"/>
                    <a:gd name="connsiteY6" fmla="*/ 28188 h 832711"/>
                    <a:gd name="connsiteX7" fmla="*/ 422229 w 422228"/>
                    <a:gd name="connsiteY7" fmla="*/ 804524 h 832711"/>
                    <a:gd name="connsiteX8" fmla="*/ 394041 w 422228"/>
                    <a:gd name="connsiteY8" fmla="*/ 832712 h 832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22228" h="832711">
                      <a:moveTo>
                        <a:pt x="394041" y="832712"/>
                      </a:moveTo>
                      <a:lnTo>
                        <a:pt x="28188" y="832712"/>
                      </a:lnTo>
                      <a:cubicBezTo>
                        <a:pt x="12724" y="832712"/>
                        <a:pt x="0" y="820184"/>
                        <a:pt x="0" y="804524"/>
                      </a:cubicBezTo>
                      <a:lnTo>
                        <a:pt x="0" y="28188"/>
                      </a:lnTo>
                      <a:cubicBezTo>
                        <a:pt x="0" y="12724"/>
                        <a:pt x="12528" y="0"/>
                        <a:pt x="28188" y="0"/>
                      </a:cubicBezTo>
                      <a:lnTo>
                        <a:pt x="394041" y="0"/>
                      </a:lnTo>
                      <a:cubicBezTo>
                        <a:pt x="409505" y="0"/>
                        <a:pt x="422229" y="12528"/>
                        <a:pt x="422229" y="28188"/>
                      </a:cubicBezTo>
                      <a:lnTo>
                        <a:pt x="422229" y="804524"/>
                      </a:lnTo>
                      <a:cubicBezTo>
                        <a:pt x="422033" y="819988"/>
                        <a:pt x="409505" y="832712"/>
                        <a:pt x="394041" y="832712"/>
                      </a:cubicBezTo>
                      <a:close/>
                    </a:path>
                  </a:pathLst>
                </a:custGeom>
                <a:solidFill>
                  <a:srgbClr val="141414"/>
                </a:solidFill>
                <a:ln w="19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FC586D15-19D6-448D-98FF-8A3CDD3D70C1}"/>
                    </a:ext>
                  </a:extLst>
                </p:cNvPr>
                <p:cNvSpPr/>
                <p:nvPr/>
              </p:nvSpPr>
              <p:spPr>
                <a:xfrm>
                  <a:off x="1883760" y="3126829"/>
                  <a:ext cx="392866" cy="747757"/>
                </a:xfrm>
                <a:custGeom>
                  <a:avLst/>
                  <a:gdLst>
                    <a:gd name="connsiteX0" fmla="*/ 0 w 392866"/>
                    <a:gd name="connsiteY0" fmla="*/ 0 h 747757"/>
                    <a:gd name="connsiteX1" fmla="*/ 0 w 392866"/>
                    <a:gd name="connsiteY1" fmla="*/ 0 h 747757"/>
                    <a:gd name="connsiteX2" fmla="*/ 392866 w 392866"/>
                    <a:gd name="connsiteY2" fmla="*/ 0 h 747757"/>
                    <a:gd name="connsiteX3" fmla="*/ 392866 w 392866"/>
                    <a:gd name="connsiteY3" fmla="*/ 747757 h 747757"/>
                    <a:gd name="connsiteX4" fmla="*/ 0 w 392866"/>
                    <a:gd name="connsiteY4" fmla="*/ 747757 h 7477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2866" h="74775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392866" y="0"/>
                      </a:lnTo>
                      <a:lnTo>
                        <a:pt x="392866" y="747757"/>
                      </a:lnTo>
                      <a:lnTo>
                        <a:pt x="0" y="74775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10774E60-B708-482F-B6EC-F9997E21A7C5}"/>
                    </a:ext>
                  </a:extLst>
                </p:cNvPr>
                <p:cNvSpPr/>
                <p:nvPr/>
              </p:nvSpPr>
              <p:spPr>
                <a:xfrm rot="-1350026">
                  <a:off x="2050571" y="3794930"/>
                  <a:ext cx="59117" cy="59117"/>
                </a:xfrm>
                <a:custGeom>
                  <a:avLst/>
                  <a:gdLst>
                    <a:gd name="connsiteX0" fmla="*/ 59117 w 59117"/>
                    <a:gd name="connsiteY0" fmla="*/ 29559 h 59117"/>
                    <a:gd name="connsiteX1" fmla="*/ 29559 w 59117"/>
                    <a:gd name="connsiteY1" fmla="*/ 59117 h 59117"/>
                    <a:gd name="connsiteX2" fmla="*/ 0 w 59117"/>
                    <a:gd name="connsiteY2" fmla="*/ 29559 h 59117"/>
                    <a:gd name="connsiteX3" fmla="*/ 29559 w 59117"/>
                    <a:gd name="connsiteY3" fmla="*/ 0 h 59117"/>
                    <a:gd name="connsiteX4" fmla="*/ 59117 w 59117"/>
                    <a:gd name="connsiteY4" fmla="*/ 29559 h 591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117" h="59117">
                      <a:moveTo>
                        <a:pt x="59117" y="29559"/>
                      </a:moveTo>
                      <a:cubicBezTo>
                        <a:pt x="59117" y="45884"/>
                        <a:pt x="45884" y="59117"/>
                        <a:pt x="29559" y="59117"/>
                      </a:cubicBezTo>
                      <a:cubicBezTo>
                        <a:pt x="13234" y="59117"/>
                        <a:pt x="0" y="45884"/>
                        <a:pt x="0" y="29559"/>
                      </a:cubicBezTo>
                      <a:cubicBezTo>
                        <a:pt x="0" y="13234"/>
                        <a:pt x="13234" y="0"/>
                        <a:pt x="29559" y="0"/>
                      </a:cubicBezTo>
                      <a:cubicBezTo>
                        <a:pt x="45884" y="0"/>
                        <a:pt x="59117" y="13234"/>
                        <a:pt x="59117" y="29559"/>
                      </a:cubicBezTo>
                      <a:close/>
                    </a:path>
                  </a:pathLst>
                </a:custGeom>
                <a:solidFill>
                  <a:srgbClr val="1BD7D3"/>
                </a:solidFill>
                <a:ln w="19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0A14DC90-5AF3-49F3-A70F-D540F7CC4EE9}"/>
                  </a:ext>
                </a:extLst>
              </p:cNvPr>
              <p:cNvSpPr/>
              <p:nvPr/>
            </p:nvSpPr>
            <p:spPr>
              <a:xfrm>
                <a:off x="2291112" y="3372949"/>
                <a:ext cx="91301" cy="120907"/>
              </a:xfrm>
              <a:custGeom>
                <a:avLst/>
                <a:gdLst>
                  <a:gd name="connsiteX0" fmla="*/ 48350 w 91301"/>
                  <a:gd name="connsiteY0" fmla="*/ 109554 h 120907"/>
                  <a:gd name="connsiteX1" fmla="*/ 0 w 91301"/>
                  <a:gd name="connsiteY1" fmla="*/ 120908 h 120907"/>
                  <a:gd name="connsiteX2" fmla="*/ 0 w 91301"/>
                  <a:gd name="connsiteY2" fmla="*/ 5221 h 120907"/>
                  <a:gd name="connsiteX3" fmla="*/ 23098 w 91301"/>
                  <a:gd name="connsiteY3" fmla="*/ 1502 h 120907"/>
                  <a:gd name="connsiteX4" fmla="*/ 83976 w 91301"/>
                  <a:gd name="connsiteY4" fmla="*/ 27928 h 120907"/>
                  <a:gd name="connsiteX5" fmla="*/ 83976 w 91301"/>
                  <a:gd name="connsiteY5" fmla="*/ 27928 h 120907"/>
                  <a:gd name="connsiteX6" fmla="*/ 91219 w 91301"/>
                  <a:gd name="connsiteY6" fmla="*/ 58660 h 120907"/>
                  <a:gd name="connsiteX7" fmla="*/ 91219 w 91301"/>
                  <a:gd name="connsiteY7" fmla="*/ 58660 h 120907"/>
                  <a:gd name="connsiteX8" fmla="*/ 48350 w 91301"/>
                  <a:gd name="connsiteY8" fmla="*/ 109554 h 12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1301" h="120907">
                    <a:moveTo>
                      <a:pt x="48350" y="109554"/>
                    </a:moveTo>
                    <a:lnTo>
                      <a:pt x="0" y="120908"/>
                    </a:lnTo>
                    <a:lnTo>
                      <a:pt x="0" y="5221"/>
                    </a:lnTo>
                    <a:lnTo>
                      <a:pt x="23098" y="1502"/>
                    </a:lnTo>
                    <a:cubicBezTo>
                      <a:pt x="46980" y="-4175"/>
                      <a:pt x="71840" y="6591"/>
                      <a:pt x="83976" y="27928"/>
                    </a:cubicBezTo>
                    <a:lnTo>
                      <a:pt x="83976" y="27928"/>
                    </a:lnTo>
                    <a:cubicBezTo>
                      <a:pt x="89261" y="37323"/>
                      <a:pt x="91806" y="47894"/>
                      <a:pt x="91219" y="58660"/>
                    </a:cubicBezTo>
                    <a:lnTo>
                      <a:pt x="91219" y="58660"/>
                    </a:lnTo>
                    <a:cubicBezTo>
                      <a:pt x="89653" y="83324"/>
                      <a:pt x="72231" y="104074"/>
                      <a:pt x="48350" y="109554"/>
                    </a:cubicBezTo>
                    <a:close/>
                  </a:path>
                </a:pathLst>
              </a:custGeom>
              <a:solidFill>
                <a:srgbClr val="F7A890"/>
              </a:solidFill>
              <a:ln w="1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8" name="Graphic 31">
              <a:extLst>
                <a:ext uri="{FF2B5EF4-FFF2-40B4-BE49-F238E27FC236}">
                  <a16:creationId xmlns:a16="http://schemas.microsoft.com/office/drawing/2014/main" id="{87EA1B00-AB43-4362-865D-C0F785792AD4}"/>
                </a:ext>
              </a:extLst>
            </p:cNvPr>
            <p:cNvGrpSpPr/>
            <p:nvPr/>
          </p:nvGrpSpPr>
          <p:grpSpPr>
            <a:xfrm>
              <a:off x="1911360" y="3150123"/>
              <a:ext cx="337665" cy="631874"/>
              <a:chOff x="1911360" y="3150123"/>
              <a:chExt cx="337665" cy="631874"/>
            </a:xfrm>
            <a:solidFill>
              <a:srgbClr val="DFEAF7"/>
            </a:solidFill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4DBF31E7-6DBF-4ABD-ABD6-D6381DB6F76F}"/>
                  </a:ext>
                </a:extLst>
              </p:cNvPr>
              <p:cNvSpPr/>
              <p:nvPr/>
            </p:nvSpPr>
            <p:spPr>
              <a:xfrm>
                <a:off x="1911360" y="3150123"/>
                <a:ext cx="337665" cy="15464"/>
              </a:xfrm>
              <a:custGeom>
                <a:avLst/>
                <a:gdLst>
                  <a:gd name="connsiteX0" fmla="*/ 0 w 337665"/>
                  <a:gd name="connsiteY0" fmla="*/ 0 h 15464"/>
                  <a:gd name="connsiteX1" fmla="*/ 337665 w 337665"/>
                  <a:gd name="connsiteY1" fmla="*/ 0 h 15464"/>
                  <a:gd name="connsiteX2" fmla="*/ 337665 w 337665"/>
                  <a:gd name="connsiteY2" fmla="*/ 15464 h 15464"/>
                  <a:gd name="connsiteX3" fmla="*/ 0 w 337665"/>
                  <a:gd name="connsiteY3" fmla="*/ 15464 h 15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665" h="15464">
                    <a:moveTo>
                      <a:pt x="0" y="0"/>
                    </a:moveTo>
                    <a:lnTo>
                      <a:pt x="337665" y="0"/>
                    </a:lnTo>
                    <a:lnTo>
                      <a:pt x="337665" y="15464"/>
                    </a:lnTo>
                    <a:lnTo>
                      <a:pt x="0" y="15464"/>
                    </a:lnTo>
                    <a:close/>
                  </a:path>
                </a:pathLst>
              </a:custGeom>
              <a:solidFill>
                <a:srgbClr val="DFEAF7"/>
              </a:solidFill>
              <a:ln w="1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38B73189-6770-432E-BFBF-6992F5FFC1CB}"/>
                  </a:ext>
                </a:extLst>
              </p:cNvPr>
              <p:cNvSpPr/>
              <p:nvPr/>
            </p:nvSpPr>
            <p:spPr>
              <a:xfrm>
                <a:off x="1911360" y="3184379"/>
                <a:ext cx="337665" cy="15464"/>
              </a:xfrm>
              <a:custGeom>
                <a:avLst/>
                <a:gdLst>
                  <a:gd name="connsiteX0" fmla="*/ 0 w 337665"/>
                  <a:gd name="connsiteY0" fmla="*/ 0 h 15464"/>
                  <a:gd name="connsiteX1" fmla="*/ 337665 w 337665"/>
                  <a:gd name="connsiteY1" fmla="*/ 0 h 15464"/>
                  <a:gd name="connsiteX2" fmla="*/ 337665 w 337665"/>
                  <a:gd name="connsiteY2" fmla="*/ 15464 h 15464"/>
                  <a:gd name="connsiteX3" fmla="*/ 0 w 337665"/>
                  <a:gd name="connsiteY3" fmla="*/ 15464 h 15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665" h="15464">
                    <a:moveTo>
                      <a:pt x="0" y="0"/>
                    </a:moveTo>
                    <a:lnTo>
                      <a:pt x="337665" y="0"/>
                    </a:lnTo>
                    <a:lnTo>
                      <a:pt x="337665" y="15464"/>
                    </a:lnTo>
                    <a:lnTo>
                      <a:pt x="0" y="15464"/>
                    </a:lnTo>
                    <a:close/>
                  </a:path>
                </a:pathLst>
              </a:custGeom>
              <a:solidFill>
                <a:srgbClr val="DFEAF7"/>
              </a:solidFill>
              <a:ln w="1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A976BED-480F-4025-8C6A-129C1315CAF1}"/>
                  </a:ext>
                </a:extLst>
              </p:cNvPr>
              <p:cNvSpPr/>
              <p:nvPr/>
            </p:nvSpPr>
            <p:spPr>
              <a:xfrm>
                <a:off x="1911360" y="3218635"/>
                <a:ext cx="337665" cy="15464"/>
              </a:xfrm>
              <a:custGeom>
                <a:avLst/>
                <a:gdLst>
                  <a:gd name="connsiteX0" fmla="*/ 0 w 337665"/>
                  <a:gd name="connsiteY0" fmla="*/ 0 h 15464"/>
                  <a:gd name="connsiteX1" fmla="*/ 337665 w 337665"/>
                  <a:gd name="connsiteY1" fmla="*/ 0 h 15464"/>
                  <a:gd name="connsiteX2" fmla="*/ 337665 w 337665"/>
                  <a:gd name="connsiteY2" fmla="*/ 15464 h 15464"/>
                  <a:gd name="connsiteX3" fmla="*/ 0 w 337665"/>
                  <a:gd name="connsiteY3" fmla="*/ 15464 h 15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665" h="15464">
                    <a:moveTo>
                      <a:pt x="0" y="0"/>
                    </a:moveTo>
                    <a:lnTo>
                      <a:pt x="337665" y="0"/>
                    </a:lnTo>
                    <a:lnTo>
                      <a:pt x="337665" y="15464"/>
                    </a:lnTo>
                    <a:lnTo>
                      <a:pt x="0" y="15464"/>
                    </a:lnTo>
                    <a:close/>
                  </a:path>
                </a:pathLst>
              </a:custGeom>
              <a:solidFill>
                <a:srgbClr val="DFEAF7"/>
              </a:solidFill>
              <a:ln w="1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E4BF4AE9-01FC-4973-A2D7-BCBD8F00DE44}"/>
                  </a:ext>
                </a:extLst>
              </p:cNvPr>
              <p:cNvSpPr/>
              <p:nvPr/>
            </p:nvSpPr>
            <p:spPr>
              <a:xfrm>
                <a:off x="1911360" y="3252891"/>
                <a:ext cx="337665" cy="15464"/>
              </a:xfrm>
              <a:custGeom>
                <a:avLst/>
                <a:gdLst>
                  <a:gd name="connsiteX0" fmla="*/ 0 w 337665"/>
                  <a:gd name="connsiteY0" fmla="*/ 0 h 15464"/>
                  <a:gd name="connsiteX1" fmla="*/ 337665 w 337665"/>
                  <a:gd name="connsiteY1" fmla="*/ 0 h 15464"/>
                  <a:gd name="connsiteX2" fmla="*/ 337665 w 337665"/>
                  <a:gd name="connsiteY2" fmla="*/ 15464 h 15464"/>
                  <a:gd name="connsiteX3" fmla="*/ 0 w 337665"/>
                  <a:gd name="connsiteY3" fmla="*/ 15464 h 15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665" h="15464">
                    <a:moveTo>
                      <a:pt x="0" y="0"/>
                    </a:moveTo>
                    <a:lnTo>
                      <a:pt x="337665" y="0"/>
                    </a:lnTo>
                    <a:lnTo>
                      <a:pt x="337665" y="15464"/>
                    </a:lnTo>
                    <a:lnTo>
                      <a:pt x="0" y="15464"/>
                    </a:lnTo>
                    <a:close/>
                  </a:path>
                </a:pathLst>
              </a:custGeom>
              <a:solidFill>
                <a:srgbClr val="DFEAF7"/>
              </a:solidFill>
              <a:ln w="1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563FB36-BFC0-49BD-88E7-43E50D162181}"/>
                  </a:ext>
                </a:extLst>
              </p:cNvPr>
              <p:cNvSpPr/>
              <p:nvPr/>
            </p:nvSpPr>
            <p:spPr>
              <a:xfrm>
                <a:off x="1911360" y="3287146"/>
                <a:ext cx="168734" cy="15464"/>
              </a:xfrm>
              <a:custGeom>
                <a:avLst/>
                <a:gdLst>
                  <a:gd name="connsiteX0" fmla="*/ 0 w 168734"/>
                  <a:gd name="connsiteY0" fmla="*/ 0 h 15464"/>
                  <a:gd name="connsiteX1" fmla="*/ 168735 w 168734"/>
                  <a:gd name="connsiteY1" fmla="*/ 0 h 15464"/>
                  <a:gd name="connsiteX2" fmla="*/ 168735 w 168734"/>
                  <a:gd name="connsiteY2" fmla="*/ 15464 h 15464"/>
                  <a:gd name="connsiteX3" fmla="*/ 0 w 168734"/>
                  <a:gd name="connsiteY3" fmla="*/ 15464 h 15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734" h="15464">
                    <a:moveTo>
                      <a:pt x="0" y="0"/>
                    </a:moveTo>
                    <a:lnTo>
                      <a:pt x="168735" y="0"/>
                    </a:lnTo>
                    <a:lnTo>
                      <a:pt x="168735" y="15464"/>
                    </a:lnTo>
                    <a:lnTo>
                      <a:pt x="0" y="15464"/>
                    </a:lnTo>
                    <a:close/>
                  </a:path>
                </a:pathLst>
              </a:custGeom>
              <a:solidFill>
                <a:srgbClr val="DFEAF7"/>
              </a:solidFill>
              <a:ln w="1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AEBBABC1-F49D-4D65-8DAB-F3CAB4BE9A44}"/>
                  </a:ext>
                </a:extLst>
              </p:cNvPr>
              <p:cNvSpPr/>
              <p:nvPr/>
            </p:nvSpPr>
            <p:spPr>
              <a:xfrm>
                <a:off x="1911360" y="3321402"/>
                <a:ext cx="337665" cy="15464"/>
              </a:xfrm>
              <a:custGeom>
                <a:avLst/>
                <a:gdLst>
                  <a:gd name="connsiteX0" fmla="*/ 0 w 337665"/>
                  <a:gd name="connsiteY0" fmla="*/ 0 h 15464"/>
                  <a:gd name="connsiteX1" fmla="*/ 337665 w 337665"/>
                  <a:gd name="connsiteY1" fmla="*/ 0 h 15464"/>
                  <a:gd name="connsiteX2" fmla="*/ 337665 w 337665"/>
                  <a:gd name="connsiteY2" fmla="*/ 15464 h 15464"/>
                  <a:gd name="connsiteX3" fmla="*/ 0 w 337665"/>
                  <a:gd name="connsiteY3" fmla="*/ 15464 h 15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665" h="15464">
                    <a:moveTo>
                      <a:pt x="0" y="0"/>
                    </a:moveTo>
                    <a:lnTo>
                      <a:pt x="337665" y="0"/>
                    </a:lnTo>
                    <a:lnTo>
                      <a:pt x="337665" y="15464"/>
                    </a:lnTo>
                    <a:lnTo>
                      <a:pt x="0" y="15464"/>
                    </a:lnTo>
                    <a:close/>
                  </a:path>
                </a:pathLst>
              </a:custGeom>
              <a:solidFill>
                <a:srgbClr val="DFEAF7"/>
              </a:solidFill>
              <a:ln w="1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D6BE937-D929-4F50-B259-71503832B08E}"/>
                  </a:ext>
                </a:extLst>
              </p:cNvPr>
              <p:cNvSpPr/>
              <p:nvPr/>
            </p:nvSpPr>
            <p:spPr>
              <a:xfrm>
                <a:off x="1911360" y="3355658"/>
                <a:ext cx="337665" cy="15464"/>
              </a:xfrm>
              <a:custGeom>
                <a:avLst/>
                <a:gdLst>
                  <a:gd name="connsiteX0" fmla="*/ 0 w 337665"/>
                  <a:gd name="connsiteY0" fmla="*/ 0 h 15464"/>
                  <a:gd name="connsiteX1" fmla="*/ 337665 w 337665"/>
                  <a:gd name="connsiteY1" fmla="*/ 0 h 15464"/>
                  <a:gd name="connsiteX2" fmla="*/ 337665 w 337665"/>
                  <a:gd name="connsiteY2" fmla="*/ 15464 h 15464"/>
                  <a:gd name="connsiteX3" fmla="*/ 0 w 337665"/>
                  <a:gd name="connsiteY3" fmla="*/ 15464 h 15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665" h="15464">
                    <a:moveTo>
                      <a:pt x="0" y="0"/>
                    </a:moveTo>
                    <a:lnTo>
                      <a:pt x="337665" y="0"/>
                    </a:lnTo>
                    <a:lnTo>
                      <a:pt x="337665" y="15464"/>
                    </a:lnTo>
                    <a:lnTo>
                      <a:pt x="0" y="15464"/>
                    </a:lnTo>
                    <a:close/>
                  </a:path>
                </a:pathLst>
              </a:custGeom>
              <a:solidFill>
                <a:srgbClr val="DFEAF7"/>
              </a:solidFill>
              <a:ln w="1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32E60F9E-6C5B-4E60-A40E-741D828D5715}"/>
                  </a:ext>
                </a:extLst>
              </p:cNvPr>
              <p:cNvSpPr/>
              <p:nvPr/>
            </p:nvSpPr>
            <p:spPr>
              <a:xfrm>
                <a:off x="1911360" y="3389914"/>
                <a:ext cx="337665" cy="15464"/>
              </a:xfrm>
              <a:custGeom>
                <a:avLst/>
                <a:gdLst>
                  <a:gd name="connsiteX0" fmla="*/ 0 w 337665"/>
                  <a:gd name="connsiteY0" fmla="*/ 0 h 15464"/>
                  <a:gd name="connsiteX1" fmla="*/ 337665 w 337665"/>
                  <a:gd name="connsiteY1" fmla="*/ 0 h 15464"/>
                  <a:gd name="connsiteX2" fmla="*/ 337665 w 337665"/>
                  <a:gd name="connsiteY2" fmla="*/ 15464 h 15464"/>
                  <a:gd name="connsiteX3" fmla="*/ 0 w 337665"/>
                  <a:gd name="connsiteY3" fmla="*/ 15464 h 15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665" h="15464">
                    <a:moveTo>
                      <a:pt x="0" y="0"/>
                    </a:moveTo>
                    <a:lnTo>
                      <a:pt x="337665" y="0"/>
                    </a:lnTo>
                    <a:lnTo>
                      <a:pt x="337665" y="15464"/>
                    </a:lnTo>
                    <a:lnTo>
                      <a:pt x="0" y="15464"/>
                    </a:lnTo>
                    <a:close/>
                  </a:path>
                </a:pathLst>
              </a:custGeom>
              <a:solidFill>
                <a:srgbClr val="DFEAF7"/>
              </a:solidFill>
              <a:ln w="1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471A49C4-A35B-4C9D-828A-ED55BEC12FC9}"/>
                  </a:ext>
                </a:extLst>
              </p:cNvPr>
              <p:cNvSpPr/>
              <p:nvPr/>
            </p:nvSpPr>
            <p:spPr>
              <a:xfrm>
                <a:off x="1911360" y="3424170"/>
                <a:ext cx="337665" cy="15464"/>
              </a:xfrm>
              <a:custGeom>
                <a:avLst/>
                <a:gdLst>
                  <a:gd name="connsiteX0" fmla="*/ 0 w 337665"/>
                  <a:gd name="connsiteY0" fmla="*/ 0 h 15464"/>
                  <a:gd name="connsiteX1" fmla="*/ 337665 w 337665"/>
                  <a:gd name="connsiteY1" fmla="*/ 0 h 15464"/>
                  <a:gd name="connsiteX2" fmla="*/ 337665 w 337665"/>
                  <a:gd name="connsiteY2" fmla="*/ 15464 h 15464"/>
                  <a:gd name="connsiteX3" fmla="*/ 0 w 337665"/>
                  <a:gd name="connsiteY3" fmla="*/ 15464 h 15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665" h="15464">
                    <a:moveTo>
                      <a:pt x="0" y="0"/>
                    </a:moveTo>
                    <a:lnTo>
                      <a:pt x="337665" y="0"/>
                    </a:lnTo>
                    <a:lnTo>
                      <a:pt x="337665" y="15464"/>
                    </a:lnTo>
                    <a:lnTo>
                      <a:pt x="0" y="15464"/>
                    </a:lnTo>
                    <a:close/>
                  </a:path>
                </a:pathLst>
              </a:custGeom>
              <a:solidFill>
                <a:srgbClr val="DFEAF7"/>
              </a:solidFill>
              <a:ln w="1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A9CC0279-8F14-4EA5-BD0C-7071ECE0EAC9}"/>
                  </a:ext>
                </a:extLst>
              </p:cNvPr>
              <p:cNvSpPr/>
              <p:nvPr/>
            </p:nvSpPr>
            <p:spPr>
              <a:xfrm>
                <a:off x="1911360" y="3458426"/>
                <a:ext cx="337665" cy="15464"/>
              </a:xfrm>
              <a:custGeom>
                <a:avLst/>
                <a:gdLst>
                  <a:gd name="connsiteX0" fmla="*/ 0 w 337665"/>
                  <a:gd name="connsiteY0" fmla="*/ 0 h 15464"/>
                  <a:gd name="connsiteX1" fmla="*/ 337665 w 337665"/>
                  <a:gd name="connsiteY1" fmla="*/ 0 h 15464"/>
                  <a:gd name="connsiteX2" fmla="*/ 337665 w 337665"/>
                  <a:gd name="connsiteY2" fmla="*/ 15464 h 15464"/>
                  <a:gd name="connsiteX3" fmla="*/ 0 w 337665"/>
                  <a:gd name="connsiteY3" fmla="*/ 15464 h 15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665" h="15464">
                    <a:moveTo>
                      <a:pt x="0" y="0"/>
                    </a:moveTo>
                    <a:lnTo>
                      <a:pt x="337665" y="0"/>
                    </a:lnTo>
                    <a:lnTo>
                      <a:pt x="337665" y="15464"/>
                    </a:lnTo>
                    <a:lnTo>
                      <a:pt x="0" y="15464"/>
                    </a:lnTo>
                    <a:close/>
                  </a:path>
                </a:pathLst>
              </a:custGeom>
              <a:solidFill>
                <a:srgbClr val="DFEAF7"/>
              </a:solidFill>
              <a:ln w="1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D5298841-BE3F-42BB-96BB-B37448DA9464}"/>
                  </a:ext>
                </a:extLst>
              </p:cNvPr>
              <p:cNvSpPr/>
              <p:nvPr/>
            </p:nvSpPr>
            <p:spPr>
              <a:xfrm>
                <a:off x="1911360" y="3492682"/>
                <a:ext cx="337665" cy="15464"/>
              </a:xfrm>
              <a:custGeom>
                <a:avLst/>
                <a:gdLst>
                  <a:gd name="connsiteX0" fmla="*/ 0 w 337665"/>
                  <a:gd name="connsiteY0" fmla="*/ 0 h 15464"/>
                  <a:gd name="connsiteX1" fmla="*/ 337665 w 337665"/>
                  <a:gd name="connsiteY1" fmla="*/ 0 h 15464"/>
                  <a:gd name="connsiteX2" fmla="*/ 337665 w 337665"/>
                  <a:gd name="connsiteY2" fmla="*/ 15464 h 15464"/>
                  <a:gd name="connsiteX3" fmla="*/ 0 w 337665"/>
                  <a:gd name="connsiteY3" fmla="*/ 15464 h 15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665" h="15464">
                    <a:moveTo>
                      <a:pt x="0" y="0"/>
                    </a:moveTo>
                    <a:lnTo>
                      <a:pt x="337665" y="0"/>
                    </a:lnTo>
                    <a:lnTo>
                      <a:pt x="337665" y="15464"/>
                    </a:lnTo>
                    <a:lnTo>
                      <a:pt x="0" y="15464"/>
                    </a:lnTo>
                    <a:close/>
                  </a:path>
                </a:pathLst>
              </a:custGeom>
              <a:solidFill>
                <a:srgbClr val="DFEAF7"/>
              </a:solidFill>
              <a:ln w="1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93AC7E98-8091-4984-9601-C75327A240FC}"/>
                  </a:ext>
                </a:extLst>
              </p:cNvPr>
              <p:cNvSpPr/>
              <p:nvPr/>
            </p:nvSpPr>
            <p:spPr>
              <a:xfrm>
                <a:off x="1911360" y="3526938"/>
                <a:ext cx="337665" cy="15464"/>
              </a:xfrm>
              <a:custGeom>
                <a:avLst/>
                <a:gdLst>
                  <a:gd name="connsiteX0" fmla="*/ 0 w 337665"/>
                  <a:gd name="connsiteY0" fmla="*/ 0 h 15464"/>
                  <a:gd name="connsiteX1" fmla="*/ 337665 w 337665"/>
                  <a:gd name="connsiteY1" fmla="*/ 0 h 15464"/>
                  <a:gd name="connsiteX2" fmla="*/ 337665 w 337665"/>
                  <a:gd name="connsiteY2" fmla="*/ 15464 h 15464"/>
                  <a:gd name="connsiteX3" fmla="*/ 0 w 337665"/>
                  <a:gd name="connsiteY3" fmla="*/ 15464 h 15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665" h="15464">
                    <a:moveTo>
                      <a:pt x="0" y="0"/>
                    </a:moveTo>
                    <a:lnTo>
                      <a:pt x="337665" y="0"/>
                    </a:lnTo>
                    <a:lnTo>
                      <a:pt x="337665" y="15464"/>
                    </a:lnTo>
                    <a:lnTo>
                      <a:pt x="0" y="15464"/>
                    </a:lnTo>
                    <a:close/>
                  </a:path>
                </a:pathLst>
              </a:custGeom>
              <a:solidFill>
                <a:srgbClr val="DFEAF7"/>
              </a:solidFill>
              <a:ln w="1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34ADDCFB-0FD8-4CA2-8179-B26FEE508079}"/>
                  </a:ext>
                </a:extLst>
              </p:cNvPr>
              <p:cNvSpPr/>
              <p:nvPr/>
            </p:nvSpPr>
            <p:spPr>
              <a:xfrm>
                <a:off x="1911360" y="3561194"/>
                <a:ext cx="337665" cy="15464"/>
              </a:xfrm>
              <a:custGeom>
                <a:avLst/>
                <a:gdLst>
                  <a:gd name="connsiteX0" fmla="*/ 0 w 337665"/>
                  <a:gd name="connsiteY0" fmla="*/ 0 h 15464"/>
                  <a:gd name="connsiteX1" fmla="*/ 337665 w 337665"/>
                  <a:gd name="connsiteY1" fmla="*/ 0 h 15464"/>
                  <a:gd name="connsiteX2" fmla="*/ 337665 w 337665"/>
                  <a:gd name="connsiteY2" fmla="*/ 15464 h 15464"/>
                  <a:gd name="connsiteX3" fmla="*/ 0 w 337665"/>
                  <a:gd name="connsiteY3" fmla="*/ 15464 h 15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665" h="15464">
                    <a:moveTo>
                      <a:pt x="0" y="0"/>
                    </a:moveTo>
                    <a:lnTo>
                      <a:pt x="337665" y="0"/>
                    </a:lnTo>
                    <a:lnTo>
                      <a:pt x="337665" y="15464"/>
                    </a:lnTo>
                    <a:lnTo>
                      <a:pt x="0" y="15464"/>
                    </a:lnTo>
                    <a:close/>
                  </a:path>
                </a:pathLst>
              </a:custGeom>
              <a:solidFill>
                <a:srgbClr val="DFEAF7"/>
              </a:solidFill>
              <a:ln w="1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2EC55940-86B2-4766-8E0F-71EA3E668965}"/>
                  </a:ext>
                </a:extLst>
              </p:cNvPr>
              <p:cNvSpPr/>
              <p:nvPr/>
            </p:nvSpPr>
            <p:spPr>
              <a:xfrm>
                <a:off x="1911360" y="3595450"/>
                <a:ext cx="249578" cy="15464"/>
              </a:xfrm>
              <a:custGeom>
                <a:avLst/>
                <a:gdLst>
                  <a:gd name="connsiteX0" fmla="*/ 0 w 249578"/>
                  <a:gd name="connsiteY0" fmla="*/ 0 h 15464"/>
                  <a:gd name="connsiteX1" fmla="*/ 249579 w 249578"/>
                  <a:gd name="connsiteY1" fmla="*/ 0 h 15464"/>
                  <a:gd name="connsiteX2" fmla="*/ 249579 w 249578"/>
                  <a:gd name="connsiteY2" fmla="*/ 15464 h 15464"/>
                  <a:gd name="connsiteX3" fmla="*/ 0 w 249578"/>
                  <a:gd name="connsiteY3" fmla="*/ 15464 h 15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9578" h="15464">
                    <a:moveTo>
                      <a:pt x="0" y="0"/>
                    </a:moveTo>
                    <a:lnTo>
                      <a:pt x="249579" y="0"/>
                    </a:lnTo>
                    <a:lnTo>
                      <a:pt x="249579" y="15464"/>
                    </a:lnTo>
                    <a:lnTo>
                      <a:pt x="0" y="15464"/>
                    </a:lnTo>
                    <a:close/>
                  </a:path>
                </a:pathLst>
              </a:custGeom>
              <a:solidFill>
                <a:srgbClr val="DFEAF7"/>
              </a:solidFill>
              <a:ln w="1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BD2A8195-C980-444E-B8C6-779B044718AA}"/>
                  </a:ext>
                </a:extLst>
              </p:cNvPr>
              <p:cNvSpPr/>
              <p:nvPr/>
            </p:nvSpPr>
            <p:spPr>
              <a:xfrm>
                <a:off x="2059346" y="3663766"/>
                <a:ext cx="189484" cy="15464"/>
              </a:xfrm>
              <a:custGeom>
                <a:avLst/>
                <a:gdLst>
                  <a:gd name="connsiteX0" fmla="*/ 0 w 189484"/>
                  <a:gd name="connsiteY0" fmla="*/ 0 h 15464"/>
                  <a:gd name="connsiteX1" fmla="*/ 189484 w 189484"/>
                  <a:gd name="connsiteY1" fmla="*/ 0 h 15464"/>
                  <a:gd name="connsiteX2" fmla="*/ 189484 w 189484"/>
                  <a:gd name="connsiteY2" fmla="*/ 15464 h 15464"/>
                  <a:gd name="connsiteX3" fmla="*/ 0 w 189484"/>
                  <a:gd name="connsiteY3" fmla="*/ 15464 h 15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9484" h="15464">
                    <a:moveTo>
                      <a:pt x="0" y="0"/>
                    </a:moveTo>
                    <a:lnTo>
                      <a:pt x="189484" y="0"/>
                    </a:lnTo>
                    <a:lnTo>
                      <a:pt x="189484" y="15464"/>
                    </a:lnTo>
                    <a:lnTo>
                      <a:pt x="0" y="15464"/>
                    </a:lnTo>
                    <a:close/>
                  </a:path>
                </a:pathLst>
              </a:custGeom>
              <a:solidFill>
                <a:srgbClr val="DFEAF7"/>
              </a:solidFill>
              <a:ln w="1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4211077E-6951-4186-805A-544A8BAC544D}"/>
                  </a:ext>
                </a:extLst>
              </p:cNvPr>
              <p:cNvSpPr/>
              <p:nvPr/>
            </p:nvSpPr>
            <p:spPr>
              <a:xfrm>
                <a:off x="2103781" y="3766533"/>
                <a:ext cx="145245" cy="15464"/>
              </a:xfrm>
              <a:custGeom>
                <a:avLst/>
                <a:gdLst>
                  <a:gd name="connsiteX0" fmla="*/ 0 w 145245"/>
                  <a:gd name="connsiteY0" fmla="*/ 0 h 15464"/>
                  <a:gd name="connsiteX1" fmla="*/ 145245 w 145245"/>
                  <a:gd name="connsiteY1" fmla="*/ 0 h 15464"/>
                  <a:gd name="connsiteX2" fmla="*/ 145245 w 145245"/>
                  <a:gd name="connsiteY2" fmla="*/ 15464 h 15464"/>
                  <a:gd name="connsiteX3" fmla="*/ 0 w 145245"/>
                  <a:gd name="connsiteY3" fmla="*/ 15464 h 15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5245" h="15464">
                    <a:moveTo>
                      <a:pt x="0" y="0"/>
                    </a:moveTo>
                    <a:lnTo>
                      <a:pt x="145245" y="0"/>
                    </a:lnTo>
                    <a:lnTo>
                      <a:pt x="145245" y="15464"/>
                    </a:lnTo>
                    <a:lnTo>
                      <a:pt x="0" y="15464"/>
                    </a:lnTo>
                    <a:close/>
                  </a:path>
                </a:pathLst>
              </a:custGeom>
              <a:solidFill>
                <a:srgbClr val="DFEAF7"/>
              </a:solidFill>
              <a:ln w="1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2A260BC-17C9-4D5F-85DD-F53CA482AF6F}"/>
                </a:ext>
              </a:extLst>
            </p:cNvPr>
            <p:cNvSpPr/>
            <p:nvPr/>
          </p:nvSpPr>
          <p:spPr>
            <a:xfrm>
              <a:off x="2452864" y="3039134"/>
              <a:ext cx="193873" cy="923147"/>
            </a:xfrm>
            <a:custGeom>
              <a:avLst/>
              <a:gdLst>
                <a:gd name="connsiteX0" fmla="*/ 0 w 484867"/>
                <a:gd name="connsiteY0" fmla="*/ 0 h 923147"/>
                <a:gd name="connsiteX1" fmla="*/ 0 w 484867"/>
                <a:gd name="connsiteY1" fmla="*/ 0 h 923147"/>
                <a:gd name="connsiteX2" fmla="*/ 484868 w 484867"/>
                <a:gd name="connsiteY2" fmla="*/ 471165 h 923147"/>
                <a:gd name="connsiteX3" fmla="*/ 0 w 484867"/>
                <a:gd name="connsiteY3" fmla="*/ 923147 h 923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4867" h="923147">
                  <a:moveTo>
                    <a:pt x="0" y="0"/>
                  </a:moveTo>
                  <a:lnTo>
                    <a:pt x="0" y="0"/>
                  </a:lnTo>
                  <a:lnTo>
                    <a:pt x="484868" y="471165"/>
                  </a:lnTo>
                  <a:lnTo>
                    <a:pt x="0" y="923147"/>
                  </a:lnTo>
                  <a:close/>
                </a:path>
              </a:pathLst>
            </a:custGeom>
            <a:solidFill>
              <a:srgbClr val="1BD7D3"/>
            </a:solidFill>
            <a:ln w="1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20" name="Graphic 31">
              <a:extLst>
                <a:ext uri="{FF2B5EF4-FFF2-40B4-BE49-F238E27FC236}">
                  <a16:creationId xmlns:a16="http://schemas.microsoft.com/office/drawing/2014/main" id="{92464140-5B6C-44E6-B9D3-CC7509D8D7E6}"/>
                </a:ext>
              </a:extLst>
            </p:cNvPr>
            <p:cNvGrpSpPr/>
            <p:nvPr/>
          </p:nvGrpSpPr>
          <p:grpSpPr>
            <a:xfrm>
              <a:off x="1467735" y="3020831"/>
              <a:ext cx="734470" cy="1140134"/>
              <a:chOff x="1467735" y="3020831"/>
              <a:chExt cx="734470" cy="1140134"/>
            </a:xfrm>
          </p:grpSpPr>
          <p:grpSp>
            <p:nvGrpSpPr>
              <p:cNvPr id="42" name="Graphic 31">
                <a:extLst>
                  <a:ext uri="{FF2B5EF4-FFF2-40B4-BE49-F238E27FC236}">
                    <a16:creationId xmlns:a16="http://schemas.microsoft.com/office/drawing/2014/main" id="{C11C5BBF-7409-4401-A51D-E30F63B0E9CC}"/>
                  </a:ext>
                </a:extLst>
              </p:cNvPr>
              <p:cNvGrpSpPr/>
              <p:nvPr/>
            </p:nvGrpSpPr>
            <p:grpSpPr>
              <a:xfrm>
                <a:off x="1467735" y="3020831"/>
                <a:ext cx="734470" cy="743234"/>
                <a:chOff x="1467735" y="3020831"/>
                <a:chExt cx="734470" cy="743234"/>
              </a:xfrm>
            </p:grpSpPr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824DC32A-8A60-43F2-8CBC-E6331C1488F1}"/>
                    </a:ext>
                  </a:extLst>
                </p:cNvPr>
                <p:cNvSpPr/>
                <p:nvPr/>
              </p:nvSpPr>
              <p:spPr>
                <a:xfrm>
                  <a:off x="1794107" y="3305987"/>
                  <a:ext cx="72965" cy="73137"/>
                </a:xfrm>
                <a:custGeom>
                  <a:avLst/>
                  <a:gdLst>
                    <a:gd name="connsiteX0" fmla="*/ 50503 w 72965"/>
                    <a:gd name="connsiteY0" fmla="*/ 71986 h 73137"/>
                    <a:gd name="connsiteX1" fmla="*/ 1174 w 72965"/>
                    <a:gd name="connsiteY1" fmla="*/ 22658 h 73137"/>
                    <a:gd name="connsiteX2" fmla="*/ 1174 w 72965"/>
                    <a:gd name="connsiteY2" fmla="*/ 17177 h 73137"/>
                    <a:gd name="connsiteX3" fmla="*/ 14094 w 72965"/>
                    <a:gd name="connsiteY3" fmla="*/ 4258 h 73137"/>
                    <a:gd name="connsiteX4" fmla="*/ 34452 w 72965"/>
                    <a:gd name="connsiteY4" fmla="*/ 4258 h 73137"/>
                    <a:gd name="connsiteX5" fmla="*/ 68708 w 72965"/>
                    <a:gd name="connsiteY5" fmla="*/ 38513 h 73137"/>
                    <a:gd name="connsiteX6" fmla="*/ 68708 w 72965"/>
                    <a:gd name="connsiteY6" fmla="*/ 58871 h 73137"/>
                    <a:gd name="connsiteX7" fmla="*/ 55788 w 72965"/>
                    <a:gd name="connsiteY7" fmla="*/ 71791 h 73137"/>
                    <a:gd name="connsiteX8" fmla="*/ 50503 w 72965"/>
                    <a:gd name="connsiteY8" fmla="*/ 71986 h 73137"/>
                    <a:gd name="connsiteX9" fmla="*/ 9200 w 72965"/>
                    <a:gd name="connsiteY9" fmla="*/ 20113 h 73137"/>
                    <a:gd name="connsiteX10" fmla="*/ 53048 w 72965"/>
                    <a:gd name="connsiteY10" fmla="*/ 63961 h 73137"/>
                    <a:gd name="connsiteX11" fmla="*/ 63227 w 72965"/>
                    <a:gd name="connsiteY11" fmla="*/ 53782 h 73137"/>
                    <a:gd name="connsiteX12" fmla="*/ 63227 w 72965"/>
                    <a:gd name="connsiteY12" fmla="*/ 44190 h 73137"/>
                    <a:gd name="connsiteX13" fmla="*/ 28971 w 72965"/>
                    <a:gd name="connsiteY13" fmla="*/ 9934 h 73137"/>
                    <a:gd name="connsiteX14" fmla="*/ 19379 w 72965"/>
                    <a:gd name="connsiteY14" fmla="*/ 9934 h 73137"/>
                    <a:gd name="connsiteX15" fmla="*/ 9200 w 72965"/>
                    <a:gd name="connsiteY15" fmla="*/ 20113 h 73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2965" h="73137">
                      <a:moveTo>
                        <a:pt x="50503" y="71986"/>
                      </a:moveTo>
                      <a:lnTo>
                        <a:pt x="1174" y="22658"/>
                      </a:lnTo>
                      <a:cubicBezTo>
                        <a:pt x="-391" y="21092"/>
                        <a:pt x="-391" y="18743"/>
                        <a:pt x="1174" y="17177"/>
                      </a:cubicBezTo>
                      <a:lnTo>
                        <a:pt x="14094" y="4258"/>
                      </a:lnTo>
                      <a:cubicBezTo>
                        <a:pt x="19771" y="-1419"/>
                        <a:pt x="28971" y="-1419"/>
                        <a:pt x="34452" y="4258"/>
                      </a:cubicBezTo>
                      <a:lnTo>
                        <a:pt x="68708" y="38513"/>
                      </a:lnTo>
                      <a:cubicBezTo>
                        <a:pt x="74384" y="44190"/>
                        <a:pt x="74384" y="53390"/>
                        <a:pt x="68708" y="58871"/>
                      </a:cubicBezTo>
                      <a:lnTo>
                        <a:pt x="55788" y="71791"/>
                      </a:lnTo>
                      <a:cubicBezTo>
                        <a:pt x="54222" y="73552"/>
                        <a:pt x="51873" y="73552"/>
                        <a:pt x="50503" y="71986"/>
                      </a:cubicBezTo>
                      <a:close/>
                      <a:moveTo>
                        <a:pt x="9200" y="20113"/>
                      </a:moveTo>
                      <a:lnTo>
                        <a:pt x="53048" y="63961"/>
                      </a:lnTo>
                      <a:lnTo>
                        <a:pt x="63227" y="53782"/>
                      </a:lnTo>
                      <a:cubicBezTo>
                        <a:pt x="65967" y="51041"/>
                        <a:pt x="65967" y="46735"/>
                        <a:pt x="63227" y="44190"/>
                      </a:cubicBezTo>
                      <a:lnTo>
                        <a:pt x="28971" y="9934"/>
                      </a:lnTo>
                      <a:cubicBezTo>
                        <a:pt x="26230" y="7194"/>
                        <a:pt x="21924" y="7194"/>
                        <a:pt x="19379" y="9934"/>
                      </a:cubicBezTo>
                      <a:lnTo>
                        <a:pt x="9200" y="20113"/>
                      </a:lnTo>
                      <a:close/>
                    </a:path>
                  </a:pathLst>
                </a:custGeom>
                <a:solidFill>
                  <a:srgbClr val="0B426B"/>
                </a:solidFill>
                <a:ln w="19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E5382F7D-0888-4B39-A386-71787BC28607}"/>
                    </a:ext>
                  </a:extLst>
                </p:cNvPr>
                <p:cNvSpPr/>
                <p:nvPr/>
              </p:nvSpPr>
              <p:spPr>
                <a:xfrm rot="8100000">
                  <a:off x="1541408" y="3041397"/>
                  <a:ext cx="21923" cy="27208"/>
                </a:xfrm>
                <a:custGeom>
                  <a:avLst/>
                  <a:gdLst>
                    <a:gd name="connsiteX0" fmla="*/ 0 w 21923"/>
                    <a:gd name="connsiteY0" fmla="*/ 0 h 27208"/>
                    <a:gd name="connsiteX1" fmla="*/ 21924 w 21923"/>
                    <a:gd name="connsiteY1" fmla="*/ 0 h 27208"/>
                    <a:gd name="connsiteX2" fmla="*/ 21924 w 21923"/>
                    <a:gd name="connsiteY2" fmla="*/ 27209 h 27208"/>
                    <a:gd name="connsiteX3" fmla="*/ 0 w 21923"/>
                    <a:gd name="connsiteY3" fmla="*/ 27209 h 27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923" h="27208">
                      <a:moveTo>
                        <a:pt x="0" y="0"/>
                      </a:moveTo>
                      <a:lnTo>
                        <a:pt x="21924" y="0"/>
                      </a:lnTo>
                      <a:lnTo>
                        <a:pt x="21924" y="27209"/>
                      </a:lnTo>
                      <a:lnTo>
                        <a:pt x="0" y="27209"/>
                      </a:lnTo>
                      <a:close/>
                    </a:path>
                  </a:pathLst>
                </a:custGeom>
                <a:solidFill>
                  <a:srgbClr val="051D35"/>
                </a:solidFill>
                <a:ln w="19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77C77BB9-3F83-4DA7-9D2E-0A437D5BD9B5}"/>
                    </a:ext>
                  </a:extLst>
                </p:cNvPr>
                <p:cNvSpPr/>
                <p:nvPr/>
              </p:nvSpPr>
              <p:spPr>
                <a:xfrm>
                  <a:off x="1540711" y="3020831"/>
                  <a:ext cx="192077" cy="197607"/>
                </a:xfrm>
                <a:custGeom>
                  <a:avLst/>
                  <a:gdLst>
                    <a:gd name="connsiteX0" fmla="*/ 190757 w 192077"/>
                    <a:gd name="connsiteY0" fmla="*/ 197608 h 197607"/>
                    <a:gd name="connsiteX1" fmla="*/ 190757 w 192077"/>
                    <a:gd name="connsiteY1" fmla="*/ 197608 h 197607"/>
                    <a:gd name="connsiteX2" fmla="*/ 1468 w 192077"/>
                    <a:gd name="connsiteY2" fmla="*/ 8515 h 197607"/>
                    <a:gd name="connsiteX3" fmla="*/ 1468 w 192077"/>
                    <a:gd name="connsiteY3" fmla="*/ 1468 h 197607"/>
                    <a:gd name="connsiteX4" fmla="*/ 1468 w 192077"/>
                    <a:gd name="connsiteY4" fmla="*/ 1468 h 197607"/>
                    <a:gd name="connsiteX5" fmla="*/ 8711 w 192077"/>
                    <a:gd name="connsiteY5" fmla="*/ 1468 h 197607"/>
                    <a:gd name="connsiteX6" fmla="*/ 190757 w 192077"/>
                    <a:gd name="connsiteY6" fmla="*/ 190952 h 197607"/>
                    <a:gd name="connsiteX7" fmla="*/ 190757 w 192077"/>
                    <a:gd name="connsiteY7" fmla="*/ 197608 h 1976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2077" h="197607">
                      <a:moveTo>
                        <a:pt x="190757" y="197608"/>
                      </a:moveTo>
                      <a:lnTo>
                        <a:pt x="190757" y="197608"/>
                      </a:lnTo>
                      <a:lnTo>
                        <a:pt x="1468" y="8515"/>
                      </a:lnTo>
                      <a:cubicBezTo>
                        <a:pt x="-489" y="6558"/>
                        <a:pt x="-489" y="3426"/>
                        <a:pt x="1468" y="1468"/>
                      </a:cubicBezTo>
                      <a:lnTo>
                        <a:pt x="1468" y="1468"/>
                      </a:lnTo>
                      <a:cubicBezTo>
                        <a:pt x="3426" y="-489"/>
                        <a:pt x="6753" y="-489"/>
                        <a:pt x="8711" y="1468"/>
                      </a:cubicBezTo>
                      <a:lnTo>
                        <a:pt x="190757" y="190952"/>
                      </a:lnTo>
                      <a:cubicBezTo>
                        <a:pt x="192518" y="192714"/>
                        <a:pt x="192518" y="195846"/>
                        <a:pt x="190757" y="197608"/>
                      </a:cubicBezTo>
                      <a:close/>
                    </a:path>
                  </a:pathLst>
                </a:custGeom>
                <a:solidFill>
                  <a:srgbClr val="072242"/>
                </a:solidFill>
                <a:ln w="19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06FBFA42-9B82-4A7D-A4CC-FFFE6DE0B6E9}"/>
                    </a:ext>
                  </a:extLst>
                </p:cNvPr>
                <p:cNvSpPr/>
                <p:nvPr/>
              </p:nvSpPr>
              <p:spPr>
                <a:xfrm>
                  <a:off x="1477191" y="3039134"/>
                  <a:ext cx="679832" cy="679636"/>
                </a:xfrm>
                <a:custGeom>
                  <a:avLst/>
                  <a:gdLst>
                    <a:gd name="connsiteX0" fmla="*/ 679833 w 679832"/>
                    <a:gd name="connsiteY0" fmla="*/ 649492 h 679636"/>
                    <a:gd name="connsiteX1" fmla="*/ 649688 w 679832"/>
                    <a:gd name="connsiteY1" fmla="*/ 679637 h 679636"/>
                    <a:gd name="connsiteX2" fmla="*/ 505421 w 679832"/>
                    <a:gd name="connsiteY2" fmla="*/ 548682 h 679636"/>
                    <a:gd name="connsiteX3" fmla="*/ 289511 w 679832"/>
                    <a:gd name="connsiteY3" fmla="*/ 340210 h 679636"/>
                    <a:gd name="connsiteX4" fmla="*/ 0 w 679832"/>
                    <a:gd name="connsiteY4" fmla="*/ 48154 h 679636"/>
                    <a:gd name="connsiteX5" fmla="*/ 48154 w 679832"/>
                    <a:gd name="connsiteY5" fmla="*/ 0 h 679636"/>
                    <a:gd name="connsiteX6" fmla="*/ 340406 w 679832"/>
                    <a:gd name="connsiteY6" fmla="*/ 289511 h 679636"/>
                    <a:gd name="connsiteX7" fmla="*/ 548878 w 679832"/>
                    <a:gd name="connsiteY7" fmla="*/ 505421 h 679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79832" h="679636">
                      <a:moveTo>
                        <a:pt x="679833" y="649492"/>
                      </a:moveTo>
                      <a:lnTo>
                        <a:pt x="649688" y="679637"/>
                      </a:lnTo>
                      <a:lnTo>
                        <a:pt x="505421" y="548682"/>
                      </a:lnTo>
                      <a:lnTo>
                        <a:pt x="289511" y="340210"/>
                      </a:lnTo>
                      <a:lnTo>
                        <a:pt x="0" y="48154"/>
                      </a:lnTo>
                      <a:lnTo>
                        <a:pt x="48154" y="0"/>
                      </a:lnTo>
                      <a:lnTo>
                        <a:pt x="340406" y="289511"/>
                      </a:lnTo>
                      <a:lnTo>
                        <a:pt x="548878" y="505421"/>
                      </a:lnTo>
                      <a:close/>
                    </a:path>
                  </a:pathLst>
                </a:custGeom>
                <a:solidFill>
                  <a:srgbClr val="072242"/>
                </a:solidFill>
                <a:ln w="19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27C2BF14-154E-4D3D-BEE6-1909B1509F63}"/>
                    </a:ext>
                  </a:extLst>
                </p:cNvPr>
                <p:cNvSpPr/>
                <p:nvPr/>
              </p:nvSpPr>
              <p:spPr>
                <a:xfrm>
                  <a:off x="1467735" y="3029714"/>
                  <a:ext cx="57414" cy="57574"/>
                </a:xfrm>
                <a:custGeom>
                  <a:avLst/>
                  <a:gdLst>
                    <a:gd name="connsiteX0" fmla="*/ 9848 w 57414"/>
                    <a:gd name="connsiteY0" fmla="*/ 9812 h 57574"/>
                    <a:gd name="connsiteX1" fmla="*/ 9848 w 57414"/>
                    <a:gd name="connsiteY1" fmla="*/ 9812 h 57574"/>
                    <a:gd name="connsiteX2" fmla="*/ 5737 w 57414"/>
                    <a:gd name="connsiteY2" fmla="*/ 52289 h 57574"/>
                    <a:gd name="connsiteX3" fmla="*/ 9261 w 57414"/>
                    <a:gd name="connsiteY3" fmla="*/ 57574 h 57574"/>
                    <a:gd name="connsiteX4" fmla="*/ 57415 w 57414"/>
                    <a:gd name="connsiteY4" fmla="*/ 9420 h 57574"/>
                    <a:gd name="connsiteX5" fmla="*/ 52129 w 57414"/>
                    <a:gd name="connsiteY5" fmla="*/ 5897 h 57574"/>
                    <a:gd name="connsiteX6" fmla="*/ 9848 w 57414"/>
                    <a:gd name="connsiteY6" fmla="*/ 9812 h 57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414" h="57574">
                      <a:moveTo>
                        <a:pt x="9848" y="9812"/>
                      </a:moveTo>
                      <a:lnTo>
                        <a:pt x="9848" y="9812"/>
                      </a:lnTo>
                      <a:cubicBezTo>
                        <a:pt x="-1505" y="21165"/>
                        <a:pt x="-3267" y="38978"/>
                        <a:pt x="5737" y="52289"/>
                      </a:cubicBezTo>
                      <a:lnTo>
                        <a:pt x="9261" y="57574"/>
                      </a:lnTo>
                      <a:lnTo>
                        <a:pt x="57415" y="9420"/>
                      </a:lnTo>
                      <a:lnTo>
                        <a:pt x="52129" y="5897"/>
                      </a:lnTo>
                      <a:cubicBezTo>
                        <a:pt x="39014" y="-3304"/>
                        <a:pt x="21201" y="-1542"/>
                        <a:pt x="9848" y="9812"/>
                      </a:cubicBezTo>
                      <a:close/>
                    </a:path>
                  </a:pathLst>
                </a:custGeom>
                <a:solidFill>
                  <a:srgbClr val="EAAA00"/>
                </a:solidFill>
                <a:ln w="19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A09A408E-14DF-47E5-ACB3-923967840CA7}"/>
                    </a:ext>
                  </a:extLst>
                </p:cNvPr>
                <p:cNvSpPr/>
                <p:nvPr/>
              </p:nvSpPr>
              <p:spPr>
                <a:xfrm>
                  <a:off x="2126879" y="3688626"/>
                  <a:ext cx="71643" cy="71839"/>
                </a:xfrm>
                <a:custGeom>
                  <a:avLst/>
                  <a:gdLst>
                    <a:gd name="connsiteX0" fmla="*/ 71644 w 71643"/>
                    <a:gd name="connsiteY0" fmla="*/ 67142 h 71839"/>
                    <a:gd name="connsiteX1" fmla="*/ 67142 w 71643"/>
                    <a:gd name="connsiteY1" fmla="*/ 71839 h 71839"/>
                    <a:gd name="connsiteX2" fmla="*/ 0 w 71643"/>
                    <a:gd name="connsiteY2" fmla="*/ 30145 h 71839"/>
                    <a:gd name="connsiteX3" fmla="*/ 30145 w 71643"/>
                    <a:gd name="connsiteY3" fmla="*/ 0 h 718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1643" h="71839">
                      <a:moveTo>
                        <a:pt x="71644" y="67142"/>
                      </a:moveTo>
                      <a:lnTo>
                        <a:pt x="67142" y="71839"/>
                      </a:lnTo>
                      <a:lnTo>
                        <a:pt x="0" y="30145"/>
                      </a:lnTo>
                      <a:lnTo>
                        <a:pt x="30145" y="0"/>
                      </a:lnTo>
                      <a:close/>
                    </a:path>
                  </a:pathLst>
                </a:custGeom>
                <a:solidFill>
                  <a:srgbClr val="EAAA00"/>
                </a:solidFill>
                <a:ln w="19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858E5B53-46FE-400E-B796-D605409A8DC7}"/>
                    </a:ext>
                  </a:extLst>
                </p:cNvPr>
                <p:cNvSpPr/>
                <p:nvPr/>
              </p:nvSpPr>
              <p:spPr>
                <a:xfrm>
                  <a:off x="2194412" y="3756354"/>
                  <a:ext cx="7792" cy="7711"/>
                </a:xfrm>
                <a:custGeom>
                  <a:avLst/>
                  <a:gdLst>
                    <a:gd name="connsiteX0" fmla="*/ 7243 w 7792"/>
                    <a:gd name="connsiteY0" fmla="*/ 7243 h 7711"/>
                    <a:gd name="connsiteX1" fmla="*/ 7243 w 7792"/>
                    <a:gd name="connsiteY1" fmla="*/ 7243 h 7711"/>
                    <a:gd name="connsiteX2" fmla="*/ 5285 w 7792"/>
                    <a:gd name="connsiteY2" fmla="*/ 7438 h 7711"/>
                    <a:gd name="connsiteX3" fmla="*/ 0 w 7792"/>
                    <a:gd name="connsiteY3" fmla="*/ 3523 h 7711"/>
                    <a:gd name="connsiteX4" fmla="*/ 3523 w 7792"/>
                    <a:gd name="connsiteY4" fmla="*/ 0 h 7711"/>
                    <a:gd name="connsiteX5" fmla="*/ 7438 w 7792"/>
                    <a:gd name="connsiteY5" fmla="*/ 5285 h 7711"/>
                    <a:gd name="connsiteX6" fmla="*/ 7243 w 7792"/>
                    <a:gd name="connsiteY6" fmla="*/ 7243 h 7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92" h="7711">
                      <a:moveTo>
                        <a:pt x="7243" y="7243"/>
                      </a:moveTo>
                      <a:lnTo>
                        <a:pt x="7243" y="7243"/>
                      </a:lnTo>
                      <a:cubicBezTo>
                        <a:pt x="6655" y="7830"/>
                        <a:pt x="5872" y="7830"/>
                        <a:pt x="5285" y="7438"/>
                      </a:cubicBezTo>
                      <a:lnTo>
                        <a:pt x="0" y="3523"/>
                      </a:lnTo>
                      <a:lnTo>
                        <a:pt x="3523" y="0"/>
                      </a:lnTo>
                      <a:lnTo>
                        <a:pt x="7438" y="5285"/>
                      </a:lnTo>
                      <a:cubicBezTo>
                        <a:pt x="8026" y="5872"/>
                        <a:pt x="7830" y="6655"/>
                        <a:pt x="7243" y="7243"/>
                      </a:cubicBezTo>
                      <a:close/>
                    </a:path>
                  </a:pathLst>
                </a:custGeom>
                <a:solidFill>
                  <a:srgbClr val="072242"/>
                </a:solidFill>
                <a:ln w="19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E340F330-6469-4273-BC40-1874BCCC57FB}"/>
                    </a:ext>
                  </a:extLst>
                </p:cNvPr>
                <p:cNvSpPr/>
                <p:nvPr/>
              </p:nvSpPr>
              <p:spPr>
                <a:xfrm>
                  <a:off x="1772575" y="3334518"/>
                  <a:ext cx="67337" cy="67337"/>
                </a:xfrm>
                <a:custGeom>
                  <a:avLst/>
                  <a:gdLst>
                    <a:gd name="connsiteX0" fmla="*/ 67337 w 67337"/>
                    <a:gd name="connsiteY0" fmla="*/ 17422 h 67337"/>
                    <a:gd name="connsiteX1" fmla="*/ 17422 w 67337"/>
                    <a:gd name="connsiteY1" fmla="*/ 67337 h 67337"/>
                    <a:gd name="connsiteX2" fmla="*/ 0 w 67337"/>
                    <a:gd name="connsiteY2" fmla="*/ 50503 h 67337"/>
                    <a:gd name="connsiteX3" fmla="*/ 50699 w 67337"/>
                    <a:gd name="connsiteY3" fmla="*/ 0 h 67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337" h="67337">
                      <a:moveTo>
                        <a:pt x="67337" y="17422"/>
                      </a:moveTo>
                      <a:lnTo>
                        <a:pt x="17422" y="67337"/>
                      </a:lnTo>
                      <a:lnTo>
                        <a:pt x="0" y="50503"/>
                      </a:lnTo>
                      <a:lnTo>
                        <a:pt x="50699" y="0"/>
                      </a:lnTo>
                      <a:close/>
                    </a:path>
                  </a:pathLst>
                </a:custGeom>
                <a:solidFill>
                  <a:srgbClr val="051D35"/>
                </a:solidFill>
                <a:ln w="19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43" name="Graphic 31">
                <a:extLst>
                  <a:ext uri="{FF2B5EF4-FFF2-40B4-BE49-F238E27FC236}">
                    <a16:creationId xmlns:a16="http://schemas.microsoft.com/office/drawing/2014/main" id="{39ED7E18-0E5B-4D3D-B485-D41F1E59E28B}"/>
                  </a:ext>
                </a:extLst>
              </p:cNvPr>
              <p:cNvGrpSpPr/>
              <p:nvPr/>
            </p:nvGrpSpPr>
            <p:grpSpPr>
              <a:xfrm>
                <a:off x="1657671" y="3142020"/>
                <a:ext cx="369963" cy="1018945"/>
                <a:chOff x="1657671" y="3142020"/>
                <a:chExt cx="369963" cy="1018945"/>
              </a:xfrm>
            </p:grpSpPr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A4FCB2A5-B3E4-4885-8964-B989C7A9930B}"/>
                    </a:ext>
                  </a:extLst>
                </p:cNvPr>
                <p:cNvSpPr/>
                <p:nvPr/>
              </p:nvSpPr>
              <p:spPr>
                <a:xfrm>
                  <a:off x="1799588" y="3165587"/>
                  <a:ext cx="108444" cy="141330"/>
                </a:xfrm>
                <a:custGeom>
                  <a:avLst/>
                  <a:gdLst>
                    <a:gd name="connsiteX0" fmla="*/ 108444 w 108444"/>
                    <a:gd name="connsiteY0" fmla="*/ 25643 h 141330"/>
                    <a:gd name="connsiteX1" fmla="*/ 105508 w 108444"/>
                    <a:gd name="connsiteY1" fmla="*/ 48154 h 141330"/>
                    <a:gd name="connsiteX2" fmla="*/ 95329 w 108444"/>
                    <a:gd name="connsiteY2" fmla="*/ 79865 h 141330"/>
                    <a:gd name="connsiteX3" fmla="*/ 80061 w 108444"/>
                    <a:gd name="connsiteY3" fmla="*/ 107074 h 141330"/>
                    <a:gd name="connsiteX4" fmla="*/ 64010 w 108444"/>
                    <a:gd name="connsiteY4" fmla="*/ 104138 h 141330"/>
                    <a:gd name="connsiteX5" fmla="*/ 61269 w 108444"/>
                    <a:gd name="connsiteY5" fmla="*/ 136045 h 141330"/>
                    <a:gd name="connsiteX6" fmla="*/ 57158 w 108444"/>
                    <a:gd name="connsiteY6" fmla="*/ 141330 h 141330"/>
                    <a:gd name="connsiteX7" fmla="*/ 51286 w 108444"/>
                    <a:gd name="connsiteY7" fmla="*/ 139373 h 141330"/>
                    <a:gd name="connsiteX8" fmla="*/ 19575 w 108444"/>
                    <a:gd name="connsiteY8" fmla="*/ 116470 h 141330"/>
                    <a:gd name="connsiteX9" fmla="*/ 0 w 108444"/>
                    <a:gd name="connsiteY9" fmla="*/ 102376 h 141330"/>
                    <a:gd name="connsiteX10" fmla="*/ 4502 w 108444"/>
                    <a:gd name="connsiteY10" fmla="*/ 88674 h 141330"/>
                    <a:gd name="connsiteX11" fmla="*/ 11745 w 108444"/>
                    <a:gd name="connsiteY11" fmla="*/ 38367 h 141330"/>
                    <a:gd name="connsiteX12" fmla="*/ 25839 w 108444"/>
                    <a:gd name="connsiteY12" fmla="*/ 6068 h 141330"/>
                    <a:gd name="connsiteX13" fmla="*/ 87499 w 108444"/>
                    <a:gd name="connsiteY13" fmla="*/ 0 h 141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8444" h="141330">
                      <a:moveTo>
                        <a:pt x="108444" y="25643"/>
                      </a:moveTo>
                      <a:lnTo>
                        <a:pt x="105508" y="48154"/>
                      </a:lnTo>
                      <a:lnTo>
                        <a:pt x="95329" y="79865"/>
                      </a:lnTo>
                      <a:lnTo>
                        <a:pt x="80061" y="107074"/>
                      </a:lnTo>
                      <a:lnTo>
                        <a:pt x="64010" y="104138"/>
                      </a:lnTo>
                      <a:lnTo>
                        <a:pt x="61269" y="136045"/>
                      </a:lnTo>
                      <a:lnTo>
                        <a:pt x="57158" y="141330"/>
                      </a:lnTo>
                      <a:lnTo>
                        <a:pt x="51286" y="139373"/>
                      </a:lnTo>
                      <a:lnTo>
                        <a:pt x="19575" y="116470"/>
                      </a:lnTo>
                      <a:lnTo>
                        <a:pt x="0" y="102376"/>
                      </a:lnTo>
                      <a:lnTo>
                        <a:pt x="4502" y="88674"/>
                      </a:lnTo>
                      <a:lnTo>
                        <a:pt x="11745" y="38367"/>
                      </a:lnTo>
                      <a:lnTo>
                        <a:pt x="25839" y="6068"/>
                      </a:lnTo>
                      <a:lnTo>
                        <a:pt x="87499" y="0"/>
                      </a:lnTo>
                      <a:close/>
                    </a:path>
                  </a:pathLst>
                </a:custGeom>
                <a:solidFill>
                  <a:srgbClr val="F7A890"/>
                </a:solidFill>
                <a:ln w="19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631686D7-7FB5-4970-BF53-16F6D61C04A3}"/>
                    </a:ext>
                  </a:extLst>
                </p:cNvPr>
                <p:cNvSpPr/>
                <p:nvPr/>
              </p:nvSpPr>
              <p:spPr>
                <a:xfrm>
                  <a:off x="1835606" y="3252695"/>
                  <a:ext cx="27991" cy="22315"/>
                </a:xfrm>
                <a:custGeom>
                  <a:avLst/>
                  <a:gdLst>
                    <a:gd name="connsiteX0" fmla="*/ 27992 w 27991"/>
                    <a:gd name="connsiteY0" fmla="*/ 17030 h 22315"/>
                    <a:gd name="connsiteX1" fmla="*/ 0 w 27991"/>
                    <a:gd name="connsiteY1" fmla="*/ 0 h 22315"/>
                    <a:gd name="connsiteX2" fmla="*/ 27405 w 27991"/>
                    <a:gd name="connsiteY2" fmla="*/ 22315 h 22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991" h="22315">
                      <a:moveTo>
                        <a:pt x="27992" y="17030"/>
                      </a:moveTo>
                      <a:lnTo>
                        <a:pt x="0" y="0"/>
                      </a:lnTo>
                      <a:lnTo>
                        <a:pt x="27405" y="22315"/>
                      </a:lnTo>
                      <a:close/>
                    </a:path>
                  </a:pathLst>
                </a:custGeom>
                <a:solidFill>
                  <a:srgbClr val="F7A890">
                    <a:alpha val="63000"/>
                  </a:srgbClr>
                </a:solidFill>
                <a:ln w="19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C7DB27C0-1027-497B-82D0-BD509BF8E8DF}"/>
                    </a:ext>
                  </a:extLst>
                </p:cNvPr>
                <p:cNvSpPr/>
                <p:nvPr/>
              </p:nvSpPr>
              <p:spPr>
                <a:xfrm>
                  <a:off x="1803204" y="3142020"/>
                  <a:ext cx="117406" cy="121498"/>
                </a:xfrm>
                <a:custGeom>
                  <a:avLst/>
                  <a:gdLst>
                    <a:gd name="connsiteX0" fmla="*/ 88190 w 117406"/>
                    <a:gd name="connsiteY0" fmla="*/ 67023 h 121498"/>
                    <a:gd name="connsiteX1" fmla="*/ 76054 w 117406"/>
                    <a:gd name="connsiteY1" fmla="*/ 75636 h 121498"/>
                    <a:gd name="connsiteX2" fmla="*/ 66266 w 117406"/>
                    <a:gd name="connsiteY2" fmla="*/ 67611 h 121498"/>
                    <a:gd name="connsiteX3" fmla="*/ 59219 w 117406"/>
                    <a:gd name="connsiteY3" fmla="*/ 77594 h 121498"/>
                    <a:gd name="connsiteX4" fmla="*/ 69202 w 117406"/>
                    <a:gd name="connsiteY4" fmla="*/ 94232 h 121498"/>
                    <a:gd name="connsiteX5" fmla="*/ 46496 w 117406"/>
                    <a:gd name="connsiteY5" fmla="*/ 120854 h 121498"/>
                    <a:gd name="connsiteX6" fmla="*/ 1082 w 117406"/>
                    <a:gd name="connsiteY6" fmla="*/ 112241 h 121498"/>
                    <a:gd name="connsiteX7" fmla="*/ 103 w 117406"/>
                    <a:gd name="connsiteY7" fmla="*/ 65653 h 121498"/>
                    <a:gd name="connsiteX8" fmla="*/ 30248 w 117406"/>
                    <a:gd name="connsiteY8" fmla="*/ 9474 h 121498"/>
                    <a:gd name="connsiteX9" fmla="*/ 61568 w 117406"/>
                    <a:gd name="connsiteY9" fmla="*/ 2035 h 121498"/>
                    <a:gd name="connsiteX10" fmla="*/ 110309 w 117406"/>
                    <a:gd name="connsiteY10" fmla="*/ 13584 h 121498"/>
                    <a:gd name="connsiteX11" fmla="*/ 103850 w 117406"/>
                    <a:gd name="connsiteY11" fmla="*/ 55670 h 121498"/>
                    <a:gd name="connsiteX12" fmla="*/ 88190 w 117406"/>
                    <a:gd name="connsiteY12" fmla="*/ 67023 h 121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7406" h="121498">
                      <a:moveTo>
                        <a:pt x="88190" y="67023"/>
                      </a:moveTo>
                      <a:cubicBezTo>
                        <a:pt x="86624" y="71917"/>
                        <a:pt x="75075" y="94037"/>
                        <a:pt x="76054" y="75636"/>
                      </a:cubicBezTo>
                      <a:cubicBezTo>
                        <a:pt x="75662" y="69372"/>
                        <a:pt x="70573" y="66828"/>
                        <a:pt x="66266" y="67611"/>
                      </a:cubicBezTo>
                      <a:cubicBezTo>
                        <a:pt x="61960" y="68394"/>
                        <a:pt x="59023" y="73092"/>
                        <a:pt x="59219" y="77594"/>
                      </a:cubicBezTo>
                      <a:cubicBezTo>
                        <a:pt x="59611" y="82096"/>
                        <a:pt x="63526" y="91688"/>
                        <a:pt x="69202" y="94232"/>
                      </a:cubicBezTo>
                      <a:cubicBezTo>
                        <a:pt x="65092" y="106760"/>
                        <a:pt x="53347" y="117135"/>
                        <a:pt x="46496" y="120854"/>
                      </a:cubicBezTo>
                      <a:cubicBezTo>
                        <a:pt x="40036" y="124182"/>
                        <a:pt x="4997" y="113611"/>
                        <a:pt x="1082" y="112241"/>
                      </a:cubicBezTo>
                      <a:cubicBezTo>
                        <a:pt x="3627" y="93841"/>
                        <a:pt x="495" y="82683"/>
                        <a:pt x="103" y="65653"/>
                      </a:cubicBezTo>
                      <a:cubicBezTo>
                        <a:pt x="-1854" y="4384"/>
                        <a:pt x="24572" y="4971"/>
                        <a:pt x="30248" y="9474"/>
                      </a:cubicBezTo>
                      <a:cubicBezTo>
                        <a:pt x="38078" y="1644"/>
                        <a:pt x="48062" y="-2859"/>
                        <a:pt x="61568" y="2035"/>
                      </a:cubicBezTo>
                      <a:cubicBezTo>
                        <a:pt x="72726" y="6146"/>
                        <a:pt x="100522" y="8691"/>
                        <a:pt x="110309" y="13584"/>
                      </a:cubicBezTo>
                      <a:cubicBezTo>
                        <a:pt x="126948" y="22001"/>
                        <a:pt x="109918" y="57628"/>
                        <a:pt x="103850" y="55670"/>
                      </a:cubicBezTo>
                      <a:cubicBezTo>
                        <a:pt x="88386" y="50972"/>
                        <a:pt x="92105" y="54496"/>
                        <a:pt x="88190" y="67023"/>
                      </a:cubicBezTo>
                      <a:close/>
                    </a:path>
                  </a:pathLst>
                </a:custGeom>
                <a:solidFill>
                  <a:srgbClr val="0C1E3E"/>
                </a:solidFill>
                <a:ln w="19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98C365AD-B329-4659-86BC-A4F289548E48}"/>
                    </a:ext>
                  </a:extLst>
                </p:cNvPr>
                <p:cNvSpPr/>
                <p:nvPr/>
              </p:nvSpPr>
              <p:spPr>
                <a:xfrm>
                  <a:off x="1670395" y="3580377"/>
                  <a:ext cx="187918" cy="557294"/>
                </a:xfrm>
                <a:custGeom>
                  <a:avLst/>
                  <a:gdLst>
                    <a:gd name="connsiteX0" fmla="*/ 11353 w 187918"/>
                    <a:gd name="connsiteY0" fmla="*/ 1762 h 557294"/>
                    <a:gd name="connsiteX1" fmla="*/ 0 w 187918"/>
                    <a:gd name="connsiteY1" fmla="*/ 554946 h 557294"/>
                    <a:gd name="connsiteX2" fmla="*/ 35039 w 187918"/>
                    <a:gd name="connsiteY2" fmla="*/ 556120 h 557294"/>
                    <a:gd name="connsiteX3" fmla="*/ 97091 w 187918"/>
                    <a:gd name="connsiteY3" fmla="*/ 280898 h 557294"/>
                    <a:gd name="connsiteX4" fmla="*/ 131934 w 187918"/>
                    <a:gd name="connsiteY4" fmla="*/ 557294 h 557294"/>
                    <a:gd name="connsiteX5" fmla="*/ 172650 w 187918"/>
                    <a:gd name="connsiteY5" fmla="*/ 556512 h 557294"/>
                    <a:gd name="connsiteX6" fmla="*/ 187918 w 187918"/>
                    <a:gd name="connsiteY6" fmla="*/ 0 h 557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7918" h="557294">
                      <a:moveTo>
                        <a:pt x="11353" y="1762"/>
                      </a:moveTo>
                      <a:lnTo>
                        <a:pt x="0" y="554946"/>
                      </a:lnTo>
                      <a:lnTo>
                        <a:pt x="35039" y="556120"/>
                      </a:lnTo>
                      <a:lnTo>
                        <a:pt x="97091" y="280898"/>
                      </a:lnTo>
                      <a:lnTo>
                        <a:pt x="131934" y="557294"/>
                      </a:lnTo>
                      <a:lnTo>
                        <a:pt x="172650" y="556512"/>
                      </a:lnTo>
                      <a:lnTo>
                        <a:pt x="187918" y="0"/>
                      </a:lnTo>
                      <a:close/>
                    </a:path>
                  </a:pathLst>
                </a:custGeom>
                <a:solidFill>
                  <a:srgbClr val="063856"/>
                </a:solidFill>
                <a:ln w="19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2E64DE3F-57C1-4C5B-9360-B9BCAECCBFAF}"/>
                    </a:ext>
                  </a:extLst>
                </p:cNvPr>
                <p:cNvSpPr/>
                <p:nvPr/>
              </p:nvSpPr>
              <p:spPr>
                <a:xfrm>
                  <a:off x="1683510" y="3276380"/>
                  <a:ext cx="75754" cy="116078"/>
                </a:xfrm>
                <a:custGeom>
                  <a:avLst/>
                  <a:gdLst>
                    <a:gd name="connsiteX0" fmla="*/ 75755 w 75754"/>
                    <a:gd name="connsiteY0" fmla="*/ 0 h 116078"/>
                    <a:gd name="connsiteX1" fmla="*/ 16247 w 75754"/>
                    <a:gd name="connsiteY1" fmla="*/ 42477 h 116078"/>
                    <a:gd name="connsiteX2" fmla="*/ 10375 w 75754"/>
                    <a:gd name="connsiteY2" fmla="*/ 36801 h 116078"/>
                    <a:gd name="connsiteX3" fmla="*/ 0 w 75754"/>
                    <a:gd name="connsiteY3" fmla="*/ 51482 h 116078"/>
                    <a:gd name="connsiteX4" fmla="*/ 0 w 75754"/>
                    <a:gd name="connsiteY4" fmla="*/ 90044 h 116078"/>
                    <a:gd name="connsiteX5" fmla="*/ 22511 w 75754"/>
                    <a:gd name="connsiteY5" fmla="*/ 116079 h 116078"/>
                    <a:gd name="connsiteX6" fmla="*/ 75755 w 75754"/>
                    <a:gd name="connsiteY6" fmla="*/ 79865 h 11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754" h="116078">
                      <a:moveTo>
                        <a:pt x="75755" y="0"/>
                      </a:moveTo>
                      <a:lnTo>
                        <a:pt x="16247" y="42477"/>
                      </a:lnTo>
                      <a:lnTo>
                        <a:pt x="10375" y="36801"/>
                      </a:lnTo>
                      <a:lnTo>
                        <a:pt x="0" y="51482"/>
                      </a:lnTo>
                      <a:lnTo>
                        <a:pt x="0" y="90044"/>
                      </a:lnTo>
                      <a:lnTo>
                        <a:pt x="22511" y="116079"/>
                      </a:lnTo>
                      <a:lnTo>
                        <a:pt x="75755" y="79865"/>
                      </a:lnTo>
                      <a:close/>
                    </a:path>
                  </a:pathLst>
                </a:custGeom>
                <a:solidFill>
                  <a:srgbClr val="1BD7D3"/>
                </a:solidFill>
                <a:ln w="19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8D2EE6B1-78CF-4275-B129-F6B4DE7D7D43}"/>
                    </a:ext>
                  </a:extLst>
                </p:cNvPr>
                <p:cNvSpPr/>
                <p:nvPr/>
              </p:nvSpPr>
              <p:spPr>
                <a:xfrm>
                  <a:off x="1672939" y="3267963"/>
                  <a:ext cx="221978" cy="416355"/>
                </a:xfrm>
                <a:custGeom>
                  <a:avLst/>
                  <a:gdLst>
                    <a:gd name="connsiteX0" fmla="*/ 126649 w 221978"/>
                    <a:gd name="connsiteY0" fmla="*/ 0 h 416355"/>
                    <a:gd name="connsiteX1" fmla="*/ 86325 w 221978"/>
                    <a:gd name="connsiteY1" fmla="*/ 8417 h 416355"/>
                    <a:gd name="connsiteX2" fmla="*/ 55397 w 221978"/>
                    <a:gd name="connsiteY2" fmla="*/ 30537 h 416355"/>
                    <a:gd name="connsiteX3" fmla="*/ 36409 w 221978"/>
                    <a:gd name="connsiteY3" fmla="*/ 61661 h 416355"/>
                    <a:gd name="connsiteX4" fmla="*/ 7634 w 221978"/>
                    <a:gd name="connsiteY4" fmla="*/ 269936 h 416355"/>
                    <a:gd name="connsiteX5" fmla="*/ 0 w 221978"/>
                    <a:gd name="connsiteY5" fmla="*/ 403437 h 416355"/>
                    <a:gd name="connsiteX6" fmla="*/ 201033 w 221978"/>
                    <a:gd name="connsiteY6" fmla="*/ 416356 h 416355"/>
                    <a:gd name="connsiteX7" fmla="*/ 199859 w 221978"/>
                    <a:gd name="connsiteY7" fmla="*/ 307520 h 416355"/>
                    <a:gd name="connsiteX8" fmla="*/ 221978 w 221978"/>
                    <a:gd name="connsiteY8" fmla="*/ 191637 h 416355"/>
                    <a:gd name="connsiteX9" fmla="*/ 215714 w 221978"/>
                    <a:gd name="connsiteY9" fmla="*/ 45218 h 416355"/>
                    <a:gd name="connsiteX10" fmla="*/ 188310 w 221978"/>
                    <a:gd name="connsiteY10" fmla="*/ 26034 h 4163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1978" h="416355">
                      <a:moveTo>
                        <a:pt x="126649" y="0"/>
                      </a:moveTo>
                      <a:lnTo>
                        <a:pt x="86325" y="8417"/>
                      </a:lnTo>
                      <a:lnTo>
                        <a:pt x="55397" y="30537"/>
                      </a:lnTo>
                      <a:lnTo>
                        <a:pt x="36409" y="61661"/>
                      </a:lnTo>
                      <a:lnTo>
                        <a:pt x="7634" y="269936"/>
                      </a:lnTo>
                      <a:lnTo>
                        <a:pt x="0" y="403437"/>
                      </a:lnTo>
                      <a:lnTo>
                        <a:pt x="201033" y="416356"/>
                      </a:lnTo>
                      <a:lnTo>
                        <a:pt x="199859" y="307520"/>
                      </a:lnTo>
                      <a:lnTo>
                        <a:pt x="221978" y="191637"/>
                      </a:lnTo>
                      <a:lnTo>
                        <a:pt x="215714" y="45218"/>
                      </a:lnTo>
                      <a:lnTo>
                        <a:pt x="188310" y="26034"/>
                      </a:lnTo>
                      <a:close/>
                    </a:path>
                  </a:pathLst>
                </a:custGeom>
                <a:solidFill>
                  <a:srgbClr val="1BD7D3"/>
                </a:solidFill>
                <a:ln w="19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B78C6C9D-352A-4290-9888-98FCCD2DFAEF}"/>
                    </a:ext>
                  </a:extLst>
                </p:cNvPr>
                <p:cNvSpPr/>
                <p:nvPr/>
              </p:nvSpPr>
              <p:spPr>
                <a:xfrm>
                  <a:off x="1758285" y="3765555"/>
                  <a:ext cx="9200" cy="128802"/>
                </a:xfrm>
                <a:custGeom>
                  <a:avLst/>
                  <a:gdLst>
                    <a:gd name="connsiteX0" fmla="*/ 1566 w 9200"/>
                    <a:gd name="connsiteY0" fmla="*/ 128802 h 128802"/>
                    <a:gd name="connsiteX1" fmla="*/ 0 w 9200"/>
                    <a:gd name="connsiteY1" fmla="*/ 0 h 128802"/>
                    <a:gd name="connsiteX2" fmla="*/ 9200 w 9200"/>
                    <a:gd name="connsiteY2" fmla="*/ 95721 h 1288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200" h="128802">
                      <a:moveTo>
                        <a:pt x="1566" y="128802"/>
                      </a:moveTo>
                      <a:lnTo>
                        <a:pt x="0" y="0"/>
                      </a:lnTo>
                      <a:lnTo>
                        <a:pt x="9200" y="95721"/>
                      </a:lnTo>
                      <a:close/>
                    </a:path>
                  </a:pathLst>
                </a:custGeom>
                <a:solidFill>
                  <a:srgbClr val="063856">
                    <a:alpha val="63000"/>
                  </a:srgbClr>
                </a:solidFill>
                <a:ln w="19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E4F0A62B-88AE-4825-B388-0D4B41B06A0C}"/>
                    </a:ext>
                  </a:extLst>
                </p:cNvPr>
                <p:cNvSpPr/>
                <p:nvPr/>
              </p:nvSpPr>
              <p:spPr>
                <a:xfrm>
                  <a:off x="1801937" y="4137084"/>
                  <a:ext cx="86129" cy="23881"/>
                </a:xfrm>
                <a:custGeom>
                  <a:avLst/>
                  <a:gdLst>
                    <a:gd name="connsiteX0" fmla="*/ 392 w 86129"/>
                    <a:gd name="connsiteY0" fmla="*/ 587 h 23881"/>
                    <a:gd name="connsiteX1" fmla="*/ 0 w 86129"/>
                    <a:gd name="connsiteY1" fmla="*/ 23881 h 23881"/>
                    <a:gd name="connsiteX2" fmla="*/ 13311 w 86129"/>
                    <a:gd name="connsiteY2" fmla="*/ 23881 h 23881"/>
                    <a:gd name="connsiteX3" fmla="*/ 14290 w 86129"/>
                    <a:gd name="connsiteY3" fmla="*/ 21141 h 23881"/>
                    <a:gd name="connsiteX4" fmla="*/ 27796 w 86129"/>
                    <a:gd name="connsiteY4" fmla="*/ 23881 h 23881"/>
                    <a:gd name="connsiteX5" fmla="*/ 86129 w 86129"/>
                    <a:gd name="connsiteY5" fmla="*/ 23881 h 23881"/>
                    <a:gd name="connsiteX6" fmla="*/ 83976 w 86129"/>
                    <a:gd name="connsiteY6" fmla="*/ 15660 h 23881"/>
                    <a:gd name="connsiteX7" fmla="*/ 33473 w 86129"/>
                    <a:gd name="connsiteY7" fmla="*/ 0 h 23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6129" h="23881">
                      <a:moveTo>
                        <a:pt x="392" y="587"/>
                      </a:moveTo>
                      <a:lnTo>
                        <a:pt x="0" y="23881"/>
                      </a:lnTo>
                      <a:lnTo>
                        <a:pt x="13311" y="23881"/>
                      </a:lnTo>
                      <a:lnTo>
                        <a:pt x="14290" y="21141"/>
                      </a:lnTo>
                      <a:lnTo>
                        <a:pt x="27796" y="23881"/>
                      </a:lnTo>
                      <a:lnTo>
                        <a:pt x="86129" y="23881"/>
                      </a:lnTo>
                      <a:lnTo>
                        <a:pt x="83976" y="15660"/>
                      </a:lnTo>
                      <a:lnTo>
                        <a:pt x="33473" y="0"/>
                      </a:lnTo>
                      <a:close/>
                    </a:path>
                  </a:pathLst>
                </a:custGeom>
                <a:solidFill>
                  <a:srgbClr val="11141C"/>
                </a:solidFill>
                <a:ln w="19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C96F5D18-42FF-432D-97D9-C557B5C1A88C}"/>
                    </a:ext>
                  </a:extLst>
                </p:cNvPr>
                <p:cNvSpPr/>
                <p:nvPr/>
              </p:nvSpPr>
              <p:spPr>
                <a:xfrm>
                  <a:off x="1657671" y="4135323"/>
                  <a:ext cx="44043" cy="25642"/>
                </a:xfrm>
                <a:custGeom>
                  <a:avLst/>
                  <a:gdLst>
                    <a:gd name="connsiteX0" fmla="*/ 12724 w 44043"/>
                    <a:gd name="connsiteY0" fmla="*/ 0 h 25642"/>
                    <a:gd name="connsiteX1" fmla="*/ 0 w 44043"/>
                    <a:gd name="connsiteY1" fmla="*/ 19379 h 25642"/>
                    <a:gd name="connsiteX2" fmla="*/ 196 w 44043"/>
                    <a:gd name="connsiteY2" fmla="*/ 25643 h 25642"/>
                    <a:gd name="connsiteX3" fmla="*/ 44043 w 44043"/>
                    <a:gd name="connsiteY3" fmla="*/ 25643 h 25642"/>
                    <a:gd name="connsiteX4" fmla="*/ 44043 w 44043"/>
                    <a:gd name="connsiteY4" fmla="*/ 21336 h 25642"/>
                    <a:gd name="connsiteX5" fmla="*/ 39933 w 44043"/>
                    <a:gd name="connsiteY5" fmla="*/ 783 h 25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043" h="25642">
                      <a:moveTo>
                        <a:pt x="12724" y="0"/>
                      </a:moveTo>
                      <a:lnTo>
                        <a:pt x="0" y="19379"/>
                      </a:lnTo>
                      <a:lnTo>
                        <a:pt x="196" y="25643"/>
                      </a:lnTo>
                      <a:lnTo>
                        <a:pt x="44043" y="25643"/>
                      </a:lnTo>
                      <a:lnTo>
                        <a:pt x="44043" y="21336"/>
                      </a:lnTo>
                      <a:lnTo>
                        <a:pt x="39933" y="783"/>
                      </a:lnTo>
                      <a:close/>
                    </a:path>
                  </a:pathLst>
                </a:custGeom>
                <a:solidFill>
                  <a:srgbClr val="11141C"/>
                </a:solidFill>
                <a:ln w="19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1CF66FDC-B514-410E-A99F-5543126ED141}"/>
                    </a:ext>
                  </a:extLst>
                </p:cNvPr>
                <p:cNvSpPr/>
                <p:nvPr/>
              </p:nvSpPr>
              <p:spPr>
                <a:xfrm>
                  <a:off x="1828755" y="3356246"/>
                  <a:ext cx="59898" cy="152291"/>
                </a:xfrm>
                <a:custGeom>
                  <a:avLst/>
                  <a:gdLst>
                    <a:gd name="connsiteX0" fmla="*/ 0 w 59898"/>
                    <a:gd name="connsiteY0" fmla="*/ 0 h 152291"/>
                    <a:gd name="connsiteX1" fmla="*/ 51090 w 59898"/>
                    <a:gd name="connsiteY1" fmla="*/ 134675 h 152291"/>
                    <a:gd name="connsiteX2" fmla="*/ 59899 w 59898"/>
                    <a:gd name="connsiteY2" fmla="*/ 136632 h 152291"/>
                    <a:gd name="connsiteX3" fmla="*/ 56963 w 59898"/>
                    <a:gd name="connsiteY3" fmla="*/ 152292 h 152291"/>
                    <a:gd name="connsiteX4" fmla="*/ 42477 w 59898"/>
                    <a:gd name="connsiteY4" fmla="*/ 138785 h 152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898" h="152291">
                      <a:moveTo>
                        <a:pt x="0" y="0"/>
                      </a:moveTo>
                      <a:lnTo>
                        <a:pt x="51090" y="134675"/>
                      </a:lnTo>
                      <a:lnTo>
                        <a:pt x="59899" y="136632"/>
                      </a:lnTo>
                      <a:lnTo>
                        <a:pt x="56963" y="152292"/>
                      </a:lnTo>
                      <a:lnTo>
                        <a:pt x="42477" y="138785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  <a:alpha val="63000"/>
                  </a:schemeClr>
                </a:solidFill>
                <a:ln w="19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9F09F122-3B98-461F-A59E-115B9ACD0401}"/>
                    </a:ext>
                  </a:extLst>
                </p:cNvPr>
                <p:cNvSpPr/>
                <p:nvPr/>
              </p:nvSpPr>
              <p:spPr>
                <a:xfrm>
                  <a:off x="1828755" y="3313181"/>
                  <a:ext cx="165798" cy="283247"/>
                </a:xfrm>
                <a:custGeom>
                  <a:avLst/>
                  <a:gdLst>
                    <a:gd name="connsiteX0" fmla="*/ 59899 w 165798"/>
                    <a:gd name="connsiteY0" fmla="*/ 0 h 283247"/>
                    <a:gd name="connsiteX1" fmla="*/ 89457 w 165798"/>
                    <a:gd name="connsiteY1" fmla="*/ 148768 h 283247"/>
                    <a:gd name="connsiteX2" fmla="*/ 165799 w 165798"/>
                    <a:gd name="connsiteY2" fmla="*/ 268958 h 283247"/>
                    <a:gd name="connsiteX3" fmla="*/ 138981 w 165798"/>
                    <a:gd name="connsiteY3" fmla="*/ 283247 h 283247"/>
                    <a:gd name="connsiteX4" fmla="*/ 51090 w 165798"/>
                    <a:gd name="connsiteY4" fmla="*/ 177739 h 283247"/>
                    <a:gd name="connsiteX5" fmla="*/ 0 w 165798"/>
                    <a:gd name="connsiteY5" fmla="*/ 43065 h 283247"/>
                    <a:gd name="connsiteX6" fmla="*/ 25643 w 165798"/>
                    <a:gd name="connsiteY6" fmla="*/ 783 h 283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798" h="283247">
                      <a:moveTo>
                        <a:pt x="59899" y="0"/>
                      </a:moveTo>
                      <a:lnTo>
                        <a:pt x="89457" y="148768"/>
                      </a:lnTo>
                      <a:lnTo>
                        <a:pt x="165799" y="268958"/>
                      </a:lnTo>
                      <a:lnTo>
                        <a:pt x="138981" y="283247"/>
                      </a:lnTo>
                      <a:lnTo>
                        <a:pt x="51090" y="177739"/>
                      </a:lnTo>
                      <a:lnTo>
                        <a:pt x="0" y="43065"/>
                      </a:lnTo>
                      <a:lnTo>
                        <a:pt x="25643" y="783"/>
                      </a:lnTo>
                      <a:close/>
                    </a:path>
                  </a:pathLst>
                </a:custGeom>
                <a:solidFill>
                  <a:srgbClr val="1BD7D3"/>
                </a:solidFill>
                <a:ln w="19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76091746-DB2B-43E0-A0C0-248BC97862F5}"/>
                    </a:ext>
                  </a:extLst>
                </p:cNvPr>
                <p:cNvSpPr/>
                <p:nvPr/>
              </p:nvSpPr>
              <p:spPr>
                <a:xfrm>
                  <a:off x="1683510" y="3298500"/>
                  <a:ext cx="44826" cy="88478"/>
                </a:xfrm>
                <a:custGeom>
                  <a:avLst/>
                  <a:gdLst>
                    <a:gd name="connsiteX0" fmla="*/ 25839 w 44826"/>
                    <a:gd name="connsiteY0" fmla="*/ 31124 h 88478"/>
                    <a:gd name="connsiteX1" fmla="*/ 18009 w 44826"/>
                    <a:gd name="connsiteY1" fmla="*/ 88478 h 88478"/>
                    <a:gd name="connsiteX2" fmla="*/ 0 w 44826"/>
                    <a:gd name="connsiteY2" fmla="*/ 67925 h 88478"/>
                    <a:gd name="connsiteX3" fmla="*/ 16247 w 44826"/>
                    <a:gd name="connsiteY3" fmla="*/ 20358 h 88478"/>
                    <a:gd name="connsiteX4" fmla="*/ 44826 w 44826"/>
                    <a:gd name="connsiteY4" fmla="*/ 0 h 8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826" h="88478">
                      <a:moveTo>
                        <a:pt x="25839" y="31124"/>
                      </a:moveTo>
                      <a:lnTo>
                        <a:pt x="18009" y="88478"/>
                      </a:lnTo>
                      <a:lnTo>
                        <a:pt x="0" y="67925"/>
                      </a:lnTo>
                      <a:lnTo>
                        <a:pt x="16247" y="20358"/>
                      </a:lnTo>
                      <a:lnTo>
                        <a:pt x="44826" y="0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  <a:alpha val="63000"/>
                  </a:schemeClr>
                </a:solidFill>
                <a:ln w="19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5E5323AB-823C-414A-B697-07D6B91F6318}"/>
                    </a:ext>
                  </a:extLst>
                </p:cNvPr>
                <p:cNvSpPr/>
                <p:nvPr/>
              </p:nvSpPr>
              <p:spPr>
                <a:xfrm>
                  <a:off x="1971063" y="3582139"/>
                  <a:ext cx="56571" cy="47566"/>
                </a:xfrm>
                <a:custGeom>
                  <a:avLst/>
                  <a:gdLst>
                    <a:gd name="connsiteX0" fmla="*/ 23490 w 56571"/>
                    <a:gd name="connsiteY0" fmla="*/ 0 h 47566"/>
                    <a:gd name="connsiteX1" fmla="*/ 24469 w 56571"/>
                    <a:gd name="connsiteY1" fmla="*/ 1370 h 47566"/>
                    <a:gd name="connsiteX2" fmla="*/ 32494 w 56571"/>
                    <a:gd name="connsiteY2" fmla="*/ 7243 h 47566"/>
                    <a:gd name="connsiteX3" fmla="*/ 39933 w 56571"/>
                    <a:gd name="connsiteY3" fmla="*/ 17030 h 47566"/>
                    <a:gd name="connsiteX4" fmla="*/ 45414 w 56571"/>
                    <a:gd name="connsiteY4" fmla="*/ 25839 h 47566"/>
                    <a:gd name="connsiteX5" fmla="*/ 39933 w 56571"/>
                    <a:gd name="connsiteY5" fmla="*/ 28579 h 47566"/>
                    <a:gd name="connsiteX6" fmla="*/ 32690 w 56571"/>
                    <a:gd name="connsiteY6" fmla="*/ 21337 h 47566"/>
                    <a:gd name="connsiteX7" fmla="*/ 37779 w 56571"/>
                    <a:gd name="connsiteY7" fmla="*/ 29558 h 47566"/>
                    <a:gd name="connsiteX8" fmla="*/ 56571 w 56571"/>
                    <a:gd name="connsiteY8" fmla="*/ 46588 h 47566"/>
                    <a:gd name="connsiteX9" fmla="*/ 51873 w 56571"/>
                    <a:gd name="connsiteY9" fmla="*/ 47567 h 47566"/>
                    <a:gd name="connsiteX10" fmla="*/ 30928 w 56571"/>
                    <a:gd name="connsiteY10" fmla="*/ 42869 h 47566"/>
                    <a:gd name="connsiteX11" fmla="*/ 14485 w 56571"/>
                    <a:gd name="connsiteY11" fmla="*/ 32690 h 47566"/>
                    <a:gd name="connsiteX12" fmla="*/ 1762 w 56571"/>
                    <a:gd name="connsiteY12" fmla="*/ 16834 h 47566"/>
                    <a:gd name="connsiteX13" fmla="*/ 0 w 56571"/>
                    <a:gd name="connsiteY13" fmla="*/ 12528 h 47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571" h="47566">
                      <a:moveTo>
                        <a:pt x="23490" y="0"/>
                      </a:moveTo>
                      <a:lnTo>
                        <a:pt x="24469" y="1370"/>
                      </a:lnTo>
                      <a:lnTo>
                        <a:pt x="32494" y="7243"/>
                      </a:lnTo>
                      <a:lnTo>
                        <a:pt x="39933" y="17030"/>
                      </a:lnTo>
                      <a:lnTo>
                        <a:pt x="45414" y="25839"/>
                      </a:lnTo>
                      <a:lnTo>
                        <a:pt x="39933" y="28579"/>
                      </a:lnTo>
                      <a:lnTo>
                        <a:pt x="32690" y="21337"/>
                      </a:lnTo>
                      <a:lnTo>
                        <a:pt x="37779" y="29558"/>
                      </a:lnTo>
                      <a:lnTo>
                        <a:pt x="56571" y="46588"/>
                      </a:lnTo>
                      <a:lnTo>
                        <a:pt x="51873" y="47567"/>
                      </a:lnTo>
                      <a:lnTo>
                        <a:pt x="30928" y="42869"/>
                      </a:lnTo>
                      <a:lnTo>
                        <a:pt x="14485" y="32690"/>
                      </a:lnTo>
                      <a:lnTo>
                        <a:pt x="1762" y="16834"/>
                      </a:lnTo>
                      <a:lnTo>
                        <a:pt x="0" y="12528"/>
                      </a:lnTo>
                      <a:close/>
                    </a:path>
                  </a:pathLst>
                </a:custGeom>
                <a:solidFill>
                  <a:srgbClr val="F7A890"/>
                </a:solidFill>
                <a:ln w="19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21" name="Graphic 31">
              <a:extLst>
                <a:ext uri="{FF2B5EF4-FFF2-40B4-BE49-F238E27FC236}">
                  <a16:creationId xmlns:a16="http://schemas.microsoft.com/office/drawing/2014/main" id="{124EA516-2D49-4A7C-88B9-51381B338BDD}"/>
                </a:ext>
              </a:extLst>
            </p:cNvPr>
            <p:cNvGrpSpPr/>
            <p:nvPr/>
          </p:nvGrpSpPr>
          <p:grpSpPr>
            <a:xfrm>
              <a:off x="1185135" y="3132382"/>
              <a:ext cx="414594" cy="1028583"/>
              <a:chOff x="1185135" y="3132382"/>
              <a:chExt cx="414594" cy="1028583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43EFCCB-4D6F-454A-AA2E-D837CC85E23D}"/>
                  </a:ext>
                </a:extLst>
              </p:cNvPr>
              <p:cNvSpPr/>
              <p:nvPr/>
            </p:nvSpPr>
            <p:spPr>
              <a:xfrm>
                <a:off x="1369138" y="3576462"/>
                <a:ext cx="187918" cy="557685"/>
              </a:xfrm>
              <a:custGeom>
                <a:avLst/>
                <a:gdLst>
                  <a:gd name="connsiteX0" fmla="*/ 29949 w 187918"/>
                  <a:gd name="connsiteY0" fmla="*/ 1957 h 557685"/>
                  <a:gd name="connsiteX1" fmla="*/ 0 w 187918"/>
                  <a:gd name="connsiteY1" fmla="*/ 554946 h 557685"/>
                  <a:gd name="connsiteX2" fmla="*/ 43260 w 187918"/>
                  <a:gd name="connsiteY2" fmla="*/ 556316 h 557685"/>
                  <a:gd name="connsiteX3" fmla="*/ 100223 w 187918"/>
                  <a:gd name="connsiteY3" fmla="*/ 279724 h 557685"/>
                  <a:gd name="connsiteX4" fmla="*/ 132326 w 187918"/>
                  <a:gd name="connsiteY4" fmla="*/ 557686 h 557685"/>
                  <a:gd name="connsiteX5" fmla="*/ 179697 w 187918"/>
                  <a:gd name="connsiteY5" fmla="*/ 556903 h 557685"/>
                  <a:gd name="connsiteX6" fmla="*/ 187918 w 187918"/>
                  <a:gd name="connsiteY6" fmla="*/ 0 h 557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918" h="557685">
                    <a:moveTo>
                      <a:pt x="29949" y="1957"/>
                    </a:moveTo>
                    <a:lnTo>
                      <a:pt x="0" y="554946"/>
                    </a:lnTo>
                    <a:lnTo>
                      <a:pt x="43260" y="556316"/>
                    </a:lnTo>
                    <a:lnTo>
                      <a:pt x="100223" y="279724"/>
                    </a:lnTo>
                    <a:lnTo>
                      <a:pt x="132326" y="557686"/>
                    </a:lnTo>
                    <a:lnTo>
                      <a:pt x="179697" y="556903"/>
                    </a:lnTo>
                    <a:lnTo>
                      <a:pt x="187918" y="0"/>
                    </a:lnTo>
                    <a:close/>
                  </a:path>
                </a:pathLst>
              </a:custGeom>
              <a:solidFill>
                <a:srgbClr val="063856"/>
              </a:solidFill>
              <a:ln w="1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4DFA4155-D019-4379-82F9-3FED92F7849F}"/>
                  </a:ext>
                </a:extLst>
              </p:cNvPr>
              <p:cNvSpPr/>
              <p:nvPr/>
            </p:nvSpPr>
            <p:spPr>
              <a:xfrm>
                <a:off x="1469361" y="3764576"/>
                <a:ext cx="21923" cy="125865"/>
              </a:xfrm>
              <a:custGeom>
                <a:avLst/>
                <a:gdLst>
                  <a:gd name="connsiteX0" fmla="*/ 0 w 21923"/>
                  <a:gd name="connsiteY0" fmla="*/ 91610 h 125865"/>
                  <a:gd name="connsiteX1" fmla="*/ 21924 w 21923"/>
                  <a:gd name="connsiteY1" fmla="*/ 0 h 125865"/>
                  <a:gd name="connsiteX2" fmla="*/ 3915 w 21923"/>
                  <a:gd name="connsiteY2" fmla="*/ 125866 h 125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23" h="125865">
                    <a:moveTo>
                      <a:pt x="0" y="91610"/>
                    </a:moveTo>
                    <a:lnTo>
                      <a:pt x="21924" y="0"/>
                    </a:lnTo>
                    <a:lnTo>
                      <a:pt x="3915" y="125866"/>
                    </a:lnTo>
                    <a:close/>
                  </a:path>
                </a:pathLst>
              </a:custGeom>
              <a:solidFill>
                <a:srgbClr val="063856">
                  <a:alpha val="63000"/>
                </a:srgbClr>
              </a:solidFill>
              <a:ln w="1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0AD40081-6212-4BA6-9CF3-14159FD6F985}"/>
                  </a:ext>
                </a:extLst>
              </p:cNvPr>
              <p:cNvSpPr/>
              <p:nvPr/>
            </p:nvSpPr>
            <p:spPr>
              <a:xfrm>
                <a:off x="1500877" y="4133561"/>
                <a:ext cx="98852" cy="27404"/>
              </a:xfrm>
              <a:custGeom>
                <a:avLst/>
                <a:gdLst>
                  <a:gd name="connsiteX0" fmla="*/ 587 w 98852"/>
                  <a:gd name="connsiteY0" fmla="*/ 587 h 27404"/>
                  <a:gd name="connsiteX1" fmla="*/ 0 w 98852"/>
                  <a:gd name="connsiteY1" fmla="*/ 27405 h 27404"/>
                  <a:gd name="connsiteX2" fmla="*/ 15268 w 98852"/>
                  <a:gd name="connsiteY2" fmla="*/ 27405 h 27404"/>
                  <a:gd name="connsiteX3" fmla="*/ 16443 w 98852"/>
                  <a:gd name="connsiteY3" fmla="*/ 24273 h 27404"/>
                  <a:gd name="connsiteX4" fmla="*/ 31907 w 98852"/>
                  <a:gd name="connsiteY4" fmla="*/ 27405 h 27404"/>
                  <a:gd name="connsiteX5" fmla="*/ 98853 w 98852"/>
                  <a:gd name="connsiteY5" fmla="*/ 27405 h 27404"/>
                  <a:gd name="connsiteX6" fmla="*/ 96308 w 98852"/>
                  <a:gd name="connsiteY6" fmla="*/ 17813 h 27404"/>
                  <a:gd name="connsiteX7" fmla="*/ 38562 w 98852"/>
                  <a:gd name="connsiteY7" fmla="*/ 0 h 27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852" h="27404">
                    <a:moveTo>
                      <a:pt x="587" y="587"/>
                    </a:moveTo>
                    <a:lnTo>
                      <a:pt x="0" y="27405"/>
                    </a:lnTo>
                    <a:lnTo>
                      <a:pt x="15268" y="27405"/>
                    </a:lnTo>
                    <a:lnTo>
                      <a:pt x="16443" y="24273"/>
                    </a:lnTo>
                    <a:lnTo>
                      <a:pt x="31907" y="27405"/>
                    </a:lnTo>
                    <a:lnTo>
                      <a:pt x="98853" y="27405"/>
                    </a:lnTo>
                    <a:lnTo>
                      <a:pt x="96308" y="17813"/>
                    </a:lnTo>
                    <a:lnTo>
                      <a:pt x="38562" y="0"/>
                    </a:lnTo>
                    <a:close/>
                  </a:path>
                </a:pathLst>
              </a:custGeom>
              <a:solidFill>
                <a:srgbClr val="11141C"/>
              </a:solidFill>
              <a:ln w="1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4918E796-0ECB-46C9-980F-5D3DE9B96270}"/>
                  </a:ext>
                </a:extLst>
              </p:cNvPr>
              <p:cNvSpPr/>
              <p:nvPr/>
            </p:nvSpPr>
            <p:spPr>
              <a:xfrm>
                <a:off x="1355827" y="4131408"/>
                <a:ext cx="50503" cy="29557"/>
              </a:xfrm>
              <a:custGeom>
                <a:avLst/>
                <a:gdLst>
                  <a:gd name="connsiteX0" fmla="*/ 14485 w 50503"/>
                  <a:gd name="connsiteY0" fmla="*/ 0 h 29557"/>
                  <a:gd name="connsiteX1" fmla="*/ 0 w 50503"/>
                  <a:gd name="connsiteY1" fmla="*/ 22315 h 29557"/>
                  <a:gd name="connsiteX2" fmla="*/ 196 w 50503"/>
                  <a:gd name="connsiteY2" fmla="*/ 29558 h 29557"/>
                  <a:gd name="connsiteX3" fmla="*/ 50503 w 50503"/>
                  <a:gd name="connsiteY3" fmla="*/ 29558 h 29557"/>
                  <a:gd name="connsiteX4" fmla="*/ 50503 w 50503"/>
                  <a:gd name="connsiteY4" fmla="*/ 24664 h 29557"/>
                  <a:gd name="connsiteX5" fmla="*/ 45805 w 50503"/>
                  <a:gd name="connsiteY5" fmla="*/ 1174 h 2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503" h="29557">
                    <a:moveTo>
                      <a:pt x="14485" y="0"/>
                    </a:moveTo>
                    <a:lnTo>
                      <a:pt x="0" y="22315"/>
                    </a:lnTo>
                    <a:lnTo>
                      <a:pt x="196" y="29558"/>
                    </a:lnTo>
                    <a:lnTo>
                      <a:pt x="50503" y="29558"/>
                    </a:lnTo>
                    <a:lnTo>
                      <a:pt x="50503" y="24664"/>
                    </a:lnTo>
                    <a:lnTo>
                      <a:pt x="45805" y="1174"/>
                    </a:lnTo>
                    <a:close/>
                  </a:path>
                </a:pathLst>
              </a:custGeom>
              <a:solidFill>
                <a:srgbClr val="11141C"/>
              </a:solidFill>
              <a:ln w="1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EB0FF73-1FC7-463F-8056-07D7B8DAF1CC}"/>
                  </a:ext>
                </a:extLst>
              </p:cNvPr>
              <p:cNvSpPr/>
              <p:nvPr/>
            </p:nvSpPr>
            <p:spPr>
              <a:xfrm>
                <a:off x="1382058" y="3270312"/>
                <a:ext cx="184981" cy="395019"/>
              </a:xfrm>
              <a:custGeom>
                <a:avLst/>
                <a:gdLst>
                  <a:gd name="connsiteX0" fmla="*/ 73797 w 184981"/>
                  <a:gd name="connsiteY0" fmla="*/ 0 h 395019"/>
                  <a:gd name="connsiteX1" fmla="*/ 0 w 184981"/>
                  <a:gd name="connsiteY1" fmla="*/ 28383 h 395019"/>
                  <a:gd name="connsiteX2" fmla="*/ 18792 w 184981"/>
                  <a:gd name="connsiteY2" fmla="*/ 286379 h 395019"/>
                  <a:gd name="connsiteX3" fmla="*/ 6851 w 184981"/>
                  <a:gd name="connsiteY3" fmla="*/ 394824 h 395019"/>
                  <a:gd name="connsiteX4" fmla="*/ 129585 w 184981"/>
                  <a:gd name="connsiteY4" fmla="*/ 395019 h 395019"/>
                  <a:gd name="connsiteX5" fmla="*/ 152683 w 184981"/>
                  <a:gd name="connsiteY5" fmla="*/ 307324 h 395019"/>
                  <a:gd name="connsiteX6" fmla="*/ 174999 w 184981"/>
                  <a:gd name="connsiteY6" fmla="*/ 306933 h 395019"/>
                  <a:gd name="connsiteX7" fmla="*/ 173824 w 184981"/>
                  <a:gd name="connsiteY7" fmla="*/ 395019 h 395019"/>
                  <a:gd name="connsiteX8" fmla="*/ 181263 w 184981"/>
                  <a:gd name="connsiteY8" fmla="*/ 395019 h 395019"/>
                  <a:gd name="connsiteX9" fmla="*/ 183416 w 184981"/>
                  <a:gd name="connsiteY9" fmla="*/ 304975 h 395019"/>
                  <a:gd name="connsiteX10" fmla="*/ 184982 w 184981"/>
                  <a:gd name="connsiteY10" fmla="*/ 76929 h 395019"/>
                  <a:gd name="connsiteX11" fmla="*/ 171671 w 184981"/>
                  <a:gd name="connsiteY11" fmla="*/ 21728 h 395019"/>
                  <a:gd name="connsiteX12" fmla="*/ 139764 w 184981"/>
                  <a:gd name="connsiteY12" fmla="*/ 11941 h 395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4981" h="395019">
                    <a:moveTo>
                      <a:pt x="73797" y="0"/>
                    </a:moveTo>
                    <a:lnTo>
                      <a:pt x="0" y="28383"/>
                    </a:lnTo>
                    <a:lnTo>
                      <a:pt x="18792" y="286379"/>
                    </a:lnTo>
                    <a:lnTo>
                      <a:pt x="6851" y="394824"/>
                    </a:lnTo>
                    <a:lnTo>
                      <a:pt x="129585" y="395019"/>
                    </a:lnTo>
                    <a:lnTo>
                      <a:pt x="152683" y="307324"/>
                    </a:lnTo>
                    <a:lnTo>
                      <a:pt x="174999" y="306933"/>
                    </a:lnTo>
                    <a:lnTo>
                      <a:pt x="173824" y="395019"/>
                    </a:lnTo>
                    <a:lnTo>
                      <a:pt x="181263" y="395019"/>
                    </a:lnTo>
                    <a:lnTo>
                      <a:pt x="183416" y="304975"/>
                    </a:lnTo>
                    <a:lnTo>
                      <a:pt x="184982" y="76929"/>
                    </a:lnTo>
                    <a:lnTo>
                      <a:pt x="171671" y="21728"/>
                    </a:lnTo>
                    <a:lnTo>
                      <a:pt x="139764" y="11941"/>
                    </a:lnTo>
                    <a:close/>
                  </a:path>
                </a:pathLst>
              </a:custGeom>
              <a:solidFill>
                <a:srgbClr val="004BD2"/>
              </a:solidFill>
              <a:ln w="1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D52CCA7D-621E-4394-BA17-4A42C5007FE7}"/>
                  </a:ext>
                </a:extLst>
              </p:cNvPr>
              <p:cNvSpPr/>
              <p:nvPr/>
            </p:nvSpPr>
            <p:spPr>
              <a:xfrm>
                <a:off x="1521822" y="3282253"/>
                <a:ext cx="24076" cy="149551"/>
              </a:xfrm>
              <a:custGeom>
                <a:avLst/>
                <a:gdLst>
                  <a:gd name="connsiteX0" fmla="*/ 0 w 24076"/>
                  <a:gd name="connsiteY0" fmla="*/ 0 h 149551"/>
                  <a:gd name="connsiteX1" fmla="*/ 1370 w 24076"/>
                  <a:gd name="connsiteY1" fmla="*/ 7634 h 149551"/>
                  <a:gd name="connsiteX2" fmla="*/ 12332 w 24076"/>
                  <a:gd name="connsiteY2" fmla="*/ 37779 h 149551"/>
                  <a:gd name="connsiteX3" fmla="*/ 24077 w 24076"/>
                  <a:gd name="connsiteY3" fmla="*/ 149551 h 149551"/>
                  <a:gd name="connsiteX4" fmla="*/ 24077 w 24076"/>
                  <a:gd name="connsiteY4" fmla="*/ 44826 h 149551"/>
                  <a:gd name="connsiteX5" fmla="*/ 17030 w 24076"/>
                  <a:gd name="connsiteY5" fmla="*/ 38758 h 149551"/>
                  <a:gd name="connsiteX6" fmla="*/ 22120 w 24076"/>
                  <a:gd name="connsiteY6" fmla="*/ 30732 h 149551"/>
                  <a:gd name="connsiteX7" fmla="*/ 7243 w 24076"/>
                  <a:gd name="connsiteY7" fmla="*/ 7243 h 149551"/>
                  <a:gd name="connsiteX8" fmla="*/ 3915 w 24076"/>
                  <a:gd name="connsiteY8" fmla="*/ 1370 h 149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076" h="149551">
                    <a:moveTo>
                      <a:pt x="0" y="0"/>
                    </a:moveTo>
                    <a:lnTo>
                      <a:pt x="1370" y="7634"/>
                    </a:lnTo>
                    <a:lnTo>
                      <a:pt x="12332" y="37779"/>
                    </a:lnTo>
                    <a:lnTo>
                      <a:pt x="24077" y="149551"/>
                    </a:lnTo>
                    <a:lnTo>
                      <a:pt x="24077" y="44826"/>
                    </a:lnTo>
                    <a:lnTo>
                      <a:pt x="17030" y="38758"/>
                    </a:lnTo>
                    <a:lnTo>
                      <a:pt x="22120" y="30732"/>
                    </a:lnTo>
                    <a:lnTo>
                      <a:pt x="7243" y="7243"/>
                    </a:lnTo>
                    <a:lnTo>
                      <a:pt x="3915" y="1370"/>
                    </a:lnTo>
                    <a:close/>
                  </a:path>
                </a:pathLst>
              </a:custGeom>
              <a:solidFill>
                <a:srgbClr val="0B426B">
                  <a:alpha val="63000"/>
                </a:srgbClr>
              </a:solidFill>
              <a:ln w="1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2924788C-0F1A-40B6-9E48-79495A5B7638}"/>
                  </a:ext>
                </a:extLst>
              </p:cNvPr>
              <p:cNvSpPr/>
              <p:nvPr/>
            </p:nvSpPr>
            <p:spPr>
              <a:xfrm>
                <a:off x="1449199" y="3270312"/>
                <a:ext cx="96699" cy="161492"/>
              </a:xfrm>
              <a:custGeom>
                <a:avLst/>
                <a:gdLst>
                  <a:gd name="connsiteX0" fmla="*/ 6655 w 96699"/>
                  <a:gd name="connsiteY0" fmla="*/ 0 h 161492"/>
                  <a:gd name="connsiteX1" fmla="*/ 17813 w 96699"/>
                  <a:gd name="connsiteY1" fmla="*/ 12919 h 161492"/>
                  <a:gd name="connsiteX2" fmla="*/ 59703 w 96699"/>
                  <a:gd name="connsiteY2" fmla="*/ 45218 h 161492"/>
                  <a:gd name="connsiteX3" fmla="*/ 96700 w 96699"/>
                  <a:gd name="connsiteY3" fmla="*/ 161492 h 161492"/>
                  <a:gd name="connsiteX4" fmla="*/ 37975 w 96699"/>
                  <a:gd name="connsiteY4" fmla="*/ 62444 h 161492"/>
                  <a:gd name="connsiteX5" fmla="*/ 47371 w 96699"/>
                  <a:gd name="connsiteY5" fmla="*/ 49720 h 161492"/>
                  <a:gd name="connsiteX6" fmla="*/ 20554 w 96699"/>
                  <a:gd name="connsiteY6" fmla="*/ 49720 h 161492"/>
                  <a:gd name="connsiteX7" fmla="*/ 6655 w 96699"/>
                  <a:gd name="connsiteY7" fmla="*/ 22707 h 161492"/>
                  <a:gd name="connsiteX8" fmla="*/ 0 w 96699"/>
                  <a:gd name="connsiteY8" fmla="*/ 3523 h 161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699" h="161492">
                    <a:moveTo>
                      <a:pt x="6655" y="0"/>
                    </a:moveTo>
                    <a:lnTo>
                      <a:pt x="17813" y="12919"/>
                    </a:lnTo>
                    <a:lnTo>
                      <a:pt x="59703" y="45218"/>
                    </a:lnTo>
                    <a:lnTo>
                      <a:pt x="96700" y="161492"/>
                    </a:lnTo>
                    <a:lnTo>
                      <a:pt x="37975" y="62444"/>
                    </a:lnTo>
                    <a:lnTo>
                      <a:pt x="47371" y="49720"/>
                    </a:lnTo>
                    <a:lnTo>
                      <a:pt x="20554" y="49720"/>
                    </a:lnTo>
                    <a:lnTo>
                      <a:pt x="6655" y="22707"/>
                    </a:lnTo>
                    <a:lnTo>
                      <a:pt x="0" y="3523"/>
                    </a:lnTo>
                    <a:close/>
                  </a:path>
                </a:pathLst>
              </a:custGeom>
              <a:solidFill>
                <a:srgbClr val="0B426B">
                  <a:alpha val="63000"/>
                </a:srgbClr>
              </a:solidFill>
              <a:ln w="1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D26FDFB8-AD78-43D1-8FA5-CA7F1B12A876}"/>
                  </a:ext>
                </a:extLst>
              </p:cNvPr>
              <p:cNvSpPr/>
              <p:nvPr/>
            </p:nvSpPr>
            <p:spPr>
              <a:xfrm>
                <a:off x="1455855" y="3151297"/>
                <a:ext cx="97874" cy="144462"/>
              </a:xfrm>
              <a:custGeom>
                <a:avLst/>
                <a:gdLst>
                  <a:gd name="connsiteX0" fmla="*/ 89261 w 97874"/>
                  <a:gd name="connsiteY0" fmla="*/ 20554 h 144462"/>
                  <a:gd name="connsiteX1" fmla="*/ 89065 w 97874"/>
                  <a:gd name="connsiteY1" fmla="*/ 45414 h 144462"/>
                  <a:gd name="connsiteX2" fmla="*/ 97874 w 97874"/>
                  <a:gd name="connsiteY2" fmla="*/ 74776 h 144462"/>
                  <a:gd name="connsiteX3" fmla="*/ 91219 w 97874"/>
                  <a:gd name="connsiteY3" fmla="*/ 74776 h 144462"/>
                  <a:gd name="connsiteX4" fmla="*/ 79278 w 97874"/>
                  <a:gd name="connsiteY4" fmla="*/ 106095 h 144462"/>
                  <a:gd name="connsiteX5" fmla="*/ 62835 w 97874"/>
                  <a:gd name="connsiteY5" fmla="*/ 106878 h 144462"/>
                  <a:gd name="connsiteX6" fmla="*/ 67337 w 97874"/>
                  <a:gd name="connsiteY6" fmla="*/ 138590 h 144462"/>
                  <a:gd name="connsiteX7" fmla="*/ 64401 w 97874"/>
                  <a:gd name="connsiteY7" fmla="*/ 144462 h 144462"/>
                  <a:gd name="connsiteX8" fmla="*/ 58137 w 97874"/>
                  <a:gd name="connsiteY8" fmla="*/ 143875 h 144462"/>
                  <a:gd name="connsiteX9" fmla="*/ 22315 w 97874"/>
                  <a:gd name="connsiteY9" fmla="*/ 128606 h 144462"/>
                  <a:gd name="connsiteX10" fmla="*/ 0 w 97874"/>
                  <a:gd name="connsiteY10" fmla="*/ 119015 h 144462"/>
                  <a:gd name="connsiteX11" fmla="*/ 1370 w 97874"/>
                  <a:gd name="connsiteY11" fmla="*/ 104529 h 144462"/>
                  <a:gd name="connsiteX12" fmla="*/ 4306 w 97874"/>
                  <a:gd name="connsiteY12" fmla="*/ 19379 h 144462"/>
                  <a:gd name="connsiteX13" fmla="*/ 63227 w 97874"/>
                  <a:gd name="connsiteY13" fmla="*/ 0 h 144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7874" h="144462">
                    <a:moveTo>
                      <a:pt x="89261" y="20554"/>
                    </a:moveTo>
                    <a:lnTo>
                      <a:pt x="89065" y="45414"/>
                    </a:lnTo>
                    <a:lnTo>
                      <a:pt x="97874" y="74776"/>
                    </a:lnTo>
                    <a:lnTo>
                      <a:pt x="91219" y="74776"/>
                    </a:lnTo>
                    <a:lnTo>
                      <a:pt x="79278" y="106095"/>
                    </a:lnTo>
                    <a:lnTo>
                      <a:pt x="62835" y="106878"/>
                    </a:lnTo>
                    <a:lnTo>
                      <a:pt x="67337" y="138590"/>
                    </a:lnTo>
                    <a:lnTo>
                      <a:pt x="64401" y="144462"/>
                    </a:lnTo>
                    <a:lnTo>
                      <a:pt x="58137" y="143875"/>
                    </a:lnTo>
                    <a:lnTo>
                      <a:pt x="22315" y="128606"/>
                    </a:lnTo>
                    <a:lnTo>
                      <a:pt x="0" y="119015"/>
                    </a:lnTo>
                    <a:lnTo>
                      <a:pt x="1370" y="104529"/>
                    </a:lnTo>
                    <a:lnTo>
                      <a:pt x="4306" y="19379"/>
                    </a:lnTo>
                    <a:lnTo>
                      <a:pt x="63227" y="0"/>
                    </a:lnTo>
                    <a:close/>
                  </a:path>
                </a:pathLst>
              </a:custGeom>
              <a:solidFill>
                <a:srgbClr val="F7A890"/>
              </a:solidFill>
              <a:ln w="1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269D6B4C-9991-438E-B22F-FF358A4FA005}"/>
                  </a:ext>
                </a:extLst>
              </p:cNvPr>
              <p:cNvSpPr/>
              <p:nvPr/>
            </p:nvSpPr>
            <p:spPr>
              <a:xfrm>
                <a:off x="1437806" y="3132382"/>
                <a:ext cx="126896" cy="123640"/>
              </a:xfrm>
              <a:custGeom>
                <a:avLst/>
                <a:gdLst>
                  <a:gd name="connsiteX0" fmla="*/ 58177 w 126896"/>
                  <a:gd name="connsiteY0" fmla="*/ 60414 h 123640"/>
                  <a:gd name="connsiteX1" fmla="*/ 48194 w 126896"/>
                  <a:gd name="connsiteY1" fmla="*/ 71572 h 123640"/>
                  <a:gd name="connsiteX2" fmla="*/ 36841 w 126896"/>
                  <a:gd name="connsiteY2" fmla="*/ 65895 h 123640"/>
                  <a:gd name="connsiteX3" fmla="*/ 32143 w 126896"/>
                  <a:gd name="connsiteY3" fmla="*/ 77053 h 123640"/>
                  <a:gd name="connsiteX4" fmla="*/ 45454 w 126896"/>
                  <a:gd name="connsiteY4" fmla="*/ 91147 h 123640"/>
                  <a:gd name="connsiteX5" fmla="*/ 36058 w 126896"/>
                  <a:gd name="connsiteY5" fmla="*/ 111113 h 123640"/>
                  <a:gd name="connsiteX6" fmla="*/ 19615 w 126896"/>
                  <a:gd name="connsiteY6" fmla="*/ 123641 h 123640"/>
                  <a:gd name="connsiteX7" fmla="*/ 8457 w 126896"/>
                  <a:gd name="connsiteY7" fmla="*/ 78423 h 123640"/>
                  <a:gd name="connsiteX8" fmla="*/ 25683 w 126896"/>
                  <a:gd name="connsiteY8" fmla="*/ 16958 h 123640"/>
                  <a:gd name="connsiteX9" fmla="*/ 54654 w 126896"/>
                  <a:gd name="connsiteY9" fmla="*/ 2864 h 123640"/>
                  <a:gd name="connsiteX10" fmla="*/ 87931 w 126896"/>
                  <a:gd name="connsiteY10" fmla="*/ 2473 h 123640"/>
                  <a:gd name="connsiteX11" fmla="*/ 107506 w 126896"/>
                  <a:gd name="connsiteY11" fmla="*/ 46125 h 123640"/>
                  <a:gd name="connsiteX12" fmla="*/ 58177 w 126896"/>
                  <a:gd name="connsiteY12" fmla="*/ 60414 h 123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6896" h="123640">
                    <a:moveTo>
                      <a:pt x="58177" y="60414"/>
                    </a:moveTo>
                    <a:cubicBezTo>
                      <a:pt x="56220" y="65112"/>
                      <a:pt x="51326" y="89581"/>
                      <a:pt x="48194" y="71572"/>
                    </a:cubicBezTo>
                    <a:cubicBezTo>
                      <a:pt x="46432" y="65504"/>
                      <a:pt x="40951" y="64134"/>
                      <a:pt x="36841" y="65895"/>
                    </a:cubicBezTo>
                    <a:cubicBezTo>
                      <a:pt x="32730" y="67461"/>
                      <a:pt x="30968" y="72747"/>
                      <a:pt x="32143" y="77053"/>
                    </a:cubicBezTo>
                    <a:cubicBezTo>
                      <a:pt x="33317" y="81359"/>
                      <a:pt x="39385" y="89972"/>
                      <a:pt x="45454" y="91147"/>
                    </a:cubicBezTo>
                    <a:cubicBezTo>
                      <a:pt x="46237" y="91343"/>
                      <a:pt x="39973" y="101717"/>
                      <a:pt x="36058" y="111113"/>
                    </a:cubicBezTo>
                    <a:cubicBezTo>
                      <a:pt x="33121" y="117769"/>
                      <a:pt x="23530" y="122466"/>
                      <a:pt x="19615" y="123641"/>
                    </a:cubicBezTo>
                    <a:cubicBezTo>
                      <a:pt x="18049" y="105045"/>
                      <a:pt x="14721" y="94279"/>
                      <a:pt x="8457" y="78423"/>
                    </a:cubicBezTo>
                    <a:cubicBezTo>
                      <a:pt x="-15816" y="18133"/>
                      <a:pt x="19223" y="14022"/>
                      <a:pt x="25683" y="16958"/>
                    </a:cubicBezTo>
                    <a:cubicBezTo>
                      <a:pt x="31555" y="7562"/>
                      <a:pt x="43496" y="3647"/>
                      <a:pt x="54654" y="2864"/>
                    </a:cubicBezTo>
                    <a:cubicBezTo>
                      <a:pt x="65811" y="2081"/>
                      <a:pt x="77165" y="5018"/>
                      <a:pt x="87931" y="2473"/>
                    </a:cubicBezTo>
                    <a:cubicBezTo>
                      <a:pt x="153506" y="-12795"/>
                      <a:pt x="119055" y="47691"/>
                      <a:pt x="107506" y="46125"/>
                    </a:cubicBezTo>
                    <a:cubicBezTo>
                      <a:pt x="85386" y="43189"/>
                      <a:pt x="63462" y="48082"/>
                      <a:pt x="58177" y="60414"/>
                    </a:cubicBezTo>
                    <a:close/>
                  </a:path>
                </a:pathLst>
              </a:custGeom>
              <a:solidFill>
                <a:srgbClr val="0C1E3E"/>
              </a:solidFill>
              <a:ln w="1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FADC35AF-0E2E-4582-BD62-51DF002EE010}"/>
                  </a:ext>
                </a:extLst>
              </p:cNvPr>
              <p:cNvSpPr/>
              <p:nvPr/>
            </p:nvSpPr>
            <p:spPr>
              <a:xfrm>
                <a:off x="1455855" y="3270312"/>
                <a:ext cx="90044" cy="161492"/>
              </a:xfrm>
              <a:custGeom>
                <a:avLst/>
                <a:gdLst>
                  <a:gd name="connsiteX0" fmla="*/ 0 w 90044"/>
                  <a:gd name="connsiteY0" fmla="*/ 0 h 161492"/>
                  <a:gd name="connsiteX1" fmla="*/ 22315 w 90044"/>
                  <a:gd name="connsiteY1" fmla="*/ 9592 h 161492"/>
                  <a:gd name="connsiteX2" fmla="*/ 51677 w 90044"/>
                  <a:gd name="connsiteY2" fmla="*/ 19183 h 161492"/>
                  <a:gd name="connsiteX3" fmla="*/ 58137 w 90044"/>
                  <a:gd name="connsiteY3" fmla="*/ 24860 h 161492"/>
                  <a:gd name="connsiteX4" fmla="*/ 64401 w 90044"/>
                  <a:gd name="connsiteY4" fmla="*/ 25447 h 161492"/>
                  <a:gd name="connsiteX5" fmla="*/ 67337 w 90044"/>
                  <a:gd name="connsiteY5" fmla="*/ 19575 h 161492"/>
                  <a:gd name="connsiteX6" fmla="*/ 78299 w 90044"/>
                  <a:gd name="connsiteY6" fmla="*/ 49720 h 161492"/>
                  <a:gd name="connsiteX7" fmla="*/ 90044 w 90044"/>
                  <a:gd name="connsiteY7" fmla="*/ 161492 h 161492"/>
                  <a:gd name="connsiteX8" fmla="*/ 53048 w 90044"/>
                  <a:gd name="connsiteY8" fmla="*/ 45218 h 161492"/>
                  <a:gd name="connsiteX9" fmla="*/ 11158 w 90044"/>
                  <a:gd name="connsiteY9" fmla="*/ 12919 h 161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0044" h="161492">
                    <a:moveTo>
                      <a:pt x="0" y="0"/>
                    </a:moveTo>
                    <a:lnTo>
                      <a:pt x="22315" y="9592"/>
                    </a:lnTo>
                    <a:lnTo>
                      <a:pt x="51677" y="19183"/>
                    </a:lnTo>
                    <a:lnTo>
                      <a:pt x="58137" y="24860"/>
                    </a:lnTo>
                    <a:lnTo>
                      <a:pt x="64401" y="25447"/>
                    </a:lnTo>
                    <a:lnTo>
                      <a:pt x="67337" y="19575"/>
                    </a:lnTo>
                    <a:lnTo>
                      <a:pt x="78299" y="49720"/>
                    </a:lnTo>
                    <a:lnTo>
                      <a:pt x="90044" y="161492"/>
                    </a:lnTo>
                    <a:lnTo>
                      <a:pt x="53048" y="45218"/>
                    </a:lnTo>
                    <a:lnTo>
                      <a:pt x="11158" y="12919"/>
                    </a:lnTo>
                    <a:close/>
                  </a:path>
                </a:pathLst>
              </a:custGeom>
              <a:solidFill>
                <a:srgbClr val="D9E4FF"/>
              </a:solidFill>
              <a:ln w="1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7CD0D206-56BC-4679-9678-CC6D036E26B6}"/>
                  </a:ext>
                </a:extLst>
              </p:cNvPr>
              <p:cNvSpPr/>
              <p:nvPr/>
            </p:nvSpPr>
            <p:spPr>
              <a:xfrm>
                <a:off x="1534741" y="3543381"/>
                <a:ext cx="22315" cy="34255"/>
              </a:xfrm>
              <a:custGeom>
                <a:avLst/>
                <a:gdLst>
                  <a:gd name="connsiteX0" fmla="*/ 13898 w 22315"/>
                  <a:gd name="connsiteY0" fmla="*/ 0 h 34255"/>
                  <a:gd name="connsiteX1" fmla="*/ 22315 w 22315"/>
                  <a:gd name="connsiteY1" fmla="*/ 33864 h 34255"/>
                  <a:gd name="connsiteX2" fmla="*/ 0 w 22315"/>
                  <a:gd name="connsiteY2" fmla="*/ 34256 h 3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315" h="34255">
                    <a:moveTo>
                      <a:pt x="13898" y="0"/>
                    </a:moveTo>
                    <a:lnTo>
                      <a:pt x="22315" y="33864"/>
                    </a:lnTo>
                    <a:lnTo>
                      <a:pt x="0" y="34256"/>
                    </a:lnTo>
                    <a:close/>
                  </a:path>
                </a:pathLst>
              </a:custGeom>
              <a:solidFill>
                <a:srgbClr val="D9E4FF"/>
              </a:solidFill>
              <a:ln w="1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33" name="Graphic 31">
                <a:extLst>
                  <a:ext uri="{FF2B5EF4-FFF2-40B4-BE49-F238E27FC236}">
                    <a16:creationId xmlns:a16="http://schemas.microsoft.com/office/drawing/2014/main" id="{881E8BE7-58EF-4030-8650-BC44D1510864}"/>
                  </a:ext>
                </a:extLst>
              </p:cNvPr>
              <p:cNvGrpSpPr/>
              <p:nvPr/>
            </p:nvGrpSpPr>
            <p:grpSpPr>
              <a:xfrm>
                <a:off x="1512034" y="3294976"/>
                <a:ext cx="33864" cy="136827"/>
                <a:chOff x="1512034" y="3294976"/>
                <a:chExt cx="33864" cy="136827"/>
              </a:xfrm>
            </p:grpSpPr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27141180-7F36-42A6-9C20-5FB12A9B4D8F}"/>
                    </a:ext>
                  </a:extLst>
                </p:cNvPr>
                <p:cNvSpPr/>
                <p:nvPr/>
              </p:nvSpPr>
              <p:spPr>
                <a:xfrm>
                  <a:off x="1512034" y="3294976"/>
                  <a:ext cx="33864" cy="136827"/>
                </a:xfrm>
                <a:custGeom>
                  <a:avLst/>
                  <a:gdLst>
                    <a:gd name="connsiteX0" fmla="*/ 8221 w 33864"/>
                    <a:gd name="connsiteY0" fmla="*/ 783 h 136827"/>
                    <a:gd name="connsiteX1" fmla="*/ 20358 w 33864"/>
                    <a:gd name="connsiteY1" fmla="*/ 7438 h 136827"/>
                    <a:gd name="connsiteX2" fmla="*/ 19575 w 33864"/>
                    <a:gd name="connsiteY2" fmla="*/ 21337 h 136827"/>
                    <a:gd name="connsiteX3" fmla="*/ 27600 w 33864"/>
                    <a:gd name="connsiteY3" fmla="*/ 76537 h 136827"/>
                    <a:gd name="connsiteX4" fmla="*/ 33864 w 33864"/>
                    <a:gd name="connsiteY4" fmla="*/ 136828 h 136827"/>
                    <a:gd name="connsiteX5" fmla="*/ 21728 w 33864"/>
                    <a:gd name="connsiteY5" fmla="*/ 98461 h 136827"/>
                    <a:gd name="connsiteX6" fmla="*/ 8026 w 33864"/>
                    <a:gd name="connsiteY6" fmla="*/ 21337 h 136827"/>
                    <a:gd name="connsiteX7" fmla="*/ 0 w 33864"/>
                    <a:gd name="connsiteY7" fmla="*/ 0 h 136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864" h="136827">
                      <a:moveTo>
                        <a:pt x="8221" y="783"/>
                      </a:moveTo>
                      <a:lnTo>
                        <a:pt x="20358" y="7438"/>
                      </a:lnTo>
                      <a:lnTo>
                        <a:pt x="19575" y="21337"/>
                      </a:lnTo>
                      <a:lnTo>
                        <a:pt x="27600" y="76537"/>
                      </a:lnTo>
                      <a:lnTo>
                        <a:pt x="33864" y="136828"/>
                      </a:lnTo>
                      <a:lnTo>
                        <a:pt x="21728" y="98461"/>
                      </a:lnTo>
                      <a:lnTo>
                        <a:pt x="8026" y="2133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F4C4C"/>
                </a:solidFill>
                <a:ln w="19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DC733CBD-0728-4E4E-BF98-BF2AE7A3359C}"/>
                    </a:ext>
                  </a:extLst>
                </p:cNvPr>
                <p:cNvSpPr/>
                <p:nvPr/>
              </p:nvSpPr>
              <p:spPr>
                <a:xfrm>
                  <a:off x="1520060" y="3315334"/>
                  <a:ext cx="11549" cy="978"/>
                </a:xfrm>
                <a:custGeom>
                  <a:avLst/>
                  <a:gdLst>
                    <a:gd name="connsiteX0" fmla="*/ 11549 w 11549"/>
                    <a:gd name="connsiteY0" fmla="*/ 979 h 978"/>
                    <a:gd name="connsiteX1" fmla="*/ 3132 w 11549"/>
                    <a:gd name="connsiteY1" fmla="*/ 0 h 978"/>
                    <a:gd name="connsiteX2" fmla="*/ 0 w 11549"/>
                    <a:gd name="connsiteY2" fmla="*/ 979 h 978"/>
                    <a:gd name="connsiteX3" fmla="*/ 3328 w 11549"/>
                    <a:gd name="connsiteY3" fmla="*/ 783 h 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549" h="978">
                      <a:moveTo>
                        <a:pt x="11549" y="979"/>
                      </a:moveTo>
                      <a:lnTo>
                        <a:pt x="3132" y="0"/>
                      </a:lnTo>
                      <a:lnTo>
                        <a:pt x="0" y="979"/>
                      </a:lnTo>
                      <a:lnTo>
                        <a:pt x="3328" y="783"/>
                      </a:lnTo>
                      <a:close/>
                    </a:path>
                  </a:pathLst>
                </a:custGeom>
                <a:solidFill>
                  <a:srgbClr val="CF4C4C">
                    <a:alpha val="63000"/>
                  </a:srgbClr>
                </a:solidFill>
                <a:ln w="19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BFDE7123-F7BE-48F6-BA21-A37D49B739DE}"/>
                    </a:ext>
                  </a:extLst>
                </p:cNvPr>
                <p:cNvSpPr/>
                <p:nvPr/>
              </p:nvSpPr>
              <p:spPr>
                <a:xfrm>
                  <a:off x="1512034" y="3294976"/>
                  <a:ext cx="20357" cy="7438"/>
                </a:xfrm>
                <a:custGeom>
                  <a:avLst/>
                  <a:gdLst>
                    <a:gd name="connsiteX0" fmla="*/ 0 w 20357"/>
                    <a:gd name="connsiteY0" fmla="*/ 0 h 7438"/>
                    <a:gd name="connsiteX1" fmla="*/ 9983 w 20357"/>
                    <a:gd name="connsiteY1" fmla="*/ 4698 h 7438"/>
                    <a:gd name="connsiteX2" fmla="*/ 20358 w 20357"/>
                    <a:gd name="connsiteY2" fmla="*/ 7438 h 7438"/>
                    <a:gd name="connsiteX3" fmla="*/ 8221 w 20357"/>
                    <a:gd name="connsiteY3" fmla="*/ 783 h 7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357" h="7438">
                      <a:moveTo>
                        <a:pt x="0" y="0"/>
                      </a:moveTo>
                      <a:lnTo>
                        <a:pt x="9983" y="4698"/>
                      </a:lnTo>
                      <a:lnTo>
                        <a:pt x="20358" y="7438"/>
                      </a:lnTo>
                      <a:lnTo>
                        <a:pt x="8221" y="783"/>
                      </a:lnTo>
                      <a:close/>
                    </a:path>
                  </a:pathLst>
                </a:custGeom>
                <a:solidFill>
                  <a:srgbClr val="CF4C4C">
                    <a:alpha val="63000"/>
                  </a:srgbClr>
                </a:solidFill>
                <a:ln w="19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804DA075-B37C-4F45-AC4B-A336365FC0E1}"/>
                  </a:ext>
                </a:extLst>
              </p:cNvPr>
              <p:cNvSpPr/>
              <p:nvPr/>
            </p:nvSpPr>
            <p:spPr>
              <a:xfrm>
                <a:off x="1501660" y="3289495"/>
                <a:ext cx="12332" cy="16247"/>
              </a:xfrm>
              <a:custGeom>
                <a:avLst/>
                <a:gdLst>
                  <a:gd name="connsiteX0" fmla="*/ 12332 w 12332"/>
                  <a:gd name="connsiteY0" fmla="*/ 5677 h 16247"/>
                  <a:gd name="connsiteX1" fmla="*/ 5872 w 12332"/>
                  <a:gd name="connsiteY1" fmla="*/ 0 h 16247"/>
                  <a:gd name="connsiteX2" fmla="*/ 0 w 12332"/>
                  <a:gd name="connsiteY2" fmla="*/ 16247 h 16247"/>
                  <a:gd name="connsiteX3" fmla="*/ 6655 w 12332"/>
                  <a:gd name="connsiteY3" fmla="*/ 3719 h 16247"/>
                  <a:gd name="connsiteX4" fmla="*/ 10375 w 12332"/>
                  <a:gd name="connsiteY4" fmla="*/ 5481 h 16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32" h="16247">
                    <a:moveTo>
                      <a:pt x="12332" y="5677"/>
                    </a:moveTo>
                    <a:lnTo>
                      <a:pt x="5872" y="0"/>
                    </a:lnTo>
                    <a:lnTo>
                      <a:pt x="0" y="16247"/>
                    </a:lnTo>
                    <a:lnTo>
                      <a:pt x="6655" y="3719"/>
                    </a:lnTo>
                    <a:lnTo>
                      <a:pt x="10375" y="5481"/>
                    </a:lnTo>
                    <a:close/>
                  </a:path>
                </a:pathLst>
              </a:custGeom>
              <a:solidFill>
                <a:srgbClr val="D9E4FF"/>
              </a:solidFill>
              <a:ln w="1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8A5E25AC-977D-4F05-BCC1-29B96CD00CF3}"/>
                  </a:ext>
                </a:extLst>
              </p:cNvPr>
              <p:cNvSpPr/>
              <p:nvPr/>
            </p:nvSpPr>
            <p:spPr>
              <a:xfrm>
                <a:off x="1487762" y="3247605"/>
                <a:ext cx="31711" cy="15464"/>
              </a:xfrm>
              <a:custGeom>
                <a:avLst/>
                <a:gdLst>
                  <a:gd name="connsiteX0" fmla="*/ 30928 w 31711"/>
                  <a:gd name="connsiteY0" fmla="*/ 10570 h 15464"/>
                  <a:gd name="connsiteX1" fmla="*/ 0 w 31711"/>
                  <a:gd name="connsiteY1" fmla="*/ 0 h 15464"/>
                  <a:gd name="connsiteX2" fmla="*/ 31711 w 31711"/>
                  <a:gd name="connsiteY2" fmla="*/ 15464 h 15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11" h="15464">
                    <a:moveTo>
                      <a:pt x="30928" y="10570"/>
                    </a:moveTo>
                    <a:lnTo>
                      <a:pt x="0" y="0"/>
                    </a:lnTo>
                    <a:lnTo>
                      <a:pt x="31711" y="15464"/>
                    </a:lnTo>
                    <a:close/>
                  </a:path>
                </a:pathLst>
              </a:custGeom>
              <a:solidFill>
                <a:srgbClr val="F7A890">
                  <a:alpha val="63000"/>
                </a:srgbClr>
              </a:solidFill>
              <a:ln w="1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C724537-5083-49F2-9BED-FFCA7D9CD465}"/>
                  </a:ext>
                </a:extLst>
              </p:cNvPr>
              <p:cNvSpPr/>
              <p:nvPr/>
            </p:nvSpPr>
            <p:spPr>
              <a:xfrm>
                <a:off x="1260107" y="3298696"/>
                <a:ext cx="176369" cy="200250"/>
              </a:xfrm>
              <a:custGeom>
                <a:avLst/>
                <a:gdLst>
                  <a:gd name="connsiteX0" fmla="*/ 121951 w 176369"/>
                  <a:gd name="connsiteY0" fmla="*/ 0 h 200250"/>
                  <a:gd name="connsiteX1" fmla="*/ 96700 w 176369"/>
                  <a:gd name="connsiteY1" fmla="*/ 138394 h 200250"/>
                  <a:gd name="connsiteX2" fmla="*/ 0 w 176369"/>
                  <a:gd name="connsiteY2" fmla="*/ 127628 h 200250"/>
                  <a:gd name="connsiteX3" fmla="*/ 0 w 176369"/>
                  <a:gd name="connsiteY3" fmla="*/ 162079 h 200250"/>
                  <a:gd name="connsiteX4" fmla="*/ 130368 w 176369"/>
                  <a:gd name="connsiteY4" fmla="*/ 200250 h 200250"/>
                  <a:gd name="connsiteX5" fmla="*/ 176369 w 176369"/>
                  <a:gd name="connsiteY5" fmla="*/ 77908 h 2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369" h="200250">
                    <a:moveTo>
                      <a:pt x="121951" y="0"/>
                    </a:moveTo>
                    <a:lnTo>
                      <a:pt x="96700" y="138394"/>
                    </a:lnTo>
                    <a:lnTo>
                      <a:pt x="0" y="127628"/>
                    </a:lnTo>
                    <a:lnTo>
                      <a:pt x="0" y="162079"/>
                    </a:lnTo>
                    <a:lnTo>
                      <a:pt x="130368" y="200250"/>
                    </a:lnTo>
                    <a:lnTo>
                      <a:pt x="176369" y="77908"/>
                    </a:lnTo>
                    <a:close/>
                  </a:path>
                </a:pathLst>
              </a:custGeom>
              <a:solidFill>
                <a:srgbClr val="004BD2"/>
              </a:solidFill>
              <a:ln w="1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3C4F7A48-503A-4739-8914-E143FE314D6F}"/>
                  </a:ext>
                </a:extLst>
              </p:cNvPr>
              <p:cNvSpPr/>
              <p:nvPr/>
            </p:nvSpPr>
            <p:spPr>
              <a:xfrm>
                <a:off x="1185135" y="3411211"/>
                <a:ext cx="75362" cy="42125"/>
              </a:xfrm>
              <a:custGeom>
                <a:avLst/>
                <a:gdLst>
                  <a:gd name="connsiteX0" fmla="*/ 74971 w 75362"/>
                  <a:gd name="connsiteY0" fmla="*/ 15112 h 42125"/>
                  <a:gd name="connsiteX1" fmla="*/ 60095 w 75362"/>
                  <a:gd name="connsiteY1" fmla="*/ 12176 h 42125"/>
                  <a:gd name="connsiteX2" fmla="*/ 51286 w 75362"/>
                  <a:gd name="connsiteY2" fmla="*/ 7869 h 42125"/>
                  <a:gd name="connsiteX3" fmla="*/ 38954 w 75362"/>
                  <a:gd name="connsiteY3" fmla="*/ 5716 h 42125"/>
                  <a:gd name="connsiteX4" fmla="*/ 28775 w 75362"/>
                  <a:gd name="connsiteY4" fmla="*/ 5129 h 42125"/>
                  <a:gd name="connsiteX5" fmla="*/ 28775 w 75362"/>
                  <a:gd name="connsiteY5" fmla="*/ 11197 h 42125"/>
                  <a:gd name="connsiteX6" fmla="*/ 38562 w 75362"/>
                  <a:gd name="connsiteY6" fmla="*/ 14329 h 42125"/>
                  <a:gd name="connsiteX7" fmla="*/ 29949 w 75362"/>
                  <a:gd name="connsiteY7" fmla="*/ 14329 h 42125"/>
                  <a:gd name="connsiteX8" fmla="*/ 12136 w 75362"/>
                  <a:gd name="connsiteY8" fmla="*/ 8848 h 42125"/>
                  <a:gd name="connsiteX9" fmla="*/ 12136 w 75362"/>
                  <a:gd name="connsiteY9" fmla="*/ 5520 h 42125"/>
                  <a:gd name="connsiteX10" fmla="*/ 9004 w 75362"/>
                  <a:gd name="connsiteY10" fmla="*/ 1997 h 42125"/>
                  <a:gd name="connsiteX11" fmla="*/ 6851 w 75362"/>
                  <a:gd name="connsiteY11" fmla="*/ 1801 h 42125"/>
                  <a:gd name="connsiteX12" fmla="*/ 6264 w 75362"/>
                  <a:gd name="connsiteY12" fmla="*/ 1018 h 42125"/>
                  <a:gd name="connsiteX13" fmla="*/ 2545 w 75362"/>
                  <a:gd name="connsiteY13" fmla="*/ 627 h 42125"/>
                  <a:gd name="connsiteX14" fmla="*/ 0 w 75362"/>
                  <a:gd name="connsiteY14" fmla="*/ 2584 h 42125"/>
                  <a:gd name="connsiteX15" fmla="*/ 5872 w 75362"/>
                  <a:gd name="connsiteY15" fmla="*/ 12372 h 42125"/>
                  <a:gd name="connsiteX16" fmla="*/ 10570 w 75362"/>
                  <a:gd name="connsiteY16" fmla="*/ 24704 h 42125"/>
                  <a:gd name="connsiteX17" fmla="*/ 17030 w 75362"/>
                  <a:gd name="connsiteY17" fmla="*/ 30380 h 42125"/>
                  <a:gd name="connsiteX18" fmla="*/ 22903 w 75362"/>
                  <a:gd name="connsiteY18" fmla="*/ 38602 h 42125"/>
                  <a:gd name="connsiteX19" fmla="*/ 37779 w 75362"/>
                  <a:gd name="connsiteY19" fmla="*/ 41538 h 42125"/>
                  <a:gd name="connsiteX20" fmla="*/ 57354 w 75362"/>
                  <a:gd name="connsiteY20" fmla="*/ 39776 h 42125"/>
                  <a:gd name="connsiteX21" fmla="*/ 75363 w 75362"/>
                  <a:gd name="connsiteY21" fmla="*/ 42125 h 42125"/>
                  <a:gd name="connsiteX22" fmla="*/ 75363 w 75362"/>
                  <a:gd name="connsiteY22" fmla="*/ 15112 h 42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5362" h="42125">
                    <a:moveTo>
                      <a:pt x="74971" y="15112"/>
                    </a:moveTo>
                    <a:lnTo>
                      <a:pt x="60095" y="12176"/>
                    </a:lnTo>
                    <a:lnTo>
                      <a:pt x="51286" y="7869"/>
                    </a:lnTo>
                    <a:lnTo>
                      <a:pt x="38954" y="5716"/>
                    </a:lnTo>
                    <a:lnTo>
                      <a:pt x="28775" y="5129"/>
                    </a:lnTo>
                    <a:lnTo>
                      <a:pt x="28775" y="11197"/>
                    </a:lnTo>
                    <a:lnTo>
                      <a:pt x="38562" y="14329"/>
                    </a:lnTo>
                    <a:lnTo>
                      <a:pt x="29949" y="14329"/>
                    </a:lnTo>
                    <a:lnTo>
                      <a:pt x="12136" y="8848"/>
                    </a:lnTo>
                    <a:lnTo>
                      <a:pt x="12136" y="5520"/>
                    </a:lnTo>
                    <a:cubicBezTo>
                      <a:pt x="12136" y="3759"/>
                      <a:pt x="10766" y="2193"/>
                      <a:pt x="9004" y="1997"/>
                    </a:cubicBezTo>
                    <a:lnTo>
                      <a:pt x="6851" y="1801"/>
                    </a:lnTo>
                    <a:lnTo>
                      <a:pt x="6264" y="1018"/>
                    </a:lnTo>
                    <a:cubicBezTo>
                      <a:pt x="5285" y="-156"/>
                      <a:pt x="3719" y="-352"/>
                      <a:pt x="2545" y="627"/>
                    </a:cubicBezTo>
                    <a:lnTo>
                      <a:pt x="0" y="2584"/>
                    </a:lnTo>
                    <a:lnTo>
                      <a:pt x="5872" y="12372"/>
                    </a:lnTo>
                    <a:lnTo>
                      <a:pt x="10570" y="24704"/>
                    </a:lnTo>
                    <a:lnTo>
                      <a:pt x="17030" y="30380"/>
                    </a:lnTo>
                    <a:lnTo>
                      <a:pt x="22903" y="38602"/>
                    </a:lnTo>
                    <a:lnTo>
                      <a:pt x="37779" y="41538"/>
                    </a:lnTo>
                    <a:lnTo>
                      <a:pt x="57354" y="39776"/>
                    </a:lnTo>
                    <a:lnTo>
                      <a:pt x="75363" y="42125"/>
                    </a:lnTo>
                    <a:lnTo>
                      <a:pt x="75363" y="15112"/>
                    </a:lnTo>
                    <a:close/>
                  </a:path>
                </a:pathLst>
              </a:custGeom>
              <a:solidFill>
                <a:srgbClr val="F7A890"/>
              </a:solidFill>
              <a:ln w="1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48BB3613-2532-4264-B443-5315596416FC}"/>
                  </a:ext>
                </a:extLst>
              </p:cNvPr>
              <p:cNvSpPr/>
              <p:nvPr/>
            </p:nvSpPr>
            <p:spPr>
              <a:xfrm>
                <a:off x="1394977" y="3376603"/>
                <a:ext cx="41498" cy="127431"/>
              </a:xfrm>
              <a:custGeom>
                <a:avLst/>
                <a:gdLst>
                  <a:gd name="connsiteX0" fmla="*/ 1175 w 41498"/>
                  <a:gd name="connsiteY0" fmla="*/ 127432 h 127431"/>
                  <a:gd name="connsiteX1" fmla="*/ 41499 w 41498"/>
                  <a:gd name="connsiteY1" fmla="*/ 0 h 127431"/>
                  <a:gd name="connsiteX2" fmla="*/ 0 w 41498"/>
                  <a:gd name="connsiteY2" fmla="*/ 110402 h 127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498" h="127431">
                    <a:moveTo>
                      <a:pt x="1175" y="127432"/>
                    </a:moveTo>
                    <a:lnTo>
                      <a:pt x="41499" y="0"/>
                    </a:lnTo>
                    <a:lnTo>
                      <a:pt x="0" y="110402"/>
                    </a:lnTo>
                    <a:close/>
                  </a:path>
                </a:pathLst>
              </a:custGeom>
              <a:solidFill>
                <a:srgbClr val="0B426B">
                  <a:alpha val="63000"/>
                </a:srgbClr>
              </a:solidFill>
              <a:ln w="1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2271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FDEA2-29F5-461F-9F10-13FA353B2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Foreign Corrupt Practices Act (FCPA)</a:t>
            </a:r>
          </a:p>
        </p:txBody>
      </p:sp>
      <p:sp>
        <p:nvSpPr>
          <p:cNvPr id="3" name="object 12">
            <a:extLst>
              <a:ext uri="{FF2B5EF4-FFF2-40B4-BE49-F238E27FC236}">
                <a16:creationId xmlns:a16="http://schemas.microsoft.com/office/drawing/2014/main" id="{EC6468E2-4FAC-4D4D-8C46-798040DA4600}"/>
              </a:ext>
            </a:extLst>
          </p:cNvPr>
          <p:cNvSpPr/>
          <p:nvPr/>
        </p:nvSpPr>
        <p:spPr>
          <a:xfrm>
            <a:off x="438150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8354DC-123E-44F0-BEA3-CADBF8AAD0EA}"/>
              </a:ext>
            </a:extLst>
          </p:cNvPr>
          <p:cNvSpPr/>
          <p:nvPr/>
        </p:nvSpPr>
        <p:spPr>
          <a:xfrm>
            <a:off x="1445876" y="1271670"/>
            <a:ext cx="86903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>
                <a:solidFill>
                  <a:srgbClr val="49A9F6"/>
                </a:solidFill>
              </a:rPr>
              <a:t>FCPA – </a:t>
            </a:r>
            <a:r>
              <a:rPr lang="ru-RU" sz="2000" b="1" dirty="0" err="1">
                <a:solidFill>
                  <a:srgbClr val="49A9F6"/>
                </a:solidFill>
              </a:rPr>
              <a:t>АҚШнинг</a:t>
            </a:r>
            <a:r>
              <a:rPr lang="ru-RU" sz="2000" b="1" dirty="0">
                <a:solidFill>
                  <a:srgbClr val="49A9F6"/>
                </a:solidFill>
              </a:rPr>
              <a:t> 1977 </a:t>
            </a:r>
            <a:r>
              <a:rPr lang="ru-RU" sz="2000" b="1" dirty="0" err="1">
                <a:solidFill>
                  <a:srgbClr val="49A9F6"/>
                </a:solidFill>
              </a:rPr>
              <a:t>йилда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қабул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қилинган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хориждаги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коррупцияга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uz-Cyrl-UZ" sz="2000" b="1" dirty="0">
                <a:solidFill>
                  <a:srgbClr val="49A9F6"/>
                </a:solidFill>
              </a:rPr>
              <a:t>қарши кураш тўғрисидаги қонуни</a:t>
            </a:r>
            <a:endParaRPr lang="ru-RU" sz="2000" b="1" dirty="0">
              <a:solidFill>
                <a:srgbClr val="49A9F6"/>
              </a:solidFill>
            </a:endParaRPr>
          </a:p>
        </p:txBody>
      </p:sp>
      <p:grpSp>
        <p:nvGrpSpPr>
          <p:cNvPr id="5" name="Group 44">
            <a:extLst>
              <a:ext uri="{FF2B5EF4-FFF2-40B4-BE49-F238E27FC236}">
                <a16:creationId xmlns:a16="http://schemas.microsoft.com/office/drawing/2014/main" id="{977FDE1B-4815-4F55-B034-DE1FE492903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9281" y="1283751"/>
            <a:ext cx="656158" cy="648893"/>
            <a:chOff x="2326" y="2390"/>
            <a:chExt cx="271" cy="268"/>
          </a:xfrm>
          <a:solidFill>
            <a:schemeClr val="bg2">
              <a:lumMod val="25000"/>
            </a:schemeClr>
          </a:solidFill>
        </p:grpSpPr>
        <p:sp>
          <p:nvSpPr>
            <p:cNvPr id="6" name="Freeform 45">
              <a:extLst>
                <a:ext uri="{FF2B5EF4-FFF2-40B4-BE49-F238E27FC236}">
                  <a16:creationId xmlns:a16="http://schemas.microsoft.com/office/drawing/2014/main" id="{819CEB36-EA8D-47F9-A204-CB2EA76484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26" y="2390"/>
              <a:ext cx="271" cy="268"/>
            </a:xfrm>
            <a:custGeom>
              <a:avLst/>
              <a:gdLst>
                <a:gd name="T0" fmla="*/ 8533 w 8533"/>
                <a:gd name="T1" fmla="*/ 5179 h 8434"/>
                <a:gd name="T2" fmla="*/ 7300 w 8533"/>
                <a:gd name="T3" fmla="*/ 3267 h 8434"/>
                <a:gd name="T4" fmla="*/ 5463 w 8533"/>
                <a:gd name="T5" fmla="*/ 1136 h 8434"/>
                <a:gd name="T6" fmla="*/ 5661 w 8533"/>
                <a:gd name="T7" fmla="*/ 1386 h 8434"/>
                <a:gd name="T8" fmla="*/ 6780 w 8533"/>
                <a:gd name="T9" fmla="*/ 2784 h 8434"/>
                <a:gd name="T10" fmla="*/ 5577 w 8533"/>
                <a:gd name="T11" fmla="*/ 1614 h 8434"/>
                <a:gd name="T12" fmla="*/ 4572 w 8533"/>
                <a:gd name="T13" fmla="*/ 2058 h 8434"/>
                <a:gd name="T14" fmla="*/ 3871 w 8533"/>
                <a:gd name="T15" fmla="*/ 2011 h 8434"/>
                <a:gd name="T16" fmla="*/ 1753 w 8533"/>
                <a:gd name="T17" fmla="*/ 2784 h 8434"/>
                <a:gd name="T18" fmla="*/ 2873 w 8533"/>
                <a:gd name="T19" fmla="*/ 1386 h 8434"/>
                <a:gd name="T20" fmla="*/ 4268 w 8533"/>
                <a:gd name="T21" fmla="*/ 1386 h 8434"/>
                <a:gd name="T22" fmla="*/ 4908 w 8533"/>
                <a:gd name="T23" fmla="*/ 1136 h 8434"/>
                <a:gd name="T24" fmla="*/ 4648 w 8533"/>
                <a:gd name="T25" fmla="*/ 386 h 8434"/>
                <a:gd name="T26" fmla="*/ 3885 w 8533"/>
                <a:gd name="T27" fmla="*/ 381 h 8434"/>
                <a:gd name="T28" fmla="*/ 4142 w 8533"/>
                <a:gd name="T29" fmla="*/ 1136 h 8434"/>
                <a:gd name="T30" fmla="*/ 1233 w 8533"/>
                <a:gd name="T31" fmla="*/ 3267 h 8434"/>
                <a:gd name="T32" fmla="*/ 910 w 8533"/>
                <a:gd name="T33" fmla="*/ 6091 h 8434"/>
                <a:gd name="T34" fmla="*/ 2717 w 8533"/>
                <a:gd name="T35" fmla="*/ 5182 h 8434"/>
                <a:gd name="T36" fmla="*/ 2716 w 8533"/>
                <a:gd name="T37" fmla="*/ 5170 h 8434"/>
                <a:gd name="T38" fmla="*/ 2003 w 8533"/>
                <a:gd name="T39" fmla="*/ 2784 h 8434"/>
                <a:gd name="T40" fmla="*/ 3695 w 8533"/>
                <a:gd name="T41" fmla="*/ 2189 h 8434"/>
                <a:gd name="T42" fmla="*/ 4142 w 8533"/>
                <a:gd name="T43" fmla="*/ 2440 h 8434"/>
                <a:gd name="T44" fmla="*/ 2895 w 8533"/>
                <a:gd name="T45" fmla="*/ 7723 h 8434"/>
                <a:gd name="T46" fmla="*/ 1830 w 8533"/>
                <a:gd name="T47" fmla="*/ 8434 h 8434"/>
                <a:gd name="T48" fmla="*/ 6242 w 8533"/>
                <a:gd name="T49" fmla="*/ 7723 h 8434"/>
                <a:gd name="T50" fmla="*/ 4392 w 8533"/>
                <a:gd name="T51" fmla="*/ 7262 h 8434"/>
                <a:gd name="T52" fmla="*/ 4794 w 8533"/>
                <a:gd name="T53" fmla="*/ 2187 h 8434"/>
                <a:gd name="T54" fmla="*/ 6530 w 8533"/>
                <a:gd name="T55" fmla="*/ 2771 h 8434"/>
                <a:gd name="T56" fmla="*/ 5868 w 8533"/>
                <a:gd name="T57" fmla="*/ 5074 h 8434"/>
                <a:gd name="T58" fmla="*/ 7624 w 8533"/>
                <a:gd name="T59" fmla="*/ 6091 h 8434"/>
                <a:gd name="T60" fmla="*/ 4135 w 8533"/>
                <a:gd name="T61" fmla="*/ 381 h 8434"/>
                <a:gd name="T62" fmla="*/ 4398 w 8533"/>
                <a:gd name="T63" fmla="*/ 386 h 8434"/>
                <a:gd name="T64" fmla="*/ 4135 w 8533"/>
                <a:gd name="T65" fmla="*/ 381 h 8434"/>
                <a:gd name="T66" fmla="*/ 371 w 8533"/>
                <a:gd name="T67" fmla="*/ 5042 h 8434"/>
                <a:gd name="T68" fmla="*/ 910 w 8533"/>
                <a:gd name="T69" fmla="*/ 5841 h 8434"/>
                <a:gd name="T70" fmla="*/ 1807 w 8533"/>
                <a:gd name="T71" fmla="*/ 5841 h 8434"/>
                <a:gd name="T72" fmla="*/ 3783 w 8533"/>
                <a:gd name="T73" fmla="*/ 7848 h 8434"/>
                <a:gd name="T74" fmla="*/ 6554 w 8533"/>
                <a:gd name="T75" fmla="*/ 8184 h 8434"/>
                <a:gd name="T76" fmla="*/ 3433 w 8533"/>
                <a:gd name="T77" fmla="*/ 7973 h 8434"/>
                <a:gd name="T78" fmla="*/ 3156 w 8533"/>
                <a:gd name="T79" fmla="*/ 7723 h 8434"/>
                <a:gd name="T80" fmla="*/ 4267 w 8533"/>
                <a:gd name="T81" fmla="*/ 7512 h 8434"/>
                <a:gd name="T82" fmla="*/ 5378 w 8533"/>
                <a:gd name="T83" fmla="*/ 7723 h 8434"/>
                <a:gd name="T84" fmla="*/ 7175 w 8533"/>
                <a:gd name="T85" fmla="*/ 3532 h 8434"/>
                <a:gd name="T86" fmla="*/ 6726 w 8533"/>
                <a:gd name="T87" fmla="*/ 5841 h 8434"/>
                <a:gd name="T88" fmla="*/ 7624 w 8533"/>
                <a:gd name="T89" fmla="*/ 5841 h 8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533" h="8434">
                  <a:moveTo>
                    <a:pt x="8533" y="5183"/>
                  </a:moveTo>
                  <a:lnTo>
                    <a:pt x="8533" y="5182"/>
                  </a:lnTo>
                  <a:cubicBezTo>
                    <a:pt x="8533" y="5181"/>
                    <a:pt x="8533" y="5180"/>
                    <a:pt x="8533" y="5179"/>
                  </a:cubicBezTo>
                  <a:cubicBezTo>
                    <a:pt x="8533" y="5176"/>
                    <a:pt x="8533" y="5173"/>
                    <a:pt x="8533" y="5170"/>
                  </a:cubicBezTo>
                  <a:cubicBezTo>
                    <a:pt x="8530" y="5138"/>
                    <a:pt x="8516" y="5108"/>
                    <a:pt x="8495" y="5086"/>
                  </a:cubicBezTo>
                  <a:lnTo>
                    <a:pt x="7300" y="3267"/>
                  </a:lnTo>
                  <a:lnTo>
                    <a:pt x="7300" y="2775"/>
                  </a:lnTo>
                  <a:cubicBezTo>
                    <a:pt x="7300" y="1871"/>
                    <a:pt x="6565" y="1136"/>
                    <a:pt x="5661" y="1136"/>
                  </a:cubicBezTo>
                  <a:lnTo>
                    <a:pt x="5463" y="1136"/>
                  </a:lnTo>
                  <a:cubicBezTo>
                    <a:pt x="5393" y="1136"/>
                    <a:pt x="5338" y="1192"/>
                    <a:pt x="5338" y="1261"/>
                  </a:cubicBezTo>
                  <a:cubicBezTo>
                    <a:pt x="5338" y="1330"/>
                    <a:pt x="5393" y="1386"/>
                    <a:pt x="5463" y="1386"/>
                  </a:cubicBezTo>
                  <a:lnTo>
                    <a:pt x="5661" y="1386"/>
                  </a:lnTo>
                  <a:cubicBezTo>
                    <a:pt x="6427" y="1386"/>
                    <a:pt x="7050" y="2009"/>
                    <a:pt x="7050" y="2775"/>
                  </a:cubicBezTo>
                  <a:lnTo>
                    <a:pt x="7050" y="3159"/>
                  </a:lnTo>
                  <a:cubicBezTo>
                    <a:pt x="6893" y="3106"/>
                    <a:pt x="6780" y="2958"/>
                    <a:pt x="6780" y="2784"/>
                  </a:cubicBezTo>
                  <a:lnTo>
                    <a:pt x="6780" y="2771"/>
                  </a:lnTo>
                  <a:cubicBezTo>
                    <a:pt x="6780" y="2133"/>
                    <a:pt x="6261" y="1614"/>
                    <a:pt x="5622" y="1614"/>
                  </a:cubicBezTo>
                  <a:lnTo>
                    <a:pt x="5577" y="1614"/>
                  </a:lnTo>
                  <a:cubicBezTo>
                    <a:pt x="5214" y="1614"/>
                    <a:pt x="4872" y="1755"/>
                    <a:pt x="4616" y="2012"/>
                  </a:cubicBezTo>
                  <a:cubicBezTo>
                    <a:pt x="4615" y="2013"/>
                    <a:pt x="4614" y="2014"/>
                    <a:pt x="4613" y="2015"/>
                  </a:cubicBezTo>
                  <a:lnTo>
                    <a:pt x="4572" y="2058"/>
                  </a:lnTo>
                  <a:cubicBezTo>
                    <a:pt x="4490" y="2145"/>
                    <a:pt x="4378" y="2195"/>
                    <a:pt x="4258" y="2198"/>
                  </a:cubicBezTo>
                  <a:cubicBezTo>
                    <a:pt x="4137" y="2201"/>
                    <a:pt x="4023" y="2157"/>
                    <a:pt x="3936" y="2074"/>
                  </a:cubicBezTo>
                  <a:lnTo>
                    <a:pt x="3871" y="2011"/>
                  </a:lnTo>
                  <a:cubicBezTo>
                    <a:pt x="3614" y="1755"/>
                    <a:pt x="3274" y="1614"/>
                    <a:pt x="2911" y="1614"/>
                  </a:cubicBezTo>
                  <a:cubicBezTo>
                    <a:pt x="2273" y="1614"/>
                    <a:pt x="1753" y="2133"/>
                    <a:pt x="1753" y="2771"/>
                  </a:cubicBezTo>
                  <a:lnTo>
                    <a:pt x="1753" y="2784"/>
                  </a:lnTo>
                  <a:cubicBezTo>
                    <a:pt x="1753" y="2958"/>
                    <a:pt x="1640" y="3106"/>
                    <a:pt x="1483" y="3159"/>
                  </a:cubicBezTo>
                  <a:lnTo>
                    <a:pt x="1483" y="2775"/>
                  </a:lnTo>
                  <a:cubicBezTo>
                    <a:pt x="1483" y="2009"/>
                    <a:pt x="2107" y="1386"/>
                    <a:pt x="2873" y="1386"/>
                  </a:cubicBezTo>
                  <a:lnTo>
                    <a:pt x="4265" y="1386"/>
                  </a:lnTo>
                  <a:cubicBezTo>
                    <a:pt x="4266" y="1386"/>
                    <a:pt x="4266" y="1386"/>
                    <a:pt x="4267" y="1386"/>
                  </a:cubicBezTo>
                  <a:cubicBezTo>
                    <a:pt x="4267" y="1386"/>
                    <a:pt x="4268" y="1386"/>
                    <a:pt x="4268" y="1386"/>
                  </a:cubicBezTo>
                  <a:lnTo>
                    <a:pt x="4908" y="1386"/>
                  </a:lnTo>
                  <a:cubicBezTo>
                    <a:pt x="4977" y="1386"/>
                    <a:pt x="5033" y="1330"/>
                    <a:pt x="5033" y="1261"/>
                  </a:cubicBezTo>
                  <a:cubicBezTo>
                    <a:pt x="5033" y="1192"/>
                    <a:pt x="4977" y="1136"/>
                    <a:pt x="4908" y="1136"/>
                  </a:cubicBezTo>
                  <a:lnTo>
                    <a:pt x="4392" y="1136"/>
                  </a:lnTo>
                  <a:lnTo>
                    <a:pt x="4392" y="746"/>
                  </a:lnTo>
                  <a:cubicBezTo>
                    <a:pt x="4541" y="694"/>
                    <a:pt x="4648" y="553"/>
                    <a:pt x="4648" y="386"/>
                  </a:cubicBezTo>
                  <a:lnTo>
                    <a:pt x="4648" y="381"/>
                  </a:lnTo>
                  <a:cubicBezTo>
                    <a:pt x="4648" y="171"/>
                    <a:pt x="4477" y="0"/>
                    <a:pt x="4267" y="0"/>
                  </a:cubicBezTo>
                  <a:cubicBezTo>
                    <a:pt x="4056" y="0"/>
                    <a:pt x="3885" y="171"/>
                    <a:pt x="3885" y="381"/>
                  </a:cubicBezTo>
                  <a:lnTo>
                    <a:pt x="3885" y="386"/>
                  </a:lnTo>
                  <a:cubicBezTo>
                    <a:pt x="3885" y="553"/>
                    <a:pt x="3993" y="694"/>
                    <a:pt x="4142" y="746"/>
                  </a:cubicBezTo>
                  <a:lnTo>
                    <a:pt x="4142" y="1136"/>
                  </a:lnTo>
                  <a:lnTo>
                    <a:pt x="2873" y="1136"/>
                  </a:lnTo>
                  <a:cubicBezTo>
                    <a:pt x="1969" y="1136"/>
                    <a:pt x="1233" y="1871"/>
                    <a:pt x="1233" y="2775"/>
                  </a:cubicBezTo>
                  <a:lnTo>
                    <a:pt x="1233" y="3267"/>
                  </a:lnTo>
                  <a:lnTo>
                    <a:pt x="51" y="5074"/>
                  </a:lnTo>
                  <a:cubicBezTo>
                    <a:pt x="20" y="5100"/>
                    <a:pt x="0" y="5138"/>
                    <a:pt x="0" y="5182"/>
                  </a:cubicBezTo>
                  <a:cubicBezTo>
                    <a:pt x="0" y="5683"/>
                    <a:pt x="408" y="6091"/>
                    <a:pt x="910" y="6091"/>
                  </a:cubicBezTo>
                  <a:lnTo>
                    <a:pt x="1807" y="6091"/>
                  </a:lnTo>
                  <a:cubicBezTo>
                    <a:pt x="2308" y="6091"/>
                    <a:pt x="2715" y="5685"/>
                    <a:pt x="2717" y="5185"/>
                  </a:cubicBezTo>
                  <a:cubicBezTo>
                    <a:pt x="2717" y="5184"/>
                    <a:pt x="2717" y="5183"/>
                    <a:pt x="2717" y="5182"/>
                  </a:cubicBezTo>
                  <a:lnTo>
                    <a:pt x="2717" y="5182"/>
                  </a:lnTo>
                  <a:cubicBezTo>
                    <a:pt x="2717" y="5181"/>
                    <a:pt x="2717" y="5180"/>
                    <a:pt x="2717" y="5179"/>
                  </a:cubicBezTo>
                  <a:cubicBezTo>
                    <a:pt x="2716" y="5176"/>
                    <a:pt x="2716" y="5173"/>
                    <a:pt x="2716" y="5170"/>
                  </a:cubicBezTo>
                  <a:cubicBezTo>
                    <a:pt x="2713" y="5137"/>
                    <a:pt x="2699" y="5108"/>
                    <a:pt x="2678" y="5086"/>
                  </a:cubicBezTo>
                  <a:lnTo>
                    <a:pt x="1567" y="3394"/>
                  </a:lnTo>
                  <a:cubicBezTo>
                    <a:pt x="1821" y="3307"/>
                    <a:pt x="2003" y="3067"/>
                    <a:pt x="2003" y="2784"/>
                  </a:cubicBezTo>
                  <a:lnTo>
                    <a:pt x="2003" y="2771"/>
                  </a:lnTo>
                  <a:cubicBezTo>
                    <a:pt x="2003" y="2271"/>
                    <a:pt x="2410" y="1864"/>
                    <a:pt x="2911" y="1864"/>
                  </a:cubicBezTo>
                  <a:cubicBezTo>
                    <a:pt x="3207" y="1864"/>
                    <a:pt x="3486" y="1979"/>
                    <a:pt x="3695" y="2189"/>
                  </a:cubicBezTo>
                  <a:cubicBezTo>
                    <a:pt x="3696" y="2189"/>
                    <a:pt x="3696" y="2190"/>
                    <a:pt x="3697" y="2190"/>
                  </a:cubicBezTo>
                  <a:lnTo>
                    <a:pt x="3763" y="2254"/>
                  </a:lnTo>
                  <a:cubicBezTo>
                    <a:pt x="3868" y="2355"/>
                    <a:pt x="4000" y="2419"/>
                    <a:pt x="4142" y="2440"/>
                  </a:cubicBezTo>
                  <a:lnTo>
                    <a:pt x="4142" y="7262"/>
                  </a:lnTo>
                  <a:lnTo>
                    <a:pt x="3467" y="7262"/>
                  </a:lnTo>
                  <a:cubicBezTo>
                    <a:pt x="3187" y="7262"/>
                    <a:pt x="2952" y="7460"/>
                    <a:pt x="2895" y="7723"/>
                  </a:cubicBezTo>
                  <a:lnTo>
                    <a:pt x="2292" y="7723"/>
                  </a:lnTo>
                  <a:cubicBezTo>
                    <a:pt x="1968" y="7723"/>
                    <a:pt x="1705" y="7986"/>
                    <a:pt x="1705" y="8309"/>
                  </a:cubicBezTo>
                  <a:cubicBezTo>
                    <a:pt x="1705" y="8378"/>
                    <a:pt x="1761" y="8434"/>
                    <a:pt x="1830" y="8434"/>
                  </a:cubicBezTo>
                  <a:lnTo>
                    <a:pt x="6703" y="8434"/>
                  </a:lnTo>
                  <a:cubicBezTo>
                    <a:pt x="6772" y="8434"/>
                    <a:pt x="6828" y="8378"/>
                    <a:pt x="6828" y="8309"/>
                  </a:cubicBezTo>
                  <a:cubicBezTo>
                    <a:pt x="6828" y="7986"/>
                    <a:pt x="6565" y="7723"/>
                    <a:pt x="6242" y="7723"/>
                  </a:cubicBezTo>
                  <a:lnTo>
                    <a:pt x="5638" y="7723"/>
                  </a:lnTo>
                  <a:cubicBezTo>
                    <a:pt x="5581" y="7460"/>
                    <a:pt x="5346" y="7262"/>
                    <a:pt x="5066" y="7262"/>
                  </a:cubicBezTo>
                  <a:lnTo>
                    <a:pt x="4392" y="7262"/>
                  </a:lnTo>
                  <a:lnTo>
                    <a:pt x="4392" y="2433"/>
                  </a:lnTo>
                  <a:cubicBezTo>
                    <a:pt x="4530" y="2404"/>
                    <a:pt x="4655" y="2334"/>
                    <a:pt x="4754" y="2229"/>
                  </a:cubicBezTo>
                  <a:lnTo>
                    <a:pt x="4794" y="2187"/>
                  </a:lnTo>
                  <a:cubicBezTo>
                    <a:pt x="5003" y="1979"/>
                    <a:pt x="5281" y="1864"/>
                    <a:pt x="5577" y="1864"/>
                  </a:cubicBezTo>
                  <a:lnTo>
                    <a:pt x="5622" y="1864"/>
                  </a:lnTo>
                  <a:cubicBezTo>
                    <a:pt x="6123" y="1864"/>
                    <a:pt x="6530" y="2271"/>
                    <a:pt x="6530" y="2771"/>
                  </a:cubicBezTo>
                  <a:lnTo>
                    <a:pt x="6530" y="2784"/>
                  </a:lnTo>
                  <a:cubicBezTo>
                    <a:pt x="6530" y="3067"/>
                    <a:pt x="6713" y="3307"/>
                    <a:pt x="6967" y="3394"/>
                  </a:cubicBezTo>
                  <a:lnTo>
                    <a:pt x="5868" y="5074"/>
                  </a:lnTo>
                  <a:cubicBezTo>
                    <a:pt x="5837" y="5100"/>
                    <a:pt x="5817" y="5138"/>
                    <a:pt x="5817" y="5182"/>
                  </a:cubicBezTo>
                  <a:cubicBezTo>
                    <a:pt x="5817" y="5683"/>
                    <a:pt x="6225" y="6091"/>
                    <a:pt x="6726" y="6091"/>
                  </a:cubicBezTo>
                  <a:lnTo>
                    <a:pt x="7624" y="6091"/>
                  </a:lnTo>
                  <a:cubicBezTo>
                    <a:pt x="8124" y="6091"/>
                    <a:pt x="8532" y="5685"/>
                    <a:pt x="8533" y="5185"/>
                  </a:cubicBezTo>
                  <a:cubicBezTo>
                    <a:pt x="8533" y="5184"/>
                    <a:pt x="8533" y="5183"/>
                    <a:pt x="8533" y="5183"/>
                  </a:cubicBezTo>
                  <a:close/>
                  <a:moveTo>
                    <a:pt x="4135" y="381"/>
                  </a:moveTo>
                  <a:cubicBezTo>
                    <a:pt x="4135" y="309"/>
                    <a:pt x="4194" y="250"/>
                    <a:pt x="4267" y="250"/>
                  </a:cubicBezTo>
                  <a:cubicBezTo>
                    <a:pt x="4339" y="250"/>
                    <a:pt x="4398" y="309"/>
                    <a:pt x="4398" y="381"/>
                  </a:cubicBezTo>
                  <a:lnTo>
                    <a:pt x="4398" y="386"/>
                  </a:lnTo>
                  <a:cubicBezTo>
                    <a:pt x="4398" y="459"/>
                    <a:pt x="4339" y="517"/>
                    <a:pt x="4267" y="517"/>
                  </a:cubicBezTo>
                  <a:cubicBezTo>
                    <a:pt x="4194" y="517"/>
                    <a:pt x="4135" y="459"/>
                    <a:pt x="4135" y="386"/>
                  </a:cubicBezTo>
                  <a:lnTo>
                    <a:pt x="4135" y="381"/>
                  </a:lnTo>
                  <a:close/>
                  <a:moveTo>
                    <a:pt x="1359" y="3532"/>
                  </a:moveTo>
                  <a:lnTo>
                    <a:pt x="2351" y="5042"/>
                  </a:lnTo>
                  <a:lnTo>
                    <a:pt x="371" y="5042"/>
                  </a:lnTo>
                  <a:lnTo>
                    <a:pt x="1359" y="3532"/>
                  </a:lnTo>
                  <a:close/>
                  <a:moveTo>
                    <a:pt x="1807" y="5841"/>
                  </a:moveTo>
                  <a:lnTo>
                    <a:pt x="910" y="5841"/>
                  </a:lnTo>
                  <a:cubicBezTo>
                    <a:pt x="584" y="5841"/>
                    <a:pt x="312" y="5604"/>
                    <a:pt x="259" y="5292"/>
                  </a:cubicBezTo>
                  <a:lnTo>
                    <a:pt x="2457" y="5292"/>
                  </a:lnTo>
                  <a:cubicBezTo>
                    <a:pt x="2405" y="5604"/>
                    <a:pt x="2133" y="5841"/>
                    <a:pt x="1807" y="5841"/>
                  </a:cubicBezTo>
                  <a:close/>
                  <a:moveTo>
                    <a:pt x="5378" y="7723"/>
                  </a:moveTo>
                  <a:lnTo>
                    <a:pt x="3908" y="7723"/>
                  </a:lnTo>
                  <a:cubicBezTo>
                    <a:pt x="3839" y="7723"/>
                    <a:pt x="3783" y="7779"/>
                    <a:pt x="3783" y="7848"/>
                  </a:cubicBezTo>
                  <a:cubicBezTo>
                    <a:pt x="3783" y="7917"/>
                    <a:pt x="3839" y="7973"/>
                    <a:pt x="3908" y="7973"/>
                  </a:cubicBezTo>
                  <a:lnTo>
                    <a:pt x="6242" y="7973"/>
                  </a:lnTo>
                  <a:cubicBezTo>
                    <a:pt x="6383" y="7973"/>
                    <a:pt x="6504" y="8060"/>
                    <a:pt x="6554" y="8184"/>
                  </a:cubicBezTo>
                  <a:lnTo>
                    <a:pt x="1980" y="8184"/>
                  </a:lnTo>
                  <a:cubicBezTo>
                    <a:pt x="2029" y="8060"/>
                    <a:pt x="2150" y="7973"/>
                    <a:pt x="2292" y="7973"/>
                  </a:cubicBezTo>
                  <a:lnTo>
                    <a:pt x="3433" y="7973"/>
                  </a:lnTo>
                  <a:cubicBezTo>
                    <a:pt x="3502" y="7973"/>
                    <a:pt x="3558" y="7917"/>
                    <a:pt x="3558" y="7848"/>
                  </a:cubicBezTo>
                  <a:cubicBezTo>
                    <a:pt x="3558" y="7779"/>
                    <a:pt x="3502" y="7723"/>
                    <a:pt x="3433" y="7723"/>
                  </a:cubicBezTo>
                  <a:lnTo>
                    <a:pt x="3156" y="7723"/>
                  </a:lnTo>
                  <a:cubicBezTo>
                    <a:pt x="3205" y="7599"/>
                    <a:pt x="3326" y="7512"/>
                    <a:pt x="3467" y="7512"/>
                  </a:cubicBezTo>
                  <a:lnTo>
                    <a:pt x="4266" y="7512"/>
                  </a:lnTo>
                  <a:cubicBezTo>
                    <a:pt x="4266" y="7512"/>
                    <a:pt x="4266" y="7512"/>
                    <a:pt x="4267" y="7512"/>
                  </a:cubicBezTo>
                  <a:cubicBezTo>
                    <a:pt x="4267" y="7512"/>
                    <a:pt x="4267" y="7512"/>
                    <a:pt x="4268" y="7512"/>
                  </a:cubicBezTo>
                  <a:lnTo>
                    <a:pt x="5066" y="7512"/>
                  </a:lnTo>
                  <a:cubicBezTo>
                    <a:pt x="5207" y="7512"/>
                    <a:pt x="5328" y="7599"/>
                    <a:pt x="5378" y="7723"/>
                  </a:cubicBezTo>
                  <a:close/>
                  <a:moveTo>
                    <a:pt x="8167" y="5042"/>
                  </a:moveTo>
                  <a:lnTo>
                    <a:pt x="6187" y="5042"/>
                  </a:lnTo>
                  <a:lnTo>
                    <a:pt x="7175" y="3532"/>
                  </a:lnTo>
                  <a:lnTo>
                    <a:pt x="8167" y="5042"/>
                  </a:lnTo>
                  <a:close/>
                  <a:moveTo>
                    <a:pt x="7624" y="5841"/>
                  </a:moveTo>
                  <a:lnTo>
                    <a:pt x="6726" y="5841"/>
                  </a:lnTo>
                  <a:cubicBezTo>
                    <a:pt x="6400" y="5841"/>
                    <a:pt x="6129" y="5604"/>
                    <a:pt x="6076" y="5292"/>
                  </a:cubicBezTo>
                  <a:lnTo>
                    <a:pt x="8274" y="5292"/>
                  </a:lnTo>
                  <a:cubicBezTo>
                    <a:pt x="8221" y="5604"/>
                    <a:pt x="7950" y="5841"/>
                    <a:pt x="7624" y="5841"/>
                  </a:cubicBezTo>
                  <a:close/>
                  <a:moveTo>
                    <a:pt x="7624" y="584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46">
              <a:extLst>
                <a:ext uri="{FF2B5EF4-FFF2-40B4-BE49-F238E27FC236}">
                  <a16:creationId xmlns:a16="http://schemas.microsoft.com/office/drawing/2014/main" id="{54E17FAF-E87F-40EA-B6B3-980F129C86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8" y="2441"/>
              <a:ext cx="8" cy="8"/>
            </a:xfrm>
            <a:custGeom>
              <a:avLst/>
              <a:gdLst>
                <a:gd name="T0" fmla="*/ 250 w 250"/>
                <a:gd name="T1" fmla="*/ 125 h 250"/>
                <a:gd name="T2" fmla="*/ 125 w 250"/>
                <a:gd name="T3" fmla="*/ 250 h 250"/>
                <a:gd name="T4" fmla="*/ 0 w 250"/>
                <a:gd name="T5" fmla="*/ 125 h 250"/>
                <a:gd name="T6" fmla="*/ 125 w 250"/>
                <a:gd name="T7" fmla="*/ 0 h 250"/>
                <a:gd name="T8" fmla="*/ 250 w 250"/>
                <a:gd name="T9" fmla="*/ 125 h 250"/>
                <a:gd name="T10" fmla="*/ 250 w 250"/>
                <a:gd name="T11" fmla="*/ 125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50">
                  <a:moveTo>
                    <a:pt x="250" y="125"/>
                  </a:moveTo>
                  <a:cubicBezTo>
                    <a:pt x="250" y="194"/>
                    <a:pt x="194" y="250"/>
                    <a:pt x="125" y="250"/>
                  </a:cubicBezTo>
                  <a:cubicBezTo>
                    <a:pt x="56" y="250"/>
                    <a:pt x="0" y="194"/>
                    <a:pt x="0" y="125"/>
                  </a:cubicBezTo>
                  <a:cubicBezTo>
                    <a:pt x="0" y="56"/>
                    <a:pt x="56" y="0"/>
                    <a:pt x="125" y="0"/>
                  </a:cubicBezTo>
                  <a:cubicBezTo>
                    <a:pt x="194" y="0"/>
                    <a:pt x="250" y="56"/>
                    <a:pt x="250" y="125"/>
                  </a:cubicBezTo>
                  <a:close/>
                  <a:moveTo>
                    <a:pt x="250" y="125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9F2C06A-86E7-4032-A283-6A5FCDE109EA}"/>
              </a:ext>
            </a:extLst>
          </p:cNvPr>
          <p:cNvSpPr/>
          <p:nvPr/>
        </p:nvSpPr>
        <p:spPr>
          <a:xfrm>
            <a:off x="438150" y="2210043"/>
            <a:ext cx="11317088" cy="592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300"/>
              </a:spcAft>
            </a:pPr>
            <a:r>
              <a:rPr lang="ru-RU" sz="1200" dirty="0">
                <a:solidFill>
                  <a:schemeClr val="tx2"/>
                </a:solidFill>
              </a:rPr>
              <a:t>  FCPA  </a:t>
            </a:r>
            <a:r>
              <a:rPr lang="ru-RU" sz="1200" dirty="0" err="1">
                <a:solidFill>
                  <a:schemeClr val="tx2"/>
                </a:solidFill>
              </a:rPr>
              <a:t>қоидалари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хорижий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мансабдорларга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қарши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амалга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оширилган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коррупцион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ҳаракатларга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нисбатан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қўлланилади</a:t>
            </a:r>
            <a:r>
              <a:rPr lang="ru-RU" sz="1200" dirty="0">
                <a:solidFill>
                  <a:schemeClr val="tx2"/>
                </a:solidFill>
              </a:rPr>
              <a:t>.</a:t>
            </a:r>
          </a:p>
          <a:p>
            <a:pPr>
              <a:spcAft>
                <a:spcPts val="300"/>
              </a:spcAft>
            </a:pPr>
            <a:r>
              <a:rPr lang="en-US" sz="1200" dirty="0">
                <a:solidFill>
                  <a:schemeClr val="tx2"/>
                </a:solidFill>
              </a:rPr>
              <a:t>FCPA</a:t>
            </a:r>
            <a:r>
              <a:rPr lang="uz-Cyrl-UZ" sz="1200" dirty="0">
                <a:solidFill>
                  <a:schemeClr val="tx2"/>
                </a:solidFill>
              </a:rPr>
              <a:t> 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хорижий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мансабдорнинг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қандай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ҳаракати</a:t>
            </a:r>
            <a:r>
              <a:rPr lang="ru-RU" sz="1200" dirty="0">
                <a:solidFill>
                  <a:schemeClr val="tx2"/>
                </a:solidFill>
              </a:rPr>
              <a:t>/</a:t>
            </a:r>
            <a:r>
              <a:rPr lang="ru-RU" sz="1200" dirty="0" err="1">
                <a:solidFill>
                  <a:schemeClr val="tx2"/>
                </a:solidFill>
              </a:rPr>
              <a:t>қарорига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таъсир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ёки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бизнесда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ортиқча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устунликка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эришиш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учун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хорижий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мансабдорга</a:t>
            </a:r>
            <a:r>
              <a:rPr lang="ru-RU" sz="1200" dirty="0">
                <a:solidFill>
                  <a:schemeClr val="tx2"/>
                </a:solidFill>
              </a:rPr>
              <a:t> пул </a:t>
            </a:r>
            <a:r>
              <a:rPr lang="ru-RU" sz="1200" dirty="0" err="1">
                <a:solidFill>
                  <a:schemeClr val="tx2"/>
                </a:solidFill>
              </a:rPr>
              <a:t>маблағлари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ёки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қимматликларни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таклиф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қилиш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ваъда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тўлашни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тақиқлайди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3EFC4D4-224D-4E60-8F68-7CBF7956AC5D}"/>
              </a:ext>
            </a:extLst>
          </p:cNvPr>
          <p:cNvSpPr/>
          <p:nvPr/>
        </p:nvSpPr>
        <p:spPr>
          <a:xfrm>
            <a:off x="431999" y="3033000"/>
            <a:ext cx="5581650" cy="44285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DDFD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44371" rIns="91440" bIns="44371" rtlCol="0" anchor="ctr">
            <a:noAutofit/>
          </a:bodyPr>
          <a:lstStyle/>
          <a:p>
            <a:pPr algn="ctr"/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FCPA ни </a:t>
            </a:r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иккита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асосий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uz-Cyrl-UZ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қисмга бўлиш мумкин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: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B9B5F3-2447-4FAB-9EF8-051AEA3ED397}"/>
              </a:ext>
            </a:extLst>
          </p:cNvPr>
          <p:cNvSpPr/>
          <p:nvPr/>
        </p:nvSpPr>
        <p:spPr>
          <a:xfrm>
            <a:off x="1252731" y="3832216"/>
            <a:ext cx="42096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b="1" dirty="0" err="1">
                <a:solidFill>
                  <a:srgbClr val="2414BC"/>
                </a:solidFill>
              </a:rPr>
              <a:t>Хорижда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коррупцияга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қарши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курашиш</a:t>
            </a:r>
            <a:endParaRPr lang="ru-RU" sz="1200" dirty="0">
              <a:solidFill>
                <a:schemeClr val="tx2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EDB92DD-C1FE-470B-9B9F-7F4A39CF9E58}"/>
              </a:ext>
            </a:extLst>
          </p:cNvPr>
          <p:cNvCxnSpPr>
            <a:cxnSpLocks/>
          </p:cNvCxnSpPr>
          <p:nvPr/>
        </p:nvCxnSpPr>
        <p:spPr>
          <a:xfrm>
            <a:off x="425023" y="4253170"/>
            <a:ext cx="5625712" cy="0"/>
          </a:xfrm>
          <a:prstGeom prst="line">
            <a:avLst/>
          </a:prstGeom>
          <a:ln w="19050"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91C94777-5ED6-4520-A7CA-728059AB022A}"/>
              </a:ext>
            </a:extLst>
          </p:cNvPr>
          <p:cNvSpPr/>
          <p:nvPr/>
        </p:nvSpPr>
        <p:spPr>
          <a:xfrm>
            <a:off x="1252731" y="4856176"/>
            <a:ext cx="42096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b="1" dirty="0">
                <a:solidFill>
                  <a:srgbClr val="2414BC"/>
                </a:solidFill>
              </a:rPr>
              <a:t>Бухгалтерия </a:t>
            </a:r>
            <a:r>
              <a:rPr lang="uz-Cyrl-UZ" sz="1600" b="1" dirty="0">
                <a:solidFill>
                  <a:srgbClr val="2414BC"/>
                </a:solidFill>
              </a:rPr>
              <a:t>ҳис</a:t>
            </a:r>
            <a:r>
              <a:rPr lang="ru-RU" sz="1600" b="1" dirty="0">
                <a:solidFill>
                  <a:srgbClr val="2414BC"/>
                </a:solidFill>
              </a:rPr>
              <a:t>оби </a:t>
            </a:r>
            <a:r>
              <a:rPr lang="uz-Cyrl-UZ" sz="1600" b="1" dirty="0">
                <a:solidFill>
                  <a:srgbClr val="2414BC"/>
                </a:solidFill>
              </a:rPr>
              <a:t>тўғрисидаги қоидалар</a:t>
            </a:r>
            <a:endParaRPr lang="ru-RU" sz="1600" b="1" dirty="0">
              <a:solidFill>
                <a:srgbClr val="2414BC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F24593-43ED-48EA-AAFD-5C785A61219E}"/>
              </a:ext>
            </a:extLst>
          </p:cNvPr>
          <p:cNvSpPr/>
          <p:nvPr/>
        </p:nvSpPr>
        <p:spPr>
          <a:xfrm>
            <a:off x="425023" y="3704429"/>
            <a:ext cx="1007726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base"/>
            <a:r>
              <a:rPr lang="ru-RU" sz="4000" b="1" dirty="0">
                <a:solidFill>
                  <a:srgbClr val="1BD7D3"/>
                </a:solidFill>
                <a:latin typeface="Arial Black" panose="020B0A04020102020204" pitchFamily="34" charset="0"/>
              </a:rPr>
              <a:t>01.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3B1DDF-29BD-4BD8-8129-2DDECEBD8BD8}"/>
              </a:ext>
            </a:extLst>
          </p:cNvPr>
          <p:cNvSpPr/>
          <p:nvPr/>
        </p:nvSpPr>
        <p:spPr>
          <a:xfrm>
            <a:off x="425023" y="4835213"/>
            <a:ext cx="1007726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base"/>
            <a:r>
              <a:rPr lang="ru-RU" sz="4000" b="1" dirty="0">
                <a:solidFill>
                  <a:srgbClr val="1BD7D3"/>
                </a:solidFill>
                <a:latin typeface="Arial Black" panose="020B0A04020102020204" pitchFamily="34" charset="0"/>
              </a:rPr>
              <a:t>0</a:t>
            </a:r>
            <a:r>
              <a:rPr lang="en-US" sz="4000" b="1" dirty="0">
                <a:solidFill>
                  <a:srgbClr val="1BD7D3"/>
                </a:solidFill>
                <a:latin typeface="Arial Black" panose="020B0A04020102020204" pitchFamily="34" charset="0"/>
              </a:rPr>
              <a:t>2</a:t>
            </a:r>
            <a:r>
              <a:rPr lang="ru-RU" sz="4000" b="1" dirty="0">
                <a:solidFill>
                  <a:srgbClr val="1BD7D3"/>
                </a:solidFill>
                <a:latin typeface="Arial Black" panose="020B0A04020102020204" pitchFamily="34" charset="0"/>
              </a:rPr>
              <a:t>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8F65397-9B67-4DD6-A54A-4B799E9C005C}"/>
              </a:ext>
            </a:extLst>
          </p:cNvPr>
          <p:cNvSpPr/>
          <p:nvPr/>
        </p:nvSpPr>
        <p:spPr>
          <a:xfrm>
            <a:off x="6167438" y="3033000"/>
            <a:ext cx="5581650" cy="44285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DDFD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44371" rIns="91440" bIns="44371" rtlCol="0" anchor="ctr">
            <a:noAutofit/>
          </a:bodyPr>
          <a:lstStyle/>
          <a:p>
            <a:pPr algn="ctr"/>
            <a:r>
              <a:rPr lang="ru-RU" sz="1600" b="1" dirty="0" err="1">
                <a:solidFill>
                  <a:schemeClr val="tx2"/>
                </a:solidFill>
              </a:rPr>
              <a:t>Қонунни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қабул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қилиш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учун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зарур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шартлар</a:t>
            </a:r>
            <a:endParaRPr lang="ru-RU" sz="1600" b="1" dirty="0">
              <a:solidFill>
                <a:schemeClr val="tx2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D71F1C7-44A5-4FBA-92A8-00D8C7F58BB1}"/>
              </a:ext>
            </a:extLst>
          </p:cNvPr>
          <p:cNvSpPr/>
          <p:nvPr/>
        </p:nvSpPr>
        <p:spPr>
          <a:xfrm>
            <a:off x="6178351" y="3595132"/>
            <a:ext cx="5581650" cy="29623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200" dirty="0">
                <a:solidFill>
                  <a:schemeClr val="tx2"/>
                </a:solidFill>
              </a:rPr>
              <a:t>1970-йиллар </a:t>
            </a:r>
            <a:r>
              <a:rPr lang="ru-RU" sz="1200" dirty="0" err="1">
                <a:solidFill>
                  <a:schemeClr val="tx2"/>
                </a:solidFill>
              </a:rPr>
              <a:t>ўрталарида</a:t>
            </a:r>
            <a:r>
              <a:rPr lang="ru-RU" sz="1200" dirty="0">
                <a:solidFill>
                  <a:schemeClr val="tx2"/>
                </a:solidFill>
              </a:rPr>
              <a:t> АҚШ </a:t>
            </a:r>
            <a:r>
              <a:rPr lang="ru-RU" sz="1200" dirty="0" err="1">
                <a:solidFill>
                  <a:schemeClr val="tx2"/>
                </a:solidFill>
              </a:rPr>
              <a:t>президентлигига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номзодини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қўйган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uz-Cyrl-UZ" sz="1200" dirty="0">
                <a:solidFill>
                  <a:schemeClr val="tx2"/>
                </a:solidFill>
              </a:rPr>
              <a:t>Ричард </a:t>
            </a:r>
            <a:r>
              <a:rPr lang="ru-RU" sz="1200" dirty="0" err="1">
                <a:solidFill>
                  <a:schemeClr val="tx2"/>
                </a:solidFill>
              </a:rPr>
              <a:t>Никсоннинг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сайловолди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кампанияси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вақтида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авж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олган</a:t>
            </a:r>
            <a:r>
              <a:rPr lang="ru-RU" sz="1200" dirty="0">
                <a:solidFill>
                  <a:schemeClr val="tx2"/>
                </a:solidFill>
              </a:rPr>
              <a:t> "Уотергейт" </a:t>
            </a:r>
            <a:r>
              <a:rPr lang="ru-RU" sz="1200" dirty="0" err="1">
                <a:solidFill>
                  <a:schemeClr val="tx2"/>
                </a:solidFill>
              </a:rPr>
              <a:t>можароси</a:t>
            </a:r>
            <a:r>
              <a:rPr lang="ru-RU" sz="1200" dirty="0">
                <a:solidFill>
                  <a:schemeClr val="tx2"/>
                </a:solidFill>
              </a:rPr>
              <a:t>. </a:t>
            </a:r>
            <a:r>
              <a:rPr lang="ru-RU" sz="1200" dirty="0" err="1">
                <a:solidFill>
                  <a:schemeClr val="tx2"/>
                </a:solidFill>
              </a:rPr>
              <a:t>Рақобатчиларнинг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сайлов</a:t>
            </a:r>
            <a:r>
              <a:rPr lang="ru-RU" sz="1200" dirty="0">
                <a:solidFill>
                  <a:schemeClr val="tx2"/>
                </a:solidFill>
              </a:rPr>
              <a:t> штаб-</a:t>
            </a:r>
            <a:r>
              <a:rPr lang="ru-RU" sz="1200" dirty="0" err="1">
                <a:solidFill>
                  <a:schemeClr val="tx2"/>
                </a:solidFill>
              </a:rPr>
              <a:t>квартирасида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тинглаш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мосламаларини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ўрнатиш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билан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боғлиқ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жанжал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ҳокимият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компаниялар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фаолияти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бўйича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кенг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кўламли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терговга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олиб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келди</a:t>
            </a:r>
            <a:r>
              <a:rPr lang="ru-RU" sz="1200" dirty="0">
                <a:solidFill>
                  <a:schemeClr val="tx2"/>
                </a:solidFill>
              </a:rPr>
              <a:t>.</a:t>
            </a:r>
          </a:p>
          <a:p>
            <a:pPr>
              <a:spcAft>
                <a:spcPts val="300"/>
              </a:spcAft>
            </a:pPr>
            <a:r>
              <a:rPr lang="ru-RU" sz="1200" dirty="0" err="1">
                <a:solidFill>
                  <a:schemeClr val="tx2"/>
                </a:solidFill>
              </a:rPr>
              <a:t>Хусусан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en-US" sz="1200" dirty="0">
                <a:solidFill>
                  <a:schemeClr val="tx2"/>
                </a:solidFill>
              </a:rPr>
              <a:t>S</a:t>
            </a:r>
            <a:r>
              <a:rPr lang="ru-RU" sz="1200" dirty="0">
                <a:solidFill>
                  <a:schemeClr val="tx2"/>
                </a:solidFill>
              </a:rPr>
              <a:t>Е</a:t>
            </a:r>
            <a:r>
              <a:rPr lang="en-US" sz="1200" dirty="0">
                <a:solidFill>
                  <a:schemeClr val="tx2"/>
                </a:solidFill>
              </a:rPr>
              <a:t>C (</a:t>
            </a:r>
            <a:r>
              <a:rPr lang="ru-RU" sz="1200" dirty="0">
                <a:solidFill>
                  <a:schemeClr val="tx2"/>
                </a:solidFill>
              </a:rPr>
              <a:t>АҚШ </a:t>
            </a:r>
            <a:r>
              <a:rPr lang="ru-RU" sz="1200" dirty="0" err="1">
                <a:solidFill>
                  <a:schemeClr val="tx2"/>
                </a:solidFill>
              </a:rPr>
              <a:t>Қимматли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қоғозлар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комиссияси</a:t>
            </a:r>
            <a:r>
              <a:rPr lang="ru-RU" sz="1200" dirty="0">
                <a:solidFill>
                  <a:schemeClr val="tx2"/>
                </a:solidFill>
              </a:rPr>
              <a:t>) </a:t>
            </a:r>
            <a:r>
              <a:rPr lang="ru-RU" sz="1200" dirty="0" err="1">
                <a:solidFill>
                  <a:schemeClr val="tx2"/>
                </a:solidFill>
              </a:rPr>
              <a:t>томонидан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олиб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борилган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текширувлар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натижасида</a:t>
            </a:r>
            <a:r>
              <a:rPr lang="ru-RU" sz="1200" dirty="0">
                <a:solidFill>
                  <a:schemeClr val="tx2"/>
                </a:solidFill>
              </a:rPr>
              <a:t> 400 дан </a:t>
            </a:r>
            <a:r>
              <a:rPr lang="ru-RU" sz="1200" dirty="0" err="1">
                <a:solidFill>
                  <a:schemeClr val="tx2"/>
                </a:solidFill>
              </a:rPr>
              <a:t>ортиқ</a:t>
            </a:r>
            <a:r>
              <a:rPr lang="ru-RU" sz="1200" dirty="0">
                <a:solidFill>
                  <a:schemeClr val="tx2"/>
                </a:solidFill>
              </a:rPr>
              <a:t> АҚШ </a:t>
            </a:r>
            <a:r>
              <a:rPr lang="ru-RU" sz="1200" dirty="0" err="1">
                <a:solidFill>
                  <a:schemeClr val="tx2"/>
                </a:solidFill>
              </a:rPr>
              <a:t>компаниялари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хорижий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ҳукуматларнинг</a:t>
            </a:r>
            <a:r>
              <a:rPr lang="ru-RU" sz="1200" dirty="0">
                <a:solidFill>
                  <a:schemeClr val="tx2"/>
                </a:solidFill>
              </a:rPr>
              <a:t> у </a:t>
            </a:r>
            <a:r>
              <a:rPr lang="ru-RU" sz="1200" dirty="0" err="1">
                <a:solidFill>
                  <a:schemeClr val="tx2"/>
                </a:solidFill>
              </a:rPr>
              <a:t>ёки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бу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ижобий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қарорига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эришиш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учун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хорижий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мансабдорлар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сиёсатчилар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сиёсий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партияларга</a:t>
            </a:r>
            <a:r>
              <a:rPr lang="ru-RU" sz="1200" dirty="0">
                <a:solidFill>
                  <a:schemeClr val="tx2"/>
                </a:solidFill>
              </a:rPr>
              <a:t> пора </a:t>
            </a:r>
            <a:r>
              <a:rPr lang="ru-RU" sz="1200" dirty="0" err="1">
                <a:solidFill>
                  <a:schemeClr val="tx2"/>
                </a:solidFill>
              </a:rPr>
              <a:t>берганликларини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олди</a:t>
            </a:r>
            <a:r>
              <a:rPr lang="ru-RU" sz="1200" dirty="0">
                <a:solidFill>
                  <a:schemeClr val="tx2"/>
                </a:solidFill>
              </a:rPr>
              <a:t>. </a:t>
            </a:r>
            <a:r>
              <a:rPr lang="ru-RU" sz="1200" dirty="0" err="1">
                <a:solidFill>
                  <a:schemeClr val="tx2"/>
                </a:solidFill>
              </a:rPr>
              <a:t>Асосий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химоя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аргументи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сифатида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жанжалга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алоқадор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компаниялар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агар</a:t>
            </a:r>
            <a:r>
              <a:rPr lang="ru-RU" sz="1200" dirty="0">
                <a:solidFill>
                  <a:schemeClr val="tx2"/>
                </a:solidFill>
              </a:rPr>
              <a:t> улар пора </a:t>
            </a:r>
            <a:r>
              <a:rPr lang="ru-RU" sz="1200" dirty="0" err="1">
                <a:solidFill>
                  <a:schemeClr val="tx2"/>
                </a:solidFill>
              </a:rPr>
              <a:t>бермасалар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бу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уларнинг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ташқи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бозорларда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рақобатбардошлигини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сезиларли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даражада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камайтиришини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таъкидладилар</a:t>
            </a:r>
            <a:r>
              <a:rPr lang="ru-RU" sz="1200" dirty="0">
                <a:solidFill>
                  <a:schemeClr val="tx2"/>
                </a:solidFill>
              </a:rPr>
              <a:t>. </a:t>
            </a:r>
          </a:p>
          <a:p>
            <a:pPr>
              <a:spcAft>
                <a:spcPts val="300"/>
              </a:spcAft>
            </a:pPr>
            <a:r>
              <a:rPr lang="ru-RU" sz="1200" dirty="0">
                <a:solidFill>
                  <a:schemeClr val="tx2"/>
                </a:solidFill>
              </a:rPr>
              <a:t>1977 </a:t>
            </a:r>
            <a:r>
              <a:rPr lang="ru-RU" sz="1200" dirty="0" err="1">
                <a:solidFill>
                  <a:schemeClr val="tx2"/>
                </a:solidFill>
              </a:rPr>
              <a:t>йилда</a:t>
            </a:r>
            <a:r>
              <a:rPr lang="ru-RU" sz="1200" dirty="0">
                <a:solidFill>
                  <a:schemeClr val="tx2"/>
                </a:solidFill>
              </a:rPr>
              <a:t> АҚШ </a:t>
            </a:r>
            <a:r>
              <a:rPr lang="ru-RU" sz="1200" dirty="0" err="1">
                <a:solidFill>
                  <a:schemeClr val="tx2"/>
                </a:solidFill>
              </a:rPr>
              <a:t>Конгресси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томонидан</a:t>
            </a:r>
            <a:r>
              <a:rPr lang="ru-RU" sz="1200" dirty="0">
                <a:solidFill>
                  <a:schemeClr val="tx2"/>
                </a:solidFill>
              </a:rPr>
              <a:t> FCPA </a:t>
            </a:r>
            <a:r>
              <a:rPr lang="ru-RU" sz="1200" dirty="0" err="1">
                <a:solidFill>
                  <a:schemeClr val="tx2"/>
                </a:solidFill>
              </a:rPr>
              <a:t>қабул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қилинган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бўлиб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бу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нафақат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АҚШда</a:t>
            </a:r>
            <a:r>
              <a:rPr lang="ru-RU" sz="1200" dirty="0">
                <a:solidFill>
                  <a:schemeClr val="tx2"/>
                </a:solidFill>
              </a:rPr>
              <a:t>, балки </a:t>
            </a:r>
            <a:r>
              <a:rPr lang="ru-RU" sz="1200" dirty="0" err="1">
                <a:solidFill>
                  <a:schemeClr val="tx2"/>
                </a:solidFill>
              </a:rPr>
              <a:t>кўпгина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бошқа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мамлакатларда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ҳам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коррупцияга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қарши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курашишнинг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янги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босқичига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айланди</a:t>
            </a:r>
            <a:r>
              <a:rPr lang="ru-RU" sz="1200" dirty="0">
                <a:solidFill>
                  <a:schemeClr val="tx2"/>
                </a:solidFill>
              </a:rPr>
              <a:t>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B91635-D820-462F-8209-89BBAD383594}"/>
              </a:ext>
            </a:extLst>
          </p:cNvPr>
          <p:cNvCxnSpPr>
            <a:cxnSpLocks/>
          </p:cNvCxnSpPr>
          <p:nvPr/>
        </p:nvCxnSpPr>
        <p:spPr>
          <a:xfrm>
            <a:off x="433490" y="5450766"/>
            <a:ext cx="5625712" cy="0"/>
          </a:xfrm>
          <a:prstGeom prst="line">
            <a:avLst/>
          </a:prstGeom>
          <a:ln w="19050"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96216D9-DDB6-428C-AF30-DA5953F19555}"/>
              </a:ext>
            </a:extLst>
          </p:cNvPr>
          <p:cNvSpPr txBox="1"/>
          <p:nvPr/>
        </p:nvSpPr>
        <p:spPr>
          <a:xfrm>
            <a:off x="425023" y="4268470"/>
            <a:ext cx="5625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хорижий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мансабдор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шахсларнинг</a:t>
            </a:r>
            <a:r>
              <a:rPr lang="ru-RU" sz="1200" dirty="0">
                <a:solidFill>
                  <a:schemeClr val="tx2"/>
                </a:solidFill>
              </a:rPr>
              <a:t> порах</a:t>
            </a:r>
            <a:r>
              <a:rPr lang="uz-Cyrl-UZ" sz="1200" dirty="0">
                <a:solidFill>
                  <a:schemeClr val="tx2"/>
                </a:solidFill>
              </a:rPr>
              <a:t>ўрлигини тақиқлаш тўғрисидаги </a:t>
            </a:r>
            <a:r>
              <a:rPr lang="ru-RU" sz="1200" dirty="0">
                <a:solidFill>
                  <a:schemeClr val="tx2"/>
                </a:solidFill>
              </a:rPr>
              <a:t>Низом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3BA1791-887E-434C-B4E5-71278E7748E9}"/>
              </a:ext>
            </a:extLst>
          </p:cNvPr>
          <p:cNvSpPr txBox="1"/>
          <p:nvPr/>
        </p:nvSpPr>
        <p:spPr>
          <a:xfrm>
            <a:off x="425024" y="5496520"/>
            <a:ext cx="56341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</a:rPr>
              <a:t>Бухгалтерия </a:t>
            </a:r>
            <a:r>
              <a:rPr lang="ru-RU" sz="1200" dirty="0" err="1">
                <a:solidFill>
                  <a:schemeClr val="tx2"/>
                </a:solidFill>
              </a:rPr>
              <a:t>ҳисоби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ички </a:t>
            </a:r>
            <a:r>
              <a:rPr lang="ru-RU" sz="1200" dirty="0" err="1">
                <a:solidFill>
                  <a:schemeClr val="tx2"/>
                </a:solidFill>
              </a:rPr>
              <a:t>назоратнинг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муайян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талабларини</a:t>
            </a:r>
            <a:r>
              <a:rPr lang="ru-RU" sz="1200" dirty="0">
                <a:solidFill>
                  <a:schemeClr val="tx2"/>
                </a:solidFill>
              </a:rPr>
              <a:t>, шу </a:t>
            </a:r>
            <a:r>
              <a:rPr lang="ru-RU" sz="1200" dirty="0" err="1">
                <a:solidFill>
                  <a:schemeClr val="tx2"/>
                </a:solidFill>
              </a:rPr>
              <a:t>жумладан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жисмоний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шахслар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компанияларга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молиявий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ҳисоботларни</a:t>
            </a:r>
            <a:r>
              <a:rPr lang="ru-RU" sz="1200" dirty="0">
                <a:solidFill>
                  <a:schemeClr val="tx2"/>
                </a:solidFill>
              </a:rPr>
              <a:t> била </a:t>
            </a:r>
            <a:r>
              <a:rPr lang="ru-RU" sz="1200" dirty="0" err="1">
                <a:solidFill>
                  <a:schemeClr val="tx2"/>
                </a:solidFill>
              </a:rPr>
              <a:t>туриб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сохталаштиришни</a:t>
            </a:r>
            <a:r>
              <a:rPr lang="ru-RU" sz="1200" dirty="0">
                <a:solidFill>
                  <a:schemeClr val="tx2"/>
                </a:solidFill>
              </a:rPr>
              <a:t>, ички </a:t>
            </a:r>
            <a:r>
              <a:rPr lang="ru-RU" sz="1200" dirty="0" err="1">
                <a:solidFill>
                  <a:schemeClr val="tx2"/>
                </a:solidFill>
              </a:rPr>
              <a:t>назорат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тизимини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четлаб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ўтишни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ёки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амалга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оширмасликни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тақиқловчи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466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86B1A-49E6-4430-9E99-3B3E1F6CF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Foreign Corrupt Practices Act (FCPA)</a:t>
            </a:r>
          </a:p>
        </p:txBody>
      </p:sp>
      <p:sp>
        <p:nvSpPr>
          <p:cNvPr id="3" name="object 12">
            <a:extLst>
              <a:ext uri="{FF2B5EF4-FFF2-40B4-BE49-F238E27FC236}">
                <a16:creationId xmlns:a16="http://schemas.microsoft.com/office/drawing/2014/main" id="{619C87D2-7785-4ACF-8CE3-F467F436FBBE}"/>
              </a:ext>
            </a:extLst>
          </p:cNvPr>
          <p:cNvSpPr/>
          <p:nvPr/>
        </p:nvSpPr>
        <p:spPr>
          <a:xfrm>
            <a:off x="438150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38D3E4-ABFD-47C8-9FAA-55A2398AC6CF}"/>
              </a:ext>
            </a:extLst>
          </p:cNvPr>
          <p:cNvSpPr/>
          <p:nvPr/>
        </p:nvSpPr>
        <p:spPr>
          <a:xfrm>
            <a:off x="1445876" y="1271670"/>
            <a:ext cx="86903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>
                <a:solidFill>
                  <a:srgbClr val="49A9F6"/>
                </a:solidFill>
              </a:rPr>
              <a:t>FCPA – </a:t>
            </a:r>
            <a:r>
              <a:rPr lang="ru-RU" sz="2000" b="1" dirty="0" err="1">
                <a:solidFill>
                  <a:srgbClr val="49A9F6"/>
                </a:solidFill>
              </a:rPr>
              <a:t>АҚШнинг</a:t>
            </a:r>
            <a:r>
              <a:rPr lang="ru-RU" sz="2000" b="1" dirty="0">
                <a:solidFill>
                  <a:srgbClr val="49A9F6"/>
                </a:solidFill>
              </a:rPr>
              <a:t> 1977 </a:t>
            </a:r>
            <a:r>
              <a:rPr lang="ru-RU" sz="2000" b="1" dirty="0" err="1">
                <a:solidFill>
                  <a:srgbClr val="49A9F6"/>
                </a:solidFill>
              </a:rPr>
              <a:t>йилда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қабул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қилинган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хориждаги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коррупцияга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uz-Cyrl-UZ" sz="2000" b="1" dirty="0">
                <a:solidFill>
                  <a:srgbClr val="49A9F6"/>
                </a:solidFill>
              </a:rPr>
              <a:t>қарши кураш тўғрисидаги қонуни</a:t>
            </a:r>
            <a:endParaRPr lang="ru-RU" sz="2000" b="1" dirty="0">
              <a:solidFill>
                <a:srgbClr val="49A9F6"/>
              </a:solidFill>
            </a:endParaRPr>
          </a:p>
        </p:txBody>
      </p:sp>
      <p:grpSp>
        <p:nvGrpSpPr>
          <p:cNvPr id="5" name="Group 44">
            <a:extLst>
              <a:ext uri="{FF2B5EF4-FFF2-40B4-BE49-F238E27FC236}">
                <a16:creationId xmlns:a16="http://schemas.microsoft.com/office/drawing/2014/main" id="{42FF1EFA-EF6A-4ED0-9C95-AF89E275EDD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9281" y="1283751"/>
            <a:ext cx="656158" cy="648893"/>
            <a:chOff x="2326" y="2390"/>
            <a:chExt cx="271" cy="268"/>
          </a:xfrm>
          <a:solidFill>
            <a:schemeClr val="bg2">
              <a:lumMod val="25000"/>
            </a:schemeClr>
          </a:solidFill>
        </p:grpSpPr>
        <p:sp>
          <p:nvSpPr>
            <p:cNvPr id="6" name="Freeform 45">
              <a:extLst>
                <a:ext uri="{FF2B5EF4-FFF2-40B4-BE49-F238E27FC236}">
                  <a16:creationId xmlns:a16="http://schemas.microsoft.com/office/drawing/2014/main" id="{8F1DA83A-2738-4104-ADD6-C3E703B30D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26" y="2390"/>
              <a:ext cx="271" cy="268"/>
            </a:xfrm>
            <a:custGeom>
              <a:avLst/>
              <a:gdLst>
                <a:gd name="T0" fmla="*/ 8533 w 8533"/>
                <a:gd name="T1" fmla="*/ 5179 h 8434"/>
                <a:gd name="T2" fmla="*/ 7300 w 8533"/>
                <a:gd name="T3" fmla="*/ 3267 h 8434"/>
                <a:gd name="T4" fmla="*/ 5463 w 8533"/>
                <a:gd name="T5" fmla="*/ 1136 h 8434"/>
                <a:gd name="T6" fmla="*/ 5661 w 8533"/>
                <a:gd name="T7" fmla="*/ 1386 h 8434"/>
                <a:gd name="T8" fmla="*/ 6780 w 8533"/>
                <a:gd name="T9" fmla="*/ 2784 h 8434"/>
                <a:gd name="T10" fmla="*/ 5577 w 8533"/>
                <a:gd name="T11" fmla="*/ 1614 h 8434"/>
                <a:gd name="T12" fmla="*/ 4572 w 8533"/>
                <a:gd name="T13" fmla="*/ 2058 h 8434"/>
                <a:gd name="T14" fmla="*/ 3871 w 8533"/>
                <a:gd name="T15" fmla="*/ 2011 h 8434"/>
                <a:gd name="T16" fmla="*/ 1753 w 8533"/>
                <a:gd name="T17" fmla="*/ 2784 h 8434"/>
                <a:gd name="T18" fmla="*/ 2873 w 8533"/>
                <a:gd name="T19" fmla="*/ 1386 h 8434"/>
                <a:gd name="T20" fmla="*/ 4268 w 8533"/>
                <a:gd name="T21" fmla="*/ 1386 h 8434"/>
                <a:gd name="T22" fmla="*/ 4908 w 8533"/>
                <a:gd name="T23" fmla="*/ 1136 h 8434"/>
                <a:gd name="T24" fmla="*/ 4648 w 8533"/>
                <a:gd name="T25" fmla="*/ 386 h 8434"/>
                <a:gd name="T26" fmla="*/ 3885 w 8533"/>
                <a:gd name="T27" fmla="*/ 381 h 8434"/>
                <a:gd name="T28" fmla="*/ 4142 w 8533"/>
                <a:gd name="T29" fmla="*/ 1136 h 8434"/>
                <a:gd name="T30" fmla="*/ 1233 w 8533"/>
                <a:gd name="T31" fmla="*/ 3267 h 8434"/>
                <a:gd name="T32" fmla="*/ 910 w 8533"/>
                <a:gd name="T33" fmla="*/ 6091 h 8434"/>
                <a:gd name="T34" fmla="*/ 2717 w 8533"/>
                <a:gd name="T35" fmla="*/ 5182 h 8434"/>
                <a:gd name="T36" fmla="*/ 2716 w 8533"/>
                <a:gd name="T37" fmla="*/ 5170 h 8434"/>
                <a:gd name="T38" fmla="*/ 2003 w 8533"/>
                <a:gd name="T39" fmla="*/ 2784 h 8434"/>
                <a:gd name="T40" fmla="*/ 3695 w 8533"/>
                <a:gd name="T41" fmla="*/ 2189 h 8434"/>
                <a:gd name="T42" fmla="*/ 4142 w 8533"/>
                <a:gd name="T43" fmla="*/ 2440 h 8434"/>
                <a:gd name="T44" fmla="*/ 2895 w 8533"/>
                <a:gd name="T45" fmla="*/ 7723 h 8434"/>
                <a:gd name="T46" fmla="*/ 1830 w 8533"/>
                <a:gd name="T47" fmla="*/ 8434 h 8434"/>
                <a:gd name="T48" fmla="*/ 6242 w 8533"/>
                <a:gd name="T49" fmla="*/ 7723 h 8434"/>
                <a:gd name="T50" fmla="*/ 4392 w 8533"/>
                <a:gd name="T51" fmla="*/ 7262 h 8434"/>
                <a:gd name="T52" fmla="*/ 4794 w 8533"/>
                <a:gd name="T53" fmla="*/ 2187 h 8434"/>
                <a:gd name="T54" fmla="*/ 6530 w 8533"/>
                <a:gd name="T55" fmla="*/ 2771 h 8434"/>
                <a:gd name="T56" fmla="*/ 5868 w 8533"/>
                <a:gd name="T57" fmla="*/ 5074 h 8434"/>
                <a:gd name="T58" fmla="*/ 7624 w 8533"/>
                <a:gd name="T59" fmla="*/ 6091 h 8434"/>
                <a:gd name="T60" fmla="*/ 4135 w 8533"/>
                <a:gd name="T61" fmla="*/ 381 h 8434"/>
                <a:gd name="T62" fmla="*/ 4398 w 8533"/>
                <a:gd name="T63" fmla="*/ 386 h 8434"/>
                <a:gd name="T64" fmla="*/ 4135 w 8533"/>
                <a:gd name="T65" fmla="*/ 381 h 8434"/>
                <a:gd name="T66" fmla="*/ 371 w 8533"/>
                <a:gd name="T67" fmla="*/ 5042 h 8434"/>
                <a:gd name="T68" fmla="*/ 910 w 8533"/>
                <a:gd name="T69" fmla="*/ 5841 h 8434"/>
                <a:gd name="T70" fmla="*/ 1807 w 8533"/>
                <a:gd name="T71" fmla="*/ 5841 h 8434"/>
                <a:gd name="T72" fmla="*/ 3783 w 8533"/>
                <a:gd name="T73" fmla="*/ 7848 h 8434"/>
                <a:gd name="T74" fmla="*/ 6554 w 8533"/>
                <a:gd name="T75" fmla="*/ 8184 h 8434"/>
                <a:gd name="T76" fmla="*/ 3433 w 8533"/>
                <a:gd name="T77" fmla="*/ 7973 h 8434"/>
                <a:gd name="T78" fmla="*/ 3156 w 8533"/>
                <a:gd name="T79" fmla="*/ 7723 h 8434"/>
                <a:gd name="T80" fmla="*/ 4267 w 8533"/>
                <a:gd name="T81" fmla="*/ 7512 h 8434"/>
                <a:gd name="T82" fmla="*/ 5378 w 8533"/>
                <a:gd name="T83" fmla="*/ 7723 h 8434"/>
                <a:gd name="T84" fmla="*/ 7175 w 8533"/>
                <a:gd name="T85" fmla="*/ 3532 h 8434"/>
                <a:gd name="T86" fmla="*/ 6726 w 8533"/>
                <a:gd name="T87" fmla="*/ 5841 h 8434"/>
                <a:gd name="T88" fmla="*/ 7624 w 8533"/>
                <a:gd name="T89" fmla="*/ 5841 h 8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533" h="8434">
                  <a:moveTo>
                    <a:pt x="8533" y="5183"/>
                  </a:moveTo>
                  <a:lnTo>
                    <a:pt x="8533" y="5182"/>
                  </a:lnTo>
                  <a:cubicBezTo>
                    <a:pt x="8533" y="5181"/>
                    <a:pt x="8533" y="5180"/>
                    <a:pt x="8533" y="5179"/>
                  </a:cubicBezTo>
                  <a:cubicBezTo>
                    <a:pt x="8533" y="5176"/>
                    <a:pt x="8533" y="5173"/>
                    <a:pt x="8533" y="5170"/>
                  </a:cubicBezTo>
                  <a:cubicBezTo>
                    <a:pt x="8530" y="5138"/>
                    <a:pt x="8516" y="5108"/>
                    <a:pt x="8495" y="5086"/>
                  </a:cubicBezTo>
                  <a:lnTo>
                    <a:pt x="7300" y="3267"/>
                  </a:lnTo>
                  <a:lnTo>
                    <a:pt x="7300" y="2775"/>
                  </a:lnTo>
                  <a:cubicBezTo>
                    <a:pt x="7300" y="1871"/>
                    <a:pt x="6565" y="1136"/>
                    <a:pt x="5661" y="1136"/>
                  </a:cubicBezTo>
                  <a:lnTo>
                    <a:pt x="5463" y="1136"/>
                  </a:lnTo>
                  <a:cubicBezTo>
                    <a:pt x="5393" y="1136"/>
                    <a:pt x="5338" y="1192"/>
                    <a:pt x="5338" y="1261"/>
                  </a:cubicBezTo>
                  <a:cubicBezTo>
                    <a:pt x="5338" y="1330"/>
                    <a:pt x="5393" y="1386"/>
                    <a:pt x="5463" y="1386"/>
                  </a:cubicBezTo>
                  <a:lnTo>
                    <a:pt x="5661" y="1386"/>
                  </a:lnTo>
                  <a:cubicBezTo>
                    <a:pt x="6427" y="1386"/>
                    <a:pt x="7050" y="2009"/>
                    <a:pt x="7050" y="2775"/>
                  </a:cubicBezTo>
                  <a:lnTo>
                    <a:pt x="7050" y="3159"/>
                  </a:lnTo>
                  <a:cubicBezTo>
                    <a:pt x="6893" y="3106"/>
                    <a:pt x="6780" y="2958"/>
                    <a:pt x="6780" y="2784"/>
                  </a:cubicBezTo>
                  <a:lnTo>
                    <a:pt x="6780" y="2771"/>
                  </a:lnTo>
                  <a:cubicBezTo>
                    <a:pt x="6780" y="2133"/>
                    <a:pt x="6261" y="1614"/>
                    <a:pt x="5622" y="1614"/>
                  </a:cubicBezTo>
                  <a:lnTo>
                    <a:pt x="5577" y="1614"/>
                  </a:lnTo>
                  <a:cubicBezTo>
                    <a:pt x="5214" y="1614"/>
                    <a:pt x="4872" y="1755"/>
                    <a:pt x="4616" y="2012"/>
                  </a:cubicBezTo>
                  <a:cubicBezTo>
                    <a:pt x="4615" y="2013"/>
                    <a:pt x="4614" y="2014"/>
                    <a:pt x="4613" y="2015"/>
                  </a:cubicBezTo>
                  <a:lnTo>
                    <a:pt x="4572" y="2058"/>
                  </a:lnTo>
                  <a:cubicBezTo>
                    <a:pt x="4490" y="2145"/>
                    <a:pt x="4378" y="2195"/>
                    <a:pt x="4258" y="2198"/>
                  </a:cubicBezTo>
                  <a:cubicBezTo>
                    <a:pt x="4137" y="2201"/>
                    <a:pt x="4023" y="2157"/>
                    <a:pt x="3936" y="2074"/>
                  </a:cubicBezTo>
                  <a:lnTo>
                    <a:pt x="3871" y="2011"/>
                  </a:lnTo>
                  <a:cubicBezTo>
                    <a:pt x="3614" y="1755"/>
                    <a:pt x="3274" y="1614"/>
                    <a:pt x="2911" y="1614"/>
                  </a:cubicBezTo>
                  <a:cubicBezTo>
                    <a:pt x="2273" y="1614"/>
                    <a:pt x="1753" y="2133"/>
                    <a:pt x="1753" y="2771"/>
                  </a:cubicBezTo>
                  <a:lnTo>
                    <a:pt x="1753" y="2784"/>
                  </a:lnTo>
                  <a:cubicBezTo>
                    <a:pt x="1753" y="2958"/>
                    <a:pt x="1640" y="3106"/>
                    <a:pt x="1483" y="3159"/>
                  </a:cubicBezTo>
                  <a:lnTo>
                    <a:pt x="1483" y="2775"/>
                  </a:lnTo>
                  <a:cubicBezTo>
                    <a:pt x="1483" y="2009"/>
                    <a:pt x="2107" y="1386"/>
                    <a:pt x="2873" y="1386"/>
                  </a:cubicBezTo>
                  <a:lnTo>
                    <a:pt x="4265" y="1386"/>
                  </a:lnTo>
                  <a:cubicBezTo>
                    <a:pt x="4266" y="1386"/>
                    <a:pt x="4266" y="1386"/>
                    <a:pt x="4267" y="1386"/>
                  </a:cubicBezTo>
                  <a:cubicBezTo>
                    <a:pt x="4267" y="1386"/>
                    <a:pt x="4268" y="1386"/>
                    <a:pt x="4268" y="1386"/>
                  </a:cubicBezTo>
                  <a:lnTo>
                    <a:pt x="4908" y="1386"/>
                  </a:lnTo>
                  <a:cubicBezTo>
                    <a:pt x="4977" y="1386"/>
                    <a:pt x="5033" y="1330"/>
                    <a:pt x="5033" y="1261"/>
                  </a:cubicBezTo>
                  <a:cubicBezTo>
                    <a:pt x="5033" y="1192"/>
                    <a:pt x="4977" y="1136"/>
                    <a:pt x="4908" y="1136"/>
                  </a:cubicBezTo>
                  <a:lnTo>
                    <a:pt x="4392" y="1136"/>
                  </a:lnTo>
                  <a:lnTo>
                    <a:pt x="4392" y="746"/>
                  </a:lnTo>
                  <a:cubicBezTo>
                    <a:pt x="4541" y="694"/>
                    <a:pt x="4648" y="553"/>
                    <a:pt x="4648" y="386"/>
                  </a:cubicBezTo>
                  <a:lnTo>
                    <a:pt x="4648" y="381"/>
                  </a:lnTo>
                  <a:cubicBezTo>
                    <a:pt x="4648" y="171"/>
                    <a:pt x="4477" y="0"/>
                    <a:pt x="4267" y="0"/>
                  </a:cubicBezTo>
                  <a:cubicBezTo>
                    <a:pt x="4056" y="0"/>
                    <a:pt x="3885" y="171"/>
                    <a:pt x="3885" y="381"/>
                  </a:cubicBezTo>
                  <a:lnTo>
                    <a:pt x="3885" y="386"/>
                  </a:lnTo>
                  <a:cubicBezTo>
                    <a:pt x="3885" y="553"/>
                    <a:pt x="3993" y="694"/>
                    <a:pt x="4142" y="746"/>
                  </a:cubicBezTo>
                  <a:lnTo>
                    <a:pt x="4142" y="1136"/>
                  </a:lnTo>
                  <a:lnTo>
                    <a:pt x="2873" y="1136"/>
                  </a:lnTo>
                  <a:cubicBezTo>
                    <a:pt x="1969" y="1136"/>
                    <a:pt x="1233" y="1871"/>
                    <a:pt x="1233" y="2775"/>
                  </a:cubicBezTo>
                  <a:lnTo>
                    <a:pt x="1233" y="3267"/>
                  </a:lnTo>
                  <a:lnTo>
                    <a:pt x="51" y="5074"/>
                  </a:lnTo>
                  <a:cubicBezTo>
                    <a:pt x="20" y="5100"/>
                    <a:pt x="0" y="5138"/>
                    <a:pt x="0" y="5182"/>
                  </a:cubicBezTo>
                  <a:cubicBezTo>
                    <a:pt x="0" y="5683"/>
                    <a:pt x="408" y="6091"/>
                    <a:pt x="910" y="6091"/>
                  </a:cubicBezTo>
                  <a:lnTo>
                    <a:pt x="1807" y="6091"/>
                  </a:lnTo>
                  <a:cubicBezTo>
                    <a:pt x="2308" y="6091"/>
                    <a:pt x="2715" y="5685"/>
                    <a:pt x="2717" y="5185"/>
                  </a:cubicBezTo>
                  <a:cubicBezTo>
                    <a:pt x="2717" y="5184"/>
                    <a:pt x="2717" y="5183"/>
                    <a:pt x="2717" y="5182"/>
                  </a:cubicBezTo>
                  <a:lnTo>
                    <a:pt x="2717" y="5182"/>
                  </a:lnTo>
                  <a:cubicBezTo>
                    <a:pt x="2717" y="5181"/>
                    <a:pt x="2717" y="5180"/>
                    <a:pt x="2717" y="5179"/>
                  </a:cubicBezTo>
                  <a:cubicBezTo>
                    <a:pt x="2716" y="5176"/>
                    <a:pt x="2716" y="5173"/>
                    <a:pt x="2716" y="5170"/>
                  </a:cubicBezTo>
                  <a:cubicBezTo>
                    <a:pt x="2713" y="5137"/>
                    <a:pt x="2699" y="5108"/>
                    <a:pt x="2678" y="5086"/>
                  </a:cubicBezTo>
                  <a:lnTo>
                    <a:pt x="1567" y="3394"/>
                  </a:lnTo>
                  <a:cubicBezTo>
                    <a:pt x="1821" y="3307"/>
                    <a:pt x="2003" y="3067"/>
                    <a:pt x="2003" y="2784"/>
                  </a:cubicBezTo>
                  <a:lnTo>
                    <a:pt x="2003" y="2771"/>
                  </a:lnTo>
                  <a:cubicBezTo>
                    <a:pt x="2003" y="2271"/>
                    <a:pt x="2410" y="1864"/>
                    <a:pt x="2911" y="1864"/>
                  </a:cubicBezTo>
                  <a:cubicBezTo>
                    <a:pt x="3207" y="1864"/>
                    <a:pt x="3486" y="1979"/>
                    <a:pt x="3695" y="2189"/>
                  </a:cubicBezTo>
                  <a:cubicBezTo>
                    <a:pt x="3696" y="2189"/>
                    <a:pt x="3696" y="2190"/>
                    <a:pt x="3697" y="2190"/>
                  </a:cubicBezTo>
                  <a:lnTo>
                    <a:pt x="3763" y="2254"/>
                  </a:lnTo>
                  <a:cubicBezTo>
                    <a:pt x="3868" y="2355"/>
                    <a:pt x="4000" y="2419"/>
                    <a:pt x="4142" y="2440"/>
                  </a:cubicBezTo>
                  <a:lnTo>
                    <a:pt x="4142" y="7262"/>
                  </a:lnTo>
                  <a:lnTo>
                    <a:pt x="3467" y="7262"/>
                  </a:lnTo>
                  <a:cubicBezTo>
                    <a:pt x="3187" y="7262"/>
                    <a:pt x="2952" y="7460"/>
                    <a:pt x="2895" y="7723"/>
                  </a:cubicBezTo>
                  <a:lnTo>
                    <a:pt x="2292" y="7723"/>
                  </a:lnTo>
                  <a:cubicBezTo>
                    <a:pt x="1968" y="7723"/>
                    <a:pt x="1705" y="7986"/>
                    <a:pt x="1705" y="8309"/>
                  </a:cubicBezTo>
                  <a:cubicBezTo>
                    <a:pt x="1705" y="8378"/>
                    <a:pt x="1761" y="8434"/>
                    <a:pt x="1830" y="8434"/>
                  </a:cubicBezTo>
                  <a:lnTo>
                    <a:pt x="6703" y="8434"/>
                  </a:lnTo>
                  <a:cubicBezTo>
                    <a:pt x="6772" y="8434"/>
                    <a:pt x="6828" y="8378"/>
                    <a:pt x="6828" y="8309"/>
                  </a:cubicBezTo>
                  <a:cubicBezTo>
                    <a:pt x="6828" y="7986"/>
                    <a:pt x="6565" y="7723"/>
                    <a:pt x="6242" y="7723"/>
                  </a:cubicBezTo>
                  <a:lnTo>
                    <a:pt x="5638" y="7723"/>
                  </a:lnTo>
                  <a:cubicBezTo>
                    <a:pt x="5581" y="7460"/>
                    <a:pt x="5346" y="7262"/>
                    <a:pt x="5066" y="7262"/>
                  </a:cubicBezTo>
                  <a:lnTo>
                    <a:pt x="4392" y="7262"/>
                  </a:lnTo>
                  <a:lnTo>
                    <a:pt x="4392" y="2433"/>
                  </a:lnTo>
                  <a:cubicBezTo>
                    <a:pt x="4530" y="2404"/>
                    <a:pt x="4655" y="2334"/>
                    <a:pt x="4754" y="2229"/>
                  </a:cubicBezTo>
                  <a:lnTo>
                    <a:pt x="4794" y="2187"/>
                  </a:lnTo>
                  <a:cubicBezTo>
                    <a:pt x="5003" y="1979"/>
                    <a:pt x="5281" y="1864"/>
                    <a:pt x="5577" y="1864"/>
                  </a:cubicBezTo>
                  <a:lnTo>
                    <a:pt x="5622" y="1864"/>
                  </a:lnTo>
                  <a:cubicBezTo>
                    <a:pt x="6123" y="1864"/>
                    <a:pt x="6530" y="2271"/>
                    <a:pt x="6530" y="2771"/>
                  </a:cubicBezTo>
                  <a:lnTo>
                    <a:pt x="6530" y="2784"/>
                  </a:lnTo>
                  <a:cubicBezTo>
                    <a:pt x="6530" y="3067"/>
                    <a:pt x="6713" y="3307"/>
                    <a:pt x="6967" y="3394"/>
                  </a:cubicBezTo>
                  <a:lnTo>
                    <a:pt x="5868" y="5074"/>
                  </a:lnTo>
                  <a:cubicBezTo>
                    <a:pt x="5837" y="5100"/>
                    <a:pt x="5817" y="5138"/>
                    <a:pt x="5817" y="5182"/>
                  </a:cubicBezTo>
                  <a:cubicBezTo>
                    <a:pt x="5817" y="5683"/>
                    <a:pt x="6225" y="6091"/>
                    <a:pt x="6726" y="6091"/>
                  </a:cubicBezTo>
                  <a:lnTo>
                    <a:pt x="7624" y="6091"/>
                  </a:lnTo>
                  <a:cubicBezTo>
                    <a:pt x="8124" y="6091"/>
                    <a:pt x="8532" y="5685"/>
                    <a:pt x="8533" y="5185"/>
                  </a:cubicBezTo>
                  <a:cubicBezTo>
                    <a:pt x="8533" y="5184"/>
                    <a:pt x="8533" y="5183"/>
                    <a:pt x="8533" y="5183"/>
                  </a:cubicBezTo>
                  <a:close/>
                  <a:moveTo>
                    <a:pt x="4135" y="381"/>
                  </a:moveTo>
                  <a:cubicBezTo>
                    <a:pt x="4135" y="309"/>
                    <a:pt x="4194" y="250"/>
                    <a:pt x="4267" y="250"/>
                  </a:cubicBezTo>
                  <a:cubicBezTo>
                    <a:pt x="4339" y="250"/>
                    <a:pt x="4398" y="309"/>
                    <a:pt x="4398" y="381"/>
                  </a:cubicBezTo>
                  <a:lnTo>
                    <a:pt x="4398" y="386"/>
                  </a:lnTo>
                  <a:cubicBezTo>
                    <a:pt x="4398" y="459"/>
                    <a:pt x="4339" y="517"/>
                    <a:pt x="4267" y="517"/>
                  </a:cubicBezTo>
                  <a:cubicBezTo>
                    <a:pt x="4194" y="517"/>
                    <a:pt x="4135" y="459"/>
                    <a:pt x="4135" y="386"/>
                  </a:cubicBezTo>
                  <a:lnTo>
                    <a:pt x="4135" y="381"/>
                  </a:lnTo>
                  <a:close/>
                  <a:moveTo>
                    <a:pt x="1359" y="3532"/>
                  </a:moveTo>
                  <a:lnTo>
                    <a:pt x="2351" y="5042"/>
                  </a:lnTo>
                  <a:lnTo>
                    <a:pt x="371" y="5042"/>
                  </a:lnTo>
                  <a:lnTo>
                    <a:pt x="1359" y="3532"/>
                  </a:lnTo>
                  <a:close/>
                  <a:moveTo>
                    <a:pt x="1807" y="5841"/>
                  </a:moveTo>
                  <a:lnTo>
                    <a:pt x="910" y="5841"/>
                  </a:lnTo>
                  <a:cubicBezTo>
                    <a:pt x="584" y="5841"/>
                    <a:pt x="312" y="5604"/>
                    <a:pt x="259" y="5292"/>
                  </a:cubicBezTo>
                  <a:lnTo>
                    <a:pt x="2457" y="5292"/>
                  </a:lnTo>
                  <a:cubicBezTo>
                    <a:pt x="2405" y="5604"/>
                    <a:pt x="2133" y="5841"/>
                    <a:pt x="1807" y="5841"/>
                  </a:cubicBezTo>
                  <a:close/>
                  <a:moveTo>
                    <a:pt x="5378" y="7723"/>
                  </a:moveTo>
                  <a:lnTo>
                    <a:pt x="3908" y="7723"/>
                  </a:lnTo>
                  <a:cubicBezTo>
                    <a:pt x="3839" y="7723"/>
                    <a:pt x="3783" y="7779"/>
                    <a:pt x="3783" y="7848"/>
                  </a:cubicBezTo>
                  <a:cubicBezTo>
                    <a:pt x="3783" y="7917"/>
                    <a:pt x="3839" y="7973"/>
                    <a:pt x="3908" y="7973"/>
                  </a:cubicBezTo>
                  <a:lnTo>
                    <a:pt x="6242" y="7973"/>
                  </a:lnTo>
                  <a:cubicBezTo>
                    <a:pt x="6383" y="7973"/>
                    <a:pt x="6504" y="8060"/>
                    <a:pt x="6554" y="8184"/>
                  </a:cubicBezTo>
                  <a:lnTo>
                    <a:pt x="1980" y="8184"/>
                  </a:lnTo>
                  <a:cubicBezTo>
                    <a:pt x="2029" y="8060"/>
                    <a:pt x="2150" y="7973"/>
                    <a:pt x="2292" y="7973"/>
                  </a:cubicBezTo>
                  <a:lnTo>
                    <a:pt x="3433" y="7973"/>
                  </a:lnTo>
                  <a:cubicBezTo>
                    <a:pt x="3502" y="7973"/>
                    <a:pt x="3558" y="7917"/>
                    <a:pt x="3558" y="7848"/>
                  </a:cubicBezTo>
                  <a:cubicBezTo>
                    <a:pt x="3558" y="7779"/>
                    <a:pt x="3502" y="7723"/>
                    <a:pt x="3433" y="7723"/>
                  </a:cubicBezTo>
                  <a:lnTo>
                    <a:pt x="3156" y="7723"/>
                  </a:lnTo>
                  <a:cubicBezTo>
                    <a:pt x="3205" y="7599"/>
                    <a:pt x="3326" y="7512"/>
                    <a:pt x="3467" y="7512"/>
                  </a:cubicBezTo>
                  <a:lnTo>
                    <a:pt x="4266" y="7512"/>
                  </a:lnTo>
                  <a:cubicBezTo>
                    <a:pt x="4266" y="7512"/>
                    <a:pt x="4266" y="7512"/>
                    <a:pt x="4267" y="7512"/>
                  </a:cubicBezTo>
                  <a:cubicBezTo>
                    <a:pt x="4267" y="7512"/>
                    <a:pt x="4267" y="7512"/>
                    <a:pt x="4268" y="7512"/>
                  </a:cubicBezTo>
                  <a:lnTo>
                    <a:pt x="5066" y="7512"/>
                  </a:lnTo>
                  <a:cubicBezTo>
                    <a:pt x="5207" y="7512"/>
                    <a:pt x="5328" y="7599"/>
                    <a:pt x="5378" y="7723"/>
                  </a:cubicBezTo>
                  <a:close/>
                  <a:moveTo>
                    <a:pt x="8167" y="5042"/>
                  </a:moveTo>
                  <a:lnTo>
                    <a:pt x="6187" y="5042"/>
                  </a:lnTo>
                  <a:lnTo>
                    <a:pt x="7175" y="3532"/>
                  </a:lnTo>
                  <a:lnTo>
                    <a:pt x="8167" y="5042"/>
                  </a:lnTo>
                  <a:close/>
                  <a:moveTo>
                    <a:pt x="7624" y="5841"/>
                  </a:moveTo>
                  <a:lnTo>
                    <a:pt x="6726" y="5841"/>
                  </a:lnTo>
                  <a:cubicBezTo>
                    <a:pt x="6400" y="5841"/>
                    <a:pt x="6129" y="5604"/>
                    <a:pt x="6076" y="5292"/>
                  </a:cubicBezTo>
                  <a:lnTo>
                    <a:pt x="8274" y="5292"/>
                  </a:lnTo>
                  <a:cubicBezTo>
                    <a:pt x="8221" y="5604"/>
                    <a:pt x="7950" y="5841"/>
                    <a:pt x="7624" y="5841"/>
                  </a:cubicBezTo>
                  <a:close/>
                  <a:moveTo>
                    <a:pt x="7624" y="584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46">
              <a:extLst>
                <a:ext uri="{FF2B5EF4-FFF2-40B4-BE49-F238E27FC236}">
                  <a16:creationId xmlns:a16="http://schemas.microsoft.com/office/drawing/2014/main" id="{D24B66A4-EAB6-44F8-AC6C-880292318A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8" y="2441"/>
              <a:ext cx="8" cy="8"/>
            </a:xfrm>
            <a:custGeom>
              <a:avLst/>
              <a:gdLst>
                <a:gd name="T0" fmla="*/ 250 w 250"/>
                <a:gd name="T1" fmla="*/ 125 h 250"/>
                <a:gd name="T2" fmla="*/ 125 w 250"/>
                <a:gd name="T3" fmla="*/ 250 h 250"/>
                <a:gd name="T4" fmla="*/ 0 w 250"/>
                <a:gd name="T5" fmla="*/ 125 h 250"/>
                <a:gd name="T6" fmla="*/ 125 w 250"/>
                <a:gd name="T7" fmla="*/ 0 h 250"/>
                <a:gd name="T8" fmla="*/ 250 w 250"/>
                <a:gd name="T9" fmla="*/ 125 h 250"/>
                <a:gd name="T10" fmla="*/ 250 w 250"/>
                <a:gd name="T11" fmla="*/ 125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50">
                  <a:moveTo>
                    <a:pt x="250" y="125"/>
                  </a:moveTo>
                  <a:cubicBezTo>
                    <a:pt x="250" y="194"/>
                    <a:pt x="194" y="250"/>
                    <a:pt x="125" y="250"/>
                  </a:cubicBezTo>
                  <a:cubicBezTo>
                    <a:pt x="56" y="250"/>
                    <a:pt x="0" y="194"/>
                    <a:pt x="0" y="125"/>
                  </a:cubicBezTo>
                  <a:cubicBezTo>
                    <a:pt x="0" y="56"/>
                    <a:pt x="56" y="0"/>
                    <a:pt x="125" y="0"/>
                  </a:cubicBezTo>
                  <a:cubicBezTo>
                    <a:pt x="194" y="0"/>
                    <a:pt x="250" y="56"/>
                    <a:pt x="250" y="125"/>
                  </a:cubicBezTo>
                  <a:close/>
                  <a:moveTo>
                    <a:pt x="250" y="125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1975D3C-6635-4C70-BCD9-A8D8064F8DB7}"/>
              </a:ext>
            </a:extLst>
          </p:cNvPr>
          <p:cNvSpPr/>
          <p:nvPr/>
        </p:nvSpPr>
        <p:spPr>
          <a:xfrm>
            <a:off x="431999" y="2156675"/>
            <a:ext cx="5581650" cy="44285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DDFD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44371" rIns="91440" bIns="44371" rtlCol="0" anchor="ctr">
            <a:no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FCPA</a:t>
            </a:r>
            <a:r>
              <a:rPr lang="uz-Cyrl-UZ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талаблари</a:t>
            </a:r>
            <a:endParaRPr lang="en-US" sz="1600" b="1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7B5435E-2300-410B-8333-A655060A7AF5}"/>
              </a:ext>
            </a:extLst>
          </p:cNvPr>
          <p:cNvSpPr/>
          <p:nvPr/>
        </p:nvSpPr>
        <p:spPr>
          <a:xfrm>
            <a:off x="6167438" y="2156675"/>
            <a:ext cx="5581650" cy="44285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DDFD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44371" rIns="91440" bIns="44371" rtlCol="0" anchor="ctr">
            <a:no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FCPA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бузилиши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учун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жавобгарлик</a:t>
            </a:r>
            <a:endParaRPr lang="en-US" sz="1600" b="1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9C94F5-85D0-40AC-BE87-223AAD449D4C}"/>
              </a:ext>
            </a:extLst>
          </p:cNvPr>
          <p:cNvSpPr/>
          <p:nvPr/>
        </p:nvSpPr>
        <p:spPr>
          <a:xfrm>
            <a:off x="442911" y="2710154"/>
            <a:ext cx="5581651" cy="23160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FCPA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Америкалик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бўлмаган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ҳар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қандай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мансабдор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шахс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,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сиёсий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партия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ёки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сиёсий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лавозим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учун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номзодга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бирор-бир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шахсга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ишбилармонлик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имкониятларини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олиш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ёки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са</a:t>
            </a:r>
            <a:r>
              <a:rPr lang="uz-Cyrl-UZ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қлаб қолиш ёки бундай ишбилармонлик имкониятларини тақдим қилиш мақсадида  </a:t>
            </a:r>
            <a:r>
              <a:rPr lang="ru-RU" sz="1100" dirty="0">
                <a:solidFill>
                  <a:schemeClr val="tx2"/>
                </a:solidFill>
              </a:rPr>
              <a:t>на</a:t>
            </a:r>
            <a:r>
              <a:rPr lang="uz-Cyrl-UZ" sz="1100" dirty="0">
                <a:solidFill>
                  <a:schemeClr val="tx2"/>
                </a:solidFill>
              </a:rPr>
              <a:t>қд </a:t>
            </a:r>
            <a:r>
              <a:rPr lang="ru-RU" sz="1100" dirty="0">
                <a:solidFill>
                  <a:schemeClr val="tx2"/>
                </a:solidFill>
              </a:rPr>
              <a:t>пул </a:t>
            </a:r>
            <a:r>
              <a:rPr lang="ru-RU" sz="1100" dirty="0" err="1">
                <a:solidFill>
                  <a:schemeClr val="tx2"/>
                </a:solidFill>
              </a:rPr>
              <a:t>мабла</a:t>
            </a:r>
            <a:r>
              <a:rPr lang="uz-Cyrl-UZ" sz="1100" dirty="0">
                <a:solidFill>
                  <a:schemeClr val="tx2"/>
                </a:solidFill>
              </a:rPr>
              <a:t>ғлари, моддий қимматликлар шаклида ёки номоддий манфаатлари (масалан, шахсий манфаатлар) ни </a:t>
            </a:r>
            <a:r>
              <a:rPr lang="ru-RU" sz="1100" dirty="0" err="1">
                <a:solidFill>
                  <a:schemeClr val="tx2"/>
                </a:solidFill>
              </a:rPr>
              <a:t>тақдим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этиш</a:t>
            </a:r>
            <a:r>
              <a:rPr lang="uz-Cyrl-UZ" sz="1100" dirty="0">
                <a:solidFill>
                  <a:schemeClr val="tx2"/>
                </a:solidFill>
              </a:rPr>
              <a:t>,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таклиф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қилиш</a:t>
            </a:r>
            <a:r>
              <a:rPr lang="ru-RU" sz="1100" dirty="0">
                <a:solidFill>
                  <a:schemeClr val="tx2"/>
                </a:solidFill>
              </a:rPr>
              <a:t>, </a:t>
            </a:r>
            <a:r>
              <a:rPr lang="ru-RU" sz="1100" dirty="0" err="1">
                <a:solidFill>
                  <a:schemeClr val="tx2"/>
                </a:solidFill>
              </a:rPr>
              <a:t>ваъда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бериш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ёки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маъқуллашни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тақиқлайди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100" dirty="0"/>
              <a:t> </a:t>
            </a:r>
            <a:r>
              <a:rPr lang="en-US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FCPA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қуйидагиларга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тааллуқлидир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: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АҚШда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uz-Cyrl-UZ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рўйхатга олинган ҳар қандай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компанияга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ru-RU" sz="1100" baseline="300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1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,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Қиммат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қоғозлари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Америка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биржасида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муомалада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uz-Cyrl-UZ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бўлган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ёки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SEC га </a:t>
            </a:r>
            <a:r>
              <a:rPr lang="uz-Cyrl-UZ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ҳисоботларни тақдим этишга мажбур бўлган 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компания-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эмитентларга</a:t>
            </a:r>
            <a:r>
              <a:rPr lang="uz-Cyrl-UZ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ru-RU" sz="1100" baseline="300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,</a:t>
            </a:r>
            <a:r>
              <a:rPr lang="en-US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endParaRPr lang="ru-RU" sz="1100" dirty="0">
              <a:solidFill>
                <a:schemeClr val="tx2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хорижий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юридик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ва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жисмоний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шахсларга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,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агар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улар т</a:t>
            </a:r>
            <a:r>
              <a:rPr lang="uz-Cyrl-UZ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ўғридан-тўғри ёки ўз вакиллари орқали АҚШ ҳудудида бўла туриб коррупцион тўловга ёрдам берса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.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Шунингдек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уларнинг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мансабдор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шахслари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директорлари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ходимлари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агентлари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акциядорлари</a:t>
            </a:r>
            <a:r>
              <a:rPr lang="ru-RU" sz="1100" b="1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B83BE7-3E09-4DE3-ABCD-94D1F4585F63}"/>
              </a:ext>
            </a:extLst>
          </p:cNvPr>
          <p:cNvGrpSpPr/>
          <p:nvPr/>
        </p:nvGrpSpPr>
        <p:grpSpPr>
          <a:xfrm>
            <a:off x="419310" y="5620243"/>
            <a:ext cx="680790" cy="537365"/>
            <a:chOff x="2374544" y="5279775"/>
            <a:chExt cx="437623" cy="345427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DD01D1-AAB5-47D4-BA11-2D7CB2D5CF6B}"/>
                </a:ext>
              </a:extLst>
            </p:cNvPr>
            <p:cNvSpPr/>
            <p:nvPr/>
          </p:nvSpPr>
          <p:spPr>
            <a:xfrm>
              <a:off x="2619444" y="5432506"/>
              <a:ext cx="174292" cy="174292"/>
            </a:xfrm>
            <a:custGeom>
              <a:avLst/>
              <a:gdLst>
                <a:gd name="connsiteX0" fmla="*/ 112012 w 174292"/>
                <a:gd name="connsiteY0" fmla="*/ 35818 h 174292"/>
                <a:gd name="connsiteX1" fmla="*/ 141230 w 174292"/>
                <a:gd name="connsiteY1" fmla="*/ 112012 h 174292"/>
                <a:gd name="connsiteX2" fmla="*/ 65036 w 174292"/>
                <a:gd name="connsiteY2" fmla="*/ 141230 h 174292"/>
                <a:gd name="connsiteX3" fmla="*/ 35818 w 174292"/>
                <a:gd name="connsiteY3" fmla="*/ 65035 h 174292"/>
                <a:gd name="connsiteX4" fmla="*/ 112012 w 174292"/>
                <a:gd name="connsiteY4" fmla="*/ 35818 h 174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292" h="174292">
                  <a:moveTo>
                    <a:pt x="112012" y="35818"/>
                  </a:moveTo>
                  <a:cubicBezTo>
                    <a:pt x="141121" y="48790"/>
                    <a:pt x="154202" y="82903"/>
                    <a:pt x="141230" y="112012"/>
                  </a:cubicBezTo>
                  <a:cubicBezTo>
                    <a:pt x="128258" y="141121"/>
                    <a:pt x="94144" y="154202"/>
                    <a:pt x="65036" y="141230"/>
                  </a:cubicBezTo>
                  <a:cubicBezTo>
                    <a:pt x="35927" y="128258"/>
                    <a:pt x="22845" y="94144"/>
                    <a:pt x="35818" y="65035"/>
                  </a:cubicBezTo>
                  <a:cubicBezTo>
                    <a:pt x="48790" y="35926"/>
                    <a:pt x="82903" y="22845"/>
                    <a:pt x="112012" y="35818"/>
                  </a:cubicBezTo>
                  <a:close/>
                </a:path>
              </a:pathLst>
            </a:custGeom>
            <a:noFill/>
            <a:ln w="19050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BE16C5F-C04C-4386-B60B-666B31CFBD8F}"/>
                </a:ext>
              </a:extLst>
            </p:cNvPr>
            <p:cNvSpPr/>
            <p:nvPr/>
          </p:nvSpPr>
          <p:spPr>
            <a:xfrm>
              <a:off x="2600527" y="5413562"/>
              <a:ext cx="211640" cy="211640"/>
            </a:xfrm>
            <a:custGeom>
              <a:avLst/>
              <a:gdLst>
                <a:gd name="connsiteX0" fmla="*/ 127807 w 211640"/>
                <a:gd name="connsiteY0" fmla="*/ 31900 h 211640"/>
                <a:gd name="connsiteX1" fmla="*/ 182823 w 211640"/>
                <a:gd name="connsiteY1" fmla="*/ 127807 h 211640"/>
                <a:gd name="connsiteX2" fmla="*/ 86916 w 211640"/>
                <a:gd name="connsiteY2" fmla="*/ 182823 h 211640"/>
                <a:gd name="connsiteX3" fmla="*/ 31900 w 211640"/>
                <a:gd name="connsiteY3" fmla="*/ 86916 h 211640"/>
                <a:gd name="connsiteX4" fmla="*/ 127807 w 211640"/>
                <a:gd name="connsiteY4" fmla="*/ 31900 h 211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640" h="211640">
                  <a:moveTo>
                    <a:pt x="127807" y="31900"/>
                  </a:moveTo>
                  <a:cubicBezTo>
                    <a:pt x="169484" y="43192"/>
                    <a:pt x="194115" y="86131"/>
                    <a:pt x="182823" y="127807"/>
                  </a:cubicBezTo>
                  <a:cubicBezTo>
                    <a:pt x="171531" y="169484"/>
                    <a:pt x="128592" y="194115"/>
                    <a:pt x="86916" y="182823"/>
                  </a:cubicBezTo>
                  <a:cubicBezTo>
                    <a:pt x="45239" y="171531"/>
                    <a:pt x="20608" y="128592"/>
                    <a:pt x="31900" y="86916"/>
                  </a:cubicBezTo>
                  <a:cubicBezTo>
                    <a:pt x="43192" y="45239"/>
                    <a:pt x="86131" y="20608"/>
                    <a:pt x="127807" y="31900"/>
                  </a:cubicBezTo>
                  <a:close/>
                </a:path>
              </a:pathLst>
            </a:custGeom>
            <a:noFill/>
            <a:ln w="19050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F10BF9B-1067-4300-92C4-C9A82C1E7156}"/>
                </a:ext>
              </a:extLst>
            </p:cNvPr>
            <p:cNvSpPr/>
            <p:nvPr/>
          </p:nvSpPr>
          <p:spPr>
            <a:xfrm>
              <a:off x="2698604" y="5478530"/>
              <a:ext cx="49798" cy="49798"/>
            </a:xfrm>
            <a:custGeom>
              <a:avLst/>
              <a:gdLst>
                <a:gd name="connsiteX0" fmla="*/ 9337 w 49797"/>
                <a:gd name="connsiteY0" fmla="*/ 9337 h 49797"/>
                <a:gd name="connsiteX1" fmla="*/ 42390 w 49797"/>
                <a:gd name="connsiteY1" fmla="*/ 42390 h 4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9797" h="49797">
                  <a:moveTo>
                    <a:pt x="9337" y="9337"/>
                  </a:moveTo>
                  <a:cubicBezTo>
                    <a:pt x="27576" y="9337"/>
                    <a:pt x="42390" y="24152"/>
                    <a:pt x="42390" y="42390"/>
                  </a:cubicBezTo>
                </a:path>
              </a:pathLst>
            </a:custGeom>
            <a:noFill/>
            <a:ln w="19050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E21BD30-9FBA-4282-BF53-1904D885C6FE}"/>
                </a:ext>
              </a:extLst>
            </p:cNvPr>
            <p:cNvSpPr/>
            <p:nvPr/>
          </p:nvSpPr>
          <p:spPr>
            <a:xfrm>
              <a:off x="2391647" y="5433838"/>
              <a:ext cx="168067" cy="168067"/>
            </a:xfrm>
            <a:custGeom>
              <a:avLst/>
              <a:gdLst>
                <a:gd name="connsiteX0" fmla="*/ 140610 w 168067"/>
                <a:gd name="connsiteY0" fmla="*/ 65819 h 168067"/>
                <a:gd name="connsiteX1" fmla="*/ 107966 w 168067"/>
                <a:gd name="connsiteY1" fmla="*/ 140610 h 168067"/>
                <a:gd name="connsiteX2" fmla="*/ 33176 w 168067"/>
                <a:gd name="connsiteY2" fmla="*/ 107966 h 168067"/>
                <a:gd name="connsiteX3" fmla="*/ 65820 w 168067"/>
                <a:gd name="connsiteY3" fmla="*/ 33175 h 168067"/>
                <a:gd name="connsiteX4" fmla="*/ 140610 w 168067"/>
                <a:gd name="connsiteY4" fmla="*/ 65819 h 16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067" h="168067">
                  <a:moveTo>
                    <a:pt x="140610" y="65819"/>
                  </a:moveTo>
                  <a:cubicBezTo>
                    <a:pt x="152249" y="95487"/>
                    <a:pt x="137633" y="128972"/>
                    <a:pt x="107966" y="140610"/>
                  </a:cubicBezTo>
                  <a:cubicBezTo>
                    <a:pt x="78299" y="152249"/>
                    <a:pt x="44814" y="137633"/>
                    <a:pt x="33176" y="107966"/>
                  </a:cubicBezTo>
                  <a:cubicBezTo>
                    <a:pt x="21537" y="78299"/>
                    <a:pt x="36152" y="44814"/>
                    <a:pt x="65820" y="33175"/>
                  </a:cubicBezTo>
                  <a:cubicBezTo>
                    <a:pt x="95487" y="21537"/>
                    <a:pt x="128972" y="36152"/>
                    <a:pt x="140610" y="65819"/>
                  </a:cubicBezTo>
                  <a:close/>
                </a:path>
              </a:pathLst>
            </a:custGeom>
            <a:noFill/>
            <a:ln w="19050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74A17E6-DCC0-4669-ABFA-C966113CD968}"/>
                </a:ext>
              </a:extLst>
            </p:cNvPr>
            <p:cNvSpPr/>
            <p:nvPr/>
          </p:nvSpPr>
          <p:spPr>
            <a:xfrm>
              <a:off x="2374544" y="5417209"/>
              <a:ext cx="205416" cy="205416"/>
            </a:xfrm>
            <a:custGeom>
              <a:avLst/>
              <a:gdLst>
                <a:gd name="connsiteX0" fmla="*/ 180286 w 205415"/>
                <a:gd name="connsiteY0" fmla="*/ 87547 h 205415"/>
                <a:gd name="connsiteX1" fmla="*/ 120083 w 205415"/>
                <a:gd name="connsiteY1" fmla="*/ 180286 h 205415"/>
                <a:gd name="connsiteX2" fmla="*/ 27344 w 205415"/>
                <a:gd name="connsiteY2" fmla="*/ 120083 h 205415"/>
                <a:gd name="connsiteX3" fmla="*/ 87547 w 205415"/>
                <a:gd name="connsiteY3" fmla="*/ 27344 h 205415"/>
                <a:gd name="connsiteX4" fmla="*/ 180286 w 205415"/>
                <a:gd name="connsiteY4" fmla="*/ 87547 h 205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415" h="205415">
                  <a:moveTo>
                    <a:pt x="180286" y="87547"/>
                  </a:moveTo>
                  <a:cubicBezTo>
                    <a:pt x="189271" y="129781"/>
                    <a:pt x="162317" y="171301"/>
                    <a:pt x="120083" y="180286"/>
                  </a:cubicBezTo>
                  <a:cubicBezTo>
                    <a:pt x="77850" y="189271"/>
                    <a:pt x="36329" y="162317"/>
                    <a:pt x="27344" y="120083"/>
                  </a:cubicBezTo>
                  <a:cubicBezTo>
                    <a:pt x="18359" y="77850"/>
                    <a:pt x="45313" y="36329"/>
                    <a:pt x="87547" y="27344"/>
                  </a:cubicBezTo>
                  <a:cubicBezTo>
                    <a:pt x="129781" y="18359"/>
                    <a:pt x="171301" y="45313"/>
                    <a:pt x="180286" y="87547"/>
                  </a:cubicBezTo>
                  <a:close/>
                </a:path>
              </a:pathLst>
            </a:custGeom>
            <a:noFill/>
            <a:ln w="19050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9C868E3-0D25-42E3-A054-A3BA35350745}"/>
                </a:ext>
              </a:extLst>
            </p:cNvPr>
            <p:cNvSpPr/>
            <p:nvPr/>
          </p:nvSpPr>
          <p:spPr>
            <a:xfrm>
              <a:off x="2689952" y="5314010"/>
              <a:ext cx="93371" cy="174292"/>
            </a:xfrm>
            <a:custGeom>
              <a:avLst/>
              <a:gdLst>
                <a:gd name="connsiteX0" fmla="*/ 9337 w 93370"/>
                <a:gd name="connsiteY0" fmla="*/ 9337 h 174292"/>
                <a:gd name="connsiteX1" fmla="*/ 42826 w 93370"/>
                <a:gd name="connsiteY1" fmla="*/ 34672 h 174292"/>
                <a:gd name="connsiteX2" fmla="*/ 86959 w 93370"/>
                <a:gd name="connsiteY2" fmla="*/ 170059 h 174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370" h="174292">
                  <a:moveTo>
                    <a:pt x="9337" y="9337"/>
                  </a:moveTo>
                  <a:cubicBezTo>
                    <a:pt x="24650" y="9960"/>
                    <a:pt x="38033" y="19981"/>
                    <a:pt x="42826" y="34672"/>
                  </a:cubicBezTo>
                  <a:lnTo>
                    <a:pt x="86959" y="170059"/>
                  </a:lnTo>
                </a:path>
              </a:pathLst>
            </a:custGeom>
            <a:noFill/>
            <a:ln w="19050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FDB0083-AD83-429B-8E8C-48B7B757501C}"/>
                </a:ext>
              </a:extLst>
            </p:cNvPr>
            <p:cNvSpPr/>
            <p:nvPr/>
          </p:nvSpPr>
          <p:spPr>
            <a:xfrm>
              <a:off x="2569379" y="5325153"/>
              <a:ext cx="43573" cy="24899"/>
            </a:xfrm>
            <a:custGeom>
              <a:avLst/>
              <a:gdLst>
                <a:gd name="connsiteX0" fmla="*/ 9337 w 43573"/>
                <a:gd name="connsiteY0" fmla="*/ 9337 h 24898"/>
                <a:gd name="connsiteX1" fmla="*/ 23778 w 43573"/>
                <a:gd name="connsiteY1" fmla="*/ 16433 h 24898"/>
                <a:gd name="connsiteX2" fmla="*/ 38220 w 43573"/>
                <a:gd name="connsiteY2" fmla="*/ 9337 h 24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573" h="24898">
                  <a:moveTo>
                    <a:pt x="9337" y="9337"/>
                  </a:moveTo>
                  <a:cubicBezTo>
                    <a:pt x="12698" y="13632"/>
                    <a:pt x="17927" y="16433"/>
                    <a:pt x="23778" y="16433"/>
                  </a:cubicBezTo>
                  <a:cubicBezTo>
                    <a:pt x="29630" y="16433"/>
                    <a:pt x="34921" y="13632"/>
                    <a:pt x="38220" y="9337"/>
                  </a:cubicBezTo>
                </a:path>
              </a:pathLst>
            </a:custGeom>
            <a:noFill/>
            <a:ln w="19050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216E737-BAAC-45F5-959F-45FA1D217970}"/>
                </a:ext>
              </a:extLst>
            </p:cNvPr>
            <p:cNvSpPr/>
            <p:nvPr/>
          </p:nvSpPr>
          <p:spPr>
            <a:xfrm>
              <a:off x="2400129" y="5313948"/>
              <a:ext cx="93371" cy="174292"/>
            </a:xfrm>
            <a:custGeom>
              <a:avLst/>
              <a:gdLst>
                <a:gd name="connsiteX0" fmla="*/ 9337 w 93370"/>
                <a:gd name="connsiteY0" fmla="*/ 170059 h 174292"/>
                <a:gd name="connsiteX1" fmla="*/ 53470 w 93370"/>
                <a:gd name="connsiteY1" fmla="*/ 34672 h 174292"/>
                <a:gd name="connsiteX2" fmla="*/ 86897 w 93370"/>
                <a:gd name="connsiteY2" fmla="*/ 9337 h 174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370" h="174292">
                  <a:moveTo>
                    <a:pt x="9337" y="170059"/>
                  </a:moveTo>
                  <a:lnTo>
                    <a:pt x="53470" y="34672"/>
                  </a:lnTo>
                  <a:cubicBezTo>
                    <a:pt x="58263" y="20044"/>
                    <a:pt x="71646" y="9960"/>
                    <a:pt x="86897" y="9337"/>
                  </a:cubicBezTo>
                </a:path>
              </a:pathLst>
            </a:custGeom>
            <a:noFill/>
            <a:ln w="19050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ED19D31-6A99-4616-A862-E91358C1C91A}"/>
                </a:ext>
              </a:extLst>
            </p:cNvPr>
            <p:cNvSpPr/>
            <p:nvPr/>
          </p:nvSpPr>
          <p:spPr>
            <a:xfrm>
              <a:off x="2547343" y="5325153"/>
              <a:ext cx="37348" cy="199191"/>
            </a:xfrm>
            <a:custGeom>
              <a:avLst/>
              <a:gdLst>
                <a:gd name="connsiteX0" fmla="*/ 9337 w 37348"/>
                <a:gd name="connsiteY0" fmla="*/ 195767 h 199190"/>
                <a:gd name="connsiteX1" fmla="*/ 31373 w 37348"/>
                <a:gd name="connsiteY1" fmla="*/ 9337 h 19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348" h="199190">
                  <a:moveTo>
                    <a:pt x="9337" y="195767"/>
                  </a:moveTo>
                  <a:lnTo>
                    <a:pt x="31373" y="9337"/>
                  </a:lnTo>
                </a:path>
              </a:pathLst>
            </a:custGeom>
            <a:ln w="19050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8563178-0247-4804-A439-890F02ABF9D9}"/>
                </a:ext>
              </a:extLst>
            </p:cNvPr>
            <p:cNvSpPr/>
            <p:nvPr/>
          </p:nvSpPr>
          <p:spPr>
            <a:xfrm>
              <a:off x="2598324" y="5325153"/>
              <a:ext cx="37348" cy="199191"/>
            </a:xfrm>
            <a:custGeom>
              <a:avLst/>
              <a:gdLst>
                <a:gd name="connsiteX0" fmla="*/ 31435 w 37348"/>
                <a:gd name="connsiteY0" fmla="*/ 195767 h 199190"/>
                <a:gd name="connsiteX1" fmla="*/ 9337 w 37348"/>
                <a:gd name="connsiteY1" fmla="*/ 9337 h 19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348" h="199190">
                  <a:moveTo>
                    <a:pt x="31435" y="195767"/>
                  </a:moveTo>
                  <a:lnTo>
                    <a:pt x="9337" y="9337"/>
                  </a:lnTo>
                </a:path>
              </a:pathLst>
            </a:custGeom>
            <a:ln w="19050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F39D5E1-0478-4592-BCF3-9A8AA1C46970}"/>
                </a:ext>
              </a:extLst>
            </p:cNvPr>
            <p:cNvSpPr/>
            <p:nvPr/>
          </p:nvSpPr>
          <p:spPr>
            <a:xfrm>
              <a:off x="2469099" y="5478530"/>
              <a:ext cx="49798" cy="49798"/>
            </a:xfrm>
            <a:custGeom>
              <a:avLst/>
              <a:gdLst>
                <a:gd name="connsiteX0" fmla="*/ 42390 w 49797"/>
                <a:gd name="connsiteY0" fmla="*/ 42390 h 49797"/>
                <a:gd name="connsiteX1" fmla="*/ 9337 w 49797"/>
                <a:gd name="connsiteY1" fmla="*/ 9337 h 4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9797" h="49797">
                  <a:moveTo>
                    <a:pt x="42390" y="42390"/>
                  </a:moveTo>
                  <a:cubicBezTo>
                    <a:pt x="42390" y="24152"/>
                    <a:pt x="27575" y="9337"/>
                    <a:pt x="9337" y="9337"/>
                  </a:cubicBezTo>
                </a:path>
              </a:pathLst>
            </a:custGeom>
            <a:noFill/>
            <a:ln w="19050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90D4101-FBE3-4453-B2D2-F7607B2BA0E2}"/>
                </a:ext>
              </a:extLst>
            </p:cNvPr>
            <p:cNvSpPr/>
            <p:nvPr/>
          </p:nvSpPr>
          <p:spPr>
            <a:xfrm>
              <a:off x="2547343" y="5475044"/>
              <a:ext cx="87146" cy="87146"/>
            </a:xfrm>
            <a:custGeom>
              <a:avLst/>
              <a:gdLst>
                <a:gd name="connsiteX0" fmla="*/ 82415 w 87146"/>
                <a:gd name="connsiteY0" fmla="*/ 45876 h 87146"/>
                <a:gd name="connsiteX1" fmla="*/ 45876 w 87146"/>
                <a:gd name="connsiteY1" fmla="*/ 82415 h 87146"/>
                <a:gd name="connsiteX2" fmla="*/ 9337 w 87146"/>
                <a:gd name="connsiteY2" fmla="*/ 45876 h 87146"/>
                <a:gd name="connsiteX3" fmla="*/ 45876 w 87146"/>
                <a:gd name="connsiteY3" fmla="*/ 9337 h 87146"/>
                <a:gd name="connsiteX4" fmla="*/ 82415 w 87146"/>
                <a:gd name="connsiteY4" fmla="*/ 45876 h 87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146" h="87146">
                  <a:moveTo>
                    <a:pt x="82415" y="45876"/>
                  </a:moveTo>
                  <a:cubicBezTo>
                    <a:pt x="82415" y="66044"/>
                    <a:pt x="66044" y="82415"/>
                    <a:pt x="45876" y="82415"/>
                  </a:cubicBezTo>
                  <a:cubicBezTo>
                    <a:pt x="25708" y="82415"/>
                    <a:pt x="9337" y="66044"/>
                    <a:pt x="9337" y="45876"/>
                  </a:cubicBezTo>
                  <a:cubicBezTo>
                    <a:pt x="9337" y="25708"/>
                    <a:pt x="25708" y="9337"/>
                    <a:pt x="45876" y="9337"/>
                  </a:cubicBezTo>
                  <a:cubicBezTo>
                    <a:pt x="66044" y="9337"/>
                    <a:pt x="82415" y="25708"/>
                    <a:pt x="82415" y="45876"/>
                  </a:cubicBezTo>
                  <a:close/>
                </a:path>
              </a:pathLst>
            </a:custGeom>
            <a:noFill/>
            <a:ln w="19050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2E753AA-1769-46EC-903C-A7621EA47281}"/>
                </a:ext>
              </a:extLst>
            </p:cNvPr>
            <p:cNvSpPr/>
            <p:nvPr/>
          </p:nvSpPr>
          <p:spPr>
            <a:xfrm>
              <a:off x="2568570" y="5496270"/>
              <a:ext cx="43573" cy="43573"/>
            </a:xfrm>
            <a:custGeom>
              <a:avLst/>
              <a:gdLst>
                <a:gd name="connsiteX0" fmla="*/ 39963 w 43573"/>
                <a:gd name="connsiteY0" fmla="*/ 24650 h 43573"/>
                <a:gd name="connsiteX1" fmla="*/ 24650 w 43573"/>
                <a:gd name="connsiteY1" fmla="*/ 39963 h 43573"/>
                <a:gd name="connsiteX2" fmla="*/ 9337 w 43573"/>
                <a:gd name="connsiteY2" fmla="*/ 24650 h 43573"/>
                <a:gd name="connsiteX3" fmla="*/ 24650 w 43573"/>
                <a:gd name="connsiteY3" fmla="*/ 9337 h 43573"/>
                <a:gd name="connsiteX4" fmla="*/ 39963 w 43573"/>
                <a:gd name="connsiteY4" fmla="*/ 24650 h 43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73" h="43573">
                  <a:moveTo>
                    <a:pt x="39963" y="24650"/>
                  </a:moveTo>
                  <a:cubicBezTo>
                    <a:pt x="39963" y="33116"/>
                    <a:pt x="33116" y="39963"/>
                    <a:pt x="24650" y="39963"/>
                  </a:cubicBezTo>
                  <a:cubicBezTo>
                    <a:pt x="16184" y="39963"/>
                    <a:pt x="9337" y="33116"/>
                    <a:pt x="9337" y="24650"/>
                  </a:cubicBezTo>
                  <a:cubicBezTo>
                    <a:pt x="9337" y="16184"/>
                    <a:pt x="16184" y="9337"/>
                    <a:pt x="24650" y="9337"/>
                  </a:cubicBezTo>
                  <a:cubicBezTo>
                    <a:pt x="33116" y="9337"/>
                    <a:pt x="39963" y="16184"/>
                    <a:pt x="39963" y="24650"/>
                  </a:cubicBezTo>
                  <a:close/>
                </a:path>
              </a:pathLst>
            </a:custGeom>
            <a:noFill/>
            <a:ln w="19050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5EC4D5C-8808-4A85-A2F6-6FFAA6347A9D}"/>
                </a:ext>
              </a:extLst>
            </p:cNvPr>
            <p:cNvSpPr/>
            <p:nvPr/>
          </p:nvSpPr>
          <p:spPr>
            <a:xfrm>
              <a:off x="2598386" y="5279775"/>
              <a:ext cx="105820" cy="62247"/>
            </a:xfrm>
            <a:custGeom>
              <a:avLst/>
              <a:gdLst>
                <a:gd name="connsiteX0" fmla="*/ 100903 w 105820"/>
                <a:gd name="connsiteY0" fmla="*/ 43511 h 62247"/>
                <a:gd name="connsiteX1" fmla="*/ 55960 w 105820"/>
                <a:gd name="connsiteY1" fmla="*/ 9337 h 62247"/>
                <a:gd name="connsiteX2" fmla="*/ 9337 w 105820"/>
                <a:gd name="connsiteY2" fmla="*/ 54093 h 6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820" h="62247">
                  <a:moveTo>
                    <a:pt x="100903" y="43511"/>
                  </a:moveTo>
                  <a:cubicBezTo>
                    <a:pt x="95425" y="23778"/>
                    <a:pt x="77373" y="9337"/>
                    <a:pt x="55960" y="9337"/>
                  </a:cubicBezTo>
                  <a:cubicBezTo>
                    <a:pt x="30812" y="9337"/>
                    <a:pt x="10333" y="29194"/>
                    <a:pt x="9337" y="54093"/>
                  </a:cubicBezTo>
                </a:path>
              </a:pathLst>
            </a:custGeom>
            <a:noFill/>
            <a:ln w="19050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D6C8038-5D42-49FC-BB6C-87AD2C3C6B27}"/>
                </a:ext>
              </a:extLst>
            </p:cNvPr>
            <p:cNvSpPr/>
            <p:nvPr/>
          </p:nvSpPr>
          <p:spPr>
            <a:xfrm>
              <a:off x="2477813" y="5279775"/>
              <a:ext cx="105820" cy="62247"/>
            </a:xfrm>
            <a:custGeom>
              <a:avLst/>
              <a:gdLst>
                <a:gd name="connsiteX0" fmla="*/ 9337 w 105820"/>
                <a:gd name="connsiteY0" fmla="*/ 43511 h 62247"/>
                <a:gd name="connsiteX1" fmla="*/ 54280 w 105820"/>
                <a:gd name="connsiteY1" fmla="*/ 9337 h 62247"/>
                <a:gd name="connsiteX2" fmla="*/ 100903 w 105820"/>
                <a:gd name="connsiteY2" fmla="*/ 54093 h 6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820" h="62247">
                  <a:moveTo>
                    <a:pt x="9337" y="43511"/>
                  </a:moveTo>
                  <a:cubicBezTo>
                    <a:pt x="14815" y="23778"/>
                    <a:pt x="32866" y="9337"/>
                    <a:pt x="54280" y="9337"/>
                  </a:cubicBezTo>
                  <a:cubicBezTo>
                    <a:pt x="79427" y="9337"/>
                    <a:pt x="99907" y="29194"/>
                    <a:pt x="100903" y="54093"/>
                  </a:cubicBezTo>
                </a:path>
              </a:pathLst>
            </a:custGeom>
            <a:noFill/>
            <a:ln w="19050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D9D881C7-D42C-4274-A656-5F011A41300E}"/>
              </a:ext>
            </a:extLst>
          </p:cNvPr>
          <p:cNvSpPr/>
          <p:nvPr/>
        </p:nvSpPr>
        <p:spPr>
          <a:xfrm rot="5400000">
            <a:off x="1115668" y="5804489"/>
            <a:ext cx="252919" cy="145599"/>
          </a:xfrm>
          <a:prstGeom prst="triangl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2B89CD-8461-4834-A944-7106EF38F604}"/>
              </a:ext>
            </a:extLst>
          </p:cNvPr>
          <p:cNvSpPr/>
          <p:nvPr/>
        </p:nvSpPr>
        <p:spPr>
          <a:xfrm>
            <a:off x="1384155" y="5541535"/>
            <a:ext cx="46040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Cyrl-UZ" sz="1200" b="1" dirty="0">
                <a:solidFill>
                  <a:srgbClr val="004B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Ҳатто АҚШ долларларидан коррупцион тўловни амалга ошириш учун фойдаланиш ҳам </a:t>
            </a:r>
            <a:r>
              <a:rPr lang="en-US" sz="1200" b="1" dirty="0">
                <a:solidFill>
                  <a:srgbClr val="004B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FCPA </a:t>
            </a:r>
            <a:r>
              <a:rPr lang="uz-Cyrl-UZ" sz="1200" b="1" dirty="0">
                <a:solidFill>
                  <a:srgbClr val="004B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юрисдикцияси остига тушиш учун асос бўлиб тан олиниши мумкин </a:t>
            </a:r>
            <a:r>
              <a:rPr lang="ru-RU" sz="1200" b="1" baseline="30000" dirty="0">
                <a:solidFill>
                  <a:srgbClr val="004B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200" b="1" dirty="0">
                <a:solidFill>
                  <a:srgbClr val="004B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28BD0F0-1E31-4D35-AF75-5771C4A96208}"/>
              </a:ext>
            </a:extLst>
          </p:cNvPr>
          <p:cNvSpPr/>
          <p:nvPr/>
        </p:nvSpPr>
        <p:spPr>
          <a:xfrm>
            <a:off x="6174847" y="2776645"/>
            <a:ext cx="5581650" cy="3547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300"/>
              </a:spcAft>
            </a:pP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Қонуннинг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Cyrl-UZ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 қоидалар бузилганлиги учун жиноий жавобгарлик кўзда тутилган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Aft>
                <a:spcPts val="300"/>
              </a:spcAft>
            </a:pP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Жисмоний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шахслар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endParaRPr lang="ru-RU" sz="11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lvl="1" indent="-17462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uz-Cyrl-UZ" sz="1100" dirty="0">
                <a:solidFill>
                  <a:schemeClr val="tx2"/>
                </a:solidFill>
              </a:rPr>
              <a:t>ҳ</a:t>
            </a:r>
            <a:r>
              <a:rPr lang="ru-RU" sz="1100" dirty="0">
                <a:solidFill>
                  <a:schemeClr val="tx2"/>
                </a:solidFill>
              </a:rPr>
              <a:t>ар </a:t>
            </a:r>
            <a:r>
              <a:rPr lang="ru-RU" sz="1100" dirty="0" err="1">
                <a:solidFill>
                  <a:schemeClr val="tx2"/>
                </a:solidFill>
              </a:rPr>
              <a:t>бир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қоидабузарлик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ҳолати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учун</a:t>
            </a:r>
            <a:r>
              <a:rPr lang="ru-RU" sz="1100" b="1" dirty="0">
                <a:solidFill>
                  <a:schemeClr val="tx2"/>
                </a:solidFill>
              </a:rPr>
              <a:t> </a:t>
            </a:r>
            <a:r>
              <a:rPr lang="ru-RU" sz="1100" dirty="0">
                <a:solidFill>
                  <a:schemeClr val="tx2"/>
                </a:solidFill>
              </a:rPr>
              <a:t>250 </a:t>
            </a:r>
            <a:r>
              <a:rPr lang="ru-RU" sz="1100" dirty="0" err="1">
                <a:solidFill>
                  <a:schemeClr val="tx2"/>
                </a:solidFill>
              </a:rPr>
              <a:t>минг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ru-RU" sz="1100" dirty="0" err="1">
                <a:solidFill>
                  <a:schemeClr val="tx2"/>
                </a:solidFill>
              </a:rPr>
              <a:t>долларгача</a:t>
            </a:r>
            <a:r>
              <a:rPr lang="ru-RU" sz="1100" dirty="0">
                <a:solidFill>
                  <a:schemeClr val="tx2"/>
                </a:solidFill>
              </a:rPr>
              <a:t> жарима, </a:t>
            </a:r>
            <a:r>
              <a:rPr lang="ru-RU" sz="1100" dirty="0" err="1">
                <a:solidFill>
                  <a:schemeClr val="tx2"/>
                </a:solidFill>
              </a:rPr>
              <a:t>ёки</a:t>
            </a:r>
            <a:endParaRPr lang="ru-RU" sz="1100" dirty="0">
              <a:solidFill>
                <a:schemeClr val="tx2"/>
              </a:solidFill>
            </a:endParaRPr>
          </a:p>
          <a:p>
            <a:pPr marL="174625" lvl="1" indent="-17462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2"/>
                </a:solidFill>
              </a:rPr>
              <a:t>5 </a:t>
            </a:r>
            <a:r>
              <a:rPr lang="ru-RU" sz="1100" dirty="0" err="1">
                <a:solidFill>
                  <a:schemeClr val="tx2"/>
                </a:solidFill>
              </a:rPr>
              <a:t>йилгача</a:t>
            </a:r>
            <a:r>
              <a:rPr lang="ru-RU" sz="1100" dirty="0">
                <a:solidFill>
                  <a:schemeClr val="tx2"/>
                </a:solidFill>
              </a:rPr>
              <a:t> </a:t>
            </a:r>
            <a:r>
              <a:rPr lang="uz-Cyrl-UZ" sz="1100" dirty="0">
                <a:solidFill>
                  <a:schemeClr val="tx2"/>
                </a:solidFill>
              </a:rPr>
              <a:t>қамоқ жазоси, ёки</a:t>
            </a:r>
            <a:endParaRPr lang="ru-RU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lvl="1" indent="-17462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шундай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но</a:t>
            </a:r>
            <a:r>
              <a:rPr lang="uz-Cyrl-UZ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қонуний ҳаракатдан келиб фойда/зарарнинг икки барарвар миқдоридаги жарима</a:t>
            </a:r>
            <a:endParaRPr lang="ru-RU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300"/>
              </a:spcAft>
            </a:pP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Юридик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шахслар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4625" lvl="1" indent="-17462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$2 млн.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гача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жарима</a:t>
            </a:r>
          </a:p>
          <a:p>
            <a:pPr>
              <a:spcAft>
                <a:spcPts val="300"/>
              </a:spcAft>
            </a:pP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Бухгалтерия </a:t>
            </a:r>
            <a:r>
              <a:rPr lang="uz-Cyrl-UZ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ҳисоби тўғрисидаги қоидалар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бузилганлиги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Cyrl-UZ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қуйидаги жавобгарлик кўзда тутилган</a:t>
            </a:r>
            <a:r>
              <a:rPr lang="ru-RU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Юридик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шахслар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$25 млн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гача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жарима,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Жисмоний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шахслар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$5 млн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гача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жарима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йилгача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қамоқ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жазоси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spcAft>
                <a:spcPts val="300"/>
              </a:spcAft>
            </a:pP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Бундан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</a:t>
            </a:r>
            <a:r>
              <a:rPr lang="uz-Cyrl-UZ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қари, Қонун томонидан бошқа жавобгарлик шакллари кўзда тутилган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</a:t>
            </a:r>
            <a:r>
              <a:rPr lang="uz-Cyrl-UZ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ҳаларда фаолият юритишни тақиқлаш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uz-Cyrl-UZ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АҚШ давлат ҳокимияти органлари билан шартомалар тузишни тақиқлаш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компания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ичида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мажбурий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тартибда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комплаенс-назорат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тизимини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яратиш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</a:t>
            </a:r>
            <a:r>
              <a:rPr lang="ru-RU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331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86B1A-49E6-4430-9E99-3B3E1F6CF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Foreign Corrupt Practices Act (FCPA)</a:t>
            </a:r>
          </a:p>
        </p:txBody>
      </p:sp>
      <p:sp>
        <p:nvSpPr>
          <p:cNvPr id="3" name="object 12">
            <a:extLst>
              <a:ext uri="{FF2B5EF4-FFF2-40B4-BE49-F238E27FC236}">
                <a16:creationId xmlns:a16="http://schemas.microsoft.com/office/drawing/2014/main" id="{619C87D2-7785-4ACF-8CE3-F467F436FBBE}"/>
              </a:ext>
            </a:extLst>
          </p:cNvPr>
          <p:cNvSpPr/>
          <p:nvPr/>
        </p:nvSpPr>
        <p:spPr>
          <a:xfrm>
            <a:off x="438150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38D3E4-ABFD-47C8-9FAA-55A2398AC6CF}"/>
              </a:ext>
            </a:extLst>
          </p:cNvPr>
          <p:cNvSpPr/>
          <p:nvPr/>
        </p:nvSpPr>
        <p:spPr>
          <a:xfrm>
            <a:off x="1436570" y="1426604"/>
            <a:ext cx="86903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>
                <a:solidFill>
                  <a:srgbClr val="49A9F6"/>
                </a:solidFill>
              </a:rPr>
              <a:t> FCPA </a:t>
            </a:r>
            <a:r>
              <a:rPr lang="uz-Cyrl-UZ" sz="2000" b="1" dirty="0">
                <a:solidFill>
                  <a:srgbClr val="49A9F6"/>
                </a:solidFill>
              </a:rPr>
              <a:t>қоидаларини бузганлик учун 10 та энг йирик тўлов  </a:t>
            </a:r>
            <a:endParaRPr lang="ru-RU" sz="2000" b="1" dirty="0">
              <a:solidFill>
                <a:srgbClr val="49A9F6"/>
              </a:solidFill>
            </a:endParaRP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7AAC67FA-0837-49EE-8951-4C447D911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2210" y="1323856"/>
            <a:ext cx="644671" cy="64467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9615FFC-9558-4725-919B-F86D8CA03634}"/>
              </a:ext>
            </a:extLst>
          </p:cNvPr>
          <p:cNvSpPr txBox="1"/>
          <p:nvPr/>
        </p:nvSpPr>
        <p:spPr>
          <a:xfrm>
            <a:off x="4717578" y="2416092"/>
            <a:ext cx="6558755" cy="307777"/>
          </a:xfrm>
          <a:prstGeom prst="rect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$2.9 млрд</a:t>
            </a:r>
            <a:r>
              <a:rPr lang="en-US" dirty="0"/>
              <a:t>  </a:t>
            </a:r>
            <a:r>
              <a:rPr lang="ru-RU" dirty="0"/>
              <a:t>2020 </a:t>
            </a:r>
            <a:r>
              <a:rPr lang="ru-RU" dirty="0" err="1"/>
              <a:t>йилда</a:t>
            </a:r>
            <a:endParaRPr lang="ru-RU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9C0BF7D-F303-4281-B6AC-4ABE698D5026}"/>
              </a:ext>
            </a:extLst>
          </p:cNvPr>
          <p:cNvSpPr txBox="1"/>
          <p:nvPr/>
        </p:nvSpPr>
        <p:spPr>
          <a:xfrm>
            <a:off x="4725633" y="2863659"/>
            <a:ext cx="6187730" cy="307777"/>
          </a:xfrm>
          <a:prstGeom prst="rect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$1.78 млрд  2018 </a:t>
            </a:r>
            <a:r>
              <a:rPr lang="ru-RU" dirty="0" err="1"/>
              <a:t>йилда</a:t>
            </a:r>
            <a:endParaRPr lang="ru-RU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B4B48A5-9871-4C72-BCA7-D2418E6D8524}"/>
              </a:ext>
            </a:extLst>
          </p:cNvPr>
          <p:cNvSpPr txBox="1"/>
          <p:nvPr/>
        </p:nvSpPr>
        <p:spPr>
          <a:xfrm>
            <a:off x="4717578" y="3758793"/>
            <a:ext cx="5422702" cy="307777"/>
          </a:xfrm>
          <a:prstGeom prst="rect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$1 млрд </a:t>
            </a:r>
            <a:r>
              <a:rPr lang="en-US" dirty="0"/>
              <a:t> </a:t>
            </a:r>
            <a:r>
              <a:rPr lang="ru-RU" dirty="0"/>
              <a:t>2019 </a:t>
            </a:r>
            <a:r>
              <a:rPr lang="ru-RU" dirty="0" err="1"/>
              <a:t>йилда</a:t>
            </a:r>
            <a:endParaRPr lang="ru-RU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148619-6262-419E-89DA-C07111CC78B2}"/>
              </a:ext>
            </a:extLst>
          </p:cNvPr>
          <p:cNvSpPr txBox="1"/>
          <p:nvPr/>
        </p:nvSpPr>
        <p:spPr>
          <a:xfrm>
            <a:off x="4717578" y="4206360"/>
            <a:ext cx="5329346" cy="307777"/>
          </a:xfrm>
          <a:prstGeom prst="rect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$965 млн</a:t>
            </a:r>
            <a:r>
              <a:rPr lang="en-US" dirty="0"/>
              <a:t> </a:t>
            </a:r>
            <a:r>
              <a:rPr lang="ru-RU" dirty="0"/>
              <a:t> 2017 </a:t>
            </a:r>
            <a:r>
              <a:rPr lang="ru-RU" dirty="0" err="1"/>
              <a:t>йилда</a:t>
            </a:r>
            <a:endParaRPr lang="ru-RU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1A469D9-F891-4953-BABA-F93EAA055490}"/>
              </a:ext>
            </a:extLst>
          </p:cNvPr>
          <p:cNvSpPr txBox="1"/>
          <p:nvPr/>
        </p:nvSpPr>
        <p:spPr>
          <a:xfrm>
            <a:off x="4717578" y="4653927"/>
            <a:ext cx="4713925" cy="307777"/>
          </a:xfrm>
          <a:prstGeom prst="rect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$850 млн</a:t>
            </a:r>
            <a:r>
              <a:rPr lang="en-US" dirty="0"/>
              <a:t>  </a:t>
            </a:r>
            <a:r>
              <a:rPr lang="ru-RU" dirty="0"/>
              <a:t>2019 </a:t>
            </a:r>
            <a:r>
              <a:rPr lang="ru-RU" dirty="0" err="1"/>
              <a:t>йилда</a:t>
            </a:r>
            <a:endParaRPr lang="ru-RU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E85C3BC-8198-45E3-A2A9-127AFE3C2422}"/>
              </a:ext>
            </a:extLst>
          </p:cNvPr>
          <p:cNvSpPr txBox="1"/>
          <p:nvPr/>
        </p:nvSpPr>
        <p:spPr>
          <a:xfrm>
            <a:off x="4718639" y="5101494"/>
            <a:ext cx="4522670" cy="307777"/>
          </a:xfrm>
          <a:prstGeom prst="rect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$800 млн </a:t>
            </a:r>
            <a:r>
              <a:rPr lang="en-US" dirty="0"/>
              <a:t> </a:t>
            </a:r>
            <a:r>
              <a:rPr lang="ru-RU" dirty="0"/>
              <a:t>2008 </a:t>
            </a:r>
            <a:r>
              <a:rPr lang="ru-RU" dirty="0" err="1"/>
              <a:t>йилда</a:t>
            </a:r>
            <a:endParaRPr lang="ru-RU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1793DDB-54EF-4CFF-BCA8-05E969DC8D86}"/>
              </a:ext>
            </a:extLst>
          </p:cNvPr>
          <p:cNvSpPr txBox="1"/>
          <p:nvPr/>
        </p:nvSpPr>
        <p:spPr>
          <a:xfrm>
            <a:off x="4725633" y="5549061"/>
            <a:ext cx="4421416" cy="307777"/>
          </a:xfrm>
          <a:prstGeom prst="rect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$795 млн</a:t>
            </a:r>
            <a:r>
              <a:rPr lang="en-US" dirty="0"/>
              <a:t> </a:t>
            </a:r>
            <a:r>
              <a:rPr lang="ru-RU" dirty="0"/>
              <a:t> 2016 </a:t>
            </a:r>
            <a:r>
              <a:rPr lang="ru-RU" dirty="0" err="1"/>
              <a:t>йилда</a:t>
            </a:r>
            <a:endParaRPr lang="ru-RU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D3DD859-517F-428D-A719-AE8764F8D3B4}"/>
              </a:ext>
            </a:extLst>
          </p:cNvPr>
          <p:cNvSpPr txBox="1"/>
          <p:nvPr/>
        </p:nvSpPr>
        <p:spPr>
          <a:xfrm>
            <a:off x="4725633" y="5996624"/>
            <a:ext cx="3973552" cy="307777"/>
          </a:xfrm>
          <a:prstGeom prst="rect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$772.29 млн </a:t>
            </a:r>
            <a:r>
              <a:rPr lang="en-US" dirty="0"/>
              <a:t> </a:t>
            </a:r>
            <a:r>
              <a:rPr lang="ru-RU" dirty="0"/>
              <a:t>2014 </a:t>
            </a:r>
            <a:r>
              <a:rPr lang="ru-RU" dirty="0" err="1"/>
              <a:t>йилда</a:t>
            </a:r>
            <a:endParaRPr lang="ru-RU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9FB4E32-7E4B-4A81-A5D9-0B5A2FA1129A}"/>
              </a:ext>
            </a:extLst>
          </p:cNvPr>
          <p:cNvSpPr txBox="1"/>
          <p:nvPr/>
        </p:nvSpPr>
        <p:spPr>
          <a:xfrm>
            <a:off x="4717578" y="1968525"/>
            <a:ext cx="7031510" cy="307777"/>
          </a:xfrm>
          <a:prstGeom prst="rect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$</a:t>
            </a:r>
            <a:r>
              <a:rPr lang="en-US" sz="1400" b="1" dirty="0">
                <a:solidFill>
                  <a:schemeClr val="bg1"/>
                </a:solidFill>
              </a:rPr>
              <a:t>3</a:t>
            </a:r>
            <a:r>
              <a:rPr lang="ru-RU" sz="1400" b="1" dirty="0">
                <a:solidFill>
                  <a:schemeClr val="bg1"/>
                </a:solidFill>
              </a:rPr>
              <a:t>.9 млрд</a:t>
            </a:r>
            <a:r>
              <a:rPr lang="en-US" sz="1400" b="1" dirty="0">
                <a:solidFill>
                  <a:schemeClr val="bg1"/>
                </a:solidFill>
              </a:rPr>
              <a:t>  </a:t>
            </a:r>
            <a:r>
              <a:rPr lang="ru-RU" sz="1400" b="1" dirty="0">
                <a:solidFill>
                  <a:schemeClr val="bg1"/>
                </a:solidFill>
              </a:rPr>
              <a:t>2020 </a:t>
            </a:r>
            <a:r>
              <a:rPr lang="ru-RU" sz="1400" b="1" dirty="0" err="1">
                <a:solidFill>
                  <a:schemeClr val="bg1"/>
                </a:solidFill>
              </a:rPr>
              <a:t>йилда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543D186-01BA-4694-995D-0E0CC28866A6}"/>
              </a:ext>
            </a:extLst>
          </p:cNvPr>
          <p:cNvSpPr txBox="1"/>
          <p:nvPr/>
        </p:nvSpPr>
        <p:spPr>
          <a:xfrm>
            <a:off x="4717578" y="3311226"/>
            <a:ext cx="5646568" cy="307777"/>
          </a:xfrm>
          <a:prstGeom prst="rect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$1.1 млрд </a:t>
            </a:r>
            <a:r>
              <a:rPr lang="en-US" dirty="0"/>
              <a:t> </a:t>
            </a:r>
            <a:r>
              <a:rPr lang="ru-RU" dirty="0"/>
              <a:t>2022 </a:t>
            </a:r>
            <a:r>
              <a:rPr lang="ru-RU" dirty="0" err="1"/>
              <a:t>йилда</a:t>
            </a:r>
            <a:endParaRPr lang="ru-RU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86975AD-B7E1-4DA4-94B9-B946CAADBE81}"/>
              </a:ext>
            </a:extLst>
          </p:cNvPr>
          <p:cNvCxnSpPr/>
          <p:nvPr/>
        </p:nvCxnSpPr>
        <p:spPr>
          <a:xfrm>
            <a:off x="431999" y="2334640"/>
            <a:ext cx="11317089" cy="0"/>
          </a:xfrm>
          <a:prstGeom prst="line">
            <a:avLst/>
          </a:prstGeom>
          <a:ln>
            <a:solidFill>
              <a:srgbClr val="1BD7D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4796A0B-30A5-442F-A2BE-CCE67EC3762B}"/>
              </a:ext>
            </a:extLst>
          </p:cNvPr>
          <p:cNvCxnSpPr/>
          <p:nvPr/>
        </p:nvCxnSpPr>
        <p:spPr>
          <a:xfrm>
            <a:off x="431999" y="2785837"/>
            <a:ext cx="11317089" cy="0"/>
          </a:xfrm>
          <a:prstGeom prst="line">
            <a:avLst/>
          </a:prstGeom>
          <a:ln>
            <a:solidFill>
              <a:srgbClr val="1BD7D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A5DF8BE-0CE1-416E-9DDC-A0D118549817}"/>
              </a:ext>
            </a:extLst>
          </p:cNvPr>
          <p:cNvCxnSpPr/>
          <p:nvPr/>
        </p:nvCxnSpPr>
        <p:spPr>
          <a:xfrm>
            <a:off x="431999" y="3229804"/>
            <a:ext cx="11317089" cy="0"/>
          </a:xfrm>
          <a:prstGeom prst="line">
            <a:avLst/>
          </a:prstGeom>
          <a:ln>
            <a:solidFill>
              <a:srgbClr val="1BD7D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7FA6AF7-EE52-40F4-81FC-3F83E2E2E3E2}"/>
              </a:ext>
            </a:extLst>
          </p:cNvPr>
          <p:cNvCxnSpPr/>
          <p:nvPr/>
        </p:nvCxnSpPr>
        <p:spPr>
          <a:xfrm>
            <a:off x="431999" y="3690697"/>
            <a:ext cx="11317089" cy="0"/>
          </a:xfrm>
          <a:prstGeom prst="line">
            <a:avLst/>
          </a:prstGeom>
          <a:ln>
            <a:solidFill>
              <a:srgbClr val="1BD7D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1915915-30F8-4208-A029-56596EE8053D}"/>
              </a:ext>
            </a:extLst>
          </p:cNvPr>
          <p:cNvCxnSpPr/>
          <p:nvPr/>
        </p:nvCxnSpPr>
        <p:spPr>
          <a:xfrm>
            <a:off x="431999" y="4128536"/>
            <a:ext cx="11317089" cy="0"/>
          </a:xfrm>
          <a:prstGeom prst="line">
            <a:avLst/>
          </a:prstGeom>
          <a:ln>
            <a:solidFill>
              <a:srgbClr val="1BD7D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944C697-7C55-40F3-9761-1EB09D93075F}"/>
              </a:ext>
            </a:extLst>
          </p:cNvPr>
          <p:cNvCxnSpPr/>
          <p:nvPr/>
        </p:nvCxnSpPr>
        <p:spPr>
          <a:xfrm>
            <a:off x="431999" y="4580113"/>
            <a:ext cx="11317089" cy="0"/>
          </a:xfrm>
          <a:prstGeom prst="line">
            <a:avLst/>
          </a:prstGeom>
          <a:ln>
            <a:solidFill>
              <a:srgbClr val="1BD7D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C0AEA53-8FAD-461D-B273-4299CCD87C2D}"/>
              </a:ext>
            </a:extLst>
          </p:cNvPr>
          <p:cNvCxnSpPr/>
          <p:nvPr/>
        </p:nvCxnSpPr>
        <p:spPr>
          <a:xfrm>
            <a:off x="431999" y="5033398"/>
            <a:ext cx="11317089" cy="0"/>
          </a:xfrm>
          <a:prstGeom prst="line">
            <a:avLst/>
          </a:prstGeom>
          <a:ln>
            <a:solidFill>
              <a:srgbClr val="1BD7D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DB327D2-B20C-416F-ACEC-B67925D32797}"/>
              </a:ext>
            </a:extLst>
          </p:cNvPr>
          <p:cNvCxnSpPr/>
          <p:nvPr/>
        </p:nvCxnSpPr>
        <p:spPr>
          <a:xfrm>
            <a:off x="431999" y="5475436"/>
            <a:ext cx="11317089" cy="0"/>
          </a:xfrm>
          <a:prstGeom prst="line">
            <a:avLst/>
          </a:prstGeom>
          <a:ln>
            <a:solidFill>
              <a:srgbClr val="1BD7D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49C77B0-5074-415D-BF93-908AEB345400}"/>
              </a:ext>
            </a:extLst>
          </p:cNvPr>
          <p:cNvCxnSpPr/>
          <p:nvPr/>
        </p:nvCxnSpPr>
        <p:spPr>
          <a:xfrm>
            <a:off x="431999" y="5927292"/>
            <a:ext cx="11317089" cy="0"/>
          </a:xfrm>
          <a:prstGeom prst="line">
            <a:avLst/>
          </a:prstGeom>
          <a:ln>
            <a:solidFill>
              <a:srgbClr val="1BD7D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Graphic 51">
            <a:extLst>
              <a:ext uri="{FF2B5EF4-FFF2-40B4-BE49-F238E27FC236}">
                <a16:creationId xmlns:a16="http://schemas.microsoft.com/office/drawing/2014/main" id="{754840F3-1D22-4E6E-BD9A-4C45E2C96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85721" y="1929613"/>
            <a:ext cx="525392" cy="34743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57380FC1-6EB4-47EF-98B3-B3F70DA3B5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85721" y="5995869"/>
            <a:ext cx="525392" cy="347437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94804778-C1D9-4C21-B92A-F018962A87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85721" y="5544061"/>
            <a:ext cx="525392" cy="347437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CBF9F7FB-87F8-4664-9B83-EA2392E5AB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85721" y="4640449"/>
            <a:ext cx="525392" cy="347437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32840B9E-FAAB-4478-BCE8-A765C61ED5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085721" y="5092255"/>
            <a:ext cx="525392" cy="347437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906E96AF-8CB1-49BE-8310-EECB440360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085721" y="2381419"/>
            <a:ext cx="525392" cy="347437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465ABBDA-7E4E-42E9-91CD-C1E661FC2C8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085721" y="2833225"/>
            <a:ext cx="525392" cy="347437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6064B423-8CE5-44B3-A52A-9BF861F85D0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085721" y="4188643"/>
            <a:ext cx="525392" cy="347437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737BD938-C951-4406-A89E-97853DD745A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085721" y="3736837"/>
            <a:ext cx="525392" cy="347437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AB5C9097-2EE4-4C86-B379-66B1EB6A7C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263676" y="3285031"/>
            <a:ext cx="347437" cy="347437"/>
          </a:xfrm>
          <a:prstGeom prst="rect">
            <a:avLst/>
          </a:prstGeom>
        </p:spPr>
      </p:pic>
      <p:sp>
        <p:nvSpPr>
          <p:cNvPr id="63" name="Text Placeholder 3">
            <a:extLst>
              <a:ext uri="{FF2B5EF4-FFF2-40B4-BE49-F238E27FC236}">
                <a16:creationId xmlns:a16="http://schemas.microsoft.com/office/drawing/2014/main" id="{66F6FF08-F799-4C86-B88F-346BA4508A4B}"/>
              </a:ext>
            </a:extLst>
          </p:cNvPr>
          <p:cNvSpPr txBox="1">
            <a:spLocks/>
          </p:cNvSpPr>
          <p:nvPr/>
        </p:nvSpPr>
        <p:spPr>
          <a:xfrm>
            <a:off x="442912" y="1968525"/>
            <a:ext cx="3609058" cy="4242938"/>
          </a:xfrm>
          <a:prstGeom prst="rect">
            <a:avLst/>
          </a:prstGeom>
        </p:spPr>
        <p:txBody>
          <a:bodyPr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1100"/>
              </a:spcBef>
              <a:spcAft>
                <a:spcPts val="1000"/>
              </a:spcAft>
            </a:pPr>
            <a:r>
              <a:rPr lang="en-US" sz="1200" dirty="0">
                <a:solidFill>
                  <a:schemeClr val="tx2"/>
                </a:solidFill>
              </a:rPr>
              <a:t>Airbus SE (</a:t>
            </a:r>
            <a:r>
              <a:rPr lang="ru-RU" sz="1200" dirty="0">
                <a:solidFill>
                  <a:schemeClr val="tx2"/>
                </a:solidFill>
              </a:rPr>
              <a:t>Франция)</a:t>
            </a:r>
            <a:endParaRPr lang="en-US" sz="1200" dirty="0">
              <a:solidFill>
                <a:schemeClr val="tx2"/>
              </a:solidFill>
            </a:endParaRPr>
          </a:p>
          <a:p>
            <a:pPr algn="r">
              <a:spcBef>
                <a:spcPts val="1100"/>
              </a:spcBef>
              <a:spcAft>
                <a:spcPts val="1000"/>
              </a:spcAft>
            </a:pPr>
            <a:r>
              <a:rPr lang="en-US" sz="1200" dirty="0">
                <a:solidFill>
                  <a:schemeClr val="tx2"/>
                </a:solidFill>
              </a:rPr>
              <a:t>Goldman Sachs Group Inc. (</a:t>
            </a:r>
            <a:r>
              <a:rPr lang="uz-Cyrl-UZ" sz="1200" dirty="0">
                <a:solidFill>
                  <a:schemeClr val="tx2"/>
                </a:solidFill>
              </a:rPr>
              <a:t>АҚШ</a:t>
            </a:r>
            <a:r>
              <a:rPr lang="en-US" sz="1200" dirty="0">
                <a:solidFill>
                  <a:schemeClr val="tx2"/>
                </a:solidFill>
              </a:rPr>
              <a:t>)</a:t>
            </a:r>
            <a:endParaRPr lang="ru-RU" sz="1200" dirty="0">
              <a:solidFill>
                <a:schemeClr val="tx2"/>
              </a:solidFill>
            </a:endParaRPr>
          </a:p>
          <a:p>
            <a:pPr algn="r">
              <a:spcBef>
                <a:spcPts val="1100"/>
              </a:spcBef>
              <a:spcAft>
                <a:spcPts val="1000"/>
              </a:spcAft>
            </a:pPr>
            <a:r>
              <a:rPr lang="pt-BR" sz="1200" dirty="0">
                <a:solidFill>
                  <a:schemeClr val="tx2"/>
                </a:solidFill>
              </a:rPr>
              <a:t>Petróleo Brasileiro S.A. –Petrobras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pt-BR" sz="1200" dirty="0">
                <a:solidFill>
                  <a:schemeClr val="tx2"/>
                </a:solidFill>
              </a:rPr>
              <a:t>(Бразилия)</a:t>
            </a:r>
            <a:endParaRPr lang="ru-RU" sz="1200" dirty="0">
              <a:solidFill>
                <a:schemeClr val="tx2"/>
              </a:solidFill>
            </a:endParaRPr>
          </a:p>
          <a:p>
            <a:pPr algn="r">
              <a:spcBef>
                <a:spcPts val="1100"/>
              </a:spcBef>
              <a:spcAft>
                <a:spcPts val="1000"/>
              </a:spcAft>
            </a:pPr>
            <a:r>
              <a:rPr lang="en-US" sz="1200" dirty="0">
                <a:solidFill>
                  <a:schemeClr val="tx2"/>
                </a:solidFill>
              </a:rPr>
              <a:t>Glencore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en-US" sz="1200" dirty="0">
                <a:solidFill>
                  <a:schemeClr val="tx2"/>
                </a:solidFill>
              </a:rPr>
              <a:t>International A.G. </a:t>
            </a:r>
            <a:r>
              <a:rPr lang="ru-RU" sz="1200" dirty="0">
                <a:solidFill>
                  <a:schemeClr val="tx2"/>
                </a:solidFill>
              </a:rPr>
              <a:t>(Швейцария)</a:t>
            </a:r>
            <a:endParaRPr lang="en-US" sz="1200" dirty="0">
              <a:solidFill>
                <a:schemeClr val="tx2"/>
              </a:solidFill>
            </a:endParaRPr>
          </a:p>
          <a:p>
            <a:pPr algn="r">
              <a:spcBef>
                <a:spcPts val="1100"/>
              </a:spcBef>
              <a:spcAft>
                <a:spcPts val="1000"/>
              </a:spcAft>
            </a:pPr>
            <a:r>
              <a:rPr lang="en-US" sz="1200" dirty="0">
                <a:solidFill>
                  <a:schemeClr val="tx2"/>
                </a:solidFill>
              </a:rPr>
              <a:t>Telefonaktiebolaget LM Ericsson (</a:t>
            </a:r>
            <a:r>
              <a:rPr lang="ru-RU" sz="1200" dirty="0">
                <a:solidFill>
                  <a:schemeClr val="tx2"/>
                </a:solidFill>
              </a:rPr>
              <a:t>Швеция)</a:t>
            </a:r>
          </a:p>
          <a:p>
            <a:pPr algn="r">
              <a:spcBef>
                <a:spcPts val="1100"/>
              </a:spcBef>
              <a:spcAft>
                <a:spcPts val="1000"/>
              </a:spcAft>
            </a:pPr>
            <a:r>
              <a:rPr lang="en-US" sz="1200" dirty="0">
                <a:solidFill>
                  <a:schemeClr val="tx2"/>
                </a:solidFill>
              </a:rPr>
              <a:t>Telia Company AB (</a:t>
            </a:r>
            <a:r>
              <a:rPr lang="ru-RU" sz="1200" dirty="0">
                <a:solidFill>
                  <a:schemeClr val="tx2"/>
                </a:solidFill>
              </a:rPr>
              <a:t>Швеция)</a:t>
            </a:r>
          </a:p>
          <a:p>
            <a:pPr algn="r">
              <a:spcBef>
                <a:spcPts val="1100"/>
              </a:spcBef>
              <a:spcAft>
                <a:spcPts val="1000"/>
              </a:spcAft>
            </a:pPr>
            <a:r>
              <a:rPr lang="en-US" sz="1200" dirty="0">
                <a:solidFill>
                  <a:schemeClr val="tx2"/>
                </a:solidFill>
              </a:rPr>
              <a:t>MTS (</a:t>
            </a:r>
            <a:r>
              <a:rPr lang="ru-RU" sz="1200" dirty="0">
                <a:solidFill>
                  <a:schemeClr val="tx2"/>
                </a:solidFill>
              </a:rPr>
              <a:t>Россия)</a:t>
            </a:r>
          </a:p>
          <a:p>
            <a:pPr algn="r">
              <a:spcBef>
                <a:spcPts val="1100"/>
              </a:spcBef>
              <a:spcAft>
                <a:spcPts val="1000"/>
              </a:spcAft>
            </a:pPr>
            <a:r>
              <a:rPr lang="en-US" sz="1200" dirty="0">
                <a:solidFill>
                  <a:schemeClr val="tx2"/>
                </a:solidFill>
              </a:rPr>
              <a:t>Siemens (</a:t>
            </a:r>
            <a:r>
              <a:rPr lang="ru-RU" sz="1200" dirty="0">
                <a:solidFill>
                  <a:schemeClr val="tx2"/>
                </a:solidFill>
              </a:rPr>
              <a:t>Германия)</a:t>
            </a:r>
          </a:p>
          <a:p>
            <a:pPr algn="r">
              <a:spcBef>
                <a:spcPts val="1100"/>
              </a:spcBef>
              <a:spcAft>
                <a:spcPts val="1000"/>
              </a:spcAft>
            </a:pPr>
            <a:r>
              <a:rPr lang="en-US" sz="1200" dirty="0">
                <a:solidFill>
                  <a:schemeClr val="tx2"/>
                </a:solidFill>
              </a:rPr>
              <a:t>VimpelCom (</a:t>
            </a:r>
            <a:r>
              <a:rPr lang="ru-RU" sz="1200" dirty="0" err="1">
                <a:solidFill>
                  <a:schemeClr val="tx2"/>
                </a:solidFill>
              </a:rPr>
              <a:t>Нидерландия</a:t>
            </a:r>
            <a:r>
              <a:rPr lang="ru-RU" sz="1200" dirty="0">
                <a:solidFill>
                  <a:schemeClr val="tx2"/>
                </a:solidFill>
              </a:rPr>
              <a:t>)</a:t>
            </a:r>
          </a:p>
          <a:p>
            <a:pPr algn="r">
              <a:spcBef>
                <a:spcPts val="1100"/>
              </a:spcBef>
              <a:spcAft>
                <a:spcPts val="1000"/>
              </a:spcAft>
            </a:pPr>
            <a:r>
              <a:rPr lang="en-US" sz="1200" dirty="0">
                <a:solidFill>
                  <a:schemeClr val="tx2"/>
                </a:solidFill>
              </a:rPr>
              <a:t>Alstom S.A.</a:t>
            </a:r>
            <a:r>
              <a:rPr lang="ru-RU" sz="1200" dirty="0">
                <a:solidFill>
                  <a:schemeClr val="tx2"/>
                </a:solidFill>
              </a:rPr>
              <a:t> (Франция)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5EF22A7-0D71-42ED-8B7A-1936BF2C31C1}"/>
              </a:ext>
            </a:extLst>
          </p:cNvPr>
          <p:cNvSpPr txBox="1"/>
          <p:nvPr/>
        </p:nvSpPr>
        <p:spPr>
          <a:xfrm>
            <a:off x="9431503" y="5291333"/>
            <a:ext cx="2561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>
                <a:solidFill>
                  <a:schemeClr val="tx2"/>
                </a:solidFill>
              </a:rPr>
              <a:t>Манба</a:t>
            </a:r>
            <a:r>
              <a:rPr lang="ru-RU" sz="1200" dirty="0">
                <a:solidFill>
                  <a:schemeClr val="tx2"/>
                </a:solidFill>
              </a:rPr>
              <a:t>: </a:t>
            </a:r>
            <a:r>
              <a:rPr lang="en-US" sz="1200" u="sng" dirty="0">
                <a:solidFill>
                  <a:schemeClr val="tx2"/>
                </a:solidFill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https://www.sec.gov/enforce/sec-enforcement-actions-fcpa-cases</a:t>
            </a:r>
            <a:endParaRPr lang="en-US" sz="1200" u="sng" dirty="0">
              <a:solidFill>
                <a:schemeClr val="tx2"/>
              </a:solidFill>
            </a:endParaRPr>
          </a:p>
          <a:p>
            <a:endParaRPr lang="en-US" sz="1200" u="sng" dirty="0">
              <a:solidFill>
                <a:schemeClr val="tx2"/>
              </a:solidFill>
            </a:endParaRPr>
          </a:p>
          <a:p>
            <a:r>
              <a:rPr lang="en-US" sz="1200" u="sng" dirty="0">
                <a:solidFill>
                  <a:schemeClr val="tx2"/>
                </a:solidFill>
              </a:rPr>
              <a:t>https://www.justice.gov/criminal-fraud/enforcement-actions</a:t>
            </a:r>
            <a:endParaRPr lang="ru-RU" sz="1200" u="sng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945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A28E3-8D33-41B3-AC37-D7E5532F6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502542"/>
            <a:ext cx="10920086" cy="434975"/>
          </a:xfrm>
        </p:spPr>
        <p:txBody>
          <a:bodyPr/>
          <a:lstStyle/>
          <a:p>
            <a:r>
              <a:rPr lang="en-US" dirty="0"/>
              <a:t>UK Bribery Act</a:t>
            </a:r>
          </a:p>
        </p:txBody>
      </p:sp>
      <p:sp>
        <p:nvSpPr>
          <p:cNvPr id="3" name="object 12">
            <a:extLst>
              <a:ext uri="{FF2B5EF4-FFF2-40B4-BE49-F238E27FC236}">
                <a16:creationId xmlns:a16="http://schemas.microsoft.com/office/drawing/2014/main" id="{46914C5D-FF9B-44F4-BC45-23F6FC4E3B1A}"/>
              </a:ext>
            </a:extLst>
          </p:cNvPr>
          <p:cNvSpPr/>
          <p:nvPr/>
        </p:nvSpPr>
        <p:spPr>
          <a:xfrm>
            <a:off x="438150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DEC30B-76E2-4180-8324-5B402DE61EE8}"/>
              </a:ext>
            </a:extLst>
          </p:cNvPr>
          <p:cNvSpPr/>
          <p:nvPr/>
        </p:nvSpPr>
        <p:spPr>
          <a:xfrm>
            <a:off x="1445876" y="1271670"/>
            <a:ext cx="103032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>
                <a:solidFill>
                  <a:srgbClr val="49A9F6"/>
                </a:solidFill>
              </a:rPr>
              <a:t>UK Bribery Act – </a:t>
            </a:r>
            <a:r>
              <a:rPr lang="ru-RU" sz="2000" b="1" dirty="0" err="1">
                <a:solidFill>
                  <a:srgbClr val="49A9F6"/>
                </a:solidFill>
              </a:rPr>
              <a:t>Буюк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Британиянинг</a:t>
            </a:r>
            <a:r>
              <a:rPr lang="ru-RU" sz="2000" b="1" dirty="0">
                <a:solidFill>
                  <a:srgbClr val="49A9F6"/>
                </a:solidFill>
              </a:rPr>
              <a:t> порах</a:t>
            </a:r>
            <a:r>
              <a:rPr lang="uz-Cyrl-UZ" sz="2000" b="1" dirty="0">
                <a:solidFill>
                  <a:srgbClr val="49A9F6"/>
                </a:solidFill>
              </a:rPr>
              <a:t>ўрликка қарши кураш тўғрисидаги Қонуни 2011 </a:t>
            </a:r>
            <a:r>
              <a:rPr lang="ru-RU" sz="2000" b="1" dirty="0" err="1">
                <a:solidFill>
                  <a:srgbClr val="49A9F6"/>
                </a:solidFill>
              </a:rPr>
              <a:t>йил</a:t>
            </a:r>
            <a:r>
              <a:rPr lang="ru-RU" sz="2000" b="1" dirty="0">
                <a:solidFill>
                  <a:srgbClr val="49A9F6"/>
                </a:solidFill>
              </a:rPr>
              <a:t> 1 </a:t>
            </a:r>
            <a:r>
              <a:rPr lang="ru-RU" sz="2000" b="1" dirty="0" err="1">
                <a:solidFill>
                  <a:srgbClr val="49A9F6"/>
                </a:solidFill>
              </a:rPr>
              <a:t>июлда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кучга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кирган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бўлиб</a:t>
            </a:r>
            <a:r>
              <a:rPr lang="ru-RU" sz="2000" b="1" dirty="0">
                <a:solidFill>
                  <a:srgbClr val="49A9F6"/>
                </a:solidFill>
              </a:rPr>
              <a:t>, </a:t>
            </a:r>
            <a:r>
              <a:rPr lang="ru-RU" sz="2000" b="1" dirty="0" err="1">
                <a:solidFill>
                  <a:srgbClr val="49A9F6"/>
                </a:solidFill>
              </a:rPr>
              <a:t>экстерриториал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хусусиятга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эга</a:t>
            </a:r>
            <a:endParaRPr lang="ru-RU" sz="2000" b="1" dirty="0">
              <a:solidFill>
                <a:srgbClr val="49A9F6"/>
              </a:solidFill>
            </a:endParaRPr>
          </a:p>
        </p:txBody>
      </p:sp>
      <p:grpSp>
        <p:nvGrpSpPr>
          <p:cNvPr id="5" name="Group 44">
            <a:extLst>
              <a:ext uri="{FF2B5EF4-FFF2-40B4-BE49-F238E27FC236}">
                <a16:creationId xmlns:a16="http://schemas.microsoft.com/office/drawing/2014/main" id="{FDA13E28-7C12-4517-A891-5D1112576D9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9281" y="1283751"/>
            <a:ext cx="656158" cy="648893"/>
            <a:chOff x="2326" y="2390"/>
            <a:chExt cx="271" cy="268"/>
          </a:xfrm>
          <a:solidFill>
            <a:schemeClr val="bg2">
              <a:lumMod val="25000"/>
            </a:schemeClr>
          </a:solidFill>
        </p:grpSpPr>
        <p:sp>
          <p:nvSpPr>
            <p:cNvPr id="6" name="Freeform 45">
              <a:extLst>
                <a:ext uri="{FF2B5EF4-FFF2-40B4-BE49-F238E27FC236}">
                  <a16:creationId xmlns:a16="http://schemas.microsoft.com/office/drawing/2014/main" id="{ADC0C90F-7D7A-4E10-87B6-A1DB0F6186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26" y="2390"/>
              <a:ext cx="271" cy="268"/>
            </a:xfrm>
            <a:custGeom>
              <a:avLst/>
              <a:gdLst>
                <a:gd name="T0" fmla="*/ 8533 w 8533"/>
                <a:gd name="T1" fmla="*/ 5179 h 8434"/>
                <a:gd name="T2" fmla="*/ 7300 w 8533"/>
                <a:gd name="T3" fmla="*/ 3267 h 8434"/>
                <a:gd name="T4" fmla="*/ 5463 w 8533"/>
                <a:gd name="T5" fmla="*/ 1136 h 8434"/>
                <a:gd name="T6" fmla="*/ 5661 w 8533"/>
                <a:gd name="T7" fmla="*/ 1386 h 8434"/>
                <a:gd name="T8" fmla="*/ 6780 w 8533"/>
                <a:gd name="T9" fmla="*/ 2784 h 8434"/>
                <a:gd name="T10" fmla="*/ 5577 w 8533"/>
                <a:gd name="T11" fmla="*/ 1614 h 8434"/>
                <a:gd name="T12" fmla="*/ 4572 w 8533"/>
                <a:gd name="T13" fmla="*/ 2058 h 8434"/>
                <a:gd name="T14" fmla="*/ 3871 w 8533"/>
                <a:gd name="T15" fmla="*/ 2011 h 8434"/>
                <a:gd name="T16" fmla="*/ 1753 w 8533"/>
                <a:gd name="T17" fmla="*/ 2784 h 8434"/>
                <a:gd name="T18" fmla="*/ 2873 w 8533"/>
                <a:gd name="T19" fmla="*/ 1386 h 8434"/>
                <a:gd name="T20" fmla="*/ 4268 w 8533"/>
                <a:gd name="T21" fmla="*/ 1386 h 8434"/>
                <a:gd name="T22" fmla="*/ 4908 w 8533"/>
                <a:gd name="T23" fmla="*/ 1136 h 8434"/>
                <a:gd name="T24" fmla="*/ 4648 w 8533"/>
                <a:gd name="T25" fmla="*/ 386 h 8434"/>
                <a:gd name="T26" fmla="*/ 3885 w 8533"/>
                <a:gd name="T27" fmla="*/ 381 h 8434"/>
                <a:gd name="T28" fmla="*/ 4142 w 8533"/>
                <a:gd name="T29" fmla="*/ 1136 h 8434"/>
                <a:gd name="T30" fmla="*/ 1233 w 8533"/>
                <a:gd name="T31" fmla="*/ 3267 h 8434"/>
                <a:gd name="T32" fmla="*/ 910 w 8533"/>
                <a:gd name="T33" fmla="*/ 6091 h 8434"/>
                <a:gd name="T34" fmla="*/ 2717 w 8533"/>
                <a:gd name="T35" fmla="*/ 5182 h 8434"/>
                <a:gd name="T36" fmla="*/ 2716 w 8533"/>
                <a:gd name="T37" fmla="*/ 5170 h 8434"/>
                <a:gd name="T38" fmla="*/ 2003 w 8533"/>
                <a:gd name="T39" fmla="*/ 2784 h 8434"/>
                <a:gd name="T40" fmla="*/ 3695 w 8533"/>
                <a:gd name="T41" fmla="*/ 2189 h 8434"/>
                <a:gd name="T42" fmla="*/ 4142 w 8533"/>
                <a:gd name="T43" fmla="*/ 2440 h 8434"/>
                <a:gd name="T44" fmla="*/ 2895 w 8533"/>
                <a:gd name="T45" fmla="*/ 7723 h 8434"/>
                <a:gd name="T46" fmla="*/ 1830 w 8533"/>
                <a:gd name="T47" fmla="*/ 8434 h 8434"/>
                <a:gd name="T48" fmla="*/ 6242 w 8533"/>
                <a:gd name="T49" fmla="*/ 7723 h 8434"/>
                <a:gd name="T50" fmla="*/ 4392 w 8533"/>
                <a:gd name="T51" fmla="*/ 7262 h 8434"/>
                <a:gd name="T52" fmla="*/ 4794 w 8533"/>
                <a:gd name="T53" fmla="*/ 2187 h 8434"/>
                <a:gd name="T54" fmla="*/ 6530 w 8533"/>
                <a:gd name="T55" fmla="*/ 2771 h 8434"/>
                <a:gd name="T56" fmla="*/ 5868 w 8533"/>
                <a:gd name="T57" fmla="*/ 5074 h 8434"/>
                <a:gd name="T58" fmla="*/ 7624 w 8533"/>
                <a:gd name="T59" fmla="*/ 6091 h 8434"/>
                <a:gd name="T60" fmla="*/ 4135 w 8533"/>
                <a:gd name="T61" fmla="*/ 381 h 8434"/>
                <a:gd name="T62" fmla="*/ 4398 w 8533"/>
                <a:gd name="T63" fmla="*/ 386 h 8434"/>
                <a:gd name="T64" fmla="*/ 4135 w 8533"/>
                <a:gd name="T65" fmla="*/ 381 h 8434"/>
                <a:gd name="T66" fmla="*/ 371 w 8533"/>
                <a:gd name="T67" fmla="*/ 5042 h 8434"/>
                <a:gd name="T68" fmla="*/ 910 w 8533"/>
                <a:gd name="T69" fmla="*/ 5841 h 8434"/>
                <a:gd name="T70" fmla="*/ 1807 w 8533"/>
                <a:gd name="T71" fmla="*/ 5841 h 8434"/>
                <a:gd name="T72" fmla="*/ 3783 w 8533"/>
                <a:gd name="T73" fmla="*/ 7848 h 8434"/>
                <a:gd name="T74" fmla="*/ 6554 w 8533"/>
                <a:gd name="T75" fmla="*/ 8184 h 8434"/>
                <a:gd name="T76" fmla="*/ 3433 w 8533"/>
                <a:gd name="T77" fmla="*/ 7973 h 8434"/>
                <a:gd name="T78" fmla="*/ 3156 w 8533"/>
                <a:gd name="T79" fmla="*/ 7723 h 8434"/>
                <a:gd name="T80" fmla="*/ 4267 w 8533"/>
                <a:gd name="T81" fmla="*/ 7512 h 8434"/>
                <a:gd name="T82" fmla="*/ 5378 w 8533"/>
                <a:gd name="T83" fmla="*/ 7723 h 8434"/>
                <a:gd name="T84" fmla="*/ 7175 w 8533"/>
                <a:gd name="T85" fmla="*/ 3532 h 8434"/>
                <a:gd name="T86" fmla="*/ 6726 w 8533"/>
                <a:gd name="T87" fmla="*/ 5841 h 8434"/>
                <a:gd name="T88" fmla="*/ 7624 w 8533"/>
                <a:gd name="T89" fmla="*/ 5841 h 8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533" h="8434">
                  <a:moveTo>
                    <a:pt x="8533" y="5183"/>
                  </a:moveTo>
                  <a:lnTo>
                    <a:pt x="8533" y="5182"/>
                  </a:lnTo>
                  <a:cubicBezTo>
                    <a:pt x="8533" y="5181"/>
                    <a:pt x="8533" y="5180"/>
                    <a:pt x="8533" y="5179"/>
                  </a:cubicBezTo>
                  <a:cubicBezTo>
                    <a:pt x="8533" y="5176"/>
                    <a:pt x="8533" y="5173"/>
                    <a:pt x="8533" y="5170"/>
                  </a:cubicBezTo>
                  <a:cubicBezTo>
                    <a:pt x="8530" y="5138"/>
                    <a:pt x="8516" y="5108"/>
                    <a:pt x="8495" y="5086"/>
                  </a:cubicBezTo>
                  <a:lnTo>
                    <a:pt x="7300" y="3267"/>
                  </a:lnTo>
                  <a:lnTo>
                    <a:pt x="7300" y="2775"/>
                  </a:lnTo>
                  <a:cubicBezTo>
                    <a:pt x="7300" y="1871"/>
                    <a:pt x="6565" y="1136"/>
                    <a:pt x="5661" y="1136"/>
                  </a:cubicBezTo>
                  <a:lnTo>
                    <a:pt x="5463" y="1136"/>
                  </a:lnTo>
                  <a:cubicBezTo>
                    <a:pt x="5393" y="1136"/>
                    <a:pt x="5338" y="1192"/>
                    <a:pt x="5338" y="1261"/>
                  </a:cubicBezTo>
                  <a:cubicBezTo>
                    <a:pt x="5338" y="1330"/>
                    <a:pt x="5393" y="1386"/>
                    <a:pt x="5463" y="1386"/>
                  </a:cubicBezTo>
                  <a:lnTo>
                    <a:pt x="5661" y="1386"/>
                  </a:lnTo>
                  <a:cubicBezTo>
                    <a:pt x="6427" y="1386"/>
                    <a:pt x="7050" y="2009"/>
                    <a:pt x="7050" y="2775"/>
                  </a:cubicBezTo>
                  <a:lnTo>
                    <a:pt x="7050" y="3159"/>
                  </a:lnTo>
                  <a:cubicBezTo>
                    <a:pt x="6893" y="3106"/>
                    <a:pt x="6780" y="2958"/>
                    <a:pt x="6780" y="2784"/>
                  </a:cubicBezTo>
                  <a:lnTo>
                    <a:pt x="6780" y="2771"/>
                  </a:lnTo>
                  <a:cubicBezTo>
                    <a:pt x="6780" y="2133"/>
                    <a:pt x="6261" y="1614"/>
                    <a:pt x="5622" y="1614"/>
                  </a:cubicBezTo>
                  <a:lnTo>
                    <a:pt x="5577" y="1614"/>
                  </a:lnTo>
                  <a:cubicBezTo>
                    <a:pt x="5214" y="1614"/>
                    <a:pt x="4872" y="1755"/>
                    <a:pt x="4616" y="2012"/>
                  </a:cubicBezTo>
                  <a:cubicBezTo>
                    <a:pt x="4615" y="2013"/>
                    <a:pt x="4614" y="2014"/>
                    <a:pt x="4613" y="2015"/>
                  </a:cubicBezTo>
                  <a:lnTo>
                    <a:pt x="4572" y="2058"/>
                  </a:lnTo>
                  <a:cubicBezTo>
                    <a:pt x="4490" y="2145"/>
                    <a:pt x="4378" y="2195"/>
                    <a:pt x="4258" y="2198"/>
                  </a:cubicBezTo>
                  <a:cubicBezTo>
                    <a:pt x="4137" y="2201"/>
                    <a:pt x="4023" y="2157"/>
                    <a:pt x="3936" y="2074"/>
                  </a:cubicBezTo>
                  <a:lnTo>
                    <a:pt x="3871" y="2011"/>
                  </a:lnTo>
                  <a:cubicBezTo>
                    <a:pt x="3614" y="1755"/>
                    <a:pt x="3274" y="1614"/>
                    <a:pt x="2911" y="1614"/>
                  </a:cubicBezTo>
                  <a:cubicBezTo>
                    <a:pt x="2273" y="1614"/>
                    <a:pt x="1753" y="2133"/>
                    <a:pt x="1753" y="2771"/>
                  </a:cubicBezTo>
                  <a:lnTo>
                    <a:pt x="1753" y="2784"/>
                  </a:lnTo>
                  <a:cubicBezTo>
                    <a:pt x="1753" y="2958"/>
                    <a:pt x="1640" y="3106"/>
                    <a:pt x="1483" y="3159"/>
                  </a:cubicBezTo>
                  <a:lnTo>
                    <a:pt x="1483" y="2775"/>
                  </a:lnTo>
                  <a:cubicBezTo>
                    <a:pt x="1483" y="2009"/>
                    <a:pt x="2107" y="1386"/>
                    <a:pt x="2873" y="1386"/>
                  </a:cubicBezTo>
                  <a:lnTo>
                    <a:pt x="4265" y="1386"/>
                  </a:lnTo>
                  <a:cubicBezTo>
                    <a:pt x="4266" y="1386"/>
                    <a:pt x="4266" y="1386"/>
                    <a:pt x="4267" y="1386"/>
                  </a:cubicBezTo>
                  <a:cubicBezTo>
                    <a:pt x="4267" y="1386"/>
                    <a:pt x="4268" y="1386"/>
                    <a:pt x="4268" y="1386"/>
                  </a:cubicBezTo>
                  <a:lnTo>
                    <a:pt x="4908" y="1386"/>
                  </a:lnTo>
                  <a:cubicBezTo>
                    <a:pt x="4977" y="1386"/>
                    <a:pt x="5033" y="1330"/>
                    <a:pt x="5033" y="1261"/>
                  </a:cubicBezTo>
                  <a:cubicBezTo>
                    <a:pt x="5033" y="1192"/>
                    <a:pt x="4977" y="1136"/>
                    <a:pt x="4908" y="1136"/>
                  </a:cubicBezTo>
                  <a:lnTo>
                    <a:pt x="4392" y="1136"/>
                  </a:lnTo>
                  <a:lnTo>
                    <a:pt x="4392" y="746"/>
                  </a:lnTo>
                  <a:cubicBezTo>
                    <a:pt x="4541" y="694"/>
                    <a:pt x="4648" y="553"/>
                    <a:pt x="4648" y="386"/>
                  </a:cubicBezTo>
                  <a:lnTo>
                    <a:pt x="4648" y="381"/>
                  </a:lnTo>
                  <a:cubicBezTo>
                    <a:pt x="4648" y="171"/>
                    <a:pt x="4477" y="0"/>
                    <a:pt x="4267" y="0"/>
                  </a:cubicBezTo>
                  <a:cubicBezTo>
                    <a:pt x="4056" y="0"/>
                    <a:pt x="3885" y="171"/>
                    <a:pt x="3885" y="381"/>
                  </a:cubicBezTo>
                  <a:lnTo>
                    <a:pt x="3885" y="386"/>
                  </a:lnTo>
                  <a:cubicBezTo>
                    <a:pt x="3885" y="553"/>
                    <a:pt x="3993" y="694"/>
                    <a:pt x="4142" y="746"/>
                  </a:cubicBezTo>
                  <a:lnTo>
                    <a:pt x="4142" y="1136"/>
                  </a:lnTo>
                  <a:lnTo>
                    <a:pt x="2873" y="1136"/>
                  </a:lnTo>
                  <a:cubicBezTo>
                    <a:pt x="1969" y="1136"/>
                    <a:pt x="1233" y="1871"/>
                    <a:pt x="1233" y="2775"/>
                  </a:cubicBezTo>
                  <a:lnTo>
                    <a:pt x="1233" y="3267"/>
                  </a:lnTo>
                  <a:lnTo>
                    <a:pt x="51" y="5074"/>
                  </a:lnTo>
                  <a:cubicBezTo>
                    <a:pt x="20" y="5100"/>
                    <a:pt x="0" y="5138"/>
                    <a:pt x="0" y="5182"/>
                  </a:cubicBezTo>
                  <a:cubicBezTo>
                    <a:pt x="0" y="5683"/>
                    <a:pt x="408" y="6091"/>
                    <a:pt x="910" y="6091"/>
                  </a:cubicBezTo>
                  <a:lnTo>
                    <a:pt x="1807" y="6091"/>
                  </a:lnTo>
                  <a:cubicBezTo>
                    <a:pt x="2308" y="6091"/>
                    <a:pt x="2715" y="5685"/>
                    <a:pt x="2717" y="5185"/>
                  </a:cubicBezTo>
                  <a:cubicBezTo>
                    <a:pt x="2717" y="5184"/>
                    <a:pt x="2717" y="5183"/>
                    <a:pt x="2717" y="5182"/>
                  </a:cubicBezTo>
                  <a:lnTo>
                    <a:pt x="2717" y="5182"/>
                  </a:lnTo>
                  <a:cubicBezTo>
                    <a:pt x="2717" y="5181"/>
                    <a:pt x="2717" y="5180"/>
                    <a:pt x="2717" y="5179"/>
                  </a:cubicBezTo>
                  <a:cubicBezTo>
                    <a:pt x="2716" y="5176"/>
                    <a:pt x="2716" y="5173"/>
                    <a:pt x="2716" y="5170"/>
                  </a:cubicBezTo>
                  <a:cubicBezTo>
                    <a:pt x="2713" y="5137"/>
                    <a:pt x="2699" y="5108"/>
                    <a:pt x="2678" y="5086"/>
                  </a:cubicBezTo>
                  <a:lnTo>
                    <a:pt x="1567" y="3394"/>
                  </a:lnTo>
                  <a:cubicBezTo>
                    <a:pt x="1821" y="3307"/>
                    <a:pt x="2003" y="3067"/>
                    <a:pt x="2003" y="2784"/>
                  </a:cubicBezTo>
                  <a:lnTo>
                    <a:pt x="2003" y="2771"/>
                  </a:lnTo>
                  <a:cubicBezTo>
                    <a:pt x="2003" y="2271"/>
                    <a:pt x="2410" y="1864"/>
                    <a:pt x="2911" y="1864"/>
                  </a:cubicBezTo>
                  <a:cubicBezTo>
                    <a:pt x="3207" y="1864"/>
                    <a:pt x="3486" y="1979"/>
                    <a:pt x="3695" y="2189"/>
                  </a:cubicBezTo>
                  <a:cubicBezTo>
                    <a:pt x="3696" y="2189"/>
                    <a:pt x="3696" y="2190"/>
                    <a:pt x="3697" y="2190"/>
                  </a:cubicBezTo>
                  <a:lnTo>
                    <a:pt x="3763" y="2254"/>
                  </a:lnTo>
                  <a:cubicBezTo>
                    <a:pt x="3868" y="2355"/>
                    <a:pt x="4000" y="2419"/>
                    <a:pt x="4142" y="2440"/>
                  </a:cubicBezTo>
                  <a:lnTo>
                    <a:pt x="4142" y="7262"/>
                  </a:lnTo>
                  <a:lnTo>
                    <a:pt x="3467" y="7262"/>
                  </a:lnTo>
                  <a:cubicBezTo>
                    <a:pt x="3187" y="7262"/>
                    <a:pt x="2952" y="7460"/>
                    <a:pt x="2895" y="7723"/>
                  </a:cubicBezTo>
                  <a:lnTo>
                    <a:pt x="2292" y="7723"/>
                  </a:lnTo>
                  <a:cubicBezTo>
                    <a:pt x="1968" y="7723"/>
                    <a:pt x="1705" y="7986"/>
                    <a:pt x="1705" y="8309"/>
                  </a:cubicBezTo>
                  <a:cubicBezTo>
                    <a:pt x="1705" y="8378"/>
                    <a:pt x="1761" y="8434"/>
                    <a:pt x="1830" y="8434"/>
                  </a:cubicBezTo>
                  <a:lnTo>
                    <a:pt x="6703" y="8434"/>
                  </a:lnTo>
                  <a:cubicBezTo>
                    <a:pt x="6772" y="8434"/>
                    <a:pt x="6828" y="8378"/>
                    <a:pt x="6828" y="8309"/>
                  </a:cubicBezTo>
                  <a:cubicBezTo>
                    <a:pt x="6828" y="7986"/>
                    <a:pt x="6565" y="7723"/>
                    <a:pt x="6242" y="7723"/>
                  </a:cubicBezTo>
                  <a:lnTo>
                    <a:pt x="5638" y="7723"/>
                  </a:lnTo>
                  <a:cubicBezTo>
                    <a:pt x="5581" y="7460"/>
                    <a:pt x="5346" y="7262"/>
                    <a:pt x="5066" y="7262"/>
                  </a:cubicBezTo>
                  <a:lnTo>
                    <a:pt x="4392" y="7262"/>
                  </a:lnTo>
                  <a:lnTo>
                    <a:pt x="4392" y="2433"/>
                  </a:lnTo>
                  <a:cubicBezTo>
                    <a:pt x="4530" y="2404"/>
                    <a:pt x="4655" y="2334"/>
                    <a:pt x="4754" y="2229"/>
                  </a:cubicBezTo>
                  <a:lnTo>
                    <a:pt x="4794" y="2187"/>
                  </a:lnTo>
                  <a:cubicBezTo>
                    <a:pt x="5003" y="1979"/>
                    <a:pt x="5281" y="1864"/>
                    <a:pt x="5577" y="1864"/>
                  </a:cubicBezTo>
                  <a:lnTo>
                    <a:pt x="5622" y="1864"/>
                  </a:lnTo>
                  <a:cubicBezTo>
                    <a:pt x="6123" y="1864"/>
                    <a:pt x="6530" y="2271"/>
                    <a:pt x="6530" y="2771"/>
                  </a:cubicBezTo>
                  <a:lnTo>
                    <a:pt x="6530" y="2784"/>
                  </a:lnTo>
                  <a:cubicBezTo>
                    <a:pt x="6530" y="3067"/>
                    <a:pt x="6713" y="3307"/>
                    <a:pt x="6967" y="3394"/>
                  </a:cubicBezTo>
                  <a:lnTo>
                    <a:pt x="5868" y="5074"/>
                  </a:lnTo>
                  <a:cubicBezTo>
                    <a:pt x="5837" y="5100"/>
                    <a:pt x="5817" y="5138"/>
                    <a:pt x="5817" y="5182"/>
                  </a:cubicBezTo>
                  <a:cubicBezTo>
                    <a:pt x="5817" y="5683"/>
                    <a:pt x="6225" y="6091"/>
                    <a:pt x="6726" y="6091"/>
                  </a:cubicBezTo>
                  <a:lnTo>
                    <a:pt x="7624" y="6091"/>
                  </a:lnTo>
                  <a:cubicBezTo>
                    <a:pt x="8124" y="6091"/>
                    <a:pt x="8532" y="5685"/>
                    <a:pt x="8533" y="5185"/>
                  </a:cubicBezTo>
                  <a:cubicBezTo>
                    <a:pt x="8533" y="5184"/>
                    <a:pt x="8533" y="5183"/>
                    <a:pt x="8533" y="5183"/>
                  </a:cubicBezTo>
                  <a:close/>
                  <a:moveTo>
                    <a:pt x="4135" y="381"/>
                  </a:moveTo>
                  <a:cubicBezTo>
                    <a:pt x="4135" y="309"/>
                    <a:pt x="4194" y="250"/>
                    <a:pt x="4267" y="250"/>
                  </a:cubicBezTo>
                  <a:cubicBezTo>
                    <a:pt x="4339" y="250"/>
                    <a:pt x="4398" y="309"/>
                    <a:pt x="4398" y="381"/>
                  </a:cubicBezTo>
                  <a:lnTo>
                    <a:pt x="4398" y="386"/>
                  </a:lnTo>
                  <a:cubicBezTo>
                    <a:pt x="4398" y="459"/>
                    <a:pt x="4339" y="517"/>
                    <a:pt x="4267" y="517"/>
                  </a:cubicBezTo>
                  <a:cubicBezTo>
                    <a:pt x="4194" y="517"/>
                    <a:pt x="4135" y="459"/>
                    <a:pt x="4135" y="386"/>
                  </a:cubicBezTo>
                  <a:lnTo>
                    <a:pt x="4135" y="381"/>
                  </a:lnTo>
                  <a:close/>
                  <a:moveTo>
                    <a:pt x="1359" y="3532"/>
                  </a:moveTo>
                  <a:lnTo>
                    <a:pt x="2351" y="5042"/>
                  </a:lnTo>
                  <a:lnTo>
                    <a:pt x="371" y="5042"/>
                  </a:lnTo>
                  <a:lnTo>
                    <a:pt x="1359" y="3532"/>
                  </a:lnTo>
                  <a:close/>
                  <a:moveTo>
                    <a:pt x="1807" y="5841"/>
                  </a:moveTo>
                  <a:lnTo>
                    <a:pt x="910" y="5841"/>
                  </a:lnTo>
                  <a:cubicBezTo>
                    <a:pt x="584" y="5841"/>
                    <a:pt x="312" y="5604"/>
                    <a:pt x="259" y="5292"/>
                  </a:cubicBezTo>
                  <a:lnTo>
                    <a:pt x="2457" y="5292"/>
                  </a:lnTo>
                  <a:cubicBezTo>
                    <a:pt x="2405" y="5604"/>
                    <a:pt x="2133" y="5841"/>
                    <a:pt x="1807" y="5841"/>
                  </a:cubicBezTo>
                  <a:close/>
                  <a:moveTo>
                    <a:pt x="5378" y="7723"/>
                  </a:moveTo>
                  <a:lnTo>
                    <a:pt x="3908" y="7723"/>
                  </a:lnTo>
                  <a:cubicBezTo>
                    <a:pt x="3839" y="7723"/>
                    <a:pt x="3783" y="7779"/>
                    <a:pt x="3783" y="7848"/>
                  </a:cubicBezTo>
                  <a:cubicBezTo>
                    <a:pt x="3783" y="7917"/>
                    <a:pt x="3839" y="7973"/>
                    <a:pt x="3908" y="7973"/>
                  </a:cubicBezTo>
                  <a:lnTo>
                    <a:pt x="6242" y="7973"/>
                  </a:lnTo>
                  <a:cubicBezTo>
                    <a:pt x="6383" y="7973"/>
                    <a:pt x="6504" y="8060"/>
                    <a:pt x="6554" y="8184"/>
                  </a:cubicBezTo>
                  <a:lnTo>
                    <a:pt x="1980" y="8184"/>
                  </a:lnTo>
                  <a:cubicBezTo>
                    <a:pt x="2029" y="8060"/>
                    <a:pt x="2150" y="7973"/>
                    <a:pt x="2292" y="7973"/>
                  </a:cubicBezTo>
                  <a:lnTo>
                    <a:pt x="3433" y="7973"/>
                  </a:lnTo>
                  <a:cubicBezTo>
                    <a:pt x="3502" y="7973"/>
                    <a:pt x="3558" y="7917"/>
                    <a:pt x="3558" y="7848"/>
                  </a:cubicBezTo>
                  <a:cubicBezTo>
                    <a:pt x="3558" y="7779"/>
                    <a:pt x="3502" y="7723"/>
                    <a:pt x="3433" y="7723"/>
                  </a:cubicBezTo>
                  <a:lnTo>
                    <a:pt x="3156" y="7723"/>
                  </a:lnTo>
                  <a:cubicBezTo>
                    <a:pt x="3205" y="7599"/>
                    <a:pt x="3326" y="7512"/>
                    <a:pt x="3467" y="7512"/>
                  </a:cubicBezTo>
                  <a:lnTo>
                    <a:pt x="4266" y="7512"/>
                  </a:lnTo>
                  <a:cubicBezTo>
                    <a:pt x="4266" y="7512"/>
                    <a:pt x="4266" y="7512"/>
                    <a:pt x="4267" y="7512"/>
                  </a:cubicBezTo>
                  <a:cubicBezTo>
                    <a:pt x="4267" y="7512"/>
                    <a:pt x="4267" y="7512"/>
                    <a:pt x="4268" y="7512"/>
                  </a:cubicBezTo>
                  <a:lnTo>
                    <a:pt x="5066" y="7512"/>
                  </a:lnTo>
                  <a:cubicBezTo>
                    <a:pt x="5207" y="7512"/>
                    <a:pt x="5328" y="7599"/>
                    <a:pt x="5378" y="7723"/>
                  </a:cubicBezTo>
                  <a:close/>
                  <a:moveTo>
                    <a:pt x="8167" y="5042"/>
                  </a:moveTo>
                  <a:lnTo>
                    <a:pt x="6187" y="5042"/>
                  </a:lnTo>
                  <a:lnTo>
                    <a:pt x="7175" y="3532"/>
                  </a:lnTo>
                  <a:lnTo>
                    <a:pt x="8167" y="5042"/>
                  </a:lnTo>
                  <a:close/>
                  <a:moveTo>
                    <a:pt x="7624" y="5841"/>
                  </a:moveTo>
                  <a:lnTo>
                    <a:pt x="6726" y="5841"/>
                  </a:lnTo>
                  <a:cubicBezTo>
                    <a:pt x="6400" y="5841"/>
                    <a:pt x="6129" y="5604"/>
                    <a:pt x="6076" y="5292"/>
                  </a:cubicBezTo>
                  <a:lnTo>
                    <a:pt x="8274" y="5292"/>
                  </a:lnTo>
                  <a:cubicBezTo>
                    <a:pt x="8221" y="5604"/>
                    <a:pt x="7950" y="5841"/>
                    <a:pt x="7624" y="5841"/>
                  </a:cubicBezTo>
                  <a:close/>
                  <a:moveTo>
                    <a:pt x="7624" y="584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46">
              <a:extLst>
                <a:ext uri="{FF2B5EF4-FFF2-40B4-BE49-F238E27FC236}">
                  <a16:creationId xmlns:a16="http://schemas.microsoft.com/office/drawing/2014/main" id="{20098F60-C929-43FC-855F-154CC14A55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8" y="2441"/>
              <a:ext cx="8" cy="8"/>
            </a:xfrm>
            <a:custGeom>
              <a:avLst/>
              <a:gdLst>
                <a:gd name="T0" fmla="*/ 250 w 250"/>
                <a:gd name="T1" fmla="*/ 125 h 250"/>
                <a:gd name="T2" fmla="*/ 125 w 250"/>
                <a:gd name="T3" fmla="*/ 250 h 250"/>
                <a:gd name="T4" fmla="*/ 0 w 250"/>
                <a:gd name="T5" fmla="*/ 125 h 250"/>
                <a:gd name="T6" fmla="*/ 125 w 250"/>
                <a:gd name="T7" fmla="*/ 0 h 250"/>
                <a:gd name="T8" fmla="*/ 250 w 250"/>
                <a:gd name="T9" fmla="*/ 125 h 250"/>
                <a:gd name="T10" fmla="*/ 250 w 250"/>
                <a:gd name="T11" fmla="*/ 125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50">
                  <a:moveTo>
                    <a:pt x="250" y="125"/>
                  </a:moveTo>
                  <a:cubicBezTo>
                    <a:pt x="250" y="194"/>
                    <a:pt x="194" y="250"/>
                    <a:pt x="125" y="250"/>
                  </a:cubicBezTo>
                  <a:cubicBezTo>
                    <a:pt x="56" y="250"/>
                    <a:pt x="0" y="194"/>
                    <a:pt x="0" y="125"/>
                  </a:cubicBezTo>
                  <a:cubicBezTo>
                    <a:pt x="0" y="56"/>
                    <a:pt x="56" y="0"/>
                    <a:pt x="125" y="0"/>
                  </a:cubicBezTo>
                  <a:cubicBezTo>
                    <a:pt x="194" y="0"/>
                    <a:pt x="250" y="56"/>
                    <a:pt x="250" y="125"/>
                  </a:cubicBezTo>
                  <a:close/>
                  <a:moveTo>
                    <a:pt x="250" y="125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0D72F6F-5AA3-4F9E-B637-7F4CBA43D1A5}"/>
              </a:ext>
            </a:extLst>
          </p:cNvPr>
          <p:cNvSpPr/>
          <p:nvPr/>
        </p:nvSpPr>
        <p:spPr>
          <a:xfrm>
            <a:off x="438150" y="2210043"/>
            <a:ext cx="11317088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300"/>
              </a:spcAft>
            </a:pP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i="1" dirty="0">
                <a:solidFill>
                  <a:schemeClr val="tx2"/>
                </a:solidFill>
              </a:rPr>
              <a:t>UK </a:t>
            </a:r>
            <a:r>
              <a:rPr lang="ru-RU" sz="1200" i="1" dirty="0" err="1">
                <a:solidFill>
                  <a:schemeClr val="tx2"/>
                </a:solidFill>
              </a:rPr>
              <a:t>Bribery</a:t>
            </a:r>
            <a:r>
              <a:rPr lang="ru-RU" sz="1200" i="1" dirty="0">
                <a:solidFill>
                  <a:schemeClr val="tx2"/>
                </a:solidFill>
              </a:rPr>
              <a:t> </a:t>
            </a:r>
            <a:r>
              <a:rPr lang="ru-RU" sz="1200" i="1" dirty="0" err="1">
                <a:solidFill>
                  <a:schemeClr val="tx2"/>
                </a:solidFill>
              </a:rPr>
              <a:t>Act</a:t>
            </a:r>
            <a:r>
              <a:rPr lang="ru-RU" sz="1200" i="1" dirty="0">
                <a:solidFill>
                  <a:schemeClr val="tx2"/>
                </a:solidFill>
              </a:rPr>
              <a:t> </a:t>
            </a:r>
            <a:r>
              <a:rPr lang="ru-RU" sz="1200" dirty="0">
                <a:solidFill>
                  <a:schemeClr val="tx2"/>
                </a:solidFill>
              </a:rPr>
              <a:t>га</a:t>
            </a:r>
            <a:r>
              <a:rPr lang="ru-RU" sz="1200" i="1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кўра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порахўрлик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умумий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маънода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кимгадир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ўз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вазифаларини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ёки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фаолиятини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лозим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даражада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бажармаслигига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ундаш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учун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молиявий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ёки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бошқа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афзалликлар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бериш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ёки</a:t>
            </a:r>
            <a:r>
              <a:rPr lang="ru-RU" sz="1200" dirty="0">
                <a:solidFill>
                  <a:schemeClr val="tx2"/>
                </a:solidFill>
              </a:rPr>
              <a:t> у </a:t>
            </a:r>
            <a:r>
              <a:rPr lang="ru-RU" sz="1200" dirty="0" err="1">
                <a:solidFill>
                  <a:schemeClr val="tx2"/>
                </a:solidFill>
              </a:rPr>
              <a:t>томонидан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содир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этилган</a:t>
            </a:r>
            <a:r>
              <a:rPr lang="ru-RU" sz="1200" dirty="0">
                <a:solidFill>
                  <a:schemeClr val="tx2"/>
                </a:solidFill>
              </a:rPr>
              <a:t> но</a:t>
            </a:r>
            <a:r>
              <a:rPr lang="uz-Cyrl-UZ" sz="1200" dirty="0">
                <a:solidFill>
                  <a:schemeClr val="tx2"/>
                </a:solidFill>
              </a:rPr>
              <a:t>т</a:t>
            </a:r>
            <a:r>
              <a:rPr lang="ru-RU" sz="1200" dirty="0" err="1">
                <a:solidFill>
                  <a:schemeClr val="tx2"/>
                </a:solidFill>
              </a:rPr>
              <a:t>ўғри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хатти-ҳаракатлари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учун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мукофот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бериш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деб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таърифланади</a:t>
            </a:r>
            <a:r>
              <a:rPr lang="ru-RU" sz="1200" dirty="0">
                <a:solidFill>
                  <a:schemeClr val="tx2"/>
                </a:solidFill>
              </a:rPr>
              <a:t>. Бунда, </a:t>
            </a:r>
            <a:r>
              <a:rPr lang="ru-RU" sz="1200" dirty="0" err="1">
                <a:solidFill>
                  <a:schemeClr val="tx2"/>
                </a:solidFill>
              </a:rPr>
              <a:t>ушбу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қонун</a:t>
            </a:r>
            <a:r>
              <a:rPr lang="ru-RU" sz="1200" dirty="0">
                <a:solidFill>
                  <a:schemeClr val="tx2"/>
                </a:solidFill>
              </a:rPr>
              <a:t>, шу </a:t>
            </a:r>
            <a:r>
              <a:rPr lang="ru-RU" sz="1200" dirty="0" err="1">
                <a:solidFill>
                  <a:schemeClr val="tx2"/>
                </a:solidFill>
              </a:rPr>
              <a:t>жумладан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қарор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қабул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қилувчи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шахсга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қандай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қўшимча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фойда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тақдим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этиш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орқали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таъсир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ўтказишга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уринишларни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ҳам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ўз</a:t>
            </a:r>
            <a:r>
              <a:rPr lang="ru-RU" sz="1200" dirty="0">
                <a:solidFill>
                  <a:schemeClr val="tx2"/>
                </a:solidFill>
              </a:rPr>
              <a:t> ичига </a:t>
            </a:r>
            <a:r>
              <a:rPr lang="ru-RU" sz="1200" dirty="0" err="1">
                <a:solidFill>
                  <a:schemeClr val="tx2"/>
                </a:solidFill>
              </a:rPr>
              <a:t>олади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EE6CE0B-A69E-4D4C-A9BD-C5D511A581B2}"/>
              </a:ext>
            </a:extLst>
          </p:cNvPr>
          <p:cNvSpPr/>
          <p:nvPr/>
        </p:nvSpPr>
        <p:spPr>
          <a:xfrm>
            <a:off x="431999" y="3033001"/>
            <a:ext cx="11317088" cy="32588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DDFD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44371" rIns="91440" bIns="44371" rtlCol="0" anchor="ctr">
            <a:noAutofit/>
          </a:bodyPr>
          <a:lstStyle/>
          <a:p>
            <a:pPr algn="ctr"/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UK </a:t>
            </a:r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Bribery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Act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uz-Cyrl-UZ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қоидалари кимга татбиқ қилинади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761FEF-61E9-4D1B-AB7C-8A781707D979}"/>
              </a:ext>
            </a:extLst>
          </p:cNvPr>
          <p:cNvSpPr/>
          <p:nvPr/>
        </p:nvSpPr>
        <p:spPr>
          <a:xfrm>
            <a:off x="1252731" y="3485258"/>
            <a:ext cx="47718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b="1" dirty="0" err="1">
                <a:solidFill>
                  <a:srgbClr val="2414BC"/>
                </a:solidFill>
              </a:rPr>
              <a:t>Буюк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Британияда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uz-Cyrl-UZ" sz="1600" b="1" dirty="0">
                <a:solidFill>
                  <a:srgbClr val="2414BC"/>
                </a:solidFill>
              </a:rPr>
              <a:t>рўйхатдан ўтган ю</a:t>
            </a:r>
            <a:r>
              <a:rPr lang="ru-RU" sz="1600" b="1" dirty="0" err="1">
                <a:solidFill>
                  <a:srgbClr val="2414BC"/>
                </a:solidFill>
              </a:rPr>
              <a:t>ридик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шахслар</a:t>
            </a:r>
            <a:endParaRPr lang="ru-RU" sz="1600" b="1" dirty="0">
              <a:solidFill>
                <a:srgbClr val="2414BC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2F9888E-B920-4496-8EA5-C650CDADF76A}"/>
              </a:ext>
            </a:extLst>
          </p:cNvPr>
          <p:cNvCxnSpPr>
            <a:cxnSpLocks/>
          </p:cNvCxnSpPr>
          <p:nvPr/>
        </p:nvCxnSpPr>
        <p:spPr>
          <a:xfrm>
            <a:off x="438150" y="4126351"/>
            <a:ext cx="5586413" cy="0"/>
          </a:xfrm>
          <a:prstGeom prst="line">
            <a:avLst/>
          </a:prstGeom>
          <a:ln w="19050"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13020008-4BC0-4FFA-AE26-4E1C30412896}"/>
              </a:ext>
            </a:extLst>
          </p:cNvPr>
          <p:cNvSpPr/>
          <p:nvPr/>
        </p:nvSpPr>
        <p:spPr>
          <a:xfrm>
            <a:off x="431999" y="4182670"/>
            <a:ext cx="5592564" cy="9618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300"/>
              </a:spcAft>
            </a:pPr>
            <a:r>
              <a:rPr lang="ru-RU" sz="1200" dirty="0" err="1">
                <a:solidFill>
                  <a:schemeClr val="tx2"/>
                </a:solidFill>
              </a:rPr>
              <a:t>шунингдек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уларнинг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ходимлари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агентлари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шўъба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корхоналари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амалга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ошириш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жойидан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қатъи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назар</a:t>
            </a:r>
            <a:r>
              <a:rPr lang="ru-RU" sz="1200" dirty="0">
                <a:solidFill>
                  <a:schemeClr val="tx2"/>
                </a:solidFill>
              </a:rPr>
              <a:t>, бош компания </a:t>
            </a:r>
            <a:r>
              <a:rPr lang="ru-RU" sz="1200" dirty="0" err="1">
                <a:solidFill>
                  <a:schemeClr val="tx2"/>
                </a:solidFill>
              </a:rPr>
              <a:t>фойдасига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коррупцион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тўловни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амалга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оширувчи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хизматларни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етказиб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берувчилари</a:t>
            </a:r>
            <a:r>
              <a:rPr lang="ru-RU" sz="1200" dirty="0">
                <a:solidFill>
                  <a:schemeClr val="tx2"/>
                </a:solidFill>
              </a:rPr>
              <a:t> (</a:t>
            </a:r>
            <a:r>
              <a:rPr lang="ru-RU" sz="1200" dirty="0" err="1">
                <a:solidFill>
                  <a:schemeClr val="tx2"/>
                </a:solidFill>
              </a:rPr>
              <a:t>алоқадор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шахслар</a:t>
            </a:r>
            <a:r>
              <a:rPr lang="ru-RU" sz="1200" dirty="0">
                <a:solidFill>
                  <a:schemeClr val="tx2"/>
                </a:solidFill>
              </a:rPr>
              <a:t>). </a:t>
            </a:r>
          </a:p>
          <a:p>
            <a:pPr>
              <a:spcAft>
                <a:spcPts val="300"/>
              </a:spcAft>
            </a:pPr>
            <a:r>
              <a:rPr lang="ru-RU" sz="1200" dirty="0" err="1">
                <a:solidFill>
                  <a:schemeClr val="tx2"/>
                </a:solidFill>
              </a:rPr>
              <a:t>Шунингдек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Буюк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Британияда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исти</a:t>
            </a:r>
            <a:r>
              <a:rPr lang="uz-Cyrl-UZ" sz="1200" b="1" dirty="0">
                <a:solidFill>
                  <a:schemeClr val="tx2"/>
                </a:solidFill>
              </a:rPr>
              <a:t>қомат қилувчи Буюк Британия фуқаролари</a:t>
            </a:r>
            <a:r>
              <a:rPr lang="ru-RU" sz="1200" b="1" dirty="0">
                <a:solidFill>
                  <a:schemeClr val="tx2"/>
                </a:solidFill>
              </a:rPr>
              <a:t>.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0373BA-230B-4EA7-B815-CC16EEF0BBAD}"/>
              </a:ext>
            </a:extLst>
          </p:cNvPr>
          <p:cNvSpPr/>
          <p:nvPr/>
        </p:nvSpPr>
        <p:spPr>
          <a:xfrm>
            <a:off x="425023" y="3509872"/>
            <a:ext cx="1007726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base"/>
            <a:r>
              <a:rPr lang="ru-RU" sz="4000" b="1" dirty="0">
                <a:solidFill>
                  <a:srgbClr val="1BD7D3"/>
                </a:solidFill>
                <a:latin typeface="Arial Black" panose="020B0A04020102020204" pitchFamily="34" charset="0"/>
              </a:rPr>
              <a:t>01.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906772-622A-4DBE-9242-73D7F010558B}"/>
              </a:ext>
            </a:extLst>
          </p:cNvPr>
          <p:cNvSpPr/>
          <p:nvPr/>
        </p:nvSpPr>
        <p:spPr>
          <a:xfrm>
            <a:off x="6995147" y="3484332"/>
            <a:ext cx="47718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b="1" dirty="0" err="1">
                <a:solidFill>
                  <a:srgbClr val="2414BC"/>
                </a:solidFill>
              </a:rPr>
              <a:t>Буюк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Британияда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фаолият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юритувчи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хорижий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юридик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шахслар</a:t>
            </a:r>
            <a:r>
              <a:rPr lang="ru-RU" sz="1600" b="1" dirty="0">
                <a:solidFill>
                  <a:srgbClr val="2414BC"/>
                </a:solidFill>
              </a:rPr>
              <a:t>: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357FC5C-C29A-48EB-B60E-CF8A348C4EA7}"/>
              </a:ext>
            </a:extLst>
          </p:cNvPr>
          <p:cNvCxnSpPr>
            <a:cxnSpLocks/>
          </p:cNvCxnSpPr>
          <p:nvPr/>
        </p:nvCxnSpPr>
        <p:spPr>
          <a:xfrm>
            <a:off x="6180566" y="4125425"/>
            <a:ext cx="5625712" cy="0"/>
          </a:xfrm>
          <a:prstGeom prst="line">
            <a:avLst/>
          </a:prstGeom>
          <a:ln w="19050"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3615703-9CC5-4874-9FBF-9A24F6F59324}"/>
              </a:ext>
            </a:extLst>
          </p:cNvPr>
          <p:cNvSpPr/>
          <p:nvPr/>
        </p:nvSpPr>
        <p:spPr>
          <a:xfrm>
            <a:off x="6174415" y="4181744"/>
            <a:ext cx="5592564" cy="7771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2"/>
                </a:solidFill>
              </a:rPr>
              <a:t>Буюк</a:t>
            </a:r>
            <a:r>
              <a:rPr lang="ru-RU" sz="1200" dirty="0">
                <a:solidFill>
                  <a:schemeClr val="tx2"/>
                </a:solidFill>
              </a:rPr>
              <a:t> Британия </a:t>
            </a:r>
            <a:r>
              <a:rPr lang="ru-RU" sz="1200" dirty="0" err="1">
                <a:solidFill>
                  <a:schemeClr val="tx2"/>
                </a:solidFill>
              </a:rPr>
              <a:t>қонунчилигига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кўра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рўйхатдан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ўтган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бошқарув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органига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эга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бўганлар</a:t>
            </a:r>
            <a:r>
              <a:rPr lang="ru-RU" sz="1200" dirty="0">
                <a:solidFill>
                  <a:schemeClr val="tx2"/>
                </a:solidFill>
              </a:rPr>
              <a:t> (</a:t>
            </a:r>
            <a:r>
              <a:rPr lang="ru-RU" sz="1200" dirty="0" err="1">
                <a:solidFill>
                  <a:schemeClr val="tx2"/>
                </a:solidFill>
              </a:rPr>
              <a:t>ёки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Буюк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Британияда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рўйхатдан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ўтган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шерикчилик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шакллари</a:t>
            </a:r>
            <a:r>
              <a:rPr lang="ru-RU" sz="1200" dirty="0">
                <a:solidFill>
                  <a:schemeClr val="tx2"/>
                </a:solidFill>
              </a:rPr>
              <a:t>);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2"/>
                </a:solidFill>
              </a:rPr>
              <a:t>Буюк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Британияда</a:t>
            </a:r>
            <a:r>
              <a:rPr lang="ru-RU" sz="1200" dirty="0">
                <a:solidFill>
                  <a:schemeClr val="tx2"/>
                </a:solidFill>
              </a:rPr>
              <a:t> бизнес </a:t>
            </a:r>
            <a:r>
              <a:rPr lang="ru-RU" sz="1200" dirty="0" err="1">
                <a:solidFill>
                  <a:schemeClr val="tx2"/>
                </a:solidFill>
              </a:rPr>
              <a:t>ёки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бир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қисмини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юритувчи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қандай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хорижий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ташкилот</a:t>
            </a:r>
            <a:r>
              <a:rPr lang="ru-RU" sz="12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7EBCAD7-E806-4E7F-995A-8866070F1774}"/>
              </a:ext>
            </a:extLst>
          </p:cNvPr>
          <p:cNvSpPr/>
          <p:nvPr/>
        </p:nvSpPr>
        <p:spPr>
          <a:xfrm>
            <a:off x="6167439" y="3508946"/>
            <a:ext cx="1007726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base"/>
            <a:r>
              <a:rPr lang="ru-RU" sz="4000" b="1" dirty="0">
                <a:solidFill>
                  <a:srgbClr val="1BD7D3"/>
                </a:solidFill>
                <a:latin typeface="Arial Black" panose="020B0A04020102020204" pitchFamily="34" charset="0"/>
              </a:rPr>
              <a:t>02.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B8EB5BA-B194-4A2F-B436-B9F9F42D4D59}"/>
              </a:ext>
            </a:extLst>
          </p:cNvPr>
          <p:cNvSpPr/>
          <p:nvPr/>
        </p:nvSpPr>
        <p:spPr>
          <a:xfrm>
            <a:off x="425023" y="5259567"/>
            <a:ext cx="11317088" cy="32588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DDFD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44371" rIns="91440" bIns="44371" rtlCol="0" anchor="ctr">
            <a:noAutofit/>
          </a:bodyPr>
          <a:lstStyle/>
          <a:p>
            <a:pPr algn="ctr"/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Жавобгарлик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: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FB2EFCB-6555-4136-9689-B7B60201600B}"/>
              </a:ext>
            </a:extLst>
          </p:cNvPr>
          <p:cNvSpPr txBox="1">
            <a:spLocks/>
          </p:cNvSpPr>
          <p:nvPr/>
        </p:nvSpPr>
        <p:spPr>
          <a:xfrm>
            <a:off x="438149" y="5645732"/>
            <a:ext cx="5419109" cy="86475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z-Cyrl-UZ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Жисмоний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шахсларнинг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b="0" dirty="0">
                <a:solidFill>
                  <a:schemeClr val="tx2"/>
                </a:solidFill>
              </a:rPr>
              <a:t>пора </a:t>
            </a:r>
            <a:r>
              <a:rPr lang="ru-RU" sz="1200" b="0" dirty="0" err="1">
                <a:solidFill>
                  <a:schemeClr val="tx2"/>
                </a:solidFill>
              </a:rPr>
              <a:t>бериш</a:t>
            </a:r>
            <a:r>
              <a:rPr lang="ru-RU" sz="1200" b="0" dirty="0">
                <a:solidFill>
                  <a:schemeClr val="tx2"/>
                </a:solidFill>
              </a:rPr>
              <a:t> (шу </a:t>
            </a:r>
            <a:r>
              <a:rPr lang="ru-RU" sz="1200" b="0" dirty="0" err="1">
                <a:solidFill>
                  <a:schemeClr val="tx2"/>
                </a:solidFill>
              </a:rPr>
              <a:t>жумладан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хорижий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давлат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хизматчиларига</a:t>
            </a:r>
            <a:r>
              <a:rPr lang="ru-RU" sz="1200" b="0" dirty="0">
                <a:solidFill>
                  <a:schemeClr val="tx2"/>
                </a:solidFill>
              </a:rPr>
              <a:t>) </a:t>
            </a:r>
            <a:r>
              <a:rPr lang="ru-RU" sz="1200" b="0" dirty="0" err="1">
                <a:solidFill>
                  <a:schemeClr val="tx2"/>
                </a:solidFill>
              </a:rPr>
              <a:t>ёки</a:t>
            </a:r>
            <a:r>
              <a:rPr lang="ru-RU" sz="1200" b="0" dirty="0">
                <a:solidFill>
                  <a:schemeClr val="tx2"/>
                </a:solidFill>
              </a:rPr>
              <a:t> пора </a:t>
            </a:r>
            <a:r>
              <a:rPr lang="ru-RU" sz="1200" b="0" dirty="0" err="1">
                <a:solidFill>
                  <a:schemeClr val="tx2"/>
                </a:solidFill>
              </a:rPr>
              <a:t>олиш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билан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боғлиқ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ҳуқуқбузарликлари</a:t>
            </a:r>
            <a:r>
              <a:rPr lang="ru-RU" sz="1200" b="0" dirty="0">
                <a:solidFill>
                  <a:schemeClr val="tx2"/>
                </a:solidFill>
              </a:rPr>
              <a:t>:</a:t>
            </a:r>
          </a:p>
          <a:p>
            <a:r>
              <a:rPr lang="ru-RU" sz="1200" dirty="0">
                <a:solidFill>
                  <a:schemeClr val="tx2"/>
                </a:solidFill>
              </a:rPr>
              <a:t>10 </a:t>
            </a:r>
            <a:r>
              <a:rPr lang="ru-RU" sz="1200" dirty="0" err="1">
                <a:solidFill>
                  <a:schemeClr val="tx2"/>
                </a:solidFill>
              </a:rPr>
              <a:t>йилгача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озодликдан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маҳрум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қилиш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ва</a:t>
            </a:r>
            <a:r>
              <a:rPr lang="ru-RU" sz="1200" b="0" dirty="0">
                <a:solidFill>
                  <a:schemeClr val="tx2"/>
                </a:solidFill>
              </a:rPr>
              <a:t> / </a:t>
            </a:r>
            <a:r>
              <a:rPr lang="ru-RU" sz="1200" b="0" dirty="0" err="1">
                <a:solidFill>
                  <a:schemeClr val="tx2"/>
                </a:solidFill>
              </a:rPr>
              <a:t>ёки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чекланмаган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миқдордаги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b="0" dirty="0">
                <a:solidFill>
                  <a:schemeClr val="tx2"/>
                </a:solidFill>
              </a:rPr>
              <a:t>жарима.</a:t>
            </a:r>
          </a:p>
          <a:p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8BF11823-471F-47F8-9B66-1C73A41157AE}"/>
              </a:ext>
            </a:extLst>
          </p:cNvPr>
          <p:cNvSpPr txBox="1">
            <a:spLocks/>
          </p:cNvSpPr>
          <p:nvPr/>
        </p:nvSpPr>
        <p:spPr>
          <a:xfrm>
            <a:off x="6323001" y="5645732"/>
            <a:ext cx="5868999" cy="86475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err="1">
                <a:solidFill>
                  <a:schemeClr val="tx2"/>
                </a:solidFill>
              </a:rPr>
              <a:t>Юридик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шахслар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учун</a:t>
            </a:r>
            <a:endParaRPr lang="ru-RU" sz="1200" dirty="0">
              <a:solidFill>
                <a:schemeClr val="tx2"/>
              </a:solidFill>
            </a:endParaRPr>
          </a:p>
          <a:p>
            <a:r>
              <a:rPr lang="ru-RU" sz="1200" dirty="0" err="1">
                <a:solidFill>
                  <a:schemeClr val="tx2"/>
                </a:solidFill>
              </a:rPr>
              <a:t>Юридик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шахсларнинг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тижорат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ташкилоти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коррупцион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хатти-ҳаракатларининг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олдини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олишга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қодир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эмаслиги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билан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b="0" dirty="0" err="1">
                <a:solidFill>
                  <a:schemeClr val="tx2"/>
                </a:solidFill>
              </a:rPr>
              <a:t>боғлиқ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ҳуқуқбузарликлари</a:t>
            </a:r>
            <a:r>
              <a:rPr lang="ru-RU" sz="1200" b="0" dirty="0">
                <a:solidFill>
                  <a:schemeClr val="tx2"/>
                </a:solidFill>
              </a:rPr>
              <a:t>:</a:t>
            </a:r>
          </a:p>
          <a:p>
            <a:r>
              <a:rPr lang="ru-RU" sz="1200" dirty="0" err="1">
                <a:solidFill>
                  <a:schemeClr val="tx2"/>
                </a:solidFill>
              </a:rPr>
              <a:t>Чекланмаган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миқдордаги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b="0" dirty="0">
                <a:solidFill>
                  <a:schemeClr val="tx2"/>
                </a:solidFill>
              </a:rPr>
              <a:t>жарима.</a:t>
            </a:r>
            <a:endParaRPr lang="ru-RU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434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C86E66-CEAF-422B-8207-5FC7BF594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798" y="453996"/>
            <a:ext cx="7554591" cy="434975"/>
          </a:xfrm>
        </p:spPr>
        <p:txBody>
          <a:bodyPr/>
          <a:lstStyle/>
          <a:p>
            <a:r>
              <a:rPr lang="ru-RU" dirty="0"/>
              <a:t> UK </a:t>
            </a:r>
            <a:r>
              <a:rPr lang="ru-RU" dirty="0" err="1"/>
              <a:t>Bribery</a:t>
            </a:r>
            <a:r>
              <a:rPr lang="ru-RU" dirty="0"/>
              <a:t> </a:t>
            </a:r>
            <a:r>
              <a:rPr lang="ru-RU" dirty="0" err="1"/>
              <a:t>Act</a:t>
            </a:r>
            <a:r>
              <a:rPr lang="ru-RU" dirty="0"/>
              <a:t> </a:t>
            </a:r>
            <a:r>
              <a:rPr lang="ru-RU" dirty="0" err="1"/>
              <a:t>мувофи</a:t>
            </a:r>
            <a:r>
              <a:rPr lang="uz-Cyrl-UZ" dirty="0"/>
              <a:t>қ қонунбузарликлар тури</a:t>
            </a:r>
            <a:br>
              <a:rPr lang="ru-RU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5CB6B4-6F84-4766-A191-6EBA6AC2B8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94630" y="-208980"/>
            <a:ext cx="7554591" cy="1538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C2329A-FD58-4FC9-BDBE-D52CC47226B1}"/>
              </a:ext>
            </a:extLst>
          </p:cNvPr>
          <p:cNvSpPr/>
          <p:nvPr/>
        </p:nvSpPr>
        <p:spPr>
          <a:xfrm>
            <a:off x="1261183" y="881374"/>
            <a:ext cx="19362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b="1" dirty="0" err="1">
                <a:solidFill>
                  <a:srgbClr val="2414BC"/>
                </a:solidFill>
              </a:rPr>
              <a:t>Бошқа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шахсга</a:t>
            </a:r>
            <a:r>
              <a:rPr lang="ru-RU" sz="1600" b="1" dirty="0">
                <a:solidFill>
                  <a:srgbClr val="2414BC"/>
                </a:solidFill>
              </a:rPr>
              <a:t> пора </a:t>
            </a:r>
            <a:r>
              <a:rPr lang="ru-RU" sz="1600" b="1" dirty="0" err="1">
                <a:solidFill>
                  <a:srgbClr val="2414BC"/>
                </a:solidFill>
              </a:rPr>
              <a:t>бериш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B61749C-11BB-4B4D-B4FB-DAA317AFD3FD}"/>
              </a:ext>
            </a:extLst>
          </p:cNvPr>
          <p:cNvCxnSpPr>
            <a:cxnSpLocks/>
          </p:cNvCxnSpPr>
          <p:nvPr/>
        </p:nvCxnSpPr>
        <p:spPr>
          <a:xfrm>
            <a:off x="431999" y="1532197"/>
            <a:ext cx="11326921" cy="0"/>
          </a:xfrm>
          <a:prstGeom prst="line">
            <a:avLst/>
          </a:prstGeom>
          <a:ln w="19050"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484F46C0-6532-41A2-8EDD-7DC214CF499F}"/>
              </a:ext>
            </a:extLst>
          </p:cNvPr>
          <p:cNvSpPr/>
          <p:nvPr/>
        </p:nvSpPr>
        <p:spPr>
          <a:xfrm>
            <a:off x="3784798" y="1707485"/>
            <a:ext cx="7974122" cy="49552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300"/>
              </a:spcAft>
            </a:pPr>
            <a:r>
              <a:rPr lang="ru-RU" sz="1600" dirty="0" err="1">
                <a:solidFill>
                  <a:schemeClr val="tx2"/>
                </a:solidFill>
              </a:rPr>
              <a:t>Қонун</a:t>
            </a:r>
            <a:r>
              <a:rPr lang="ru-RU" sz="1600" dirty="0">
                <a:solidFill>
                  <a:schemeClr val="tx2"/>
                </a:solidFill>
              </a:rPr>
              <a:t> пора </a:t>
            </a:r>
            <a:r>
              <a:rPr lang="ru-RU" sz="1600" dirty="0" err="1">
                <a:solidFill>
                  <a:schemeClr val="tx2"/>
                </a:solidFill>
              </a:rPr>
              <a:t>берувчи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томонидан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қуйидагилардан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хабардор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бўлган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ҳолда</a:t>
            </a:r>
            <a:r>
              <a:rPr lang="ru-RU" sz="1600" dirty="0">
                <a:solidFill>
                  <a:schemeClr val="tx2"/>
                </a:solidFill>
              </a:rPr>
              <a:t>, </a:t>
            </a:r>
            <a:r>
              <a:rPr lang="ru-RU" sz="1600" b="1" dirty="0" err="1">
                <a:solidFill>
                  <a:schemeClr val="tx2"/>
                </a:solidFill>
              </a:rPr>
              <a:t>бошқа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шахсга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молиявий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ёки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бошқа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фойдаларни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таклиф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қилиши</a:t>
            </a:r>
            <a:r>
              <a:rPr lang="ru-RU" sz="1600" b="1" dirty="0">
                <a:solidFill>
                  <a:schemeClr val="tx2"/>
                </a:solidFill>
              </a:rPr>
              <a:t>, </a:t>
            </a:r>
            <a:r>
              <a:rPr lang="ru-RU" sz="1600" b="1" dirty="0" err="1">
                <a:solidFill>
                  <a:schemeClr val="tx2"/>
                </a:solidFill>
              </a:rPr>
              <a:t>ваъда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қилиши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ёки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тақдим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этишини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тақиқлайди</a:t>
            </a:r>
            <a:r>
              <a:rPr lang="ru-RU" sz="1600" dirty="0">
                <a:solidFill>
                  <a:schemeClr val="tx2"/>
                </a:solidFill>
              </a:rPr>
              <a:t>:</a:t>
            </a:r>
            <a:endParaRPr lang="ru-RU" sz="1500" dirty="0">
              <a:solidFill>
                <a:schemeClr val="tx2"/>
              </a:solidFill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chemeClr val="tx2"/>
                </a:solidFill>
              </a:rPr>
              <a:t>ушбу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фойда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бошқа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шахсни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расмий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вазифаларни</a:t>
            </a:r>
            <a:r>
              <a:rPr lang="ru-RU" sz="1600" dirty="0">
                <a:solidFill>
                  <a:schemeClr val="tx2"/>
                </a:solidFill>
              </a:rPr>
              <a:t> била </a:t>
            </a:r>
            <a:r>
              <a:rPr lang="ru-RU" sz="1600" dirty="0" err="1">
                <a:solidFill>
                  <a:schemeClr val="tx2"/>
                </a:solidFill>
              </a:rPr>
              <a:t>туриб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нотўғри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бажаришга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ундайди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ёки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юқорида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кўрсатилган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шахс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учун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хизмат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вазифаларини</a:t>
            </a:r>
            <a:r>
              <a:rPr lang="ru-RU" sz="1600" dirty="0">
                <a:solidFill>
                  <a:schemeClr val="tx2"/>
                </a:solidFill>
              </a:rPr>
              <a:t> била </a:t>
            </a:r>
            <a:r>
              <a:rPr lang="ru-RU" sz="1600" dirty="0" err="1">
                <a:solidFill>
                  <a:schemeClr val="tx2"/>
                </a:solidFill>
              </a:rPr>
              <a:t>туриб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нотўғри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бажарганлиги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учун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мукофот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бўлиб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хизмат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қилади</a:t>
            </a:r>
            <a:r>
              <a:rPr lang="ru-RU" sz="1500" dirty="0">
                <a:solidFill>
                  <a:schemeClr val="tx2"/>
                </a:solidFill>
              </a:rPr>
              <a:t>;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chemeClr val="tx2"/>
                </a:solidFill>
              </a:rPr>
              <a:t>бошқа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шахс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томонидан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фойдани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қабул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қилиш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ўз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хизмат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вазифасини</a:t>
            </a:r>
            <a:r>
              <a:rPr lang="ru-RU" sz="1600" dirty="0">
                <a:solidFill>
                  <a:schemeClr val="tx2"/>
                </a:solidFill>
              </a:rPr>
              <a:t> била </a:t>
            </a:r>
            <a:r>
              <a:rPr lang="ru-RU" sz="1600" dirty="0" err="1">
                <a:solidFill>
                  <a:schemeClr val="tx2"/>
                </a:solidFill>
              </a:rPr>
              <a:t>туриб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лозим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даражада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бажармаслигини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англатади</a:t>
            </a:r>
            <a:r>
              <a:rPr lang="ru-RU" sz="1500" dirty="0">
                <a:solidFill>
                  <a:schemeClr val="tx2"/>
                </a:solidFill>
              </a:rPr>
              <a:t>.</a:t>
            </a:r>
          </a:p>
          <a:p>
            <a:pPr>
              <a:spcAft>
                <a:spcPts val="300"/>
              </a:spcAft>
            </a:pPr>
            <a:endParaRPr lang="ru-RU" sz="1500" dirty="0">
              <a:solidFill>
                <a:schemeClr val="tx2"/>
              </a:solidFill>
            </a:endParaRPr>
          </a:p>
          <a:p>
            <a:pPr>
              <a:spcAft>
                <a:spcPts val="300"/>
              </a:spcAft>
            </a:pPr>
            <a:r>
              <a:rPr lang="ru-RU" sz="1600" b="1" dirty="0">
                <a:solidFill>
                  <a:schemeClr val="tx2"/>
                </a:solidFill>
              </a:rPr>
              <a:t>Бунда </a:t>
            </a:r>
            <a:r>
              <a:rPr lang="ru-RU" sz="1600" b="1" dirty="0" err="1">
                <a:solidFill>
                  <a:schemeClr val="tx2"/>
                </a:solidFill>
              </a:rPr>
              <a:t>қуйидагилар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аҳамиятга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эга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эмас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500" b="1" dirty="0">
                <a:solidFill>
                  <a:schemeClr val="tx2"/>
                </a:solidFill>
              </a:rPr>
              <a:t>: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</a:rPr>
              <a:t>пора </a:t>
            </a:r>
            <a:r>
              <a:rPr lang="ru-RU" sz="1600" dirty="0" err="1">
                <a:solidFill>
                  <a:schemeClr val="tx2"/>
                </a:solidFill>
              </a:rPr>
              <a:t>олувчи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ўз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вазифаларини</a:t>
            </a:r>
            <a:r>
              <a:rPr lang="ru-RU" sz="1600" dirty="0">
                <a:solidFill>
                  <a:schemeClr val="tx2"/>
                </a:solidFill>
              </a:rPr>
              <a:t> била </a:t>
            </a:r>
            <a:r>
              <a:rPr lang="ru-RU" sz="1600" dirty="0" err="1">
                <a:solidFill>
                  <a:schemeClr val="tx2"/>
                </a:solidFill>
              </a:rPr>
              <a:t>туриб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лозим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даражада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бажарилмаганлиги</a:t>
            </a:r>
            <a:r>
              <a:rPr lang="ru-RU" sz="1600" dirty="0">
                <a:solidFill>
                  <a:schemeClr val="tx2"/>
                </a:solidFill>
              </a:rPr>
              <a:t> (</a:t>
            </a:r>
            <a:r>
              <a:rPr lang="ru-RU" sz="1600" dirty="0" err="1">
                <a:solidFill>
                  <a:schemeClr val="tx2"/>
                </a:solidFill>
              </a:rPr>
              <a:t>ёки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бажармоқчи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бўлмаганлиги</a:t>
            </a:r>
            <a:r>
              <a:rPr lang="ru-RU" sz="1600" dirty="0">
                <a:solidFill>
                  <a:schemeClr val="tx2"/>
                </a:solidFill>
              </a:rPr>
              <a:t>),</a:t>
            </a:r>
            <a:r>
              <a:rPr lang="ru-RU" sz="1500" dirty="0">
                <a:solidFill>
                  <a:schemeClr val="tx2"/>
                </a:solidFill>
              </a:rPr>
              <a:t>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chemeClr val="tx2"/>
                </a:solidFill>
              </a:rPr>
              <a:t>фойда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қандай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тақдим</a:t>
            </a:r>
            <a:r>
              <a:rPr lang="ru-RU" sz="1600" dirty="0">
                <a:solidFill>
                  <a:schemeClr val="tx2"/>
                </a:solidFill>
              </a:rPr>
              <a:t> (</a:t>
            </a:r>
            <a:r>
              <a:rPr lang="ru-RU" sz="1600" dirty="0" err="1">
                <a:solidFill>
                  <a:schemeClr val="tx2"/>
                </a:solidFill>
              </a:rPr>
              <a:t>таклиф</a:t>
            </a:r>
            <a:r>
              <a:rPr lang="ru-RU" sz="1600" dirty="0">
                <a:solidFill>
                  <a:schemeClr val="tx2"/>
                </a:solidFill>
              </a:rPr>
              <a:t>/</a:t>
            </a:r>
            <a:r>
              <a:rPr lang="ru-RU" sz="1600" dirty="0" err="1">
                <a:solidFill>
                  <a:schemeClr val="tx2"/>
                </a:solidFill>
              </a:rPr>
              <a:t>ваъда</a:t>
            </a:r>
            <a:r>
              <a:rPr lang="ru-RU" sz="1600" dirty="0">
                <a:solidFill>
                  <a:schemeClr val="tx2"/>
                </a:solidFill>
              </a:rPr>
              <a:t>) </a:t>
            </a:r>
            <a:r>
              <a:rPr lang="ru-RU" sz="1600" dirty="0" err="1">
                <a:solidFill>
                  <a:schemeClr val="tx2"/>
                </a:solidFill>
              </a:rPr>
              <a:t>этилганлиги</a:t>
            </a:r>
            <a:r>
              <a:rPr lang="ru-RU" sz="1600" dirty="0">
                <a:solidFill>
                  <a:schemeClr val="tx2"/>
                </a:solidFill>
              </a:rPr>
              <a:t> – </a:t>
            </a:r>
            <a:r>
              <a:rPr lang="ru-RU" sz="1600" dirty="0" err="1">
                <a:solidFill>
                  <a:schemeClr val="tx2"/>
                </a:solidFill>
              </a:rPr>
              <a:t>тўғридан-тўғри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ёки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воситачи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орқали</a:t>
            </a:r>
            <a:r>
              <a:rPr lang="ru-RU" sz="1500" dirty="0">
                <a:solidFill>
                  <a:schemeClr val="tx2"/>
                </a:solidFill>
              </a:rPr>
              <a:t>.</a:t>
            </a:r>
          </a:p>
          <a:p>
            <a:pPr>
              <a:spcAft>
                <a:spcPts val="300"/>
              </a:spcAft>
            </a:pPr>
            <a:r>
              <a:rPr lang="uz-Cyrl-UZ" sz="1500" dirty="0">
                <a:solidFill>
                  <a:schemeClr val="tx2"/>
                </a:solidFill>
              </a:rPr>
              <a:t>“</a:t>
            </a:r>
            <a:r>
              <a:rPr lang="ru-RU" sz="1600" dirty="0" err="1">
                <a:solidFill>
                  <a:schemeClr val="tx2"/>
                </a:solidFill>
              </a:rPr>
              <a:t>Вазифаларни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лозим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даражада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бажармаслик</a:t>
            </a:r>
            <a:r>
              <a:rPr lang="ru-RU" sz="1600" dirty="0">
                <a:solidFill>
                  <a:schemeClr val="tx2"/>
                </a:solidFill>
              </a:rPr>
              <a:t>" </a:t>
            </a:r>
            <a:r>
              <a:rPr lang="ru-RU" sz="1600" dirty="0" err="1">
                <a:solidFill>
                  <a:schemeClr val="tx2"/>
                </a:solidFill>
              </a:rPr>
              <a:t>шахс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томонидан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эгаллаб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турган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лавозими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талабларига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мувофиқ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виждонан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ва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ҳолис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амал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қилиши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бўйича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кутилмаларнинг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бузилишини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назарда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тутади</a:t>
            </a:r>
            <a:r>
              <a:rPr lang="ru-RU" sz="1600" dirty="0">
                <a:solidFill>
                  <a:schemeClr val="tx2"/>
                </a:solidFill>
              </a:rPr>
              <a:t>. Шу </a:t>
            </a:r>
            <a:r>
              <a:rPr lang="ru-RU" sz="1600" dirty="0" err="1">
                <a:solidFill>
                  <a:schemeClr val="tx2"/>
                </a:solidFill>
              </a:rPr>
              <a:t>тариқа</a:t>
            </a:r>
            <a:r>
              <a:rPr lang="ru-RU" sz="1600" dirty="0">
                <a:solidFill>
                  <a:schemeClr val="tx2"/>
                </a:solidFill>
              </a:rPr>
              <a:t>, </a:t>
            </a:r>
            <a:r>
              <a:rPr lang="ru-RU" sz="1600" dirty="0" err="1">
                <a:solidFill>
                  <a:schemeClr val="tx2"/>
                </a:solidFill>
              </a:rPr>
              <a:t>Қонун</a:t>
            </a:r>
            <a:r>
              <a:rPr lang="ru-RU" sz="1600" dirty="0">
                <a:solidFill>
                  <a:schemeClr val="tx2"/>
                </a:solidFill>
              </a:rPr>
              <a:t>,  </a:t>
            </a:r>
            <a:r>
              <a:rPr lang="ru-RU" sz="1600" dirty="0" err="1">
                <a:solidFill>
                  <a:schemeClr val="tx2"/>
                </a:solidFill>
              </a:rPr>
              <a:t>ҳам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давлат</a:t>
            </a:r>
            <a:r>
              <a:rPr lang="ru-RU" sz="1600" dirty="0">
                <a:solidFill>
                  <a:schemeClr val="tx2"/>
                </a:solidFill>
              </a:rPr>
              <a:t>, хам </a:t>
            </a:r>
            <a:r>
              <a:rPr lang="ru-RU" sz="1600" dirty="0" err="1">
                <a:solidFill>
                  <a:schemeClr val="tx2"/>
                </a:solidFill>
              </a:rPr>
              <a:t>хусусий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сектордаги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порахўрлик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ҳолатларини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қамраб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олади</a:t>
            </a:r>
            <a:r>
              <a:rPr lang="ru-RU" sz="1600" dirty="0">
                <a:solidFill>
                  <a:schemeClr val="tx2"/>
                </a:solidFill>
              </a:rPr>
              <a:t>.</a:t>
            </a:r>
          </a:p>
          <a:p>
            <a:pPr>
              <a:spcAft>
                <a:spcPts val="300"/>
              </a:spcAft>
            </a:pPr>
            <a:r>
              <a:rPr lang="ru-RU" sz="1500" dirty="0">
                <a:solidFill>
                  <a:schemeClr val="tx2"/>
                </a:solidFill>
              </a:rPr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FA0CFC7-DCA7-4A93-B21B-464DD3A380CF}"/>
              </a:ext>
            </a:extLst>
          </p:cNvPr>
          <p:cNvGrpSpPr/>
          <p:nvPr/>
        </p:nvGrpSpPr>
        <p:grpSpPr>
          <a:xfrm>
            <a:off x="11427349" y="1144410"/>
            <a:ext cx="321739" cy="321739"/>
            <a:chOff x="8141435" y="1281486"/>
            <a:chExt cx="409904" cy="40990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6F4A4E9-7FCF-471E-B320-C01E8A972258}"/>
                </a:ext>
              </a:extLst>
            </p:cNvPr>
            <p:cNvSpPr/>
            <p:nvPr/>
          </p:nvSpPr>
          <p:spPr>
            <a:xfrm>
              <a:off x="8141435" y="1281486"/>
              <a:ext cx="409904" cy="409904"/>
            </a:xfrm>
            <a:prstGeom prst="ellipse">
              <a:avLst/>
            </a:prstGeom>
            <a:noFill/>
            <a:ln>
              <a:solidFill>
                <a:srgbClr val="1BD7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Arrow: Chevron 14">
              <a:extLst>
                <a:ext uri="{FF2B5EF4-FFF2-40B4-BE49-F238E27FC236}">
                  <a16:creationId xmlns:a16="http://schemas.microsoft.com/office/drawing/2014/main" id="{79F93D17-4AE6-4746-99D3-E6E48C393BE9}"/>
                </a:ext>
              </a:extLst>
            </p:cNvPr>
            <p:cNvSpPr/>
            <p:nvPr/>
          </p:nvSpPr>
          <p:spPr>
            <a:xfrm rot="5400000">
              <a:off x="8277304" y="1364331"/>
              <a:ext cx="138163" cy="262861"/>
            </a:xfrm>
            <a:prstGeom prst="chevron">
              <a:avLst>
                <a:gd name="adj" fmla="val 77778"/>
              </a:avLst>
            </a:prstGeom>
            <a:solidFill>
              <a:srgbClr val="1BD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 728">
            <a:extLst>
              <a:ext uri="{FF2B5EF4-FFF2-40B4-BE49-F238E27FC236}">
                <a16:creationId xmlns:a16="http://schemas.microsoft.com/office/drawing/2014/main" id="{52C4DDAC-B72F-4BCE-984D-768B43191CA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00621" y="797468"/>
            <a:ext cx="569353" cy="569353"/>
            <a:chOff x="2321" y="1589"/>
            <a:chExt cx="224" cy="224"/>
          </a:xfrm>
          <a:solidFill>
            <a:srgbClr val="004BD2"/>
          </a:solidFill>
        </p:grpSpPr>
        <p:sp>
          <p:nvSpPr>
            <p:cNvPr id="17" name="Freeform 729">
              <a:extLst>
                <a:ext uri="{FF2B5EF4-FFF2-40B4-BE49-F238E27FC236}">
                  <a16:creationId xmlns:a16="http://schemas.microsoft.com/office/drawing/2014/main" id="{CBDEEEB0-9801-4712-A510-C1E4DE5E2F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9" y="1633"/>
              <a:ext cx="16" cy="22"/>
            </a:xfrm>
            <a:custGeom>
              <a:avLst/>
              <a:gdLst>
                <a:gd name="T0" fmla="*/ 142 w 447"/>
                <a:gd name="T1" fmla="*/ 610 h 610"/>
                <a:gd name="T2" fmla="*/ 447 w 447"/>
                <a:gd name="T3" fmla="*/ 305 h 610"/>
                <a:gd name="T4" fmla="*/ 142 w 447"/>
                <a:gd name="T5" fmla="*/ 0 h 610"/>
                <a:gd name="T6" fmla="*/ 0 w 447"/>
                <a:gd name="T7" fmla="*/ 141 h 610"/>
                <a:gd name="T8" fmla="*/ 164 w 447"/>
                <a:gd name="T9" fmla="*/ 305 h 610"/>
                <a:gd name="T10" fmla="*/ 0 w 447"/>
                <a:gd name="T11" fmla="*/ 469 h 610"/>
                <a:gd name="T12" fmla="*/ 142 w 447"/>
                <a:gd name="T13" fmla="*/ 610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610">
                  <a:moveTo>
                    <a:pt x="142" y="610"/>
                  </a:moveTo>
                  <a:lnTo>
                    <a:pt x="447" y="305"/>
                  </a:lnTo>
                  <a:lnTo>
                    <a:pt x="142" y="0"/>
                  </a:lnTo>
                  <a:lnTo>
                    <a:pt x="0" y="141"/>
                  </a:lnTo>
                  <a:lnTo>
                    <a:pt x="164" y="305"/>
                  </a:lnTo>
                  <a:lnTo>
                    <a:pt x="0" y="469"/>
                  </a:lnTo>
                  <a:lnTo>
                    <a:pt x="142" y="6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730">
              <a:extLst>
                <a:ext uri="{FF2B5EF4-FFF2-40B4-BE49-F238E27FC236}">
                  <a16:creationId xmlns:a16="http://schemas.microsoft.com/office/drawing/2014/main" id="{4B0604EA-300A-4A90-9182-6ACA1FE09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9" y="1609"/>
              <a:ext cx="22" cy="16"/>
            </a:xfrm>
            <a:custGeom>
              <a:avLst/>
              <a:gdLst>
                <a:gd name="T0" fmla="*/ 305 w 610"/>
                <a:gd name="T1" fmla="*/ 283 h 447"/>
                <a:gd name="T2" fmla="*/ 469 w 610"/>
                <a:gd name="T3" fmla="*/ 447 h 447"/>
                <a:gd name="T4" fmla="*/ 610 w 610"/>
                <a:gd name="T5" fmla="*/ 305 h 447"/>
                <a:gd name="T6" fmla="*/ 305 w 610"/>
                <a:gd name="T7" fmla="*/ 0 h 447"/>
                <a:gd name="T8" fmla="*/ 0 w 610"/>
                <a:gd name="T9" fmla="*/ 305 h 447"/>
                <a:gd name="T10" fmla="*/ 141 w 610"/>
                <a:gd name="T11" fmla="*/ 447 h 447"/>
                <a:gd name="T12" fmla="*/ 305 w 610"/>
                <a:gd name="T13" fmla="*/ 283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0" h="447">
                  <a:moveTo>
                    <a:pt x="305" y="283"/>
                  </a:moveTo>
                  <a:lnTo>
                    <a:pt x="469" y="447"/>
                  </a:lnTo>
                  <a:lnTo>
                    <a:pt x="610" y="305"/>
                  </a:lnTo>
                  <a:lnTo>
                    <a:pt x="305" y="0"/>
                  </a:lnTo>
                  <a:lnTo>
                    <a:pt x="0" y="305"/>
                  </a:lnTo>
                  <a:lnTo>
                    <a:pt x="141" y="447"/>
                  </a:lnTo>
                  <a:lnTo>
                    <a:pt x="305" y="28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731">
              <a:extLst>
                <a:ext uri="{FF2B5EF4-FFF2-40B4-BE49-F238E27FC236}">
                  <a16:creationId xmlns:a16="http://schemas.microsoft.com/office/drawing/2014/main" id="{E5F77FB9-BEB6-45B1-9E0C-C3971D84E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4" y="1683"/>
              <a:ext cx="16" cy="22"/>
            </a:xfrm>
            <a:custGeom>
              <a:avLst/>
              <a:gdLst>
                <a:gd name="T0" fmla="*/ 305 w 447"/>
                <a:gd name="T1" fmla="*/ 0 h 610"/>
                <a:gd name="T2" fmla="*/ 0 w 447"/>
                <a:gd name="T3" fmla="*/ 305 h 610"/>
                <a:gd name="T4" fmla="*/ 305 w 447"/>
                <a:gd name="T5" fmla="*/ 610 h 610"/>
                <a:gd name="T6" fmla="*/ 447 w 447"/>
                <a:gd name="T7" fmla="*/ 469 h 610"/>
                <a:gd name="T8" fmla="*/ 283 w 447"/>
                <a:gd name="T9" fmla="*/ 305 h 610"/>
                <a:gd name="T10" fmla="*/ 447 w 447"/>
                <a:gd name="T11" fmla="*/ 141 h 610"/>
                <a:gd name="T12" fmla="*/ 305 w 447"/>
                <a:gd name="T13" fmla="*/ 0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610">
                  <a:moveTo>
                    <a:pt x="305" y="0"/>
                  </a:moveTo>
                  <a:lnTo>
                    <a:pt x="0" y="305"/>
                  </a:lnTo>
                  <a:lnTo>
                    <a:pt x="305" y="610"/>
                  </a:lnTo>
                  <a:lnTo>
                    <a:pt x="447" y="469"/>
                  </a:lnTo>
                  <a:lnTo>
                    <a:pt x="283" y="305"/>
                  </a:lnTo>
                  <a:lnTo>
                    <a:pt x="447" y="141"/>
                  </a:lnTo>
                  <a:lnTo>
                    <a:pt x="30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732">
              <a:extLst>
                <a:ext uri="{FF2B5EF4-FFF2-40B4-BE49-F238E27FC236}">
                  <a16:creationId xmlns:a16="http://schemas.microsoft.com/office/drawing/2014/main" id="{A0E09C55-EC7C-4D72-981B-F038388E77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8" y="1713"/>
              <a:ext cx="22" cy="16"/>
            </a:xfrm>
            <a:custGeom>
              <a:avLst/>
              <a:gdLst>
                <a:gd name="T0" fmla="*/ 610 w 610"/>
                <a:gd name="T1" fmla="*/ 142 h 447"/>
                <a:gd name="T2" fmla="*/ 469 w 610"/>
                <a:gd name="T3" fmla="*/ 0 h 447"/>
                <a:gd name="T4" fmla="*/ 305 w 610"/>
                <a:gd name="T5" fmla="*/ 164 h 447"/>
                <a:gd name="T6" fmla="*/ 141 w 610"/>
                <a:gd name="T7" fmla="*/ 0 h 447"/>
                <a:gd name="T8" fmla="*/ 0 w 610"/>
                <a:gd name="T9" fmla="*/ 142 h 447"/>
                <a:gd name="T10" fmla="*/ 305 w 610"/>
                <a:gd name="T11" fmla="*/ 447 h 447"/>
                <a:gd name="T12" fmla="*/ 610 w 610"/>
                <a:gd name="T13" fmla="*/ 142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0" h="447">
                  <a:moveTo>
                    <a:pt x="610" y="142"/>
                  </a:moveTo>
                  <a:lnTo>
                    <a:pt x="469" y="0"/>
                  </a:lnTo>
                  <a:lnTo>
                    <a:pt x="305" y="164"/>
                  </a:lnTo>
                  <a:lnTo>
                    <a:pt x="141" y="0"/>
                  </a:lnTo>
                  <a:lnTo>
                    <a:pt x="0" y="142"/>
                  </a:lnTo>
                  <a:lnTo>
                    <a:pt x="305" y="447"/>
                  </a:lnTo>
                  <a:lnTo>
                    <a:pt x="610" y="14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733">
              <a:extLst>
                <a:ext uri="{FF2B5EF4-FFF2-40B4-BE49-F238E27FC236}">
                  <a16:creationId xmlns:a16="http://schemas.microsoft.com/office/drawing/2014/main" id="{6FBC15A5-4A85-4F79-83C6-F05F6B49D7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21" y="1589"/>
              <a:ext cx="224" cy="224"/>
            </a:xfrm>
            <a:custGeom>
              <a:avLst/>
              <a:gdLst>
                <a:gd name="T0" fmla="*/ 4700 w 6241"/>
                <a:gd name="T1" fmla="*/ 0 h 6241"/>
                <a:gd name="T2" fmla="*/ 1400 w 6241"/>
                <a:gd name="T3" fmla="*/ 2841 h 6241"/>
                <a:gd name="T4" fmla="*/ 1000 w 6241"/>
                <a:gd name="T5" fmla="*/ 2241 h 6241"/>
                <a:gd name="T6" fmla="*/ 600 w 6241"/>
                <a:gd name="T7" fmla="*/ 2841 h 6241"/>
                <a:gd name="T8" fmla="*/ 0 w 6241"/>
                <a:gd name="T9" fmla="*/ 6241 h 6241"/>
                <a:gd name="T10" fmla="*/ 6200 w 6241"/>
                <a:gd name="T11" fmla="*/ 2841 h 6241"/>
                <a:gd name="T12" fmla="*/ 6241 w 6241"/>
                <a:gd name="T13" fmla="*/ 1541 h 6241"/>
                <a:gd name="T14" fmla="*/ 4000 w 6241"/>
                <a:gd name="T15" fmla="*/ 3141 h 6241"/>
                <a:gd name="T16" fmla="*/ 3282 w 6241"/>
                <a:gd name="T17" fmla="*/ 1701 h 6241"/>
                <a:gd name="T18" fmla="*/ 4000 w 6241"/>
                <a:gd name="T19" fmla="*/ 1341 h 6241"/>
                <a:gd name="T20" fmla="*/ 4718 w 6241"/>
                <a:gd name="T21" fmla="*/ 2781 h 6241"/>
                <a:gd name="T22" fmla="*/ 5959 w 6241"/>
                <a:gd name="T23" fmla="*/ 1541 h 6241"/>
                <a:gd name="T24" fmla="*/ 5100 w 6241"/>
                <a:gd name="T25" fmla="*/ 2241 h 6241"/>
                <a:gd name="T26" fmla="*/ 3828 w 6241"/>
                <a:gd name="T27" fmla="*/ 1155 h 6241"/>
                <a:gd name="T28" fmla="*/ 5959 w 6241"/>
                <a:gd name="T29" fmla="*/ 1541 h 6241"/>
                <a:gd name="T30" fmla="*/ 2900 w 6241"/>
                <a:gd name="T31" fmla="*/ 2241 h 6241"/>
                <a:gd name="T32" fmla="*/ 4172 w 6241"/>
                <a:gd name="T33" fmla="*/ 3327 h 6241"/>
                <a:gd name="T34" fmla="*/ 2041 w 6241"/>
                <a:gd name="T35" fmla="*/ 2941 h 6241"/>
                <a:gd name="T36" fmla="*/ 4000 w 6241"/>
                <a:gd name="T37" fmla="*/ 3941 h 6241"/>
                <a:gd name="T38" fmla="*/ 2200 w 6241"/>
                <a:gd name="T39" fmla="*/ 3941 h 6241"/>
                <a:gd name="T40" fmla="*/ 3300 w 6241"/>
                <a:gd name="T41" fmla="*/ 4482 h 6241"/>
                <a:gd name="T42" fmla="*/ 4000 w 6241"/>
                <a:gd name="T43" fmla="*/ 3941 h 6241"/>
                <a:gd name="T44" fmla="*/ 1000 w 6241"/>
                <a:gd name="T45" fmla="*/ 2441 h 6241"/>
                <a:gd name="T46" fmla="*/ 1200 w 6241"/>
                <a:gd name="T47" fmla="*/ 4241 h 6241"/>
                <a:gd name="T48" fmla="*/ 800 w 6241"/>
                <a:gd name="T49" fmla="*/ 4295 h 6241"/>
                <a:gd name="T50" fmla="*/ 1000 w 6241"/>
                <a:gd name="T51" fmla="*/ 4441 h 6241"/>
                <a:gd name="T52" fmla="*/ 1400 w 6241"/>
                <a:gd name="T53" fmla="*/ 3041 h 6241"/>
                <a:gd name="T54" fmla="*/ 2170 w 6241"/>
                <a:gd name="T55" fmla="*/ 3353 h 6241"/>
                <a:gd name="T56" fmla="*/ 2469 w 6241"/>
                <a:gd name="T57" fmla="*/ 4841 h 6241"/>
                <a:gd name="T58" fmla="*/ 800 w 6241"/>
                <a:gd name="T59" fmla="*/ 4641 h 6241"/>
                <a:gd name="T60" fmla="*/ 600 w 6241"/>
                <a:gd name="T61" fmla="*/ 3041 h 6241"/>
                <a:gd name="T62" fmla="*/ 1000 w 6241"/>
                <a:gd name="T63" fmla="*/ 5041 h 6241"/>
                <a:gd name="T64" fmla="*/ 6000 w 6241"/>
                <a:gd name="T65" fmla="*/ 5241 h 6241"/>
                <a:gd name="T66" fmla="*/ 200 w 6241"/>
                <a:gd name="T67" fmla="*/ 3041 h 6241"/>
                <a:gd name="T68" fmla="*/ 3964 w 6241"/>
                <a:gd name="T69" fmla="*/ 5441 h 6241"/>
                <a:gd name="T70" fmla="*/ 200 w 6241"/>
                <a:gd name="T71" fmla="*/ 5641 h 6241"/>
                <a:gd name="T72" fmla="*/ 3964 w 6241"/>
                <a:gd name="T73" fmla="*/ 5441 h 6241"/>
                <a:gd name="T74" fmla="*/ 4792 w 6241"/>
                <a:gd name="T75" fmla="*/ 5441 h 6241"/>
                <a:gd name="T76" fmla="*/ 4276 w 6241"/>
                <a:gd name="T77" fmla="*/ 5441 h 6241"/>
                <a:gd name="T78" fmla="*/ 6000 w 6241"/>
                <a:gd name="T79" fmla="*/ 5441 h 6241"/>
                <a:gd name="T80" fmla="*/ 4888 w 6241"/>
                <a:gd name="T81" fmla="*/ 5641 h 6241"/>
                <a:gd name="T82" fmla="*/ 200 w 6241"/>
                <a:gd name="T83" fmla="*/ 6041 h 6241"/>
                <a:gd name="T84" fmla="*/ 4444 w 6241"/>
                <a:gd name="T85" fmla="*/ 5841 h 6241"/>
                <a:gd name="T86" fmla="*/ 4728 w 6241"/>
                <a:gd name="T87" fmla="*/ 5841 h 6241"/>
                <a:gd name="T88" fmla="*/ 6000 w 6241"/>
                <a:gd name="T89" fmla="*/ 6041 h 6241"/>
                <a:gd name="T90" fmla="*/ 6000 w 6241"/>
                <a:gd name="T91" fmla="*/ 3041 h 6241"/>
                <a:gd name="T92" fmla="*/ 3731 w 6241"/>
                <a:gd name="T93" fmla="*/ 4841 h 6241"/>
                <a:gd name="T94" fmla="*/ 4154 w 6241"/>
                <a:gd name="T95" fmla="*/ 3628 h 6241"/>
                <a:gd name="T96" fmla="*/ 6000 w 6241"/>
                <a:gd name="T97" fmla="*/ 3041 h 6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241" h="6241">
                  <a:moveTo>
                    <a:pt x="6241" y="1541"/>
                  </a:moveTo>
                  <a:lnTo>
                    <a:pt x="4700" y="0"/>
                  </a:lnTo>
                  <a:lnTo>
                    <a:pt x="1859" y="2841"/>
                  </a:lnTo>
                  <a:lnTo>
                    <a:pt x="1400" y="2841"/>
                  </a:lnTo>
                  <a:lnTo>
                    <a:pt x="1400" y="2241"/>
                  </a:lnTo>
                  <a:lnTo>
                    <a:pt x="1000" y="2241"/>
                  </a:lnTo>
                  <a:cubicBezTo>
                    <a:pt x="779" y="2241"/>
                    <a:pt x="600" y="2420"/>
                    <a:pt x="600" y="2641"/>
                  </a:cubicBezTo>
                  <a:lnTo>
                    <a:pt x="600" y="2841"/>
                  </a:lnTo>
                  <a:lnTo>
                    <a:pt x="0" y="2841"/>
                  </a:lnTo>
                  <a:lnTo>
                    <a:pt x="0" y="6241"/>
                  </a:lnTo>
                  <a:lnTo>
                    <a:pt x="6200" y="6241"/>
                  </a:lnTo>
                  <a:lnTo>
                    <a:pt x="6200" y="2841"/>
                  </a:lnTo>
                  <a:lnTo>
                    <a:pt x="4941" y="2841"/>
                  </a:lnTo>
                  <a:lnTo>
                    <a:pt x="6241" y="1541"/>
                  </a:lnTo>
                  <a:close/>
                  <a:moveTo>
                    <a:pt x="4541" y="2959"/>
                  </a:moveTo>
                  <a:cubicBezTo>
                    <a:pt x="4383" y="3078"/>
                    <a:pt x="4196" y="3141"/>
                    <a:pt x="4000" y="3141"/>
                  </a:cubicBezTo>
                  <a:cubicBezTo>
                    <a:pt x="3504" y="3141"/>
                    <a:pt x="3100" y="2737"/>
                    <a:pt x="3100" y="2241"/>
                  </a:cubicBezTo>
                  <a:cubicBezTo>
                    <a:pt x="3100" y="2045"/>
                    <a:pt x="3163" y="1858"/>
                    <a:pt x="3282" y="1701"/>
                  </a:cubicBezTo>
                  <a:lnTo>
                    <a:pt x="3459" y="1523"/>
                  </a:lnTo>
                  <a:cubicBezTo>
                    <a:pt x="3617" y="1404"/>
                    <a:pt x="3804" y="1341"/>
                    <a:pt x="4000" y="1341"/>
                  </a:cubicBezTo>
                  <a:cubicBezTo>
                    <a:pt x="4496" y="1341"/>
                    <a:pt x="4900" y="1745"/>
                    <a:pt x="4900" y="2241"/>
                  </a:cubicBezTo>
                  <a:cubicBezTo>
                    <a:pt x="4900" y="2437"/>
                    <a:pt x="4837" y="2624"/>
                    <a:pt x="4718" y="2781"/>
                  </a:cubicBezTo>
                  <a:lnTo>
                    <a:pt x="4541" y="2959"/>
                  </a:lnTo>
                  <a:close/>
                  <a:moveTo>
                    <a:pt x="5959" y="1541"/>
                  </a:moveTo>
                  <a:lnTo>
                    <a:pt x="5086" y="2413"/>
                  </a:lnTo>
                  <a:cubicBezTo>
                    <a:pt x="5095" y="2357"/>
                    <a:pt x="5100" y="2299"/>
                    <a:pt x="5100" y="2241"/>
                  </a:cubicBezTo>
                  <a:cubicBezTo>
                    <a:pt x="5100" y="1634"/>
                    <a:pt x="4607" y="1141"/>
                    <a:pt x="4000" y="1141"/>
                  </a:cubicBezTo>
                  <a:cubicBezTo>
                    <a:pt x="3942" y="1141"/>
                    <a:pt x="3884" y="1146"/>
                    <a:pt x="3828" y="1155"/>
                  </a:cubicBezTo>
                  <a:lnTo>
                    <a:pt x="4700" y="282"/>
                  </a:lnTo>
                  <a:lnTo>
                    <a:pt x="5959" y="1541"/>
                  </a:lnTo>
                  <a:close/>
                  <a:moveTo>
                    <a:pt x="2914" y="2069"/>
                  </a:moveTo>
                  <a:cubicBezTo>
                    <a:pt x="2905" y="2125"/>
                    <a:pt x="2900" y="2183"/>
                    <a:pt x="2900" y="2241"/>
                  </a:cubicBezTo>
                  <a:cubicBezTo>
                    <a:pt x="2900" y="2848"/>
                    <a:pt x="3393" y="3341"/>
                    <a:pt x="4000" y="3341"/>
                  </a:cubicBezTo>
                  <a:cubicBezTo>
                    <a:pt x="4058" y="3341"/>
                    <a:pt x="4116" y="3336"/>
                    <a:pt x="4172" y="3327"/>
                  </a:cubicBezTo>
                  <a:lnTo>
                    <a:pt x="3300" y="4200"/>
                  </a:lnTo>
                  <a:lnTo>
                    <a:pt x="2041" y="2941"/>
                  </a:lnTo>
                  <a:lnTo>
                    <a:pt x="2914" y="2069"/>
                  </a:lnTo>
                  <a:close/>
                  <a:moveTo>
                    <a:pt x="4000" y="3941"/>
                  </a:moveTo>
                  <a:cubicBezTo>
                    <a:pt x="4000" y="4437"/>
                    <a:pt x="3596" y="4841"/>
                    <a:pt x="3100" y="4841"/>
                  </a:cubicBezTo>
                  <a:cubicBezTo>
                    <a:pt x="2604" y="4841"/>
                    <a:pt x="2200" y="4437"/>
                    <a:pt x="2200" y="3941"/>
                  </a:cubicBezTo>
                  <a:cubicBezTo>
                    <a:pt x="2200" y="3784"/>
                    <a:pt x="2240" y="3633"/>
                    <a:pt x="2317" y="3499"/>
                  </a:cubicBezTo>
                  <a:lnTo>
                    <a:pt x="3300" y="4482"/>
                  </a:lnTo>
                  <a:lnTo>
                    <a:pt x="3988" y="3795"/>
                  </a:lnTo>
                  <a:cubicBezTo>
                    <a:pt x="3996" y="3843"/>
                    <a:pt x="4000" y="3892"/>
                    <a:pt x="4000" y="3941"/>
                  </a:cubicBezTo>
                  <a:close/>
                  <a:moveTo>
                    <a:pt x="800" y="2641"/>
                  </a:moveTo>
                  <a:cubicBezTo>
                    <a:pt x="800" y="2531"/>
                    <a:pt x="890" y="2441"/>
                    <a:pt x="1000" y="2441"/>
                  </a:cubicBezTo>
                  <a:lnTo>
                    <a:pt x="1200" y="2441"/>
                  </a:lnTo>
                  <a:lnTo>
                    <a:pt x="1200" y="4241"/>
                  </a:lnTo>
                  <a:lnTo>
                    <a:pt x="1000" y="4241"/>
                  </a:lnTo>
                  <a:cubicBezTo>
                    <a:pt x="927" y="4241"/>
                    <a:pt x="859" y="4261"/>
                    <a:pt x="800" y="4295"/>
                  </a:cubicBezTo>
                  <a:lnTo>
                    <a:pt x="800" y="2641"/>
                  </a:lnTo>
                  <a:close/>
                  <a:moveTo>
                    <a:pt x="1000" y="4441"/>
                  </a:moveTo>
                  <a:lnTo>
                    <a:pt x="1400" y="4441"/>
                  </a:lnTo>
                  <a:lnTo>
                    <a:pt x="1400" y="3041"/>
                  </a:lnTo>
                  <a:lnTo>
                    <a:pt x="1859" y="3041"/>
                  </a:lnTo>
                  <a:lnTo>
                    <a:pt x="2170" y="3353"/>
                  </a:lnTo>
                  <a:cubicBezTo>
                    <a:pt x="2059" y="3529"/>
                    <a:pt x="2000" y="3730"/>
                    <a:pt x="2000" y="3941"/>
                  </a:cubicBezTo>
                  <a:cubicBezTo>
                    <a:pt x="2000" y="4313"/>
                    <a:pt x="2186" y="4642"/>
                    <a:pt x="2469" y="4841"/>
                  </a:cubicBezTo>
                  <a:lnTo>
                    <a:pt x="1000" y="4841"/>
                  </a:lnTo>
                  <a:cubicBezTo>
                    <a:pt x="890" y="4841"/>
                    <a:pt x="800" y="4751"/>
                    <a:pt x="800" y="4641"/>
                  </a:cubicBezTo>
                  <a:cubicBezTo>
                    <a:pt x="800" y="4531"/>
                    <a:pt x="890" y="4441"/>
                    <a:pt x="1000" y="4441"/>
                  </a:cubicBezTo>
                  <a:close/>
                  <a:moveTo>
                    <a:pt x="600" y="3041"/>
                  </a:moveTo>
                  <a:lnTo>
                    <a:pt x="600" y="4641"/>
                  </a:lnTo>
                  <a:cubicBezTo>
                    <a:pt x="600" y="4862"/>
                    <a:pt x="779" y="5041"/>
                    <a:pt x="1000" y="5041"/>
                  </a:cubicBezTo>
                  <a:lnTo>
                    <a:pt x="6000" y="5041"/>
                  </a:lnTo>
                  <a:lnTo>
                    <a:pt x="6000" y="5241"/>
                  </a:lnTo>
                  <a:lnTo>
                    <a:pt x="200" y="5241"/>
                  </a:lnTo>
                  <a:lnTo>
                    <a:pt x="200" y="3041"/>
                  </a:lnTo>
                  <a:lnTo>
                    <a:pt x="600" y="3041"/>
                  </a:lnTo>
                  <a:close/>
                  <a:moveTo>
                    <a:pt x="3964" y="5441"/>
                  </a:moveTo>
                  <a:lnTo>
                    <a:pt x="4204" y="5641"/>
                  </a:lnTo>
                  <a:lnTo>
                    <a:pt x="200" y="5641"/>
                  </a:lnTo>
                  <a:lnTo>
                    <a:pt x="200" y="5441"/>
                  </a:lnTo>
                  <a:lnTo>
                    <a:pt x="3964" y="5441"/>
                  </a:lnTo>
                  <a:close/>
                  <a:moveTo>
                    <a:pt x="4276" y="5441"/>
                  </a:moveTo>
                  <a:lnTo>
                    <a:pt x="4792" y="5441"/>
                  </a:lnTo>
                  <a:lnTo>
                    <a:pt x="4586" y="5699"/>
                  </a:lnTo>
                  <a:lnTo>
                    <a:pt x="4276" y="5441"/>
                  </a:lnTo>
                  <a:close/>
                  <a:moveTo>
                    <a:pt x="5048" y="5441"/>
                  </a:moveTo>
                  <a:lnTo>
                    <a:pt x="6000" y="5441"/>
                  </a:lnTo>
                  <a:lnTo>
                    <a:pt x="6000" y="5641"/>
                  </a:lnTo>
                  <a:lnTo>
                    <a:pt x="4888" y="5641"/>
                  </a:lnTo>
                  <a:lnTo>
                    <a:pt x="5048" y="5441"/>
                  </a:lnTo>
                  <a:close/>
                  <a:moveTo>
                    <a:pt x="200" y="6041"/>
                  </a:moveTo>
                  <a:lnTo>
                    <a:pt x="200" y="5841"/>
                  </a:lnTo>
                  <a:lnTo>
                    <a:pt x="4444" y="5841"/>
                  </a:lnTo>
                  <a:lnTo>
                    <a:pt x="4614" y="5983"/>
                  </a:lnTo>
                  <a:lnTo>
                    <a:pt x="4728" y="5841"/>
                  </a:lnTo>
                  <a:lnTo>
                    <a:pt x="6000" y="5841"/>
                  </a:lnTo>
                  <a:lnTo>
                    <a:pt x="6000" y="6041"/>
                  </a:lnTo>
                  <a:lnTo>
                    <a:pt x="200" y="6041"/>
                  </a:lnTo>
                  <a:close/>
                  <a:moveTo>
                    <a:pt x="6000" y="3041"/>
                  </a:moveTo>
                  <a:lnTo>
                    <a:pt x="6000" y="4841"/>
                  </a:lnTo>
                  <a:lnTo>
                    <a:pt x="3731" y="4841"/>
                  </a:lnTo>
                  <a:cubicBezTo>
                    <a:pt x="4014" y="4642"/>
                    <a:pt x="4200" y="4313"/>
                    <a:pt x="4200" y="3941"/>
                  </a:cubicBezTo>
                  <a:cubicBezTo>
                    <a:pt x="4200" y="3834"/>
                    <a:pt x="4184" y="3730"/>
                    <a:pt x="4154" y="3628"/>
                  </a:cubicBezTo>
                  <a:lnTo>
                    <a:pt x="4741" y="3041"/>
                  </a:lnTo>
                  <a:lnTo>
                    <a:pt x="6000" y="304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734">
              <a:extLst>
                <a:ext uri="{FF2B5EF4-FFF2-40B4-BE49-F238E27FC236}">
                  <a16:creationId xmlns:a16="http://schemas.microsoft.com/office/drawing/2014/main" id="{610F9B1C-CD65-4099-99F7-79CCA5F64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1" y="1649"/>
              <a:ext cx="46" cy="41"/>
            </a:xfrm>
            <a:custGeom>
              <a:avLst/>
              <a:gdLst>
                <a:gd name="T0" fmla="*/ 1282 w 1282"/>
                <a:gd name="T1" fmla="*/ 671 h 1142"/>
                <a:gd name="T2" fmla="*/ 1082 w 1282"/>
                <a:gd name="T3" fmla="*/ 471 h 1142"/>
                <a:gd name="T4" fmla="*/ 600 w 1282"/>
                <a:gd name="T5" fmla="*/ 471 h 1142"/>
                <a:gd name="T6" fmla="*/ 541 w 1282"/>
                <a:gd name="T7" fmla="*/ 530 h 1142"/>
                <a:gd name="T8" fmla="*/ 341 w 1282"/>
                <a:gd name="T9" fmla="*/ 530 h 1142"/>
                <a:gd name="T10" fmla="*/ 282 w 1282"/>
                <a:gd name="T11" fmla="*/ 471 h 1142"/>
                <a:gd name="T12" fmla="*/ 441 w 1282"/>
                <a:gd name="T13" fmla="*/ 313 h 1142"/>
                <a:gd name="T14" fmla="*/ 641 w 1282"/>
                <a:gd name="T15" fmla="*/ 313 h 1142"/>
                <a:gd name="T16" fmla="*/ 670 w 1282"/>
                <a:gd name="T17" fmla="*/ 342 h 1142"/>
                <a:gd name="T18" fmla="*/ 812 w 1282"/>
                <a:gd name="T19" fmla="*/ 200 h 1142"/>
                <a:gd name="T20" fmla="*/ 782 w 1282"/>
                <a:gd name="T21" fmla="*/ 171 h 1142"/>
                <a:gd name="T22" fmla="*/ 345 w 1282"/>
                <a:gd name="T23" fmla="*/ 134 h 1142"/>
                <a:gd name="T24" fmla="*/ 212 w 1282"/>
                <a:gd name="T25" fmla="*/ 0 h 1142"/>
                <a:gd name="T26" fmla="*/ 70 w 1282"/>
                <a:gd name="T27" fmla="*/ 142 h 1142"/>
                <a:gd name="T28" fmla="*/ 200 w 1282"/>
                <a:gd name="T29" fmla="*/ 271 h 1142"/>
                <a:gd name="T30" fmla="*/ 0 w 1282"/>
                <a:gd name="T31" fmla="*/ 471 h 1142"/>
                <a:gd name="T32" fmla="*/ 200 w 1282"/>
                <a:gd name="T33" fmla="*/ 671 h 1142"/>
                <a:gd name="T34" fmla="*/ 682 w 1282"/>
                <a:gd name="T35" fmla="*/ 671 h 1142"/>
                <a:gd name="T36" fmla="*/ 741 w 1282"/>
                <a:gd name="T37" fmla="*/ 613 h 1142"/>
                <a:gd name="T38" fmla="*/ 941 w 1282"/>
                <a:gd name="T39" fmla="*/ 613 h 1142"/>
                <a:gd name="T40" fmla="*/ 1000 w 1282"/>
                <a:gd name="T41" fmla="*/ 671 h 1142"/>
                <a:gd name="T42" fmla="*/ 841 w 1282"/>
                <a:gd name="T43" fmla="*/ 830 h 1142"/>
                <a:gd name="T44" fmla="*/ 641 w 1282"/>
                <a:gd name="T45" fmla="*/ 830 h 1142"/>
                <a:gd name="T46" fmla="*/ 612 w 1282"/>
                <a:gd name="T47" fmla="*/ 800 h 1142"/>
                <a:gd name="T48" fmla="*/ 470 w 1282"/>
                <a:gd name="T49" fmla="*/ 942 h 1142"/>
                <a:gd name="T50" fmla="*/ 500 w 1282"/>
                <a:gd name="T51" fmla="*/ 971 h 1142"/>
                <a:gd name="T52" fmla="*/ 741 w 1282"/>
                <a:gd name="T53" fmla="*/ 1071 h 1142"/>
                <a:gd name="T54" fmla="*/ 937 w 1282"/>
                <a:gd name="T55" fmla="*/ 1008 h 1142"/>
                <a:gd name="T56" fmla="*/ 1070 w 1282"/>
                <a:gd name="T57" fmla="*/ 1142 h 1142"/>
                <a:gd name="T58" fmla="*/ 1212 w 1282"/>
                <a:gd name="T59" fmla="*/ 1000 h 1142"/>
                <a:gd name="T60" fmla="*/ 1082 w 1282"/>
                <a:gd name="T61" fmla="*/ 871 h 1142"/>
                <a:gd name="T62" fmla="*/ 1282 w 1282"/>
                <a:gd name="T63" fmla="*/ 671 h 1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82" h="1142">
                  <a:moveTo>
                    <a:pt x="1282" y="671"/>
                  </a:moveTo>
                  <a:lnTo>
                    <a:pt x="1082" y="471"/>
                  </a:lnTo>
                  <a:cubicBezTo>
                    <a:pt x="953" y="342"/>
                    <a:pt x="729" y="342"/>
                    <a:pt x="600" y="471"/>
                  </a:cubicBezTo>
                  <a:lnTo>
                    <a:pt x="541" y="530"/>
                  </a:lnTo>
                  <a:cubicBezTo>
                    <a:pt x="488" y="583"/>
                    <a:pt x="394" y="583"/>
                    <a:pt x="341" y="530"/>
                  </a:cubicBezTo>
                  <a:lnTo>
                    <a:pt x="282" y="471"/>
                  </a:lnTo>
                  <a:lnTo>
                    <a:pt x="441" y="313"/>
                  </a:lnTo>
                  <a:cubicBezTo>
                    <a:pt x="494" y="259"/>
                    <a:pt x="588" y="259"/>
                    <a:pt x="641" y="313"/>
                  </a:cubicBezTo>
                  <a:lnTo>
                    <a:pt x="670" y="342"/>
                  </a:lnTo>
                  <a:lnTo>
                    <a:pt x="812" y="200"/>
                  </a:lnTo>
                  <a:lnTo>
                    <a:pt x="782" y="171"/>
                  </a:lnTo>
                  <a:cubicBezTo>
                    <a:pt x="667" y="56"/>
                    <a:pt x="477" y="44"/>
                    <a:pt x="345" y="134"/>
                  </a:cubicBezTo>
                  <a:lnTo>
                    <a:pt x="212" y="0"/>
                  </a:lnTo>
                  <a:lnTo>
                    <a:pt x="70" y="142"/>
                  </a:lnTo>
                  <a:lnTo>
                    <a:pt x="200" y="271"/>
                  </a:lnTo>
                  <a:lnTo>
                    <a:pt x="0" y="471"/>
                  </a:lnTo>
                  <a:lnTo>
                    <a:pt x="200" y="671"/>
                  </a:lnTo>
                  <a:cubicBezTo>
                    <a:pt x="329" y="800"/>
                    <a:pt x="553" y="800"/>
                    <a:pt x="682" y="671"/>
                  </a:cubicBezTo>
                  <a:lnTo>
                    <a:pt x="741" y="613"/>
                  </a:lnTo>
                  <a:cubicBezTo>
                    <a:pt x="795" y="559"/>
                    <a:pt x="888" y="559"/>
                    <a:pt x="941" y="613"/>
                  </a:cubicBezTo>
                  <a:lnTo>
                    <a:pt x="1000" y="671"/>
                  </a:lnTo>
                  <a:lnTo>
                    <a:pt x="841" y="830"/>
                  </a:lnTo>
                  <a:cubicBezTo>
                    <a:pt x="788" y="883"/>
                    <a:pt x="695" y="883"/>
                    <a:pt x="641" y="830"/>
                  </a:cubicBezTo>
                  <a:lnTo>
                    <a:pt x="612" y="800"/>
                  </a:lnTo>
                  <a:lnTo>
                    <a:pt x="470" y="942"/>
                  </a:lnTo>
                  <a:lnTo>
                    <a:pt x="500" y="971"/>
                  </a:lnTo>
                  <a:cubicBezTo>
                    <a:pt x="564" y="1036"/>
                    <a:pt x="650" y="1071"/>
                    <a:pt x="741" y="1071"/>
                  </a:cubicBezTo>
                  <a:cubicBezTo>
                    <a:pt x="812" y="1071"/>
                    <a:pt x="880" y="1049"/>
                    <a:pt x="937" y="1008"/>
                  </a:cubicBezTo>
                  <a:lnTo>
                    <a:pt x="1070" y="1142"/>
                  </a:lnTo>
                  <a:lnTo>
                    <a:pt x="1212" y="1000"/>
                  </a:lnTo>
                  <a:lnTo>
                    <a:pt x="1082" y="871"/>
                  </a:lnTo>
                  <a:lnTo>
                    <a:pt x="1282" y="67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735">
              <a:extLst>
                <a:ext uri="{FF2B5EF4-FFF2-40B4-BE49-F238E27FC236}">
                  <a16:creationId xmlns:a16="http://schemas.microsoft.com/office/drawing/2014/main" id="{703E8A58-81A3-4A55-85AA-0BE185C034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5" y="1705"/>
              <a:ext cx="14" cy="14"/>
            </a:xfrm>
            <a:custGeom>
              <a:avLst/>
              <a:gdLst>
                <a:gd name="T0" fmla="*/ 200 w 400"/>
                <a:gd name="T1" fmla="*/ 400 h 400"/>
                <a:gd name="T2" fmla="*/ 400 w 400"/>
                <a:gd name="T3" fmla="*/ 400 h 400"/>
                <a:gd name="T4" fmla="*/ 400 w 400"/>
                <a:gd name="T5" fmla="*/ 0 h 400"/>
                <a:gd name="T6" fmla="*/ 0 w 400"/>
                <a:gd name="T7" fmla="*/ 0 h 400"/>
                <a:gd name="T8" fmla="*/ 0 w 400"/>
                <a:gd name="T9" fmla="*/ 200 h 400"/>
                <a:gd name="T10" fmla="*/ 200 w 400"/>
                <a:gd name="T11" fmla="*/ 200 h 400"/>
                <a:gd name="T12" fmla="*/ 200 w 400"/>
                <a:gd name="T13" fmla="*/ 40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400">
                  <a:moveTo>
                    <a:pt x="200" y="400"/>
                  </a:moveTo>
                  <a:lnTo>
                    <a:pt x="400" y="400"/>
                  </a:lnTo>
                  <a:lnTo>
                    <a:pt x="400" y="0"/>
                  </a:lnTo>
                  <a:lnTo>
                    <a:pt x="0" y="0"/>
                  </a:lnTo>
                  <a:lnTo>
                    <a:pt x="0" y="200"/>
                  </a:lnTo>
                  <a:lnTo>
                    <a:pt x="200" y="200"/>
                  </a:lnTo>
                  <a:lnTo>
                    <a:pt x="200" y="4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736">
              <a:extLst>
                <a:ext uri="{FF2B5EF4-FFF2-40B4-BE49-F238E27FC236}">
                  <a16:creationId xmlns:a16="http://schemas.microsoft.com/office/drawing/2014/main" id="{F105E0AB-CC23-43E7-AEBB-8DE0C0D0B8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5" y="1741"/>
              <a:ext cx="14" cy="14"/>
            </a:xfrm>
            <a:custGeom>
              <a:avLst/>
              <a:gdLst>
                <a:gd name="T0" fmla="*/ 400 w 400"/>
                <a:gd name="T1" fmla="*/ 0 h 400"/>
                <a:gd name="T2" fmla="*/ 200 w 400"/>
                <a:gd name="T3" fmla="*/ 0 h 400"/>
                <a:gd name="T4" fmla="*/ 200 w 400"/>
                <a:gd name="T5" fmla="*/ 200 h 400"/>
                <a:gd name="T6" fmla="*/ 0 w 400"/>
                <a:gd name="T7" fmla="*/ 200 h 400"/>
                <a:gd name="T8" fmla="*/ 0 w 400"/>
                <a:gd name="T9" fmla="*/ 400 h 400"/>
                <a:gd name="T10" fmla="*/ 400 w 400"/>
                <a:gd name="T11" fmla="*/ 400 h 400"/>
                <a:gd name="T12" fmla="*/ 400 w 400"/>
                <a:gd name="T13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400">
                  <a:moveTo>
                    <a:pt x="400" y="0"/>
                  </a:moveTo>
                  <a:lnTo>
                    <a:pt x="200" y="0"/>
                  </a:lnTo>
                  <a:lnTo>
                    <a:pt x="200" y="200"/>
                  </a:lnTo>
                  <a:lnTo>
                    <a:pt x="0" y="200"/>
                  </a:lnTo>
                  <a:lnTo>
                    <a:pt x="0" y="400"/>
                  </a:lnTo>
                  <a:lnTo>
                    <a:pt x="400" y="400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E654EE2A-C9D2-4AF5-882F-C2C251143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06" y="2905866"/>
            <a:ext cx="2366533" cy="395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09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C86E66-CEAF-422B-8207-5FC7BF594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UK </a:t>
            </a:r>
            <a:r>
              <a:rPr lang="ru-RU" dirty="0" err="1"/>
              <a:t>Bribery</a:t>
            </a:r>
            <a:r>
              <a:rPr lang="ru-RU" dirty="0"/>
              <a:t> </a:t>
            </a:r>
            <a:r>
              <a:rPr lang="ru-RU" dirty="0" err="1"/>
              <a:t>Act</a:t>
            </a:r>
            <a:r>
              <a:rPr lang="ru-RU" dirty="0"/>
              <a:t> </a:t>
            </a:r>
            <a:r>
              <a:rPr lang="uz-Cyrl-UZ" dirty="0"/>
              <a:t>кўра қонунбузарлик </a:t>
            </a:r>
            <a:r>
              <a:rPr lang="ru-RU" dirty="0" err="1"/>
              <a:t>турлари</a:t>
            </a:r>
            <a:br>
              <a:rPr lang="ru-RU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5CB6B4-6F84-4766-A191-6EBA6AC2B8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C2329A-FD58-4FC9-BDBE-D52CC47226B1}"/>
              </a:ext>
            </a:extLst>
          </p:cNvPr>
          <p:cNvSpPr/>
          <p:nvPr/>
        </p:nvSpPr>
        <p:spPr>
          <a:xfrm>
            <a:off x="1261183" y="1312296"/>
            <a:ext cx="19362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b="1" dirty="0">
                <a:solidFill>
                  <a:srgbClr val="2414BC"/>
                </a:solidFill>
              </a:rPr>
              <a:t>Пора </a:t>
            </a:r>
            <a:r>
              <a:rPr lang="ru-RU" sz="1600" b="1" dirty="0" err="1">
                <a:solidFill>
                  <a:srgbClr val="2414BC"/>
                </a:solidFill>
              </a:rPr>
              <a:t>олиш</a:t>
            </a:r>
            <a:endParaRPr lang="ru-RU" sz="1600" b="1" dirty="0">
              <a:solidFill>
                <a:srgbClr val="2414BC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B61749C-11BB-4B4D-B4FB-DAA317AFD3FD}"/>
              </a:ext>
            </a:extLst>
          </p:cNvPr>
          <p:cNvCxnSpPr>
            <a:cxnSpLocks/>
          </p:cNvCxnSpPr>
          <p:nvPr/>
        </p:nvCxnSpPr>
        <p:spPr>
          <a:xfrm>
            <a:off x="431999" y="1963119"/>
            <a:ext cx="11326921" cy="0"/>
          </a:xfrm>
          <a:prstGeom prst="line">
            <a:avLst/>
          </a:prstGeom>
          <a:ln w="19050"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484F46C0-6532-41A2-8EDD-7DC214CF499F}"/>
              </a:ext>
            </a:extLst>
          </p:cNvPr>
          <p:cNvSpPr/>
          <p:nvPr/>
        </p:nvSpPr>
        <p:spPr>
          <a:xfrm>
            <a:off x="3784798" y="2138407"/>
            <a:ext cx="7974122" cy="37907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400"/>
              </a:spcAft>
            </a:pPr>
            <a:r>
              <a:rPr lang="ru-RU" sz="1600" dirty="0" err="1">
                <a:solidFill>
                  <a:schemeClr val="tx2"/>
                </a:solidFill>
              </a:rPr>
              <a:t>Шахс</a:t>
            </a:r>
            <a:r>
              <a:rPr lang="ru-RU" sz="1600" dirty="0">
                <a:solidFill>
                  <a:schemeClr val="tx2"/>
                </a:solidFill>
              </a:rPr>
              <a:t>, </a:t>
            </a:r>
            <a:r>
              <a:rPr lang="ru-RU" sz="1600" dirty="0" err="1">
                <a:solidFill>
                  <a:schemeClr val="tx2"/>
                </a:solidFill>
              </a:rPr>
              <a:t>агар</a:t>
            </a:r>
            <a:r>
              <a:rPr lang="ru-RU" sz="1600" dirty="0">
                <a:solidFill>
                  <a:schemeClr val="tx2"/>
                </a:solidFill>
              </a:rPr>
              <a:t> у </a:t>
            </a:r>
            <a:r>
              <a:rPr lang="ru-RU" sz="1600" b="1" dirty="0" err="1">
                <a:solidFill>
                  <a:schemeClr val="tx2"/>
                </a:solidFill>
              </a:rPr>
              <a:t>молиявий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ва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бошқа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фойдаларни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талаб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қилса</a:t>
            </a:r>
            <a:r>
              <a:rPr lang="ru-RU" sz="1600" b="1" dirty="0">
                <a:solidFill>
                  <a:schemeClr val="tx2"/>
                </a:solidFill>
              </a:rPr>
              <a:t>, </a:t>
            </a:r>
            <a:r>
              <a:rPr lang="ru-RU" sz="1600" b="1" dirty="0" err="1">
                <a:solidFill>
                  <a:schemeClr val="tx2"/>
                </a:solidFill>
              </a:rPr>
              <a:t>олишга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рози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бўлса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ёки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олса</a:t>
            </a:r>
            <a:r>
              <a:rPr lang="ru-RU" sz="1600" b="1" dirty="0">
                <a:solidFill>
                  <a:schemeClr val="tx2"/>
                </a:solidFill>
              </a:rPr>
              <a:t>, </a:t>
            </a:r>
            <a:r>
              <a:rPr lang="ru-RU" sz="1600" dirty="0" err="1">
                <a:solidFill>
                  <a:schemeClr val="tx2"/>
                </a:solidFill>
              </a:rPr>
              <a:t>жавобгар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хисобланади</a:t>
            </a:r>
            <a:r>
              <a:rPr lang="ru-RU" sz="1600" dirty="0">
                <a:solidFill>
                  <a:schemeClr val="tx2"/>
                </a:solidFill>
              </a:rPr>
              <a:t>. Бунда </a:t>
            </a:r>
            <a:r>
              <a:rPr lang="ru-RU" sz="1500" dirty="0">
                <a:solidFill>
                  <a:schemeClr val="tx2"/>
                </a:solidFill>
              </a:rPr>
              <a:t>: 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</a:rPr>
              <a:t>Пора </a:t>
            </a:r>
            <a:r>
              <a:rPr lang="ru-RU" sz="1600" dirty="0" err="1">
                <a:solidFill>
                  <a:schemeClr val="tx2"/>
                </a:solidFill>
              </a:rPr>
              <a:t>олувчи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ушбу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фойдани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олиниши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ўз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лавозим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мажбуриятларини</a:t>
            </a:r>
            <a:r>
              <a:rPr lang="ru-RU" sz="1600" dirty="0">
                <a:solidFill>
                  <a:schemeClr val="tx2"/>
                </a:solidFill>
              </a:rPr>
              <a:t> била </a:t>
            </a:r>
            <a:r>
              <a:rPr lang="ru-RU" sz="1600" dirty="0" err="1">
                <a:solidFill>
                  <a:schemeClr val="tx2"/>
                </a:solidFill>
              </a:rPr>
              <a:t>туриб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лозим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даражада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бажармаслигига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олиб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келишини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билади</a:t>
            </a:r>
            <a:r>
              <a:rPr lang="ru-RU" sz="1500" dirty="0">
                <a:solidFill>
                  <a:schemeClr val="tx2"/>
                </a:solidFill>
              </a:rPr>
              <a:t>;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chemeClr val="tx2"/>
                </a:solidFill>
              </a:rPr>
              <a:t>Фойда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олишнинг</a:t>
            </a:r>
            <a:r>
              <a:rPr lang="ru-RU" sz="1600" dirty="0">
                <a:solidFill>
                  <a:schemeClr val="tx2"/>
                </a:solidFill>
              </a:rPr>
              <a:t> (</a:t>
            </a:r>
            <a:r>
              <a:rPr lang="ru-RU" sz="1600" dirty="0" err="1">
                <a:solidFill>
                  <a:schemeClr val="tx2"/>
                </a:solidFill>
              </a:rPr>
              <a:t>талаб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қилиш</a:t>
            </a:r>
            <a:r>
              <a:rPr lang="ru-RU" sz="1600" dirty="0">
                <a:solidFill>
                  <a:schemeClr val="tx2"/>
                </a:solidFill>
              </a:rPr>
              <a:t>/</a:t>
            </a:r>
            <a:r>
              <a:rPr lang="ru-RU" sz="1600" dirty="0" err="1">
                <a:solidFill>
                  <a:schemeClr val="tx2"/>
                </a:solidFill>
              </a:rPr>
              <a:t>розилик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бериш</a:t>
            </a:r>
            <a:r>
              <a:rPr lang="ru-RU" sz="1600" dirty="0">
                <a:solidFill>
                  <a:schemeClr val="tx2"/>
                </a:solidFill>
              </a:rPr>
              <a:t>) </a:t>
            </a:r>
            <a:r>
              <a:rPr lang="ru-RU" sz="1600" dirty="0" err="1">
                <a:solidFill>
                  <a:schemeClr val="tx2"/>
                </a:solidFill>
              </a:rPr>
              <a:t>ўзи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лавозим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мажбуриятларининг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лозим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даражада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бажарилмаслигини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англатади</a:t>
            </a:r>
            <a:r>
              <a:rPr lang="ru-RU" sz="1500" dirty="0">
                <a:solidFill>
                  <a:schemeClr val="tx2"/>
                </a:solidFill>
              </a:rPr>
              <a:t>;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chemeClr val="tx2"/>
                </a:solidFill>
              </a:rPr>
              <a:t>Бу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лавозим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мажбуриятларининг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лозим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даражада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бажарилмаганлиги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учун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мукофот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бўлиб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хизмат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қилади</a:t>
            </a:r>
            <a:r>
              <a:rPr lang="ru-RU" sz="1500" dirty="0">
                <a:solidFill>
                  <a:schemeClr val="tx2"/>
                </a:solidFill>
              </a:rPr>
              <a:t>.</a:t>
            </a:r>
          </a:p>
          <a:p>
            <a:pPr>
              <a:spcAft>
                <a:spcPts val="400"/>
              </a:spcAft>
            </a:pPr>
            <a:r>
              <a:rPr lang="ru-RU" sz="1600" b="1" dirty="0">
                <a:solidFill>
                  <a:schemeClr val="tx2"/>
                </a:solidFill>
              </a:rPr>
              <a:t>Бунда </a:t>
            </a:r>
            <a:r>
              <a:rPr lang="ru-RU" sz="1600" b="1" dirty="0" err="1">
                <a:solidFill>
                  <a:schemeClr val="tx2"/>
                </a:solidFill>
              </a:rPr>
              <a:t>қуйидагилар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аҳамиятга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эга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эмас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500" b="1" dirty="0">
                <a:solidFill>
                  <a:schemeClr val="tx2"/>
                </a:solidFill>
              </a:rPr>
              <a:t>: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chemeClr val="tx2"/>
                </a:solidFill>
              </a:rPr>
              <a:t>Лавозим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мажбуриятларини</a:t>
            </a:r>
            <a:r>
              <a:rPr lang="ru-RU" sz="1600" dirty="0">
                <a:solidFill>
                  <a:schemeClr val="tx2"/>
                </a:solidFill>
              </a:rPr>
              <a:t> била </a:t>
            </a:r>
            <a:r>
              <a:rPr lang="ru-RU" sz="1600" dirty="0" err="1">
                <a:solidFill>
                  <a:schemeClr val="tx2"/>
                </a:solidFill>
              </a:rPr>
              <a:t>туриб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лозим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даражада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бажарилмаслиги</a:t>
            </a:r>
            <a:r>
              <a:rPr lang="ru-RU" sz="1600" dirty="0">
                <a:solidFill>
                  <a:schemeClr val="tx2"/>
                </a:solidFill>
              </a:rPr>
              <a:t> ким </a:t>
            </a:r>
            <a:r>
              <a:rPr lang="ru-RU" sz="1600" dirty="0" err="1">
                <a:solidFill>
                  <a:schemeClr val="tx2"/>
                </a:solidFill>
              </a:rPr>
              <a:t>томонидан</a:t>
            </a:r>
            <a:r>
              <a:rPr lang="ru-RU" sz="1600" dirty="0">
                <a:solidFill>
                  <a:schemeClr val="tx2"/>
                </a:solidFill>
              </a:rPr>
              <a:t>, </a:t>
            </a:r>
            <a:r>
              <a:rPr lang="ru-RU" sz="1600" dirty="0" err="1">
                <a:solidFill>
                  <a:schemeClr val="tx2"/>
                </a:solidFill>
              </a:rPr>
              <a:t>яъни</a:t>
            </a:r>
            <a:r>
              <a:rPr lang="ru-RU" sz="1600" dirty="0">
                <a:solidFill>
                  <a:schemeClr val="tx2"/>
                </a:solidFill>
              </a:rPr>
              <a:t> пора </a:t>
            </a:r>
            <a:r>
              <a:rPr lang="ru-RU" sz="1600" dirty="0" err="1">
                <a:solidFill>
                  <a:schemeClr val="tx2"/>
                </a:solidFill>
              </a:rPr>
              <a:t>олувчининг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ўзи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ёки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бошқа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шахс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томонидан</a:t>
            </a:r>
            <a:r>
              <a:rPr lang="ru-RU" sz="1600" dirty="0">
                <a:solidFill>
                  <a:schemeClr val="tx2"/>
                </a:solidFill>
              </a:rPr>
              <a:t> пора </a:t>
            </a:r>
            <a:r>
              <a:rPr lang="ru-RU" sz="1600" dirty="0" err="1">
                <a:solidFill>
                  <a:schemeClr val="tx2"/>
                </a:solidFill>
              </a:rPr>
              <a:t>олувчининг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талаби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ва</a:t>
            </a:r>
            <a:r>
              <a:rPr lang="ru-RU" sz="1600" dirty="0">
                <a:solidFill>
                  <a:schemeClr val="tx2"/>
                </a:solidFill>
              </a:rPr>
              <a:t>  </a:t>
            </a:r>
            <a:r>
              <a:rPr lang="ru-RU" sz="1600" dirty="0" err="1">
                <a:solidFill>
                  <a:schemeClr val="tx2"/>
                </a:solidFill>
              </a:rPr>
              <a:t>розилиги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билан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амалга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оширилганлиги</a:t>
            </a:r>
            <a:r>
              <a:rPr lang="ru-RU" sz="1500" dirty="0">
                <a:solidFill>
                  <a:schemeClr val="tx2"/>
                </a:solidFill>
              </a:rPr>
              <a:t>;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chemeClr val="tx2"/>
                </a:solidFill>
              </a:rPr>
              <a:t>Фойда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қандай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олинган</a:t>
            </a:r>
            <a:r>
              <a:rPr lang="ru-RU" sz="1600" dirty="0">
                <a:solidFill>
                  <a:schemeClr val="tx2"/>
                </a:solidFill>
              </a:rPr>
              <a:t> - </a:t>
            </a:r>
            <a:r>
              <a:rPr lang="ru-RU" sz="1600" dirty="0" err="1">
                <a:solidFill>
                  <a:schemeClr val="tx2"/>
                </a:solidFill>
              </a:rPr>
              <a:t>шахсан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ёки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воситачи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орқали</a:t>
            </a:r>
            <a:r>
              <a:rPr lang="ru-RU" sz="1500" dirty="0">
                <a:solidFill>
                  <a:schemeClr val="tx2"/>
                </a:solidFill>
              </a:rPr>
              <a:t>;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chemeClr val="tx2"/>
                </a:solidFill>
              </a:rPr>
              <a:t>Якуний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фойда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олувчи</a:t>
            </a:r>
            <a:r>
              <a:rPr lang="ru-RU" sz="1600" dirty="0">
                <a:solidFill>
                  <a:schemeClr val="tx2"/>
                </a:solidFill>
              </a:rPr>
              <a:t> ким - пора </a:t>
            </a:r>
            <a:r>
              <a:rPr lang="ru-RU" sz="1600" dirty="0" err="1">
                <a:solidFill>
                  <a:schemeClr val="tx2"/>
                </a:solidFill>
              </a:rPr>
              <a:t>олувчининг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ўзи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ёки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бошқа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шахс</a:t>
            </a:r>
            <a:r>
              <a:rPr lang="ru-RU" sz="1500" dirty="0">
                <a:solidFill>
                  <a:schemeClr val="tx2"/>
                </a:solidFill>
              </a:rPr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FA0CFC7-DCA7-4A93-B21B-464DD3A380CF}"/>
              </a:ext>
            </a:extLst>
          </p:cNvPr>
          <p:cNvGrpSpPr/>
          <p:nvPr/>
        </p:nvGrpSpPr>
        <p:grpSpPr>
          <a:xfrm>
            <a:off x="11427349" y="1575332"/>
            <a:ext cx="321739" cy="321739"/>
            <a:chOff x="8141435" y="1281486"/>
            <a:chExt cx="409904" cy="40990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6F4A4E9-7FCF-471E-B320-C01E8A972258}"/>
                </a:ext>
              </a:extLst>
            </p:cNvPr>
            <p:cNvSpPr/>
            <p:nvPr/>
          </p:nvSpPr>
          <p:spPr>
            <a:xfrm>
              <a:off x="8141435" y="1281486"/>
              <a:ext cx="409904" cy="409904"/>
            </a:xfrm>
            <a:prstGeom prst="ellipse">
              <a:avLst/>
            </a:prstGeom>
            <a:noFill/>
            <a:ln>
              <a:solidFill>
                <a:srgbClr val="1BD7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Arrow: Chevron 14">
              <a:extLst>
                <a:ext uri="{FF2B5EF4-FFF2-40B4-BE49-F238E27FC236}">
                  <a16:creationId xmlns:a16="http://schemas.microsoft.com/office/drawing/2014/main" id="{79F93D17-4AE6-4746-99D3-E6E48C393BE9}"/>
                </a:ext>
              </a:extLst>
            </p:cNvPr>
            <p:cNvSpPr/>
            <p:nvPr/>
          </p:nvSpPr>
          <p:spPr>
            <a:xfrm rot="5400000">
              <a:off x="8277304" y="1364331"/>
              <a:ext cx="138163" cy="262861"/>
            </a:xfrm>
            <a:prstGeom prst="chevron">
              <a:avLst>
                <a:gd name="adj" fmla="val 77778"/>
              </a:avLst>
            </a:prstGeom>
            <a:solidFill>
              <a:srgbClr val="1BD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C36D085B-DF83-44AE-B486-B0F9B364A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06" y="2905866"/>
            <a:ext cx="2366533" cy="3959392"/>
          </a:xfrm>
          <a:prstGeom prst="rect">
            <a:avLst/>
          </a:prstGeom>
        </p:spPr>
      </p:pic>
      <p:grpSp>
        <p:nvGrpSpPr>
          <p:cNvPr id="25" name="Group 505">
            <a:extLst>
              <a:ext uri="{FF2B5EF4-FFF2-40B4-BE49-F238E27FC236}">
                <a16:creationId xmlns:a16="http://schemas.microsoft.com/office/drawing/2014/main" id="{93C2DFE8-4715-454F-B1AF-37E3A7C683E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42912" y="1236840"/>
            <a:ext cx="671968" cy="660231"/>
            <a:chOff x="1423" y="2064"/>
            <a:chExt cx="229" cy="225"/>
          </a:xfrm>
          <a:solidFill>
            <a:srgbClr val="004BD2"/>
          </a:solidFill>
        </p:grpSpPr>
        <p:sp>
          <p:nvSpPr>
            <p:cNvPr id="27" name="Freeform 506">
              <a:extLst>
                <a:ext uri="{FF2B5EF4-FFF2-40B4-BE49-F238E27FC236}">
                  <a16:creationId xmlns:a16="http://schemas.microsoft.com/office/drawing/2014/main" id="{CE30F7CC-E37F-43DA-A29C-5705E48E2D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23" y="2064"/>
              <a:ext cx="229" cy="225"/>
            </a:xfrm>
            <a:custGeom>
              <a:avLst/>
              <a:gdLst>
                <a:gd name="T0" fmla="*/ 4454 w 6402"/>
                <a:gd name="T1" fmla="*/ 3799 h 6288"/>
                <a:gd name="T2" fmla="*/ 4032 w 6402"/>
                <a:gd name="T3" fmla="*/ 2365 h 6288"/>
                <a:gd name="T4" fmla="*/ 4248 w 6402"/>
                <a:gd name="T5" fmla="*/ 1519 h 6288"/>
                <a:gd name="T6" fmla="*/ 3703 w 6402"/>
                <a:gd name="T7" fmla="*/ 451 h 6288"/>
                <a:gd name="T8" fmla="*/ 1094 w 6402"/>
                <a:gd name="T9" fmla="*/ 1337 h 6288"/>
                <a:gd name="T10" fmla="*/ 804 w 6402"/>
                <a:gd name="T11" fmla="*/ 1583 h 6288"/>
                <a:gd name="T12" fmla="*/ 1559 w 6402"/>
                <a:gd name="T13" fmla="*/ 3112 h 6288"/>
                <a:gd name="T14" fmla="*/ 1064 w 6402"/>
                <a:gd name="T15" fmla="*/ 3671 h 6288"/>
                <a:gd name="T16" fmla="*/ 2086 w 6402"/>
                <a:gd name="T17" fmla="*/ 3454 h 6288"/>
                <a:gd name="T18" fmla="*/ 1998 w 6402"/>
                <a:gd name="T19" fmla="*/ 5266 h 6288"/>
                <a:gd name="T20" fmla="*/ 989 w 6402"/>
                <a:gd name="T21" fmla="*/ 4886 h 6288"/>
                <a:gd name="T22" fmla="*/ 737 w 6402"/>
                <a:gd name="T23" fmla="*/ 5326 h 6288"/>
                <a:gd name="T24" fmla="*/ 502 w 6402"/>
                <a:gd name="T25" fmla="*/ 4162 h 6288"/>
                <a:gd name="T26" fmla="*/ 87 w 6402"/>
                <a:gd name="T27" fmla="*/ 5399 h 6288"/>
                <a:gd name="T28" fmla="*/ 2548 w 6402"/>
                <a:gd name="T29" fmla="*/ 5786 h 6288"/>
                <a:gd name="T30" fmla="*/ 2889 w 6402"/>
                <a:gd name="T31" fmla="*/ 5782 h 6288"/>
                <a:gd name="T32" fmla="*/ 4450 w 6402"/>
                <a:gd name="T33" fmla="*/ 6129 h 6288"/>
                <a:gd name="T34" fmla="*/ 5644 w 6402"/>
                <a:gd name="T35" fmla="*/ 3769 h 6288"/>
                <a:gd name="T36" fmla="*/ 2368 w 6402"/>
                <a:gd name="T37" fmla="*/ 3490 h 6288"/>
                <a:gd name="T38" fmla="*/ 2791 w 6402"/>
                <a:gd name="T39" fmla="*/ 3490 h 6288"/>
                <a:gd name="T40" fmla="*/ 4052 w 6402"/>
                <a:gd name="T41" fmla="*/ 2079 h 6288"/>
                <a:gd name="T42" fmla="*/ 4129 w 6402"/>
                <a:gd name="T43" fmla="*/ 1988 h 6288"/>
                <a:gd name="T44" fmla="*/ 3517 w 6402"/>
                <a:gd name="T45" fmla="*/ 621 h 6288"/>
                <a:gd name="T46" fmla="*/ 1803 w 6402"/>
                <a:gd name="T47" fmla="*/ 1120 h 6288"/>
                <a:gd name="T48" fmla="*/ 1588 w 6402"/>
                <a:gd name="T49" fmla="*/ 1210 h 6288"/>
                <a:gd name="T50" fmla="*/ 1346 w 6402"/>
                <a:gd name="T51" fmla="*/ 1337 h 6288"/>
                <a:gd name="T52" fmla="*/ 1094 w 6402"/>
                <a:gd name="T53" fmla="*/ 1771 h 6288"/>
                <a:gd name="T54" fmla="*/ 1346 w 6402"/>
                <a:gd name="T55" fmla="*/ 2154 h 6288"/>
                <a:gd name="T56" fmla="*/ 1800 w 6402"/>
                <a:gd name="T57" fmla="*/ 1451 h 6288"/>
                <a:gd name="T58" fmla="*/ 3801 w 6402"/>
                <a:gd name="T59" fmla="*/ 2154 h 6288"/>
                <a:gd name="T60" fmla="*/ 3280 w 6402"/>
                <a:gd name="T61" fmla="*/ 3034 h 6288"/>
                <a:gd name="T62" fmla="*/ 2220 w 6402"/>
                <a:gd name="T63" fmla="*/ 3200 h 6288"/>
                <a:gd name="T64" fmla="*/ 2204 w 6402"/>
                <a:gd name="T65" fmla="*/ 3194 h 6288"/>
                <a:gd name="T66" fmla="*/ 1346 w 6402"/>
                <a:gd name="T67" fmla="*/ 2154 h 6288"/>
                <a:gd name="T68" fmla="*/ 2362 w 6402"/>
                <a:gd name="T69" fmla="*/ 5532 h 6288"/>
                <a:gd name="T70" fmla="*/ 2679 w 6402"/>
                <a:gd name="T71" fmla="*/ 4003 h 6288"/>
                <a:gd name="T72" fmla="*/ 2610 w 6402"/>
                <a:gd name="T73" fmla="*/ 5534 h 6288"/>
                <a:gd name="T74" fmla="*/ 3160 w 6402"/>
                <a:gd name="T75" fmla="*/ 5266 h 6288"/>
                <a:gd name="T76" fmla="*/ 3072 w 6402"/>
                <a:gd name="T77" fmla="*/ 3454 h 6288"/>
                <a:gd name="T78" fmla="*/ 3844 w 6402"/>
                <a:gd name="T79" fmla="*/ 5441 h 6288"/>
                <a:gd name="T80" fmla="*/ 4569 w 6402"/>
                <a:gd name="T81" fmla="*/ 5907 h 6288"/>
                <a:gd name="T82" fmla="*/ 4007 w 6402"/>
                <a:gd name="T83" fmla="*/ 4965 h 6288"/>
                <a:gd name="T84" fmla="*/ 6150 w 6402"/>
                <a:gd name="T85" fmla="*/ 4965 h 6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402" h="6288">
                  <a:moveTo>
                    <a:pt x="5644" y="3769"/>
                  </a:moveTo>
                  <a:cubicBezTo>
                    <a:pt x="5466" y="3685"/>
                    <a:pt x="5276" y="3643"/>
                    <a:pt x="5078" y="3643"/>
                  </a:cubicBezTo>
                  <a:cubicBezTo>
                    <a:pt x="4853" y="3643"/>
                    <a:pt x="4640" y="3699"/>
                    <a:pt x="4454" y="3799"/>
                  </a:cubicBezTo>
                  <a:cubicBezTo>
                    <a:pt x="4167" y="3552"/>
                    <a:pt x="3800" y="3368"/>
                    <a:pt x="3390" y="3263"/>
                  </a:cubicBezTo>
                  <a:cubicBezTo>
                    <a:pt x="3400" y="3257"/>
                    <a:pt x="3410" y="3250"/>
                    <a:pt x="3420" y="3244"/>
                  </a:cubicBezTo>
                  <a:cubicBezTo>
                    <a:pt x="3749" y="3024"/>
                    <a:pt x="3968" y="2706"/>
                    <a:pt x="4032" y="2365"/>
                  </a:cubicBezTo>
                  <a:cubicBezTo>
                    <a:pt x="4163" y="2330"/>
                    <a:pt x="4278" y="2240"/>
                    <a:pt x="4349" y="2110"/>
                  </a:cubicBezTo>
                  <a:cubicBezTo>
                    <a:pt x="4444" y="1941"/>
                    <a:pt x="4447" y="1738"/>
                    <a:pt x="4357" y="1583"/>
                  </a:cubicBezTo>
                  <a:cubicBezTo>
                    <a:pt x="4335" y="1543"/>
                    <a:pt x="4293" y="1519"/>
                    <a:pt x="4248" y="1519"/>
                  </a:cubicBezTo>
                  <a:lnTo>
                    <a:pt x="4248" y="1519"/>
                  </a:lnTo>
                  <a:lnTo>
                    <a:pt x="4060" y="1520"/>
                  </a:lnTo>
                  <a:cubicBezTo>
                    <a:pt x="4071" y="1087"/>
                    <a:pt x="3949" y="720"/>
                    <a:pt x="3703" y="451"/>
                  </a:cubicBezTo>
                  <a:cubicBezTo>
                    <a:pt x="3441" y="164"/>
                    <a:pt x="3040" y="0"/>
                    <a:pt x="2605" y="0"/>
                  </a:cubicBezTo>
                  <a:cubicBezTo>
                    <a:pt x="2226" y="0"/>
                    <a:pt x="1852" y="125"/>
                    <a:pt x="1577" y="343"/>
                  </a:cubicBezTo>
                  <a:cubicBezTo>
                    <a:pt x="1266" y="589"/>
                    <a:pt x="1094" y="942"/>
                    <a:pt x="1094" y="1337"/>
                  </a:cubicBezTo>
                  <a:lnTo>
                    <a:pt x="1094" y="1520"/>
                  </a:lnTo>
                  <a:lnTo>
                    <a:pt x="913" y="1520"/>
                  </a:lnTo>
                  <a:cubicBezTo>
                    <a:pt x="868" y="1520"/>
                    <a:pt x="826" y="1544"/>
                    <a:pt x="804" y="1583"/>
                  </a:cubicBezTo>
                  <a:cubicBezTo>
                    <a:pt x="712" y="1742"/>
                    <a:pt x="714" y="1948"/>
                    <a:pt x="808" y="2119"/>
                  </a:cubicBezTo>
                  <a:cubicBezTo>
                    <a:pt x="877" y="2243"/>
                    <a:pt x="987" y="2330"/>
                    <a:pt x="1114" y="2365"/>
                  </a:cubicBezTo>
                  <a:cubicBezTo>
                    <a:pt x="1166" y="2642"/>
                    <a:pt x="1319" y="2902"/>
                    <a:pt x="1559" y="3112"/>
                  </a:cubicBezTo>
                  <a:cubicBezTo>
                    <a:pt x="1622" y="3168"/>
                    <a:pt x="1690" y="3218"/>
                    <a:pt x="1761" y="3263"/>
                  </a:cubicBezTo>
                  <a:cubicBezTo>
                    <a:pt x="1528" y="3320"/>
                    <a:pt x="1312" y="3399"/>
                    <a:pt x="1117" y="3501"/>
                  </a:cubicBezTo>
                  <a:cubicBezTo>
                    <a:pt x="1056" y="3533"/>
                    <a:pt x="1032" y="3609"/>
                    <a:pt x="1064" y="3671"/>
                  </a:cubicBezTo>
                  <a:cubicBezTo>
                    <a:pt x="1087" y="3714"/>
                    <a:pt x="1130" y="3739"/>
                    <a:pt x="1176" y="3739"/>
                  </a:cubicBezTo>
                  <a:cubicBezTo>
                    <a:pt x="1195" y="3739"/>
                    <a:pt x="1215" y="3734"/>
                    <a:pt x="1234" y="3724"/>
                  </a:cubicBezTo>
                  <a:cubicBezTo>
                    <a:pt x="1482" y="3595"/>
                    <a:pt x="1768" y="3504"/>
                    <a:pt x="2086" y="3454"/>
                  </a:cubicBezTo>
                  <a:lnTo>
                    <a:pt x="2245" y="3887"/>
                  </a:lnTo>
                  <a:lnTo>
                    <a:pt x="1993" y="5200"/>
                  </a:lnTo>
                  <a:cubicBezTo>
                    <a:pt x="1989" y="5222"/>
                    <a:pt x="1990" y="5245"/>
                    <a:pt x="1998" y="5266"/>
                  </a:cubicBezTo>
                  <a:lnTo>
                    <a:pt x="2090" y="5522"/>
                  </a:lnTo>
                  <a:cubicBezTo>
                    <a:pt x="1713" y="5501"/>
                    <a:pt x="1342" y="5454"/>
                    <a:pt x="989" y="5382"/>
                  </a:cubicBezTo>
                  <a:lnTo>
                    <a:pt x="989" y="4886"/>
                  </a:lnTo>
                  <a:cubicBezTo>
                    <a:pt x="989" y="4817"/>
                    <a:pt x="932" y="4761"/>
                    <a:pt x="863" y="4761"/>
                  </a:cubicBezTo>
                  <a:cubicBezTo>
                    <a:pt x="793" y="4761"/>
                    <a:pt x="737" y="4817"/>
                    <a:pt x="737" y="4886"/>
                  </a:cubicBezTo>
                  <a:lnTo>
                    <a:pt x="737" y="5326"/>
                  </a:lnTo>
                  <a:cubicBezTo>
                    <a:pt x="573" y="5287"/>
                    <a:pt x="413" y="5242"/>
                    <a:pt x="259" y="5191"/>
                  </a:cubicBezTo>
                  <a:cubicBezTo>
                    <a:pt x="284" y="4869"/>
                    <a:pt x="378" y="4582"/>
                    <a:pt x="538" y="4337"/>
                  </a:cubicBezTo>
                  <a:cubicBezTo>
                    <a:pt x="576" y="4278"/>
                    <a:pt x="560" y="4200"/>
                    <a:pt x="502" y="4162"/>
                  </a:cubicBezTo>
                  <a:cubicBezTo>
                    <a:pt x="444" y="4124"/>
                    <a:pt x="366" y="4141"/>
                    <a:pt x="328" y="4199"/>
                  </a:cubicBezTo>
                  <a:cubicBezTo>
                    <a:pt x="126" y="4506"/>
                    <a:pt x="17" y="4868"/>
                    <a:pt x="2" y="5276"/>
                  </a:cubicBezTo>
                  <a:cubicBezTo>
                    <a:pt x="0" y="5331"/>
                    <a:pt x="34" y="5381"/>
                    <a:pt x="87" y="5399"/>
                  </a:cubicBezTo>
                  <a:cubicBezTo>
                    <a:pt x="741" y="5625"/>
                    <a:pt x="1495" y="5757"/>
                    <a:pt x="2268" y="5782"/>
                  </a:cubicBezTo>
                  <a:lnTo>
                    <a:pt x="2269" y="5782"/>
                  </a:lnTo>
                  <a:cubicBezTo>
                    <a:pt x="2362" y="5785"/>
                    <a:pt x="2456" y="5786"/>
                    <a:pt x="2548" y="5786"/>
                  </a:cubicBezTo>
                  <a:lnTo>
                    <a:pt x="2579" y="5786"/>
                  </a:lnTo>
                  <a:lnTo>
                    <a:pt x="2610" y="5786"/>
                  </a:lnTo>
                  <a:cubicBezTo>
                    <a:pt x="2702" y="5786"/>
                    <a:pt x="2797" y="5785"/>
                    <a:pt x="2889" y="5782"/>
                  </a:cubicBezTo>
                  <a:lnTo>
                    <a:pt x="2890" y="5782"/>
                  </a:lnTo>
                  <a:cubicBezTo>
                    <a:pt x="3255" y="5770"/>
                    <a:pt x="3615" y="5734"/>
                    <a:pt x="3963" y="5676"/>
                  </a:cubicBezTo>
                  <a:cubicBezTo>
                    <a:pt x="4082" y="5863"/>
                    <a:pt x="4248" y="6020"/>
                    <a:pt x="4450" y="6129"/>
                  </a:cubicBezTo>
                  <a:cubicBezTo>
                    <a:pt x="4642" y="6233"/>
                    <a:pt x="4859" y="6288"/>
                    <a:pt x="5079" y="6288"/>
                  </a:cubicBezTo>
                  <a:cubicBezTo>
                    <a:pt x="5808" y="6288"/>
                    <a:pt x="6402" y="5694"/>
                    <a:pt x="6402" y="4965"/>
                  </a:cubicBezTo>
                  <a:cubicBezTo>
                    <a:pt x="6402" y="4456"/>
                    <a:pt x="6104" y="3987"/>
                    <a:pt x="5644" y="3769"/>
                  </a:cubicBezTo>
                  <a:close/>
                  <a:moveTo>
                    <a:pt x="2695" y="3751"/>
                  </a:moveTo>
                  <a:lnTo>
                    <a:pt x="2463" y="3751"/>
                  </a:lnTo>
                  <a:lnTo>
                    <a:pt x="2368" y="3490"/>
                  </a:lnTo>
                  <a:cubicBezTo>
                    <a:pt x="2436" y="3501"/>
                    <a:pt x="2504" y="3506"/>
                    <a:pt x="2573" y="3506"/>
                  </a:cubicBezTo>
                  <a:cubicBezTo>
                    <a:pt x="2575" y="3506"/>
                    <a:pt x="2578" y="3506"/>
                    <a:pt x="2581" y="3506"/>
                  </a:cubicBezTo>
                  <a:cubicBezTo>
                    <a:pt x="2651" y="3506"/>
                    <a:pt x="2721" y="3501"/>
                    <a:pt x="2791" y="3490"/>
                  </a:cubicBezTo>
                  <a:lnTo>
                    <a:pt x="2695" y="3751"/>
                  </a:lnTo>
                  <a:close/>
                  <a:moveTo>
                    <a:pt x="4129" y="1988"/>
                  </a:moveTo>
                  <a:cubicBezTo>
                    <a:pt x="4117" y="2010"/>
                    <a:pt x="4092" y="2048"/>
                    <a:pt x="4052" y="2079"/>
                  </a:cubicBezTo>
                  <a:lnTo>
                    <a:pt x="4052" y="1771"/>
                  </a:lnTo>
                  <a:lnTo>
                    <a:pt x="4163" y="1771"/>
                  </a:lnTo>
                  <a:cubicBezTo>
                    <a:pt x="4179" y="1840"/>
                    <a:pt x="4168" y="1919"/>
                    <a:pt x="4129" y="1988"/>
                  </a:cubicBezTo>
                  <a:close/>
                  <a:moveTo>
                    <a:pt x="1346" y="1337"/>
                  </a:moveTo>
                  <a:cubicBezTo>
                    <a:pt x="1346" y="632"/>
                    <a:pt x="1995" y="252"/>
                    <a:pt x="2605" y="252"/>
                  </a:cubicBezTo>
                  <a:cubicBezTo>
                    <a:pt x="2970" y="252"/>
                    <a:pt x="3302" y="386"/>
                    <a:pt x="3517" y="621"/>
                  </a:cubicBezTo>
                  <a:cubicBezTo>
                    <a:pt x="3719" y="842"/>
                    <a:pt x="3819" y="1151"/>
                    <a:pt x="3808" y="1520"/>
                  </a:cubicBezTo>
                  <a:lnTo>
                    <a:pt x="2853" y="1520"/>
                  </a:lnTo>
                  <a:cubicBezTo>
                    <a:pt x="2414" y="1520"/>
                    <a:pt x="2070" y="1389"/>
                    <a:pt x="1803" y="1120"/>
                  </a:cubicBezTo>
                  <a:cubicBezTo>
                    <a:pt x="1779" y="1096"/>
                    <a:pt x="1747" y="1083"/>
                    <a:pt x="1714" y="1083"/>
                  </a:cubicBezTo>
                  <a:cubicBezTo>
                    <a:pt x="1697" y="1083"/>
                    <a:pt x="1681" y="1086"/>
                    <a:pt x="1665" y="1093"/>
                  </a:cubicBezTo>
                  <a:cubicBezTo>
                    <a:pt x="1618" y="1113"/>
                    <a:pt x="1587" y="1159"/>
                    <a:pt x="1588" y="1210"/>
                  </a:cubicBezTo>
                  <a:cubicBezTo>
                    <a:pt x="1589" y="1313"/>
                    <a:pt x="1564" y="1391"/>
                    <a:pt x="1515" y="1440"/>
                  </a:cubicBezTo>
                  <a:cubicBezTo>
                    <a:pt x="1468" y="1488"/>
                    <a:pt x="1401" y="1508"/>
                    <a:pt x="1346" y="1517"/>
                  </a:cubicBezTo>
                  <a:lnTo>
                    <a:pt x="1346" y="1337"/>
                  </a:lnTo>
                  <a:close/>
                  <a:moveTo>
                    <a:pt x="1029" y="1997"/>
                  </a:moveTo>
                  <a:cubicBezTo>
                    <a:pt x="989" y="1926"/>
                    <a:pt x="979" y="1843"/>
                    <a:pt x="997" y="1771"/>
                  </a:cubicBezTo>
                  <a:lnTo>
                    <a:pt x="1094" y="1771"/>
                  </a:lnTo>
                  <a:lnTo>
                    <a:pt x="1094" y="2077"/>
                  </a:lnTo>
                  <a:cubicBezTo>
                    <a:pt x="1061" y="2049"/>
                    <a:pt x="1039" y="2016"/>
                    <a:pt x="1029" y="1997"/>
                  </a:cubicBezTo>
                  <a:close/>
                  <a:moveTo>
                    <a:pt x="1346" y="2154"/>
                  </a:moveTo>
                  <a:lnTo>
                    <a:pt x="1346" y="1770"/>
                  </a:lnTo>
                  <a:cubicBezTo>
                    <a:pt x="1449" y="1760"/>
                    <a:pt x="1588" y="1725"/>
                    <a:pt x="1694" y="1618"/>
                  </a:cubicBezTo>
                  <a:cubicBezTo>
                    <a:pt x="1740" y="1571"/>
                    <a:pt x="1776" y="1515"/>
                    <a:pt x="1800" y="1451"/>
                  </a:cubicBezTo>
                  <a:cubicBezTo>
                    <a:pt x="2087" y="1666"/>
                    <a:pt x="2433" y="1771"/>
                    <a:pt x="2853" y="1771"/>
                  </a:cubicBezTo>
                  <a:lnTo>
                    <a:pt x="3801" y="1771"/>
                  </a:lnTo>
                  <a:lnTo>
                    <a:pt x="3801" y="2154"/>
                  </a:lnTo>
                  <a:cubicBezTo>
                    <a:pt x="3801" y="2184"/>
                    <a:pt x="3799" y="2215"/>
                    <a:pt x="3796" y="2245"/>
                  </a:cubicBezTo>
                  <a:cubicBezTo>
                    <a:pt x="3796" y="2246"/>
                    <a:pt x="3796" y="2247"/>
                    <a:pt x="3796" y="2247"/>
                  </a:cubicBezTo>
                  <a:cubicBezTo>
                    <a:pt x="3763" y="2548"/>
                    <a:pt x="3576" y="2837"/>
                    <a:pt x="3280" y="3034"/>
                  </a:cubicBezTo>
                  <a:cubicBezTo>
                    <a:pt x="3067" y="3177"/>
                    <a:pt x="2819" y="3255"/>
                    <a:pt x="2581" y="3255"/>
                  </a:cubicBezTo>
                  <a:cubicBezTo>
                    <a:pt x="2579" y="3255"/>
                    <a:pt x="2577" y="3255"/>
                    <a:pt x="2574" y="3255"/>
                  </a:cubicBezTo>
                  <a:cubicBezTo>
                    <a:pt x="2453" y="3254"/>
                    <a:pt x="2333" y="3235"/>
                    <a:pt x="2220" y="3200"/>
                  </a:cubicBezTo>
                  <a:cubicBezTo>
                    <a:pt x="2218" y="3199"/>
                    <a:pt x="2216" y="3198"/>
                    <a:pt x="2214" y="3198"/>
                  </a:cubicBezTo>
                  <a:cubicBezTo>
                    <a:pt x="2214" y="3198"/>
                    <a:pt x="2214" y="3198"/>
                    <a:pt x="2214" y="3198"/>
                  </a:cubicBezTo>
                  <a:cubicBezTo>
                    <a:pt x="2211" y="3196"/>
                    <a:pt x="2207" y="3195"/>
                    <a:pt x="2204" y="3194"/>
                  </a:cubicBezTo>
                  <a:cubicBezTo>
                    <a:pt x="2203" y="3194"/>
                    <a:pt x="2203" y="3194"/>
                    <a:pt x="2202" y="3194"/>
                  </a:cubicBezTo>
                  <a:cubicBezTo>
                    <a:pt x="2200" y="3193"/>
                    <a:pt x="2197" y="3192"/>
                    <a:pt x="2194" y="3192"/>
                  </a:cubicBezTo>
                  <a:cubicBezTo>
                    <a:pt x="1718" y="3036"/>
                    <a:pt x="1346" y="2610"/>
                    <a:pt x="1346" y="2154"/>
                  </a:cubicBezTo>
                  <a:close/>
                  <a:moveTo>
                    <a:pt x="2579" y="5534"/>
                  </a:moveTo>
                  <a:lnTo>
                    <a:pt x="2548" y="5534"/>
                  </a:lnTo>
                  <a:cubicBezTo>
                    <a:pt x="2487" y="5534"/>
                    <a:pt x="2424" y="5534"/>
                    <a:pt x="2362" y="5532"/>
                  </a:cubicBezTo>
                  <a:lnTo>
                    <a:pt x="2247" y="5213"/>
                  </a:lnTo>
                  <a:lnTo>
                    <a:pt x="2479" y="4003"/>
                  </a:lnTo>
                  <a:lnTo>
                    <a:pt x="2679" y="4003"/>
                  </a:lnTo>
                  <a:lnTo>
                    <a:pt x="2912" y="5213"/>
                  </a:lnTo>
                  <a:lnTo>
                    <a:pt x="2797" y="5532"/>
                  </a:lnTo>
                  <a:cubicBezTo>
                    <a:pt x="2734" y="5534"/>
                    <a:pt x="2672" y="5534"/>
                    <a:pt x="2610" y="5534"/>
                  </a:cubicBezTo>
                  <a:lnTo>
                    <a:pt x="2579" y="5534"/>
                  </a:lnTo>
                  <a:close/>
                  <a:moveTo>
                    <a:pt x="3068" y="5522"/>
                  </a:moveTo>
                  <a:lnTo>
                    <a:pt x="3160" y="5266"/>
                  </a:lnTo>
                  <a:cubicBezTo>
                    <a:pt x="3168" y="5245"/>
                    <a:pt x="3170" y="5222"/>
                    <a:pt x="3165" y="5200"/>
                  </a:cubicBezTo>
                  <a:lnTo>
                    <a:pt x="2913" y="3887"/>
                  </a:lnTo>
                  <a:lnTo>
                    <a:pt x="3072" y="3454"/>
                  </a:lnTo>
                  <a:cubicBezTo>
                    <a:pt x="3521" y="3527"/>
                    <a:pt x="3927" y="3698"/>
                    <a:pt x="4236" y="3946"/>
                  </a:cubicBezTo>
                  <a:cubicBezTo>
                    <a:pt x="3943" y="4188"/>
                    <a:pt x="3755" y="4555"/>
                    <a:pt x="3755" y="4965"/>
                  </a:cubicBezTo>
                  <a:cubicBezTo>
                    <a:pt x="3755" y="5131"/>
                    <a:pt x="3786" y="5291"/>
                    <a:pt x="3844" y="5441"/>
                  </a:cubicBezTo>
                  <a:cubicBezTo>
                    <a:pt x="3591" y="5480"/>
                    <a:pt x="3331" y="5507"/>
                    <a:pt x="3068" y="5522"/>
                  </a:cubicBezTo>
                  <a:close/>
                  <a:moveTo>
                    <a:pt x="5078" y="6036"/>
                  </a:moveTo>
                  <a:cubicBezTo>
                    <a:pt x="4901" y="6036"/>
                    <a:pt x="4725" y="5992"/>
                    <a:pt x="4569" y="5907"/>
                  </a:cubicBezTo>
                  <a:cubicBezTo>
                    <a:pt x="4384" y="5808"/>
                    <a:pt x="4237" y="5658"/>
                    <a:pt x="4139" y="5481"/>
                  </a:cubicBezTo>
                  <a:cubicBezTo>
                    <a:pt x="4139" y="5480"/>
                    <a:pt x="4138" y="5479"/>
                    <a:pt x="4138" y="5478"/>
                  </a:cubicBezTo>
                  <a:cubicBezTo>
                    <a:pt x="4054" y="5324"/>
                    <a:pt x="4007" y="5148"/>
                    <a:pt x="4007" y="4965"/>
                  </a:cubicBezTo>
                  <a:cubicBezTo>
                    <a:pt x="4007" y="4375"/>
                    <a:pt x="4488" y="3894"/>
                    <a:pt x="5078" y="3894"/>
                  </a:cubicBezTo>
                  <a:cubicBezTo>
                    <a:pt x="5239" y="3894"/>
                    <a:pt x="5393" y="3929"/>
                    <a:pt x="5536" y="3997"/>
                  </a:cubicBezTo>
                  <a:cubicBezTo>
                    <a:pt x="5909" y="4173"/>
                    <a:pt x="6150" y="4553"/>
                    <a:pt x="6150" y="4965"/>
                  </a:cubicBezTo>
                  <a:cubicBezTo>
                    <a:pt x="6150" y="5556"/>
                    <a:pt x="5669" y="6036"/>
                    <a:pt x="5078" y="60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507">
              <a:extLst>
                <a:ext uri="{FF2B5EF4-FFF2-40B4-BE49-F238E27FC236}">
                  <a16:creationId xmlns:a16="http://schemas.microsoft.com/office/drawing/2014/main" id="{667F2606-F764-43E3-9267-EB693F8E31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5" y="2199"/>
              <a:ext cx="10" cy="9"/>
            </a:xfrm>
            <a:custGeom>
              <a:avLst/>
              <a:gdLst>
                <a:gd name="T0" fmla="*/ 143 w 288"/>
                <a:gd name="T1" fmla="*/ 270 h 270"/>
                <a:gd name="T2" fmla="*/ 213 w 288"/>
                <a:gd name="T3" fmla="*/ 249 h 270"/>
                <a:gd name="T4" fmla="*/ 215 w 288"/>
                <a:gd name="T5" fmla="*/ 248 h 270"/>
                <a:gd name="T6" fmla="*/ 250 w 288"/>
                <a:gd name="T7" fmla="*/ 73 h 270"/>
                <a:gd name="T8" fmla="*/ 75 w 288"/>
                <a:gd name="T9" fmla="*/ 38 h 270"/>
                <a:gd name="T10" fmla="*/ 73 w 288"/>
                <a:gd name="T11" fmla="*/ 40 h 270"/>
                <a:gd name="T12" fmla="*/ 38 w 288"/>
                <a:gd name="T13" fmla="*/ 214 h 270"/>
                <a:gd name="T14" fmla="*/ 143 w 288"/>
                <a:gd name="T15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8" h="270">
                  <a:moveTo>
                    <a:pt x="143" y="270"/>
                  </a:moveTo>
                  <a:cubicBezTo>
                    <a:pt x="167" y="270"/>
                    <a:pt x="191" y="263"/>
                    <a:pt x="213" y="249"/>
                  </a:cubicBezTo>
                  <a:lnTo>
                    <a:pt x="215" y="248"/>
                  </a:lnTo>
                  <a:cubicBezTo>
                    <a:pt x="273" y="209"/>
                    <a:pt x="288" y="131"/>
                    <a:pt x="250" y="73"/>
                  </a:cubicBezTo>
                  <a:cubicBezTo>
                    <a:pt x="211" y="15"/>
                    <a:pt x="133" y="0"/>
                    <a:pt x="75" y="38"/>
                  </a:cubicBezTo>
                  <a:lnTo>
                    <a:pt x="73" y="40"/>
                  </a:lnTo>
                  <a:cubicBezTo>
                    <a:pt x="15" y="78"/>
                    <a:pt x="0" y="156"/>
                    <a:pt x="38" y="214"/>
                  </a:cubicBezTo>
                  <a:cubicBezTo>
                    <a:pt x="62" y="251"/>
                    <a:pt x="102" y="270"/>
                    <a:pt x="143" y="27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508">
              <a:extLst>
                <a:ext uri="{FF2B5EF4-FFF2-40B4-BE49-F238E27FC236}">
                  <a16:creationId xmlns:a16="http://schemas.microsoft.com/office/drawing/2014/main" id="{614477E3-0C29-49BD-B68A-D20504B21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7" y="2210"/>
              <a:ext cx="34" cy="61"/>
            </a:xfrm>
            <a:custGeom>
              <a:avLst/>
              <a:gdLst>
                <a:gd name="T0" fmla="*/ 923 w 955"/>
                <a:gd name="T1" fmla="*/ 1093 h 1717"/>
                <a:gd name="T2" fmla="*/ 833 w 955"/>
                <a:gd name="T3" fmla="*/ 1344 h 1717"/>
                <a:gd name="T4" fmla="*/ 613 w 955"/>
                <a:gd name="T5" fmla="*/ 1469 h 1717"/>
                <a:gd name="T6" fmla="*/ 613 w 955"/>
                <a:gd name="T7" fmla="*/ 1588 h 1717"/>
                <a:gd name="T8" fmla="*/ 613 w 955"/>
                <a:gd name="T9" fmla="*/ 1598 h 1717"/>
                <a:gd name="T10" fmla="*/ 492 w 955"/>
                <a:gd name="T11" fmla="*/ 1717 h 1717"/>
                <a:gd name="T12" fmla="*/ 374 w 955"/>
                <a:gd name="T13" fmla="*/ 1598 h 1717"/>
                <a:gd name="T14" fmla="*/ 374 w 955"/>
                <a:gd name="T15" fmla="*/ 1470 h 1717"/>
                <a:gd name="T16" fmla="*/ 229 w 955"/>
                <a:gd name="T17" fmla="*/ 1411 h 1717"/>
                <a:gd name="T18" fmla="*/ 136 w 955"/>
                <a:gd name="T19" fmla="*/ 1336 h 1717"/>
                <a:gd name="T20" fmla="*/ 110 w 955"/>
                <a:gd name="T21" fmla="*/ 1302 h 1717"/>
                <a:gd name="T22" fmla="*/ 286 w 955"/>
                <a:gd name="T23" fmla="*/ 1116 h 1717"/>
                <a:gd name="T24" fmla="*/ 328 w 955"/>
                <a:gd name="T25" fmla="*/ 1163 h 1717"/>
                <a:gd name="T26" fmla="*/ 489 w 955"/>
                <a:gd name="T27" fmla="*/ 1219 h 1717"/>
                <a:gd name="T28" fmla="*/ 638 w 955"/>
                <a:gd name="T29" fmla="*/ 1096 h 1717"/>
                <a:gd name="T30" fmla="*/ 581 w 955"/>
                <a:gd name="T31" fmla="*/ 1028 h 1717"/>
                <a:gd name="T32" fmla="*/ 444 w 955"/>
                <a:gd name="T33" fmla="*/ 985 h 1717"/>
                <a:gd name="T34" fmla="*/ 283 w 955"/>
                <a:gd name="T35" fmla="*/ 934 h 1717"/>
                <a:gd name="T36" fmla="*/ 146 w 955"/>
                <a:gd name="T37" fmla="*/ 823 h 1717"/>
                <a:gd name="T38" fmla="*/ 90 w 955"/>
                <a:gd name="T39" fmla="*/ 623 h 1717"/>
                <a:gd name="T40" fmla="*/ 166 w 955"/>
                <a:gd name="T41" fmla="*/ 406 h 1717"/>
                <a:gd name="T42" fmla="*/ 376 w 955"/>
                <a:gd name="T43" fmla="*/ 282 h 1717"/>
                <a:gd name="T44" fmla="*/ 376 w 955"/>
                <a:gd name="T45" fmla="*/ 254 h 1717"/>
                <a:gd name="T46" fmla="*/ 376 w 955"/>
                <a:gd name="T47" fmla="*/ 119 h 1717"/>
                <a:gd name="T48" fmla="*/ 495 w 955"/>
                <a:gd name="T49" fmla="*/ 0 h 1717"/>
                <a:gd name="T50" fmla="*/ 613 w 955"/>
                <a:gd name="T51" fmla="*/ 119 h 1717"/>
                <a:gd name="T52" fmla="*/ 613 w 955"/>
                <a:gd name="T53" fmla="*/ 169 h 1717"/>
                <a:gd name="T54" fmla="*/ 613 w 955"/>
                <a:gd name="T55" fmla="*/ 283 h 1717"/>
                <a:gd name="T56" fmla="*/ 716 w 955"/>
                <a:gd name="T57" fmla="*/ 318 h 1717"/>
                <a:gd name="T58" fmla="*/ 780 w 955"/>
                <a:gd name="T59" fmla="*/ 354 h 1717"/>
                <a:gd name="T60" fmla="*/ 799 w 955"/>
                <a:gd name="T61" fmla="*/ 370 h 1717"/>
                <a:gd name="T62" fmla="*/ 670 w 955"/>
                <a:gd name="T63" fmla="*/ 580 h 1717"/>
                <a:gd name="T64" fmla="*/ 372 w 955"/>
                <a:gd name="T65" fmla="*/ 627 h 1717"/>
                <a:gd name="T66" fmla="*/ 413 w 955"/>
                <a:gd name="T67" fmla="*/ 699 h 1717"/>
                <a:gd name="T68" fmla="*/ 515 w 955"/>
                <a:gd name="T69" fmla="*/ 735 h 1717"/>
                <a:gd name="T70" fmla="*/ 648 w 955"/>
                <a:gd name="T71" fmla="*/ 765 h 1717"/>
                <a:gd name="T72" fmla="*/ 780 w 955"/>
                <a:gd name="T73" fmla="*/ 815 h 1717"/>
                <a:gd name="T74" fmla="*/ 882 w 955"/>
                <a:gd name="T75" fmla="*/ 914 h 1717"/>
                <a:gd name="T76" fmla="*/ 923 w 955"/>
                <a:gd name="T77" fmla="*/ 1093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55" h="1717">
                  <a:moveTo>
                    <a:pt x="923" y="1093"/>
                  </a:moveTo>
                  <a:cubicBezTo>
                    <a:pt x="923" y="1197"/>
                    <a:pt x="893" y="1281"/>
                    <a:pt x="833" y="1344"/>
                  </a:cubicBezTo>
                  <a:cubicBezTo>
                    <a:pt x="773" y="1407"/>
                    <a:pt x="699" y="1449"/>
                    <a:pt x="613" y="1469"/>
                  </a:cubicBezTo>
                  <a:lnTo>
                    <a:pt x="613" y="1588"/>
                  </a:lnTo>
                  <a:lnTo>
                    <a:pt x="613" y="1598"/>
                  </a:lnTo>
                  <a:cubicBezTo>
                    <a:pt x="613" y="1664"/>
                    <a:pt x="558" y="1717"/>
                    <a:pt x="492" y="1717"/>
                  </a:cubicBezTo>
                  <a:cubicBezTo>
                    <a:pt x="427" y="1717"/>
                    <a:pt x="374" y="1664"/>
                    <a:pt x="374" y="1598"/>
                  </a:cubicBezTo>
                  <a:lnTo>
                    <a:pt x="374" y="1470"/>
                  </a:lnTo>
                  <a:cubicBezTo>
                    <a:pt x="320" y="1458"/>
                    <a:pt x="272" y="1438"/>
                    <a:pt x="229" y="1411"/>
                  </a:cubicBezTo>
                  <a:cubicBezTo>
                    <a:pt x="184" y="1382"/>
                    <a:pt x="153" y="1358"/>
                    <a:pt x="136" y="1336"/>
                  </a:cubicBezTo>
                  <a:lnTo>
                    <a:pt x="110" y="1302"/>
                  </a:lnTo>
                  <a:cubicBezTo>
                    <a:pt x="0" y="1159"/>
                    <a:pt x="181" y="1006"/>
                    <a:pt x="286" y="1116"/>
                  </a:cubicBezTo>
                  <a:cubicBezTo>
                    <a:pt x="299" y="1129"/>
                    <a:pt x="312" y="1146"/>
                    <a:pt x="328" y="1163"/>
                  </a:cubicBezTo>
                  <a:cubicBezTo>
                    <a:pt x="372" y="1211"/>
                    <a:pt x="436" y="1219"/>
                    <a:pt x="489" y="1219"/>
                  </a:cubicBezTo>
                  <a:cubicBezTo>
                    <a:pt x="588" y="1219"/>
                    <a:pt x="638" y="1179"/>
                    <a:pt x="638" y="1096"/>
                  </a:cubicBezTo>
                  <a:cubicBezTo>
                    <a:pt x="638" y="1067"/>
                    <a:pt x="619" y="1044"/>
                    <a:pt x="581" y="1028"/>
                  </a:cubicBezTo>
                  <a:cubicBezTo>
                    <a:pt x="543" y="1012"/>
                    <a:pt x="498" y="998"/>
                    <a:pt x="444" y="985"/>
                  </a:cubicBezTo>
                  <a:cubicBezTo>
                    <a:pt x="390" y="972"/>
                    <a:pt x="337" y="955"/>
                    <a:pt x="283" y="934"/>
                  </a:cubicBezTo>
                  <a:cubicBezTo>
                    <a:pt x="229" y="912"/>
                    <a:pt x="184" y="875"/>
                    <a:pt x="146" y="823"/>
                  </a:cubicBezTo>
                  <a:cubicBezTo>
                    <a:pt x="108" y="770"/>
                    <a:pt x="90" y="704"/>
                    <a:pt x="90" y="623"/>
                  </a:cubicBezTo>
                  <a:cubicBezTo>
                    <a:pt x="90" y="543"/>
                    <a:pt x="116" y="471"/>
                    <a:pt x="166" y="406"/>
                  </a:cubicBezTo>
                  <a:cubicBezTo>
                    <a:pt x="216" y="342"/>
                    <a:pt x="288" y="299"/>
                    <a:pt x="376" y="282"/>
                  </a:cubicBezTo>
                  <a:lnTo>
                    <a:pt x="376" y="254"/>
                  </a:lnTo>
                  <a:lnTo>
                    <a:pt x="376" y="119"/>
                  </a:lnTo>
                  <a:cubicBezTo>
                    <a:pt x="376" y="54"/>
                    <a:pt x="429" y="0"/>
                    <a:pt x="495" y="0"/>
                  </a:cubicBezTo>
                  <a:cubicBezTo>
                    <a:pt x="560" y="0"/>
                    <a:pt x="613" y="54"/>
                    <a:pt x="613" y="119"/>
                  </a:cubicBezTo>
                  <a:lnTo>
                    <a:pt x="613" y="169"/>
                  </a:lnTo>
                  <a:lnTo>
                    <a:pt x="613" y="283"/>
                  </a:lnTo>
                  <a:cubicBezTo>
                    <a:pt x="651" y="291"/>
                    <a:pt x="685" y="303"/>
                    <a:pt x="716" y="318"/>
                  </a:cubicBezTo>
                  <a:cubicBezTo>
                    <a:pt x="747" y="332"/>
                    <a:pt x="768" y="344"/>
                    <a:pt x="780" y="354"/>
                  </a:cubicBezTo>
                  <a:lnTo>
                    <a:pt x="799" y="370"/>
                  </a:lnTo>
                  <a:cubicBezTo>
                    <a:pt x="955" y="486"/>
                    <a:pt x="804" y="694"/>
                    <a:pt x="670" y="580"/>
                  </a:cubicBezTo>
                  <a:cubicBezTo>
                    <a:pt x="578" y="504"/>
                    <a:pt x="372" y="487"/>
                    <a:pt x="372" y="627"/>
                  </a:cubicBezTo>
                  <a:cubicBezTo>
                    <a:pt x="372" y="657"/>
                    <a:pt x="385" y="681"/>
                    <a:pt x="413" y="699"/>
                  </a:cubicBezTo>
                  <a:cubicBezTo>
                    <a:pt x="440" y="717"/>
                    <a:pt x="474" y="729"/>
                    <a:pt x="515" y="735"/>
                  </a:cubicBezTo>
                  <a:cubicBezTo>
                    <a:pt x="555" y="741"/>
                    <a:pt x="599" y="751"/>
                    <a:pt x="648" y="765"/>
                  </a:cubicBezTo>
                  <a:cubicBezTo>
                    <a:pt x="696" y="780"/>
                    <a:pt x="740" y="796"/>
                    <a:pt x="780" y="815"/>
                  </a:cubicBezTo>
                  <a:cubicBezTo>
                    <a:pt x="821" y="833"/>
                    <a:pt x="855" y="867"/>
                    <a:pt x="882" y="914"/>
                  </a:cubicBezTo>
                  <a:cubicBezTo>
                    <a:pt x="910" y="962"/>
                    <a:pt x="923" y="1021"/>
                    <a:pt x="923" y="109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82695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C86E66-CEAF-422B-8207-5FC7BF594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798" y="488656"/>
            <a:ext cx="7554591" cy="434975"/>
          </a:xfrm>
        </p:spPr>
        <p:txBody>
          <a:bodyPr/>
          <a:lstStyle/>
          <a:p>
            <a:r>
              <a:rPr lang="ru-RU" dirty="0"/>
              <a:t> UK </a:t>
            </a:r>
            <a:r>
              <a:rPr lang="ru-RU" dirty="0" err="1"/>
              <a:t>Bribery</a:t>
            </a:r>
            <a:r>
              <a:rPr lang="ru-RU" dirty="0"/>
              <a:t> </a:t>
            </a:r>
            <a:r>
              <a:rPr lang="ru-RU" dirty="0" err="1"/>
              <a:t>Act</a:t>
            </a:r>
            <a:r>
              <a:rPr lang="ru-RU" dirty="0"/>
              <a:t> </a:t>
            </a:r>
            <a:r>
              <a:rPr lang="uz-Cyrl-UZ" dirty="0"/>
              <a:t>га кўра қонунбузарлик </a:t>
            </a:r>
            <a:r>
              <a:rPr lang="ru-RU" dirty="0" err="1"/>
              <a:t>турлари</a:t>
            </a:r>
            <a:br>
              <a:rPr lang="ru-RU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5CB6B4-6F84-4766-A191-6EBA6AC2B8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94630" y="169392"/>
            <a:ext cx="7554591" cy="1538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C2329A-FD58-4FC9-BDBE-D52CC47226B1}"/>
              </a:ext>
            </a:extLst>
          </p:cNvPr>
          <p:cNvSpPr/>
          <p:nvPr/>
        </p:nvSpPr>
        <p:spPr>
          <a:xfrm>
            <a:off x="1072781" y="1015766"/>
            <a:ext cx="23672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b="1" dirty="0" err="1">
                <a:solidFill>
                  <a:srgbClr val="2414BC"/>
                </a:solidFill>
              </a:rPr>
              <a:t>Хорижий</a:t>
            </a:r>
            <a:r>
              <a:rPr lang="ru-RU" sz="1600" b="1" dirty="0">
                <a:solidFill>
                  <a:srgbClr val="2414BC"/>
                </a:solidFill>
              </a:rPr>
              <a:t>	 </a:t>
            </a:r>
            <a:r>
              <a:rPr lang="ru-RU" sz="1600" b="1" dirty="0" err="1">
                <a:solidFill>
                  <a:srgbClr val="2414BC"/>
                </a:solidFill>
              </a:rPr>
              <a:t>давлат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хизматчиларига</a:t>
            </a:r>
            <a:r>
              <a:rPr lang="ru-RU" sz="1600" b="1" dirty="0">
                <a:solidFill>
                  <a:srgbClr val="2414BC"/>
                </a:solidFill>
              </a:rPr>
              <a:t> пора </a:t>
            </a:r>
            <a:r>
              <a:rPr lang="ru-RU" sz="1600" b="1" dirty="0" err="1">
                <a:solidFill>
                  <a:srgbClr val="2414BC"/>
                </a:solidFill>
              </a:rPr>
              <a:t>бериш</a:t>
            </a:r>
            <a:endParaRPr lang="ru-RU" sz="1600" b="1" dirty="0">
              <a:solidFill>
                <a:srgbClr val="2414BC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B61749C-11BB-4B4D-B4FB-DAA317AFD3FD}"/>
              </a:ext>
            </a:extLst>
          </p:cNvPr>
          <p:cNvCxnSpPr>
            <a:cxnSpLocks/>
          </p:cNvCxnSpPr>
          <p:nvPr/>
        </p:nvCxnSpPr>
        <p:spPr>
          <a:xfrm>
            <a:off x="431999" y="1910569"/>
            <a:ext cx="11326921" cy="0"/>
          </a:xfrm>
          <a:prstGeom prst="line">
            <a:avLst/>
          </a:prstGeom>
          <a:ln w="19050"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484F46C0-6532-41A2-8EDD-7DC214CF499F}"/>
              </a:ext>
            </a:extLst>
          </p:cNvPr>
          <p:cNvSpPr/>
          <p:nvPr/>
        </p:nvSpPr>
        <p:spPr>
          <a:xfrm>
            <a:off x="3784798" y="2085857"/>
            <a:ext cx="7974122" cy="23083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400"/>
              </a:spcAft>
            </a:pPr>
            <a:r>
              <a:rPr lang="uz-Cyrl-UZ" sz="1400" dirty="0">
                <a:solidFill>
                  <a:schemeClr val="tx2"/>
                </a:solidFill>
              </a:rPr>
              <a:t>Қонун қуйидаги ҳолларда хорижий давлат хизматчиси талаби ёки розилигига кўра, шахсан ёки воситачи орқали </a:t>
            </a:r>
            <a:r>
              <a:rPr lang="ru-RU" sz="1400" dirty="0" err="1">
                <a:solidFill>
                  <a:schemeClr val="tx2"/>
                </a:solidFill>
              </a:rPr>
              <a:t>хорижий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давлат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мансабдор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шахсига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ёки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бошқа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шахсга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молиявий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ёки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бошқа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фойдаларни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таклиф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қилиш</a:t>
            </a:r>
            <a:r>
              <a:rPr lang="ru-RU" sz="1400" b="1" dirty="0">
                <a:solidFill>
                  <a:schemeClr val="tx2"/>
                </a:solidFill>
              </a:rPr>
              <a:t>, </a:t>
            </a:r>
            <a:r>
              <a:rPr lang="ru-RU" sz="1400" b="1" dirty="0" err="1">
                <a:solidFill>
                  <a:schemeClr val="tx2"/>
                </a:solidFill>
              </a:rPr>
              <a:t>ваъда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қилиш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ёки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беришни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тақиқлайди</a:t>
            </a:r>
            <a:r>
              <a:rPr lang="ru-RU" sz="1400" dirty="0">
                <a:solidFill>
                  <a:schemeClr val="tx2"/>
                </a:solidFill>
              </a:rPr>
              <a:t>:</a:t>
            </a:r>
            <a:endParaRPr lang="uz-Cyrl-UZ" sz="1400" dirty="0">
              <a:solidFill>
                <a:schemeClr val="tx2"/>
              </a:solidFill>
            </a:endParaRP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2"/>
                </a:solidFill>
              </a:rPr>
              <a:t>Агар </a:t>
            </a:r>
            <a:r>
              <a:rPr lang="ru-RU" sz="1400" dirty="0" err="1">
                <a:solidFill>
                  <a:schemeClr val="tx2"/>
                </a:solidFill>
              </a:rPr>
              <a:t>шахс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хорижий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давлат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хизматчисига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лавозим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мажбуриятларини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бажаришига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таъсир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кўрсатиш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тижорат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фаолиятини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амалга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ошириш</a:t>
            </a:r>
            <a:r>
              <a:rPr lang="ru-RU" sz="1400" dirty="0">
                <a:solidFill>
                  <a:schemeClr val="tx2"/>
                </a:solidFill>
              </a:rPr>
              <a:t>/</a:t>
            </a:r>
            <a:r>
              <a:rPr lang="ru-RU" sz="1400" dirty="0" err="1">
                <a:solidFill>
                  <a:schemeClr val="tx2"/>
                </a:solidFill>
              </a:rPr>
              <a:t>давом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эттириш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ёки</a:t>
            </a:r>
            <a:r>
              <a:rPr lang="ru-RU" sz="1400" dirty="0">
                <a:solidFill>
                  <a:schemeClr val="tx2"/>
                </a:solidFill>
              </a:rPr>
              <a:t> бизнес </a:t>
            </a:r>
            <a:r>
              <a:rPr lang="ru-RU" sz="1400" dirty="0" err="1">
                <a:solidFill>
                  <a:schemeClr val="tx2"/>
                </a:solidFill>
              </a:rPr>
              <a:t>афзалликларини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қўлга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киритиш</a:t>
            </a:r>
            <a:r>
              <a:rPr lang="ru-RU" sz="1400" dirty="0">
                <a:solidFill>
                  <a:schemeClr val="tx2"/>
                </a:solidFill>
              </a:rPr>
              <a:t>/</a:t>
            </a:r>
            <a:r>
              <a:rPr lang="ru-RU" sz="1400" dirty="0" err="1">
                <a:solidFill>
                  <a:schemeClr val="tx2"/>
                </a:solidFill>
              </a:rPr>
              <a:t>сақлаб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қолиш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ниятида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бўлса</a:t>
            </a:r>
            <a:r>
              <a:rPr lang="ru-RU" sz="1400" dirty="0">
                <a:solidFill>
                  <a:schemeClr val="tx2"/>
                </a:solidFill>
              </a:rPr>
              <a:t>;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2"/>
                </a:solidFill>
              </a:rPr>
              <a:t>Чет эл </a:t>
            </a:r>
            <a:r>
              <a:rPr lang="ru-RU" sz="1400" dirty="0" err="1">
                <a:solidFill>
                  <a:schemeClr val="tx2"/>
                </a:solidFill>
              </a:rPr>
              <a:t>давлат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хизматчисининг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хатти-ҳаракатларини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тартибга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солувчи</a:t>
            </a:r>
            <a:r>
              <a:rPr lang="ru-RU" sz="1400" dirty="0">
                <a:solidFill>
                  <a:schemeClr val="tx2"/>
                </a:solidFill>
              </a:rPr>
              <a:t> норматив-</a:t>
            </a:r>
            <a:r>
              <a:rPr lang="ru-RU" sz="1400" dirty="0" err="1">
                <a:solidFill>
                  <a:schemeClr val="tx2"/>
                </a:solidFill>
              </a:rPr>
              <a:t>ҳуқуқий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ҳужжатлар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унга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молиявий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ёки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бошқа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имтиёзларни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таклиф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қилиш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ваъда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қилиш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ёки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тақдим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этиш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орқали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таъсир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кўрсатишга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йўл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қўймайди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ёки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талаб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қилмайди</a:t>
            </a:r>
            <a:r>
              <a:rPr lang="ru-RU" sz="1400" dirty="0">
                <a:solidFill>
                  <a:schemeClr val="tx2"/>
                </a:solidFill>
              </a:rPr>
              <a:t>.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tx2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FA0CFC7-DCA7-4A93-B21B-464DD3A380CF}"/>
              </a:ext>
            </a:extLst>
          </p:cNvPr>
          <p:cNvGrpSpPr/>
          <p:nvPr/>
        </p:nvGrpSpPr>
        <p:grpSpPr>
          <a:xfrm>
            <a:off x="11427349" y="1522782"/>
            <a:ext cx="321739" cy="321739"/>
            <a:chOff x="8141435" y="1281486"/>
            <a:chExt cx="409904" cy="40990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6F4A4E9-7FCF-471E-B320-C01E8A972258}"/>
                </a:ext>
              </a:extLst>
            </p:cNvPr>
            <p:cNvSpPr/>
            <p:nvPr/>
          </p:nvSpPr>
          <p:spPr>
            <a:xfrm>
              <a:off x="8141435" y="1281486"/>
              <a:ext cx="409904" cy="409904"/>
            </a:xfrm>
            <a:prstGeom prst="ellipse">
              <a:avLst/>
            </a:prstGeom>
            <a:noFill/>
            <a:ln>
              <a:solidFill>
                <a:srgbClr val="1BD7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Arrow: Chevron 14">
              <a:extLst>
                <a:ext uri="{FF2B5EF4-FFF2-40B4-BE49-F238E27FC236}">
                  <a16:creationId xmlns:a16="http://schemas.microsoft.com/office/drawing/2014/main" id="{79F93D17-4AE6-4746-99D3-E6E48C393BE9}"/>
                </a:ext>
              </a:extLst>
            </p:cNvPr>
            <p:cNvSpPr/>
            <p:nvPr/>
          </p:nvSpPr>
          <p:spPr>
            <a:xfrm rot="5400000">
              <a:off x="8277304" y="1364331"/>
              <a:ext cx="138163" cy="262861"/>
            </a:xfrm>
            <a:prstGeom prst="chevron">
              <a:avLst>
                <a:gd name="adj" fmla="val 77778"/>
              </a:avLst>
            </a:prstGeom>
            <a:solidFill>
              <a:srgbClr val="1BD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4D0E58C-50A0-417A-A9F7-B4EAD4166B34}"/>
              </a:ext>
            </a:extLst>
          </p:cNvPr>
          <p:cNvSpPr/>
          <p:nvPr/>
        </p:nvSpPr>
        <p:spPr>
          <a:xfrm>
            <a:off x="1072781" y="4099620"/>
            <a:ext cx="23672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b="1" dirty="0">
                <a:solidFill>
                  <a:srgbClr val="2414BC"/>
                </a:solidFill>
              </a:rPr>
              <a:t>Пора </a:t>
            </a:r>
            <a:r>
              <a:rPr lang="ru-RU" sz="1600" b="1" dirty="0" err="1">
                <a:solidFill>
                  <a:srgbClr val="2414BC"/>
                </a:solidFill>
              </a:rPr>
              <a:t>олишнинг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олди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олинмаслиги</a:t>
            </a:r>
            <a:endParaRPr lang="ru-RU" sz="1600" b="1" dirty="0">
              <a:solidFill>
                <a:srgbClr val="2414BC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360F225-610E-4E1F-BFE2-49F9038EF438}"/>
              </a:ext>
            </a:extLst>
          </p:cNvPr>
          <p:cNvCxnSpPr>
            <a:cxnSpLocks/>
          </p:cNvCxnSpPr>
          <p:nvPr/>
        </p:nvCxnSpPr>
        <p:spPr>
          <a:xfrm>
            <a:off x="438150" y="4784912"/>
            <a:ext cx="11326921" cy="0"/>
          </a:xfrm>
          <a:prstGeom prst="line">
            <a:avLst/>
          </a:prstGeom>
          <a:ln w="19050"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2F55624-59B1-4E74-8983-E91AFE0818DB}"/>
              </a:ext>
            </a:extLst>
          </p:cNvPr>
          <p:cNvSpPr/>
          <p:nvPr/>
        </p:nvSpPr>
        <p:spPr>
          <a:xfrm>
            <a:off x="3790949" y="4960200"/>
            <a:ext cx="7974122" cy="18261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400"/>
              </a:spcAft>
            </a:pPr>
            <a:r>
              <a:rPr lang="ru-RU" sz="1400" dirty="0" err="1">
                <a:solidFill>
                  <a:schemeClr val="tx2"/>
                </a:solidFill>
              </a:rPr>
              <a:t>Агар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компанияга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алоқадор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бўлган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шахс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бошқа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шахсга</a:t>
            </a:r>
            <a:r>
              <a:rPr lang="ru-RU" sz="1400" dirty="0">
                <a:solidFill>
                  <a:schemeClr val="tx2"/>
                </a:solidFill>
              </a:rPr>
              <a:t> пора </a:t>
            </a:r>
            <a:r>
              <a:rPr lang="ru-RU" sz="1400" dirty="0" err="1">
                <a:solidFill>
                  <a:schemeClr val="tx2"/>
                </a:solidFill>
              </a:rPr>
              <a:t>бериб</a:t>
            </a:r>
            <a:r>
              <a:rPr lang="ru-RU" sz="1400" dirty="0">
                <a:solidFill>
                  <a:schemeClr val="tx2"/>
                </a:solidFill>
              </a:rPr>
              <a:t>, компания </a:t>
            </a:r>
            <a:r>
              <a:rPr lang="ru-RU" sz="1400" dirty="0" err="1">
                <a:solidFill>
                  <a:schemeClr val="tx2"/>
                </a:solidFill>
              </a:rPr>
              <a:t>фойдасига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тижорат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фаолиятини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амалга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ошириш</a:t>
            </a:r>
            <a:r>
              <a:rPr lang="ru-RU" sz="1400" dirty="0">
                <a:solidFill>
                  <a:schemeClr val="tx2"/>
                </a:solidFill>
              </a:rPr>
              <a:t> / </a:t>
            </a:r>
            <a:r>
              <a:rPr lang="ru-RU" sz="1400" dirty="0" err="1">
                <a:solidFill>
                  <a:schemeClr val="tx2"/>
                </a:solidFill>
              </a:rPr>
              <a:t>давом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эттириш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ёки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бизнесда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аффзалликка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эга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бўлиш</a:t>
            </a:r>
            <a:r>
              <a:rPr lang="ru-RU" sz="1400" dirty="0">
                <a:solidFill>
                  <a:schemeClr val="tx2"/>
                </a:solidFill>
              </a:rPr>
              <a:t> / </a:t>
            </a:r>
            <a:r>
              <a:rPr lang="ru-RU" sz="1400" dirty="0" err="1">
                <a:solidFill>
                  <a:schemeClr val="tx2"/>
                </a:solidFill>
              </a:rPr>
              <a:t>сақлаб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қолиш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ҳуқуқини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қўлга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киритиш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ниятида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бўлса</a:t>
            </a:r>
            <a:r>
              <a:rPr lang="ru-RU" sz="1400" dirty="0">
                <a:solidFill>
                  <a:schemeClr val="tx2"/>
                </a:solidFill>
              </a:rPr>
              <a:t>, компания </a:t>
            </a:r>
            <a:r>
              <a:rPr lang="ru-RU" sz="1400" dirty="0" err="1">
                <a:solidFill>
                  <a:schemeClr val="tx2"/>
                </a:solidFill>
              </a:rPr>
              <a:t>қонунга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мувофиқ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айбдор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деб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топилади</a:t>
            </a:r>
            <a:r>
              <a:rPr lang="ru-RU" sz="1400" dirty="0">
                <a:solidFill>
                  <a:schemeClr val="tx2"/>
                </a:solidFill>
              </a:rPr>
              <a:t>. .</a:t>
            </a:r>
          </a:p>
          <a:p>
            <a:pPr>
              <a:spcAft>
                <a:spcPts val="400"/>
              </a:spcAft>
            </a:pPr>
            <a:r>
              <a:rPr lang="ru-RU" sz="1400" b="1" dirty="0" err="1">
                <a:solidFill>
                  <a:schemeClr val="tx2"/>
                </a:solidFill>
              </a:rPr>
              <a:t>Агар</a:t>
            </a:r>
            <a:r>
              <a:rPr lang="ru-RU" sz="1400" b="1" dirty="0">
                <a:solidFill>
                  <a:schemeClr val="tx2"/>
                </a:solidFill>
              </a:rPr>
              <a:t> компания у </a:t>
            </a:r>
            <a:r>
              <a:rPr lang="ru-RU" sz="1400" b="1" dirty="0" err="1">
                <a:solidFill>
                  <a:schemeClr val="tx2"/>
                </a:solidFill>
              </a:rPr>
              <a:t>билан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алоқадор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бўлган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шахсларнинг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юқоридаги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хатти-ҳаракатларини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олдини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олиш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учун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тегишли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чоралар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кўрганлигини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исботлай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олса</a:t>
            </a:r>
            <a:r>
              <a:rPr lang="ru-RU" sz="1400" b="1" dirty="0">
                <a:solidFill>
                  <a:schemeClr val="tx2"/>
                </a:solidFill>
              </a:rPr>
              <a:t>, компания </a:t>
            </a:r>
            <a:r>
              <a:rPr lang="ru-RU" sz="1400" b="1" dirty="0" err="1">
                <a:solidFill>
                  <a:schemeClr val="tx2"/>
                </a:solidFill>
              </a:rPr>
              <a:t>жавобгарликка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тортилмаслиги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мумкин</a:t>
            </a:r>
            <a:r>
              <a:rPr lang="ru-RU" sz="1400" b="1" dirty="0">
                <a:solidFill>
                  <a:schemeClr val="tx2"/>
                </a:solidFill>
              </a:rPr>
              <a:t>.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tx2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D647232-C008-4EBC-B19F-CCD174B265AC}"/>
              </a:ext>
            </a:extLst>
          </p:cNvPr>
          <p:cNvGrpSpPr/>
          <p:nvPr/>
        </p:nvGrpSpPr>
        <p:grpSpPr>
          <a:xfrm>
            <a:off x="11433500" y="4397125"/>
            <a:ext cx="321739" cy="321739"/>
            <a:chOff x="8141435" y="1281486"/>
            <a:chExt cx="409904" cy="40990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7827A24-ADCA-4EFD-86B5-C54BAB8729D5}"/>
                </a:ext>
              </a:extLst>
            </p:cNvPr>
            <p:cNvSpPr/>
            <p:nvPr/>
          </p:nvSpPr>
          <p:spPr>
            <a:xfrm>
              <a:off x="8141435" y="1281486"/>
              <a:ext cx="409904" cy="409904"/>
            </a:xfrm>
            <a:prstGeom prst="ellipse">
              <a:avLst/>
            </a:prstGeom>
            <a:noFill/>
            <a:ln>
              <a:solidFill>
                <a:srgbClr val="1BD7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Arrow: Chevron 20">
              <a:extLst>
                <a:ext uri="{FF2B5EF4-FFF2-40B4-BE49-F238E27FC236}">
                  <a16:creationId xmlns:a16="http://schemas.microsoft.com/office/drawing/2014/main" id="{B1BD3182-A43D-4B0C-AA07-E650145A28C3}"/>
                </a:ext>
              </a:extLst>
            </p:cNvPr>
            <p:cNvSpPr/>
            <p:nvPr/>
          </p:nvSpPr>
          <p:spPr>
            <a:xfrm rot="5400000">
              <a:off x="8277304" y="1364331"/>
              <a:ext cx="138163" cy="262861"/>
            </a:xfrm>
            <a:prstGeom prst="chevron">
              <a:avLst>
                <a:gd name="adj" fmla="val 77778"/>
              </a:avLst>
            </a:prstGeom>
            <a:solidFill>
              <a:srgbClr val="1BD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 143">
            <a:extLst>
              <a:ext uri="{FF2B5EF4-FFF2-40B4-BE49-F238E27FC236}">
                <a16:creationId xmlns:a16="http://schemas.microsoft.com/office/drawing/2014/main" id="{90427355-ABB1-4115-8232-1143E0A15E5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64269" y="1230150"/>
            <a:ext cx="550803" cy="550803"/>
            <a:chOff x="2737" y="3388"/>
            <a:chExt cx="211" cy="211"/>
          </a:xfrm>
          <a:solidFill>
            <a:srgbClr val="004BD2"/>
          </a:solidFill>
        </p:grpSpPr>
        <p:sp>
          <p:nvSpPr>
            <p:cNvPr id="23" name="Freeform 144">
              <a:extLst>
                <a:ext uri="{FF2B5EF4-FFF2-40B4-BE49-F238E27FC236}">
                  <a16:creationId xmlns:a16="http://schemas.microsoft.com/office/drawing/2014/main" id="{DDF89CE9-7F05-4ED7-93E3-F174CC2BDD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37" y="3477"/>
              <a:ext cx="211" cy="122"/>
            </a:xfrm>
            <a:custGeom>
              <a:avLst/>
              <a:gdLst>
                <a:gd name="T0" fmla="*/ 7733 w 8267"/>
                <a:gd name="T1" fmla="*/ 1066 h 4800"/>
                <a:gd name="T2" fmla="*/ 5600 w 8267"/>
                <a:gd name="T3" fmla="*/ 1333 h 4800"/>
                <a:gd name="T4" fmla="*/ 4801 w 8267"/>
                <a:gd name="T5" fmla="*/ 2697 h 4800"/>
                <a:gd name="T6" fmla="*/ 4133 w 8267"/>
                <a:gd name="T7" fmla="*/ 533 h 4800"/>
                <a:gd name="T8" fmla="*/ 3466 w 8267"/>
                <a:gd name="T9" fmla="*/ 2697 h 4800"/>
                <a:gd name="T10" fmla="*/ 2667 w 8267"/>
                <a:gd name="T11" fmla="*/ 1333 h 4800"/>
                <a:gd name="T12" fmla="*/ 533 w 8267"/>
                <a:gd name="T13" fmla="*/ 1066 h 4800"/>
                <a:gd name="T14" fmla="*/ 0 w 8267"/>
                <a:gd name="T15" fmla="*/ 3333 h 4800"/>
                <a:gd name="T16" fmla="*/ 2533 w 8267"/>
                <a:gd name="T17" fmla="*/ 4266 h 4800"/>
                <a:gd name="T18" fmla="*/ 5600 w 8267"/>
                <a:gd name="T19" fmla="*/ 4800 h 4800"/>
                <a:gd name="T20" fmla="*/ 8133 w 8267"/>
                <a:gd name="T21" fmla="*/ 4266 h 4800"/>
                <a:gd name="T22" fmla="*/ 7334 w 8267"/>
                <a:gd name="T23" fmla="*/ 2164 h 4800"/>
                <a:gd name="T24" fmla="*/ 6598 w 8267"/>
                <a:gd name="T25" fmla="*/ 2685 h 4800"/>
                <a:gd name="T26" fmla="*/ 6267 w 8267"/>
                <a:gd name="T27" fmla="*/ 2400 h 4800"/>
                <a:gd name="T28" fmla="*/ 7162 w 8267"/>
                <a:gd name="T29" fmla="*/ 2941 h 4800"/>
                <a:gd name="T30" fmla="*/ 6933 w 8267"/>
                <a:gd name="T31" fmla="*/ 313 h 4800"/>
                <a:gd name="T32" fmla="*/ 6667 w 8267"/>
                <a:gd name="T33" fmla="*/ 533 h 4800"/>
                <a:gd name="T34" fmla="*/ 6667 w 8267"/>
                <a:gd name="T35" fmla="*/ 266 h 4800"/>
                <a:gd name="T36" fmla="*/ 6800 w 8267"/>
                <a:gd name="T37" fmla="*/ 974 h 4800"/>
                <a:gd name="T38" fmla="*/ 5867 w 8267"/>
                <a:gd name="T39" fmla="*/ 1333 h 4800"/>
                <a:gd name="T40" fmla="*/ 4065 w 8267"/>
                <a:gd name="T41" fmla="*/ 3219 h 4800"/>
                <a:gd name="T42" fmla="*/ 3733 w 8267"/>
                <a:gd name="T43" fmla="*/ 2933 h 4800"/>
                <a:gd name="T44" fmla="*/ 4628 w 8267"/>
                <a:gd name="T45" fmla="*/ 3475 h 4800"/>
                <a:gd name="T46" fmla="*/ 4400 w 8267"/>
                <a:gd name="T47" fmla="*/ 846 h 4800"/>
                <a:gd name="T48" fmla="*/ 4133 w 8267"/>
                <a:gd name="T49" fmla="*/ 1066 h 4800"/>
                <a:gd name="T50" fmla="*/ 4133 w 8267"/>
                <a:gd name="T51" fmla="*/ 800 h 4800"/>
                <a:gd name="T52" fmla="*/ 4267 w 8267"/>
                <a:gd name="T53" fmla="*/ 1508 h 4800"/>
                <a:gd name="T54" fmla="*/ 3333 w 8267"/>
                <a:gd name="T55" fmla="*/ 1866 h 4800"/>
                <a:gd name="T56" fmla="*/ 1531 w 8267"/>
                <a:gd name="T57" fmla="*/ 2685 h 4800"/>
                <a:gd name="T58" fmla="*/ 1200 w 8267"/>
                <a:gd name="T59" fmla="*/ 2400 h 4800"/>
                <a:gd name="T60" fmla="*/ 2095 w 8267"/>
                <a:gd name="T61" fmla="*/ 2941 h 4800"/>
                <a:gd name="T62" fmla="*/ 1867 w 8267"/>
                <a:gd name="T63" fmla="*/ 313 h 4800"/>
                <a:gd name="T64" fmla="*/ 1600 w 8267"/>
                <a:gd name="T65" fmla="*/ 533 h 4800"/>
                <a:gd name="T66" fmla="*/ 1600 w 8267"/>
                <a:gd name="T67" fmla="*/ 266 h 4800"/>
                <a:gd name="T68" fmla="*/ 1733 w 8267"/>
                <a:gd name="T69" fmla="*/ 974 h 4800"/>
                <a:gd name="T70" fmla="*/ 800 w 8267"/>
                <a:gd name="T71" fmla="*/ 1333 h 4800"/>
                <a:gd name="T72" fmla="*/ 801 w 8267"/>
                <a:gd name="T73" fmla="*/ 3181 h 4800"/>
                <a:gd name="T74" fmla="*/ 1467 w 8267"/>
                <a:gd name="T75" fmla="*/ 3035 h 4800"/>
                <a:gd name="T76" fmla="*/ 267 w 8267"/>
                <a:gd name="T77" fmla="*/ 3333 h 4800"/>
                <a:gd name="T78" fmla="*/ 2198 w 8267"/>
                <a:gd name="T79" fmla="*/ 3314 h 4800"/>
                <a:gd name="T80" fmla="*/ 2399 w 8267"/>
                <a:gd name="T81" fmla="*/ 3181 h 4800"/>
                <a:gd name="T82" fmla="*/ 2533 w 8267"/>
                <a:gd name="T83" fmla="*/ 3866 h 4800"/>
                <a:gd name="T84" fmla="*/ 2800 w 8267"/>
                <a:gd name="T85" fmla="*/ 3866 h 4800"/>
                <a:gd name="T86" fmla="*/ 3393 w 8267"/>
                <a:gd name="T87" fmla="*/ 3844 h 4800"/>
                <a:gd name="T88" fmla="*/ 4000 w 8267"/>
                <a:gd name="T89" fmla="*/ 4533 h 4800"/>
                <a:gd name="T90" fmla="*/ 5467 w 8267"/>
                <a:gd name="T91" fmla="*/ 4533 h 4800"/>
                <a:gd name="T92" fmla="*/ 4731 w 8267"/>
                <a:gd name="T93" fmla="*/ 3847 h 4800"/>
                <a:gd name="T94" fmla="*/ 4932 w 8267"/>
                <a:gd name="T95" fmla="*/ 3714 h 4800"/>
                <a:gd name="T96" fmla="*/ 5467 w 8267"/>
                <a:gd name="T97" fmla="*/ 4533 h 4800"/>
                <a:gd name="T98" fmla="*/ 5868 w 8267"/>
                <a:gd name="T99" fmla="*/ 3181 h 4800"/>
                <a:gd name="T100" fmla="*/ 6533 w 8267"/>
                <a:gd name="T101" fmla="*/ 3035 h 4800"/>
                <a:gd name="T102" fmla="*/ 5733 w 8267"/>
                <a:gd name="T103" fmla="*/ 3866 h 4800"/>
                <a:gd name="T104" fmla="*/ 6800 w 8267"/>
                <a:gd name="T105" fmla="*/ 4000 h 4800"/>
                <a:gd name="T106" fmla="*/ 7333 w 8267"/>
                <a:gd name="T107" fmla="*/ 3333 h 4800"/>
                <a:gd name="T108" fmla="*/ 7361 w 8267"/>
                <a:gd name="T109" fmla="*/ 2448 h 4800"/>
                <a:gd name="T110" fmla="*/ 8000 w 8267"/>
                <a:gd name="T111" fmla="*/ 4000 h 4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267" h="4800">
                  <a:moveTo>
                    <a:pt x="7334" y="2164"/>
                  </a:moveTo>
                  <a:cubicBezTo>
                    <a:pt x="7577" y="1968"/>
                    <a:pt x="7733" y="1669"/>
                    <a:pt x="7733" y="1333"/>
                  </a:cubicBezTo>
                  <a:lnTo>
                    <a:pt x="7733" y="1066"/>
                  </a:lnTo>
                  <a:cubicBezTo>
                    <a:pt x="7733" y="478"/>
                    <a:pt x="7255" y="0"/>
                    <a:pt x="6667" y="0"/>
                  </a:cubicBezTo>
                  <a:cubicBezTo>
                    <a:pt x="6079" y="0"/>
                    <a:pt x="5600" y="478"/>
                    <a:pt x="5600" y="1066"/>
                  </a:cubicBezTo>
                  <a:lnTo>
                    <a:pt x="5600" y="1333"/>
                  </a:lnTo>
                  <a:cubicBezTo>
                    <a:pt x="5600" y="1669"/>
                    <a:pt x="5756" y="1968"/>
                    <a:pt x="5999" y="2164"/>
                  </a:cubicBezTo>
                  <a:cubicBezTo>
                    <a:pt x="5631" y="2248"/>
                    <a:pt x="5321" y="2502"/>
                    <a:pt x="5168" y="2850"/>
                  </a:cubicBezTo>
                  <a:cubicBezTo>
                    <a:pt x="5057" y="2780"/>
                    <a:pt x="4933" y="2728"/>
                    <a:pt x="4801" y="2697"/>
                  </a:cubicBezTo>
                  <a:cubicBezTo>
                    <a:pt x="5044" y="2502"/>
                    <a:pt x="5200" y="2202"/>
                    <a:pt x="5200" y="1866"/>
                  </a:cubicBezTo>
                  <a:lnTo>
                    <a:pt x="5200" y="1600"/>
                  </a:lnTo>
                  <a:cubicBezTo>
                    <a:pt x="5200" y="1012"/>
                    <a:pt x="4721" y="533"/>
                    <a:pt x="4133" y="533"/>
                  </a:cubicBezTo>
                  <a:cubicBezTo>
                    <a:pt x="3545" y="533"/>
                    <a:pt x="3067" y="1012"/>
                    <a:pt x="3067" y="1600"/>
                  </a:cubicBezTo>
                  <a:lnTo>
                    <a:pt x="3067" y="1866"/>
                  </a:lnTo>
                  <a:cubicBezTo>
                    <a:pt x="3067" y="2202"/>
                    <a:pt x="3223" y="2502"/>
                    <a:pt x="3466" y="2697"/>
                  </a:cubicBezTo>
                  <a:cubicBezTo>
                    <a:pt x="3334" y="2728"/>
                    <a:pt x="3210" y="2780"/>
                    <a:pt x="3099" y="2850"/>
                  </a:cubicBezTo>
                  <a:cubicBezTo>
                    <a:pt x="2946" y="2502"/>
                    <a:pt x="2636" y="2248"/>
                    <a:pt x="2267" y="2164"/>
                  </a:cubicBezTo>
                  <a:cubicBezTo>
                    <a:pt x="2510" y="1968"/>
                    <a:pt x="2667" y="1669"/>
                    <a:pt x="2667" y="1333"/>
                  </a:cubicBezTo>
                  <a:lnTo>
                    <a:pt x="2667" y="1066"/>
                  </a:lnTo>
                  <a:cubicBezTo>
                    <a:pt x="2667" y="478"/>
                    <a:pt x="2188" y="0"/>
                    <a:pt x="1600" y="0"/>
                  </a:cubicBezTo>
                  <a:cubicBezTo>
                    <a:pt x="1012" y="0"/>
                    <a:pt x="533" y="478"/>
                    <a:pt x="533" y="1066"/>
                  </a:cubicBezTo>
                  <a:lnTo>
                    <a:pt x="533" y="1333"/>
                  </a:lnTo>
                  <a:cubicBezTo>
                    <a:pt x="533" y="1669"/>
                    <a:pt x="690" y="1968"/>
                    <a:pt x="933" y="2164"/>
                  </a:cubicBezTo>
                  <a:cubicBezTo>
                    <a:pt x="400" y="2286"/>
                    <a:pt x="0" y="2763"/>
                    <a:pt x="0" y="3333"/>
                  </a:cubicBezTo>
                  <a:lnTo>
                    <a:pt x="0" y="4133"/>
                  </a:lnTo>
                  <a:cubicBezTo>
                    <a:pt x="0" y="4207"/>
                    <a:pt x="60" y="4266"/>
                    <a:pt x="133" y="4266"/>
                  </a:cubicBezTo>
                  <a:lnTo>
                    <a:pt x="2533" y="4266"/>
                  </a:lnTo>
                  <a:lnTo>
                    <a:pt x="2533" y="4666"/>
                  </a:lnTo>
                  <a:cubicBezTo>
                    <a:pt x="2533" y="4740"/>
                    <a:pt x="2593" y="4800"/>
                    <a:pt x="2667" y="4800"/>
                  </a:cubicBezTo>
                  <a:lnTo>
                    <a:pt x="5600" y="4800"/>
                  </a:lnTo>
                  <a:cubicBezTo>
                    <a:pt x="5674" y="4800"/>
                    <a:pt x="5733" y="4740"/>
                    <a:pt x="5733" y="4666"/>
                  </a:cubicBezTo>
                  <a:lnTo>
                    <a:pt x="5733" y="4266"/>
                  </a:lnTo>
                  <a:lnTo>
                    <a:pt x="8133" y="4266"/>
                  </a:lnTo>
                  <a:cubicBezTo>
                    <a:pt x="8207" y="4266"/>
                    <a:pt x="8267" y="4207"/>
                    <a:pt x="8267" y="4133"/>
                  </a:cubicBezTo>
                  <a:lnTo>
                    <a:pt x="8267" y="3333"/>
                  </a:lnTo>
                  <a:cubicBezTo>
                    <a:pt x="8267" y="2763"/>
                    <a:pt x="7867" y="2286"/>
                    <a:pt x="7334" y="2164"/>
                  </a:cubicBezTo>
                  <a:close/>
                  <a:moveTo>
                    <a:pt x="7162" y="2941"/>
                  </a:moveTo>
                  <a:lnTo>
                    <a:pt x="6735" y="2685"/>
                  </a:lnTo>
                  <a:cubicBezTo>
                    <a:pt x="6693" y="2660"/>
                    <a:pt x="6640" y="2660"/>
                    <a:pt x="6598" y="2685"/>
                  </a:cubicBezTo>
                  <a:lnTo>
                    <a:pt x="6172" y="2941"/>
                  </a:lnTo>
                  <a:lnTo>
                    <a:pt x="6249" y="2401"/>
                  </a:lnTo>
                  <a:cubicBezTo>
                    <a:pt x="6255" y="2401"/>
                    <a:pt x="6261" y="2400"/>
                    <a:pt x="6267" y="2400"/>
                  </a:cubicBezTo>
                  <a:lnTo>
                    <a:pt x="7067" y="2400"/>
                  </a:lnTo>
                  <a:cubicBezTo>
                    <a:pt x="7073" y="2400"/>
                    <a:pt x="7079" y="2400"/>
                    <a:pt x="7085" y="2401"/>
                  </a:cubicBezTo>
                  <a:lnTo>
                    <a:pt x="7162" y="2941"/>
                  </a:lnTo>
                  <a:close/>
                  <a:moveTo>
                    <a:pt x="7467" y="1066"/>
                  </a:moveTo>
                  <a:cubicBezTo>
                    <a:pt x="7173" y="1066"/>
                    <a:pt x="6933" y="827"/>
                    <a:pt x="6933" y="533"/>
                  </a:cubicBezTo>
                  <a:lnTo>
                    <a:pt x="6933" y="313"/>
                  </a:lnTo>
                  <a:cubicBezTo>
                    <a:pt x="7244" y="423"/>
                    <a:pt x="7467" y="719"/>
                    <a:pt x="7467" y="1066"/>
                  </a:cubicBezTo>
                  <a:close/>
                  <a:moveTo>
                    <a:pt x="6667" y="266"/>
                  </a:moveTo>
                  <a:lnTo>
                    <a:pt x="6667" y="533"/>
                  </a:lnTo>
                  <a:cubicBezTo>
                    <a:pt x="6667" y="827"/>
                    <a:pt x="6427" y="1066"/>
                    <a:pt x="6133" y="1066"/>
                  </a:cubicBezTo>
                  <a:lnTo>
                    <a:pt x="5867" y="1066"/>
                  </a:lnTo>
                  <a:cubicBezTo>
                    <a:pt x="5867" y="625"/>
                    <a:pt x="6225" y="266"/>
                    <a:pt x="6667" y="266"/>
                  </a:cubicBezTo>
                  <a:close/>
                  <a:moveTo>
                    <a:pt x="5867" y="1333"/>
                  </a:moveTo>
                  <a:lnTo>
                    <a:pt x="6133" y="1333"/>
                  </a:lnTo>
                  <a:cubicBezTo>
                    <a:pt x="6411" y="1333"/>
                    <a:pt x="6657" y="1190"/>
                    <a:pt x="6800" y="974"/>
                  </a:cubicBezTo>
                  <a:cubicBezTo>
                    <a:pt x="6943" y="1190"/>
                    <a:pt x="7189" y="1333"/>
                    <a:pt x="7467" y="1333"/>
                  </a:cubicBezTo>
                  <a:cubicBezTo>
                    <a:pt x="7467" y="1774"/>
                    <a:pt x="7108" y="2133"/>
                    <a:pt x="6667" y="2133"/>
                  </a:cubicBezTo>
                  <a:cubicBezTo>
                    <a:pt x="6225" y="2133"/>
                    <a:pt x="5867" y="1774"/>
                    <a:pt x="5867" y="1333"/>
                  </a:cubicBezTo>
                  <a:close/>
                  <a:moveTo>
                    <a:pt x="4628" y="3475"/>
                  </a:moveTo>
                  <a:lnTo>
                    <a:pt x="4202" y="3219"/>
                  </a:lnTo>
                  <a:cubicBezTo>
                    <a:pt x="4160" y="3193"/>
                    <a:pt x="4107" y="3193"/>
                    <a:pt x="4065" y="3219"/>
                  </a:cubicBezTo>
                  <a:lnTo>
                    <a:pt x="3638" y="3475"/>
                  </a:lnTo>
                  <a:lnTo>
                    <a:pt x="3716" y="2934"/>
                  </a:lnTo>
                  <a:cubicBezTo>
                    <a:pt x="3721" y="2934"/>
                    <a:pt x="3727" y="2933"/>
                    <a:pt x="3733" y="2933"/>
                  </a:cubicBezTo>
                  <a:lnTo>
                    <a:pt x="4533" y="2933"/>
                  </a:lnTo>
                  <a:cubicBezTo>
                    <a:pt x="4539" y="2933"/>
                    <a:pt x="4545" y="2934"/>
                    <a:pt x="4551" y="2934"/>
                  </a:cubicBezTo>
                  <a:lnTo>
                    <a:pt x="4628" y="3475"/>
                  </a:lnTo>
                  <a:close/>
                  <a:moveTo>
                    <a:pt x="4933" y="1600"/>
                  </a:moveTo>
                  <a:cubicBezTo>
                    <a:pt x="4639" y="1600"/>
                    <a:pt x="4400" y="1360"/>
                    <a:pt x="4400" y="1066"/>
                  </a:cubicBezTo>
                  <a:lnTo>
                    <a:pt x="4400" y="846"/>
                  </a:lnTo>
                  <a:cubicBezTo>
                    <a:pt x="4710" y="956"/>
                    <a:pt x="4933" y="1252"/>
                    <a:pt x="4933" y="1600"/>
                  </a:cubicBezTo>
                  <a:close/>
                  <a:moveTo>
                    <a:pt x="4133" y="800"/>
                  </a:moveTo>
                  <a:lnTo>
                    <a:pt x="4133" y="1066"/>
                  </a:lnTo>
                  <a:cubicBezTo>
                    <a:pt x="4133" y="1360"/>
                    <a:pt x="3894" y="1600"/>
                    <a:pt x="3600" y="1600"/>
                  </a:cubicBezTo>
                  <a:lnTo>
                    <a:pt x="3333" y="1600"/>
                  </a:lnTo>
                  <a:cubicBezTo>
                    <a:pt x="3333" y="1158"/>
                    <a:pt x="3692" y="800"/>
                    <a:pt x="4133" y="800"/>
                  </a:cubicBezTo>
                  <a:close/>
                  <a:moveTo>
                    <a:pt x="3333" y="1866"/>
                  </a:moveTo>
                  <a:lnTo>
                    <a:pt x="3600" y="1866"/>
                  </a:lnTo>
                  <a:cubicBezTo>
                    <a:pt x="3878" y="1866"/>
                    <a:pt x="4123" y="1724"/>
                    <a:pt x="4267" y="1508"/>
                  </a:cubicBezTo>
                  <a:cubicBezTo>
                    <a:pt x="4410" y="1724"/>
                    <a:pt x="4655" y="1866"/>
                    <a:pt x="4933" y="1866"/>
                  </a:cubicBezTo>
                  <a:cubicBezTo>
                    <a:pt x="4933" y="2308"/>
                    <a:pt x="4575" y="2666"/>
                    <a:pt x="4133" y="2666"/>
                  </a:cubicBezTo>
                  <a:cubicBezTo>
                    <a:pt x="3692" y="2666"/>
                    <a:pt x="3333" y="2308"/>
                    <a:pt x="3333" y="1866"/>
                  </a:cubicBezTo>
                  <a:close/>
                  <a:moveTo>
                    <a:pt x="2095" y="2941"/>
                  </a:moveTo>
                  <a:lnTo>
                    <a:pt x="1669" y="2685"/>
                  </a:lnTo>
                  <a:cubicBezTo>
                    <a:pt x="1626" y="2660"/>
                    <a:pt x="1574" y="2660"/>
                    <a:pt x="1531" y="2685"/>
                  </a:cubicBezTo>
                  <a:lnTo>
                    <a:pt x="1105" y="2941"/>
                  </a:lnTo>
                  <a:lnTo>
                    <a:pt x="1182" y="2401"/>
                  </a:lnTo>
                  <a:cubicBezTo>
                    <a:pt x="1188" y="2400"/>
                    <a:pt x="1194" y="2400"/>
                    <a:pt x="1200" y="2400"/>
                  </a:cubicBezTo>
                  <a:lnTo>
                    <a:pt x="2000" y="2400"/>
                  </a:lnTo>
                  <a:cubicBezTo>
                    <a:pt x="2006" y="2400"/>
                    <a:pt x="2012" y="2401"/>
                    <a:pt x="2018" y="2401"/>
                  </a:cubicBezTo>
                  <a:lnTo>
                    <a:pt x="2095" y="2941"/>
                  </a:lnTo>
                  <a:close/>
                  <a:moveTo>
                    <a:pt x="2400" y="1066"/>
                  </a:moveTo>
                  <a:cubicBezTo>
                    <a:pt x="2106" y="1066"/>
                    <a:pt x="1867" y="827"/>
                    <a:pt x="1867" y="533"/>
                  </a:cubicBezTo>
                  <a:lnTo>
                    <a:pt x="1867" y="313"/>
                  </a:lnTo>
                  <a:cubicBezTo>
                    <a:pt x="2177" y="423"/>
                    <a:pt x="2400" y="719"/>
                    <a:pt x="2400" y="1066"/>
                  </a:cubicBezTo>
                  <a:close/>
                  <a:moveTo>
                    <a:pt x="1600" y="266"/>
                  </a:moveTo>
                  <a:lnTo>
                    <a:pt x="1600" y="533"/>
                  </a:lnTo>
                  <a:cubicBezTo>
                    <a:pt x="1600" y="827"/>
                    <a:pt x="1361" y="1066"/>
                    <a:pt x="1067" y="1066"/>
                  </a:cubicBezTo>
                  <a:lnTo>
                    <a:pt x="800" y="1066"/>
                  </a:lnTo>
                  <a:cubicBezTo>
                    <a:pt x="800" y="625"/>
                    <a:pt x="1159" y="266"/>
                    <a:pt x="1600" y="266"/>
                  </a:cubicBezTo>
                  <a:close/>
                  <a:moveTo>
                    <a:pt x="800" y="1333"/>
                  </a:moveTo>
                  <a:lnTo>
                    <a:pt x="1067" y="1333"/>
                  </a:lnTo>
                  <a:cubicBezTo>
                    <a:pt x="1345" y="1333"/>
                    <a:pt x="1590" y="1190"/>
                    <a:pt x="1733" y="974"/>
                  </a:cubicBezTo>
                  <a:cubicBezTo>
                    <a:pt x="1877" y="1190"/>
                    <a:pt x="2122" y="1333"/>
                    <a:pt x="2400" y="1333"/>
                  </a:cubicBezTo>
                  <a:cubicBezTo>
                    <a:pt x="2400" y="1774"/>
                    <a:pt x="2041" y="2133"/>
                    <a:pt x="1600" y="2133"/>
                  </a:cubicBezTo>
                  <a:cubicBezTo>
                    <a:pt x="1159" y="2133"/>
                    <a:pt x="800" y="1774"/>
                    <a:pt x="800" y="1333"/>
                  </a:cubicBezTo>
                  <a:close/>
                  <a:moveTo>
                    <a:pt x="267" y="3333"/>
                  </a:moveTo>
                  <a:cubicBezTo>
                    <a:pt x="267" y="2921"/>
                    <a:pt x="535" y="2571"/>
                    <a:pt x="906" y="2448"/>
                  </a:cubicBezTo>
                  <a:lnTo>
                    <a:pt x="801" y="3181"/>
                  </a:lnTo>
                  <a:cubicBezTo>
                    <a:pt x="794" y="3232"/>
                    <a:pt x="817" y="3282"/>
                    <a:pt x="860" y="3311"/>
                  </a:cubicBezTo>
                  <a:cubicBezTo>
                    <a:pt x="903" y="3339"/>
                    <a:pt x="958" y="3340"/>
                    <a:pt x="1002" y="3314"/>
                  </a:cubicBezTo>
                  <a:lnTo>
                    <a:pt x="1467" y="3035"/>
                  </a:lnTo>
                  <a:lnTo>
                    <a:pt x="1467" y="4000"/>
                  </a:lnTo>
                  <a:lnTo>
                    <a:pt x="267" y="4000"/>
                  </a:lnTo>
                  <a:lnTo>
                    <a:pt x="267" y="3333"/>
                  </a:lnTo>
                  <a:close/>
                  <a:moveTo>
                    <a:pt x="1733" y="4000"/>
                  </a:moveTo>
                  <a:lnTo>
                    <a:pt x="1733" y="3035"/>
                  </a:lnTo>
                  <a:lnTo>
                    <a:pt x="2198" y="3314"/>
                  </a:lnTo>
                  <a:cubicBezTo>
                    <a:pt x="2219" y="3327"/>
                    <a:pt x="2243" y="3333"/>
                    <a:pt x="2267" y="3333"/>
                  </a:cubicBezTo>
                  <a:cubicBezTo>
                    <a:pt x="2292" y="3333"/>
                    <a:pt x="2318" y="3326"/>
                    <a:pt x="2340" y="3311"/>
                  </a:cubicBezTo>
                  <a:cubicBezTo>
                    <a:pt x="2383" y="3282"/>
                    <a:pt x="2406" y="3232"/>
                    <a:pt x="2399" y="3181"/>
                  </a:cubicBezTo>
                  <a:lnTo>
                    <a:pt x="2294" y="2448"/>
                  </a:lnTo>
                  <a:cubicBezTo>
                    <a:pt x="2565" y="2538"/>
                    <a:pt x="2782" y="2750"/>
                    <a:pt x="2878" y="3026"/>
                  </a:cubicBezTo>
                  <a:cubicBezTo>
                    <a:pt x="2665" y="3243"/>
                    <a:pt x="2533" y="3539"/>
                    <a:pt x="2533" y="3866"/>
                  </a:cubicBezTo>
                  <a:lnTo>
                    <a:pt x="2533" y="4000"/>
                  </a:lnTo>
                  <a:lnTo>
                    <a:pt x="1733" y="4000"/>
                  </a:lnTo>
                  <a:close/>
                  <a:moveTo>
                    <a:pt x="2800" y="3866"/>
                  </a:moveTo>
                  <a:cubicBezTo>
                    <a:pt x="2800" y="3454"/>
                    <a:pt x="3069" y="3105"/>
                    <a:pt x="3439" y="2981"/>
                  </a:cubicBezTo>
                  <a:lnTo>
                    <a:pt x="3335" y="3714"/>
                  </a:lnTo>
                  <a:cubicBezTo>
                    <a:pt x="3327" y="3765"/>
                    <a:pt x="3350" y="3816"/>
                    <a:pt x="3393" y="3844"/>
                  </a:cubicBezTo>
                  <a:cubicBezTo>
                    <a:pt x="3436" y="3873"/>
                    <a:pt x="3491" y="3874"/>
                    <a:pt x="3535" y="3847"/>
                  </a:cubicBezTo>
                  <a:lnTo>
                    <a:pt x="4000" y="3568"/>
                  </a:lnTo>
                  <a:lnTo>
                    <a:pt x="4000" y="4533"/>
                  </a:lnTo>
                  <a:lnTo>
                    <a:pt x="2800" y="4533"/>
                  </a:lnTo>
                  <a:lnTo>
                    <a:pt x="2800" y="3866"/>
                  </a:lnTo>
                  <a:close/>
                  <a:moveTo>
                    <a:pt x="5467" y="4533"/>
                  </a:moveTo>
                  <a:lnTo>
                    <a:pt x="4267" y="4533"/>
                  </a:lnTo>
                  <a:lnTo>
                    <a:pt x="4267" y="3568"/>
                  </a:lnTo>
                  <a:lnTo>
                    <a:pt x="4731" y="3847"/>
                  </a:lnTo>
                  <a:cubicBezTo>
                    <a:pt x="4753" y="3860"/>
                    <a:pt x="4776" y="3866"/>
                    <a:pt x="4800" y="3866"/>
                  </a:cubicBezTo>
                  <a:cubicBezTo>
                    <a:pt x="4826" y="3866"/>
                    <a:pt x="4851" y="3859"/>
                    <a:pt x="4874" y="3844"/>
                  </a:cubicBezTo>
                  <a:cubicBezTo>
                    <a:pt x="4917" y="3816"/>
                    <a:pt x="4939" y="3765"/>
                    <a:pt x="4932" y="3714"/>
                  </a:cubicBezTo>
                  <a:lnTo>
                    <a:pt x="4827" y="2981"/>
                  </a:lnTo>
                  <a:cubicBezTo>
                    <a:pt x="5198" y="3105"/>
                    <a:pt x="5467" y="3454"/>
                    <a:pt x="5467" y="3866"/>
                  </a:cubicBezTo>
                  <a:lnTo>
                    <a:pt x="5467" y="4533"/>
                  </a:lnTo>
                  <a:close/>
                  <a:moveTo>
                    <a:pt x="5388" y="3026"/>
                  </a:moveTo>
                  <a:cubicBezTo>
                    <a:pt x="5485" y="2750"/>
                    <a:pt x="5702" y="2538"/>
                    <a:pt x="5973" y="2448"/>
                  </a:cubicBezTo>
                  <a:lnTo>
                    <a:pt x="5868" y="3181"/>
                  </a:lnTo>
                  <a:cubicBezTo>
                    <a:pt x="5861" y="3232"/>
                    <a:pt x="5883" y="3282"/>
                    <a:pt x="5926" y="3311"/>
                  </a:cubicBezTo>
                  <a:cubicBezTo>
                    <a:pt x="5969" y="3339"/>
                    <a:pt x="6025" y="3341"/>
                    <a:pt x="6069" y="3314"/>
                  </a:cubicBezTo>
                  <a:lnTo>
                    <a:pt x="6533" y="3035"/>
                  </a:lnTo>
                  <a:lnTo>
                    <a:pt x="6533" y="4000"/>
                  </a:lnTo>
                  <a:lnTo>
                    <a:pt x="5733" y="4000"/>
                  </a:lnTo>
                  <a:lnTo>
                    <a:pt x="5733" y="3866"/>
                  </a:lnTo>
                  <a:cubicBezTo>
                    <a:pt x="5733" y="3539"/>
                    <a:pt x="5601" y="3243"/>
                    <a:pt x="5388" y="3026"/>
                  </a:cubicBezTo>
                  <a:close/>
                  <a:moveTo>
                    <a:pt x="8000" y="4000"/>
                  </a:moveTo>
                  <a:lnTo>
                    <a:pt x="6800" y="4000"/>
                  </a:lnTo>
                  <a:lnTo>
                    <a:pt x="6800" y="3035"/>
                  </a:lnTo>
                  <a:lnTo>
                    <a:pt x="7265" y="3314"/>
                  </a:lnTo>
                  <a:cubicBezTo>
                    <a:pt x="7286" y="3327"/>
                    <a:pt x="7310" y="3333"/>
                    <a:pt x="7333" y="3333"/>
                  </a:cubicBezTo>
                  <a:cubicBezTo>
                    <a:pt x="7359" y="3333"/>
                    <a:pt x="7385" y="3326"/>
                    <a:pt x="7407" y="3311"/>
                  </a:cubicBezTo>
                  <a:cubicBezTo>
                    <a:pt x="7450" y="3282"/>
                    <a:pt x="7473" y="3232"/>
                    <a:pt x="7465" y="3181"/>
                  </a:cubicBezTo>
                  <a:lnTo>
                    <a:pt x="7361" y="2448"/>
                  </a:lnTo>
                  <a:cubicBezTo>
                    <a:pt x="7731" y="2571"/>
                    <a:pt x="8000" y="2921"/>
                    <a:pt x="8000" y="3333"/>
                  </a:cubicBezTo>
                  <a:lnTo>
                    <a:pt x="8000" y="4000"/>
                  </a:lnTo>
                  <a:close/>
                  <a:moveTo>
                    <a:pt x="8000" y="400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5">
              <a:extLst>
                <a:ext uri="{FF2B5EF4-FFF2-40B4-BE49-F238E27FC236}">
                  <a16:creationId xmlns:a16="http://schemas.microsoft.com/office/drawing/2014/main" id="{838B6F77-B4C7-4B17-8D06-55D425F9A1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29" y="3402"/>
              <a:ext cx="27" cy="61"/>
            </a:xfrm>
            <a:custGeom>
              <a:avLst/>
              <a:gdLst>
                <a:gd name="T0" fmla="*/ 533 w 1067"/>
                <a:gd name="T1" fmla="*/ 1867 h 2400"/>
                <a:gd name="T2" fmla="*/ 267 w 1067"/>
                <a:gd name="T3" fmla="*/ 1600 h 2400"/>
                <a:gd name="T4" fmla="*/ 0 w 1067"/>
                <a:gd name="T5" fmla="*/ 1600 h 2400"/>
                <a:gd name="T6" fmla="*/ 400 w 1067"/>
                <a:gd name="T7" fmla="*/ 2115 h 2400"/>
                <a:gd name="T8" fmla="*/ 400 w 1067"/>
                <a:gd name="T9" fmla="*/ 2400 h 2400"/>
                <a:gd name="T10" fmla="*/ 667 w 1067"/>
                <a:gd name="T11" fmla="*/ 2400 h 2400"/>
                <a:gd name="T12" fmla="*/ 667 w 1067"/>
                <a:gd name="T13" fmla="*/ 2115 h 2400"/>
                <a:gd name="T14" fmla="*/ 1067 w 1067"/>
                <a:gd name="T15" fmla="*/ 1600 h 2400"/>
                <a:gd name="T16" fmla="*/ 533 w 1067"/>
                <a:gd name="T17" fmla="*/ 1067 h 2400"/>
                <a:gd name="T18" fmla="*/ 267 w 1067"/>
                <a:gd name="T19" fmla="*/ 800 h 2400"/>
                <a:gd name="T20" fmla="*/ 533 w 1067"/>
                <a:gd name="T21" fmla="*/ 534 h 2400"/>
                <a:gd name="T22" fmla="*/ 800 w 1067"/>
                <a:gd name="T23" fmla="*/ 800 h 2400"/>
                <a:gd name="T24" fmla="*/ 1067 w 1067"/>
                <a:gd name="T25" fmla="*/ 800 h 2400"/>
                <a:gd name="T26" fmla="*/ 667 w 1067"/>
                <a:gd name="T27" fmla="*/ 286 h 2400"/>
                <a:gd name="T28" fmla="*/ 667 w 1067"/>
                <a:gd name="T29" fmla="*/ 0 h 2400"/>
                <a:gd name="T30" fmla="*/ 400 w 1067"/>
                <a:gd name="T31" fmla="*/ 0 h 2400"/>
                <a:gd name="T32" fmla="*/ 400 w 1067"/>
                <a:gd name="T33" fmla="*/ 286 h 2400"/>
                <a:gd name="T34" fmla="*/ 0 w 1067"/>
                <a:gd name="T35" fmla="*/ 800 h 2400"/>
                <a:gd name="T36" fmla="*/ 533 w 1067"/>
                <a:gd name="T37" fmla="*/ 1334 h 2400"/>
                <a:gd name="T38" fmla="*/ 800 w 1067"/>
                <a:gd name="T39" fmla="*/ 1600 h 2400"/>
                <a:gd name="T40" fmla="*/ 533 w 1067"/>
                <a:gd name="T41" fmla="*/ 1867 h 2400"/>
                <a:gd name="T42" fmla="*/ 533 w 1067"/>
                <a:gd name="T43" fmla="*/ 1867 h 2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67" h="2400">
                  <a:moveTo>
                    <a:pt x="533" y="1867"/>
                  </a:moveTo>
                  <a:cubicBezTo>
                    <a:pt x="386" y="1867"/>
                    <a:pt x="267" y="1747"/>
                    <a:pt x="267" y="1600"/>
                  </a:cubicBezTo>
                  <a:lnTo>
                    <a:pt x="0" y="1600"/>
                  </a:lnTo>
                  <a:cubicBezTo>
                    <a:pt x="0" y="1848"/>
                    <a:pt x="171" y="2055"/>
                    <a:pt x="400" y="2115"/>
                  </a:cubicBezTo>
                  <a:lnTo>
                    <a:pt x="400" y="2400"/>
                  </a:lnTo>
                  <a:lnTo>
                    <a:pt x="667" y="2400"/>
                  </a:lnTo>
                  <a:lnTo>
                    <a:pt x="667" y="2115"/>
                  </a:lnTo>
                  <a:cubicBezTo>
                    <a:pt x="896" y="2055"/>
                    <a:pt x="1067" y="1848"/>
                    <a:pt x="1067" y="1600"/>
                  </a:cubicBezTo>
                  <a:cubicBezTo>
                    <a:pt x="1067" y="1306"/>
                    <a:pt x="827" y="1067"/>
                    <a:pt x="533" y="1067"/>
                  </a:cubicBezTo>
                  <a:cubicBezTo>
                    <a:pt x="386" y="1067"/>
                    <a:pt x="267" y="947"/>
                    <a:pt x="267" y="800"/>
                  </a:cubicBezTo>
                  <a:cubicBezTo>
                    <a:pt x="267" y="653"/>
                    <a:pt x="386" y="534"/>
                    <a:pt x="533" y="534"/>
                  </a:cubicBezTo>
                  <a:cubicBezTo>
                    <a:pt x="680" y="534"/>
                    <a:pt x="800" y="653"/>
                    <a:pt x="800" y="800"/>
                  </a:cubicBezTo>
                  <a:lnTo>
                    <a:pt x="1067" y="800"/>
                  </a:lnTo>
                  <a:cubicBezTo>
                    <a:pt x="1067" y="553"/>
                    <a:pt x="896" y="346"/>
                    <a:pt x="667" y="286"/>
                  </a:cubicBezTo>
                  <a:lnTo>
                    <a:pt x="667" y="0"/>
                  </a:lnTo>
                  <a:lnTo>
                    <a:pt x="400" y="0"/>
                  </a:lnTo>
                  <a:lnTo>
                    <a:pt x="400" y="286"/>
                  </a:lnTo>
                  <a:cubicBezTo>
                    <a:pt x="171" y="346"/>
                    <a:pt x="0" y="553"/>
                    <a:pt x="0" y="800"/>
                  </a:cubicBezTo>
                  <a:cubicBezTo>
                    <a:pt x="0" y="1094"/>
                    <a:pt x="239" y="1334"/>
                    <a:pt x="533" y="1334"/>
                  </a:cubicBezTo>
                  <a:cubicBezTo>
                    <a:pt x="680" y="1334"/>
                    <a:pt x="800" y="1453"/>
                    <a:pt x="800" y="1600"/>
                  </a:cubicBezTo>
                  <a:cubicBezTo>
                    <a:pt x="800" y="1747"/>
                    <a:pt x="680" y="1867"/>
                    <a:pt x="533" y="1867"/>
                  </a:cubicBezTo>
                  <a:close/>
                  <a:moveTo>
                    <a:pt x="533" y="1867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146">
              <a:extLst>
                <a:ext uri="{FF2B5EF4-FFF2-40B4-BE49-F238E27FC236}">
                  <a16:creationId xmlns:a16="http://schemas.microsoft.com/office/drawing/2014/main" id="{26220218-9ACD-41AB-8438-6702B62C4D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63" y="3429"/>
              <a:ext cx="7" cy="7"/>
            </a:xfrm>
            <a:custGeom>
              <a:avLst/>
              <a:gdLst>
                <a:gd name="T0" fmla="*/ 0 w 267"/>
                <a:gd name="T1" fmla="*/ 0 h 267"/>
                <a:gd name="T2" fmla="*/ 267 w 267"/>
                <a:gd name="T3" fmla="*/ 0 h 267"/>
                <a:gd name="T4" fmla="*/ 267 w 267"/>
                <a:gd name="T5" fmla="*/ 267 h 267"/>
                <a:gd name="T6" fmla="*/ 0 w 267"/>
                <a:gd name="T7" fmla="*/ 267 h 267"/>
                <a:gd name="T8" fmla="*/ 0 w 267"/>
                <a:gd name="T9" fmla="*/ 0 h 267"/>
                <a:gd name="T10" fmla="*/ 0 w 267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7">
                  <a:moveTo>
                    <a:pt x="0" y="0"/>
                  </a:moveTo>
                  <a:lnTo>
                    <a:pt x="267" y="0"/>
                  </a:lnTo>
                  <a:lnTo>
                    <a:pt x="267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147">
              <a:extLst>
                <a:ext uri="{FF2B5EF4-FFF2-40B4-BE49-F238E27FC236}">
                  <a16:creationId xmlns:a16="http://schemas.microsoft.com/office/drawing/2014/main" id="{1E912832-C3F2-44F1-9933-91065D117E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15" y="3429"/>
              <a:ext cx="7" cy="7"/>
            </a:xfrm>
            <a:custGeom>
              <a:avLst/>
              <a:gdLst>
                <a:gd name="T0" fmla="*/ 0 w 266"/>
                <a:gd name="T1" fmla="*/ 0 h 267"/>
                <a:gd name="T2" fmla="*/ 266 w 266"/>
                <a:gd name="T3" fmla="*/ 0 h 267"/>
                <a:gd name="T4" fmla="*/ 266 w 266"/>
                <a:gd name="T5" fmla="*/ 267 h 267"/>
                <a:gd name="T6" fmla="*/ 0 w 266"/>
                <a:gd name="T7" fmla="*/ 267 h 267"/>
                <a:gd name="T8" fmla="*/ 0 w 266"/>
                <a:gd name="T9" fmla="*/ 0 h 267"/>
                <a:gd name="T10" fmla="*/ 0 w 266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67">
                  <a:moveTo>
                    <a:pt x="0" y="0"/>
                  </a:moveTo>
                  <a:lnTo>
                    <a:pt x="266" y="0"/>
                  </a:lnTo>
                  <a:lnTo>
                    <a:pt x="266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148">
              <a:extLst>
                <a:ext uri="{FF2B5EF4-FFF2-40B4-BE49-F238E27FC236}">
                  <a16:creationId xmlns:a16="http://schemas.microsoft.com/office/drawing/2014/main" id="{ADD49524-A004-4B87-89F3-F0BCDA1878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44" y="3388"/>
              <a:ext cx="197" cy="88"/>
            </a:xfrm>
            <a:custGeom>
              <a:avLst/>
              <a:gdLst>
                <a:gd name="T0" fmla="*/ 400 w 7733"/>
                <a:gd name="T1" fmla="*/ 1333 h 3467"/>
                <a:gd name="T2" fmla="*/ 775 w 7733"/>
                <a:gd name="T3" fmla="*/ 1067 h 3467"/>
                <a:gd name="T4" fmla="*/ 2267 w 7733"/>
                <a:gd name="T5" fmla="*/ 1067 h 3467"/>
                <a:gd name="T6" fmla="*/ 2140 w 7733"/>
                <a:gd name="T7" fmla="*/ 1600 h 3467"/>
                <a:gd name="T8" fmla="*/ 1575 w 7733"/>
                <a:gd name="T9" fmla="*/ 1600 h 3467"/>
                <a:gd name="T10" fmla="*/ 1200 w 7733"/>
                <a:gd name="T11" fmla="*/ 1333 h 3467"/>
                <a:gd name="T12" fmla="*/ 800 w 7733"/>
                <a:gd name="T13" fmla="*/ 1733 h 3467"/>
                <a:gd name="T14" fmla="*/ 1200 w 7733"/>
                <a:gd name="T15" fmla="*/ 2133 h 3467"/>
                <a:gd name="T16" fmla="*/ 1575 w 7733"/>
                <a:gd name="T17" fmla="*/ 1867 h 3467"/>
                <a:gd name="T18" fmla="*/ 2140 w 7733"/>
                <a:gd name="T19" fmla="*/ 1867 h 3467"/>
                <a:gd name="T20" fmla="*/ 3866 w 7733"/>
                <a:gd name="T21" fmla="*/ 3467 h 3467"/>
                <a:gd name="T22" fmla="*/ 5325 w 7733"/>
                <a:gd name="T23" fmla="*/ 2667 h 3467"/>
                <a:gd name="T24" fmla="*/ 6958 w 7733"/>
                <a:gd name="T25" fmla="*/ 2667 h 3467"/>
                <a:gd name="T26" fmla="*/ 7333 w 7733"/>
                <a:gd name="T27" fmla="*/ 2933 h 3467"/>
                <a:gd name="T28" fmla="*/ 7733 w 7733"/>
                <a:gd name="T29" fmla="*/ 2533 h 3467"/>
                <a:gd name="T30" fmla="*/ 7333 w 7733"/>
                <a:gd name="T31" fmla="*/ 2133 h 3467"/>
                <a:gd name="T32" fmla="*/ 6958 w 7733"/>
                <a:gd name="T33" fmla="*/ 2400 h 3467"/>
                <a:gd name="T34" fmla="*/ 5466 w 7733"/>
                <a:gd name="T35" fmla="*/ 2400 h 3467"/>
                <a:gd name="T36" fmla="*/ 5593 w 7733"/>
                <a:gd name="T37" fmla="*/ 1867 h 3467"/>
                <a:gd name="T38" fmla="*/ 6158 w 7733"/>
                <a:gd name="T39" fmla="*/ 1867 h 3467"/>
                <a:gd name="T40" fmla="*/ 6533 w 7733"/>
                <a:gd name="T41" fmla="*/ 2133 h 3467"/>
                <a:gd name="T42" fmla="*/ 6933 w 7733"/>
                <a:gd name="T43" fmla="*/ 1733 h 3467"/>
                <a:gd name="T44" fmla="*/ 6533 w 7733"/>
                <a:gd name="T45" fmla="*/ 1333 h 3467"/>
                <a:gd name="T46" fmla="*/ 6158 w 7733"/>
                <a:gd name="T47" fmla="*/ 1600 h 3467"/>
                <a:gd name="T48" fmla="*/ 5593 w 7733"/>
                <a:gd name="T49" fmla="*/ 1600 h 3467"/>
                <a:gd name="T50" fmla="*/ 3866 w 7733"/>
                <a:gd name="T51" fmla="*/ 0 h 3467"/>
                <a:gd name="T52" fmla="*/ 2408 w 7733"/>
                <a:gd name="T53" fmla="*/ 800 h 3467"/>
                <a:gd name="T54" fmla="*/ 775 w 7733"/>
                <a:gd name="T55" fmla="*/ 800 h 3467"/>
                <a:gd name="T56" fmla="*/ 400 w 7733"/>
                <a:gd name="T57" fmla="*/ 533 h 3467"/>
                <a:gd name="T58" fmla="*/ 0 w 7733"/>
                <a:gd name="T59" fmla="*/ 933 h 3467"/>
                <a:gd name="T60" fmla="*/ 400 w 7733"/>
                <a:gd name="T61" fmla="*/ 1333 h 3467"/>
                <a:gd name="T62" fmla="*/ 7333 w 7733"/>
                <a:gd name="T63" fmla="*/ 2400 h 3467"/>
                <a:gd name="T64" fmla="*/ 7466 w 7733"/>
                <a:gd name="T65" fmla="*/ 2533 h 3467"/>
                <a:gd name="T66" fmla="*/ 7333 w 7733"/>
                <a:gd name="T67" fmla="*/ 2667 h 3467"/>
                <a:gd name="T68" fmla="*/ 7200 w 7733"/>
                <a:gd name="T69" fmla="*/ 2533 h 3467"/>
                <a:gd name="T70" fmla="*/ 7333 w 7733"/>
                <a:gd name="T71" fmla="*/ 2400 h 3467"/>
                <a:gd name="T72" fmla="*/ 1200 w 7733"/>
                <a:gd name="T73" fmla="*/ 1867 h 3467"/>
                <a:gd name="T74" fmla="*/ 1066 w 7733"/>
                <a:gd name="T75" fmla="*/ 1733 h 3467"/>
                <a:gd name="T76" fmla="*/ 1200 w 7733"/>
                <a:gd name="T77" fmla="*/ 1600 h 3467"/>
                <a:gd name="T78" fmla="*/ 1333 w 7733"/>
                <a:gd name="T79" fmla="*/ 1733 h 3467"/>
                <a:gd name="T80" fmla="*/ 1200 w 7733"/>
                <a:gd name="T81" fmla="*/ 1867 h 3467"/>
                <a:gd name="T82" fmla="*/ 6533 w 7733"/>
                <a:gd name="T83" fmla="*/ 1600 h 3467"/>
                <a:gd name="T84" fmla="*/ 6666 w 7733"/>
                <a:gd name="T85" fmla="*/ 1733 h 3467"/>
                <a:gd name="T86" fmla="*/ 6533 w 7733"/>
                <a:gd name="T87" fmla="*/ 1867 h 3467"/>
                <a:gd name="T88" fmla="*/ 6400 w 7733"/>
                <a:gd name="T89" fmla="*/ 1733 h 3467"/>
                <a:gd name="T90" fmla="*/ 6533 w 7733"/>
                <a:gd name="T91" fmla="*/ 1600 h 3467"/>
                <a:gd name="T92" fmla="*/ 3866 w 7733"/>
                <a:gd name="T93" fmla="*/ 267 h 3467"/>
                <a:gd name="T94" fmla="*/ 5333 w 7733"/>
                <a:gd name="T95" fmla="*/ 1733 h 3467"/>
                <a:gd name="T96" fmla="*/ 3866 w 7733"/>
                <a:gd name="T97" fmla="*/ 3200 h 3467"/>
                <a:gd name="T98" fmla="*/ 2400 w 7733"/>
                <a:gd name="T99" fmla="*/ 1733 h 3467"/>
                <a:gd name="T100" fmla="*/ 3866 w 7733"/>
                <a:gd name="T101" fmla="*/ 267 h 3467"/>
                <a:gd name="T102" fmla="*/ 400 w 7733"/>
                <a:gd name="T103" fmla="*/ 800 h 3467"/>
                <a:gd name="T104" fmla="*/ 533 w 7733"/>
                <a:gd name="T105" fmla="*/ 933 h 3467"/>
                <a:gd name="T106" fmla="*/ 400 w 7733"/>
                <a:gd name="T107" fmla="*/ 1067 h 3467"/>
                <a:gd name="T108" fmla="*/ 266 w 7733"/>
                <a:gd name="T109" fmla="*/ 933 h 3467"/>
                <a:gd name="T110" fmla="*/ 400 w 7733"/>
                <a:gd name="T111" fmla="*/ 800 h 3467"/>
                <a:gd name="T112" fmla="*/ 400 w 7733"/>
                <a:gd name="T113" fmla="*/ 800 h 3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733" h="3467">
                  <a:moveTo>
                    <a:pt x="400" y="1333"/>
                  </a:moveTo>
                  <a:cubicBezTo>
                    <a:pt x="573" y="1333"/>
                    <a:pt x="720" y="1221"/>
                    <a:pt x="775" y="1067"/>
                  </a:cubicBezTo>
                  <a:lnTo>
                    <a:pt x="2267" y="1067"/>
                  </a:lnTo>
                  <a:cubicBezTo>
                    <a:pt x="2197" y="1233"/>
                    <a:pt x="2154" y="1412"/>
                    <a:pt x="2140" y="1600"/>
                  </a:cubicBezTo>
                  <a:lnTo>
                    <a:pt x="1575" y="1600"/>
                  </a:lnTo>
                  <a:cubicBezTo>
                    <a:pt x="1520" y="1445"/>
                    <a:pt x="1373" y="1333"/>
                    <a:pt x="1200" y="1333"/>
                  </a:cubicBezTo>
                  <a:cubicBezTo>
                    <a:pt x="979" y="1333"/>
                    <a:pt x="800" y="1513"/>
                    <a:pt x="800" y="1733"/>
                  </a:cubicBezTo>
                  <a:cubicBezTo>
                    <a:pt x="800" y="1954"/>
                    <a:pt x="979" y="2133"/>
                    <a:pt x="1200" y="2133"/>
                  </a:cubicBezTo>
                  <a:cubicBezTo>
                    <a:pt x="1373" y="2133"/>
                    <a:pt x="1520" y="2021"/>
                    <a:pt x="1575" y="1867"/>
                  </a:cubicBezTo>
                  <a:lnTo>
                    <a:pt x="2140" y="1867"/>
                  </a:lnTo>
                  <a:cubicBezTo>
                    <a:pt x="2208" y="2760"/>
                    <a:pt x="2956" y="3467"/>
                    <a:pt x="3866" y="3467"/>
                  </a:cubicBezTo>
                  <a:cubicBezTo>
                    <a:pt x="4478" y="3467"/>
                    <a:pt x="5016" y="3147"/>
                    <a:pt x="5325" y="2667"/>
                  </a:cubicBezTo>
                  <a:lnTo>
                    <a:pt x="6958" y="2667"/>
                  </a:lnTo>
                  <a:cubicBezTo>
                    <a:pt x="7013" y="2821"/>
                    <a:pt x="7159" y="2933"/>
                    <a:pt x="7333" y="2933"/>
                  </a:cubicBezTo>
                  <a:cubicBezTo>
                    <a:pt x="7554" y="2933"/>
                    <a:pt x="7733" y="2754"/>
                    <a:pt x="7733" y="2533"/>
                  </a:cubicBezTo>
                  <a:cubicBezTo>
                    <a:pt x="7733" y="2313"/>
                    <a:pt x="7554" y="2133"/>
                    <a:pt x="7333" y="2133"/>
                  </a:cubicBezTo>
                  <a:cubicBezTo>
                    <a:pt x="7159" y="2133"/>
                    <a:pt x="7013" y="2245"/>
                    <a:pt x="6958" y="2400"/>
                  </a:cubicBezTo>
                  <a:lnTo>
                    <a:pt x="5466" y="2400"/>
                  </a:lnTo>
                  <a:cubicBezTo>
                    <a:pt x="5535" y="2234"/>
                    <a:pt x="5578" y="2054"/>
                    <a:pt x="5593" y="1867"/>
                  </a:cubicBezTo>
                  <a:lnTo>
                    <a:pt x="6158" y="1867"/>
                  </a:lnTo>
                  <a:cubicBezTo>
                    <a:pt x="6213" y="2021"/>
                    <a:pt x="6359" y="2133"/>
                    <a:pt x="6533" y="2133"/>
                  </a:cubicBezTo>
                  <a:cubicBezTo>
                    <a:pt x="6754" y="2133"/>
                    <a:pt x="6933" y="1954"/>
                    <a:pt x="6933" y="1733"/>
                  </a:cubicBezTo>
                  <a:cubicBezTo>
                    <a:pt x="6933" y="1513"/>
                    <a:pt x="6754" y="1333"/>
                    <a:pt x="6533" y="1333"/>
                  </a:cubicBezTo>
                  <a:cubicBezTo>
                    <a:pt x="6359" y="1333"/>
                    <a:pt x="6213" y="1445"/>
                    <a:pt x="6158" y="1600"/>
                  </a:cubicBezTo>
                  <a:lnTo>
                    <a:pt x="5593" y="1600"/>
                  </a:lnTo>
                  <a:cubicBezTo>
                    <a:pt x="5524" y="707"/>
                    <a:pt x="4777" y="0"/>
                    <a:pt x="3866" y="0"/>
                  </a:cubicBezTo>
                  <a:cubicBezTo>
                    <a:pt x="3254" y="0"/>
                    <a:pt x="2717" y="320"/>
                    <a:pt x="2408" y="800"/>
                  </a:cubicBezTo>
                  <a:lnTo>
                    <a:pt x="775" y="800"/>
                  </a:lnTo>
                  <a:cubicBezTo>
                    <a:pt x="720" y="645"/>
                    <a:pt x="573" y="533"/>
                    <a:pt x="400" y="533"/>
                  </a:cubicBezTo>
                  <a:cubicBezTo>
                    <a:pt x="179" y="533"/>
                    <a:pt x="0" y="713"/>
                    <a:pt x="0" y="933"/>
                  </a:cubicBezTo>
                  <a:cubicBezTo>
                    <a:pt x="0" y="1154"/>
                    <a:pt x="179" y="1333"/>
                    <a:pt x="400" y="1333"/>
                  </a:cubicBezTo>
                  <a:close/>
                  <a:moveTo>
                    <a:pt x="7333" y="2400"/>
                  </a:moveTo>
                  <a:cubicBezTo>
                    <a:pt x="7406" y="2400"/>
                    <a:pt x="7466" y="2460"/>
                    <a:pt x="7466" y="2533"/>
                  </a:cubicBezTo>
                  <a:cubicBezTo>
                    <a:pt x="7466" y="2607"/>
                    <a:pt x="7406" y="2667"/>
                    <a:pt x="7333" y="2667"/>
                  </a:cubicBezTo>
                  <a:cubicBezTo>
                    <a:pt x="7260" y="2667"/>
                    <a:pt x="7200" y="2607"/>
                    <a:pt x="7200" y="2533"/>
                  </a:cubicBezTo>
                  <a:cubicBezTo>
                    <a:pt x="7200" y="2460"/>
                    <a:pt x="7260" y="2400"/>
                    <a:pt x="7333" y="2400"/>
                  </a:cubicBezTo>
                  <a:close/>
                  <a:moveTo>
                    <a:pt x="1200" y="1867"/>
                  </a:moveTo>
                  <a:cubicBezTo>
                    <a:pt x="1126" y="1867"/>
                    <a:pt x="1066" y="1807"/>
                    <a:pt x="1066" y="1733"/>
                  </a:cubicBezTo>
                  <a:cubicBezTo>
                    <a:pt x="1066" y="1660"/>
                    <a:pt x="1126" y="1600"/>
                    <a:pt x="1200" y="1600"/>
                  </a:cubicBezTo>
                  <a:cubicBezTo>
                    <a:pt x="1273" y="1600"/>
                    <a:pt x="1333" y="1660"/>
                    <a:pt x="1333" y="1733"/>
                  </a:cubicBezTo>
                  <a:cubicBezTo>
                    <a:pt x="1333" y="1807"/>
                    <a:pt x="1273" y="1867"/>
                    <a:pt x="1200" y="1867"/>
                  </a:cubicBezTo>
                  <a:close/>
                  <a:moveTo>
                    <a:pt x="6533" y="1600"/>
                  </a:moveTo>
                  <a:cubicBezTo>
                    <a:pt x="6606" y="1600"/>
                    <a:pt x="6666" y="1660"/>
                    <a:pt x="6666" y="1733"/>
                  </a:cubicBezTo>
                  <a:cubicBezTo>
                    <a:pt x="6666" y="1807"/>
                    <a:pt x="6606" y="1867"/>
                    <a:pt x="6533" y="1867"/>
                  </a:cubicBezTo>
                  <a:cubicBezTo>
                    <a:pt x="6460" y="1867"/>
                    <a:pt x="6400" y="1807"/>
                    <a:pt x="6400" y="1733"/>
                  </a:cubicBezTo>
                  <a:cubicBezTo>
                    <a:pt x="6400" y="1660"/>
                    <a:pt x="6460" y="1600"/>
                    <a:pt x="6533" y="1600"/>
                  </a:cubicBezTo>
                  <a:close/>
                  <a:moveTo>
                    <a:pt x="3866" y="267"/>
                  </a:moveTo>
                  <a:cubicBezTo>
                    <a:pt x="4675" y="267"/>
                    <a:pt x="5333" y="925"/>
                    <a:pt x="5333" y="1733"/>
                  </a:cubicBezTo>
                  <a:cubicBezTo>
                    <a:pt x="5333" y="2542"/>
                    <a:pt x="4675" y="3200"/>
                    <a:pt x="3866" y="3200"/>
                  </a:cubicBezTo>
                  <a:cubicBezTo>
                    <a:pt x="3058" y="3200"/>
                    <a:pt x="2400" y="2542"/>
                    <a:pt x="2400" y="1733"/>
                  </a:cubicBezTo>
                  <a:cubicBezTo>
                    <a:pt x="2400" y="925"/>
                    <a:pt x="3058" y="267"/>
                    <a:pt x="3866" y="267"/>
                  </a:cubicBezTo>
                  <a:close/>
                  <a:moveTo>
                    <a:pt x="400" y="800"/>
                  </a:moveTo>
                  <a:cubicBezTo>
                    <a:pt x="473" y="800"/>
                    <a:pt x="533" y="860"/>
                    <a:pt x="533" y="933"/>
                  </a:cubicBezTo>
                  <a:cubicBezTo>
                    <a:pt x="533" y="1007"/>
                    <a:pt x="473" y="1067"/>
                    <a:pt x="400" y="1067"/>
                  </a:cubicBezTo>
                  <a:cubicBezTo>
                    <a:pt x="326" y="1067"/>
                    <a:pt x="266" y="1007"/>
                    <a:pt x="266" y="933"/>
                  </a:cubicBezTo>
                  <a:cubicBezTo>
                    <a:pt x="266" y="860"/>
                    <a:pt x="326" y="800"/>
                    <a:pt x="400" y="800"/>
                  </a:cubicBezTo>
                  <a:close/>
                  <a:moveTo>
                    <a:pt x="400" y="80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33" name="Group 201">
            <a:extLst>
              <a:ext uri="{FF2B5EF4-FFF2-40B4-BE49-F238E27FC236}">
                <a16:creationId xmlns:a16="http://schemas.microsoft.com/office/drawing/2014/main" id="{CFD55979-1850-40A6-A749-0410744BBB9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48413" y="4105276"/>
            <a:ext cx="512033" cy="514260"/>
            <a:chOff x="3510" y="1220"/>
            <a:chExt cx="230" cy="231"/>
          </a:xfrm>
          <a:solidFill>
            <a:srgbClr val="004BD2"/>
          </a:solidFill>
        </p:grpSpPr>
        <p:sp>
          <p:nvSpPr>
            <p:cNvPr id="34" name="Freeform 202">
              <a:extLst>
                <a:ext uri="{FF2B5EF4-FFF2-40B4-BE49-F238E27FC236}">
                  <a16:creationId xmlns:a16="http://schemas.microsoft.com/office/drawing/2014/main" id="{603B2016-CB30-48EB-B094-229A22E5A4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47" y="1343"/>
              <a:ext cx="30" cy="15"/>
            </a:xfrm>
            <a:custGeom>
              <a:avLst/>
              <a:gdLst>
                <a:gd name="T0" fmla="*/ 1067 w 1067"/>
                <a:gd name="T1" fmla="*/ 0 h 533"/>
                <a:gd name="T2" fmla="*/ 800 w 1067"/>
                <a:gd name="T3" fmla="*/ 0 h 533"/>
                <a:gd name="T4" fmla="*/ 534 w 1067"/>
                <a:gd name="T5" fmla="*/ 267 h 533"/>
                <a:gd name="T6" fmla="*/ 267 w 1067"/>
                <a:gd name="T7" fmla="*/ 0 h 533"/>
                <a:gd name="T8" fmla="*/ 0 w 1067"/>
                <a:gd name="T9" fmla="*/ 0 h 533"/>
                <a:gd name="T10" fmla="*/ 534 w 1067"/>
                <a:gd name="T11" fmla="*/ 533 h 533"/>
                <a:gd name="T12" fmla="*/ 1067 w 1067"/>
                <a:gd name="T13" fmla="*/ 0 h 533"/>
                <a:gd name="T14" fmla="*/ 1067 w 1067"/>
                <a:gd name="T15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7" h="533">
                  <a:moveTo>
                    <a:pt x="1067" y="0"/>
                  </a:moveTo>
                  <a:lnTo>
                    <a:pt x="800" y="0"/>
                  </a:lnTo>
                  <a:cubicBezTo>
                    <a:pt x="800" y="147"/>
                    <a:pt x="681" y="267"/>
                    <a:pt x="534" y="267"/>
                  </a:cubicBezTo>
                  <a:cubicBezTo>
                    <a:pt x="387" y="267"/>
                    <a:pt x="267" y="147"/>
                    <a:pt x="267" y="0"/>
                  </a:cubicBezTo>
                  <a:lnTo>
                    <a:pt x="0" y="0"/>
                  </a:lnTo>
                  <a:cubicBezTo>
                    <a:pt x="0" y="294"/>
                    <a:pt x="240" y="533"/>
                    <a:pt x="534" y="533"/>
                  </a:cubicBezTo>
                  <a:cubicBezTo>
                    <a:pt x="828" y="533"/>
                    <a:pt x="1067" y="294"/>
                    <a:pt x="1067" y="0"/>
                  </a:cubicBezTo>
                  <a:close/>
                  <a:moveTo>
                    <a:pt x="1067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203">
              <a:extLst>
                <a:ext uri="{FF2B5EF4-FFF2-40B4-BE49-F238E27FC236}">
                  <a16:creationId xmlns:a16="http://schemas.microsoft.com/office/drawing/2014/main" id="{8461A812-DCEC-4F56-B5F0-4AFEE24A6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0" y="1220"/>
              <a:ext cx="230" cy="231"/>
            </a:xfrm>
            <a:custGeom>
              <a:avLst/>
              <a:gdLst>
                <a:gd name="T0" fmla="*/ 6267 w 8267"/>
                <a:gd name="T1" fmla="*/ 5361 h 8267"/>
                <a:gd name="T2" fmla="*/ 7467 w 8267"/>
                <a:gd name="T3" fmla="*/ 2800 h 8267"/>
                <a:gd name="T4" fmla="*/ 3464 w 8267"/>
                <a:gd name="T5" fmla="*/ 2209 h 8267"/>
                <a:gd name="T6" fmla="*/ 3333 w 8267"/>
                <a:gd name="T7" fmla="*/ 448 h 8267"/>
                <a:gd name="T8" fmla="*/ 2599 w 8267"/>
                <a:gd name="T9" fmla="*/ 179 h 8267"/>
                <a:gd name="T10" fmla="*/ 1999 w 8267"/>
                <a:gd name="T11" fmla="*/ 0 h 8267"/>
                <a:gd name="T12" fmla="*/ 1400 w 8267"/>
                <a:gd name="T13" fmla="*/ 179 h 8267"/>
                <a:gd name="T14" fmla="*/ 667 w 8267"/>
                <a:gd name="T15" fmla="*/ 448 h 8267"/>
                <a:gd name="T16" fmla="*/ 536 w 8267"/>
                <a:gd name="T17" fmla="*/ 2209 h 8267"/>
                <a:gd name="T18" fmla="*/ 2170 w 8267"/>
                <a:gd name="T19" fmla="*/ 5333 h 8267"/>
                <a:gd name="T20" fmla="*/ 4667 w 8267"/>
                <a:gd name="T21" fmla="*/ 5361 h 8267"/>
                <a:gd name="T22" fmla="*/ 2667 w 8267"/>
                <a:gd name="T23" fmla="*/ 6977 h 8267"/>
                <a:gd name="T24" fmla="*/ 8267 w 8267"/>
                <a:gd name="T25" fmla="*/ 6977 h 8267"/>
                <a:gd name="T26" fmla="*/ 6933 w 8267"/>
                <a:gd name="T27" fmla="*/ 4133 h 8267"/>
                <a:gd name="T28" fmla="*/ 6928 w 8267"/>
                <a:gd name="T29" fmla="*/ 4244 h 8267"/>
                <a:gd name="T30" fmla="*/ 7200 w 8267"/>
                <a:gd name="T31" fmla="*/ 3337 h 8267"/>
                <a:gd name="T32" fmla="*/ 6533 w 8267"/>
                <a:gd name="T33" fmla="*/ 2933 h 8267"/>
                <a:gd name="T34" fmla="*/ 5360 w 8267"/>
                <a:gd name="T35" fmla="*/ 2453 h 8267"/>
                <a:gd name="T36" fmla="*/ 4000 w 8267"/>
                <a:gd name="T37" fmla="*/ 3213 h 8267"/>
                <a:gd name="T38" fmla="*/ 5467 w 8267"/>
                <a:gd name="T39" fmla="*/ 1067 h 8267"/>
                <a:gd name="T40" fmla="*/ 1067 w 8267"/>
                <a:gd name="T41" fmla="*/ 267 h 8267"/>
                <a:gd name="T42" fmla="*/ 1866 w 8267"/>
                <a:gd name="T43" fmla="*/ 354 h 8267"/>
                <a:gd name="T44" fmla="*/ 2466 w 8267"/>
                <a:gd name="T45" fmla="*/ 533 h 8267"/>
                <a:gd name="T46" fmla="*/ 3067 w 8267"/>
                <a:gd name="T47" fmla="*/ 400 h 8267"/>
                <a:gd name="T48" fmla="*/ 2465 w 8267"/>
                <a:gd name="T49" fmla="*/ 1333 h 8267"/>
                <a:gd name="T50" fmla="*/ 933 w 8267"/>
                <a:gd name="T51" fmla="*/ 448 h 8267"/>
                <a:gd name="T52" fmla="*/ 267 w 8267"/>
                <a:gd name="T53" fmla="*/ 3503 h 8267"/>
                <a:gd name="T54" fmla="*/ 2478 w 8267"/>
                <a:gd name="T55" fmla="*/ 1600 h 8267"/>
                <a:gd name="T56" fmla="*/ 3467 w 8267"/>
                <a:gd name="T57" fmla="*/ 2800 h 8267"/>
                <a:gd name="T58" fmla="*/ 2170 w 8267"/>
                <a:gd name="T59" fmla="*/ 5067 h 8267"/>
                <a:gd name="T60" fmla="*/ 4000 w 8267"/>
                <a:gd name="T61" fmla="*/ 4133 h 8267"/>
                <a:gd name="T62" fmla="*/ 4267 w 8267"/>
                <a:gd name="T63" fmla="*/ 4133 h 8267"/>
                <a:gd name="T64" fmla="*/ 5467 w 8267"/>
                <a:gd name="T65" fmla="*/ 2740 h 8267"/>
                <a:gd name="T66" fmla="*/ 6667 w 8267"/>
                <a:gd name="T67" fmla="*/ 4133 h 8267"/>
                <a:gd name="T68" fmla="*/ 5467 w 8267"/>
                <a:gd name="T69" fmla="*/ 5600 h 8267"/>
                <a:gd name="T70" fmla="*/ 5467 w 8267"/>
                <a:gd name="T71" fmla="*/ 6211 h 8267"/>
                <a:gd name="T72" fmla="*/ 5467 w 8267"/>
                <a:gd name="T73" fmla="*/ 5600 h 8267"/>
                <a:gd name="T74" fmla="*/ 5747 w 8267"/>
                <a:gd name="T75" fmla="*/ 8000 h 8267"/>
                <a:gd name="T76" fmla="*/ 4267 w 8267"/>
                <a:gd name="T77" fmla="*/ 7467 h 8267"/>
                <a:gd name="T78" fmla="*/ 6667 w 8267"/>
                <a:gd name="T79" fmla="*/ 7467 h 8267"/>
                <a:gd name="T80" fmla="*/ 4764 w 8267"/>
                <a:gd name="T81" fmla="*/ 5886 h 8267"/>
                <a:gd name="T82" fmla="*/ 4000 w 8267"/>
                <a:gd name="T83" fmla="*/ 7467 h 8267"/>
                <a:gd name="T84" fmla="*/ 3467 w 8267"/>
                <a:gd name="T85" fmla="*/ 6933 h 8267"/>
                <a:gd name="T86" fmla="*/ 4909 w 8267"/>
                <a:gd name="T87" fmla="*/ 8000 h 8267"/>
                <a:gd name="T88" fmla="*/ 8000 w 8267"/>
                <a:gd name="T89" fmla="*/ 8000 h 8267"/>
                <a:gd name="T90" fmla="*/ 7467 w 8267"/>
                <a:gd name="T91" fmla="*/ 7733 h 8267"/>
                <a:gd name="T92" fmla="*/ 7200 w 8267"/>
                <a:gd name="T93" fmla="*/ 7467 h 8267"/>
                <a:gd name="T94" fmla="*/ 5655 w 8267"/>
                <a:gd name="T95" fmla="*/ 6400 h 8267"/>
                <a:gd name="T96" fmla="*/ 8000 w 8267"/>
                <a:gd name="T97" fmla="*/ 6977 h 8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267" h="8267">
                  <a:moveTo>
                    <a:pt x="7629" y="6091"/>
                  </a:moveTo>
                  <a:lnTo>
                    <a:pt x="6267" y="5637"/>
                  </a:lnTo>
                  <a:lnTo>
                    <a:pt x="6267" y="5361"/>
                  </a:lnTo>
                  <a:cubicBezTo>
                    <a:pt x="6561" y="5168"/>
                    <a:pt x="6782" y="4873"/>
                    <a:pt x="6879" y="4525"/>
                  </a:cubicBezTo>
                  <a:cubicBezTo>
                    <a:pt x="7209" y="4486"/>
                    <a:pt x="7467" y="4207"/>
                    <a:pt x="7467" y="3867"/>
                  </a:cubicBezTo>
                  <a:lnTo>
                    <a:pt x="7467" y="2800"/>
                  </a:lnTo>
                  <a:cubicBezTo>
                    <a:pt x="7467" y="1697"/>
                    <a:pt x="6569" y="800"/>
                    <a:pt x="5467" y="800"/>
                  </a:cubicBezTo>
                  <a:cubicBezTo>
                    <a:pt x="4541" y="800"/>
                    <a:pt x="3762" y="1433"/>
                    <a:pt x="3535" y="2289"/>
                  </a:cubicBezTo>
                  <a:cubicBezTo>
                    <a:pt x="3512" y="2262"/>
                    <a:pt x="3489" y="2234"/>
                    <a:pt x="3464" y="2209"/>
                  </a:cubicBezTo>
                  <a:lnTo>
                    <a:pt x="2707" y="1452"/>
                  </a:lnTo>
                  <a:lnTo>
                    <a:pt x="3259" y="680"/>
                  </a:lnTo>
                  <a:cubicBezTo>
                    <a:pt x="3308" y="612"/>
                    <a:pt x="3333" y="532"/>
                    <a:pt x="3333" y="448"/>
                  </a:cubicBezTo>
                  <a:lnTo>
                    <a:pt x="3333" y="400"/>
                  </a:lnTo>
                  <a:cubicBezTo>
                    <a:pt x="3333" y="179"/>
                    <a:pt x="3154" y="0"/>
                    <a:pt x="2933" y="0"/>
                  </a:cubicBezTo>
                  <a:cubicBezTo>
                    <a:pt x="2756" y="0"/>
                    <a:pt x="2662" y="108"/>
                    <a:pt x="2599" y="179"/>
                  </a:cubicBezTo>
                  <a:cubicBezTo>
                    <a:pt x="2541" y="245"/>
                    <a:pt x="2518" y="267"/>
                    <a:pt x="2466" y="267"/>
                  </a:cubicBezTo>
                  <a:cubicBezTo>
                    <a:pt x="2414" y="267"/>
                    <a:pt x="2391" y="245"/>
                    <a:pt x="2333" y="179"/>
                  </a:cubicBezTo>
                  <a:cubicBezTo>
                    <a:pt x="2271" y="108"/>
                    <a:pt x="2176" y="0"/>
                    <a:pt x="1999" y="0"/>
                  </a:cubicBezTo>
                  <a:cubicBezTo>
                    <a:pt x="1822" y="0"/>
                    <a:pt x="1728" y="108"/>
                    <a:pt x="1666" y="179"/>
                  </a:cubicBezTo>
                  <a:cubicBezTo>
                    <a:pt x="1608" y="245"/>
                    <a:pt x="1585" y="267"/>
                    <a:pt x="1533" y="267"/>
                  </a:cubicBezTo>
                  <a:cubicBezTo>
                    <a:pt x="1481" y="267"/>
                    <a:pt x="1458" y="245"/>
                    <a:pt x="1400" y="179"/>
                  </a:cubicBezTo>
                  <a:cubicBezTo>
                    <a:pt x="1338" y="108"/>
                    <a:pt x="1244" y="0"/>
                    <a:pt x="1067" y="0"/>
                  </a:cubicBezTo>
                  <a:cubicBezTo>
                    <a:pt x="846" y="0"/>
                    <a:pt x="667" y="179"/>
                    <a:pt x="667" y="400"/>
                  </a:cubicBezTo>
                  <a:lnTo>
                    <a:pt x="667" y="448"/>
                  </a:lnTo>
                  <a:cubicBezTo>
                    <a:pt x="667" y="532"/>
                    <a:pt x="692" y="612"/>
                    <a:pt x="741" y="680"/>
                  </a:cubicBezTo>
                  <a:lnTo>
                    <a:pt x="1293" y="1452"/>
                  </a:lnTo>
                  <a:lnTo>
                    <a:pt x="536" y="2209"/>
                  </a:lnTo>
                  <a:cubicBezTo>
                    <a:pt x="190" y="2554"/>
                    <a:pt x="0" y="3014"/>
                    <a:pt x="0" y="3503"/>
                  </a:cubicBezTo>
                  <a:cubicBezTo>
                    <a:pt x="0" y="4512"/>
                    <a:pt x="821" y="5333"/>
                    <a:pt x="1830" y="5333"/>
                  </a:cubicBezTo>
                  <a:lnTo>
                    <a:pt x="2170" y="5333"/>
                  </a:lnTo>
                  <a:cubicBezTo>
                    <a:pt x="2828" y="5333"/>
                    <a:pt x="3431" y="4978"/>
                    <a:pt x="3756" y="4415"/>
                  </a:cubicBezTo>
                  <a:cubicBezTo>
                    <a:pt x="3843" y="4475"/>
                    <a:pt x="3945" y="4512"/>
                    <a:pt x="4055" y="4525"/>
                  </a:cubicBezTo>
                  <a:cubicBezTo>
                    <a:pt x="4151" y="4873"/>
                    <a:pt x="4372" y="5168"/>
                    <a:pt x="4667" y="5361"/>
                  </a:cubicBezTo>
                  <a:lnTo>
                    <a:pt x="4667" y="5637"/>
                  </a:lnTo>
                  <a:lnTo>
                    <a:pt x="3305" y="6091"/>
                  </a:lnTo>
                  <a:cubicBezTo>
                    <a:pt x="2923" y="6218"/>
                    <a:pt x="2667" y="6574"/>
                    <a:pt x="2667" y="6977"/>
                  </a:cubicBezTo>
                  <a:lnTo>
                    <a:pt x="2667" y="8267"/>
                  </a:lnTo>
                  <a:lnTo>
                    <a:pt x="8267" y="8267"/>
                  </a:lnTo>
                  <a:lnTo>
                    <a:pt x="8267" y="6977"/>
                  </a:lnTo>
                  <a:cubicBezTo>
                    <a:pt x="8267" y="6574"/>
                    <a:pt x="8010" y="6218"/>
                    <a:pt x="7629" y="6091"/>
                  </a:cubicBezTo>
                  <a:close/>
                  <a:moveTo>
                    <a:pt x="6928" y="4244"/>
                  </a:moveTo>
                  <a:cubicBezTo>
                    <a:pt x="6931" y="4207"/>
                    <a:pt x="6933" y="4171"/>
                    <a:pt x="6933" y="4133"/>
                  </a:cubicBezTo>
                  <a:lnTo>
                    <a:pt x="6933" y="3491"/>
                  </a:lnTo>
                  <a:cubicBezTo>
                    <a:pt x="7088" y="3546"/>
                    <a:pt x="7200" y="3693"/>
                    <a:pt x="7200" y="3867"/>
                  </a:cubicBezTo>
                  <a:cubicBezTo>
                    <a:pt x="7200" y="4042"/>
                    <a:pt x="7085" y="4190"/>
                    <a:pt x="6928" y="4244"/>
                  </a:cubicBezTo>
                  <a:close/>
                  <a:moveTo>
                    <a:pt x="5467" y="1067"/>
                  </a:moveTo>
                  <a:cubicBezTo>
                    <a:pt x="6422" y="1067"/>
                    <a:pt x="7200" y="1844"/>
                    <a:pt x="7200" y="2800"/>
                  </a:cubicBezTo>
                  <a:lnTo>
                    <a:pt x="7200" y="3337"/>
                  </a:lnTo>
                  <a:cubicBezTo>
                    <a:pt x="7122" y="3278"/>
                    <a:pt x="7032" y="3234"/>
                    <a:pt x="6933" y="3214"/>
                  </a:cubicBezTo>
                  <a:lnTo>
                    <a:pt x="6933" y="2933"/>
                  </a:lnTo>
                  <a:lnTo>
                    <a:pt x="6533" y="2933"/>
                  </a:lnTo>
                  <a:cubicBezTo>
                    <a:pt x="6158" y="2933"/>
                    <a:pt x="5799" y="2754"/>
                    <a:pt x="5573" y="2453"/>
                  </a:cubicBezTo>
                  <a:lnTo>
                    <a:pt x="5467" y="2311"/>
                  </a:lnTo>
                  <a:lnTo>
                    <a:pt x="5360" y="2453"/>
                  </a:lnTo>
                  <a:cubicBezTo>
                    <a:pt x="5135" y="2754"/>
                    <a:pt x="4776" y="2933"/>
                    <a:pt x="4400" y="2933"/>
                  </a:cubicBezTo>
                  <a:lnTo>
                    <a:pt x="4000" y="2933"/>
                  </a:lnTo>
                  <a:lnTo>
                    <a:pt x="4000" y="3213"/>
                  </a:lnTo>
                  <a:cubicBezTo>
                    <a:pt x="3901" y="3234"/>
                    <a:pt x="3811" y="3278"/>
                    <a:pt x="3733" y="3337"/>
                  </a:cubicBezTo>
                  <a:lnTo>
                    <a:pt x="3733" y="2800"/>
                  </a:lnTo>
                  <a:cubicBezTo>
                    <a:pt x="3733" y="1844"/>
                    <a:pt x="4511" y="1067"/>
                    <a:pt x="5467" y="1067"/>
                  </a:cubicBezTo>
                  <a:close/>
                  <a:moveTo>
                    <a:pt x="933" y="448"/>
                  </a:moveTo>
                  <a:lnTo>
                    <a:pt x="933" y="400"/>
                  </a:lnTo>
                  <a:cubicBezTo>
                    <a:pt x="933" y="326"/>
                    <a:pt x="993" y="267"/>
                    <a:pt x="1067" y="267"/>
                  </a:cubicBezTo>
                  <a:cubicBezTo>
                    <a:pt x="1118" y="267"/>
                    <a:pt x="1141" y="288"/>
                    <a:pt x="1199" y="354"/>
                  </a:cubicBezTo>
                  <a:cubicBezTo>
                    <a:pt x="1262" y="426"/>
                    <a:pt x="1356" y="533"/>
                    <a:pt x="1533" y="533"/>
                  </a:cubicBezTo>
                  <a:cubicBezTo>
                    <a:pt x="1710" y="533"/>
                    <a:pt x="1804" y="426"/>
                    <a:pt x="1866" y="354"/>
                  </a:cubicBezTo>
                  <a:cubicBezTo>
                    <a:pt x="1924" y="288"/>
                    <a:pt x="1947" y="267"/>
                    <a:pt x="1999" y="267"/>
                  </a:cubicBezTo>
                  <a:cubicBezTo>
                    <a:pt x="2051" y="267"/>
                    <a:pt x="2074" y="288"/>
                    <a:pt x="2132" y="354"/>
                  </a:cubicBezTo>
                  <a:cubicBezTo>
                    <a:pt x="2195" y="426"/>
                    <a:pt x="2289" y="533"/>
                    <a:pt x="2466" y="533"/>
                  </a:cubicBezTo>
                  <a:cubicBezTo>
                    <a:pt x="2643" y="533"/>
                    <a:pt x="2738" y="426"/>
                    <a:pt x="2800" y="355"/>
                  </a:cubicBezTo>
                  <a:cubicBezTo>
                    <a:pt x="2858" y="288"/>
                    <a:pt x="2881" y="267"/>
                    <a:pt x="2933" y="267"/>
                  </a:cubicBezTo>
                  <a:cubicBezTo>
                    <a:pt x="3007" y="267"/>
                    <a:pt x="3067" y="326"/>
                    <a:pt x="3067" y="400"/>
                  </a:cubicBezTo>
                  <a:lnTo>
                    <a:pt x="3067" y="448"/>
                  </a:lnTo>
                  <a:cubicBezTo>
                    <a:pt x="3067" y="476"/>
                    <a:pt x="3058" y="503"/>
                    <a:pt x="3042" y="525"/>
                  </a:cubicBezTo>
                  <a:lnTo>
                    <a:pt x="2465" y="1333"/>
                  </a:lnTo>
                  <a:lnTo>
                    <a:pt x="1535" y="1333"/>
                  </a:lnTo>
                  <a:lnTo>
                    <a:pt x="958" y="525"/>
                  </a:lnTo>
                  <a:cubicBezTo>
                    <a:pt x="942" y="503"/>
                    <a:pt x="933" y="476"/>
                    <a:pt x="933" y="448"/>
                  </a:cubicBezTo>
                  <a:close/>
                  <a:moveTo>
                    <a:pt x="2170" y="5067"/>
                  </a:moveTo>
                  <a:lnTo>
                    <a:pt x="1830" y="5067"/>
                  </a:lnTo>
                  <a:cubicBezTo>
                    <a:pt x="968" y="5067"/>
                    <a:pt x="267" y="4365"/>
                    <a:pt x="267" y="3503"/>
                  </a:cubicBezTo>
                  <a:cubicBezTo>
                    <a:pt x="267" y="3085"/>
                    <a:pt x="429" y="2693"/>
                    <a:pt x="725" y="2397"/>
                  </a:cubicBezTo>
                  <a:lnTo>
                    <a:pt x="1522" y="1600"/>
                  </a:lnTo>
                  <a:lnTo>
                    <a:pt x="2478" y="1600"/>
                  </a:lnTo>
                  <a:lnTo>
                    <a:pt x="3275" y="2397"/>
                  </a:lnTo>
                  <a:cubicBezTo>
                    <a:pt x="3350" y="2472"/>
                    <a:pt x="3416" y="2556"/>
                    <a:pt x="3475" y="2644"/>
                  </a:cubicBezTo>
                  <a:cubicBezTo>
                    <a:pt x="3471" y="2696"/>
                    <a:pt x="3467" y="2747"/>
                    <a:pt x="3467" y="2800"/>
                  </a:cubicBezTo>
                  <a:lnTo>
                    <a:pt x="3467" y="3867"/>
                  </a:lnTo>
                  <a:cubicBezTo>
                    <a:pt x="3467" y="3992"/>
                    <a:pt x="3504" y="4109"/>
                    <a:pt x="3564" y="4209"/>
                  </a:cubicBezTo>
                  <a:cubicBezTo>
                    <a:pt x="3299" y="4732"/>
                    <a:pt x="2760" y="5067"/>
                    <a:pt x="2170" y="5067"/>
                  </a:cubicBezTo>
                  <a:close/>
                  <a:moveTo>
                    <a:pt x="3733" y="3867"/>
                  </a:moveTo>
                  <a:cubicBezTo>
                    <a:pt x="3733" y="3693"/>
                    <a:pt x="3845" y="3546"/>
                    <a:pt x="4000" y="3491"/>
                  </a:cubicBezTo>
                  <a:lnTo>
                    <a:pt x="4000" y="4133"/>
                  </a:lnTo>
                  <a:cubicBezTo>
                    <a:pt x="4000" y="4171"/>
                    <a:pt x="4003" y="4207"/>
                    <a:pt x="4006" y="4244"/>
                  </a:cubicBezTo>
                  <a:cubicBezTo>
                    <a:pt x="3848" y="4190"/>
                    <a:pt x="3733" y="4042"/>
                    <a:pt x="3733" y="3867"/>
                  </a:cubicBezTo>
                  <a:close/>
                  <a:moveTo>
                    <a:pt x="4267" y="4133"/>
                  </a:moveTo>
                  <a:lnTo>
                    <a:pt x="4267" y="3200"/>
                  </a:lnTo>
                  <a:lnTo>
                    <a:pt x="4400" y="3200"/>
                  </a:lnTo>
                  <a:cubicBezTo>
                    <a:pt x="4804" y="3200"/>
                    <a:pt x="5192" y="3031"/>
                    <a:pt x="5467" y="2740"/>
                  </a:cubicBezTo>
                  <a:cubicBezTo>
                    <a:pt x="5742" y="3031"/>
                    <a:pt x="6130" y="3200"/>
                    <a:pt x="6533" y="3200"/>
                  </a:cubicBezTo>
                  <a:lnTo>
                    <a:pt x="6667" y="3200"/>
                  </a:lnTo>
                  <a:lnTo>
                    <a:pt x="6667" y="4133"/>
                  </a:lnTo>
                  <a:cubicBezTo>
                    <a:pt x="6667" y="4795"/>
                    <a:pt x="6128" y="5333"/>
                    <a:pt x="5467" y="5333"/>
                  </a:cubicBezTo>
                  <a:cubicBezTo>
                    <a:pt x="4805" y="5333"/>
                    <a:pt x="4267" y="4795"/>
                    <a:pt x="4267" y="4133"/>
                  </a:cubicBezTo>
                  <a:close/>
                  <a:moveTo>
                    <a:pt x="5467" y="5600"/>
                  </a:moveTo>
                  <a:cubicBezTo>
                    <a:pt x="5655" y="5600"/>
                    <a:pt x="5834" y="5563"/>
                    <a:pt x="6000" y="5498"/>
                  </a:cubicBezTo>
                  <a:lnTo>
                    <a:pt x="6000" y="5678"/>
                  </a:lnTo>
                  <a:lnTo>
                    <a:pt x="5467" y="6211"/>
                  </a:lnTo>
                  <a:lnTo>
                    <a:pt x="4933" y="5678"/>
                  </a:lnTo>
                  <a:lnTo>
                    <a:pt x="4933" y="5498"/>
                  </a:lnTo>
                  <a:cubicBezTo>
                    <a:pt x="5099" y="5563"/>
                    <a:pt x="5278" y="5600"/>
                    <a:pt x="5467" y="5600"/>
                  </a:cubicBezTo>
                  <a:close/>
                  <a:moveTo>
                    <a:pt x="6667" y="7467"/>
                  </a:moveTo>
                  <a:lnTo>
                    <a:pt x="6400" y="7467"/>
                  </a:lnTo>
                  <a:cubicBezTo>
                    <a:pt x="6078" y="7467"/>
                    <a:pt x="5809" y="7696"/>
                    <a:pt x="5747" y="8000"/>
                  </a:cubicBezTo>
                  <a:lnTo>
                    <a:pt x="5187" y="8000"/>
                  </a:lnTo>
                  <a:cubicBezTo>
                    <a:pt x="5125" y="7696"/>
                    <a:pt x="4855" y="7467"/>
                    <a:pt x="4533" y="7467"/>
                  </a:cubicBezTo>
                  <a:lnTo>
                    <a:pt x="4267" y="7467"/>
                  </a:lnTo>
                  <a:lnTo>
                    <a:pt x="4267" y="6667"/>
                  </a:lnTo>
                  <a:lnTo>
                    <a:pt x="6667" y="6667"/>
                  </a:lnTo>
                  <a:lnTo>
                    <a:pt x="6667" y="7467"/>
                  </a:lnTo>
                  <a:close/>
                  <a:moveTo>
                    <a:pt x="2933" y="6977"/>
                  </a:moveTo>
                  <a:cubicBezTo>
                    <a:pt x="2933" y="6689"/>
                    <a:pt x="3117" y="6435"/>
                    <a:pt x="3389" y="6344"/>
                  </a:cubicBezTo>
                  <a:lnTo>
                    <a:pt x="4764" y="5886"/>
                  </a:lnTo>
                  <a:lnTo>
                    <a:pt x="5278" y="6400"/>
                  </a:lnTo>
                  <a:lnTo>
                    <a:pt x="4000" y="6400"/>
                  </a:lnTo>
                  <a:lnTo>
                    <a:pt x="4000" y="7467"/>
                  </a:lnTo>
                  <a:lnTo>
                    <a:pt x="3733" y="7467"/>
                  </a:lnTo>
                  <a:lnTo>
                    <a:pt x="3733" y="6933"/>
                  </a:lnTo>
                  <a:lnTo>
                    <a:pt x="3467" y="6933"/>
                  </a:lnTo>
                  <a:lnTo>
                    <a:pt x="3467" y="7733"/>
                  </a:lnTo>
                  <a:lnTo>
                    <a:pt x="4533" y="7733"/>
                  </a:lnTo>
                  <a:cubicBezTo>
                    <a:pt x="4707" y="7733"/>
                    <a:pt x="4854" y="7845"/>
                    <a:pt x="4909" y="8000"/>
                  </a:cubicBezTo>
                  <a:lnTo>
                    <a:pt x="2933" y="8000"/>
                  </a:lnTo>
                  <a:lnTo>
                    <a:pt x="2933" y="6977"/>
                  </a:lnTo>
                  <a:close/>
                  <a:moveTo>
                    <a:pt x="8000" y="8000"/>
                  </a:moveTo>
                  <a:lnTo>
                    <a:pt x="6025" y="8000"/>
                  </a:lnTo>
                  <a:cubicBezTo>
                    <a:pt x="6080" y="7845"/>
                    <a:pt x="6226" y="7733"/>
                    <a:pt x="6400" y="7733"/>
                  </a:cubicBezTo>
                  <a:lnTo>
                    <a:pt x="7467" y="7733"/>
                  </a:lnTo>
                  <a:lnTo>
                    <a:pt x="7467" y="6933"/>
                  </a:lnTo>
                  <a:lnTo>
                    <a:pt x="7200" y="6933"/>
                  </a:lnTo>
                  <a:lnTo>
                    <a:pt x="7200" y="7467"/>
                  </a:lnTo>
                  <a:lnTo>
                    <a:pt x="6933" y="7467"/>
                  </a:lnTo>
                  <a:lnTo>
                    <a:pt x="6933" y="6400"/>
                  </a:lnTo>
                  <a:lnTo>
                    <a:pt x="5655" y="6400"/>
                  </a:lnTo>
                  <a:lnTo>
                    <a:pt x="6169" y="5886"/>
                  </a:lnTo>
                  <a:lnTo>
                    <a:pt x="7544" y="6344"/>
                  </a:lnTo>
                  <a:cubicBezTo>
                    <a:pt x="7817" y="6435"/>
                    <a:pt x="8000" y="6689"/>
                    <a:pt x="8000" y="6977"/>
                  </a:cubicBezTo>
                  <a:lnTo>
                    <a:pt x="8000" y="8000"/>
                  </a:lnTo>
                  <a:close/>
                  <a:moveTo>
                    <a:pt x="8000" y="800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204">
              <a:extLst>
                <a:ext uri="{FF2B5EF4-FFF2-40B4-BE49-F238E27FC236}">
                  <a16:creationId xmlns:a16="http://schemas.microsoft.com/office/drawing/2014/main" id="{B17044B4-D7B9-4516-A54F-007B1CB1BB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40" y="1317"/>
              <a:ext cx="7" cy="7"/>
            </a:xfrm>
            <a:custGeom>
              <a:avLst/>
              <a:gdLst>
                <a:gd name="T0" fmla="*/ 266 w 266"/>
                <a:gd name="T1" fmla="*/ 133 h 266"/>
                <a:gd name="T2" fmla="*/ 133 w 266"/>
                <a:gd name="T3" fmla="*/ 266 h 266"/>
                <a:gd name="T4" fmla="*/ 0 w 266"/>
                <a:gd name="T5" fmla="*/ 133 h 266"/>
                <a:gd name="T6" fmla="*/ 133 w 266"/>
                <a:gd name="T7" fmla="*/ 0 h 266"/>
                <a:gd name="T8" fmla="*/ 266 w 266"/>
                <a:gd name="T9" fmla="*/ 133 h 266"/>
                <a:gd name="T10" fmla="*/ 266 w 266"/>
                <a:gd name="T11" fmla="*/ 133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cubicBezTo>
                    <a:pt x="266" y="207"/>
                    <a:pt x="207" y="266"/>
                    <a:pt x="133" y="266"/>
                  </a:cubicBezTo>
                  <a:cubicBezTo>
                    <a:pt x="59" y="266"/>
                    <a:pt x="0" y="207"/>
                    <a:pt x="0" y="133"/>
                  </a:cubicBezTo>
                  <a:cubicBezTo>
                    <a:pt x="0" y="59"/>
                    <a:pt x="59" y="0"/>
                    <a:pt x="133" y="0"/>
                  </a:cubicBezTo>
                  <a:cubicBezTo>
                    <a:pt x="207" y="0"/>
                    <a:pt x="266" y="59"/>
                    <a:pt x="266" y="133"/>
                  </a:cubicBezTo>
                  <a:close/>
                  <a:moveTo>
                    <a:pt x="266" y="133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205">
              <a:extLst>
                <a:ext uri="{FF2B5EF4-FFF2-40B4-BE49-F238E27FC236}">
                  <a16:creationId xmlns:a16="http://schemas.microsoft.com/office/drawing/2014/main" id="{43333235-3022-4230-BE47-2C2D87425D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7" y="1317"/>
              <a:ext cx="7" cy="7"/>
            </a:xfrm>
            <a:custGeom>
              <a:avLst/>
              <a:gdLst>
                <a:gd name="T0" fmla="*/ 267 w 267"/>
                <a:gd name="T1" fmla="*/ 133 h 266"/>
                <a:gd name="T2" fmla="*/ 133 w 267"/>
                <a:gd name="T3" fmla="*/ 266 h 266"/>
                <a:gd name="T4" fmla="*/ 0 w 267"/>
                <a:gd name="T5" fmla="*/ 133 h 266"/>
                <a:gd name="T6" fmla="*/ 133 w 267"/>
                <a:gd name="T7" fmla="*/ 0 h 266"/>
                <a:gd name="T8" fmla="*/ 267 w 267"/>
                <a:gd name="T9" fmla="*/ 133 h 266"/>
                <a:gd name="T10" fmla="*/ 267 w 267"/>
                <a:gd name="T11" fmla="*/ 133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6">
                  <a:moveTo>
                    <a:pt x="267" y="133"/>
                  </a:moveTo>
                  <a:cubicBezTo>
                    <a:pt x="267" y="207"/>
                    <a:pt x="207" y="266"/>
                    <a:pt x="133" y="266"/>
                  </a:cubicBezTo>
                  <a:cubicBezTo>
                    <a:pt x="60" y="266"/>
                    <a:pt x="0" y="207"/>
                    <a:pt x="0" y="133"/>
                  </a:cubicBezTo>
                  <a:cubicBezTo>
                    <a:pt x="0" y="59"/>
                    <a:pt x="60" y="0"/>
                    <a:pt x="133" y="0"/>
                  </a:cubicBezTo>
                  <a:cubicBezTo>
                    <a:pt x="207" y="0"/>
                    <a:pt x="267" y="59"/>
                    <a:pt x="267" y="133"/>
                  </a:cubicBezTo>
                  <a:close/>
                  <a:moveTo>
                    <a:pt x="267" y="133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206">
              <a:extLst>
                <a:ext uri="{FF2B5EF4-FFF2-40B4-BE49-F238E27FC236}">
                  <a16:creationId xmlns:a16="http://schemas.microsoft.com/office/drawing/2014/main" id="{24FC0729-B8C0-4953-80C1-AE37FE0260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32" y="1288"/>
              <a:ext cx="13" cy="13"/>
            </a:xfrm>
            <a:custGeom>
              <a:avLst/>
              <a:gdLst>
                <a:gd name="T0" fmla="*/ 305 w 452"/>
                <a:gd name="T1" fmla="*/ 335 h 442"/>
                <a:gd name="T2" fmla="*/ 452 w 452"/>
                <a:gd name="T3" fmla="*/ 189 h 442"/>
                <a:gd name="T4" fmla="*/ 263 w 452"/>
                <a:gd name="T5" fmla="*/ 0 h 442"/>
                <a:gd name="T6" fmla="*/ 116 w 452"/>
                <a:gd name="T7" fmla="*/ 147 h 442"/>
                <a:gd name="T8" fmla="*/ 0 w 452"/>
                <a:gd name="T9" fmla="*/ 280 h 442"/>
                <a:gd name="T10" fmla="*/ 212 w 452"/>
                <a:gd name="T11" fmla="*/ 442 h 442"/>
                <a:gd name="T12" fmla="*/ 305 w 452"/>
                <a:gd name="T13" fmla="*/ 335 h 442"/>
                <a:gd name="T14" fmla="*/ 305 w 452"/>
                <a:gd name="T15" fmla="*/ 33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442">
                  <a:moveTo>
                    <a:pt x="305" y="335"/>
                  </a:moveTo>
                  <a:lnTo>
                    <a:pt x="452" y="189"/>
                  </a:lnTo>
                  <a:lnTo>
                    <a:pt x="263" y="0"/>
                  </a:lnTo>
                  <a:lnTo>
                    <a:pt x="116" y="147"/>
                  </a:lnTo>
                  <a:cubicBezTo>
                    <a:pt x="75" y="188"/>
                    <a:pt x="36" y="233"/>
                    <a:pt x="0" y="280"/>
                  </a:cubicBezTo>
                  <a:lnTo>
                    <a:pt x="212" y="442"/>
                  </a:lnTo>
                  <a:cubicBezTo>
                    <a:pt x="240" y="404"/>
                    <a:pt x="272" y="368"/>
                    <a:pt x="305" y="335"/>
                  </a:cubicBezTo>
                  <a:close/>
                  <a:moveTo>
                    <a:pt x="305" y="335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207">
              <a:extLst>
                <a:ext uri="{FF2B5EF4-FFF2-40B4-BE49-F238E27FC236}">
                  <a16:creationId xmlns:a16="http://schemas.microsoft.com/office/drawing/2014/main" id="{B716DACE-0C6A-478C-95F9-1C612B6631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5" y="1304"/>
              <a:ext cx="30" cy="49"/>
            </a:xfrm>
            <a:custGeom>
              <a:avLst/>
              <a:gdLst>
                <a:gd name="T0" fmla="*/ 267 w 1093"/>
                <a:gd name="T1" fmla="*/ 486 h 1757"/>
                <a:gd name="T2" fmla="*/ 342 w 1093"/>
                <a:gd name="T3" fmla="*/ 100 h 1757"/>
                <a:gd name="T4" fmla="*/ 94 w 1093"/>
                <a:gd name="T5" fmla="*/ 0 h 1757"/>
                <a:gd name="T6" fmla="*/ 0 w 1093"/>
                <a:gd name="T7" fmla="*/ 486 h 1757"/>
                <a:gd name="T8" fmla="*/ 1041 w 1093"/>
                <a:gd name="T9" fmla="*/ 1757 h 1757"/>
                <a:gd name="T10" fmla="*/ 1093 w 1093"/>
                <a:gd name="T11" fmla="*/ 1496 h 1757"/>
                <a:gd name="T12" fmla="*/ 267 w 1093"/>
                <a:gd name="T13" fmla="*/ 486 h 1757"/>
                <a:gd name="T14" fmla="*/ 267 w 1093"/>
                <a:gd name="T15" fmla="*/ 486 h 1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3" h="1757">
                  <a:moveTo>
                    <a:pt x="267" y="486"/>
                  </a:moveTo>
                  <a:cubicBezTo>
                    <a:pt x="267" y="352"/>
                    <a:pt x="292" y="222"/>
                    <a:pt x="342" y="100"/>
                  </a:cubicBezTo>
                  <a:lnTo>
                    <a:pt x="94" y="0"/>
                  </a:lnTo>
                  <a:cubicBezTo>
                    <a:pt x="32" y="154"/>
                    <a:pt x="0" y="317"/>
                    <a:pt x="0" y="486"/>
                  </a:cubicBezTo>
                  <a:cubicBezTo>
                    <a:pt x="0" y="1101"/>
                    <a:pt x="438" y="1636"/>
                    <a:pt x="1041" y="1757"/>
                  </a:cubicBezTo>
                  <a:lnTo>
                    <a:pt x="1093" y="1496"/>
                  </a:lnTo>
                  <a:cubicBezTo>
                    <a:pt x="614" y="1400"/>
                    <a:pt x="267" y="975"/>
                    <a:pt x="267" y="486"/>
                  </a:cubicBezTo>
                  <a:close/>
                  <a:moveTo>
                    <a:pt x="267" y="48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208">
              <a:extLst>
                <a:ext uri="{FF2B5EF4-FFF2-40B4-BE49-F238E27FC236}">
                  <a16:creationId xmlns:a16="http://schemas.microsoft.com/office/drawing/2014/main" id="{9F479310-9283-4499-8614-A4EC226B50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1" y="1280"/>
              <a:ext cx="29" cy="67"/>
            </a:xfrm>
            <a:custGeom>
              <a:avLst/>
              <a:gdLst>
                <a:gd name="T0" fmla="*/ 533 w 1066"/>
                <a:gd name="T1" fmla="*/ 534 h 2400"/>
                <a:gd name="T2" fmla="*/ 800 w 1066"/>
                <a:gd name="T3" fmla="*/ 800 h 2400"/>
                <a:gd name="T4" fmla="*/ 1066 w 1066"/>
                <a:gd name="T5" fmla="*/ 800 h 2400"/>
                <a:gd name="T6" fmla="*/ 666 w 1066"/>
                <a:gd name="T7" fmla="*/ 286 h 2400"/>
                <a:gd name="T8" fmla="*/ 666 w 1066"/>
                <a:gd name="T9" fmla="*/ 0 h 2400"/>
                <a:gd name="T10" fmla="*/ 400 w 1066"/>
                <a:gd name="T11" fmla="*/ 0 h 2400"/>
                <a:gd name="T12" fmla="*/ 400 w 1066"/>
                <a:gd name="T13" fmla="*/ 286 h 2400"/>
                <a:gd name="T14" fmla="*/ 0 w 1066"/>
                <a:gd name="T15" fmla="*/ 800 h 2400"/>
                <a:gd name="T16" fmla="*/ 533 w 1066"/>
                <a:gd name="T17" fmla="*/ 1334 h 2400"/>
                <a:gd name="T18" fmla="*/ 800 w 1066"/>
                <a:gd name="T19" fmla="*/ 1600 h 2400"/>
                <a:gd name="T20" fmla="*/ 533 w 1066"/>
                <a:gd name="T21" fmla="*/ 1867 h 2400"/>
                <a:gd name="T22" fmla="*/ 266 w 1066"/>
                <a:gd name="T23" fmla="*/ 1600 h 2400"/>
                <a:gd name="T24" fmla="*/ 0 w 1066"/>
                <a:gd name="T25" fmla="*/ 1600 h 2400"/>
                <a:gd name="T26" fmla="*/ 400 w 1066"/>
                <a:gd name="T27" fmla="*/ 2115 h 2400"/>
                <a:gd name="T28" fmla="*/ 400 w 1066"/>
                <a:gd name="T29" fmla="*/ 2400 h 2400"/>
                <a:gd name="T30" fmla="*/ 666 w 1066"/>
                <a:gd name="T31" fmla="*/ 2400 h 2400"/>
                <a:gd name="T32" fmla="*/ 666 w 1066"/>
                <a:gd name="T33" fmla="*/ 2115 h 2400"/>
                <a:gd name="T34" fmla="*/ 1066 w 1066"/>
                <a:gd name="T35" fmla="*/ 1600 h 2400"/>
                <a:gd name="T36" fmla="*/ 533 w 1066"/>
                <a:gd name="T37" fmla="*/ 1067 h 2400"/>
                <a:gd name="T38" fmla="*/ 266 w 1066"/>
                <a:gd name="T39" fmla="*/ 800 h 2400"/>
                <a:gd name="T40" fmla="*/ 533 w 1066"/>
                <a:gd name="T41" fmla="*/ 534 h 2400"/>
                <a:gd name="T42" fmla="*/ 533 w 1066"/>
                <a:gd name="T43" fmla="*/ 534 h 2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66" h="2400">
                  <a:moveTo>
                    <a:pt x="533" y="534"/>
                  </a:moveTo>
                  <a:cubicBezTo>
                    <a:pt x="680" y="534"/>
                    <a:pt x="800" y="653"/>
                    <a:pt x="800" y="800"/>
                  </a:cubicBezTo>
                  <a:lnTo>
                    <a:pt x="1066" y="800"/>
                  </a:lnTo>
                  <a:cubicBezTo>
                    <a:pt x="1066" y="552"/>
                    <a:pt x="896" y="346"/>
                    <a:pt x="666" y="286"/>
                  </a:cubicBezTo>
                  <a:lnTo>
                    <a:pt x="666" y="0"/>
                  </a:lnTo>
                  <a:lnTo>
                    <a:pt x="400" y="0"/>
                  </a:lnTo>
                  <a:lnTo>
                    <a:pt x="400" y="286"/>
                  </a:lnTo>
                  <a:cubicBezTo>
                    <a:pt x="170" y="346"/>
                    <a:pt x="0" y="552"/>
                    <a:pt x="0" y="800"/>
                  </a:cubicBezTo>
                  <a:cubicBezTo>
                    <a:pt x="0" y="1094"/>
                    <a:pt x="239" y="1334"/>
                    <a:pt x="533" y="1334"/>
                  </a:cubicBezTo>
                  <a:cubicBezTo>
                    <a:pt x="680" y="1334"/>
                    <a:pt x="800" y="1453"/>
                    <a:pt x="800" y="1600"/>
                  </a:cubicBezTo>
                  <a:cubicBezTo>
                    <a:pt x="800" y="1747"/>
                    <a:pt x="680" y="1867"/>
                    <a:pt x="533" y="1867"/>
                  </a:cubicBezTo>
                  <a:cubicBezTo>
                    <a:pt x="386" y="1867"/>
                    <a:pt x="266" y="1747"/>
                    <a:pt x="266" y="1600"/>
                  </a:cubicBezTo>
                  <a:lnTo>
                    <a:pt x="0" y="1600"/>
                  </a:lnTo>
                  <a:cubicBezTo>
                    <a:pt x="0" y="1848"/>
                    <a:pt x="170" y="2055"/>
                    <a:pt x="400" y="2115"/>
                  </a:cubicBezTo>
                  <a:lnTo>
                    <a:pt x="400" y="2400"/>
                  </a:lnTo>
                  <a:lnTo>
                    <a:pt x="666" y="2400"/>
                  </a:lnTo>
                  <a:lnTo>
                    <a:pt x="666" y="2115"/>
                  </a:lnTo>
                  <a:cubicBezTo>
                    <a:pt x="896" y="2055"/>
                    <a:pt x="1066" y="1848"/>
                    <a:pt x="1066" y="1600"/>
                  </a:cubicBezTo>
                  <a:cubicBezTo>
                    <a:pt x="1066" y="1306"/>
                    <a:pt x="827" y="1067"/>
                    <a:pt x="533" y="1067"/>
                  </a:cubicBezTo>
                  <a:cubicBezTo>
                    <a:pt x="386" y="1067"/>
                    <a:pt x="266" y="947"/>
                    <a:pt x="266" y="800"/>
                  </a:cubicBezTo>
                  <a:cubicBezTo>
                    <a:pt x="266" y="653"/>
                    <a:pt x="386" y="534"/>
                    <a:pt x="533" y="534"/>
                  </a:cubicBezTo>
                  <a:close/>
                  <a:moveTo>
                    <a:pt x="533" y="5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86582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902ED-9C42-40F7-843C-CA3549EEB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Мундарижа</a:t>
            </a:r>
            <a:endParaRPr lang="ru-RU" dirty="0"/>
          </a:p>
        </p:txBody>
      </p:sp>
      <p:sp>
        <p:nvSpPr>
          <p:cNvPr id="3" name="TextBox 2">
            <a:hlinkClick r:id="rId2" action="ppaction://hlinksldjump"/>
            <a:extLst>
              <a:ext uri="{FF2B5EF4-FFF2-40B4-BE49-F238E27FC236}">
                <a16:creationId xmlns:a16="http://schemas.microsoft.com/office/drawing/2014/main" id="{9152FD75-7C48-42A8-B2AB-975B84D3A956}"/>
              </a:ext>
            </a:extLst>
          </p:cNvPr>
          <p:cNvSpPr txBox="1"/>
          <p:nvPr/>
        </p:nvSpPr>
        <p:spPr>
          <a:xfrm>
            <a:off x="661481" y="933128"/>
            <a:ext cx="10000034" cy="374571"/>
          </a:xfrm>
          <a:prstGeom prst="roundRect">
            <a:avLst/>
          </a:prstGeom>
          <a:ln>
            <a:solidFill>
              <a:srgbClr val="49A9F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err="1">
                <a:solidFill>
                  <a:srgbClr val="00338D"/>
                </a:solidFill>
              </a:rPr>
              <a:t>Маъруза</a:t>
            </a:r>
            <a:endParaRPr lang="ru-RU" sz="1600" b="1" dirty="0">
              <a:solidFill>
                <a:srgbClr val="00338D"/>
              </a:solidFill>
            </a:endParaRPr>
          </a:p>
        </p:txBody>
      </p:sp>
      <p:sp>
        <p:nvSpPr>
          <p:cNvPr id="4" name="TextBox 3">
            <a:hlinkClick r:id="rId2" action="ppaction://hlinksldjump"/>
            <a:extLst>
              <a:ext uri="{FF2B5EF4-FFF2-40B4-BE49-F238E27FC236}">
                <a16:creationId xmlns:a16="http://schemas.microsoft.com/office/drawing/2014/main" id="{B49B6DAE-A3E3-4BF8-955D-64915719C866}"/>
              </a:ext>
            </a:extLst>
          </p:cNvPr>
          <p:cNvSpPr txBox="1"/>
          <p:nvPr/>
        </p:nvSpPr>
        <p:spPr>
          <a:xfrm>
            <a:off x="661481" y="1384558"/>
            <a:ext cx="10000034" cy="374571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1</a:t>
            </a:r>
            <a:r>
              <a:rPr lang="ru-RU" sz="1400" dirty="0">
                <a:solidFill>
                  <a:schemeClr val="tx2"/>
                </a:solidFill>
              </a:rPr>
              <a:t>. </a:t>
            </a:r>
            <a:r>
              <a:rPr lang="ru-RU" sz="1400" dirty="0" err="1">
                <a:solidFill>
                  <a:schemeClr val="tx2"/>
                </a:solidFill>
              </a:rPr>
              <a:t>Коррупцияга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қарши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курашнинг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хорижий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тажрибаси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en-US" sz="1400" dirty="0">
                <a:solidFill>
                  <a:schemeClr val="tx2"/>
                </a:solidFill>
              </a:rPr>
              <a:t>                                                                                                      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en-US" sz="1600" b="1" dirty="0">
                <a:solidFill>
                  <a:srgbClr val="00338D"/>
                </a:solidFill>
              </a:rPr>
              <a:t>3</a:t>
            </a:r>
            <a:endParaRPr lang="ru-RU" sz="1600" b="1" dirty="0">
              <a:solidFill>
                <a:srgbClr val="00338D"/>
              </a:solidFill>
            </a:endParaRPr>
          </a:p>
        </p:txBody>
      </p:sp>
      <p:sp>
        <p:nvSpPr>
          <p:cNvPr id="5" name="TextBox 4">
            <a:hlinkClick r:id="rId3" action="ppaction://hlinksldjump"/>
            <a:extLst>
              <a:ext uri="{FF2B5EF4-FFF2-40B4-BE49-F238E27FC236}">
                <a16:creationId xmlns:a16="http://schemas.microsoft.com/office/drawing/2014/main" id="{E9D96815-1EE7-4B9D-8131-E5BE98185CCA}"/>
              </a:ext>
            </a:extLst>
          </p:cNvPr>
          <p:cNvSpPr txBox="1"/>
          <p:nvPr/>
        </p:nvSpPr>
        <p:spPr>
          <a:xfrm>
            <a:off x="661481" y="1840057"/>
            <a:ext cx="10000034" cy="612934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2</a:t>
            </a:r>
            <a:r>
              <a:rPr lang="ru-RU" sz="1400" dirty="0">
                <a:solidFill>
                  <a:schemeClr val="tx2"/>
                </a:solidFill>
              </a:rPr>
              <a:t>. </a:t>
            </a:r>
            <a:r>
              <a:rPr lang="ru-RU" sz="1400" dirty="0" err="1">
                <a:solidFill>
                  <a:schemeClr val="tx2"/>
                </a:solidFill>
              </a:rPr>
              <a:t>Хорижий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экстерриториал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коррупцияга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қарши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қонунчилик</a:t>
            </a:r>
            <a:r>
              <a:rPr lang="ru-RU" sz="1400" dirty="0">
                <a:solidFill>
                  <a:schemeClr val="tx2"/>
                </a:solidFill>
              </a:rPr>
              <a:t>: </a:t>
            </a:r>
            <a:endParaRPr lang="en-US" sz="1400" dirty="0">
              <a:solidFill>
                <a:schemeClr val="tx2"/>
              </a:solidFill>
            </a:endParaRPr>
          </a:p>
          <a:p>
            <a:r>
              <a:rPr lang="ru-RU" sz="1400" dirty="0">
                <a:solidFill>
                  <a:schemeClr val="tx2"/>
                </a:solidFill>
              </a:rPr>
              <a:t>FCPA (АҚШ), UK BA ( </a:t>
            </a:r>
            <a:r>
              <a:rPr lang="ru-RU" sz="1400" dirty="0" err="1">
                <a:solidFill>
                  <a:schemeClr val="tx2"/>
                </a:solidFill>
              </a:rPr>
              <a:t>Буюк</a:t>
            </a:r>
            <a:r>
              <a:rPr lang="ru-RU" sz="1400" dirty="0">
                <a:solidFill>
                  <a:schemeClr val="tx2"/>
                </a:solidFill>
              </a:rPr>
              <a:t> Британия)							      </a:t>
            </a:r>
            <a:r>
              <a:rPr lang="ru-RU" sz="1600" b="1" dirty="0">
                <a:solidFill>
                  <a:srgbClr val="00338D"/>
                </a:solidFill>
              </a:rPr>
              <a:t>11</a:t>
            </a:r>
          </a:p>
        </p:txBody>
      </p:sp>
      <p:sp>
        <p:nvSpPr>
          <p:cNvPr id="6" name="TextBox 5">
            <a:hlinkClick r:id="rId4" action="ppaction://hlinksldjump"/>
            <a:extLst>
              <a:ext uri="{FF2B5EF4-FFF2-40B4-BE49-F238E27FC236}">
                <a16:creationId xmlns:a16="http://schemas.microsoft.com/office/drawing/2014/main" id="{B1AC0DE1-2D98-4838-886E-D7268B22037D}"/>
              </a:ext>
            </a:extLst>
          </p:cNvPr>
          <p:cNvSpPr txBox="1"/>
          <p:nvPr/>
        </p:nvSpPr>
        <p:spPr>
          <a:xfrm>
            <a:off x="661481" y="2533919"/>
            <a:ext cx="10000034" cy="374571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3</a:t>
            </a:r>
            <a:r>
              <a:rPr lang="ru-RU" sz="1400" dirty="0">
                <a:solidFill>
                  <a:schemeClr val="tx2"/>
                </a:solidFill>
              </a:rPr>
              <a:t>. </a:t>
            </a:r>
            <a:r>
              <a:rPr lang="ru-RU" sz="1400" dirty="0" err="1">
                <a:solidFill>
                  <a:schemeClr val="tx2"/>
                </a:solidFill>
              </a:rPr>
              <a:t>Хорижий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коррупцияга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қарши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қонунчиликни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бузиш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ҳолатлари</a:t>
            </a:r>
            <a:r>
              <a:rPr lang="ru-RU" sz="1400" dirty="0">
                <a:solidFill>
                  <a:schemeClr val="tx2"/>
                </a:solidFill>
              </a:rPr>
              <a:t> 				                         </a:t>
            </a:r>
            <a:r>
              <a:rPr lang="ru-RU" sz="1600" b="1" dirty="0">
                <a:solidFill>
                  <a:srgbClr val="00338D"/>
                </a:solidFill>
              </a:rPr>
              <a:t>24</a:t>
            </a:r>
            <a:r>
              <a:rPr lang="ru-RU" sz="1400" dirty="0">
                <a:solidFill>
                  <a:schemeClr val="tx2"/>
                </a:solidFill>
              </a:rPr>
              <a:t>      </a:t>
            </a:r>
          </a:p>
        </p:txBody>
      </p:sp>
      <p:sp>
        <p:nvSpPr>
          <p:cNvPr id="13" name="TextBox 12">
            <a:hlinkClick r:id="rId5" action="ppaction://hlinksldjump"/>
            <a:extLst>
              <a:ext uri="{FF2B5EF4-FFF2-40B4-BE49-F238E27FC236}">
                <a16:creationId xmlns:a16="http://schemas.microsoft.com/office/drawing/2014/main" id="{BC4DFE58-BD33-4B38-B4CB-475B81D06B65}"/>
              </a:ext>
            </a:extLst>
          </p:cNvPr>
          <p:cNvSpPr txBox="1"/>
          <p:nvPr/>
        </p:nvSpPr>
        <p:spPr>
          <a:xfrm>
            <a:off x="661481" y="3091574"/>
            <a:ext cx="10000034" cy="374571"/>
          </a:xfrm>
          <a:prstGeom prst="roundRect">
            <a:avLst/>
          </a:prstGeom>
          <a:ln>
            <a:solidFill>
              <a:srgbClr val="49A9F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err="1">
                <a:solidFill>
                  <a:srgbClr val="00338D"/>
                </a:solidFill>
              </a:rPr>
              <a:t>Билимларни</a:t>
            </a:r>
            <a:r>
              <a:rPr lang="ru-RU" sz="1600" b="1" dirty="0">
                <a:solidFill>
                  <a:srgbClr val="00338D"/>
                </a:solidFill>
              </a:rPr>
              <a:t> </a:t>
            </a:r>
            <a:r>
              <a:rPr lang="ru-RU" sz="1600" b="1" dirty="0" err="1">
                <a:solidFill>
                  <a:srgbClr val="00338D"/>
                </a:solidFill>
              </a:rPr>
              <a:t>текшириш</a:t>
            </a:r>
            <a:r>
              <a:rPr lang="ru-RU" sz="1600" b="1" dirty="0">
                <a:solidFill>
                  <a:srgbClr val="00338D"/>
                </a:solidFill>
              </a:rPr>
              <a:t>							                     </a:t>
            </a:r>
            <a:r>
              <a:rPr lang="en-US" sz="1600" b="1" dirty="0">
                <a:solidFill>
                  <a:srgbClr val="00338D"/>
                </a:solidFill>
              </a:rPr>
              <a:t>29</a:t>
            </a:r>
            <a:endParaRPr lang="ru-RU" sz="1600" b="1" dirty="0">
              <a:solidFill>
                <a:srgbClr val="00338D"/>
              </a:solidFill>
            </a:endParaRPr>
          </a:p>
        </p:txBody>
      </p:sp>
      <p:sp>
        <p:nvSpPr>
          <p:cNvPr id="14" name="TextBox 13">
            <a:hlinkClick r:id="rId6" action="ppaction://hlinksldjump"/>
            <a:extLst>
              <a:ext uri="{FF2B5EF4-FFF2-40B4-BE49-F238E27FC236}">
                <a16:creationId xmlns:a16="http://schemas.microsoft.com/office/drawing/2014/main" id="{4B98322A-47BB-4EB1-8642-142A22FE3852}"/>
              </a:ext>
            </a:extLst>
          </p:cNvPr>
          <p:cNvSpPr txBox="1"/>
          <p:nvPr/>
        </p:nvSpPr>
        <p:spPr>
          <a:xfrm>
            <a:off x="661481" y="3537295"/>
            <a:ext cx="10000034" cy="374571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dirty="0" err="1">
                <a:solidFill>
                  <a:schemeClr val="tx2"/>
                </a:solidFill>
              </a:rPr>
              <a:t>Назорат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саволлари</a:t>
            </a:r>
            <a:r>
              <a:rPr lang="ru-RU" sz="1400" dirty="0">
                <a:solidFill>
                  <a:schemeClr val="tx2"/>
                </a:solidFill>
              </a:rPr>
              <a:t>              								      </a:t>
            </a:r>
            <a:r>
              <a:rPr lang="ru-RU" sz="1600" b="1" dirty="0">
                <a:solidFill>
                  <a:srgbClr val="00338D"/>
                </a:solidFill>
              </a:rPr>
              <a:t>3</a:t>
            </a:r>
            <a:r>
              <a:rPr lang="en-US" sz="1600" b="1" dirty="0">
                <a:solidFill>
                  <a:srgbClr val="00338D"/>
                </a:solidFill>
              </a:rPr>
              <a:t>0</a:t>
            </a:r>
            <a:endParaRPr lang="ru-RU" sz="1600" b="1" dirty="0">
              <a:solidFill>
                <a:srgbClr val="00338D"/>
              </a:solidFill>
            </a:endParaRPr>
          </a:p>
        </p:txBody>
      </p:sp>
      <p:sp>
        <p:nvSpPr>
          <p:cNvPr id="15" name="TextBox 14">
            <a:hlinkClick r:id="rId7" action="ppaction://hlinksldjump"/>
            <a:extLst>
              <a:ext uri="{FF2B5EF4-FFF2-40B4-BE49-F238E27FC236}">
                <a16:creationId xmlns:a16="http://schemas.microsoft.com/office/drawing/2014/main" id="{76E7C83F-575D-4D65-B179-B69AB3A0808A}"/>
              </a:ext>
            </a:extLst>
          </p:cNvPr>
          <p:cNvSpPr txBox="1"/>
          <p:nvPr/>
        </p:nvSpPr>
        <p:spPr>
          <a:xfrm>
            <a:off x="661481" y="3983016"/>
            <a:ext cx="10000034" cy="374571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2"/>
                </a:solidFill>
              </a:rPr>
              <a:t>Тест										      </a:t>
            </a:r>
            <a:r>
              <a:rPr lang="ru-RU" sz="1600" b="1" dirty="0">
                <a:solidFill>
                  <a:srgbClr val="00338D"/>
                </a:solidFill>
              </a:rPr>
              <a:t>3</a:t>
            </a:r>
            <a:r>
              <a:rPr lang="en-US" sz="1600" b="1">
                <a:solidFill>
                  <a:srgbClr val="00338D"/>
                </a:solidFill>
              </a:rPr>
              <a:t>1</a:t>
            </a:r>
            <a:endParaRPr lang="ru-RU" sz="1600" b="1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002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86B1A-49E6-4430-9E99-3B3E1F6CF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UK Bribery Act</a:t>
            </a:r>
          </a:p>
        </p:txBody>
      </p:sp>
      <p:sp>
        <p:nvSpPr>
          <p:cNvPr id="3" name="object 12">
            <a:extLst>
              <a:ext uri="{FF2B5EF4-FFF2-40B4-BE49-F238E27FC236}">
                <a16:creationId xmlns:a16="http://schemas.microsoft.com/office/drawing/2014/main" id="{619C87D2-7785-4ACF-8CE3-F467F436FBBE}"/>
              </a:ext>
            </a:extLst>
          </p:cNvPr>
          <p:cNvSpPr/>
          <p:nvPr/>
        </p:nvSpPr>
        <p:spPr>
          <a:xfrm>
            <a:off x="438150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38D3E4-ABFD-47C8-9FAA-55A2398AC6CF}"/>
              </a:ext>
            </a:extLst>
          </p:cNvPr>
          <p:cNvSpPr/>
          <p:nvPr/>
        </p:nvSpPr>
        <p:spPr>
          <a:xfrm>
            <a:off x="1436570" y="1426604"/>
            <a:ext cx="86903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>
                <a:solidFill>
                  <a:srgbClr val="49A9F6"/>
                </a:solidFill>
              </a:rPr>
              <a:t> UK </a:t>
            </a:r>
            <a:r>
              <a:rPr lang="ru-RU" sz="2000" b="1" dirty="0" err="1">
                <a:solidFill>
                  <a:srgbClr val="49A9F6"/>
                </a:solidFill>
              </a:rPr>
              <a:t>Bribery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Act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қонуни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бузилганлик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учун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энг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йирик</a:t>
            </a:r>
            <a:r>
              <a:rPr lang="ru-RU" sz="2000" b="1" dirty="0">
                <a:solidFill>
                  <a:srgbClr val="49A9F6"/>
                </a:solidFill>
              </a:rPr>
              <a:t> т</a:t>
            </a:r>
            <a:r>
              <a:rPr lang="uz-Cyrl-UZ" sz="2000" b="1" dirty="0">
                <a:solidFill>
                  <a:srgbClr val="49A9F6"/>
                </a:solidFill>
              </a:rPr>
              <a:t>ўловлар </a:t>
            </a:r>
            <a:endParaRPr lang="ru-RU" sz="2000" b="1" dirty="0">
              <a:solidFill>
                <a:srgbClr val="49A9F6"/>
              </a:solidFill>
            </a:endParaRP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7AAC67FA-0837-49EE-8951-4C447D911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2210" y="1323856"/>
            <a:ext cx="644671" cy="644671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86975AD-B7E1-4DA4-94B9-B946CAADBE81}"/>
              </a:ext>
            </a:extLst>
          </p:cNvPr>
          <p:cNvCxnSpPr/>
          <p:nvPr/>
        </p:nvCxnSpPr>
        <p:spPr>
          <a:xfrm>
            <a:off x="431999" y="2684837"/>
            <a:ext cx="11317089" cy="0"/>
          </a:xfrm>
          <a:prstGeom prst="line">
            <a:avLst/>
          </a:prstGeom>
          <a:ln>
            <a:solidFill>
              <a:srgbClr val="1BD7D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4796A0B-30A5-442F-A2BE-CCE67EC3762B}"/>
              </a:ext>
            </a:extLst>
          </p:cNvPr>
          <p:cNvCxnSpPr/>
          <p:nvPr/>
        </p:nvCxnSpPr>
        <p:spPr>
          <a:xfrm>
            <a:off x="431999" y="3136034"/>
            <a:ext cx="11317089" cy="0"/>
          </a:xfrm>
          <a:prstGeom prst="line">
            <a:avLst/>
          </a:prstGeom>
          <a:ln>
            <a:solidFill>
              <a:srgbClr val="1BD7D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A5DF8BE-0CE1-416E-9DDC-A0D118549817}"/>
              </a:ext>
            </a:extLst>
          </p:cNvPr>
          <p:cNvCxnSpPr/>
          <p:nvPr/>
        </p:nvCxnSpPr>
        <p:spPr>
          <a:xfrm>
            <a:off x="431999" y="3580001"/>
            <a:ext cx="11317089" cy="0"/>
          </a:xfrm>
          <a:prstGeom prst="line">
            <a:avLst/>
          </a:prstGeom>
          <a:ln>
            <a:solidFill>
              <a:srgbClr val="1BD7D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7FA6AF7-EE52-40F4-81FC-3F83E2E2E3E2}"/>
              </a:ext>
            </a:extLst>
          </p:cNvPr>
          <p:cNvCxnSpPr/>
          <p:nvPr/>
        </p:nvCxnSpPr>
        <p:spPr>
          <a:xfrm>
            <a:off x="431999" y="4040894"/>
            <a:ext cx="11317089" cy="0"/>
          </a:xfrm>
          <a:prstGeom prst="line">
            <a:avLst/>
          </a:prstGeom>
          <a:ln>
            <a:solidFill>
              <a:srgbClr val="1BD7D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1915915-30F8-4208-A029-56596EE8053D}"/>
              </a:ext>
            </a:extLst>
          </p:cNvPr>
          <p:cNvCxnSpPr/>
          <p:nvPr/>
        </p:nvCxnSpPr>
        <p:spPr>
          <a:xfrm>
            <a:off x="431999" y="4478733"/>
            <a:ext cx="11317089" cy="0"/>
          </a:xfrm>
          <a:prstGeom prst="line">
            <a:avLst/>
          </a:prstGeom>
          <a:ln>
            <a:solidFill>
              <a:srgbClr val="1BD7D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49C77B0-5074-415D-BF93-908AEB345400}"/>
              </a:ext>
            </a:extLst>
          </p:cNvPr>
          <p:cNvCxnSpPr/>
          <p:nvPr/>
        </p:nvCxnSpPr>
        <p:spPr>
          <a:xfrm>
            <a:off x="431999" y="6277489"/>
            <a:ext cx="11317089" cy="0"/>
          </a:xfrm>
          <a:prstGeom prst="line">
            <a:avLst/>
          </a:prstGeom>
          <a:ln>
            <a:solidFill>
              <a:srgbClr val="1BD7D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Placeholder 3">
            <a:extLst>
              <a:ext uri="{FF2B5EF4-FFF2-40B4-BE49-F238E27FC236}">
                <a16:creationId xmlns:a16="http://schemas.microsoft.com/office/drawing/2014/main" id="{66F6FF08-F799-4C86-B88F-346BA4508A4B}"/>
              </a:ext>
            </a:extLst>
          </p:cNvPr>
          <p:cNvSpPr txBox="1">
            <a:spLocks/>
          </p:cNvSpPr>
          <p:nvPr/>
        </p:nvSpPr>
        <p:spPr>
          <a:xfrm>
            <a:off x="442912" y="2318722"/>
            <a:ext cx="3609058" cy="4242938"/>
          </a:xfrm>
          <a:prstGeom prst="rect">
            <a:avLst/>
          </a:prstGeom>
        </p:spPr>
        <p:txBody>
          <a:bodyPr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1100"/>
              </a:spcBef>
              <a:spcAft>
                <a:spcPts val="1000"/>
              </a:spcAft>
            </a:pPr>
            <a:r>
              <a:rPr lang="en-US" sz="1200" dirty="0">
                <a:solidFill>
                  <a:schemeClr val="tx2"/>
                </a:solidFill>
              </a:rPr>
              <a:t>Airbus SE</a:t>
            </a:r>
          </a:p>
          <a:p>
            <a:pPr algn="r">
              <a:spcBef>
                <a:spcPts val="1100"/>
              </a:spcBef>
              <a:spcAft>
                <a:spcPts val="1000"/>
              </a:spcAft>
            </a:pPr>
            <a:r>
              <a:rPr lang="en-US" sz="1200" dirty="0">
                <a:solidFill>
                  <a:schemeClr val="tx2"/>
                </a:solidFill>
              </a:rPr>
              <a:t>Rolls Royce PLC</a:t>
            </a:r>
          </a:p>
          <a:p>
            <a:pPr algn="r">
              <a:spcBef>
                <a:spcPts val="1100"/>
              </a:spcBef>
              <a:spcAft>
                <a:spcPts val="1000"/>
              </a:spcAft>
            </a:pPr>
            <a:r>
              <a:rPr lang="en-US" sz="1200" dirty="0">
                <a:solidFill>
                  <a:schemeClr val="tx2"/>
                </a:solidFill>
              </a:rPr>
              <a:t>Tesco Stores Limited</a:t>
            </a:r>
          </a:p>
          <a:p>
            <a:pPr algn="r">
              <a:spcBef>
                <a:spcPts val="1100"/>
              </a:spcBef>
              <a:spcAft>
                <a:spcPts val="1000"/>
              </a:spcAft>
            </a:pPr>
            <a:r>
              <a:rPr lang="en-US" sz="1200" dirty="0">
                <a:solidFill>
                  <a:schemeClr val="tx2"/>
                </a:solidFill>
              </a:rPr>
              <a:t>G4S Care and Justice Services (UK) Ltd</a:t>
            </a:r>
          </a:p>
          <a:p>
            <a:pPr algn="r">
              <a:spcBef>
                <a:spcPts val="1100"/>
              </a:spcBef>
              <a:spcAft>
                <a:spcPts val="1000"/>
              </a:spcAft>
            </a:pPr>
            <a:r>
              <a:rPr lang="en-US" sz="1200" dirty="0">
                <a:solidFill>
                  <a:schemeClr val="tx2"/>
                </a:solidFill>
              </a:rPr>
              <a:t>Alstom Network UK Ltd &amp; Alstom Power Ltd</a:t>
            </a:r>
          </a:p>
          <a:p>
            <a:pPr algn="r">
              <a:spcBef>
                <a:spcPts val="1100"/>
              </a:spcBef>
              <a:spcAft>
                <a:spcPts val="1000"/>
              </a:spcAft>
            </a:pPr>
            <a:r>
              <a:rPr lang="en-US" sz="1200" dirty="0">
                <a:solidFill>
                  <a:schemeClr val="tx2"/>
                </a:solidFill>
              </a:rPr>
              <a:t>Standard Bank PLC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89D1E54-2205-4ADF-9F2C-E1285EDB85B0}"/>
              </a:ext>
            </a:extLst>
          </p:cNvPr>
          <p:cNvSpPr txBox="1"/>
          <p:nvPr/>
        </p:nvSpPr>
        <p:spPr>
          <a:xfrm>
            <a:off x="4131012" y="2299268"/>
            <a:ext cx="5953125" cy="307777"/>
          </a:xfrm>
          <a:prstGeom prst="rect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£830</a:t>
            </a:r>
            <a:r>
              <a:rPr lang="en-US" dirty="0"/>
              <a:t> </a:t>
            </a:r>
            <a:r>
              <a:rPr lang="ru-RU" dirty="0"/>
              <a:t>млн</a:t>
            </a:r>
            <a:r>
              <a:rPr lang="en-US" dirty="0"/>
              <a:t>  </a:t>
            </a:r>
            <a:r>
              <a:rPr lang="ru-RU" dirty="0"/>
              <a:t>2020 </a:t>
            </a:r>
            <a:r>
              <a:rPr lang="ru-RU" dirty="0" err="1"/>
              <a:t>йилда</a:t>
            </a:r>
            <a:endParaRPr lang="ru-RU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4F44277-3B69-40DA-B58D-F6068E0185FC}"/>
              </a:ext>
            </a:extLst>
          </p:cNvPr>
          <p:cNvSpPr txBox="1"/>
          <p:nvPr/>
        </p:nvSpPr>
        <p:spPr>
          <a:xfrm>
            <a:off x="4131860" y="2756547"/>
            <a:ext cx="3829052" cy="307777"/>
          </a:xfrm>
          <a:prstGeom prst="rect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£497</a:t>
            </a:r>
            <a:r>
              <a:rPr lang="en-US" dirty="0"/>
              <a:t> </a:t>
            </a:r>
            <a:r>
              <a:rPr lang="ru-RU" dirty="0"/>
              <a:t>млн</a:t>
            </a:r>
            <a:r>
              <a:rPr lang="en-US" dirty="0"/>
              <a:t> </a:t>
            </a:r>
            <a:r>
              <a:rPr lang="ru-RU" dirty="0"/>
              <a:t>2017 </a:t>
            </a:r>
            <a:r>
              <a:rPr lang="ru-RU" dirty="0" err="1"/>
              <a:t>йилда</a:t>
            </a:r>
            <a:endParaRPr lang="ru-RU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0954E6C-C9E7-487A-BB67-411222CEC00F}"/>
              </a:ext>
            </a:extLst>
          </p:cNvPr>
          <p:cNvSpPr txBox="1"/>
          <p:nvPr/>
        </p:nvSpPr>
        <p:spPr>
          <a:xfrm>
            <a:off x="4131012" y="3213934"/>
            <a:ext cx="2257426" cy="307777"/>
          </a:xfrm>
          <a:prstGeom prst="rect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£129 млн</a:t>
            </a:r>
            <a:r>
              <a:rPr lang="en-US" dirty="0"/>
              <a:t>  </a:t>
            </a:r>
            <a:r>
              <a:rPr lang="ru-RU" dirty="0"/>
              <a:t>2017 </a:t>
            </a:r>
            <a:r>
              <a:rPr lang="ru-RU" dirty="0" err="1"/>
              <a:t>йилда</a:t>
            </a:r>
            <a:endParaRPr lang="ru-RU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A0E61A7-8B19-48DF-90C2-B66FEDDC1D51}"/>
              </a:ext>
            </a:extLst>
          </p:cNvPr>
          <p:cNvSpPr txBox="1"/>
          <p:nvPr/>
        </p:nvSpPr>
        <p:spPr>
          <a:xfrm>
            <a:off x="4131012" y="3657900"/>
            <a:ext cx="2257425" cy="307777"/>
          </a:xfrm>
          <a:prstGeom prst="rect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£38,5 млн</a:t>
            </a:r>
            <a:r>
              <a:rPr lang="en-US" dirty="0"/>
              <a:t>  </a:t>
            </a:r>
            <a:r>
              <a:rPr lang="ru-RU" dirty="0"/>
              <a:t>2020 </a:t>
            </a:r>
            <a:r>
              <a:rPr lang="ru-RU" dirty="0" err="1"/>
              <a:t>йилда</a:t>
            </a:r>
            <a:endParaRPr lang="ru-RU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9B3815A-257C-4161-9718-476DC8B8EB97}"/>
              </a:ext>
            </a:extLst>
          </p:cNvPr>
          <p:cNvSpPr txBox="1"/>
          <p:nvPr/>
        </p:nvSpPr>
        <p:spPr>
          <a:xfrm>
            <a:off x="4131013" y="4108325"/>
            <a:ext cx="2257424" cy="307777"/>
          </a:xfrm>
          <a:prstGeom prst="rect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£34,4 млн</a:t>
            </a:r>
            <a:r>
              <a:rPr lang="en-US" dirty="0"/>
              <a:t>  </a:t>
            </a:r>
            <a:r>
              <a:rPr lang="ru-RU" dirty="0"/>
              <a:t>2019 </a:t>
            </a:r>
            <a:r>
              <a:rPr lang="ru-RU" dirty="0" err="1"/>
              <a:t>йилда</a:t>
            </a:r>
            <a:endParaRPr lang="ru-RU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119F61E-42B5-4BD5-81F2-5CDAD22401E7}"/>
              </a:ext>
            </a:extLst>
          </p:cNvPr>
          <p:cNvSpPr txBox="1"/>
          <p:nvPr/>
        </p:nvSpPr>
        <p:spPr>
          <a:xfrm>
            <a:off x="4131013" y="4555302"/>
            <a:ext cx="2257424" cy="307777"/>
          </a:xfrm>
          <a:prstGeom prst="rect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$25,1 млн</a:t>
            </a:r>
            <a:r>
              <a:rPr lang="en-US" dirty="0"/>
              <a:t>  </a:t>
            </a:r>
            <a:r>
              <a:rPr lang="ru-RU" dirty="0"/>
              <a:t>2015 </a:t>
            </a:r>
            <a:r>
              <a:rPr lang="ru-RU" dirty="0" err="1"/>
              <a:t>йилда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557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4C03C-FA73-4214-BC5C-119081B4D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Кейс: </a:t>
            </a:r>
            <a:r>
              <a:rPr lang="uz-Cyrl-UZ" dirty="0"/>
              <a:t>қайси 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қонунчилик</a:t>
            </a:r>
            <a:r>
              <a:rPr lang="ru-RU" dirty="0"/>
              <a:t> </a:t>
            </a:r>
            <a:r>
              <a:rPr lang="ru-RU" dirty="0" err="1"/>
              <a:t>ушбу</a:t>
            </a:r>
            <a:r>
              <a:rPr lang="ru-RU" dirty="0"/>
              <a:t> </a:t>
            </a:r>
            <a:r>
              <a:rPr lang="ru-RU" dirty="0" err="1"/>
              <a:t>компаниялар</a:t>
            </a:r>
            <a:r>
              <a:rPr lang="ru-RU" dirty="0"/>
              <a:t> </a:t>
            </a:r>
            <a:r>
              <a:rPr lang="ru-RU" dirty="0" err="1"/>
              <a:t>фаолиятига</a:t>
            </a:r>
            <a:r>
              <a:rPr lang="ru-RU" dirty="0"/>
              <a:t> </a:t>
            </a:r>
            <a:r>
              <a:rPr lang="ru-RU" dirty="0" err="1"/>
              <a:t>татби</a:t>
            </a:r>
            <a:r>
              <a:rPr lang="uz-Cyrl-UZ" dirty="0"/>
              <a:t>қ қилинади</a:t>
            </a:r>
            <a:r>
              <a:rPr lang="ru-RU" dirty="0"/>
              <a:t>? (1/3)</a:t>
            </a:r>
            <a:endParaRPr lang="en-US" dirty="0"/>
          </a:p>
        </p:txBody>
      </p:sp>
      <p:grpSp>
        <p:nvGrpSpPr>
          <p:cNvPr id="4" name="Graphic 2">
            <a:extLst>
              <a:ext uri="{FF2B5EF4-FFF2-40B4-BE49-F238E27FC236}">
                <a16:creationId xmlns:a16="http://schemas.microsoft.com/office/drawing/2014/main" id="{8F5360C7-CA2D-4009-BED2-B190FF54114C}"/>
              </a:ext>
            </a:extLst>
          </p:cNvPr>
          <p:cNvGrpSpPr/>
          <p:nvPr/>
        </p:nvGrpSpPr>
        <p:grpSpPr>
          <a:xfrm>
            <a:off x="430687" y="2279161"/>
            <a:ext cx="5477188" cy="4569226"/>
            <a:chOff x="1917180" y="0"/>
            <a:chExt cx="8357639" cy="685800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0B856F7-7381-48D8-A720-682BF6C9BB4D}"/>
                </a:ext>
              </a:extLst>
            </p:cNvPr>
            <p:cNvSpPr/>
            <p:nvPr/>
          </p:nvSpPr>
          <p:spPr>
            <a:xfrm>
              <a:off x="1915544" y="8046"/>
              <a:ext cx="8331330" cy="6417316"/>
            </a:xfrm>
            <a:custGeom>
              <a:avLst/>
              <a:gdLst>
                <a:gd name="connsiteX0" fmla="*/ 993240 w 8331329"/>
                <a:gd name="connsiteY0" fmla="*/ 5851751 h 6417316"/>
                <a:gd name="connsiteX1" fmla="*/ 375121 w 8331329"/>
                <a:gd name="connsiteY1" fmla="*/ 5281033 h 6417316"/>
                <a:gd name="connsiteX2" fmla="*/ 1790 w 8331329"/>
                <a:gd name="connsiteY2" fmla="*/ 4014934 h 6417316"/>
                <a:gd name="connsiteX3" fmla="*/ 177734 w 8331329"/>
                <a:gd name="connsiteY3" fmla="*/ 3109493 h 6417316"/>
                <a:gd name="connsiteX4" fmla="*/ 724577 w 8331329"/>
                <a:gd name="connsiteY4" fmla="*/ 2402514 h 6417316"/>
                <a:gd name="connsiteX5" fmla="*/ 1244495 w 8331329"/>
                <a:gd name="connsiteY5" fmla="*/ 2022080 h 6417316"/>
                <a:gd name="connsiteX6" fmla="*/ 1551571 w 8331329"/>
                <a:gd name="connsiteY6" fmla="*/ 1800181 h 6417316"/>
                <a:gd name="connsiteX7" fmla="*/ 2313076 w 8331329"/>
                <a:gd name="connsiteY7" fmla="*/ 1149965 h 6417316"/>
                <a:gd name="connsiteX8" fmla="*/ 2825014 w 8331329"/>
                <a:gd name="connsiteY8" fmla="*/ 518560 h 6417316"/>
                <a:gd name="connsiteX9" fmla="*/ 3825848 w 8331329"/>
                <a:gd name="connsiteY9" fmla="*/ 36811 h 6417316"/>
                <a:gd name="connsiteX10" fmla="*/ 5530987 w 8331329"/>
                <a:gd name="connsiteY10" fmla="*/ 425906 h 6417316"/>
                <a:gd name="connsiteX11" fmla="*/ 6717171 w 8331329"/>
                <a:gd name="connsiteY11" fmla="*/ 2016292 h 6417316"/>
                <a:gd name="connsiteX12" fmla="*/ 7977482 w 8331329"/>
                <a:gd name="connsiteY12" fmla="*/ 2979788 h 6417316"/>
                <a:gd name="connsiteX13" fmla="*/ 8311085 w 8331329"/>
                <a:gd name="connsiteY13" fmla="*/ 3795052 h 6417316"/>
                <a:gd name="connsiteX14" fmla="*/ 7881518 w 8331329"/>
                <a:gd name="connsiteY14" fmla="*/ 5324465 h 6417316"/>
                <a:gd name="connsiteX15" fmla="*/ 7827912 w 8331329"/>
                <a:gd name="connsiteY15" fmla="*/ 5387323 h 6417316"/>
                <a:gd name="connsiteX16" fmla="*/ 5382711 w 8331329"/>
                <a:gd name="connsiteY16" fmla="*/ 6314951 h 6417316"/>
                <a:gd name="connsiteX17" fmla="*/ 993218 w 8331329"/>
                <a:gd name="connsiteY17" fmla="*/ 5851729 h 6417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331329" h="6417316">
                  <a:moveTo>
                    <a:pt x="993240" y="5851751"/>
                  </a:moveTo>
                  <a:cubicBezTo>
                    <a:pt x="616730" y="5615054"/>
                    <a:pt x="424451" y="5351257"/>
                    <a:pt x="375121" y="5281033"/>
                  </a:cubicBezTo>
                  <a:cubicBezTo>
                    <a:pt x="13695" y="4766354"/>
                    <a:pt x="2996" y="4214382"/>
                    <a:pt x="1790" y="4014934"/>
                  </a:cubicBezTo>
                  <a:cubicBezTo>
                    <a:pt x="628" y="3825835"/>
                    <a:pt x="2184" y="3488547"/>
                    <a:pt x="177734" y="3109493"/>
                  </a:cubicBezTo>
                  <a:cubicBezTo>
                    <a:pt x="347496" y="2742959"/>
                    <a:pt x="602588" y="2504376"/>
                    <a:pt x="724577" y="2402514"/>
                  </a:cubicBezTo>
                  <a:cubicBezTo>
                    <a:pt x="760116" y="2372850"/>
                    <a:pt x="921569" y="2255927"/>
                    <a:pt x="1244495" y="2022080"/>
                  </a:cubicBezTo>
                  <a:cubicBezTo>
                    <a:pt x="1516776" y="1824912"/>
                    <a:pt x="1500180" y="1838286"/>
                    <a:pt x="1551571" y="1800181"/>
                  </a:cubicBezTo>
                  <a:cubicBezTo>
                    <a:pt x="1674655" y="1708931"/>
                    <a:pt x="2013938" y="1457391"/>
                    <a:pt x="2313076" y="1149965"/>
                  </a:cubicBezTo>
                  <a:cubicBezTo>
                    <a:pt x="2660164" y="793230"/>
                    <a:pt x="2587286" y="737301"/>
                    <a:pt x="2825014" y="518560"/>
                  </a:cubicBezTo>
                  <a:cubicBezTo>
                    <a:pt x="3217486" y="157440"/>
                    <a:pt x="3683799" y="63625"/>
                    <a:pt x="3825848" y="36811"/>
                  </a:cubicBezTo>
                  <a:cubicBezTo>
                    <a:pt x="4721379" y="-132139"/>
                    <a:pt x="5436601" y="358949"/>
                    <a:pt x="5530987" y="425906"/>
                  </a:cubicBezTo>
                  <a:cubicBezTo>
                    <a:pt x="6244324" y="932057"/>
                    <a:pt x="5940691" y="1372981"/>
                    <a:pt x="6717171" y="2016292"/>
                  </a:cubicBezTo>
                  <a:cubicBezTo>
                    <a:pt x="7241123" y="2450376"/>
                    <a:pt x="7605773" y="2437177"/>
                    <a:pt x="7977482" y="2979788"/>
                  </a:cubicBezTo>
                  <a:cubicBezTo>
                    <a:pt x="8060532" y="3101009"/>
                    <a:pt x="8249368" y="3383244"/>
                    <a:pt x="8311085" y="3795052"/>
                  </a:cubicBezTo>
                  <a:cubicBezTo>
                    <a:pt x="8435331" y="4624042"/>
                    <a:pt x="7936373" y="5257069"/>
                    <a:pt x="7881518" y="5324465"/>
                  </a:cubicBezTo>
                  <a:cubicBezTo>
                    <a:pt x="7881518" y="5324465"/>
                    <a:pt x="7855143" y="5356870"/>
                    <a:pt x="7827912" y="5387323"/>
                  </a:cubicBezTo>
                  <a:cubicBezTo>
                    <a:pt x="7150751" y="6144816"/>
                    <a:pt x="5382711" y="6314951"/>
                    <a:pt x="5382711" y="6314951"/>
                  </a:cubicBezTo>
                  <a:cubicBezTo>
                    <a:pt x="4209068" y="6427884"/>
                    <a:pt x="2190540" y="6604399"/>
                    <a:pt x="993218" y="5851729"/>
                  </a:cubicBezTo>
                  <a:close/>
                </a:path>
              </a:pathLst>
            </a:custGeom>
            <a:solidFill>
              <a:srgbClr val="E6F2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7BDE216-D093-4738-A140-0E7DC240ACE6}"/>
                </a:ext>
              </a:extLst>
            </p:cNvPr>
            <p:cNvSpPr/>
            <p:nvPr/>
          </p:nvSpPr>
          <p:spPr>
            <a:xfrm>
              <a:off x="2439357" y="4657608"/>
              <a:ext cx="342023" cy="342023"/>
            </a:xfrm>
            <a:custGeom>
              <a:avLst/>
              <a:gdLst>
                <a:gd name="connsiteX0" fmla="*/ 341168 w 342023"/>
                <a:gd name="connsiteY0" fmla="*/ 171340 h 342023"/>
                <a:gd name="connsiteX1" fmla="*/ 171406 w 342023"/>
                <a:gd name="connsiteY1" fmla="*/ 341036 h 342023"/>
                <a:gd name="connsiteX2" fmla="*/ 1644 w 342023"/>
                <a:gd name="connsiteY2" fmla="*/ 171340 h 342023"/>
                <a:gd name="connsiteX3" fmla="*/ 171406 w 342023"/>
                <a:gd name="connsiteY3" fmla="*/ 1645 h 342023"/>
                <a:gd name="connsiteX4" fmla="*/ 341168 w 342023"/>
                <a:gd name="connsiteY4" fmla="*/ 171340 h 342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023" h="342023">
                  <a:moveTo>
                    <a:pt x="341168" y="171340"/>
                  </a:moveTo>
                  <a:cubicBezTo>
                    <a:pt x="341168" y="265061"/>
                    <a:pt x="265163" y="341036"/>
                    <a:pt x="171406" y="341036"/>
                  </a:cubicBezTo>
                  <a:cubicBezTo>
                    <a:pt x="77649" y="341036"/>
                    <a:pt x="1644" y="265061"/>
                    <a:pt x="1644" y="171340"/>
                  </a:cubicBezTo>
                  <a:cubicBezTo>
                    <a:pt x="1644" y="77620"/>
                    <a:pt x="77649" y="1645"/>
                    <a:pt x="171406" y="1645"/>
                  </a:cubicBezTo>
                  <a:cubicBezTo>
                    <a:pt x="265163" y="1645"/>
                    <a:pt x="341168" y="77620"/>
                    <a:pt x="341168" y="17134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4B56173-329F-4435-9145-402C4C1CBB02}"/>
                </a:ext>
              </a:extLst>
            </p:cNvPr>
            <p:cNvSpPr/>
            <p:nvPr/>
          </p:nvSpPr>
          <p:spPr>
            <a:xfrm>
              <a:off x="9552844" y="4644673"/>
              <a:ext cx="342023" cy="342023"/>
            </a:xfrm>
            <a:custGeom>
              <a:avLst/>
              <a:gdLst>
                <a:gd name="connsiteX0" fmla="*/ 341168 w 342023"/>
                <a:gd name="connsiteY0" fmla="*/ 171340 h 342023"/>
                <a:gd name="connsiteX1" fmla="*/ 171406 w 342023"/>
                <a:gd name="connsiteY1" fmla="*/ 341036 h 342023"/>
                <a:gd name="connsiteX2" fmla="*/ 1645 w 342023"/>
                <a:gd name="connsiteY2" fmla="*/ 171340 h 342023"/>
                <a:gd name="connsiteX3" fmla="*/ 171406 w 342023"/>
                <a:gd name="connsiteY3" fmla="*/ 1644 h 342023"/>
                <a:gd name="connsiteX4" fmla="*/ 341168 w 342023"/>
                <a:gd name="connsiteY4" fmla="*/ 171340 h 342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023" h="342023">
                  <a:moveTo>
                    <a:pt x="341168" y="171340"/>
                  </a:moveTo>
                  <a:cubicBezTo>
                    <a:pt x="341168" y="265061"/>
                    <a:pt x="265163" y="341036"/>
                    <a:pt x="171406" y="341036"/>
                  </a:cubicBezTo>
                  <a:cubicBezTo>
                    <a:pt x="77650" y="341036"/>
                    <a:pt x="1645" y="265061"/>
                    <a:pt x="1645" y="171340"/>
                  </a:cubicBezTo>
                  <a:cubicBezTo>
                    <a:pt x="1645" y="77620"/>
                    <a:pt x="77650" y="1644"/>
                    <a:pt x="171406" y="1644"/>
                  </a:cubicBezTo>
                  <a:cubicBezTo>
                    <a:pt x="265163" y="1644"/>
                    <a:pt x="341168" y="77620"/>
                    <a:pt x="341168" y="17134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9951B1E-31FF-4F37-A354-2FCF2021A72A}"/>
                </a:ext>
              </a:extLst>
            </p:cNvPr>
            <p:cNvSpPr/>
            <p:nvPr/>
          </p:nvSpPr>
          <p:spPr>
            <a:xfrm>
              <a:off x="4262997" y="2621146"/>
              <a:ext cx="342023" cy="342023"/>
            </a:xfrm>
            <a:custGeom>
              <a:avLst/>
              <a:gdLst>
                <a:gd name="connsiteX0" fmla="*/ 341168 w 342023"/>
                <a:gd name="connsiteY0" fmla="*/ 171341 h 342023"/>
                <a:gd name="connsiteX1" fmla="*/ 171406 w 342023"/>
                <a:gd name="connsiteY1" fmla="*/ 341037 h 342023"/>
                <a:gd name="connsiteX2" fmla="*/ 1644 w 342023"/>
                <a:gd name="connsiteY2" fmla="*/ 171341 h 342023"/>
                <a:gd name="connsiteX3" fmla="*/ 171406 w 342023"/>
                <a:gd name="connsiteY3" fmla="*/ 1644 h 342023"/>
                <a:gd name="connsiteX4" fmla="*/ 341168 w 342023"/>
                <a:gd name="connsiteY4" fmla="*/ 171341 h 342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023" h="342023">
                  <a:moveTo>
                    <a:pt x="341168" y="171341"/>
                  </a:moveTo>
                  <a:cubicBezTo>
                    <a:pt x="341168" y="265061"/>
                    <a:pt x="265163" y="341037"/>
                    <a:pt x="171406" y="341037"/>
                  </a:cubicBezTo>
                  <a:cubicBezTo>
                    <a:pt x="77649" y="341037"/>
                    <a:pt x="1644" y="265061"/>
                    <a:pt x="1644" y="171341"/>
                  </a:cubicBezTo>
                  <a:cubicBezTo>
                    <a:pt x="1644" y="77620"/>
                    <a:pt x="77649" y="1644"/>
                    <a:pt x="171406" y="1644"/>
                  </a:cubicBezTo>
                  <a:cubicBezTo>
                    <a:pt x="265163" y="1644"/>
                    <a:pt x="341168" y="77620"/>
                    <a:pt x="341168" y="17134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C66F1A0-D1D9-419E-B8B6-B57B00C2B03C}"/>
                </a:ext>
              </a:extLst>
            </p:cNvPr>
            <p:cNvSpPr/>
            <p:nvPr/>
          </p:nvSpPr>
          <p:spPr>
            <a:xfrm>
              <a:off x="8097821" y="4024054"/>
              <a:ext cx="342023" cy="342023"/>
            </a:xfrm>
            <a:custGeom>
              <a:avLst/>
              <a:gdLst>
                <a:gd name="connsiteX0" fmla="*/ 341168 w 342023"/>
                <a:gd name="connsiteY0" fmla="*/ 171341 h 342023"/>
                <a:gd name="connsiteX1" fmla="*/ 171406 w 342023"/>
                <a:gd name="connsiteY1" fmla="*/ 341037 h 342023"/>
                <a:gd name="connsiteX2" fmla="*/ 1644 w 342023"/>
                <a:gd name="connsiteY2" fmla="*/ 171341 h 342023"/>
                <a:gd name="connsiteX3" fmla="*/ 171406 w 342023"/>
                <a:gd name="connsiteY3" fmla="*/ 1644 h 342023"/>
                <a:gd name="connsiteX4" fmla="*/ 341168 w 342023"/>
                <a:gd name="connsiteY4" fmla="*/ 171341 h 342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023" h="342023">
                  <a:moveTo>
                    <a:pt x="341168" y="171341"/>
                  </a:moveTo>
                  <a:cubicBezTo>
                    <a:pt x="341168" y="265061"/>
                    <a:pt x="265163" y="341037"/>
                    <a:pt x="171406" y="341037"/>
                  </a:cubicBezTo>
                  <a:cubicBezTo>
                    <a:pt x="77649" y="341037"/>
                    <a:pt x="1644" y="265061"/>
                    <a:pt x="1644" y="171341"/>
                  </a:cubicBezTo>
                  <a:cubicBezTo>
                    <a:pt x="1644" y="77620"/>
                    <a:pt x="77649" y="1644"/>
                    <a:pt x="171406" y="1644"/>
                  </a:cubicBezTo>
                  <a:cubicBezTo>
                    <a:pt x="265163" y="1644"/>
                    <a:pt x="341168" y="77620"/>
                    <a:pt x="341168" y="17134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3CC4630-BCA4-44A3-913C-972D62D34827}"/>
                </a:ext>
              </a:extLst>
            </p:cNvPr>
            <p:cNvSpPr/>
            <p:nvPr/>
          </p:nvSpPr>
          <p:spPr>
            <a:xfrm>
              <a:off x="6953184" y="494179"/>
              <a:ext cx="342023" cy="342023"/>
            </a:xfrm>
            <a:custGeom>
              <a:avLst/>
              <a:gdLst>
                <a:gd name="connsiteX0" fmla="*/ 341168 w 342023"/>
                <a:gd name="connsiteY0" fmla="*/ 171340 h 342023"/>
                <a:gd name="connsiteX1" fmla="*/ 171406 w 342023"/>
                <a:gd name="connsiteY1" fmla="*/ 341036 h 342023"/>
                <a:gd name="connsiteX2" fmla="*/ 1645 w 342023"/>
                <a:gd name="connsiteY2" fmla="*/ 171340 h 342023"/>
                <a:gd name="connsiteX3" fmla="*/ 171406 w 342023"/>
                <a:gd name="connsiteY3" fmla="*/ 1644 h 342023"/>
                <a:gd name="connsiteX4" fmla="*/ 341168 w 342023"/>
                <a:gd name="connsiteY4" fmla="*/ 171340 h 342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023" h="342023">
                  <a:moveTo>
                    <a:pt x="341168" y="171340"/>
                  </a:moveTo>
                  <a:cubicBezTo>
                    <a:pt x="341168" y="265061"/>
                    <a:pt x="265163" y="341036"/>
                    <a:pt x="171406" y="341036"/>
                  </a:cubicBezTo>
                  <a:cubicBezTo>
                    <a:pt x="77650" y="341036"/>
                    <a:pt x="1645" y="265061"/>
                    <a:pt x="1645" y="171340"/>
                  </a:cubicBezTo>
                  <a:cubicBezTo>
                    <a:pt x="1645" y="77620"/>
                    <a:pt x="77650" y="1644"/>
                    <a:pt x="171406" y="1644"/>
                  </a:cubicBezTo>
                  <a:cubicBezTo>
                    <a:pt x="265163" y="1644"/>
                    <a:pt x="341168" y="77620"/>
                    <a:pt x="341168" y="17134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C076800-2EE0-4898-A105-031642A7E849}"/>
                </a:ext>
              </a:extLst>
            </p:cNvPr>
            <p:cNvSpPr/>
            <p:nvPr/>
          </p:nvSpPr>
          <p:spPr>
            <a:xfrm>
              <a:off x="8175412" y="5614417"/>
              <a:ext cx="342023" cy="342023"/>
            </a:xfrm>
            <a:custGeom>
              <a:avLst/>
              <a:gdLst>
                <a:gd name="connsiteX0" fmla="*/ 341168 w 342023"/>
                <a:gd name="connsiteY0" fmla="*/ 171340 h 342023"/>
                <a:gd name="connsiteX1" fmla="*/ 171406 w 342023"/>
                <a:gd name="connsiteY1" fmla="*/ 341036 h 342023"/>
                <a:gd name="connsiteX2" fmla="*/ 1645 w 342023"/>
                <a:gd name="connsiteY2" fmla="*/ 171340 h 342023"/>
                <a:gd name="connsiteX3" fmla="*/ 171406 w 342023"/>
                <a:gd name="connsiteY3" fmla="*/ 1644 h 342023"/>
                <a:gd name="connsiteX4" fmla="*/ 341168 w 342023"/>
                <a:gd name="connsiteY4" fmla="*/ 171340 h 342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023" h="342023">
                  <a:moveTo>
                    <a:pt x="341168" y="171340"/>
                  </a:moveTo>
                  <a:cubicBezTo>
                    <a:pt x="341168" y="265061"/>
                    <a:pt x="265163" y="341036"/>
                    <a:pt x="171406" y="341036"/>
                  </a:cubicBezTo>
                  <a:cubicBezTo>
                    <a:pt x="77650" y="341036"/>
                    <a:pt x="1645" y="265061"/>
                    <a:pt x="1645" y="171340"/>
                  </a:cubicBezTo>
                  <a:cubicBezTo>
                    <a:pt x="1645" y="77620"/>
                    <a:pt x="77650" y="1644"/>
                    <a:pt x="171406" y="1644"/>
                  </a:cubicBezTo>
                  <a:cubicBezTo>
                    <a:pt x="265163" y="1644"/>
                    <a:pt x="341168" y="77620"/>
                    <a:pt x="341168" y="17134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C18717B-1929-4B59-B6A6-5F2F651AB11F}"/>
                </a:ext>
              </a:extLst>
            </p:cNvPr>
            <p:cNvSpPr/>
            <p:nvPr/>
          </p:nvSpPr>
          <p:spPr>
            <a:xfrm>
              <a:off x="2807975" y="2840962"/>
              <a:ext cx="342023" cy="342023"/>
            </a:xfrm>
            <a:custGeom>
              <a:avLst/>
              <a:gdLst>
                <a:gd name="connsiteX0" fmla="*/ 341168 w 342023"/>
                <a:gd name="connsiteY0" fmla="*/ 171340 h 342023"/>
                <a:gd name="connsiteX1" fmla="*/ 171406 w 342023"/>
                <a:gd name="connsiteY1" fmla="*/ 341036 h 342023"/>
                <a:gd name="connsiteX2" fmla="*/ 1644 w 342023"/>
                <a:gd name="connsiteY2" fmla="*/ 171340 h 342023"/>
                <a:gd name="connsiteX3" fmla="*/ 171406 w 342023"/>
                <a:gd name="connsiteY3" fmla="*/ 1644 h 342023"/>
                <a:gd name="connsiteX4" fmla="*/ 341168 w 342023"/>
                <a:gd name="connsiteY4" fmla="*/ 171340 h 342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023" h="342023">
                  <a:moveTo>
                    <a:pt x="341168" y="171340"/>
                  </a:moveTo>
                  <a:cubicBezTo>
                    <a:pt x="341168" y="265061"/>
                    <a:pt x="265163" y="341036"/>
                    <a:pt x="171406" y="341036"/>
                  </a:cubicBezTo>
                  <a:cubicBezTo>
                    <a:pt x="77649" y="341036"/>
                    <a:pt x="1644" y="265061"/>
                    <a:pt x="1644" y="171340"/>
                  </a:cubicBezTo>
                  <a:cubicBezTo>
                    <a:pt x="1644" y="77620"/>
                    <a:pt x="77649" y="1644"/>
                    <a:pt x="171406" y="1644"/>
                  </a:cubicBezTo>
                  <a:cubicBezTo>
                    <a:pt x="265163" y="1644"/>
                    <a:pt x="341168" y="77620"/>
                    <a:pt x="341168" y="17134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0B0579E-A189-46F9-8678-6049133AE29C}"/>
                </a:ext>
              </a:extLst>
            </p:cNvPr>
            <p:cNvSpPr/>
            <p:nvPr/>
          </p:nvSpPr>
          <p:spPr>
            <a:xfrm>
              <a:off x="3504558" y="3809626"/>
              <a:ext cx="2376621" cy="2394161"/>
            </a:xfrm>
            <a:custGeom>
              <a:avLst/>
              <a:gdLst>
                <a:gd name="connsiteX0" fmla="*/ 2356586 w 2376621"/>
                <a:gd name="connsiteY0" fmla="*/ 1474630 h 2394161"/>
                <a:gd name="connsiteX1" fmla="*/ 2305349 w 2376621"/>
                <a:gd name="connsiteY1" fmla="*/ 1410589 h 2394161"/>
                <a:gd name="connsiteX2" fmla="*/ 2145212 w 2376621"/>
                <a:gd name="connsiteY2" fmla="*/ 1372177 h 2394161"/>
                <a:gd name="connsiteX3" fmla="*/ 2177243 w 2376621"/>
                <a:gd name="connsiteY3" fmla="*/ 1192900 h 2394161"/>
                <a:gd name="connsiteX4" fmla="*/ 2158016 w 2376621"/>
                <a:gd name="connsiteY4" fmla="*/ 1058458 h 2394161"/>
                <a:gd name="connsiteX5" fmla="*/ 2241263 w 2376621"/>
                <a:gd name="connsiteY5" fmla="*/ 1020025 h 2394161"/>
                <a:gd name="connsiteX6" fmla="*/ 2343739 w 2376621"/>
                <a:gd name="connsiteY6" fmla="*/ 949581 h 2394161"/>
                <a:gd name="connsiteX7" fmla="*/ 2324511 w 2376621"/>
                <a:gd name="connsiteY7" fmla="*/ 802336 h 2394161"/>
                <a:gd name="connsiteX8" fmla="*/ 2190026 w 2376621"/>
                <a:gd name="connsiteY8" fmla="*/ 591027 h 2394161"/>
                <a:gd name="connsiteX9" fmla="*/ 2087550 w 2376621"/>
                <a:gd name="connsiteY9" fmla="*/ 603853 h 2394161"/>
                <a:gd name="connsiteX10" fmla="*/ 1953065 w 2376621"/>
                <a:gd name="connsiteY10" fmla="*/ 635863 h 2394161"/>
                <a:gd name="connsiteX11" fmla="*/ 1869817 w 2376621"/>
                <a:gd name="connsiteY11" fmla="*/ 539855 h 2394161"/>
                <a:gd name="connsiteX12" fmla="*/ 1754516 w 2376621"/>
                <a:gd name="connsiteY12" fmla="*/ 411815 h 2394161"/>
                <a:gd name="connsiteX13" fmla="*/ 1786548 w 2376621"/>
                <a:gd name="connsiteY13" fmla="*/ 315764 h 2394161"/>
                <a:gd name="connsiteX14" fmla="*/ 1812134 w 2376621"/>
                <a:gd name="connsiteY14" fmla="*/ 194105 h 2394161"/>
                <a:gd name="connsiteX15" fmla="*/ 1453514 w 2376621"/>
                <a:gd name="connsiteY15" fmla="*/ 21230 h 2394161"/>
                <a:gd name="connsiteX16" fmla="*/ 1370245 w 2376621"/>
                <a:gd name="connsiteY16" fmla="*/ 130085 h 2394161"/>
                <a:gd name="connsiteX17" fmla="*/ 1312605 w 2376621"/>
                <a:gd name="connsiteY17" fmla="*/ 232517 h 2394161"/>
                <a:gd name="connsiteX18" fmla="*/ 1120480 w 2376621"/>
                <a:gd name="connsiteY18" fmla="*/ 232517 h 2394161"/>
                <a:gd name="connsiteX19" fmla="*/ 1005179 w 2376621"/>
                <a:gd name="connsiteY19" fmla="*/ 245298 h 2394161"/>
                <a:gd name="connsiteX20" fmla="*/ 960365 w 2376621"/>
                <a:gd name="connsiteY20" fmla="*/ 104455 h 2394161"/>
                <a:gd name="connsiteX21" fmla="*/ 870694 w 2376621"/>
                <a:gd name="connsiteY21" fmla="*/ 27631 h 2394161"/>
                <a:gd name="connsiteX22" fmla="*/ 646559 w 2376621"/>
                <a:gd name="connsiteY22" fmla="*/ 104455 h 2394161"/>
                <a:gd name="connsiteX23" fmla="*/ 524878 w 2376621"/>
                <a:gd name="connsiteY23" fmla="*/ 174855 h 2394161"/>
                <a:gd name="connsiteX24" fmla="*/ 550485 w 2376621"/>
                <a:gd name="connsiteY24" fmla="*/ 302916 h 2394161"/>
                <a:gd name="connsiteX25" fmla="*/ 569713 w 2376621"/>
                <a:gd name="connsiteY25" fmla="*/ 418174 h 2394161"/>
                <a:gd name="connsiteX26" fmla="*/ 448032 w 2376621"/>
                <a:gd name="connsiteY26" fmla="*/ 520605 h 2394161"/>
                <a:gd name="connsiteX27" fmla="*/ 358361 w 2376621"/>
                <a:gd name="connsiteY27" fmla="*/ 623037 h 2394161"/>
                <a:gd name="connsiteX28" fmla="*/ 172638 w 2376621"/>
                <a:gd name="connsiteY28" fmla="*/ 571821 h 2394161"/>
                <a:gd name="connsiteX29" fmla="*/ 102172 w 2376621"/>
                <a:gd name="connsiteY29" fmla="*/ 616613 h 2394161"/>
                <a:gd name="connsiteX30" fmla="*/ 12523 w 2376621"/>
                <a:gd name="connsiteY30" fmla="*/ 821498 h 2394161"/>
                <a:gd name="connsiteX31" fmla="*/ 12523 w 2376621"/>
                <a:gd name="connsiteY31" fmla="*/ 949537 h 2394161"/>
                <a:gd name="connsiteX32" fmla="*/ 82988 w 2376621"/>
                <a:gd name="connsiteY32" fmla="*/ 1000753 h 2394161"/>
                <a:gd name="connsiteX33" fmla="*/ 166236 w 2376621"/>
                <a:gd name="connsiteY33" fmla="*/ 1051968 h 2394161"/>
                <a:gd name="connsiteX34" fmla="*/ 171037 w 2376621"/>
                <a:gd name="connsiteY34" fmla="*/ 1221643 h 2394161"/>
                <a:gd name="connsiteX35" fmla="*/ 156633 w 2376621"/>
                <a:gd name="connsiteY35" fmla="*/ 1368910 h 2394161"/>
                <a:gd name="connsiteX36" fmla="*/ 25371 w 2376621"/>
                <a:gd name="connsiteY36" fmla="*/ 1442533 h 2394161"/>
                <a:gd name="connsiteX37" fmla="*/ 2394 w 2376621"/>
                <a:gd name="connsiteY37" fmla="*/ 1551388 h 2394161"/>
                <a:gd name="connsiteX38" fmla="*/ 102194 w 2376621"/>
                <a:gd name="connsiteY38" fmla="*/ 1788283 h 2394161"/>
                <a:gd name="connsiteX39" fmla="*/ 211093 w 2376621"/>
                <a:gd name="connsiteY39" fmla="*/ 1845901 h 2394161"/>
                <a:gd name="connsiteX40" fmla="*/ 364806 w 2376621"/>
                <a:gd name="connsiteY40" fmla="*/ 1788283 h 2394161"/>
                <a:gd name="connsiteX41" fmla="*/ 512096 w 2376621"/>
                <a:gd name="connsiteY41" fmla="*/ 1922724 h 2394161"/>
                <a:gd name="connsiteX42" fmla="*/ 569757 w 2376621"/>
                <a:gd name="connsiteY42" fmla="*/ 2063568 h 2394161"/>
                <a:gd name="connsiteX43" fmla="*/ 524922 w 2376621"/>
                <a:gd name="connsiteY43" fmla="*/ 2217237 h 2394161"/>
                <a:gd name="connsiteX44" fmla="*/ 659407 w 2376621"/>
                <a:gd name="connsiteY44" fmla="*/ 2319668 h 2394161"/>
                <a:gd name="connsiteX45" fmla="*/ 864335 w 2376621"/>
                <a:gd name="connsiteY45" fmla="*/ 2390112 h 2394161"/>
                <a:gd name="connsiteX46" fmla="*/ 928355 w 2376621"/>
                <a:gd name="connsiteY46" fmla="*/ 2345298 h 2394161"/>
                <a:gd name="connsiteX47" fmla="*/ 1018027 w 2376621"/>
                <a:gd name="connsiteY47" fmla="*/ 2230063 h 2394161"/>
                <a:gd name="connsiteX48" fmla="*/ 1171740 w 2376621"/>
                <a:gd name="connsiteY48" fmla="*/ 2236464 h 2394161"/>
                <a:gd name="connsiteX49" fmla="*/ 1351061 w 2376621"/>
                <a:gd name="connsiteY49" fmla="*/ 2230063 h 2394161"/>
                <a:gd name="connsiteX50" fmla="*/ 1402298 w 2376621"/>
                <a:gd name="connsiteY50" fmla="*/ 2332494 h 2394161"/>
                <a:gd name="connsiteX51" fmla="*/ 1491948 w 2376621"/>
                <a:gd name="connsiteY51" fmla="*/ 2377286 h 2394161"/>
                <a:gd name="connsiteX52" fmla="*/ 1805754 w 2376621"/>
                <a:gd name="connsiteY52" fmla="*/ 2236442 h 2394161"/>
                <a:gd name="connsiteX53" fmla="*/ 1805754 w 2376621"/>
                <a:gd name="connsiteY53" fmla="*/ 2134011 h 2394161"/>
                <a:gd name="connsiteX54" fmla="*/ 1767342 w 2376621"/>
                <a:gd name="connsiteY54" fmla="*/ 2037959 h 2394161"/>
                <a:gd name="connsiteX55" fmla="*/ 1869817 w 2376621"/>
                <a:gd name="connsiteY55" fmla="*/ 1948332 h 2394161"/>
                <a:gd name="connsiteX56" fmla="*/ 1985075 w 2376621"/>
                <a:gd name="connsiteY56" fmla="*/ 1794663 h 2394161"/>
                <a:gd name="connsiteX57" fmla="*/ 2074746 w 2376621"/>
                <a:gd name="connsiteY57" fmla="*/ 1833075 h 2394161"/>
                <a:gd name="connsiteX58" fmla="*/ 2209232 w 2376621"/>
                <a:gd name="connsiteY58" fmla="*/ 1845901 h 2394161"/>
                <a:gd name="connsiteX59" fmla="*/ 2356542 w 2376621"/>
                <a:gd name="connsiteY59" fmla="*/ 1474564 h 2394161"/>
                <a:gd name="connsiteX60" fmla="*/ 1165666 w 2376621"/>
                <a:gd name="connsiteY60" fmla="*/ 1665089 h 2394161"/>
                <a:gd name="connsiteX61" fmla="*/ 724216 w 2376621"/>
                <a:gd name="connsiteY61" fmla="*/ 1223748 h 2394161"/>
                <a:gd name="connsiteX62" fmla="*/ 1165666 w 2376621"/>
                <a:gd name="connsiteY62" fmla="*/ 782406 h 2394161"/>
                <a:gd name="connsiteX63" fmla="*/ 1607117 w 2376621"/>
                <a:gd name="connsiteY63" fmla="*/ 1223748 h 2394161"/>
                <a:gd name="connsiteX64" fmla="*/ 1165666 w 2376621"/>
                <a:gd name="connsiteY64" fmla="*/ 1665089 h 2394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376621" h="2394161">
                  <a:moveTo>
                    <a:pt x="2356586" y="1474630"/>
                  </a:moveTo>
                  <a:cubicBezTo>
                    <a:pt x="2349351" y="1459787"/>
                    <a:pt x="2335605" y="1431549"/>
                    <a:pt x="2305349" y="1410589"/>
                  </a:cubicBezTo>
                  <a:cubicBezTo>
                    <a:pt x="2239421" y="1364941"/>
                    <a:pt x="2171214" y="1406620"/>
                    <a:pt x="2145212" y="1372177"/>
                  </a:cubicBezTo>
                  <a:cubicBezTo>
                    <a:pt x="2119231" y="1337755"/>
                    <a:pt x="2184172" y="1291955"/>
                    <a:pt x="2177243" y="1192900"/>
                  </a:cubicBezTo>
                  <a:cubicBezTo>
                    <a:pt x="2172376" y="1123421"/>
                    <a:pt x="2136595" y="1091082"/>
                    <a:pt x="2158016" y="1058458"/>
                  </a:cubicBezTo>
                  <a:cubicBezTo>
                    <a:pt x="2170666" y="1039165"/>
                    <a:pt x="2186934" y="1044690"/>
                    <a:pt x="2241263" y="1020025"/>
                  </a:cubicBezTo>
                  <a:cubicBezTo>
                    <a:pt x="2285573" y="999920"/>
                    <a:pt x="2325607" y="981766"/>
                    <a:pt x="2343739" y="949581"/>
                  </a:cubicBezTo>
                  <a:cubicBezTo>
                    <a:pt x="2363208" y="915116"/>
                    <a:pt x="2350513" y="876923"/>
                    <a:pt x="2324511" y="802336"/>
                  </a:cubicBezTo>
                  <a:cubicBezTo>
                    <a:pt x="2286801" y="694116"/>
                    <a:pt x="2256939" y="608457"/>
                    <a:pt x="2190026" y="591027"/>
                  </a:cubicBezTo>
                  <a:cubicBezTo>
                    <a:pt x="2168298" y="585392"/>
                    <a:pt x="2141375" y="591553"/>
                    <a:pt x="2087550" y="603853"/>
                  </a:cubicBezTo>
                  <a:cubicBezTo>
                    <a:pt x="2003294" y="623124"/>
                    <a:pt x="1987158" y="645509"/>
                    <a:pt x="1953065" y="635863"/>
                  </a:cubicBezTo>
                  <a:cubicBezTo>
                    <a:pt x="1919871" y="626479"/>
                    <a:pt x="1923116" y="601836"/>
                    <a:pt x="1869817" y="539855"/>
                  </a:cubicBezTo>
                  <a:cubicBezTo>
                    <a:pt x="1802048" y="461058"/>
                    <a:pt x="1759581" y="457528"/>
                    <a:pt x="1754516" y="411815"/>
                  </a:cubicBezTo>
                  <a:cubicBezTo>
                    <a:pt x="1751578" y="385111"/>
                    <a:pt x="1765413" y="380441"/>
                    <a:pt x="1786548" y="315764"/>
                  </a:cubicBezTo>
                  <a:cubicBezTo>
                    <a:pt x="1798256" y="279917"/>
                    <a:pt x="1814897" y="229074"/>
                    <a:pt x="1812134" y="194105"/>
                  </a:cubicBezTo>
                  <a:cubicBezTo>
                    <a:pt x="1802926" y="75909"/>
                    <a:pt x="1558160" y="-47043"/>
                    <a:pt x="1453514" y="21230"/>
                  </a:cubicBezTo>
                  <a:cubicBezTo>
                    <a:pt x="1422162" y="41685"/>
                    <a:pt x="1397979" y="82838"/>
                    <a:pt x="1370245" y="130085"/>
                  </a:cubicBezTo>
                  <a:cubicBezTo>
                    <a:pt x="1330254" y="198205"/>
                    <a:pt x="1338520" y="214648"/>
                    <a:pt x="1312605" y="232517"/>
                  </a:cubicBezTo>
                  <a:cubicBezTo>
                    <a:pt x="1266783" y="264088"/>
                    <a:pt x="1229028" y="220831"/>
                    <a:pt x="1120480" y="232517"/>
                  </a:cubicBezTo>
                  <a:cubicBezTo>
                    <a:pt x="1049949" y="240080"/>
                    <a:pt x="1029603" y="262246"/>
                    <a:pt x="1005179" y="245298"/>
                  </a:cubicBezTo>
                  <a:cubicBezTo>
                    <a:pt x="970933" y="221532"/>
                    <a:pt x="997944" y="168848"/>
                    <a:pt x="960365" y="104455"/>
                  </a:cubicBezTo>
                  <a:cubicBezTo>
                    <a:pt x="951836" y="89831"/>
                    <a:pt x="921580" y="43066"/>
                    <a:pt x="870694" y="27631"/>
                  </a:cubicBezTo>
                  <a:cubicBezTo>
                    <a:pt x="824389" y="13556"/>
                    <a:pt x="803911" y="38528"/>
                    <a:pt x="646559" y="104455"/>
                  </a:cubicBezTo>
                  <a:cubicBezTo>
                    <a:pt x="561426" y="140105"/>
                    <a:pt x="535380" y="146222"/>
                    <a:pt x="524878" y="174855"/>
                  </a:cubicBezTo>
                  <a:cubicBezTo>
                    <a:pt x="516568" y="197503"/>
                    <a:pt x="526675" y="210504"/>
                    <a:pt x="550485" y="302916"/>
                  </a:cubicBezTo>
                  <a:cubicBezTo>
                    <a:pt x="567170" y="367638"/>
                    <a:pt x="575392" y="400371"/>
                    <a:pt x="569713" y="418174"/>
                  </a:cubicBezTo>
                  <a:cubicBezTo>
                    <a:pt x="555287" y="463163"/>
                    <a:pt x="514069" y="457375"/>
                    <a:pt x="448032" y="520605"/>
                  </a:cubicBezTo>
                  <a:cubicBezTo>
                    <a:pt x="384626" y="581292"/>
                    <a:pt x="395589" y="612469"/>
                    <a:pt x="358361" y="623037"/>
                  </a:cubicBezTo>
                  <a:cubicBezTo>
                    <a:pt x="295393" y="640927"/>
                    <a:pt x="250821" y="555509"/>
                    <a:pt x="172638" y="571821"/>
                  </a:cubicBezTo>
                  <a:cubicBezTo>
                    <a:pt x="143653" y="577872"/>
                    <a:pt x="125741" y="594622"/>
                    <a:pt x="102172" y="616613"/>
                  </a:cubicBezTo>
                  <a:cubicBezTo>
                    <a:pt x="43919" y="671095"/>
                    <a:pt x="30084" y="737373"/>
                    <a:pt x="12523" y="821498"/>
                  </a:cubicBezTo>
                  <a:cubicBezTo>
                    <a:pt x="-7385" y="916782"/>
                    <a:pt x="7195" y="941601"/>
                    <a:pt x="12523" y="949537"/>
                  </a:cubicBezTo>
                  <a:cubicBezTo>
                    <a:pt x="15768" y="954360"/>
                    <a:pt x="22411" y="963086"/>
                    <a:pt x="82988" y="1000753"/>
                  </a:cubicBezTo>
                  <a:cubicBezTo>
                    <a:pt x="152555" y="1044032"/>
                    <a:pt x="157422" y="1037213"/>
                    <a:pt x="166236" y="1051968"/>
                  </a:cubicBezTo>
                  <a:cubicBezTo>
                    <a:pt x="176913" y="1069793"/>
                    <a:pt x="172331" y="1121316"/>
                    <a:pt x="171037" y="1221643"/>
                  </a:cubicBezTo>
                  <a:cubicBezTo>
                    <a:pt x="169459" y="1346503"/>
                    <a:pt x="186165" y="1357093"/>
                    <a:pt x="156633" y="1368910"/>
                  </a:cubicBezTo>
                  <a:cubicBezTo>
                    <a:pt x="100616" y="1391317"/>
                    <a:pt x="70119" y="1383249"/>
                    <a:pt x="25371" y="1442533"/>
                  </a:cubicBezTo>
                  <a:cubicBezTo>
                    <a:pt x="7371" y="1466342"/>
                    <a:pt x="-1027" y="1494713"/>
                    <a:pt x="2394" y="1551388"/>
                  </a:cubicBezTo>
                  <a:cubicBezTo>
                    <a:pt x="5902" y="1609137"/>
                    <a:pt x="22411" y="1713433"/>
                    <a:pt x="102194" y="1788283"/>
                  </a:cubicBezTo>
                  <a:cubicBezTo>
                    <a:pt x="125807" y="1810383"/>
                    <a:pt x="161347" y="1843730"/>
                    <a:pt x="211093" y="1845901"/>
                  </a:cubicBezTo>
                  <a:cubicBezTo>
                    <a:pt x="282480" y="1849036"/>
                    <a:pt x="302102" y="1784424"/>
                    <a:pt x="364806" y="1788283"/>
                  </a:cubicBezTo>
                  <a:cubicBezTo>
                    <a:pt x="427182" y="1792120"/>
                    <a:pt x="471338" y="1860020"/>
                    <a:pt x="512096" y="1922724"/>
                  </a:cubicBezTo>
                  <a:cubicBezTo>
                    <a:pt x="545750" y="1974466"/>
                    <a:pt x="570174" y="2012001"/>
                    <a:pt x="569757" y="2063568"/>
                  </a:cubicBezTo>
                  <a:cubicBezTo>
                    <a:pt x="569100" y="2141619"/>
                    <a:pt x="512337" y="2164113"/>
                    <a:pt x="524922" y="2217237"/>
                  </a:cubicBezTo>
                  <a:cubicBezTo>
                    <a:pt x="532091" y="2247558"/>
                    <a:pt x="574624" y="2272026"/>
                    <a:pt x="659407" y="2319668"/>
                  </a:cubicBezTo>
                  <a:cubicBezTo>
                    <a:pt x="805424" y="2401776"/>
                    <a:pt x="842652" y="2397171"/>
                    <a:pt x="864335" y="2390112"/>
                  </a:cubicBezTo>
                  <a:cubicBezTo>
                    <a:pt x="888759" y="2382132"/>
                    <a:pt x="904545" y="2367464"/>
                    <a:pt x="928355" y="2345298"/>
                  </a:cubicBezTo>
                  <a:cubicBezTo>
                    <a:pt x="987902" y="2289917"/>
                    <a:pt x="979286" y="2253303"/>
                    <a:pt x="1018027" y="2230063"/>
                  </a:cubicBezTo>
                  <a:cubicBezTo>
                    <a:pt x="1056197" y="2207130"/>
                    <a:pt x="1075688" y="2236026"/>
                    <a:pt x="1171740" y="2236464"/>
                  </a:cubicBezTo>
                  <a:cubicBezTo>
                    <a:pt x="1278512" y="2236925"/>
                    <a:pt x="1315762" y="2201473"/>
                    <a:pt x="1351061" y="2230063"/>
                  </a:cubicBezTo>
                  <a:cubicBezTo>
                    <a:pt x="1382062" y="2255188"/>
                    <a:pt x="1364456" y="2291561"/>
                    <a:pt x="1402298" y="2332494"/>
                  </a:cubicBezTo>
                  <a:cubicBezTo>
                    <a:pt x="1431041" y="2363605"/>
                    <a:pt x="1468445" y="2372002"/>
                    <a:pt x="1491948" y="2377286"/>
                  </a:cubicBezTo>
                  <a:cubicBezTo>
                    <a:pt x="1609748" y="2403793"/>
                    <a:pt x="1775608" y="2343720"/>
                    <a:pt x="1805754" y="2236442"/>
                  </a:cubicBezTo>
                  <a:cubicBezTo>
                    <a:pt x="1812090" y="2213904"/>
                    <a:pt x="1816497" y="2174791"/>
                    <a:pt x="1805754" y="2134011"/>
                  </a:cubicBezTo>
                  <a:cubicBezTo>
                    <a:pt x="1791700" y="2080712"/>
                    <a:pt x="1763505" y="2069027"/>
                    <a:pt x="1767342" y="2037959"/>
                  </a:cubicBezTo>
                  <a:cubicBezTo>
                    <a:pt x="1772034" y="2000140"/>
                    <a:pt x="1816124" y="1999767"/>
                    <a:pt x="1869817" y="1948332"/>
                  </a:cubicBezTo>
                  <a:cubicBezTo>
                    <a:pt x="1945084" y="1876179"/>
                    <a:pt x="1936599" y="1801854"/>
                    <a:pt x="1985075" y="1794663"/>
                  </a:cubicBezTo>
                  <a:cubicBezTo>
                    <a:pt x="2012634" y="1790585"/>
                    <a:pt x="2020746" y="1813737"/>
                    <a:pt x="2074746" y="1833075"/>
                  </a:cubicBezTo>
                  <a:cubicBezTo>
                    <a:pt x="2118639" y="1848773"/>
                    <a:pt x="2171938" y="1854473"/>
                    <a:pt x="2209232" y="1845901"/>
                  </a:cubicBezTo>
                  <a:cubicBezTo>
                    <a:pt x="2333237" y="1817355"/>
                    <a:pt x="2417252" y="1599249"/>
                    <a:pt x="2356542" y="1474564"/>
                  </a:cubicBezTo>
                  <a:close/>
                  <a:moveTo>
                    <a:pt x="1165666" y="1665089"/>
                  </a:moveTo>
                  <a:cubicBezTo>
                    <a:pt x="921844" y="1665089"/>
                    <a:pt x="724216" y="1467505"/>
                    <a:pt x="724216" y="1223748"/>
                  </a:cubicBezTo>
                  <a:cubicBezTo>
                    <a:pt x="724216" y="979990"/>
                    <a:pt x="921865" y="782406"/>
                    <a:pt x="1165666" y="782406"/>
                  </a:cubicBezTo>
                  <a:cubicBezTo>
                    <a:pt x="1409468" y="782406"/>
                    <a:pt x="1607117" y="979990"/>
                    <a:pt x="1607117" y="1223748"/>
                  </a:cubicBezTo>
                  <a:cubicBezTo>
                    <a:pt x="1607117" y="1467505"/>
                    <a:pt x="1409468" y="1665089"/>
                    <a:pt x="1165666" y="1665089"/>
                  </a:cubicBezTo>
                  <a:close/>
                </a:path>
              </a:pathLst>
            </a:custGeom>
            <a:solidFill>
              <a:srgbClr val="49A9F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62FB69C-812A-491F-ABCF-FBA579E5F3DA}"/>
                </a:ext>
              </a:extLst>
            </p:cNvPr>
            <p:cNvSpPr/>
            <p:nvPr/>
          </p:nvSpPr>
          <p:spPr>
            <a:xfrm>
              <a:off x="4030290" y="4403678"/>
              <a:ext cx="1278201" cy="1258469"/>
            </a:xfrm>
            <a:custGeom>
              <a:avLst/>
              <a:gdLst>
                <a:gd name="connsiteX0" fmla="*/ 639934 w 1278201"/>
                <a:gd name="connsiteY0" fmla="*/ 1257768 h 1258469"/>
                <a:gd name="connsiteX1" fmla="*/ 1644 w 1278201"/>
                <a:gd name="connsiteY1" fmla="*/ 629717 h 1258469"/>
                <a:gd name="connsiteX2" fmla="*/ 639934 w 1278201"/>
                <a:gd name="connsiteY2" fmla="*/ 1644 h 1258469"/>
                <a:gd name="connsiteX3" fmla="*/ 1278223 w 1278201"/>
                <a:gd name="connsiteY3" fmla="*/ 629717 h 1258469"/>
                <a:gd name="connsiteX4" fmla="*/ 639934 w 1278201"/>
                <a:gd name="connsiteY4" fmla="*/ 1257768 h 1258469"/>
                <a:gd name="connsiteX5" fmla="*/ 639934 w 1278201"/>
                <a:gd name="connsiteY5" fmla="*/ 34860 h 1258469"/>
                <a:gd name="connsiteX6" fmla="*/ 34860 w 1278201"/>
                <a:gd name="connsiteY6" fmla="*/ 629717 h 1258469"/>
                <a:gd name="connsiteX7" fmla="*/ 639934 w 1278201"/>
                <a:gd name="connsiteY7" fmla="*/ 1224552 h 1258469"/>
                <a:gd name="connsiteX8" fmla="*/ 1244986 w 1278201"/>
                <a:gd name="connsiteY8" fmla="*/ 629717 h 1258469"/>
                <a:gd name="connsiteX9" fmla="*/ 639934 w 1278201"/>
                <a:gd name="connsiteY9" fmla="*/ 34860 h 1258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8201" h="1258469">
                  <a:moveTo>
                    <a:pt x="639934" y="1257768"/>
                  </a:moveTo>
                  <a:cubicBezTo>
                    <a:pt x="287979" y="1257768"/>
                    <a:pt x="1644" y="976015"/>
                    <a:pt x="1644" y="629717"/>
                  </a:cubicBezTo>
                  <a:cubicBezTo>
                    <a:pt x="1644" y="283419"/>
                    <a:pt x="287979" y="1644"/>
                    <a:pt x="639934" y="1644"/>
                  </a:cubicBezTo>
                  <a:cubicBezTo>
                    <a:pt x="991889" y="1644"/>
                    <a:pt x="1278223" y="283397"/>
                    <a:pt x="1278223" y="629717"/>
                  </a:cubicBezTo>
                  <a:cubicBezTo>
                    <a:pt x="1278223" y="976037"/>
                    <a:pt x="991889" y="1257768"/>
                    <a:pt x="639934" y="1257768"/>
                  </a:cubicBezTo>
                  <a:close/>
                  <a:moveTo>
                    <a:pt x="639934" y="34860"/>
                  </a:moveTo>
                  <a:cubicBezTo>
                    <a:pt x="306308" y="34860"/>
                    <a:pt x="34860" y="301703"/>
                    <a:pt x="34860" y="629717"/>
                  </a:cubicBezTo>
                  <a:cubicBezTo>
                    <a:pt x="34860" y="957730"/>
                    <a:pt x="306286" y="1224552"/>
                    <a:pt x="639934" y="1224552"/>
                  </a:cubicBezTo>
                  <a:cubicBezTo>
                    <a:pt x="973582" y="1224552"/>
                    <a:pt x="1244986" y="957708"/>
                    <a:pt x="1244986" y="629717"/>
                  </a:cubicBezTo>
                  <a:cubicBezTo>
                    <a:pt x="1244986" y="301725"/>
                    <a:pt x="973560" y="34860"/>
                    <a:pt x="639934" y="3486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78F6AE9-E2C8-4088-87D6-F587BD1DC3EE}"/>
                </a:ext>
              </a:extLst>
            </p:cNvPr>
            <p:cNvSpPr/>
            <p:nvPr/>
          </p:nvSpPr>
          <p:spPr>
            <a:xfrm>
              <a:off x="3859301" y="4228895"/>
              <a:ext cx="1609262" cy="1607070"/>
            </a:xfrm>
            <a:custGeom>
              <a:avLst/>
              <a:gdLst>
                <a:gd name="connsiteX0" fmla="*/ 804719 w 1609262"/>
                <a:gd name="connsiteY0" fmla="*/ 1607355 h 1607069"/>
                <a:gd name="connsiteX1" fmla="*/ 1644 w 1609262"/>
                <a:gd name="connsiteY1" fmla="*/ 804500 h 1607069"/>
                <a:gd name="connsiteX2" fmla="*/ 804719 w 1609262"/>
                <a:gd name="connsiteY2" fmla="*/ 1644 h 1607069"/>
                <a:gd name="connsiteX3" fmla="*/ 1607793 w 1609262"/>
                <a:gd name="connsiteY3" fmla="*/ 804500 h 1607069"/>
                <a:gd name="connsiteX4" fmla="*/ 804719 w 1609262"/>
                <a:gd name="connsiteY4" fmla="*/ 1607355 h 1607069"/>
                <a:gd name="connsiteX5" fmla="*/ 804719 w 1609262"/>
                <a:gd name="connsiteY5" fmla="*/ 34860 h 1607069"/>
                <a:gd name="connsiteX6" fmla="*/ 34860 w 1609262"/>
                <a:gd name="connsiteY6" fmla="*/ 804500 h 1607069"/>
                <a:gd name="connsiteX7" fmla="*/ 804719 w 1609262"/>
                <a:gd name="connsiteY7" fmla="*/ 1574139 h 1607069"/>
                <a:gd name="connsiteX8" fmla="*/ 1574577 w 1609262"/>
                <a:gd name="connsiteY8" fmla="*/ 804500 h 1607069"/>
                <a:gd name="connsiteX9" fmla="*/ 804719 w 1609262"/>
                <a:gd name="connsiteY9" fmla="*/ 34860 h 160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9262" h="1607069">
                  <a:moveTo>
                    <a:pt x="804719" y="1607355"/>
                  </a:moveTo>
                  <a:cubicBezTo>
                    <a:pt x="361887" y="1607355"/>
                    <a:pt x="1644" y="1247200"/>
                    <a:pt x="1644" y="804500"/>
                  </a:cubicBezTo>
                  <a:cubicBezTo>
                    <a:pt x="1644" y="361799"/>
                    <a:pt x="361909" y="1644"/>
                    <a:pt x="804719" y="1644"/>
                  </a:cubicBezTo>
                  <a:cubicBezTo>
                    <a:pt x="1247529" y="1644"/>
                    <a:pt x="1607793" y="361799"/>
                    <a:pt x="1607793" y="804500"/>
                  </a:cubicBezTo>
                  <a:cubicBezTo>
                    <a:pt x="1607793" y="1247200"/>
                    <a:pt x="1247529" y="1607355"/>
                    <a:pt x="804719" y="1607355"/>
                  </a:cubicBezTo>
                  <a:close/>
                  <a:moveTo>
                    <a:pt x="804719" y="34860"/>
                  </a:moveTo>
                  <a:cubicBezTo>
                    <a:pt x="380216" y="34860"/>
                    <a:pt x="34860" y="380128"/>
                    <a:pt x="34860" y="804500"/>
                  </a:cubicBezTo>
                  <a:cubicBezTo>
                    <a:pt x="34860" y="1228871"/>
                    <a:pt x="380216" y="1574139"/>
                    <a:pt x="804719" y="1574139"/>
                  </a:cubicBezTo>
                  <a:cubicBezTo>
                    <a:pt x="1229222" y="1574139"/>
                    <a:pt x="1574577" y="1228871"/>
                    <a:pt x="1574577" y="804500"/>
                  </a:cubicBezTo>
                  <a:cubicBezTo>
                    <a:pt x="1574577" y="380128"/>
                    <a:pt x="1229222" y="34860"/>
                    <a:pt x="804719" y="3486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B307D14-848D-4834-87F3-9F473D1DDC6B}"/>
                </a:ext>
              </a:extLst>
            </p:cNvPr>
            <p:cNvSpPr/>
            <p:nvPr/>
          </p:nvSpPr>
          <p:spPr>
            <a:xfrm>
              <a:off x="4500889" y="2663257"/>
              <a:ext cx="2872116" cy="3957382"/>
            </a:xfrm>
            <a:custGeom>
              <a:avLst/>
              <a:gdLst>
                <a:gd name="connsiteX0" fmla="*/ 65347 w 2872116"/>
                <a:gd name="connsiteY0" fmla="*/ 1350931 h 3957381"/>
                <a:gd name="connsiteX1" fmla="*/ 106477 w 2872116"/>
                <a:gd name="connsiteY1" fmla="*/ 1481163 h 3957381"/>
                <a:gd name="connsiteX2" fmla="*/ 133335 w 2872116"/>
                <a:gd name="connsiteY2" fmla="*/ 1565134 h 3957381"/>
                <a:gd name="connsiteX3" fmla="*/ 154207 w 2872116"/>
                <a:gd name="connsiteY3" fmla="*/ 1630184 h 3957381"/>
                <a:gd name="connsiteX4" fmla="*/ 184682 w 2872116"/>
                <a:gd name="connsiteY4" fmla="*/ 1724175 h 3957381"/>
                <a:gd name="connsiteX5" fmla="*/ 186633 w 2872116"/>
                <a:gd name="connsiteY5" fmla="*/ 1730160 h 3957381"/>
                <a:gd name="connsiteX6" fmla="*/ 255191 w 2872116"/>
                <a:gd name="connsiteY6" fmla="*/ 1939299 h 3957381"/>
                <a:gd name="connsiteX7" fmla="*/ 329581 w 2872116"/>
                <a:gd name="connsiteY7" fmla="*/ 2161373 h 3957381"/>
                <a:gd name="connsiteX8" fmla="*/ 339732 w 2872116"/>
                <a:gd name="connsiteY8" fmla="*/ 2191212 h 3957381"/>
                <a:gd name="connsiteX9" fmla="*/ 357908 w 2872116"/>
                <a:gd name="connsiteY9" fmla="*/ 2244774 h 3957381"/>
                <a:gd name="connsiteX10" fmla="*/ 566476 w 2872116"/>
                <a:gd name="connsiteY10" fmla="*/ 2880805 h 3957381"/>
                <a:gd name="connsiteX11" fmla="*/ 639616 w 2872116"/>
                <a:gd name="connsiteY11" fmla="*/ 3322168 h 3957381"/>
                <a:gd name="connsiteX12" fmla="*/ 640164 w 2872116"/>
                <a:gd name="connsiteY12" fmla="*/ 3329535 h 3957381"/>
                <a:gd name="connsiteX13" fmla="*/ 644199 w 2872116"/>
                <a:gd name="connsiteY13" fmla="*/ 3405920 h 3957381"/>
                <a:gd name="connsiteX14" fmla="*/ 799731 w 2872116"/>
                <a:gd name="connsiteY14" fmla="*/ 3758160 h 3957381"/>
                <a:gd name="connsiteX15" fmla="*/ 1785218 w 2872116"/>
                <a:gd name="connsiteY15" fmla="*/ 3956292 h 3957381"/>
                <a:gd name="connsiteX16" fmla="*/ 2675727 w 2872116"/>
                <a:gd name="connsiteY16" fmla="*/ 3780347 h 3957381"/>
                <a:gd name="connsiteX17" fmla="*/ 2751784 w 2872116"/>
                <a:gd name="connsiteY17" fmla="*/ 3437974 h 3957381"/>
                <a:gd name="connsiteX18" fmla="*/ 2752200 w 2872116"/>
                <a:gd name="connsiteY18" fmla="*/ 3378360 h 3957381"/>
                <a:gd name="connsiteX19" fmla="*/ 2752069 w 2872116"/>
                <a:gd name="connsiteY19" fmla="*/ 3371345 h 3957381"/>
                <a:gd name="connsiteX20" fmla="*/ 2703923 w 2872116"/>
                <a:gd name="connsiteY20" fmla="*/ 2871048 h 3957381"/>
                <a:gd name="connsiteX21" fmla="*/ 2702607 w 2872116"/>
                <a:gd name="connsiteY21" fmla="*/ 2858529 h 3957381"/>
                <a:gd name="connsiteX22" fmla="*/ 2696841 w 2872116"/>
                <a:gd name="connsiteY22" fmla="*/ 2473578 h 3957381"/>
                <a:gd name="connsiteX23" fmla="*/ 2799843 w 2872116"/>
                <a:gd name="connsiteY23" fmla="*/ 1743271 h 3957381"/>
                <a:gd name="connsiteX24" fmla="*/ 2823499 w 2872116"/>
                <a:gd name="connsiteY24" fmla="*/ 1569475 h 3957381"/>
                <a:gd name="connsiteX25" fmla="*/ 2827752 w 2872116"/>
                <a:gd name="connsiteY25" fmla="*/ 1541017 h 3957381"/>
                <a:gd name="connsiteX26" fmla="*/ 2842990 w 2872116"/>
                <a:gd name="connsiteY26" fmla="*/ 1437424 h 3957381"/>
                <a:gd name="connsiteX27" fmla="*/ 2847309 w 2872116"/>
                <a:gd name="connsiteY27" fmla="*/ 1406400 h 3957381"/>
                <a:gd name="connsiteX28" fmla="*/ 2840359 w 2872116"/>
                <a:gd name="connsiteY28" fmla="*/ 851008 h 3957381"/>
                <a:gd name="connsiteX29" fmla="*/ 2821504 w 2872116"/>
                <a:gd name="connsiteY29" fmla="*/ 630052 h 3957381"/>
                <a:gd name="connsiteX30" fmla="*/ 2803899 w 2872116"/>
                <a:gd name="connsiteY30" fmla="*/ 229951 h 3957381"/>
                <a:gd name="connsiteX31" fmla="*/ 2803833 w 2872116"/>
                <a:gd name="connsiteY31" fmla="*/ 229885 h 3957381"/>
                <a:gd name="connsiteX32" fmla="*/ 2433878 w 2872116"/>
                <a:gd name="connsiteY32" fmla="*/ 59575 h 3957381"/>
                <a:gd name="connsiteX33" fmla="*/ 2262121 w 2872116"/>
                <a:gd name="connsiteY33" fmla="*/ 49139 h 3957381"/>
                <a:gd name="connsiteX34" fmla="*/ 2269422 w 2872116"/>
                <a:gd name="connsiteY34" fmla="*/ 15397 h 3957381"/>
                <a:gd name="connsiteX35" fmla="*/ 2287159 w 2872116"/>
                <a:gd name="connsiteY35" fmla="*/ 12679 h 3957381"/>
                <a:gd name="connsiteX36" fmla="*/ 2271789 w 2872116"/>
                <a:gd name="connsiteY36" fmla="*/ 11429 h 3957381"/>
                <a:gd name="connsiteX37" fmla="*/ 2270058 w 2872116"/>
                <a:gd name="connsiteY37" fmla="*/ 11297 h 3957381"/>
                <a:gd name="connsiteX38" fmla="*/ 2146052 w 2872116"/>
                <a:gd name="connsiteY38" fmla="*/ 4128 h 3957381"/>
                <a:gd name="connsiteX39" fmla="*/ 2120445 w 2872116"/>
                <a:gd name="connsiteY39" fmla="*/ 3295 h 3957381"/>
                <a:gd name="connsiteX40" fmla="*/ 2116060 w 2872116"/>
                <a:gd name="connsiteY40" fmla="*/ 3163 h 3957381"/>
                <a:gd name="connsiteX41" fmla="*/ 2099507 w 2872116"/>
                <a:gd name="connsiteY41" fmla="*/ 2813 h 3957381"/>
                <a:gd name="connsiteX42" fmla="*/ 1904378 w 2872116"/>
                <a:gd name="connsiteY42" fmla="*/ 2681 h 3957381"/>
                <a:gd name="connsiteX43" fmla="*/ 1872149 w 2872116"/>
                <a:gd name="connsiteY43" fmla="*/ 3514 h 3957381"/>
                <a:gd name="connsiteX44" fmla="*/ 1544728 w 2872116"/>
                <a:gd name="connsiteY44" fmla="*/ 22654 h 3957381"/>
                <a:gd name="connsiteX45" fmla="*/ 1542162 w 2872116"/>
                <a:gd name="connsiteY45" fmla="*/ 22939 h 3957381"/>
                <a:gd name="connsiteX46" fmla="*/ 1537646 w 2872116"/>
                <a:gd name="connsiteY46" fmla="*/ 23356 h 3957381"/>
                <a:gd name="connsiteX47" fmla="*/ 1533612 w 2872116"/>
                <a:gd name="connsiteY47" fmla="*/ 23707 h 3957381"/>
                <a:gd name="connsiteX48" fmla="*/ 1516423 w 2872116"/>
                <a:gd name="connsiteY48" fmla="*/ 25307 h 3957381"/>
                <a:gd name="connsiteX49" fmla="*/ 1505351 w 2872116"/>
                <a:gd name="connsiteY49" fmla="*/ 26842 h 3957381"/>
                <a:gd name="connsiteX50" fmla="*/ 973111 w 2872116"/>
                <a:gd name="connsiteY50" fmla="*/ 113049 h 3957381"/>
                <a:gd name="connsiteX51" fmla="*/ 956273 w 2872116"/>
                <a:gd name="connsiteY51" fmla="*/ 133856 h 3957381"/>
                <a:gd name="connsiteX52" fmla="*/ 935400 w 2872116"/>
                <a:gd name="connsiteY52" fmla="*/ 154728 h 3957381"/>
                <a:gd name="connsiteX53" fmla="*/ 581385 w 2872116"/>
                <a:gd name="connsiteY53" fmla="*/ 223527 h 3957381"/>
                <a:gd name="connsiteX54" fmla="*/ 79422 w 2872116"/>
                <a:gd name="connsiteY54" fmla="*/ 597340 h 3957381"/>
                <a:gd name="connsiteX55" fmla="*/ 41142 w 2872116"/>
                <a:gd name="connsiteY55" fmla="*/ 683394 h 3957381"/>
                <a:gd name="connsiteX56" fmla="*/ 65434 w 2872116"/>
                <a:gd name="connsiteY56" fmla="*/ 1350931 h 3957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2872116" h="3957381">
                  <a:moveTo>
                    <a:pt x="65347" y="1350931"/>
                  </a:moveTo>
                  <a:cubicBezTo>
                    <a:pt x="78984" y="1394408"/>
                    <a:pt x="92686" y="1437818"/>
                    <a:pt x="106477" y="1481163"/>
                  </a:cubicBezTo>
                  <a:cubicBezTo>
                    <a:pt x="115378" y="1509205"/>
                    <a:pt x="124302" y="1537158"/>
                    <a:pt x="133335" y="1565134"/>
                  </a:cubicBezTo>
                  <a:cubicBezTo>
                    <a:pt x="140219" y="1586840"/>
                    <a:pt x="147191" y="1608479"/>
                    <a:pt x="154207" y="1630184"/>
                  </a:cubicBezTo>
                  <a:cubicBezTo>
                    <a:pt x="164226" y="1661493"/>
                    <a:pt x="174465" y="1692867"/>
                    <a:pt x="184682" y="1724175"/>
                  </a:cubicBezTo>
                  <a:cubicBezTo>
                    <a:pt x="185318" y="1726126"/>
                    <a:pt x="185997" y="1728143"/>
                    <a:pt x="186633" y="1730160"/>
                  </a:cubicBezTo>
                  <a:cubicBezTo>
                    <a:pt x="209259" y="1799881"/>
                    <a:pt x="232083" y="1869644"/>
                    <a:pt x="255191" y="1939299"/>
                  </a:cubicBezTo>
                  <a:cubicBezTo>
                    <a:pt x="279747" y="2013382"/>
                    <a:pt x="304609" y="2087487"/>
                    <a:pt x="329581" y="2161373"/>
                  </a:cubicBezTo>
                  <a:cubicBezTo>
                    <a:pt x="333001" y="2171392"/>
                    <a:pt x="336268" y="2181346"/>
                    <a:pt x="339732" y="2191212"/>
                  </a:cubicBezTo>
                  <a:cubicBezTo>
                    <a:pt x="350103" y="2220635"/>
                    <a:pt x="357053" y="2242340"/>
                    <a:pt x="357908" y="2244774"/>
                  </a:cubicBezTo>
                  <a:cubicBezTo>
                    <a:pt x="382398" y="2317607"/>
                    <a:pt x="511073" y="2675700"/>
                    <a:pt x="566476" y="2880805"/>
                  </a:cubicBezTo>
                  <a:cubicBezTo>
                    <a:pt x="595153" y="2986766"/>
                    <a:pt x="626527" y="3134954"/>
                    <a:pt x="639616" y="3322168"/>
                  </a:cubicBezTo>
                  <a:cubicBezTo>
                    <a:pt x="639836" y="3324602"/>
                    <a:pt x="640033" y="3327035"/>
                    <a:pt x="640164" y="3329535"/>
                  </a:cubicBezTo>
                  <a:cubicBezTo>
                    <a:pt x="641896" y="3354375"/>
                    <a:pt x="643234" y="3379764"/>
                    <a:pt x="644199" y="3405920"/>
                  </a:cubicBezTo>
                  <a:cubicBezTo>
                    <a:pt x="696050" y="3523282"/>
                    <a:pt x="747902" y="3640798"/>
                    <a:pt x="799731" y="3758160"/>
                  </a:cubicBezTo>
                  <a:cubicBezTo>
                    <a:pt x="993610" y="3841166"/>
                    <a:pt x="1339843" y="3959997"/>
                    <a:pt x="1785218" y="3956292"/>
                  </a:cubicBezTo>
                  <a:cubicBezTo>
                    <a:pt x="2178216" y="3952959"/>
                    <a:pt x="2488229" y="3855483"/>
                    <a:pt x="2675727" y="3780347"/>
                  </a:cubicBezTo>
                  <a:cubicBezTo>
                    <a:pt x="2745865" y="3685940"/>
                    <a:pt x="2749065" y="3538453"/>
                    <a:pt x="2751784" y="3437974"/>
                  </a:cubicBezTo>
                  <a:cubicBezTo>
                    <a:pt x="2752332" y="3418066"/>
                    <a:pt x="2752485" y="3398180"/>
                    <a:pt x="2752200" y="3378360"/>
                  </a:cubicBezTo>
                  <a:cubicBezTo>
                    <a:pt x="2752200" y="3375993"/>
                    <a:pt x="2752135" y="3373691"/>
                    <a:pt x="2752069" y="3371345"/>
                  </a:cubicBezTo>
                  <a:cubicBezTo>
                    <a:pt x="2749504" y="3205200"/>
                    <a:pt x="2721857" y="3037390"/>
                    <a:pt x="2703923" y="2871048"/>
                  </a:cubicBezTo>
                  <a:cubicBezTo>
                    <a:pt x="2703440" y="2866883"/>
                    <a:pt x="2703024" y="2862695"/>
                    <a:pt x="2702607" y="2858529"/>
                  </a:cubicBezTo>
                  <a:cubicBezTo>
                    <a:pt x="2688904" y="2728911"/>
                    <a:pt x="2681582" y="2600061"/>
                    <a:pt x="2696841" y="2473578"/>
                  </a:cubicBezTo>
                  <a:cubicBezTo>
                    <a:pt x="2726198" y="2229580"/>
                    <a:pt x="2771998" y="1987489"/>
                    <a:pt x="2799843" y="1743271"/>
                  </a:cubicBezTo>
                  <a:cubicBezTo>
                    <a:pt x="2806464" y="1685675"/>
                    <a:pt x="2814795" y="1627707"/>
                    <a:pt x="2823499" y="1569475"/>
                  </a:cubicBezTo>
                  <a:cubicBezTo>
                    <a:pt x="2824880" y="1560004"/>
                    <a:pt x="2826349" y="1550489"/>
                    <a:pt x="2827752" y="1541017"/>
                  </a:cubicBezTo>
                  <a:cubicBezTo>
                    <a:pt x="2832971" y="1506574"/>
                    <a:pt x="2838123" y="1471999"/>
                    <a:pt x="2842990" y="1437424"/>
                  </a:cubicBezTo>
                  <a:cubicBezTo>
                    <a:pt x="2844459" y="1427053"/>
                    <a:pt x="2845906" y="1416771"/>
                    <a:pt x="2847309" y="1406400"/>
                  </a:cubicBezTo>
                  <a:cubicBezTo>
                    <a:pt x="2872500" y="1220919"/>
                    <a:pt x="2886357" y="1034538"/>
                    <a:pt x="2840359" y="851008"/>
                  </a:cubicBezTo>
                  <a:cubicBezTo>
                    <a:pt x="2821789" y="776837"/>
                    <a:pt x="2819070" y="702403"/>
                    <a:pt x="2821504" y="630052"/>
                  </a:cubicBezTo>
                  <a:cubicBezTo>
                    <a:pt x="2826306" y="479847"/>
                    <a:pt x="2852900" y="338960"/>
                    <a:pt x="2803899" y="229951"/>
                  </a:cubicBezTo>
                  <a:lnTo>
                    <a:pt x="2803833" y="229885"/>
                  </a:lnTo>
                  <a:cubicBezTo>
                    <a:pt x="2740580" y="178055"/>
                    <a:pt x="2614339" y="90752"/>
                    <a:pt x="2433878" y="59575"/>
                  </a:cubicBezTo>
                  <a:cubicBezTo>
                    <a:pt x="2370626" y="48657"/>
                    <a:pt x="2312504" y="46706"/>
                    <a:pt x="2262121" y="49139"/>
                  </a:cubicBezTo>
                  <a:cubicBezTo>
                    <a:pt x="2265388" y="38155"/>
                    <a:pt x="2267822" y="26951"/>
                    <a:pt x="2269422" y="15397"/>
                  </a:cubicBezTo>
                  <a:cubicBezTo>
                    <a:pt x="2275341" y="14498"/>
                    <a:pt x="2281261" y="13578"/>
                    <a:pt x="2287159" y="12679"/>
                  </a:cubicBezTo>
                  <a:cubicBezTo>
                    <a:pt x="2282007" y="12262"/>
                    <a:pt x="2276920" y="11845"/>
                    <a:pt x="2271789" y="11429"/>
                  </a:cubicBezTo>
                  <a:cubicBezTo>
                    <a:pt x="2271241" y="11363"/>
                    <a:pt x="2270606" y="11363"/>
                    <a:pt x="2270058" y="11297"/>
                  </a:cubicBezTo>
                  <a:cubicBezTo>
                    <a:pt x="2230396" y="8162"/>
                    <a:pt x="2188915" y="5794"/>
                    <a:pt x="2146052" y="4128"/>
                  </a:cubicBezTo>
                  <a:cubicBezTo>
                    <a:pt x="2137567" y="3843"/>
                    <a:pt x="2128995" y="3580"/>
                    <a:pt x="2120445" y="3295"/>
                  </a:cubicBezTo>
                  <a:cubicBezTo>
                    <a:pt x="2118975" y="3229"/>
                    <a:pt x="2117529" y="3229"/>
                    <a:pt x="2116060" y="3163"/>
                  </a:cubicBezTo>
                  <a:cubicBezTo>
                    <a:pt x="2110557" y="3032"/>
                    <a:pt x="2105076" y="2878"/>
                    <a:pt x="2099507" y="2813"/>
                  </a:cubicBezTo>
                  <a:cubicBezTo>
                    <a:pt x="2036934" y="1278"/>
                    <a:pt x="1971599" y="1278"/>
                    <a:pt x="1904378" y="2681"/>
                  </a:cubicBezTo>
                  <a:cubicBezTo>
                    <a:pt x="1893723" y="2966"/>
                    <a:pt x="1882936" y="3229"/>
                    <a:pt x="1872149" y="3514"/>
                  </a:cubicBezTo>
                  <a:cubicBezTo>
                    <a:pt x="1766429" y="6430"/>
                    <a:pt x="1656346" y="12986"/>
                    <a:pt x="1544728" y="22654"/>
                  </a:cubicBezTo>
                  <a:cubicBezTo>
                    <a:pt x="1543895" y="22786"/>
                    <a:pt x="1542996" y="22874"/>
                    <a:pt x="1542162" y="22939"/>
                  </a:cubicBezTo>
                  <a:cubicBezTo>
                    <a:pt x="1540628" y="23071"/>
                    <a:pt x="1539093" y="23224"/>
                    <a:pt x="1537646" y="23356"/>
                  </a:cubicBezTo>
                  <a:cubicBezTo>
                    <a:pt x="1536265" y="23422"/>
                    <a:pt x="1534862" y="23553"/>
                    <a:pt x="1533612" y="23707"/>
                  </a:cubicBezTo>
                  <a:cubicBezTo>
                    <a:pt x="1523592" y="24605"/>
                    <a:pt x="1516840" y="25241"/>
                    <a:pt x="1516423" y="25307"/>
                  </a:cubicBezTo>
                  <a:cubicBezTo>
                    <a:pt x="1515305" y="25373"/>
                    <a:pt x="1511687" y="25855"/>
                    <a:pt x="1505351" y="26842"/>
                  </a:cubicBezTo>
                  <a:cubicBezTo>
                    <a:pt x="1463870" y="33025"/>
                    <a:pt x="1305684" y="58567"/>
                    <a:pt x="973111" y="113049"/>
                  </a:cubicBezTo>
                  <a:cubicBezTo>
                    <a:pt x="968309" y="119649"/>
                    <a:pt x="962740" y="126686"/>
                    <a:pt x="956273" y="133856"/>
                  </a:cubicBezTo>
                  <a:cubicBezTo>
                    <a:pt x="949103" y="141858"/>
                    <a:pt x="942000" y="148808"/>
                    <a:pt x="935400" y="154728"/>
                  </a:cubicBezTo>
                  <a:cubicBezTo>
                    <a:pt x="851254" y="157578"/>
                    <a:pt x="724464" y="170930"/>
                    <a:pt x="581385" y="223527"/>
                  </a:cubicBezTo>
                  <a:cubicBezTo>
                    <a:pt x="462729" y="267157"/>
                    <a:pt x="207681" y="359196"/>
                    <a:pt x="79422" y="597340"/>
                  </a:cubicBezTo>
                  <a:cubicBezTo>
                    <a:pt x="64119" y="625733"/>
                    <a:pt x="51447" y="654388"/>
                    <a:pt x="41142" y="683394"/>
                  </a:cubicBezTo>
                  <a:cubicBezTo>
                    <a:pt x="-34366" y="894068"/>
                    <a:pt x="12333" y="1119320"/>
                    <a:pt x="65434" y="1350931"/>
                  </a:cubicBezTo>
                  <a:close/>
                </a:path>
              </a:pathLst>
            </a:custGeom>
            <a:solidFill>
              <a:srgbClr val="1BD7D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F49CC4-B8FE-480F-9BEB-F4A39D6F0D08}"/>
                </a:ext>
              </a:extLst>
            </p:cNvPr>
            <p:cNvSpPr/>
            <p:nvPr/>
          </p:nvSpPr>
          <p:spPr>
            <a:xfrm>
              <a:off x="4830048" y="514957"/>
              <a:ext cx="1047994" cy="1914013"/>
            </a:xfrm>
            <a:custGeom>
              <a:avLst/>
              <a:gdLst>
                <a:gd name="connsiteX0" fmla="*/ 22500 w 1047993"/>
                <a:gd name="connsiteY0" fmla="*/ 1157711 h 1914013"/>
                <a:gd name="connsiteX1" fmla="*/ 16932 w 1047993"/>
                <a:gd name="connsiteY1" fmla="*/ 743490 h 1914013"/>
                <a:gd name="connsiteX2" fmla="*/ 233809 w 1047993"/>
                <a:gd name="connsiteY2" fmla="*/ 189435 h 1914013"/>
                <a:gd name="connsiteX3" fmla="*/ 534746 w 1047993"/>
                <a:gd name="connsiteY3" fmla="*/ 8097 h 1914013"/>
                <a:gd name="connsiteX4" fmla="*/ 564256 w 1047993"/>
                <a:gd name="connsiteY4" fmla="*/ 2703 h 1914013"/>
                <a:gd name="connsiteX5" fmla="*/ 771882 w 1047993"/>
                <a:gd name="connsiteY5" fmla="*/ 152623 h 1914013"/>
                <a:gd name="connsiteX6" fmla="*/ 777078 w 1047993"/>
                <a:gd name="connsiteY6" fmla="*/ 158806 h 1914013"/>
                <a:gd name="connsiteX7" fmla="*/ 791109 w 1047993"/>
                <a:gd name="connsiteY7" fmla="*/ 175710 h 1914013"/>
                <a:gd name="connsiteX8" fmla="*/ 793148 w 1047993"/>
                <a:gd name="connsiteY8" fmla="*/ 178385 h 1914013"/>
                <a:gd name="connsiteX9" fmla="*/ 826386 w 1047993"/>
                <a:gd name="connsiteY9" fmla="*/ 224689 h 1914013"/>
                <a:gd name="connsiteX10" fmla="*/ 834147 w 1047993"/>
                <a:gd name="connsiteY10" fmla="*/ 236792 h 1914013"/>
                <a:gd name="connsiteX11" fmla="*/ 854998 w 1047993"/>
                <a:gd name="connsiteY11" fmla="*/ 272814 h 1914013"/>
                <a:gd name="connsiteX12" fmla="*/ 869358 w 1047993"/>
                <a:gd name="connsiteY12" fmla="*/ 301184 h 1914013"/>
                <a:gd name="connsiteX13" fmla="*/ 879005 w 1047993"/>
                <a:gd name="connsiteY13" fmla="*/ 321749 h 1914013"/>
                <a:gd name="connsiteX14" fmla="*/ 886766 w 1047993"/>
                <a:gd name="connsiteY14" fmla="*/ 339771 h 1914013"/>
                <a:gd name="connsiteX15" fmla="*/ 892072 w 1047993"/>
                <a:gd name="connsiteY15" fmla="*/ 353781 h 1914013"/>
                <a:gd name="connsiteX16" fmla="*/ 940657 w 1047993"/>
                <a:gd name="connsiteY16" fmla="*/ 505696 h 1914013"/>
                <a:gd name="connsiteX17" fmla="*/ 970847 w 1047993"/>
                <a:gd name="connsiteY17" fmla="*/ 647877 h 1914013"/>
                <a:gd name="connsiteX18" fmla="*/ 984857 w 1047993"/>
                <a:gd name="connsiteY18" fmla="*/ 761359 h 1914013"/>
                <a:gd name="connsiteX19" fmla="*/ 988408 w 1047993"/>
                <a:gd name="connsiteY19" fmla="*/ 818845 h 1914013"/>
                <a:gd name="connsiteX20" fmla="*/ 988913 w 1047993"/>
                <a:gd name="connsiteY20" fmla="*/ 830816 h 1914013"/>
                <a:gd name="connsiteX21" fmla="*/ 989439 w 1047993"/>
                <a:gd name="connsiteY21" fmla="*/ 851973 h 1914013"/>
                <a:gd name="connsiteX22" fmla="*/ 991785 w 1047993"/>
                <a:gd name="connsiteY22" fmla="*/ 954777 h 1914013"/>
                <a:gd name="connsiteX23" fmla="*/ 1000204 w 1047993"/>
                <a:gd name="connsiteY23" fmla="*/ 1094305 h 1914013"/>
                <a:gd name="connsiteX24" fmla="*/ 1018927 w 1047993"/>
                <a:gd name="connsiteY24" fmla="*/ 1278625 h 1914013"/>
                <a:gd name="connsiteX25" fmla="*/ 1039690 w 1047993"/>
                <a:gd name="connsiteY25" fmla="*/ 1374676 h 1914013"/>
                <a:gd name="connsiteX26" fmla="*/ 910532 w 1047993"/>
                <a:gd name="connsiteY26" fmla="*/ 1733866 h 1914013"/>
                <a:gd name="connsiteX27" fmla="*/ 858155 w 1047993"/>
                <a:gd name="connsiteY27" fmla="*/ 1817925 h 1914013"/>
                <a:gd name="connsiteX28" fmla="*/ 854362 w 1047993"/>
                <a:gd name="connsiteY28" fmla="*/ 1855372 h 1914013"/>
                <a:gd name="connsiteX29" fmla="*/ 820335 w 1047993"/>
                <a:gd name="connsiteY29" fmla="*/ 1866641 h 1914013"/>
                <a:gd name="connsiteX30" fmla="*/ 728032 w 1047993"/>
                <a:gd name="connsiteY30" fmla="*/ 1891745 h 1914013"/>
                <a:gd name="connsiteX31" fmla="*/ 1650 w 1047993"/>
                <a:gd name="connsiteY31" fmla="*/ 1590699 h 1914013"/>
                <a:gd name="connsiteX32" fmla="*/ 19847 w 1047993"/>
                <a:gd name="connsiteY32" fmla="*/ 1413132 h 1914013"/>
                <a:gd name="connsiteX33" fmla="*/ 22456 w 1047993"/>
                <a:gd name="connsiteY33" fmla="*/ 1157711 h 191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047993" h="1914013">
                  <a:moveTo>
                    <a:pt x="22500" y="1157711"/>
                  </a:moveTo>
                  <a:cubicBezTo>
                    <a:pt x="15397" y="1020112"/>
                    <a:pt x="1782" y="882404"/>
                    <a:pt x="16932" y="743490"/>
                  </a:cubicBezTo>
                  <a:cubicBezTo>
                    <a:pt x="38768" y="543144"/>
                    <a:pt x="102108" y="345362"/>
                    <a:pt x="233809" y="189435"/>
                  </a:cubicBezTo>
                  <a:cubicBezTo>
                    <a:pt x="287919" y="125371"/>
                    <a:pt x="390745" y="38747"/>
                    <a:pt x="534746" y="8097"/>
                  </a:cubicBezTo>
                  <a:cubicBezTo>
                    <a:pt x="544348" y="6036"/>
                    <a:pt x="554236" y="4216"/>
                    <a:pt x="564256" y="2703"/>
                  </a:cubicBezTo>
                  <a:cubicBezTo>
                    <a:pt x="646254" y="-9794"/>
                    <a:pt x="719964" y="91213"/>
                    <a:pt x="771882" y="152623"/>
                  </a:cubicBezTo>
                  <a:cubicBezTo>
                    <a:pt x="773679" y="154662"/>
                    <a:pt x="775411" y="156701"/>
                    <a:pt x="777078" y="158806"/>
                  </a:cubicBezTo>
                  <a:cubicBezTo>
                    <a:pt x="781967" y="164507"/>
                    <a:pt x="786703" y="170185"/>
                    <a:pt x="791109" y="175710"/>
                  </a:cubicBezTo>
                  <a:cubicBezTo>
                    <a:pt x="791767" y="176565"/>
                    <a:pt x="792447" y="177530"/>
                    <a:pt x="793148" y="178385"/>
                  </a:cubicBezTo>
                  <a:cubicBezTo>
                    <a:pt x="805229" y="193513"/>
                    <a:pt x="816147" y="208970"/>
                    <a:pt x="826386" y="224689"/>
                  </a:cubicBezTo>
                  <a:cubicBezTo>
                    <a:pt x="829083" y="228658"/>
                    <a:pt x="831626" y="232648"/>
                    <a:pt x="834147" y="236792"/>
                  </a:cubicBezTo>
                  <a:cubicBezTo>
                    <a:pt x="841601" y="248543"/>
                    <a:pt x="848574" y="260514"/>
                    <a:pt x="854998" y="272814"/>
                  </a:cubicBezTo>
                  <a:cubicBezTo>
                    <a:pt x="860106" y="282176"/>
                    <a:pt x="865017" y="291537"/>
                    <a:pt x="869358" y="301184"/>
                  </a:cubicBezTo>
                  <a:cubicBezTo>
                    <a:pt x="872756" y="307937"/>
                    <a:pt x="875913" y="314865"/>
                    <a:pt x="879005" y="321749"/>
                  </a:cubicBezTo>
                  <a:cubicBezTo>
                    <a:pt x="881702" y="327647"/>
                    <a:pt x="884179" y="333720"/>
                    <a:pt x="886766" y="339771"/>
                  </a:cubicBezTo>
                  <a:cubicBezTo>
                    <a:pt x="888542" y="344463"/>
                    <a:pt x="890296" y="349111"/>
                    <a:pt x="892072" y="353781"/>
                  </a:cubicBezTo>
                  <a:cubicBezTo>
                    <a:pt x="910817" y="402892"/>
                    <a:pt x="927085" y="453801"/>
                    <a:pt x="940657" y="505696"/>
                  </a:cubicBezTo>
                  <a:cubicBezTo>
                    <a:pt x="952912" y="552505"/>
                    <a:pt x="963042" y="600104"/>
                    <a:pt x="970847" y="647877"/>
                  </a:cubicBezTo>
                  <a:cubicBezTo>
                    <a:pt x="976986" y="685609"/>
                    <a:pt x="981743" y="723539"/>
                    <a:pt x="984857" y="761359"/>
                  </a:cubicBezTo>
                  <a:cubicBezTo>
                    <a:pt x="986479" y="780565"/>
                    <a:pt x="987619" y="799749"/>
                    <a:pt x="988408" y="818845"/>
                  </a:cubicBezTo>
                  <a:cubicBezTo>
                    <a:pt x="988584" y="822813"/>
                    <a:pt x="988781" y="826825"/>
                    <a:pt x="988913" y="830816"/>
                  </a:cubicBezTo>
                  <a:cubicBezTo>
                    <a:pt x="989198" y="837897"/>
                    <a:pt x="989307" y="844869"/>
                    <a:pt x="989439" y="851973"/>
                  </a:cubicBezTo>
                  <a:cubicBezTo>
                    <a:pt x="990228" y="886285"/>
                    <a:pt x="990732" y="920662"/>
                    <a:pt x="991785" y="954777"/>
                  </a:cubicBezTo>
                  <a:cubicBezTo>
                    <a:pt x="992991" y="1001367"/>
                    <a:pt x="995073" y="1047803"/>
                    <a:pt x="1000204" y="1094305"/>
                  </a:cubicBezTo>
                  <a:cubicBezTo>
                    <a:pt x="1007505" y="1158785"/>
                    <a:pt x="1009850" y="1218442"/>
                    <a:pt x="1018927" y="1278625"/>
                  </a:cubicBezTo>
                  <a:cubicBezTo>
                    <a:pt x="1023532" y="1310174"/>
                    <a:pt x="1029955" y="1341987"/>
                    <a:pt x="1039690" y="1374676"/>
                  </a:cubicBezTo>
                  <a:cubicBezTo>
                    <a:pt x="1076238" y="1496072"/>
                    <a:pt x="987378" y="1645401"/>
                    <a:pt x="910532" y="1733866"/>
                  </a:cubicBezTo>
                  <a:cubicBezTo>
                    <a:pt x="889463" y="1758115"/>
                    <a:pt x="866749" y="1786244"/>
                    <a:pt x="858155" y="1817925"/>
                  </a:cubicBezTo>
                  <a:cubicBezTo>
                    <a:pt x="856094" y="1825555"/>
                    <a:pt x="858834" y="1849825"/>
                    <a:pt x="854362" y="1855372"/>
                  </a:cubicBezTo>
                  <a:cubicBezTo>
                    <a:pt x="845460" y="1866378"/>
                    <a:pt x="833775" y="1863484"/>
                    <a:pt x="820335" y="1866641"/>
                  </a:cubicBezTo>
                  <a:cubicBezTo>
                    <a:pt x="788215" y="1874205"/>
                    <a:pt x="759582" y="1882252"/>
                    <a:pt x="728032" y="1891745"/>
                  </a:cubicBezTo>
                  <a:cubicBezTo>
                    <a:pt x="511834" y="1956861"/>
                    <a:pt x="3229" y="1888960"/>
                    <a:pt x="1650" y="1590699"/>
                  </a:cubicBezTo>
                  <a:cubicBezTo>
                    <a:pt x="1343" y="1531152"/>
                    <a:pt x="13643" y="1472350"/>
                    <a:pt x="19847" y="1413132"/>
                  </a:cubicBezTo>
                  <a:cubicBezTo>
                    <a:pt x="28771" y="1327867"/>
                    <a:pt x="26863" y="1242822"/>
                    <a:pt x="22456" y="1157711"/>
                  </a:cubicBezTo>
                  <a:close/>
                </a:path>
              </a:pathLst>
            </a:custGeom>
            <a:solidFill>
              <a:srgbClr val="3E395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EC30F8C-DD0A-46D2-B7F5-5A8344FC9721}"/>
                </a:ext>
              </a:extLst>
            </p:cNvPr>
            <p:cNvSpPr/>
            <p:nvPr/>
          </p:nvSpPr>
          <p:spPr>
            <a:xfrm>
              <a:off x="5127756" y="302695"/>
              <a:ext cx="1896474" cy="2133259"/>
            </a:xfrm>
            <a:custGeom>
              <a:avLst/>
              <a:gdLst>
                <a:gd name="connsiteX0" fmla="*/ 47631 w 1896473"/>
                <a:gd name="connsiteY0" fmla="*/ 816378 h 2133258"/>
                <a:gd name="connsiteX1" fmla="*/ 39541 w 1896473"/>
                <a:gd name="connsiteY1" fmla="*/ 762093 h 2133258"/>
                <a:gd name="connsiteX2" fmla="*/ 24457 w 1896473"/>
                <a:gd name="connsiteY2" fmla="*/ 391722 h 2133258"/>
                <a:gd name="connsiteX3" fmla="*/ 902448 w 1896473"/>
                <a:gd name="connsiteY3" fmla="*/ 12186 h 2133258"/>
                <a:gd name="connsiteX4" fmla="*/ 1765179 w 1896473"/>
                <a:gd name="connsiteY4" fmla="*/ 705769 h 2133258"/>
                <a:gd name="connsiteX5" fmla="*/ 1821832 w 1896473"/>
                <a:gd name="connsiteY5" fmla="*/ 1202294 h 2133258"/>
                <a:gd name="connsiteX6" fmla="*/ 1896025 w 1896473"/>
                <a:gd name="connsiteY6" fmla="*/ 1615397 h 2133258"/>
                <a:gd name="connsiteX7" fmla="*/ 1483054 w 1896473"/>
                <a:gd name="connsiteY7" fmla="*/ 2045052 h 2133258"/>
                <a:gd name="connsiteX8" fmla="*/ 1004879 w 1896473"/>
                <a:gd name="connsiteY8" fmla="*/ 2133386 h 2133258"/>
                <a:gd name="connsiteX9" fmla="*/ 518395 w 1896473"/>
                <a:gd name="connsiteY9" fmla="*/ 1997300 h 2133258"/>
                <a:gd name="connsiteX10" fmla="*/ 267162 w 1896473"/>
                <a:gd name="connsiteY10" fmla="*/ 1750496 h 2133258"/>
                <a:gd name="connsiteX11" fmla="*/ 62540 w 1896473"/>
                <a:gd name="connsiteY11" fmla="*/ 1440768 h 2133258"/>
                <a:gd name="connsiteX12" fmla="*/ 72428 w 1896473"/>
                <a:gd name="connsiteY12" fmla="*/ 1187122 h 2133258"/>
                <a:gd name="connsiteX13" fmla="*/ 47631 w 1896473"/>
                <a:gd name="connsiteY13" fmla="*/ 816400 h 2133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96473" h="2133258">
                  <a:moveTo>
                    <a:pt x="47631" y="816378"/>
                  </a:moveTo>
                  <a:cubicBezTo>
                    <a:pt x="44957" y="798115"/>
                    <a:pt x="42216" y="780005"/>
                    <a:pt x="39541" y="762093"/>
                  </a:cubicBezTo>
                  <a:cubicBezTo>
                    <a:pt x="19612" y="629296"/>
                    <a:pt x="-25706" y="527851"/>
                    <a:pt x="24457" y="391722"/>
                  </a:cubicBezTo>
                  <a:cubicBezTo>
                    <a:pt x="149427" y="52505"/>
                    <a:pt x="584717" y="-31203"/>
                    <a:pt x="902448" y="12186"/>
                  </a:cubicBezTo>
                  <a:cubicBezTo>
                    <a:pt x="1297002" y="66076"/>
                    <a:pt x="1657683" y="305470"/>
                    <a:pt x="1765179" y="705769"/>
                  </a:cubicBezTo>
                  <a:cubicBezTo>
                    <a:pt x="1808678" y="867726"/>
                    <a:pt x="1806770" y="1036479"/>
                    <a:pt x="1821832" y="1202294"/>
                  </a:cubicBezTo>
                  <a:cubicBezTo>
                    <a:pt x="1834636" y="1343423"/>
                    <a:pt x="1887233" y="1475715"/>
                    <a:pt x="1896025" y="1615397"/>
                  </a:cubicBezTo>
                  <a:cubicBezTo>
                    <a:pt x="1911986" y="1869261"/>
                    <a:pt x="1691315" y="1967527"/>
                    <a:pt x="1483054" y="2045052"/>
                  </a:cubicBezTo>
                  <a:cubicBezTo>
                    <a:pt x="1330349" y="2101881"/>
                    <a:pt x="1167625" y="2130733"/>
                    <a:pt x="1004879" y="2133386"/>
                  </a:cubicBezTo>
                  <a:cubicBezTo>
                    <a:pt x="835447" y="2136127"/>
                    <a:pt x="670135" y="2065025"/>
                    <a:pt x="518395" y="1997300"/>
                  </a:cubicBezTo>
                  <a:cubicBezTo>
                    <a:pt x="386476" y="1938411"/>
                    <a:pt x="353128" y="1853234"/>
                    <a:pt x="267162" y="1750496"/>
                  </a:cubicBezTo>
                  <a:cubicBezTo>
                    <a:pt x="186545" y="1654137"/>
                    <a:pt x="87512" y="1570868"/>
                    <a:pt x="62540" y="1440768"/>
                  </a:cubicBezTo>
                  <a:cubicBezTo>
                    <a:pt x="46535" y="1357345"/>
                    <a:pt x="66114" y="1271817"/>
                    <a:pt x="72428" y="1187122"/>
                  </a:cubicBezTo>
                  <a:cubicBezTo>
                    <a:pt x="81439" y="1066011"/>
                    <a:pt x="65478" y="937928"/>
                    <a:pt x="47631" y="816400"/>
                  </a:cubicBezTo>
                  <a:close/>
                </a:path>
              </a:pathLst>
            </a:custGeom>
            <a:solidFill>
              <a:srgbClr val="3E395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54B3181-58F0-4B1C-8F8D-07FCFAAF7FF4}"/>
                </a:ext>
              </a:extLst>
            </p:cNvPr>
            <p:cNvSpPr/>
            <p:nvPr/>
          </p:nvSpPr>
          <p:spPr>
            <a:xfrm>
              <a:off x="5315819" y="681620"/>
              <a:ext cx="1455790" cy="1650919"/>
            </a:xfrm>
            <a:custGeom>
              <a:avLst/>
              <a:gdLst>
                <a:gd name="connsiteX0" fmla="*/ 2013 w 1455790"/>
                <a:gd name="connsiteY0" fmla="*/ 749089 h 1650918"/>
                <a:gd name="connsiteX1" fmla="*/ 3197 w 1455790"/>
                <a:gd name="connsiteY1" fmla="*/ 778511 h 1650918"/>
                <a:gd name="connsiteX2" fmla="*/ 21920 w 1455790"/>
                <a:gd name="connsiteY2" fmla="*/ 947089 h 1650918"/>
                <a:gd name="connsiteX3" fmla="*/ 25604 w 1455790"/>
                <a:gd name="connsiteY3" fmla="*/ 968378 h 1650918"/>
                <a:gd name="connsiteX4" fmla="*/ 50444 w 1455790"/>
                <a:gd name="connsiteY4" fmla="*/ 1069670 h 1650918"/>
                <a:gd name="connsiteX5" fmla="*/ 51277 w 1455790"/>
                <a:gd name="connsiteY5" fmla="*/ 1072235 h 1650918"/>
                <a:gd name="connsiteX6" fmla="*/ 216413 w 1455790"/>
                <a:gd name="connsiteY6" fmla="*/ 1341556 h 1650918"/>
                <a:gd name="connsiteX7" fmla="*/ 232418 w 1455790"/>
                <a:gd name="connsiteY7" fmla="*/ 1357342 h 1650918"/>
                <a:gd name="connsiteX8" fmla="*/ 249256 w 1455790"/>
                <a:gd name="connsiteY8" fmla="*/ 1373346 h 1650918"/>
                <a:gd name="connsiteX9" fmla="*/ 266796 w 1455790"/>
                <a:gd name="connsiteY9" fmla="*/ 1389286 h 1650918"/>
                <a:gd name="connsiteX10" fmla="*/ 329500 w 1455790"/>
                <a:gd name="connsiteY10" fmla="*/ 1441115 h 1650918"/>
                <a:gd name="connsiteX11" fmla="*/ 358660 w 1455790"/>
                <a:gd name="connsiteY11" fmla="*/ 1462755 h 1650918"/>
                <a:gd name="connsiteX12" fmla="*/ 363593 w 1455790"/>
                <a:gd name="connsiteY12" fmla="*/ 1466372 h 1650918"/>
                <a:gd name="connsiteX13" fmla="*/ 457605 w 1455790"/>
                <a:gd name="connsiteY13" fmla="*/ 1526336 h 1650918"/>
                <a:gd name="connsiteX14" fmla="*/ 543769 w 1455790"/>
                <a:gd name="connsiteY14" fmla="*/ 1570514 h 1650918"/>
                <a:gd name="connsiteX15" fmla="*/ 652339 w 1455790"/>
                <a:gd name="connsiteY15" fmla="*/ 1612127 h 1650918"/>
                <a:gd name="connsiteX16" fmla="*/ 735148 w 1455790"/>
                <a:gd name="connsiteY16" fmla="*/ 1633766 h 1650918"/>
                <a:gd name="connsiteX17" fmla="*/ 805438 w 1455790"/>
                <a:gd name="connsiteY17" fmla="*/ 1644970 h 1650918"/>
                <a:gd name="connsiteX18" fmla="*/ 810239 w 1455790"/>
                <a:gd name="connsiteY18" fmla="*/ 1645518 h 1650918"/>
                <a:gd name="connsiteX19" fmla="*/ 837799 w 1455790"/>
                <a:gd name="connsiteY19" fmla="*/ 1647886 h 1650918"/>
                <a:gd name="connsiteX20" fmla="*/ 838281 w 1455790"/>
                <a:gd name="connsiteY20" fmla="*/ 1647886 h 1650918"/>
                <a:gd name="connsiteX21" fmla="*/ 844968 w 1455790"/>
                <a:gd name="connsiteY21" fmla="*/ 1648368 h 1650918"/>
                <a:gd name="connsiteX22" fmla="*/ 889080 w 1455790"/>
                <a:gd name="connsiteY22" fmla="*/ 1649333 h 1650918"/>
                <a:gd name="connsiteX23" fmla="*/ 891382 w 1455790"/>
                <a:gd name="connsiteY23" fmla="*/ 1649333 h 1650918"/>
                <a:gd name="connsiteX24" fmla="*/ 893399 w 1455790"/>
                <a:gd name="connsiteY24" fmla="*/ 1649333 h 1650918"/>
                <a:gd name="connsiteX25" fmla="*/ 894868 w 1455790"/>
                <a:gd name="connsiteY25" fmla="*/ 1649333 h 1650918"/>
                <a:gd name="connsiteX26" fmla="*/ 895417 w 1455790"/>
                <a:gd name="connsiteY26" fmla="*/ 1649333 h 1650918"/>
                <a:gd name="connsiteX27" fmla="*/ 899670 w 1455790"/>
                <a:gd name="connsiteY27" fmla="*/ 1649113 h 1650918"/>
                <a:gd name="connsiteX28" fmla="*/ 946216 w 1455790"/>
                <a:gd name="connsiteY28" fmla="*/ 1645847 h 1650918"/>
                <a:gd name="connsiteX29" fmla="*/ 946764 w 1455790"/>
                <a:gd name="connsiteY29" fmla="*/ 1645847 h 1650918"/>
                <a:gd name="connsiteX30" fmla="*/ 953933 w 1455790"/>
                <a:gd name="connsiteY30" fmla="*/ 1645014 h 1650918"/>
                <a:gd name="connsiteX31" fmla="*/ 972503 w 1455790"/>
                <a:gd name="connsiteY31" fmla="*/ 1642514 h 1650918"/>
                <a:gd name="connsiteX32" fmla="*/ 997344 w 1455790"/>
                <a:gd name="connsiteY32" fmla="*/ 1638195 h 1650918"/>
                <a:gd name="connsiteX33" fmla="*/ 997892 w 1455790"/>
                <a:gd name="connsiteY33" fmla="*/ 1638129 h 1650918"/>
                <a:gd name="connsiteX34" fmla="*/ 1000611 w 1455790"/>
                <a:gd name="connsiteY34" fmla="*/ 1637428 h 1650918"/>
                <a:gd name="connsiteX35" fmla="*/ 1035887 w 1455790"/>
                <a:gd name="connsiteY35" fmla="*/ 1628943 h 1650918"/>
                <a:gd name="connsiteX36" fmla="*/ 1037707 w 1455790"/>
                <a:gd name="connsiteY36" fmla="*/ 1628461 h 1650918"/>
                <a:gd name="connsiteX37" fmla="*/ 1052462 w 1455790"/>
                <a:gd name="connsiteY37" fmla="*/ 1624010 h 1650918"/>
                <a:gd name="connsiteX38" fmla="*/ 1083858 w 1455790"/>
                <a:gd name="connsiteY38" fmla="*/ 1612807 h 1650918"/>
                <a:gd name="connsiteX39" fmla="*/ 1103897 w 1455790"/>
                <a:gd name="connsiteY39" fmla="*/ 1604190 h 1650918"/>
                <a:gd name="connsiteX40" fmla="*/ 1114750 w 1455790"/>
                <a:gd name="connsiteY40" fmla="*/ 1599104 h 1650918"/>
                <a:gd name="connsiteX41" fmla="*/ 1115232 w 1455790"/>
                <a:gd name="connsiteY41" fmla="*/ 1598884 h 1650918"/>
                <a:gd name="connsiteX42" fmla="*/ 1115298 w 1455790"/>
                <a:gd name="connsiteY42" fmla="*/ 1598884 h 1650918"/>
                <a:gd name="connsiteX43" fmla="*/ 1176884 w 1455790"/>
                <a:gd name="connsiteY43" fmla="*/ 1562994 h 1650918"/>
                <a:gd name="connsiteX44" fmla="*/ 1186772 w 1455790"/>
                <a:gd name="connsiteY44" fmla="*/ 1555978 h 1650918"/>
                <a:gd name="connsiteX45" fmla="*/ 1228604 w 1455790"/>
                <a:gd name="connsiteY45" fmla="*/ 1521951 h 1650918"/>
                <a:gd name="connsiteX46" fmla="*/ 1248095 w 1455790"/>
                <a:gd name="connsiteY46" fmla="*/ 1503315 h 1650918"/>
                <a:gd name="connsiteX47" fmla="*/ 1375586 w 1455790"/>
                <a:gd name="connsiteY47" fmla="*/ 1309568 h 1650918"/>
                <a:gd name="connsiteX48" fmla="*/ 1450678 w 1455790"/>
                <a:gd name="connsiteY48" fmla="*/ 800787 h 1650918"/>
                <a:gd name="connsiteX49" fmla="*/ 1396393 w 1455790"/>
                <a:gd name="connsiteY49" fmla="*/ 501977 h 1650918"/>
                <a:gd name="connsiteX50" fmla="*/ 1391306 w 1455790"/>
                <a:gd name="connsiteY50" fmla="*/ 483955 h 1650918"/>
                <a:gd name="connsiteX51" fmla="*/ 1371464 w 1455790"/>
                <a:gd name="connsiteY51" fmla="*/ 419870 h 1650918"/>
                <a:gd name="connsiteX52" fmla="*/ 1357477 w 1455790"/>
                <a:gd name="connsiteY52" fmla="*/ 378761 h 1650918"/>
                <a:gd name="connsiteX53" fmla="*/ 1351622 w 1455790"/>
                <a:gd name="connsiteY53" fmla="*/ 362055 h 1650918"/>
                <a:gd name="connsiteX54" fmla="*/ 1288151 w 1455790"/>
                <a:gd name="connsiteY54" fmla="*/ 231406 h 1650918"/>
                <a:gd name="connsiteX55" fmla="*/ 1204509 w 1455790"/>
                <a:gd name="connsiteY55" fmla="*/ 150987 h 1650918"/>
                <a:gd name="connsiteX56" fmla="*/ 1094206 w 1455790"/>
                <a:gd name="connsiteY56" fmla="*/ 95320 h 1650918"/>
                <a:gd name="connsiteX57" fmla="*/ 929619 w 1455790"/>
                <a:gd name="connsiteY57" fmla="*/ 59430 h 1650918"/>
                <a:gd name="connsiteX58" fmla="*/ 886603 w 1455790"/>
                <a:gd name="connsiteY58" fmla="*/ 48512 h 1650918"/>
                <a:gd name="connsiteX59" fmla="*/ 854045 w 1455790"/>
                <a:gd name="connsiteY59" fmla="*/ 38295 h 1650918"/>
                <a:gd name="connsiteX60" fmla="*/ 708882 w 1455790"/>
                <a:gd name="connsiteY60" fmla="*/ 4136 h 1650918"/>
                <a:gd name="connsiteX61" fmla="*/ 684239 w 1455790"/>
                <a:gd name="connsiteY61" fmla="*/ 2470 h 1650918"/>
                <a:gd name="connsiteX62" fmla="*/ 673869 w 1455790"/>
                <a:gd name="connsiteY62" fmla="*/ 2053 h 1650918"/>
                <a:gd name="connsiteX63" fmla="*/ 348311 w 1455790"/>
                <a:gd name="connsiteY63" fmla="*/ 70173 h 1650918"/>
                <a:gd name="connsiteX64" fmla="*/ 249848 w 1455790"/>
                <a:gd name="connsiteY64" fmla="*/ 133557 h 1650918"/>
                <a:gd name="connsiteX65" fmla="*/ 209901 w 1455790"/>
                <a:gd name="connsiteY65" fmla="*/ 169316 h 1650918"/>
                <a:gd name="connsiteX66" fmla="*/ 170371 w 1455790"/>
                <a:gd name="connsiteY66" fmla="*/ 214195 h 1650918"/>
                <a:gd name="connsiteX67" fmla="*/ 146715 w 1455790"/>
                <a:gd name="connsiteY67" fmla="*/ 247301 h 1650918"/>
                <a:gd name="connsiteX68" fmla="*/ 58753 w 1455790"/>
                <a:gd name="connsiteY68" fmla="*/ 412810 h 1650918"/>
                <a:gd name="connsiteX69" fmla="*/ 9138 w 1455790"/>
                <a:gd name="connsiteY69" fmla="*/ 597393 h 1650918"/>
                <a:gd name="connsiteX70" fmla="*/ 7406 w 1455790"/>
                <a:gd name="connsiteY70" fmla="*/ 612828 h 1650918"/>
                <a:gd name="connsiteX71" fmla="*/ 6924 w 1455790"/>
                <a:gd name="connsiteY71" fmla="*/ 616796 h 1650918"/>
                <a:gd name="connsiteX72" fmla="*/ 6222 w 1455790"/>
                <a:gd name="connsiteY72" fmla="*/ 624163 h 1650918"/>
                <a:gd name="connsiteX73" fmla="*/ 1969 w 1455790"/>
                <a:gd name="connsiteY73" fmla="*/ 749111 h 165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1455790" h="1650918">
                  <a:moveTo>
                    <a:pt x="2013" y="749089"/>
                  </a:moveTo>
                  <a:cubicBezTo>
                    <a:pt x="2298" y="758889"/>
                    <a:pt x="2649" y="768711"/>
                    <a:pt x="3197" y="778511"/>
                  </a:cubicBezTo>
                  <a:cubicBezTo>
                    <a:pt x="5981" y="835011"/>
                    <a:pt x="12800" y="891357"/>
                    <a:pt x="21920" y="947089"/>
                  </a:cubicBezTo>
                  <a:cubicBezTo>
                    <a:pt x="23104" y="954324"/>
                    <a:pt x="24354" y="961428"/>
                    <a:pt x="25604" y="968378"/>
                  </a:cubicBezTo>
                  <a:cubicBezTo>
                    <a:pt x="32071" y="1003786"/>
                    <a:pt x="40293" y="1037462"/>
                    <a:pt x="50444" y="1069670"/>
                  </a:cubicBezTo>
                  <a:cubicBezTo>
                    <a:pt x="50729" y="1070503"/>
                    <a:pt x="50992" y="1071402"/>
                    <a:pt x="51277" y="1072235"/>
                  </a:cubicBezTo>
                  <a:cubicBezTo>
                    <a:pt x="83572" y="1173263"/>
                    <a:pt x="135139" y="1259799"/>
                    <a:pt x="216413" y="1341556"/>
                  </a:cubicBezTo>
                  <a:cubicBezTo>
                    <a:pt x="221565" y="1346993"/>
                    <a:pt x="227134" y="1352124"/>
                    <a:pt x="232418" y="1357342"/>
                  </a:cubicBezTo>
                  <a:cubicBezTo>
                    <a:pt x="237921" y="1362625"/>
                    <a:pt x="243556" y="1368260"/>
                    <a:pt x="249256" y="1373346"/>
                  </a:cubicBezTo>
                  <a:cubicBezTo>
                    <a:pt x="255022" y="1378696"/>
                    <a:pt x="260876" y="1384068"/>
                    <a:pt x="266796" y="1389286"/>
                  </a:cubicBezTo>
                  <a:cubicBezTo>
                    <a:pt x="287054" y="1407308"/>
                    <a:pt x="307992" y="1424628"/>
                    <a:pt x="329500" y="1441115"/>
                  </a:cubicBezTo>
                  <a:cubicBezTo>
                    <a:pt x="339103" y="1448482"/>
                    <a:pt x="348837" y="1455805"/>
                    <a:pt x="358660" y="1462755"/>
                  </a:cubicBezTo>
                  <a:cubicBezTo>
                    <a:pt x="360326" y="1463939"/>
                    <a:pt x="361992" y="1465123"/>
                    <a:pt x="363593" y="1466372"/>
                  </a:cubicBezTo>
                  <a:cubicBezTo>
                    <a:pt x="393870" y="1487880"/>
                    <a:pt x="425244" y="1507897"/>
                    <a:pt x="457605" y="1526336"/>
                  </a:cubicBezTo>
                  <a:cubicBezTo>
                    <a:pt x="485647" y="1542341"/>
                    <a:pt x="514390" y="1557162"/>
                    <a:pt x="543769" y="1570514"/>
                  </a:cubicBezTo>
                  <a:cubicBezTo>
                    <a:pt x="578979" y="1586519"/>
                    <a:pt x="615308" y="1600573"/>
                    <a:pt x="652339" y="1612127"/>
                  </a:cubicBezTo>
                  <a:cubicBezTo>
                    <a:pt x="679547" y="1620765"/>
                    <a:pt x="707238" y="1628000"/>
                    <a:pt x="735148" y="1633766"/>
                  </a:cubicBezTo>
                  <a:cubicBezTo>
                    <a:pt x="758388" y="1638634"/>
                    <a:pt x="781781" y="1642536"/>
                    <a:pt x="805438" y="1644970"/>
                  </a:cubicBezTo>
                  <a:cubicBezTo>
                    <a:pt x="807039" y="1645167"/>
                    <a:pt x="808639" y="1645386"/>
                    <a:pt x="810239" y="1645518"/>
                  </a:cubicBezTo>
                  <a:cubicBezTo>
                    <a:pt x="819426" y="1646483"/>
                    <a:pt x="828612" y="1647250"/>
                    <a:pt x="837799" y="1647886"/>
                  </a:cubicBezTo>
                  <a:cubicBezTo>
                    <a:pt x="838018" y="1647952"/>
                    <a:pt x="838149" y="1647952"/>
                    <a:pt x="838281" y="1647886"/>
                  </a:cubicBezTo>
                  <a:cubicBezTo>
                    <a:pt x="840517" y="1648105"/>
                    <a:pt x="842732" y="1648237"/>
                    <a:pt x="844968" y="1648368"/>
                  </a:cubicBezTo>
                  <a:cubicBezTo>
                    <a:pt x="859592" y="1649135"/>
                    <a:pt x="874325" y="1649486"/>
                    <a:pt x="889080" y="1649333"/>
                  </a:cubicBezTo>
                  <a:lnTo>
                    <a:pt x="891382" y="1649333"/>
                  </a:lnTo>
                  <a:cubicBezTo>
                    <a:pt x="892018" y="1649333"/>
                    <a:pt x="892632" y="1649464"/>
                    <a:pt x="893399" y="1649333"/>
                  </a:cubicBezTo>
                  <a:cubicBezTo>
                    <a:pt x="893948" y="1649333"/>
                    <a:pt x="894583" y="1649464"/>
                    <a:pt x="894868" y="1649333"/>
                  </a:cubicBezTo>
                  <a:lnTo>
                    <a:pt x="895417" y="1649333"/>
                  </a:lnTo>
                  <a:cubicBezTo>
                    <a:pt x="896885" y="1649201"/>
                    <a:pt x="898267" y="1649113"/>
                    <a:pt x="899670" y="1649113"/>
                  </a:cubicBezTo>
                  <a:cubicBezTo>
                    <a:pt x="915192" y="1648763"/>
                    <a:pt x="930781" y="1647645"/>
                    <a:pt x="946216" y="1645847"/>
                  </a:cubicBezTo>
                  <a:lnTo>
                    <a:pt x="946764" y="1645847"/>
                  </a:lnTo>
                  <a:cubicBezTo>
                    <a:pt x="949197" y="1645562"/>
                    <a:pt x="951565" y="1645299"/>
                    <a:pt x="953933" y="1645014"/>
                  </a:cubicBezTo>
                  <a:cubicBezTo>
                    <a:pt x="960116" y="1644246"/>
                    <a:pt x="966320" y="1643413"/>
                    <a:pt x="972503" y="1642514"/>
                  </a:cubicBezTo>
                  <a:cubicBezTo>
                    <a:pt x="980791" y="1641199"/>
                    <a:pt x="989144" y="1639796"/>
                    <a:pt x="997344" y="1638195"/>
                  </a:cubicBezTo>
                  <a:cubicBezTo>
                    <a:pt x="997490" y="1638151"/>
                    <a:pt x="997672" y="1638129"/>
                    <a:pt x="997892" y="1638129"/>
                  </a:cubicBezTo>
                  <a:cubicBezTo>
                    <a:pt x="998791" y="1637910"/>
                    <a:pt x="999690" y="1637647"/>
                    <a:pt x="1000611" y="1637428"/>
                  </a:cubicBezTo>
                  <a:cubicBezTo>
                    <a:pt x="1012515" y="1635060"/>
                    <a:pt x="1024267" y="1632210"/>
                    <a:pt x="1035887" y="1628943"/>
                  </a:cubicBezTo>
                  <a:cubicBezTo>
                    <a:pt x="1036523" y="1628812"/>
                    <a:pt x="1037137" y="1628658"/>
                    <a:pt x="1037707" y="1628461"/>
                  </a:cubicBezTo>
                  <a:cubicBezTo>
                    <a:pt x="1042640" y="1627079"/>
                    <a:pt x="1047595" y="1625545"/>
                    <a:pt x="1052462" y="1624010"/>
                  </a:cubicBezTo>
                  <a:cubicBezTo>
                    <a:pt x="1063030" y="1620612"/>
                    <a:pt x="1073488" y="1616906"/>
                    <a:pt x="1083858" y="1612807"/>
                  </a:cubicBezTo>
                  <a:cubicBezTo>
                    <a:pt x="1090545" y="1610022"/>
                    <a:pt x="1097210" y="1607238"/>
                    <a:pt x="1103897" y="1604190"/>
                  </a:cubicBezTo>
                  <a:cubicBezTo>
                    <a:pt x="1107581" y="1602524"/>
                    <a:pt x="1111198" y="1600858"/>
                    <a:pt x="1114750" y="1599104"/>
                  </a:cubicBezTo>
                  <a:cubicBezTo>
                    <a:pt x="1114947" y="1599038"/>
                    <a:pt x="1115100" y="1598972"/>
                    <a:pt x="1115232" y="1598884"/>
                  </a:cubicBezTo>
                  <a:lnTo>
                    <a:pt x="1115298" y="1598884"/>
                  </a:lnTo>
                  <a:cubicBezTo>
                    <a:pt x="1136937" y="1588448"/>
                    <a:pt x="1157481" y="1576412"/>
                    <a:pt x="1176884" y="1562994"/>
                  </a:cubicBezTo>
                  <a:cubicBezTo>
                    <a:pt x="1180150" y="1560758"/>
                    <a:pt x="1183571" y="1558412"/>
                    <a:pt x="1186772" y="1555978"/>
                  </a:cubicBezTo>
                  <a:cubicBezTo>
                    <a:pt x="1201396" y="1545542"/>
                    <a:pt x="1215383" y="1534054"/>
                    <a:pt x="1228604" y="1521951"/>
                  </a:cubicBezTo>
                  <a:cubicBezTo>
                    <a:pt x="1235291" y="1515834"/>
                    <a:pt x="1241825" y="1509783"/>
                    <a:pt x="1248095" y="1503315"/>
                  </a:cubicBezTo>
                  <a:cubicBezTo>
                    <a:pt x="1302577" y="1448570"/>
                    <a:pt x="1345111" y="1381634"/>
                    <a:pt x="1375586" y="1309568"/>
                  </a:cubicBezTo>
                  <a:cubicBezTo>
                    <a:pt x="1444824" y="1146910"/>
                    <a:pt x="1464315" y="973399"/>
                    <a:pt x="1450678" y="800787"/>
                  </a:cubicBezTo>
                  <a:cubicBezTo>
                    <a:pt x="1442741" y="700044"/>
                    <a:pt x="1423535" y="599651"/>
                    <a:pt x="1396393" y="501977"/>
                  </a:cubicBezTo>
                  <a:cubicBezTo>
                    <a:pt x="1394726" y="495992"/>
                    <a:pt x="1393060" y="489940"/>
                    <a:pt x="1391306" y="483955"/>
                  </a:cubicBezTo>
                  <a:cubicBezTo>
                    <a:pt x="1385035" y="462447"/>
                    <a:pt x="1378502" y="441093"/>
                    <a:pt x="1371464" y="419870"/>
                  </a:cubicBezTo>
                  <a:cubicBezTo>
                    <a:pt x="1367013" y="406101"/>
                    <a:pt x="1362344" y="392398"/>
                    <a:pt x="1357477" y="378761"/>
                  </a:cubicBezTo>
                  <a:cubicBezTo>
                    <a:pt x="1355591" y="373126"/>
                    <a:pt x="1353640" y="367558"/>
                    <a:pt x="1351622" y="362055"/>
                  </a:cubicBezTo>
                  <a:cubicBezTo>
                    <a:pt x="1335136" y="316342"/>
                    <a:pt x="1316697" y="270783"/>
                    <a:pt x="1288151" y="231406"/>
                  </a:cubicBezTo>
                  <a:cubicBezTo>
                    <a:pt x="1265262" y="199681"/>
                    <a:pt x="1236650" y="173109"/>
                    <a:pt x="1204509" y="150987"/>
                  </a:cubicBezTo>
                  <a:cubicBezTo>
                    <a:pt x="1170614" y="127550"/>
                    <a:pt x="1132903" y="109243"/>
                    <a:pt x="1094206" y="95320"/>
                  </a:cubicBezTo>
                  <a:cubicBezTo>
                    <a:pt x="1040688" y="76049"/>
                    <a:pt x="984320" y="71116"/>
                    <a:pt x="929619" y="59430"/>
                  </a:cubicBezTo>
                  <a:cubicBezTo>
                    <a:pt x="915149" y="56448"/>
                    <a:pt x="900810" y="52896"/>
                    <a:pt x="886603" y="48512"/>
                  </a:cubicBezTo>
                  <a:cubicBezTo>
                    <a:pt x="875531" y="45179"/>
                    <a:pt x="864744" y="41627"/>
                    <a:pt x="854045" y="38295"/>
                  </a:cubicBezTo>
                  <a:cubicBezTo>
                    <a:pt x="806644" y="23123"/>
                    <a:pt x="762181" y="9004"/>
                    <a:pt x="708882" y="4136"/>
                  </a:cubicBezTo>
                  <a:cubicBezTo>
                    <a:pt x="700661" y="3369"/>
                    <a:pt x="692527" y="2755"/>
                    <a:pt x="684239" y="2470"/>
                  </a:cubicBezTo>
                  <a:cubicBezTo>
                    <a:pt x="680907" y="2251"/>
                    <a:pt x="677355" y="2119"/>
                    <a:pt x="673869" y="2053"/>
                  </a:cubicBezTo>
                  <a:cubicBezTo>
                    <a:pt x="561418" y="-1696"/>
                    <a:pt x="447410" y="20273"/>
                    <a:pt x="348311" y="70173"/>
                  </a:cubicBezTo>
                  <a:cubicBezTo>
                    <a:pt x="313451" y="87778"/>
                    <a:pt x="280389" y="108848"/>
                    <a:pt x="249848" y="133557"/>
                  </a:cubicBezTo>
                  <a:cubicBezTo>
                    <a:pt x="235926" y="144760"/>
                    <a:pt x="222705" y="156731"/>
                    <a:pt x="209901" y="169316"/>
                  </a:cubicBezTo>
                  <a:cubicBezTo>
                    <a:pt x="195914" y="183655"/>
                    <a:pt x="182562" y="198607"/>
                    <a:pt x="170371" y="214195"/>
                  </a:cubicBezTo>
                  <a:cubicBezTo>
                    <a:pt x="161953" y="224851"/>
                    <a:pt x="154235" y="235901"/>
                    <a:pt x="146715" y="247301"/>
                  </a:cubicBezTo>
                  <a:cubicBezTo>
                    <a:pt x="112271" y="300381"/>
                    <a:pt x="82279" y="355411"/>
                    <a:pt x="58753" y="412810"/>
                  </a:cubicBezTo>
                  <a:cubicBezTo>
                    <a:pt x="34812" y="471392"/>
                    <a:pt x="17557" y="532606"/>
                    <a:pt x="9138" y="597393"/>
                  </a:cubicBezTo>
                  <a:cubicBezTo>
                    <a:pt x="8503" y="602611"/>
                    <a:pt x="7889" y="607697"/>
                    <a:pt x="7406" y="612828"/>
                  </a:cubicBezTo>
                  <a:cubicBezTo>
                    <a:pt x="7121" y="614209"/>
                    <a:pt x="7055" y="615480"/>
                    <a:pt x="6924" y="616796"/>
                  </a:cubicBezTo>
                  <a:cubicBezTo>
                    <a:pt x="6639" y="619230"/>
                    <a:pt x="6442" y="621729"/>
                    <a:pt x="6222" y="624163"/>
                  </a:cubicBezTo>
                  <a:cubicBezTo>
                    <a:pt x="2122" y="665688"/>
                    <a:pt x="1004" y="707366"/>
                    <a:pt x="1969" y="749111"/>
                  </a:cubicBezTo>
                  <a:close/>
                </a:path>
              </a:pathLst>
            </a:custGeom>
            <a:solidFill>
              <a:srgbClr val="FFB09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ECD8F8F-8E65-46BA-BE03-04DAEE3949AC}"/>
                </a:ext>
              </a:extLst>
            </p:cNvPr>
            <p:cNvSpPr/>
            <p:nvPr/>
          </p:nvSpPr>
          <p:spPr>
            <a:xfrm>
              <a:off x="5274329" y="1458472"/>
              <a:ext cx="1155424" cy="1789043"/>
            </a:xfrm>
            <a:custGeom>
              <a:avLst/>
              <a:gdLst>
                <a:gd name="connsiteX0" fmla="*/ 6341 w 1155423"/>
                <a:gd name="connsiteY0" fmla="*/ 54322 h 1789043"/>
                <a:gd name="connsiteX1" fmla="*/ 23529 w 1155423"/>
                <a:gd name="connsiteY1" fmla="*/ 104354 h 1789043"/>
                <a:gd name="connsiteX2" fmla="*/ 86782 w 1155423"/>
                <a:gd name="connsiteY2" fmla="*/ 293651 h 1789043"/>
                <a:gd name="connsiteX3" fmla="*/ 87067 w 1155423"/>
                <a:gd name="connsiteY3" fmla="*/ 294418 h 1789043"/>
                <a:gd name="connsiteX4" fmla="*/ 186867 w 1155423"/>
                <a:gd name="connsiteY4" fmla="*/ 654244 h 1789043"/>
                <a:gd name="connsiteX5" fmla="*/ 198005 w 1155423"/>
                <a:gd name="connsiteY5" fmla="*/ 695703 h 1789043"/>
                <a:gd name="connsiteX6" fmla="*/ 246020 w 1155423"/>
                <a:gd name="connsiteY6" fmla="*/ 859260 h 1789043"/>
                <a:gd name="connsiteX7" fmla="*/ 256105 w 1155423"/>
                <a:gd name="connsiteY7" fmla="*/ 955487 h 1789043"/>
                <a:gd name="connsiteX8" fmla="*/ 256741 w 1155423"/>
                <a:gd name="connsiteY8" fmla="*/ 967875 h 1789043"/>
                <a:gd name="connsiteX9" fmla="*/ 212475 w 1155423"/>
                <a:gd name="connsiteY9" fmla="*/ 1258265 h 1789043"/>
                <a:gd name="connsiteX10" fmla="*/ 209625 w 1155423"/>
                <a:gd name="connsiteY10" fmla="*/ 1266399 h 1789043"/>
                <a:gd name="connsiteX11" fmla="*/ 199606 w 1155423"/>
                <a:gd name="connsiteY11" fmla="*/ 1317813 h 1789043"/>
                <a:gd name="connsiteX12" fmla="*/ 199408 w 1155423"/>
                <a:gd name="connsiteY12" fmla="*/ 1327196 h 1789043"/>
                <a:gd name="connsiteX13" fmla="*/ 524747 w 1155423"/>
                <a:gd name="connsiteY13" fmla="*/ 1734401 h 1789043"/>
                <a:gd name="connsiteX14" fmla="*/ 595037 w 1155423"/>
                <a:gd name="connsiteY14" fmla="*/ 1764240 h 1789043"/>
                <a:gd name="connsiteX15" fmla="*/ 637702 w 1155423"/>
                <a:gd name="connsiteY15" fmla="*/ 1776693 h 1789043"/>
                <a:gd name="connsiteX16" fmla="*/ 665458 w 1155423"/>
                <a:gd name="connsiteY16" fmla="*/ 1782394 h 1789043"/>
                <a:gd name="connsiteX17" fmla="*/ 667476 w 1155423"/>
                <a:gd name="connsiteY17" fmla="*/ 1782744 h 1789043"/>
                <a:gd name="connsiteX18" fmla="*/ 675061 w 1155423"/>
                <a:gd name="connsiteY18" fmla="*/ 1783928 h 1789043"/>
                <a:gd name="connsiteX19" fmla="*/ 689268 w 1155423"/>
                <a:gd name="connsiteY19" fmla="*/ 1785880 h 1789043"/>
                <a:gd name="connsiteX20" fmla="*/ 689970 w 1155423"/>
                <a:gd name="connsiteY20" fmla="*/ 1785946 h 1789043"/>
                <a:gd name="connsiteX21" fmla="*/ 745724 w 1155423"/>
                <a:gd name="connsiteY21" fmla="*/ 1789278 h 1789043"/>
                <a:gd name="connsiteX22" fmla="*/ 750306 w 1155423"/>
                <a:gd name="connsiteY22" fmla="*/ 1789278 h 1789043"/>
                <a:gd name="connsiteX23" fmla="*/ 889834 w 1155423"/>
                <a:gd name="connsiteY23" fmla="*/ 1765841 h 1789043"/>
                <a:gd name="connsiteX24" fmla="*/ 970495 w 1155423"/>
                <a:gd name="connsiteY24" fmla="*/ 1728898 h 1789043"/>
                <a:gd name="connsiteX25" fmla="*/ 1063827 w 1155423"/>
                <a:gd name="connsiteY25" fmla="*/ 1649377 h 1789043"/>
                <a:gd name="connsiteX26" fmla="*/ 1154288 w 1155423"/>
                <a:gd name="connsiteY26" fmla="*/ 1410181 h 1789043"/>
                <a:gd name="connsiteX27" fmla="*/ 1153586 w 1155423"/>
                <a:gd name="connsiteY27" fmla="*/ 1352848 h 1789043"/>
                <a:gd name="connsiteX28" fmla="*/ 1151219 w 1155423"/>
                <a:gd name="connsiteY28" fmla="*/ 1325376 h 1789043"/>
                <a:gd name="connsiteX29" fmla="*/ 1119757 w 1155423"/>
                <a:gd name="connsiteY29" fmla="*/ 1164253 h 1789043"/>
                <a:gd name="connsiteX30" fmla="*/ 1098666 w 1155423"/>
                <a:gd name="connsiteY30" fmla="*/ 1162302 h 1789043"/>
                <a:gd name="connsiteX31" fmla="*/ 1081126 w 1155423"/>
                <a:gd name="connsiteY31" fmla="*/ 1160767 h 1789043"/>
                <a:gd name="connsiteX32" fmla="*/ 1046880 w 1155423"/>
                <a:gd name="connsiteY32" fmla="*/ 1067193 h 1789043"/>
                <a:gd name="connsiteX33" fmla="*/ 1044994 w 1155423"/>
                <a:gd name="connsiteY33" fmla="*/ 1061558 h 1789043"/>
                <a:gd name="connsiteX34" fmla="*/ 1035457 w 1155423"/>
                <a:gd name="connsiteY34" fmla="*/ 1026501 h 1789043"/>
                <a:gd name="connsiteX35" fmla="*/ 1028003 w 1155423"/>
                <a:gd name="connsiteY35" fmla="*/ 994140 h 1789043"/>
                <a:gd name="connsiteX36" fmla="*/ 1025766 w 1155423"/>
                <a:gd name="connsiteY36" fmla="*/ 983288 h 1789043"/>
                <a:gd name="connsiteX37" fmla="*/ 1023750 w 1155423"/>
                <a:gd name="connsiteY37" fmla="*/ 972501 h 1789043"/>
                <a:gd name="connsiteX38" fmla="*/ 1023201 w 1155423"/>
                <a:gd name="connsiteY38" fmla="*/ 969234 h 1789043"/>
                <a:gd name="connsiteX39" fmla="*/ 1022719 w 1155423"/>
                <a:gd name="connsiteY39" fmla="*/ 965967 h 1789043"/>
                <a:gd name="connsiteX40" fmla="*/ 1022719 w 1155423"/>
                <a:gd name="connsiteY40" fmla="*/ 965836 h 1789043"/>
                <a:gd name="connsiteX41" fmla="*/ 1018400 w 1155423"/>
                <a:gd name="connsiteY41" fmla="*/ 937312 h 1789043"/>
                <a:gd name="connsiteX42" fmla="*/ 1014015 w 1155423"/>
                <a:gd name="connsiteY42" fmla="*/ 869609 h 1789043"/>
                <a:gd name="connsiteX43" fmla="*/ 1014015 w 1155423"/>
                <a:gd name="connsiteY43" fmla="*/ 865641 h 1789043"/>
                <a:gd name="connsiteX44" fmla="*/ 1014563 w 1155423"/>
                <a:gd name="connsiteY44" fmla="*/ 845887 h 1789043"/>
                <a:gd name="connsiteX45" fmla="*/ 1015199 w 1155423"/>
                <a:gd name="connsiteY45" fmla="*/ 834201 h 1789043"/>
                <a:gd name="connsiteX46" fmla="*/ 1022719 w 1155423"/>
                <a:gd name="connsiteY46" fmla="*/ 780222 h 1789043"/>
                <a:gd name="connsiteX47" fmla="*/ 1039425 w 1155423"/>
                <a:gd name="connsiteY47" fmla="*/ 681496 h 1789043"/>
                <a:gd name="connsiteX48" fmla="*/ 1039973 w 1155423"/>
                <a:gd name="connsiteY48" fmla="*/ 674897 h 1789043"/>
                <a:gd name="connsiteX49" fmla="*/ 1040675 w 1155423"/>
                <a:gd name="connsiteY49" fmla="*/ 662027 h 1789043"/>
                <a:gd name="connsiteX50" fmla="*/ 1040807 w 1155423"/>
                <a:gd name="connsiteY50" fmla="*/ 652424 h 1789043"/>
                <a:gd name="connsiteX51" fmla="*/ 1002176 w 1155423"/>
                <a:gd name="connsiteY51" fmla="*/ 537145 h 1789043"/>
                <a:gd name="connsiteX52" fmla="*/ 969530 w 1155423"/>
                <a:gd name="connsiteY52" fmla="*/ 488385 h 1789043"/>
                <a:gd name="connsiteX53" fmla="*/ 932434 w 1155423"/>
                <a:gd name="connsiteY53" fmla="*/ 412767 h 1789043"/>
                <a:gd name="connsiteX54" fmla="*/ 721629 w 1155423"/>
                <a:gd name="connsiteY54" fmla="*/ 250109 h 1789043"/>
                <a:gd name="connsiteX55" fmla="*/ 561909 w 1155423"/>
                <a:gd name="connsiteY55" fmla="*/ 213802 h 1789043"/>
                <a:gd name="connsiteX56" fmla="*/ 542703 w 1155423"/>
                <a:gd name="connsiteY56" fmla="*/ 211368 h 1789043"/>
                <a:gd name="connsiteX57" fmla="*/ 408174 w 1155423"/>
                <a:gd name="connsiteY57" fmla="*/ 186659 h 1789043"/>
                <a:gd name="connsiteX58" fmla="*/ 237886 w 1155423"/>
                <a:gd name="connsiteY58" fmla="*/ 104223 h 1789043"/>
                <a:gd name="connsiteX59" fmla="*/ 213396 w 1155423"/>
                <a:gd name="connsiteY59" fmla="*/ 80500 h 1789043"/>
                <a:gd name="connsiteX60" fmla="*/ 191888 w 1155423"/>
                <a:gd name="connsiteY60" fmla="*/ 63048 h 1789043"/>
                <a:gd name="connsiteX61" fmla="*/ 188906 w 1155423"/>
                <a:gd name="connsiteY61" fmla="*/ 60900 h 1789043"/>
                <a:gd name="connsiteX62" fmla="*/ 71303 w 1155423"/>
                <a:gd name="connsiteY62" fmla="*/ 4685 h 1789043"/>
                <a:gd name="connsiteX63" fmla="*/ 58499 w 1155423"/>
                <a:gd name="connsiteY63" fmla="*/ 2317 h 1789043"/>
                <a:gd name="connsiteX64" fmla="*/ 44643 w 1155423"/>
                <a:gd name="connsiteY64" fmla="*/ 1681 h 1789043"/>
                <a:gd name="connsiteX65" fmla="*/ 2043 w 1155423"/>
                <a:gd name="connsiteY65" fmla="*/ 28408 h 1789043"/>
                <a:gd name="connsiteX66" fmla="*/ 6297 w 1155423"/>
                <a:gd name="connsiteY66" fmla="*/ 54366 h 178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55423" h="1789043">
                  <a:moveTo>
                    <a:pt x="6341" y="54322"/>
                  </a:moveTo>
                  <a:cubicBezTo>
                    <a:pt x="12107" y="70941"/>
                    <a:pt x="17829" y="87713"/>
                    <a:pt x="23529" y="104354"/>
                  </a:cubicBezTo>
                  <a:cubicBezTo>
                    <a:pt x="45169" y="167738"/>
                    <a:pt x="66458" y="230618"/>
                    <a:pt x="86782" y="293651"/>
                  </a:cubicBezTo>
                  <a:cubicBezTo>
                    <a:pt x="86913" y="293936"/>
                    <a:pt x="87001" y="294133"/>
                    <a:pt x="87067" y="294418"/>
                  </a:cubicBezTo>
                  <a:cubicBezTo>
                    <a:pt x="125193" y="412767"/>
                    <a:pt x="159922" y="531444"/>
                    <a:pt x="186867" y="654244"/>
                  </a:cubicBezTo>
                  <a:cubicBezTo>
                    <a:pt x="190003" y="668429"/>
                    <a:pt x="193752" y="682220"/>
                    <a:pt x="198005" y="695703"/>
                  </a:cubicBezTo>
                  <a:cubicBezTo>
                    <a:pt x="214777" y="750032"/>
                    <a:pt x="237667" y="800261"/>
                    <a:pt x="246020" y="859260"/>
                  </a:cubicBezTo>
                  <a:cubicBezTo>
                    <a:pt x="250821" y="893287"/>
                    <a:pt x="254241" y="925078"/>
                    <a:pt x="256105" y="955487"/>
                  </a:cubicBezTo>
                  <a:cubicBezTo>
                    <a:pt x="256390" y="959653"/>
                    <a:pt x="256587" y="963775"/>
                    <a:pt x="256741" y="967875"/>
                  </a:cubicBezTo>
                  <a:cubicBezTo>
                    <a:pt x="261608" y="1067566"/>
                    <a:pt x="249024" y="1153488"/>
                    <a:pt x="212475" y="1258265"/>
                  </a:cubicBezTo>
                  <a:cubicBezTo>
                    <a:pt x="211576" y="1260984"/>
                    <a:pt x="210590" y="1263703"/>
                    <a:pt x="209625" y="1266399"/>
                  </a:cubicBezTo>
                  <a:cubicBezTo>
                    <a:pt x="203640" y="1283172"/>
                    <a:pt x="200439" y="1300360"/>
                    <a:pt x="199606" y="1317813"/>
                  </a:cubicBezTo>
                  <a:cubicBezTo>
                    <a:pt x="199474" y="1320948"/>
                    <a:pt x="199408" y="1324083"/>
                    <a:pt x="199408" y="1327196"/>
                  </a:cubicBezTo>
                  <a:cubicBezTo>
                    <a:pt x="199825" y="1489854"/>
                    <a:pt x="402627" y="1671499"/>
                    <a:pt x="524747" y="1734401"/>
                  </a:cubicBezTo>
                  <a:cubicBezTo>
                    <a:pt x="547636" y="1746306"/>
                    <a:pt x="571161" y="1756238"/>
                    <a:pt x="595037" y="1764240"/>
                  </a:cubicBezTo>
                  <a:cubicBezTo>
                    <a:pt x="609025" y="1769107"/>
                    <a:pt x="623298" y="1773141"/>
                    <a:pt x="637702" y="1776693"/>
                  </a:cubicBezTo>
                  <a:cubicBezTo>
                    <a:pt x="646954" y="1778930"/>
                    <a:pt x="656140" y="1780793"/>
                    <a:pt x="665458" y="1782394"/>
                  </a:cubicBezTo>
                  <a:cubicBezTo>
                    <a:pt x="666160" y="1782525"/>
                    <a:pt x="666774" y="1782613"/>
                    <a:pt x="667476" y="1782744"/>
                  </a:cubicBezTo>
                  <a:cubicBezTo>
                    <a:pt x="670041" y="1783161"/>
                    <a:pt x="672562" y="1783578"/>
                    <a:pt x="675061" y="1783928"/>
                  </a:cubicBezTo>
                  <a:cubicBezTo>
                    <a:pt x="679797" y="1784696"/>
                    <a:pt x="684467" y="1785310"/>
                    <a:pt x="689268" y="1785880"/>
                  </a:cubicBezTo>
                  <a:cubicBezTo>
                    <a:pt x="689488" y="1785880"/>
                    <a:pt x="689751" y="1785946"/>
                    <a:pt x="689970" y="1785946"/>
                  </a:cubicBezTo>
                  <a:cubicBezTo>
                    <a:pt x="708562" y="1788094"/>
                    <a:pt x="727066" y="1789278"/>
                    <a:pt x="745724" y="1789278"/>
                  </a:cubicBezTo>
                  <a:lnTo>
                    <a:pt x="750306" y="1789278"/>
                  </a:lnTo>
                  <a:cubicBezTo>
                    <a:pt x="797773" y="1788730"/>
                    <a:pt x="844955" y="1780859"/>
                    <a:pt x="889834" y="1765841"/>
                  </a:cubicBezTo>
                  <a:cubicBezTo>
                    <a:pt x="918161" y="1756304"/>
                    <a:pt x="945303" y="1744070"/>
                    <a:pt x="970495" y="1728898"/>
                  </a:cubicBezTo>
                  <a:cubicBezTo>
                    <a:pt x="1006341" y="1707675"/>
                    <a:pt x="1037715" y="1680817"/>
                    <a:pt x="1063827" y="1649377"/>
                  </a:cubicBezTo>
                  <a:cubicBezTo>
                    <a:pt x="1117126" y="1585511"/>
                    <a:pt x="1149005" y="1502790"/>
                    <a:pt x="1154288" y="1410181"/>
                  </a:cubicBezTo>
                  <a:cubicBezTo>
                    <a:pt x="1155253" y="1393211"/>
                    <a:pt x="1155056" y="1373786"/>
                    <a:pt x="1153586" y="1352848"/>
                  </a:cubicBezTo>
                  <a:cubicBezTo>
                    <a:pt x="1153038" y="1343946"/>
                    <a:pt x="1152271" y="1334760"/>
                    <a:pt x="1151219" y="1325376"/>
                  </a:cubicBezTo>
                  <a:cubicBezTo>
                    <a:pt x="1145935" y="1274862"/>
                    <a:pt x="1134929" y="1217946"/>
                    <a:pt x="1119757" y="1164253"/>
                  </a:cubicBezTo>
                  <a:cubicBezTo>
                    <a:pt x="1112719" y="1163551"/>
                    <a:pt x="1105704" y="1162937"/>
                    <a:pt x="1098666" y="1162302"/>
                  </a:cubicBezTo>
                  <a:cubicBezTo>
                    <a:pt x="1092812" y="1161753"/>
                    <a:pt x="1086980" y="1161249"/>
                    <a:pt x="1081126" y="1160767"/>
                  </a:cubicBezTo>
                  <a:cubicBezTo>
                    <a:pt x="1068256" y="1130226"/>
                    <a:pt x="1056768" y="1099137"/>
                    <a:pt x="1046880" y="1067193"/>
                  </a:cubicBezTo>
                  <a:cubicBezTo>
                    <a:pt x="1046178" y="1065110"/>
                    <a:pt x="1045564" y="1063290"/>
                    <a:pt x="1044994" y="1061558"/>
                  </a:cubicBezTo>
                  <a:cubicBezTo>
                    <a:pt x="1041508" y="1049807"/>
                    <a:pt x="1038461" y="1038253"/>
                    <a:pt x="1035457" y="1026501"/>
                  </a:cubicBezTo>
                  <a:cubicBezTo>
                    <a:pt x="1032804" y="1015846"/>
                    <a:pt x="1030239" y="1005212"/>
                    <a:pt x="1028003" y="994140"/>
                  </a:cubicBezTo>
                  <a:cubicBezTo>
                    <a:pt x="1027235" y="990523"/>
                    <a:pt x="1026468" y="986905"/>
                    <a:pt x="1025766" y="983288"/>
                  </a:cubicBezTo>
                  <a:cubicBezTo>
                    <a:pt x="1025065" y="979670"/>
                    <a:pt x="1024363" y="976118"/>
                    <a:pt x="1023750" y="972501"/>
                  </a:cubicBezTo>
                  <a:cubicBezTo>
                    <a:pt x="1023530" y="971383"/>
                    <a:pt x="1023399" y="970352"/>
                    <a:pt x="1023201" y="969234"/>
                  </a:cubicBezTo>
                  <a:cubicBezTo>
                    <a:pt x="1022982" y="968181"/>
                    <a:pt x="1022851" y="967085"/>
                    <a:pt x="1022719" y="965967"/>
                  </a:cubicBezTo>
                  <a:lnTo>
                    <a:pt x="1022719" y="965836"/>
                  </a:lnTo>
                  <a:cubicBezTo>
                    <a:pt x="1021118" y="956233"/>
                    <a:pt x="1019650" y="946783"/>
                    <a:pt x="1018400" y="937312"/>
                  </a:cubicBezTo>
                  <a:cubicBezTo>
                    <a:pt x="1015615" y="914554"/>
                    <a:pt x="1013949" y="891884"/>
                    <a:pt x="1014015" y="869609"/>
                  </a:cubicBezTo>
                  <a:lnTo>
                    <a:pt x="1014015" y="865641"/>
                  </a:lnTo>
                  <a:cubicBezTo>
                    <a:pt x="1014015" y="859041"/>
                    <a:pt x="1014234" y="852486"/>
                    <a:pt x="1014563" y="845887"/>
                  </a:cubicBezTo>
                  <a:cubicBezTo>
                    <a:pt x="1014563" y="841918"/>
                    <a:pt x="1014848" y="838015"/>
                    <a:pt x="1015199" y="834201"/>
                  </a:cubicBezTo>
                  <a:cubicBezTo>
                    <a:pt x="1016580" y="815981"/>
                    <a:pt x="1019518" y="798091"/>
                    <a:pt x="1022719" y="780222"/>
                  </a:cubicBezTo>
                  <a:cubicBezTo>
                    <a:pt x="1028770" y="747379"/>
                    <a:pt x="1036290" y="714690"/>
                    <a:pt x="1039425" y="681496"/>
                  </a:cubicBezTo>
                  <a:cubicBezTo>
                    <a:pt x="1039623" y="679260"/>
                    <a:pt x="1039776" y="677111"/>
                    <a:pt x="1039973" y="674897"/>
                  </a:cubicBezTo>
                  <a:cubicBezTo>
                    <a:pt x="1040259" y="670578"/>
                    <a:pt x="1040522" y="666346"/>
                    <a:pt x="1040675" y="662027"/>
                  </a:cubicBezTo>
                  <a:cubicBezTo>
                    <a:pt x="1040807" y="658826"/>
                    <a:pt x="1040807" y="655625"/>
                    <a:pt x="1040807" y="652424"/>
                  </a:cubicBezTo>
                  <a:cubicBezTo>
                    <a:pt x="1040522" y="611228"/>
                    <a:pt x="1029472" y="568738"/>
                    <a:pt x="1002176" y="537145"/>
                  </a:cubicBezTo>
                  <a:cubicBezTo>
                    <a:pt x="983518" y="515725"/>
                    <a:pt x="979352" y="514124"/>
                    <a:pt x="969530" y="488385"/>
                  </a:cubicBezTo>
                  <a:cubicBezTo>
                    <a:pt x="958875" y="461110"/>
                    <a:pt x="951508" y="436073"/>
                    <a:pt x="932434" y="412767"/>
                  </a:cubicBezTo>
                  <a:cubicBezTo>
                    <a:pt x="880385" y="349098"/>
                    <a:pt x="797576" y="282119"/>
                    <a:pt x="721629" y="250109"/>
                  </a:cubicBezTo>
                  <a:cubicBezTo>
                    <a:pt x="670896" y="228951"/>
                    <a:pt x="616676" y="220817"/>
                    <a:pt x="561909" y="213802"/>
                  </a:cubicBezTo>
                  <a:cubicBezTo>
                    <a:pt x="555507" y="212968"/>
                    <a:pt x="549105" y="212135"/>
                    <a:pt x="542703" y="211368"/>
                  </a:cubicBezTo>
                  <a:cubicBezTo>
                    <a:pt x="497472" y="205514"/>
                    <a:pt x="452089" y="199616"/>
                    <a:pt x="408174" y="186659"/>
                  </a:cubicBezTo>
                  <a:cubicBezTo>
                    <a:pt x="341720" y="166554"/>
                    <a:pt x="284651" y="154452"/>
                    <a:pt x="237886" y="104223"/>
                  </a:cubicBezTo>
                  <a:cubicBezTo>
                    <a:pt x="230015" y="96023"/>
                    <a:pt x="222012" y="88020"/>
                    <a:pt x="213396" y="80500"/>
                  </a:cubicBezTo>
                  <a:cubicBezTo>
                    <a:pt x="206512" y="74449"/>
                    <a:pt x="199342" y="68529"/>
                    <a:pt x="191888" y="63048"/>
                  </a:cubicBezTo>
                  <a:cubicBezTo>
                    <a:pt x="190924" y="62281"/>
                    <a:pt x="189937" y="61579"/>
                    <a:pt x="188906" y="60900"/>
                  </a:cubicBezTo>
                  <a:cubicBezTo>
                    <a:pt x="153761" y="34809"/>
                    <a:pt x="113683" y="15538"/>
                    <a:pt x="71303" y="4685"/>
                  </a:cubicBezTo>
                  <a:cubicBezTo>
                    <a:pt x="67269" y="3720"/>
                    <a:pt x="62950" y="2734"/>
                    <a:pt x="58499" y="2317"/>
                  </a:cubicBezTo>
                  <a:cubicBezTo>
                    <a:pt x="53917" y="1769"/>
                    <a:pt x="49247" y="1550"/>
                    <a:pt x="44643" y="1681"/>
                  </a:cubicBezTo>
                  <a:cubicBezTo>
                    <a:pt x="24319" y="2164"/>
                    <a:pt x="5179" y="9552"/>
                    <a:pt x="2043" y="28408"/>
                  </a:cubicBezTo>
                  <a:cubicBezTo>
                    <a:pt x="574" y="37177"/>
                    <a:pt x="3425" y="46013"/>
                    <a:pt x="6297" y="54366"/>
                  </a:cubicBezTo>
                  <a:close/>
                </a:path>
              </a:pathLst>
            </a:custGeom>
            <a:solidFill>
              <a:srgbClr val="FFB09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AB19C86-5FD9-4D9F-A383-E8532D3C6965}"/>
                </a:ext>
              </a:extLst>
            </p:cNvPr>
            <p:cNvSpPr/>
            <p:nvPr/>
          </p:nvSpPr>
          <p:spPr>
            <a:xfrm>
              <a:off x="6158022" y="1311292"/>
              <a:ext cx="85506" cy="144702"/>
            </a:xfrm>
            <a:custGeom>
              <a:avLst/>
              <a:gdLst>
                <a:gd name="connsiteX0" fmla="*/ 84434 w 85505"/>
                <a:gd name="connsiteY0" fmla="*/ 88065 h 144702"/>
                <a:gd name="connsiteX1" fmla="*/ 73296 w 85505"/>
                <a:gd name="connsiteY1" fmla="*/ 25580 h 144702"/>
                <a:gd name="connsiteX2" fmla="*/ 30872 w 85505"/>
                <a:gd name="connsiteY2" fmla="*/ 3502 h 144702"/>
                <a:gd name="connsiteX3" fmla="*/ 5856 w 85505"/>
                <a:gd name="connsiteY3" fmla="*/ 98413 h 144702"/>
                <a:gd name="connsiteX4" fmla="*/ 46943 w 85505"/>
                <a:gd name="connsiteY4" fmla="*/ 143468 h 144702"/>
                <a:gd name="connsiteX5" fmla="*/ 84434 w 85505"/>
                <a:gd name="connsiteY5" fmla="*/ 88087 h 14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505" h="144702">
                  <a:moveTo>
                    <a:pt x="84434" y="88065"/>
                  </a:moveTo>
                  <a:cubicBezTo>
                    <a:pt x="85223" y="63707"/>
                    <a:pt x="79851" y="37879"/>
                    <a:pt x="73296" y="25580"/>
                  </a:cubicBezTo>
                  <a:cubicBezTo>
                    <a:pt x="65973" y="11855"/>
                    <a:pt x="47754" y="-3799"/>
                    <a:pt x="30872" y="3502"/>
                  </a:cubicBezTo>
                  <a:cubicBezTo>
                    <a:pt x="68" y="16876"/>
                    <a:pt x="-2738" y="70635"/>
                    <a:pt x="5856" y="98413"/>
                  </a:cubicBezTo>
                  <a:cubicBezTo>
                    <a:pt x="11600" y="117005"/>
                    <a:pt x="24229" y="142986"/>
                    <a:pt x="46943" y="143468"/>
                  </a:cubicBezTo>
                  <a:cubicBezTo>
                    <a:pt x="73800" y="144038"/>
                    <a:pt x="83491" y="117115"/>
                    <a:pt x="84434" y="88087"/>
                  </a:cubicBezTo>
                  <a:close/>
                </a:path>
              </a:pathLst>
            </a:custGeom>
            <a:solidFill>
              <a:srgbClr val="3E395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55CBA7F-4055-4CB3-A5D1-8AC0951806EA}"/>
                </a:ext>
              </a:extLst>
            </p:cNvPr>
            <p:cNvSpPr/>
            <p:nvPr/>
          </p:nvSpPr>
          <p:spPr>
            <a:xfrm>
              <a:off x="6632031" y="1301291"/>
              <a:ext cx="87698" cy="144702"/>
            </a:xfrm>
            <a:custGeom>
              <a:avLst/>
              <a:gdLst>
                <a:gd name="connsiteX0" fmla="*/ 86955 w 87698"/>
                <a:gd name="connsiteY0" fmla="*/ 88200 h 144702"/>
                <a:gd name="connsiteX1" fmla="*/ 30872 w 87698"/>
                <a:gd name="connsiteY1" fmla="*/ 3724 h 144702"/>
                <a:gd name="connsiteX2" fmla="*/ 5856 w 87698"/>
                <a:gd name="connsiteY2" fmla="*/ 98614 h 144702"/>
                <a:gd name="connsiteX3" fmla="*/ 46943 w 87698"/>
                <a:gd name="connsiteY3" fmla="*/ 143669 h 144702"/>
                <a:gd name="connsiteX4" fmla="*/ 86955 w 87698"/>
                <a:gd name="connsiteY4" fmla="*/ 88200 h 14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698" h="144702">
                  <a:moveTo>
                    <a:pt x="86955" y="88200"/>
                  </a:moveTo>
                  <a:cubicBezTo>
                    <a:pt x="86846" y="43605"/>
                    <a:pt x="61501" y="-9584"/>
                    <a:pt x="30872" y="3724"/>
                  </a:cubicBezTo>
                  <a:cubicBezTo>
                    <a:pt x="68" y="17098"/>
                    <a:pt x="-2738" y="70857"/>
                    <a:pt x="5856" y="98614"/>
                  </a:cubicBezTo>
                  <a:cubicBezTo>
                    <a:pt x="11600" y="117206"/>
                    <a:pt x="24229" y="143187"/>
                    <a:pt x="46943" y="143669"/>
                  </a:cubicBezTo>
                  <a:cubicBezTo>
                    <a:pt x="75708" y="144283"/>
                    <a:pt x="87043" y="118192"/>
                    <a:pt x="86955" y="88200"/>
                  </a:cubicBezTo>
                  <a:close/>
                </a:path>
              </a:pathLst>
            </a:custGeom>
            <a:solidFill>
              <a:srgbClr val="3E395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A1D9D44-66EB-4C91-89E8-CBEA3A676AD4}"/>
                </a:ext>
              </a:extLst>
            </p:cNvPr>
            <p:cNvSpPr/>
            <p:nvPr/>
          </p:nvSpPr>
          <p:spPr>
            <a:xfrm>
              <a:off x="6478677" y="1301756"/>
              <a:ext cx="133740" cy="407797"/>
            </a:xfrm>
            <a:custGeom>
              <a:avLst/>
              <a:gdLst>
                <a:gd name="connsiteX0" fmla="*/ 16043 w 133739"/>
                <a:gd name="connsiteY0" fmla="*/ 390666 h 407796"/>
                <a:gd name="connsiteX1" fmla="*/ 43734 w 133739"/>
                <a:gd name="connsiteY1" fmla="*/ 381282 h 407796"/>
                <a:gd name="connsiteX2" fmla="*/ 73332 w 133739"/>
                <a:gd name="connsiteY2" fmla="*/ 371219 h 407796"/>
                <a:gd name="connsiteX3" fmla="*/ 105561 w 133739"/>
                <a:gd name="connsiteY3" fmla="*/ 335570 h 407796"/>
                <a:gd name="connsiteX4" fmla="*/ 50004 w 133739"/>
                <a:gd name="connsiteY4" fmla="*/ 240198 h 407796"/>
                <a:gd name="connsiteX5" fmla="*/ 16503 w 133739"/>
                <a:gd name="connsiteY5" fmla="*/ 164295 h 407796"/>
                <a:gd name="connsiteX6" fmla="*/ 1682 w 133739"/>
                <a:gd name="connsiteY6" fmla="*/ 10144 h 407796"/>
                <a:gd name="connsiteX7" fmla="*/ 16525 w 133739"/>
                <a:gd name="connsiteY7" fmla="*/ 7732 h 407796"/>
                <a:gd name="connsiteX8" fmla="*/ 44084 w 133739"/>
                <a:gd name="connsiteY8" fmla="*/ 175718 h 407796"/>
                <a:gd name="connsiteX9" fmla="*/ 73025 w 133739"/>
                <a:gd name="connsiteY9" fmla="*/ 225969 h 407796"/>
                <a:gd name="connsiteX10" fmla="*/ 119746 w 133739"/>
                <a:gd name="connsiteY10" fmla="*/ 273721 h 407796"/>
                <a:gd name="connsiteX11" fmla="*/ 118299 w 133739"/>
                <a:gd name="connsiteY11" fmla="*/ 368171 h 407796"/>
                <a:gd name="connsiteX12" fmla="*/ 81203 w 133739"/>
                <a:gd name="connsiteY12" fmla="*/ 397309 h 407796"/>
                <a:gd name="connsiteX13" fmla="*/ 54893 w 133739"/>
                <a:gd name="connsiteY13" fmla="*/ 405926 h 407796"/>
                <a:gd name="connsiteX14" fmla="*/ 17292 w 133739"/>
                <a:gd name="connsiteY14" fmla="*/ 402264 h 407796"/>
                <a:gd name="connsiteX15" fmla="*/ 16043 w 133739"/>
                <a:gd name="connsiteY15" fmla="*/ 390688 h 407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3739" h="407796">
                  <a:moveTo>
                    <a:pt x="16043" y="390666"/>
                  </a:moveTo>
                  <a:cubicBezTo>
                    <a:pt x="25470" y="388189"/>
                    <a:pt x="33911" y="383563"/>
                    <a:pt x="43734" y="381282"/>
                  </a:cubicBezTo>
                  <a:cubicBezTo>
                    <a:pt x="53928" y="378893"/>
                    <a:pt x="63992" y="376064"/>
                    <a:pt x="73332" y="371219"/>
                  </a:cubicBezTo>
                  <a:cubicBezTo>
                    <a:pt x="87780" y="363721"/>
                    <a:pt x="100759" y="351553"/>
                    <a:pt x="105561" y="335570"/>
                  </a:cubicBezTo>
                  <a:cubicBezTo>
                    <a:pt x="118475" y="292663"/>
                    <a:pt x="75744" y="265850"/>
                    <a:pt x="50004" y="240198"/>
                  </a:cubicBezTo>
                  <a:cubicBezTo>
                    <a:pt x="29000" y="219260"/>
                    <a:pt x="21919" y="192709"/>
                    <a:pt x="16503" y="164295"/>
                  </a:cubicBezTo>
                  <a:cubicBezTo>
                    <a:pt x="6768" y="113233"/>
                    <a:pt x="6286" y="61732"/>
                    <a:pt x="1682" y="10144"/>
                  </a:cubicBezTo>
                  <a:cubicBezTo>
                    <a:pt x="827" y="606"/>
                    <a:pt x="14662" y="-1871"/>
                    <a:pt x="16525" y="7732"/>
                  </a:cubicBezTo>
                  <a:cubicBezTo>
                    <a:pt x="27312" y="63376"/>
                    <a:pt x="29614" y="120862"/>
                    <a:pt x="44084" y="175718"/>
                  </a:cubicBezTo>
                  <a:cubicBezTo>
                    <a:pt x="49456" y="196042"/>
                    <a:pt x="57480" y="211652"/>
                    <a:pt x="73025" y="225969"/>
                  </a:cubicBezTo>
                  <a:cubicBezTo>
                    <a:pt x="89775" y="241382"/>
                    <a:pt x="107556" y="254010"/>
                    <a:pt x="119746" y="273721"/>
                  </a:cubicBezTo>
                  <a:cubicBezTo>
                    <a:pt x="138009" y="303231"/>
                    <a:pt x="139829" y="339735"/>
                    <a:pt x="118299" y="368171"/>
                  </a:cubicBezTo>
                  <a:cubicBezTo>
                    <a:pt x="108696" y="380866"/>
                    <a:pt x="95498" y="390513"/>
                    <a:pt x="81203" y="397309"/>
                  </a:cubicBezTo>
                  <a:cubicBezTo>
                    <a:pt x="72893" y="401256"/>
                    <a:pt x="63904" y="404128"/>
                    <a:pt x="54893" y="405926"/>
                  </a:cubicBezTo>
                  <a:cubicBezTo>
                    <a:pt x="38472" y="409214"/>
                    <a:pt x="32377" y="406013"/>
                    <a:pt x="17292" y="402264"/>
                  </a:cubicBezTo>
                  <a:cubicBezTo>
                    <a:pt x="12162" y="400993"/>
                    <a:pt x="9597" y="392376"/>
                    <a:pt x="16043" y="390688"/>
                  </a:cubicBezTo>
                  <a:close/>
                </a:path>
              </a:pathLst>
            </a:custGeom>
            <a:solidFill>
              <a:srgbClr val="DA6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29767F4-BDBC-4CA8-868F-02C357CC081B}"/>
                </a:ext>
              </a:extLst>
            </p:cNvPr>
            <p:cNvSpPr/>
            <p:nvPr/>
          </p:nvSpPr>
          <p:spPr>
            <a:xfrm>
              <a:off x="5035341" y="1273356"/>
              <a:ext cx="466993" cy="482340"/>
            </a:xfrm>
            <a:custGeom>
              <a:avLst/>
              <a:gdLst>
                <a:gd name="connsiteX0" fmla="*/ 6066 w 466992"/>
                <a:gd name="connsiteY0" fmla="*/ 254807 h 482340"/>
                <a:gd name="connsiteX1" fmla="*/ 151382 w 466992"/>
                <a:gd name="connsiteY1" fmla="*/ 446823 h 482340"/>
                <a:gd name="connsiteX2" fmla="*/ 234761 w 466992"/>
                <a:gd name="connsiteY2" fmla="*/ 478416 h 482340"/>
                <a:gd name="connsiteX3" fmla="*/ 284792 w 466992"/>
                <a:gd name="connsiteY3" fmla="*/ 482450 h 482340"/>
                <a:gd name="connsiteX4" fmla="*/ 325791 w 466992"/>
                <a:gd name="connsiteY4" fmla="*/ 478767 h 482340"/>
                <a:gd name="connsiteX5" fmla="*/ 330944 w 466992"/>
                <a:gd name="connsiteY5" fmla="*/ 477934 h 482340"/>
                <a:gd name="connsiteX6" fmla="*/ 446398 w 466992"/>
                <a:gd name="connsiteY6" fmla="*/ 419286 h 482340"/>
                <a:gd name="connsiteX7" fmla="*/ 462337 w 466992"/>
                <a:gd name="connsiteY7" fmla="*/ 326895 h 482340"/>
                <a:gd name="connsiteX8" fmla="*/ 427960 w 466992"/>
                <a:gd name="connsiteY8" fmla="*/ 245994 h 482340"/>
                <a:gd name="connsiteX9" fmla="*/ 401453 w 466992"/>
                <a:gd name="connsiteY9" fmla="*/ 203285 h 482340"/>
                <a:gd name="connsiteX10" fmla="*/ 360673 w 466992"/>
                <a:gd name="connsiteY10" fmla="*/ 143387 h 482340"/>
                <a:gd name="connsiteX11" fmla="*/ 345721 w 466992"/>
                <a:gd name="connsiteY11" fmla="*/ 119379 h 482340"/>
                <a:gd name="connsiteX12" fmla="*/ 346685 w 466992"/>
                <a:gd name="connsiteY12" fmla="*/ 115762 h 482340"/>
                <a:gd name="connsiteX13" fmla="*/ 302157 w 466992"/>
                <a:gd name="connsiteY13" fmla="*/ 34422 h 482340"/>
                <a:gd name="connsiteX14" fmla="*/ 287467 w 466992"/>
                <a:gd name="connsiteY14" fmla="*/ 25038 h 482340"/>
                <a:gd name="connsiteX15" fmla="*/ 184817 w 466992"/>
                <a:gd name="connsiteY15" fmla="*/ 1667 h 482340"/>
                <a:gd name="connsiteX16" fmla="*/ 160042 w 466992"/>
                <a:gd name="connsiteY16" fmla="*/ 3267 h 482340"/>
                <a:gd name="connsiteX17" fmla="*/ 132833 w 466992"/>
                <a:gd name="connsiteY17" fmla="*/ 8485 h 482340"/>
                <a:gd name="connsiteX18" fmla="*/ 6109 w 466992"/>
                <a:gd name="connsiteY18" fmla="*/ 254829 h 482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6992" h="482340">
                  <a:moveTo>
                    <a:pt x="6066" y="254807"/>
                  </a:moveTo>
                  <a:cubicBezTo>
                    <a:pt x="22904" y="335095"/>
                    <a:pt x="79491" y="406065"/>
                    <a:pt x="151382" y="446823"/>
                  </a:cubicBezTo>
                  <a:cubicBezTo>
                    <a:pt x="177537" y="461709"/>
                    <a:pt x="205733" y="472562"/>
                    <a:pt x="234761" y="478416"/>
                  </a:cubicBezTo>
                  <a:cubicBezTo>
                    <a:pt x="249801" y="481398"/>
                    <a:pt x="266902" y="482867"/>
                    <a:pt x="284792" y="482450"/>
                  </a:cubicBezTo>
                  <a:cubicBezTo>
                    <a:pt x="298144" y="482231"/>
                    <a:pt x="311935" y="481069"/>
                    <a:pt x="325791" y="478767"/>
                  </a:cubicBezTo>
                  <a:cubicBezTo>
                    <a:pt x="327523" y="478548"/>
                    <a:pt x="329212" y="478219"/>
                    <a:pt x="330944" y="477934"/>
                  </a:cubicBezTo>
                  <a:cubicBezTo>
                    <a:pt x="376590" y="469734"/>
                    <a:pt x="421207" y="450594"/>
                    <a:pt x="446398" y="419286"/>
                  </a:cubicBezTo>
                  <a:cubicBezTo>
                    <a:pt x="465473" y="395563"/>
                    <a:pt x="473409" y="364956"/>
                    <a:pt x="462337" y="326895"/>
                  </a:cubicBezTo>
                  <a:cubicBezTo>
                    <a:pt x="454269" y="299073"/>
                    <a:pt x="442298" y="271733"/>
                    <a:pt x="427960" y="245994"/>
                  </a:cubicBezTo>
                  <a:cubicBezTo>
                    <a:pt x="419826" y="231173"/>
                    <a:pt x="410837" y="216834"/>
                    <a:pt x="401453" y="203285"/>
                  </a:cubicBezTo>
                  <a:cubicBezTo>
                    <a:pt x="387684" y="183377"/>
                    <a:pt x="373412" y="163908"/>
                    <a:pt x="360673" y="143387"/>
                  </a:cubicBezTo>
                  <a:cubicBezTo>
                    <a:pt x="357604" y="138520"/>
                    <a:pt x="350522" y="128917"/>
                    <a:pt x="345721" y="119379"/>
                  </a:cubicBezTo>
                  <a:cubicBezTo>
                    <a:pt x="346356" y="118415"/>
                    <a:pt x="346773" y="117231"/>
                    <a:pt x="346685" y="115762"/>
                  </a:cubicBezTo>
                  <a:cubicBezTo>
                    <a:pt x="345370" y="79521"/>
                    <a:pt x="327764" y="52729"/>
                    <a:pt x="302157" y="34422"/>
                  </a:cubicBezTo>
                  <a:cubicBezTo>
                    <a:pt x="297487" y="30936"/>
                    <a:pt x="292619" y="27888"/>
                    <a:pt x="287467" y="25038"/>
                  </a:cubicBezTo>
                  <a:cubicBezTo>
                    <a:pt x="257475" y="8551"/>
                    <a:pt x="220027" y="1184"/>
                    <a:pt x="184817" y="1667"/>
                  </a:cubicBezTo>
                  <a:cubicBezTo>
                    <a:pt x="176398" y="1732"/>
                    <a:pt x="168110" y="2302"/>
                    <a:pt x="160042" y="3267"/>
                  </a:cubicBezTo>
                  <a:cubicBezTo>
                    <a:pt x="150570" y="4385"/>
                    <a:pt x="141384" y="6183"/>
                    <a:pt x="132833" y="8485"/>
                  </a:cubicBezTo>
                  <a:cubicBezTo>
                    <a:pt x="32901" y="35540"/>
                    <a:pt x="-13667" y="160839"/>
                    <a:pt x="6109" y="254829"/>
                  </a:cubicBezTo>
                  <a:close/>
                </a:path>
              </a:pathLst>
            </a:custGeom>
            <a:solidFill>
              <a:srgbClr val="FFB09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41A8258-8525-42E3-8E1A-2CF1A791C58E}"/>
                </a:ext>
              </a:extLst>
            </p:cNvPr>
            <p:cNvSpPr/>
            <p:nvPr/>
          </p:nvSpPr>
          <p:spPr>
            <a:xfrm>
              <a:off x="5744220" y="2209732"/>
              <a:ext cx="567846" cy="245555"/>
            </a:xfrm>
            <a:custGeom>
              <a:avLst/>
              <a:gdLst>
                <a:gd name="connsiteX0" fmla="*/ 1666 w 567845"/>
                <a:gd name="connsiteY0" fmla="*/ 1644 h 245554"/>
                <a:gd name="connsiteX1" fmla="*/ 15303 w 567845"/>
                <a:gd name="connsiteY1" fmla="*/ 16246 h 245554"/>
                <a:gd name="connsiteX2" fmla="*/ 346978 w 567845"/>
                <a:gd name="connsiteY2" fmla="*/ 218917 h 245554"/>
                <a:gd name="connsiteX3" fmla="*/ 368332 w 567845"/>
                <a:gd name="connsiteY3" fmla="*/ 224771 h 245554"/>
                <a:gd name="connsiteX4" fmla="*/ 368881 w 567845"/>
                <a:gd name="connsiteY4" fmla="*/ 224902 h 245554"/>
                <a:gd name="connsiteX5" fmla="*/ 374647 w 567845"/>
                <a:gd name="connsiteY5" fmla="*/ 226371 h 245554"/>
                <a:gd name="connsiteX6" fmla="*/ 374712 w 567845"/>
                <a:gd name="connsiteY6" fmla="*/ 226371 h 245554"/>
                <a:gd name="connsiteX7" fmla="*/ 414790 w 567845"/>
                <a:gd name="connsiteY7" fmla="*/ 235207 h 245554"/>
                <a:gd name="connsiteX8" fmla="*/ 558089 w 567845"/>
                <a:gd name="connsiteY8" fmla="*/ 242924 h 245554"/>
                <a:gd name="connsiteX9" fmla="*/ 555853 w 567845"/>
                <a:gd name="connsiteY9" fmla="*/ 232071 h 245554"/>
                <a:gd name="connsiteX10" fmla="*/ 553902 w 567845"/>
                <a:gd name="connsiteY10" fmla="*/ 221219 h 245554"/>
                <a:gd name="connsiteX11" fmla="*/ 553266 w 567845"/>
                <a:gd name="connsiteY11" fmla="*/ 218018 h 245554"/>
                <a:gd name="connsiteX12" fmla="*/ 552784 w 567845"/>
                <a:gd name="connsiteY12" fmla="*/ 214751 h 245554"/>
                <a:gd name="connsiteX13" fmla="*/ 552784 w 567845"/>
                <a:gd name="connsiteY13" fmla="*/ 214619 h 245554"/>
                <a:gd name="connsiteX14" fmla="*/ 566640 w 567845"/>
                <a:gd name="connsiteY14" fmla="*/ 176624 h 245554"/>
                <a:gd name="connsiteX15" fmla="*/ 544167 w 567845"/>
                <a:gd name="connsiteY15" fmla="*/ 118393 h 245554"/>
                <a:gd name="connsiteX16" fmla="*/ 544101 w 567845"/>
                <a:gd name="connsiteY16" fmla="*/ 117844 h 245554"/>
                <a:gd name="connsiteX17" fmla="*/ 544036 w 567845"/>
                <a:gd name="connsiteY17" fmla="*/ 115762 h 245554"/>
                <a:gd name="connsiteX18" fmla="*/ 518362 w 567845"/>
                <a:gd name="connsiteY18" fmla="*/ 117779 h 245554"/>
                <a:gd name="connsiteX19" fmla="*/ 517814 w 567845"/>
                <a:gd name="connsiteY19" fmla="*/ 117779 h 245554"/>
                <a:gd name="connsiteX20" fmla="*/ 411480 w 567845"/>
                <a:gd name="connsiteY20" fmla="*/ 115762 h 245554"/>
                <a:gd name="connsiteX21" fmla="*/ 411261 w 567845"/>
                <a:gd name="connsiteY21" fmla="*/ 115762 h 245554"/>
                <a:gd name="connsiteX22" fmla="*/ 378834 w 567845"/>
                <a:gd name="connsiteY22" fmla="*/ 112626 h 245554"/>
                <a:gd name="connsiteX23" fmla="*/ 223915 w 567845"/>
                <a:gd name="connsiteY23" fmla="*/ 84037 h 245554"/>
                <a:gd name="connsiteX24" fmla="*/ 19951 w 567845"/>
                <a:gd name="connsiteY24" fmla="*/ 10370 h 245554"/>
                <a:gd name="connsiteX25" fmla="*/ 1644 w 567845"/>
                <a:gd name="connsiteY25" fmla="*/ 1666 h 24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67845" h="245554">
                  <a:moveTo>
                    <a:pt x="1666" y="1644"/>
                  </a:moveTo>
                  <a:cubicBezTo>
                    <a:pt x="6183" y="6577"/>
                    <a:pt x="10721" y="11445"/>
                    <a:pt x="15303" y="16246"/>
                  </a:cubicBezTo>
                  <a:cubicBezTo>
                    <a:pt x="113920" y="119840"/>
                    <a:pt x="228256" y="184670"/>
                    <a:pt x="346978" y="218917"/>
                  </a:cubicBezTo>
                  <a:cubicBezTo>
                    <a:pt x="354082" y="221000"/>
                    <a:pt x="361251" y="222951"/>
                    <a:pt x="368332" y="224771"/>
                  </a:cubicBezTo>
                  <a:cubicBezTo>
                    <a:pt x="368552" y="224836"/>
                    <a:pt x="368749" y="224902"/>
                    <a:pt x="368881" y="224902"/>
                  </a:cubicBezTo>
                  <a:cubicBezTo>
                    <a:pt x="370832" y="225450"/>
                    <a:pt x="372783" y="225954"/>
                    <a:pt x="374647" y="226371"/>
                  </a:cubicBezTo>
                  <a:lnTo>
                    <a:pt x="374712" y="226371"/>
                  </a:lnTo>
                  <a:cubicBezTo>
                    <a:pt x="388065" y="229704"/>
                    <a:pt x="401373" y="232641"/>
                    <a:pt x="414790" y="235207"/>
                  </a:cubicBezTo>
                  <a:cubicBezTo>
                    <a:pt x="461972" y="244327"/>
                    <a:pt x="510272" y="247112"/>
                    <a:pt x="558089" y="242924"/>
                  </a:cubicBezTo>
                  <a:cubicBezTo>
                    <a:pt x="557322" y="239307"/>
                    <a:pt x="556555" y="235689"/>
                    <a:pt x="555853" y="232071"/>
                  </a:cubicBezTo>
                  <a:cubicBezTo>
                    <a:pt x="555152" y="228454"/>
                    <a:pt x="554538" y="224836"/>
                    <a:pt x="553902" y="221219"/>
                  </a:cubicBezTo>
                  <a:cubicBezTo>
                    <a:pt x="553704" y="220166"/>
                    <a:pt x="553485" y="219136"/>
                    <a:pt x="553266" y="218018"/>
                  </a:cubicBezTo>
                  <a:cubicBezTo>
                    <a:pt x="553047" y="216965"/>
                    <a:pt x="552915" y="215869"/>
                    <a:pt x="552784" y="214751"/>
                  </a:cubicBezTo>
                  <a:lnTo>
                    <a:pt x="552784" y="214619"/>
                  </a:lnTo>
                  <a:cubicBezTo>
                    <a:pt x="551315" y="205082"/>
                    <a:pt x="567890" y="186161"/>
                    <a:pt x="566640" y="176624"/>
                  </a:cubicBezTo>
                  <a:cubicBezTo>
                    <a:pt x="563855" y="153954"/>
                    <a:pt x="560589" y="136349"/>
                    <a:pt x="544167" y="118393"/>
                  </a:cubicBezTo>
                  <a:cubicBezTo>
                    <a:pt x="544101" y="118195"/>
                    <a:pt x="544101" y="118042"/>
                    <a:pt x="544101" y="117844"/>
                  </a:cubicBezTo>
                  <a:cubicBezTo>
                    <a:pt x="543970" y="117143"/>
                    <a:pt x="543882" y="116463"/>
                    <a:pt x="544036" y="115762"/>
                  </a:cubicBezTo>
                  <a:cubicBezTo>
                    <a:pt x="542655" y="115893"/>
                    <a:pt x="533731" y="117011"/>
                    <a:pt x="518362" y="117779"/>
                  </a:cubicBezTo>
                  <a:lnTo>
                    <a:pt x="517814" y="117779"/>
                  </a:lnTo>
                  <a:cubicBezTo>
                    <a:pt x="495056" y="118897"/>
                    <a:pt x="458530" y="119379"/>
                    <a:pt x="411480" y="115762"/>
                  </a:cubicBezTo>
                  <a:lnTo>
                    <a:pt x="411261" y="115762"/>
                  </a:lnTo>
                  <a:cubicBezTo>
                    <a:pt x="400956" y="114929"/>
                    <a:pt x="390103" y="113964"/>
                    <a:pt x="378834" y="112626"/>
                  </a:cubicBezTo>
                  <a:cubicBezTo>
                    <a:pt x="333889" y="107693"/>
                    <a:pt x="281555" y="98989"/>
                    <a:pt x="223915" y="84037"/>
                  </a:cubicBezTo>
                  <a:cubicBezTo>
                    <a:pt x="161211" y="67834"/>
                    <a:pt x="92258" y="44309"/>
                    <a:pt x="19951" y="10370"/>
                  </a:cubicBezTo>
                  <a:cubicBezTo>
                    <a:pt x="13900" y="7586"/>
                    <a:pt x="7783" y="4670"/>
                    <a:pt x="1644" y="1666"/>
                  </a:cubicBezTo>
                  <a:close/>
                </a:path>
              </a:pathLst>
            </a:custGeom>
            <a:solidFill>
              <a:srgbClr val="DA6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AE89BB0-00E7-4C61-B642-80B5AF686A95}"/>
                </a:ext>
              </a:extLst>
            </p:cNvPr>
            <p:cNvSpPr/>
            <p:nvPr/>
          </p:nvSpPr>
          <p:spPr>
            <a:xfrm>
              <a:off x="5122088" y="1403764"/>
              <a:ext cx="171012" cy="192936"/>
            </a:xfrm>
            <a:custGeom>
              <a:avLst/>
              <a:gdLst>
                <a:gd name="connsiteX0" fmla="*/ 9188 w 171011"/>
                <a:gd name="connsiteY0" fmla="*/ 1666 h 192936"/>
                <a:gd name="connsiteX1" fmla="*/ 136043 w 171011"/>
                <a:gd name="connsiteY1" fmla="*/ 74631 h 192936"/>
                <a:gd name="connsiteX2" fmla="*/ 163909 w 171011"/>
                <a:gd name="connsiteY2" fmla="*/ 190217 h 192936"/>
                <a:gd name="connsiteX3" fmla="*/ 157178 w 171011"/>
                <a:gd name="connsiteY3" fmla="*/ 187718 h 192936"/>
                <a:gd name="connsiteX4" fmla="*/ 119227 w 171011"/>
                <a:gd name="connsiteY4" fmla="*/ 83291 h 192936"/>
                <a:gd name="connsiteX5" fmla="*/ 6535 w 171011"/>
                <a:gd name="connsiteY5" fmla="*/ 15719 h 192936"/>
                <a:gd name="connsiteX6" fmla="*/ 9188 w 171011"/>
                <a:gd name="connsiteY6" fmla="*/ 1666 h 192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011" h="192936">
                  <a:moveTo>
                    <a:pt x="9188" y="1666"/>
                  </a:moveTo>
                  <a:cubicBezTo>
                    <a:pt x="59833" y="679"/>
                    <a:pt x="109208" y="33873"/>
                    <a:pt x="136043" y="74631"/>
                  </a:cubicBezTo>
                  <a:cubicBezTo>
                    <a:pt x="152794" y="100063"/>
                    <a:pt x="184628" y="159742"/>
                    <a:pt x="163909" y="190217"/>
                  </a:cubicBezTo>
                  <a:cubicBezTo>
                    <a:pt x="161717" y="193462"/>
                    <a:pt x="157113" y="191225"/>
                    <a:pt x="157178" y="187718"/>
                  </a:cubicBezTo>
                  <a:cubicBezTo>
                    <a:pt x="157792" y="150446"/>
                    <a:pt x="140428" y="113656"/>
                    <a:pt x="119227" y="83291"/>
                  </a:cubicBezTo>
                  <a:cubicBezTo>
                    <a:pt x="91098" y="42950"/>
                    <a:pt x="51787" y="29313"/>
                    <a:pt x="6535" y="15719"/>
                  </a:cubicBezTo>
                  <a:cubicBezTo>
                    <a:pt x="-1687" y="13242"/>
                    <a:pt x="1317" y="1819"/>
                    <a:pt x="9188" y="1666"/>
                  </a:cubicBezTo>
                  <a:close/>
                </a:path>
              </a:pathLst>
            </a:custGeom>
            <a:solidFill>
              <a:srgbClr val="DA6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3CD3C88-A3E6-41F2-BD43-1B77DFABCF8F}"/>
                </a:ext>
              </a:extLst>
            </p:cNvPr>
            <p:cNvSpPr/>
            <p:nvPr/>
          </p:nvSpPr>
          <p:spPr>
            <a:xfrm>
              <a:off x="5944950" y="1112556"/>
              <a:ext cx="348600" cy="89891"/>
            </a:xfrm>
            <a:custGeom>
              <a:avLst/>
              <a:gdLst>
                <a:gd name="connsiteX0" fmla="*/ 2379 w 348600"/>
                <a:gd name="connsiteY0" fmla="*/ 77114 h 89890"/>
                <a:gd name="connsiteX1" fmla="*/ 1678 w 348600"/>
                <a:gd name="connsiteY1" fmla="*/ 81762 h 89890"/>
                <a:gd name="connsiteX2" fmla="*/ 4835 w 348600"/>
                <a:gd name="connsiteY2" fmla="*/ 87836 h 89890"/>
                <a:gd name="connsiteX3" fmla="*/ 15665 w 348600"/>
                <a:gd name="connsiteY3" fmla="*/ 89195 h 89890"/>
                <a:gd name="connsiteX4" fmla="*/ 113296 w 348600"/>
                <a:gd name="connsiteY4" fmla="*/ 79723 h 89890"/>
                <a:gd name="connsiteX5" fmla="*/ 268631 w 348600"/>
                <a:gd name="connsiteY5" fmla="*/ 80469 h 89890"/>
                <a:gd name="connsiteX6" fmla="*/ 346880 w 348600"/>
                <a:gd name="connsiteY6" fmla="*/ 58150 h 89890"/>
                <a:gd name="connsiteX7" fmla="*/ 335830 w 348600"/>
                <a:gd name="connsiteY7" fmla="*/ 36488 h 89890"/>
                <a:gd name="connsiteX8" fmla="*/ 253218 w 348600"/>
                <a:gd name="connsiteY8" fmla="*/ 2659 h 89890"/>
                <a:gd name="connsiteX9" fmla="*/ 116628 w 348600"/>
                <a:gd name="connsiteY9" fmla="*/ 16668 h 89890"/>
                <a:gd name="connsiteX10" fmla="*/ 2401 w 348600"/>
                <a:gd name="connsiteY10" fmla="*/ 77114 h 8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8600" h="89890">
                  <a:moveTo>
                    <a:pt x="2379" y="77114"/>
                  </a:moveTo>
                  <a:cubicBezTo>
                    <a:pt x="1809" y="78540"/>
                    <a:pt x="1546" y="80206"/>
                    <a:pt x="1678" y="81762"/>
                  </a:cubicBezTo>
                  <a:cubicBezTo>
                    <a:pt x="1853" y="84130"/>
                    <a:pt x="2862" y="86388"/>
                    <a:pt x="4835" y="87836"/>
                  </a:cubicBezTo>
                  <a:cubicBezTo>
                    <a:pt x="7839" y="89940"/>
                    <a:pt x="11916" y="89699"/>
                    <a:pt x="15665" y="89195"/>
                  </a:cubicBezTo>
                  <a:cubicBezTo>
                    <a:pt x="48223" y="85468"/>
                    <a:pt x="80606" y="82398"/>
                    <a:pt x="113296" y="79723"/>
                  </a:cubicBezTo>
                  <a:cubicBezTo>
                    <a:pt x="164884" y="75404"/>
                    <a:pt x="216911" y="75777"/>
                    <a:pt x="268631" y="80469"/>
                  </a:cubicBezTo>
                  <a:cubicBezTo>
                    <a:pt x="295050" y="82837"/>
                    <a:pt x="349533" y="104586"/>
                    <a:pt x="346880" y="58150"/>
                  </a:cubicBezTo>
                  <a:cubicBezTo>
                    <a:pt x="346375" y="49950"/>
                    <a:pt x="341793" y="42386"/>
                    <a:pt x="335830" y="36488"/>
                  </a:cubicBezTo>
                  <a:cubicBezTo>
                    <a:pt x="313269" y="14520"/>
                    <a:pt x="284745" y="4939"/>
                    <a:pt x="253218" y="2659"/>
                  </a:cubicBezTo>
                  <a:cubicBezTo>
                    <a:pt x="207198" y="-674"/>
                    <a:pt x="160653" y="4259"/>
                    <a:pt x="116628" y="16668"/>
                  </a:cubicBezTo>
                  <a:cubicBezTo>
                    <a:pt x="84859" y="25636"/>
                    <a:pt x="15731" y="44249"/>
                    <a:pt x="2401" y="77114"/>
                  </a:cubicBezTo>
                  <a:close/>
                </a:path>
              </a:pathLst>
            </a:custGeom>
            <a:solidFill>
              <a:srgbClr val="3E395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7E37395-B42D-4828-A4F2-122EFAEDA86C}"/>
                </a:ext>
              </a:extLst>
            </p:cNvPr>
            <p:cNvSpPr/>
            <p:nvPr/>
          </p:nvSpPr>
          <p:spPr>
            <a:xfrm>
              <a:off x="6570227" y="1106905"/>
              <a:ext cx="190744" cy="85506"/>
            </a:xfrm>
            <a:custGeom>
              <a:avLst/>
              <a:gdLst>
                <a:gd name="connsiteX0" fmla="*/ 44397 w 190743"/>
                <a:gd name="connsiteY0" fmla="*/ 75705 h 85505"/>
                <a:gd name="connsiteX1" fmla="*/ 128588 w 190743"/>
                <a:gd name="connsiteY1" fmla="*/ 69106 h 85505"/>
                <a:gd name="connsiteX2" fmla="*/ 154459 w 190743"/>
                <a:gd name="connsiteY2" fmla="*/ 71233 h 85505"/>
                <a:gd name="connsiteX3" fmla="*/ 181601 w 190743"/>
                <a:gd name="connsiteY3" fmla="*/ 74127 h 85505"/>
                <a:gd name="connsiteX4" fmla="*/ 187455 w 190743"/>
                <a:gd name="connsiteY4" fmla="*/ 72460 h 85505"/>
                <a:gd name="connsiteX5" fmla="*/ 189100 w 190743"/>
                <a:gd name="connsiteY5" fmla="*/ 66782 h 85505"/>
                <a:gd name="connsiteX6" fmla="*/ 188617 w 190743"/>
                <a:gd name="connsiteY6" fmla="*/ 62551 h 85505"/>
                <a:gd name="connsiteX7" fmla="*/ 126001 w 190743"/>
                <a:gd name="connsiteY7" fmla="*/ 11642 h 85505"/>
                <a:gd name="connsiteX8" fmla="*/ 100919 w 190743"/>
                <a:gd name="connsiteY8" fmla="*/ 4187 h 85505"/>
                <a:gd name="connsiteX9" fmla="*/ 51742 w 190743"/>
                <a:gd name="connsiteY9" fmla="*/ 3924 h 85505"/>
                <a:gd name="connsiteX10" fmla="*/ 7411 w 190743"/>
                <a:gd name="connsiteY10" fmla="*/ 37995 h 85505"/>
                <a:gd name="connsiteX11" fmla="*/ 1667 w 190743"/>
                <a:gd name="connsiteY11" fmla="*/ 58187 h 85505"/>
                <a:gd name="connsiteX12" fmla="*/ 44376 w 190743"/>
                <a:gd name="connsiteY12" fmla="*/ 75683 h 85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743" h="85505">
                  <a:moveTo>
                    <a:pt x="44397" y="75705"/>
                  </a:moveTo>
                  <a:cubicBezTo>
                    <a:pt x="72329" y="69457"/>
                    <a:pt x="100568" y="67177"/>
                    <a:pt x="128588" y="69106"/>
                  </a:cubicBezTo>
                  <a:cubicBezTo>
                    <a:pt x="137226" y="69720"/>
                    <a:pt x="145820" y="70399"/>
                    <a:pt x="154459" y="71233"/>
                  </a:cubicBezTo>
                  <a:cubicBezTo>
                    <a:pt x="163470" y="72066"/>
                    <a:pt x="172546" y="73009"/>
                    <a:pt x="181601" y="74127"/>
                  </a:cubicBezTo>
                  <a:cubicBezTo>
                    <a:pt x="183574" y="74390"/>
                    <a:pt x="185811" y="74543"/>
                    <a:pt x="187455" y="72460"/>
                  </a:cubicBezTo>
                  <a:cubicBezTo>
                    <a:pt x="188486" y="71079"/>
                    <a:pt x="188990" y="68996"/>
                    <a:pt x="189100" y="66782"/>
                  </a:cubicBezTo>
                  <a:cubicBezTo>
                    <a:pt x="189121" y="65357"/>
                    <a:pt x="188902" y="63866"/>
                    <a:pt x="188617" y="62551"/>
                  </a:cubicBezTo>
                  <a:cubicBezTo>
                    <a:pt x="181053" y="33062"/>
                    <a:pt x="143299" y="18592"/>
                    <a:pt x="126001" y="11642"/>
                  </a:cubicBezTo>
                  <a:cubicBezTo>
                    <a:pt x="117779" y="8331"/>
                    <a:pt x="109382" y="5832"/>
                    <a:pt x="100919" y="4187"/>
                  </a:cubicBezTo>
                  <a:cubicBezTo>
                    <a:pt x="84695" y="921"/>
                    <a:pt x="68163" y="767"/>
                    <a:pt x="51742" y="3924"/>
                  </a:cubicBezTo>
                  <a:cubicBezTo>
                    <a:pt x="34685" y="7191"/>
                    <a:pt x="19338" y="16991"/>
                    <a:pt x="7411" y="37995"/>
                  </a:cubicBezTo>
                  <a:cubicBezTo>
                    <a:pt x="4253" y="43608"/>
                    <a:pt x="1842" y="50711"/>
                    <a:pt x="1667" y="58187"/>
                  </a:cubicBezTo>
                  <a:cubicBezTo>
                    <a:pt x="723" y="100721"/>
                    <a:pt x="30059" y="78862"/>
                    <a:pt x="44376" y="75683"/>
                  </a:cubicBezTo>
                  <a:close/>
                </a:path>
              </a:pathLst>
            </a:custGeom>
            <a:solidFill>
              <a:srgbClr val="3E395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9FC2B35-0193-4930-885D-502086906C90}"/>
                </a:ext>
              </a:extLst>
            </p:cNvPr>
            <p:cNvSpPr/>
            <p:nvPr/>
          </p:nvSpPr>
          <p:spPr>
            <a:xfrm>
              <a:off x="5079700" y="354568"/>
              <a:ext cx="1203658" cy="958103"/>
            </a:xfrm>
            <a:custGeom>
              <a:avLst/>
              <a:gdLst>
                <a:gd name="connsiteX0" fmla="*/ 1784 w 1203657"/>
                <a:gd name="connsiteY0" fmla="*/ 741835 h 958102"/>
                <a:gd name="connsiteX1" fmla="*/ 114038 w 1203657"/>
                <a:gd name="connsiteY1" fmla="*/ 906313 h 958102"/>
                <a:gd name="connsiteX2" fmla="*/ 140413 w 1203657"/>
                <a:gd name="connsiteY2" fmla="*/ 920433 h 958102"/>
                <a:gd name="connsiteX3" fmla="*/ 242363 w 1203657"/>
                <a:gd name="connsiteY3" fmla="*/ 951193 h 958102"/>
                <a:gd name="connsiteX4" fmla="*/ 255934 w 1203657"/>
                <a:gd name="connsiteY4" fmla="*/ 952991 h 958102"/>
                <a:gd name="connsiteX5" fmla="*/ 257754 w 1203657"/>
                <a:gd name="connsiteY5" fmla="*/ 953210 h 958102"/>
                <a:gd name="connsiteX6" fmla="*/ 653514 w 1203657"/>
                <a:gd name="connsiteY6" fmla="*/ 874523 h 958102"/>
                <a:gd name="connsiteX7" fmla="*/ 725602 w 1203657"/>
                <a:gd name="connsiteY7" fmla="*/ 837646 h 958102"/>
                <a:gd name="connsiteX8" fmla="*/ 1165781 w 1203657"/>
                <a:gd name="connsiteY8" fmla="*/ 386482 h 958102"/>
                <a:gd name="connsiteX9" fmla="*/ 1183321 w 1203657"/>
                <a:gd name="connsiteY9" fmla="*/ 323668 h 958102"/>
                <a:gd name="connsiteX10" fmla="*/ 1171832 w 1203657"/>
                <a:gd name="connsiteY10" fmla="*/ 312333 h 958102"/>
                <a:gd name="connsiteX11" fmla="*/ 1042104 w 1203657"/>
                <a:gd name="connsiteY11" fmla="*/ 31063 h 958102"/>
                <a:gd name="connsiteX12" fmla="*/ 577370 w 1203657"/>
                <a:gd name="connsiteY12" fmla="*/ 89514 h 958102"/>
                <a:gd name="connsiteX13" fmla="*/ 409230 w 1203657"/>
                <a:gd name="connsiteY13" fmla="*/ 193656 h 958102"/>
                <a:gd name="connsiteX14" fmla="*/ 224801 w 1203657"/>
                <a:gd name="connsiteY14" fmla="*/ 370236 h 958102"/>
                <a:gd name="connsiteX15" fmla="*/ 69466 w 1203657"/>
                <a:gd name="connsiteY15" fmla="*/ 614147 h 958102"/>
                <a:gd name="connsiteX16" fmla="*/ 30286 w 1203657"/>
                <a:gd name="connsiteY16" fmla="*/ 731377 h 958102"/>
                <a:gd name="connsiteX17" fmla="*/ 1762 w 1203657"/>
                <a:gd name="connsiteY17" fmla="*/ 741879 h 95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03657" h="958102">
                  <a:moveTo>
                    <a:pt x="1784" y="741835"/>
                  </a:moveTo>
                  <a:cubicBezTo>
                    <a:pt x="9918" y="816204"/>
                    <a:pt x="54820" y="870971"/>
                    <a:pt x="114038" y="906313"/>
                  </a:cubicBezTo>
                  <a:cubicBezTo>
                    <a:pt x="122523" y="911466"/>
                    <a:pt x="131358" y="916201"/>
                    <a:pt x="140413" y="920433"/>
                  </a:cubicBezTo>
                  <a:cubicBezTo>
                    <a:pt x="172489" y="935736"/>
                    <a:pt x="207502" y="945975"/>
                    <a:pt x="242363" y="951193"/>
                  </a:cubicBezTo>
                  <a:cubicBezTo>
                    <a:pt x="246879" y="951895"/>
                    <a:pt x="251417" y="952508"/>
                    <a:pt x="255934" y="952991"/>
                  </a:cubicBezTo>
                  <a:cubicBezTo>
                    <a:pt x="256570" y="953057"/>
                    <a:pt x="257118" y="953122"/>
                    <a:pt x="257754" y="953210"/>
                  </a:cubicBezTo>
                  <a:cubicBezTo>
                    <a:pt x="393379" y="968097"/>
                    <a:pt x="531591" y="932338"/>
                    <a:pt x="653514" y="874523"/>
                  </a:cubicBezTo>
                  <a:cubicBezTo>
                    <a:pt x="677236" y="863254"/>
                    <a:pt x="701397" y="850932"/>
                    <a:pt x="725602" y="837646"/>
                  </a:cubicBezTo>
                  <a:cubicBezTo>
                    <a:pt x="908694" y="737736"/>
                    <a:pt x="1096938" y="582882"/>
                    <a:pt x="1165781" y="386482"/>
                  </a:cubicBezTo>
                  <a:cubicBezTo>
                    <a:pt x="1172950" y="365961"/>
                    <a:pt x="1178870" y="345023"/>
                    <a:pt x="1183321" y="323668"/>
                  </a:cubicBezTo>
                  <a:cubicBezTo>
                    <a:pt x="1184987" y="315885"/>
                    <a:pt x="1177554" y="310799"/>
                    <a:pt x="1171832" y="312333"/>
                  </a:cubicBezTo>
                  <a:cubicBezTo>
                    <a:pt x="1259179" y="207271"/>
                    <a:pt x="1144974" y="74737"/>
                    <a:pt x="1042104" y="31063"/>
                  </a:cubicBezTo>
                  <a:cubicBezTo>
                    <a:pt x="889137" y="-33921"/>
                    <a:pt x="718849" y="19158"/>
                    <a:pt x="577370" y="89514"/>
                  </a:cubicBezTo>
                  <a:cubicBezTo>
                    <a:pt x="518086" y="119003"/>
                    <a:pt x="461849" y="153929"/>
                    <a:pt x="409230" y="193656"/>
                  </a:cubicBezTo>
                  <a:cubicBezTo>
                    <a:pt x="341242" y="245069"/>
                    <a:pt x="279305" y="304419"/>
                    <a:pt x="224801" y="370236"/>
                  </a:cubicBezTo>
                  <a:cubicBezTo>
                    <a:pt x="167030" y="440022"/>
                    <a:pt x="108996" y="524607"/>
                    <a:pt x="69466" y="614147"/>
                  </a:cubicBezTo>
                  <a:cubicBezTo>
                    <a:pt x="52496" y="652559"/>
                    <a:pt x="38924" y="691935"/>
                    <a:pt x="30286" y="731377"/>
                  </a:cubicBezTo>
                  <a:cubicBezTo>
                    <a:pt x="22569" y="717960"/>
                    <a:pt x="-189" y="724142"/>
                    <a:pt x="1762" y="741879"/>
                  </a:cubicBezTo>
                  <a:close/>
                </a:path>
              </a:pathLst>
            </a:custGeom>
            <a:solidFill>
              <a:srgbClr val="3E395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9F029E1-D1A6-42A0-BAF7-E3ECA7A3D0FC}"/>
                </a:ext>
              </a:extLst>
            </p:cNvPr>
            <p:cNvSpPr/>
            <p:nvPr/>
          </p:nvSpPr>
          <p:spPr>
            <a:xfrm>
              <a:off x="5044078" y="1751235"/>
              <a:ext cx="578808" cy="681854"/>
            </a:xfrm>
            <a:custGeom>
              <a:avLst/>
              <a:gdLst>
                <a:gd name="connsiteX0" fmla="*/ 75402 w 578808"/>
                <a:gd name="connsiteY0" fmla="*/ 631986 h 681853"/>
                <a:gd name="connsiteX1" fmla="*/ 356058 w 578808"/>
                <a:gd name="connsiteY1" fmla="*/ 677699 h 681853"/>
                <a:gd name="connsiteX2" fmla="*/ 356343 w 578808"/>
                <a:gd name="connsiteY2" fmla="*/ 677699 h 681853"/>
                <a:gd name="connsiteX3" fmla="*/ 398592 w 578808"/>
                <a:gd name="connsiteY3" fmla="*/ 681185 h 681853"/>
                <a:gd name="connsiteX4" fmla="*/ 486970 w 578808"/>
                <a:gd name="connsiteY4" fmla="*/ 675134 h 681853"/>
                <a:gd name="connsiteX5" fmla="*/ 536454 w 578808"/>
                <a:gd name="connsiteY5" fmla="*/ 648846 h 681853"/>
                <a:gd name="connsiteX6" fmla="*/ 557545 w 578808"/>
                <a:gd name="connsiteY6" fmla="*/ 621988 h 681853"/>
                <a:gd name="connsiteX7" fmla="*/ 577715 w 578808"/>
                <a:gd name="connsiteY7" fmla="*/ 537031 h 681853"/>
                <a:gd name="connsiteX8" fmla="*/ 571029 w 578808"/>
                <a:gd name="connsiteY8" fmla="*/ 434621 h 681853"/>
                <a:gd name="connsiteX9" fmla="*/ 538536 w 578808"/>
                <a:gd name="connsiteY9" fmla="*/ 319693 h 681853"/>
                <a:gd name="connsiteX10" fmla="*/ 483133 w 578808"/>
                <a:gd name="connsiteY10" fmla="*/ 193977 h 681853"/>
                <a:gd name="connsiteX11" fmla="*/ 334134 w 578808"/>
                <a:gd name="connsiteY11" fmla="*/ 8781 h 681853"/>
                <a:gd name="connsiteX12" fmla="*/ 322996 w 578808"/>
                <a:gd name="connsiteY12" fmla="*/ 2664 h 681853"/>
                <a:gd name="connsiteX13" fmla="*/ 317296 w 578808"/>
                <a:gd name="connsiteY13" fmla="*/ 1699 h 681853"/>
                <a:gd name="connsiteX14" fmla="*/ 308942 w 578808"/>
                <a:gd name="connsiteY14" fmla="*/ 3015 h 681853"/>
                <a:gd name="connsiteX15" fmla="*/ 275814 w 578808"/>
                <a:gd name="connsiteY15" fmla="*/ 25136 h 681853"/>
                <a:gd name="connsiteX16" fmla="*/ 212913 w 578808"/>
                <a:gd name="connsiteY16" fmla="*/ 139933 h 681853"/>
                <a:gd name="connsiteX17" fmla="*/ 198377 w 578808"/>
                <a:gd name="connsiteY17" fmla="*/ 169005 h 681853"/>
                <a:gd name="connsiteX18" fmla="*/ 128569 w 578808"/>
                <a:gd name="connsiteY18" fmla="*/ 306538 h 681853"/>
                <a:gd name="connsiteX19" fmla="*/ 75402 w 578808"/>
                <a:gd name="connsiteY19" fmla="*/ 631986 h 681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78808" h="681853">
                  <a:moveTo>
                    <a:pt x="75402" y="631986"/>
                  </a:moveTo>
                  <a:cubicBezTo>
                    <a:pt x="156063" y="655708"/>
                    <a:pt x="284606" y="671078"/>
                    <a:pt x="356058" y="677699"/>
                  </a:cubicBezTo>
                  <a:lnTo>
                    <a:pt x="356343" y="677699"/>
                  </a:lnTo>
                  <a:cubicBezTo>
                    <a:pt x="374935" y="679518"/>
                    <a:pt x="389603" y="680615"/>
                    <a:pt x="398592" y="681185"/>
                  </a:cubicBezTo>
                  <a:cubicBezTo>
                    <a:pt x="428036" y="683005"/>
                    <a:pt x="459060" y="682720"/>
                    <a:pt x="486970" y="675134"/>
                  </a:cubicBezTo>
                  <a:cubicBezTo>
                    <a:pt x="505342" y="670047"/>
                    <a:pt x="522312" y="661847"/>
                    <a:pt x="536454" y="648846"/>
                  </a:cubicBezTo>
                  <a:cubicBezTo>
                    <a:pt x="544456" y="641479"/>
                    <a:pt x="551560" y="632644"/>
                    <a:pt x="557545" y="621988"/>
                  </a:cubicBezTo>
                  <a:cubicBezTo>
                    <a:pt x="570217" y="599516"/>
                    <a:pt x="575984" y="568843"/>
                    <a:pt x="577715" y="537031"/>
                  </a:cubicBezTo>
                  <a:cubicBezTo>
                    <a:pt x="579601" y="500505"/>
                    <a:pt x="576049" y="462663"/>
                    <a:pt x="571029" y="434621"/>
                  </a:cubicBezTo>
                  <a:cubicBezTo>
                    <a:pt x="564210" y="396209"/>
                    <a:pt x="552656" y="357535"/>
                    <a:pt x="538536" y="319693"/>
                  </a:cubicBezTo>
                  <a:cubicBezTo>
                    <a:pt x="522466" y="276282"/>
                    <a:pt x="502909" y="233836"/>
                    <a:pt x="483133" y="193977"/>
                  </a:cubicBezTo>
                  <a:cubicBezTo>
                    <a:pt x="447571" y="122240"/>
                    <a:pt x="398154" y="57409"/>
                    <a:pt x="334134" y="8781"/>
                  </a:cubicBezTo>
                  <a:cubicBezTo>
                    <a:pt x="330582" y="6062"/>
                    <a:pt x="326899" y="3848"/>
                    <a:pt x="322996" y="2664"/>
                  </a:cubicBezTo>
                  <a:cubicBezTo>
                    <a:pt x="321111" y="2116"/>
                    <a:pt x="319247" y="1699"/>
                    <a:pt x="317296" y="1699"/>
                  </a:cubicBezTo>
                  <a:cubicBezTo>
                    <a:pt x="314577" y="1480"/>
                    <a:pt x="311793" y="1918"/>
                    <a:pt x="308942" y="3015"/>
                  </a:cubicBezTo>
                  <a:cubicBezTo>
                    <a:pt x="298375" y="6983"/>
                    <a:pt x="282852" y="16432"/>
                    <a:pt x="275814" y="25136"/>
                  </a:cubicBezTo>
                  <a:cubicBezTo>
                    <a:pt x="250141" y="56927"/>
                    <a:pt x="231702" y="100623"/>
                    <a:pt x="212913" y="139933"/>
                  </a:cubicBezTo>
                  <a:cubicBezTo>
                    <a:pt x="208111" y="150019"/>
                    <a:pt x="203310" y="159753"/>
                    <a:pt x="198377" y="169005"/>
                  </a:cubicBezTo>
                  <a:cubicBezTo>
                    <a:pt x="174084" y="214236"/>
                    <a:pt x="148477" y="259093"/>
                    <a:pt x="128569" y="306538"/>
                  </a:cubicBezTo>
                  <a:cubicBezTo>
                    <a:pt x="66917" y="453608"/>
                    <a:pt x="-90654" y="583160"/>
                    <a:pt x="75402" y="631986"/>
                  </a:cubicBezTo>
                  <a:close/>
                </a:path>
              </a:pathLst>
            </a:custGeom>
            <a:solidFill>
              <a:srgbClr val="3E395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B006DC4-5286-4D5F-BA1F-4B3E0BA6F068}"/>
                </a:ext>
              </a:extLst>
            </p:cNvPr>
            <p:cNvSpPr/>
            <p:nvPr/>
          </p:nvSpPr>
          <p:spPr>
            <a:xfrm>
              <a:off x="4828804" y="4722283"/>
              <a:ext cx="225823" cy="111815"/>
            </a:xfrm>
            <a:custGeom>
              <a:avLst/>
              <a:gdLst>
                <a:gd name="connsiteX0" fmla="*/ 1666 w 225822"/>
                <a:gd name="connsiteY0" fmla="*/ 81496 h 111815"/>
                <a:gd name="connsiteX1" fmla="*/ 11839 w 225822"/>
                <a:gd name="connsiteY1" fmla="*/ 111686 h 111815"/>
                <a:gd name="connsiteX2" fmla="*/ 219662 w 225822"/>
                <a:gd name="connsiteY2" fmla="*/ 21510 h 111815"/>
                <a:gd name="connsiteX3" fmla="*/ 211287 w 225822"/>
                <a:gd name="connsiteY3" fmla="*/ 2436 h 111815"/>
                <a:gd name="connsiteX4" fmla="*/ 1644 w 225822"/>
                <a:gd name="connsiteY4" fmla="*/ 81474 h 111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822" h="111815">
                  <a:moveTo>
                    <a:pt x="1666" y="81496"/>
                  </a:moveTo>
                  <a:cubicBezTo>
                    <a:pt x="5064" y="91559"/>
                    <a:pt x="8353" y="101623"/>
                    <a:pt x="11839" y="111686"/>
                  </a:cubicBezTo>
                  <a:cubicBezTo>
                    <a:pt x="84212" y="89323"/>
                    <a:pt x="153954" y="59549"/>
                    <a:pt x="219662" y="21510"/>
                  </a:cubicBezTo>
                  <a:cubicBezTo>
                    <a:pt x="229726" y="15678"/>
                    <a:pt x="222424" y="-2322"/>
                    <a:pt x="211287" y="2436"/>
                  </a:cubicBezTo>
                  <a:cubicBezTo>
                    <a:pt x="142510" y="31990"/>
                    <a:pt x="73403" y="60185"/>
                    <a:pt x="1644" y="81474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CFA905F-846A-46D9-91CE-CFE618C63B19}"/>
                </a:ext>
              </a:extLst>
            </p:cNvPr>
            <p:cNvSpPr/>
            <p:nvPr/>
          </p:nvSpPr>
          <p:spPr>
            <a:xfrm>
              <a:off x="5843003" y="4069241"/>
              <a:ext cx="1949093" cy="1677228"/>
            </a:xfrm>
            <a:custGeom>
              <a:avLst/>
              <a:gdLst>
                <a:gd name="connsiteX0" fmla="*/ 51926 w 1949092"/>
                <a:gd name="connsiteY0" fmla="*/ 1349588 h 1677228"/>
                <a:gd name="connsiteX1" fmla="*/ 65541 w 1949092"/>
                <a:gd name="connsiteY1" fmla="*/ 1438273 h 1677228"/>
                <a:gd name="connsiteX2" fmla="*/ 65146 w 1949092"/>
                <a:gd name="connsiteY2" fmla="*/ 1442614 h 1677228"/>
                <a:gd name="connsiteX3" fmla="*/ 61682 w 1949092"/>
                <a:gd name="connsiteY3" fmla="*/ 1467717 h 1677228"/>
                <a:gd name="connsiteX4" fmla="*/ 60915 w 1949092"/>
                <a:gd name="connsiteY4" fmla="*/ 1471948 h 1677228"/>
                <a:gd name="connsiteX5" fmla="*/ 34584 w 1949092"/>
                <a:gd name="connsiteY5" fmla="*/ 1603123 h 1677228"/>
                <a:gd name="connsiteX6" fmla="*/ 173234 w 1949092"/>
                <a:gd name="connsiteY6" fmla="*/ 1669774 h 1677228"/>
                <a:gd name="connsiteX7" fmla="*/ 193690 w 1949092"/>
                <a:gd name="connsiteY7" fmla="*/ 1668721 h 1677228"/>
                <a:gd name="connsiteX8" fmla="*/ 1849169 w 1949092"/>
                <a:gd name="connsiteY8" fmla="*/ 1484577 h 1677228"/>
                <a:gd name="connsiteX9" fmla="*/ 1808258 w 1949092"/>
                <a:gd name="connsiteY9" fmla="*/ 267392 h 1677228"/>
                <a:gd name="connsiteX10" fmla="*/ 1740160 w 1949092"/>
                <a:gd name="connsiteY10" fmla="*/ 1644 h 1677228"/>
                <a:gd name="connsiteX11" fmla="*/ 1607407 w 1949092"/>
                <a:gd name="connsiteY11" fmla="*/ 49769 h 1677228"/>
                <a:gd name="connsiteX12" fmla="*/ 1318858 w 1949092"/>
                <a:gd name="connsiteY12" fmla="*/ 84804 h 1677228"/>
                <a:gd name="connsiteX13" fmla="*/ 1317061 w 1949092"/>
                <a:gd name="connsiteY13" fmla="*/ 384381 h 1677228"/>
                <a:gd name="connsiteX14" fmla="*/ 1273562 w 1949092"/>
                <a:gd name="connsiteY14" fmla="*/ 1059570 h 1677228"/>
                <a:gd name="connsiteX15" fmla="*/ 700893 w 1949092"/>
                <a:gd name="connsiteY15" fmla="*/ 1176866 h 1677228"/>
                <a:gd name="connsiteX16" fmla="*/ 597365 w 1949092"/>
                <a:gd name="connsiteY16" fmla="*/ 1190218 h 1677228"/>
                <a:gd name="connsiteX17" fmla="*/ 574783 w 1949092"/>
                <a:gd name="connsiteY17" fmla="*/ 1192652 h 1677228"/>
                <a:gd name="connsiteX18" fmla="*/ 568710 w 1949092"/>
                <a:gd name="connsiteY18" fmla="*/ 1193288 h 1677228"/>
                <a:gd name="connsiteX19" fmla="*/ 556651 w 1949092"/>
                <a:gd name="connsiteY19" fmla="*/ 1194450 h 1677228"/>
                <a:gd name="connsiteX20" fmla="*/ 94328 w 1949092"/>
                <a:gd name="connsiteY20" fmla="*/ 1239066 h 1677228"/>
                <a:gd name="connsiteX21" fmla="*/ 6520 w 1949092"/>
                <a:gd name="connsiteY21" fmla="*/ 1282608 h 1677228"/>
                <a:gd name="connsiteX22" fmla="*/ 51970 w 1949092"/>
                <a:gd name="connsiteY22" fmla="*/ 1349566 h 1677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949092" h="1677228">
                  <a:moveTo>
                    <a:pt x="51926" y="1349588"/>
                  </a:moveTo>
                  <a:cubicBezTo>
                    <a:pt x="65037" y="1379997"/>
                    <a:pt x="67843" y="1409332"/>
                    <a:pt x="65541" y="1438273"/>
                  </a:cubicBezTo>
                  <a:cubicBezTo>
                    <a:pt x="65431" y="1439763"/>
                    <a:pt x="65344" y="1441232"/>
                    <a:pt x="65146" y="1442614"/>
                  </a:cubicBezTo>
                  <a:cubicBezTo>
                    <a:pt x="64379" y="1450989"/>
                    <a:pt x="63129" y="1459342"/>
                    <a:pt x="61682" y="1467717"/>
                  </a:cubicBezTo>
                  <a:cubicBezTo>
                    <a:pt x="61397" y="1469099"/>
                    <a:pt x="61200" y="1470589"/>
                    <a:pt x="60915" y="1471948"/>
                  </a:cubicBezTo>
                  <a:cubicBezTo>
                    <a:pt x="52803" y="1515271"/>
                    <a:pt x="37960" y="1558200"/>
                    <a:pt x="34584" y="1603123"/>
                  </a:cubicBezTo>
                  <a:cubicBezTo>
                    <a:pt x="32062" y="1636186"/>
                    <a:pt x="124694" y="1666902"/>
                    <a:pt x="173234" y="1669774"/>
                  </a:cubicBezTo>
                  <a:cubicBezTo>
                    <a:pt x="181632" y="1670300"/>
                    <a:pt x="188669" y="1669993"/>
                    <a:pt x="193690" y="1668721"/>
                  </a:cubicBezTo>
                  <a:cubicBezTo>
                    <a:pt x="455623" y="1602597"/>
                    <a:pt x="1586645" y="1817699"/>
                    <a:pt x="1849169" y="1484577"/>
                  </a:cubicBezTo>
                  <a:cubicBezTo>
                    <a:pt x="2022198" y="1265025"/>
                    <a:pt x="1939981" y="866195"/>
                    <a:pt x="1808258" y="267392"/>
                  </a:cubicBezTo>
                  <a:cubicBezTo>
                    <a:pt x="1783439" y="154524"/>
                    <a:pt x="1758051" y="62616"/>
                    <a:pt x="1740160" y="1644"/>
                  </a:cubicBezTo>
                  <a:cubicBezTo>
                    <a:pt x="1701551" y="18965"/>
                    <a:pt x="1657220" y="35803"/>
                    <a:pt x="1607407" y="49769"/>
                  </a:cubicBezTo>
                  <a:cubicBezTo>
                    <a:pt x="1495526" y="81143"/>
                    <a:pt x="1395375" y="87062"/>
                    <a:pt x="1318858" y="84804"/>
                  </a:cubicBezTo>
                  <a:cubicBezTo>
                    <a:pt x="1320020" y="182259"/>
                    <a:pt x="1319494" y="282147"/>
                    <a:pt x="1317061" y="384381"/>
                  </a:cubicBezTo>
                  <a:cubicBezTo>
                    <a:pt x="1311382" y="621912"/>
                    <a:pt x="1295859" y="847362"/>
                    <a:pt x="1273562" y="1059570"/>
                  </a:cubicBezTo>
                  <a:cubicBezTo>
                    <a:pt x="969359" y="1127602"/>
                    <a:pt x="745948" y="1170333"/>
                    <a:pt x="700893" y="1176866"/>
                  </a:cubicBezTo>
                  <a:cubicBezTo>
                    <a:pt x="685962" y="1179037"/>
                    <a:pt x="612756" y="1188486"/>
                    <a:pt x="597365" y="1190218"/>
                  </a:cubicBezTo>
                  <a:cubicBezTo>
                    <a:pt x="589845" y="1191073"/>
                    <a:pt x="582325" y="1191819"/>
                    <a:pt x="574783" y="1192652"/>
                  </a:cubicBezTo>
                  <a:cubicBezTo>
                    <a:pt x="572744" y="1192871"/>
                    <a:pt x="570726" y="1193068"/>
                    <a:pt x="568710" y="1193288"/>
                  </a:cubicBezTo>
                  <a:cubicBezTo>
                    <a:pt x="564653" y="1193704"/>
                    <a:pt x="560707" y="1194143"/>
                    <a:pt x="556651" y="1194450"/>
                  </a:cubicBezTo>
                  <a:cubicBezTo>
                    <a:pt x="404319" y="1210126"/>
                    <a:pt x="249554" y="1218501"/>
                    <a:pt x="94328" y="1239066"/>
                  </a:cubicBezTo>
                  <a:cubicBezTo>
                    <a:pt x="84287" y="1240338"/>
                    <a:pt x="-22113" y="1252090"/>
                    <a:pt x="6520" y="1282608"/>
                  </a:cubicBezTo>
                  <a:cubicBezTo>
                    <a:pt x="28225" y="1305607"/>
                    <a:pt x="42696" y="1327860"/>
                    <a:pt x="51970" y="1349566"/>
                  </a:cubicBezTo>
                  <a:close/>
                </a:path>
              </a:pathLst>
            </a:custGeom>
            <a:solidFill>
              <a:srgbClr val="FFB09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ED34453-20C6-4449-9F47-EEC7D47F4F01}"/>
                </a:ext>
              </a:extLst>
            </p:cNvPr>
            <p:cNvSpPr/>
            <p:nvPr/>
          </p:nvSpPr>
          <p:spPr>
            <a:xfrm>
              <a:off x="6382553" y="2677076"/>
              <a:ext cx="1403171" cy="1547873"/>
            </a:xfrm>
            <a:custGeom>
              <a:avLst/>
              <a:gdLst>
                <a:gd name="connsiteX0" fmla="*/ 1688 w 1403171"/>
                <a:gd name="connsiteY0" fmla="*/ 126220 h 1547873"/>
                <a:gd name="connsiteX1" fmla="*/ 45318 w 1403171"/>
                <a:gd name="connsiteY1" fmla="*/ 134288 h 1547873"/>
                <a:gd name="connsiteX2" fmla="*/ 279428 w 1403171"/>
                <a:gd name="connsiteY2" fmla="*/ 215058 h 1547873"/>
                <a:gd name="connsiteX3" fmla="*/ 661705 w 1403171"/>
                <a:gd name="connsiteY3" fmla="*/ 599308 h 1547873"/>
                <a:gd name="connsiteX4" fmla="*/ 714390 w 1403171"/>
                <a:gd name="connsiteY4" fmla="*/ 822215 h 1547873"/>
                <a:gd name="connsiteX5" fmla="*/ 732762 w 1403171"/>
                <a:gd name="connsiteY5" fmla="*/ 1090198 h 1547873"/>
                <a:gd name="connsiteX6" fmla="*/ 732828 w 1403171"/>
                <a:gd name="connsiteY6" fmla="*/ 1091251 h 1547873"/>
                <a:gd name="connsiteX7" fmla="*/ 746115 w 1403171"/>
                <a:gd name="connsiteY7" fmla="*/ 1457194 h 1547873"/>
                <a:gd name="connsiteX8" fmla="*/ 747583 w 1403171"/>
                <a:gd name="connsiteY8" fmla="*/ 1548202 h 1547873"/>
                <a:gd name="connsiteX9" fmla="*/ 778059 w 1403171"/>
                <a:gd name="connsiteY9" fmla="*/ 1546185 h 1547873"/>
                <a:gd name="connsiteX10" fmla="*/ 946044 w 1403171"/>
                <a:gd name="connsiteY10" fmla="*/ 1527264 h 1547873"/>
                <a:gd name="connsiteX11" fmla="*/ 1097258 w 1403171"/>
                <a:gd name="connsiteY11" fmla="*/ 1497337 h 1547873"/>
                <a:gd name="connsiteX12" fmla="*/ 1257241 w 1403171"/>
                <a:gd name="connsiteY12" fmla="*/ 1451844 h 1547873"/>
                <a:gd name="connsiteX13" fmla="*/ 1363225 w 1403171"/>
                <a:gd name="connsiteY13" fmla="*/ 1416151 h 1547873"/>
                <a:gd name="connsiteX14" fmla="*/ 1403237 w 1403171"/>
                <a:gd name="connsiteY14" fmla="*/ 1401264 h 1547873"/>
                <a:gd name="connsiteX15" fmla="*/ 1212757 w 1403171"/>
                <a:gd name="connsiteY15" fmla="*/ 715223 h 1547873"/>
                <a:gd name="connsiteX16" fmla="*/ 1088335 w 1403171"/>
                <a:gd name="connsiteY16" fmla="*/ 401460 h 1547873"/>
                <a:gd name="connsiteX17" fmla="*/ 955757 w 1403171"/>
                <a:gd name="connsiteY17" fmla="*/ 245270 h 1547873"/>
                <a:gd name="connsiteX18" fmla="*/ 922147 w 1403171"/>
                <a:gd name="connsiteY18" fmla="*/ 216198 h 1547873"/>
                <a:gd name="connsiteX19" fmla="*/ 922081 w 1403171"/>
                <a:gd name="connsiteY19" fmla="*/ 216132 h 1547873"/>
                <a:gd name="connsiteX20" fmla="*/ 552126 w 1403171"/>
                <a:gd name="connsiteY20" fmla="*/ 45822 h 1547873"/>
                <a:gd name="connsiteX21" fmla="*/ 380369 w 1403171"/>
                <a:gd name="connsiteY21" fmla="*/ 35386 h 1547873"/>
                <a:gd name="connsiteX22" fmla="*/ 387670 w 1403171"/>
                <a:gd name="connsiteY22" fmla="*/ 1644 h 1547873"/>
                <a:gd name="connsiteX23" fmla="*/ 42906 w 1403171"/>
                <a:gd name="connsiteY23" fmla="*/ 106838 h 1547873"/>
                <a:gd name="connsiteX24" fmla="*/ 1644 w 1403171"/>
                <a:gd name="connsiteY24" fmla="*/ 126241 h 1547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03171" h="1547873">
                  <a:moveTo>
                    <a:pt x="1688" y="126220"/>
                  </a:moveTo>
                  <a:cubicBezTo>
                    <a:pt x="1688" y="126220"/>
                    <a:pt x="17825" y="128368"/>
                    <a:pt x="45318" y="134288"/>
                  </a:cubicBezTo>
                  <a:cubicBezTo>
                    <a:pt x="95569" y="145206"/>
                    <a:pt x="183465" y="168731"/>
                    <a:pt x="279428" y="215058"/>
                  </a:cubicBezTo>
                  <a:cubicBezTo>
                    <a:pt x="420776" y="283177"/>
                    <a:pt x="579642" y="400540"/>
                    <a:pt x="661705" y="599308"/>
                  </a:cubicBezTo>
                  <a:cubicBezTo>
                    <a:pt x="688628" y="664489"/>
                    <a:pt x="707352" y="738375"/>
                    <a:pt x="714390" y="822215"/>
                  </a:cubicBezTo>
                  <a:cubicBezTo>
                    <a:pt x="722041" y="913289"/>
                    <a:pt x="728093" y="1003180"/>
                    <a:pt x="732762" y="1090198"/>
                  </a:cubicBezTo>
                  <a:cubicBezTo>
                    <a:pt x="732828" y="1090549"/>
                    <a:pt x="732828" y="1090900"/>
                    <a:pt x="732828" y="1091251"/>
                  </a:cubicBezTo>
                  <a:cubicBezTo>
                    <a:pt x="739932" y="1221483"/>
                    <a:pt x="743966" y="1345400"/>
                    <a:pt x="746115" y="1457194"/>
                  </a:cubicBezTo>
                  <a:cubicBezTo>
                    <a:pt x="746750" y="1488502"/>
                    <a:pt x="747233" y="1518911"/>
                    <a:pt x="747583" y="1548202"/>
                  </a:cubicBezTo>
                  <a:cubicBezTo>
                    <a:pt x="757735" y="1547566"/>
                    <a:pt x="767907" y="1546953"/>
                    <a:pt x="778059" y="1546185"/>
                  </a:cubicBezTo>
                  <a:cubicBezTo>
                    <a:pt x="834295" y="1542085"/>
                    <a:pt x="890378" y="1535881"/>
                    <a:pt x="946044" y="1527264"/>
                  </a:cubicBezTo>
                  <a:cubicBezTo>
                    <a:pt x="996778" y="1519393"/>
                    <a:pt x="1047227" y="1509527"/>
                    <a:pt x="1097258" y="1497337"/>
                  </a:cubicBezTo>
                  <a:cubicBezTo>
                    <a:pt x="1150907" y="1484248"/>
                    <a:pt x="1204360" y="1468748"/>
                    <a:pt x="1257241" y="1451844"/>
                  </a:cubicBezTo>
                  <a:cubicBezTo>
                    <a:pt x="1292804" y="1440443"/>
                    <a:pt x="1328233" y="1428472"/>
                    <a:pt x="1363225" y="1416151"/>
                  </a:cubicBezTo>
                  <a:cubicBezTo>
                    <a:pt x="1376730" y="1411349"/>
                    <a:pt x="1390082" y="1406416"/>
                    <a:pt x="1403237" y="1401264"/>
                  </a:cubicBezTo>
                  <a:cubicBezTo>
                    <a:pt x="1351802" y="1161037"/>
                    <a:pt x="1284582" y="921840"/>
                    <a:pt x="1212757" y="715223"/>
                  </a:cubicBezTo>
                  <a:cubicBezTo>
                    <a:pt x="1172175" y="598343"/>
                    <a:pt x="1130014" y="491899"/>
                    <a:pt x="1088335" y="401460"/>
                  </a:cubicBezTo>
                  <a:cubicBezTo>
                    <a:pt x="1053541" y="347614"/>
                    <a:pt x="1010042" y="294469"/>
                    <a:pt x="955757" y="245270"/>
                  </a:cubicBezTo>
                  <a:cubicBezTo>
                    <a:pt x="947952" y="238254"/>
                    <a:pt x="936748" y="228147"/>
                    <a:pt x="922147" y="216198"/>
                  </a:cubicBezTo>
                  <a:lnTo>
                    <a:pt x="922081" y="216132"/>
                  </a:lnTo>
                  <a:cubicBezTo>
                    <a:pt x="858828" y="164302"/>
                    <a:pt x="732587" y="76999"/>
                    <a:pt x="552126" y="45822"/>
                  </a:cubicBezTo>
                  <a:cubicBezTo>
                    <a:pt x="488874" y="34904"/>
                    <a:pt x="430752" y="32952"/>
                    <a:pt x="380369" y="35386"/>
                  </a:cubicBezTo>
                  <a:cubicBezTo>
                    <a:pt x="383636" y="24402"/>
                    <a:pt x="386070" y="13199"/>
                    <a:pt x="387670" y="1644"/>
                  </a:cubicBezTo>
                  <a:cubicBezTo>
                    <a:pt x="238386" y="25915"/>
                    <a:pt x="106926" y="78314"/>
                    <a:pt x="42906" y="106838"/>
                  </a:cubicBezTo>
                  <a:cubicBezTo>
                    <a:pt x="16531" y="118590"/>
                    <a:pt x="1644" y="126241"/>
                    <a:pt x="1644" y="126241"/>
                  </a:cubicBezTo>
                  <a:close/>
                </a:path>
              </a:pathLst>
            </a:custGeom>
            <a:solidFill>
              <a:srgbClr val="1BD7D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9051B11-3A66-420B-8271-69389BF26DE5}"/>
                </a:ext>
              </a:extLst>
            </p:cNvPr>
            <p:cNvSpPr/>
            <p:nvPr/>
          </p:nvSpPr>
          <p:spPr>
            <a:xfrm>
              <a:off x="5995736" y="2126179"/>
              <a:ext cx="778322" cy="1148847"/>
            </a:xfrm>
            <a:custGeom>
              <a:avLst/>
              <a:gdLst>
                <a:gd name="connsiteX0" fmla="*/ 24273 w 778321"/>
                <a:gd name="connsiteY0" fmla="*/ 1121592 h 1148846"/>
                <a:gd name="connsiteX1" fmla="*/ 458467 w 778321"/>
                <a:gd name="connsiteY1" fmla="*/ 1075047 h 1148846"/>
                <a:gd name="connsiteX2" fmla="*/ 482957 w 778321"/>
                <a:gd name="connsiteY2" fmla="*/ 1041524 h 1148846"/>
                <a:gd name="connsiteX3" fmla="*/ 574404 w 778321"/>
                <a:gd name="connsiteY3" fmla="*/ 904890 h 1148846"/>
                <a:gd name="connsiteX4" fmla="*/ 666268 w 778321"/>
                <a:gd name="connsiteY4" fmla="*/ 765954 h 1148846"/>
                <a:gd name="connsiteX5" fmla="*/ 717352 w 778321"/>
                <a:gd name="connsiteY5" fmla="*/ 684965 h 1148846"/>
                <a:gd name="connsiteX6" fmla="*/ 728074 w 778321"/>
                <a:gd name="connsiteY6" fmla="*/ 669026 h 1148846"/>
                <a:gd name="connsiteX7" fmla="*/ 767253 w 778321"/>
                <a:gd name="connsiteY7" fmla="*/ 586239 h 1148846"/>
                <a:gd name="connsiteX8" fmla="*/ 774554 w 778321"/>
                <a:gd name="connsiteY8" fmla="*/ 552497 h 1148846"/>
                <a:gd name="connsiteX9" fmla="*/ 775190 w 778321"/>
                <a:gd name="connsiteY9" fmla="*/ 548397 h 1148846"/>
                <a:gd name="connsiteX10" fmla="*/ 774904 w 778321"/>
                <a:gd name="connsiteY10" fmla="*/ 479379 h 1148846"/>
                <a:gd name="connsiteX11" fmla="*/ 765937 w 778321"/>
                <a:gd name="connsiteY11" fmla="*/ 460458 h 1148846"/>
                <a:gd name="connsiteX12" fmla="*/ 693915 w 778321"/>
                <a:gd name="connsiteY12" fmla="*/ 432284 h 1148846"/>
                <a:gd name="connsiteX13" fmla="*/ 686965 w 778321"/>
                <a:gd name="connsiteY13" fmla="*/ 432701 h 1148846"/>
                <a:gd name="connsiteX14" fmla="*/ 682931 w 778321"/>
                <a:gd name="connsiteY14" fmla="*/ 417946 h 1148846"/>
                <a:gd name="connsiteX15" fmla="*/ 603871 w 778321"/>
                <a:gd name="connsiteY15" fmla="*/ 352698 h 1148846"/>
                <a:gd name="connsiteX16" fmla="*/ 603520 w 778321"/>
                <a:gd name="connsiteY16" fmla="*/ 332791 h 1148846"/>
                <a:gd name="connsiteX17" fmla="*/ 598236 w 778321"/>
                <a:gd name="connsiteY17" fmla="*/ 314221 h 1148846"/>
                <a:gd name="connsiteX18" fmla="*/ 489118 w 778321"/>
                <a:gd name="connsiteY18" fmla="*/ 261624 h 1148846"/>
                <a:gd name="connsiteX19" fmla="*/ 354808 w 778321"/>
                <a:gd name="connsiteY19" fmla="*/ 281531 h 1148846"/>
                <a:gd name="connsiteX20" fmla="*/ 347507 w 778321"/>
                <a:gd name="connsiteY20" fmla="*/ 229636 h 1148846"/>
                <a:gd name="connsiteX21" fmla="*/ 347507 w 778321"/>
                <a:gd name="connsiteY21" fmla="*/ 229219 h 1148846"/>
                <a:gd name="connsiteX22" fmla="*/ 347639 w 778321"/>
                <a:gd name="connsiteY22" fmla="*/ 227838 h 1148846"/>
                <a:gd name="connsiteX23" fmla="*/ 348472 w 778321"/>
                <a:gd name="connsiteY23" fmla="*/ 220384 h 1148846"/>
                <a:gd name="connsiteX24" fmla="*/ 357877 w 778321"/>
                <a:gd name="connsiteY24" fmla="*/ 183923 h 1148846"/>
                <a:gd name="connsiteX25" fmla="*/ 365244 w 778321"/>
                <a:gd name="connsiteY25" fmla="*/ 165836 h 1148846"/>
                <a:gd name="connsiteX26" fmla="*/ 388484 w 778321"/>
                <a:gd name="connsiteY26" fmla="*/ 124376 h 1148846"/>
                <a:gd name="connsiteX27" fmla="*/ 389449 w 778321"/>
                <a:gd name="connsiteY27" fmla="*/ 123192 h 1148846"/>
                <a:gd name="connsiteX28" fmla="*/ 393702 w 778321"/>
                <a:gd name="connsiteY28" fmla="*/ 126744 h 1148846"/>
                <a:gd name="connsiteX29" fmla="*/ 435381 w 778321"/>
                <a:gd name="connsiteY29" fmla="*/ 154369 h 1148846"/>
                <a:gd name="connsiteX30" fmla="*/ 435446 w 778321"/>
                <a:gd name="connsiteY30" fmla="*/ 154369 h 1148846"/>
                <a:gd name="connsiteX31" fmla="*/ 497033 w 778321"/>
                <a:gd name="connsiteY31" fmla="*/ 118478 h 1148846"/>
                <a:gd name="connsiteX32" fmla="*/ 487912 w 778321"/>
                <a:gd name="connsiteY32" fmla="*/ 98856 h 1148846"/>
                <a:gd name="connsiteX33" fmla="*/ 318589 w 778321"/>
                <a:gd name="connsiteY33" fmla="*/ 7233 h 1148846"/>
                <a:gd name="connsiteX34" fmla="*/ 289648 w 778321"/>
                <a:gd name="connsiteY34" fmla="*/ 18437 h 1148846"/>
                <a:gd name="connsiteX35" fmla="*/ 161105 w 778321"/>
                <a:gd name="connsiteY35" fmla="*/ 196552 h 1148846"/>
                <a:gd name="connsiteX36" fmla="*/ 159986 w 778321"/>
                <a:gd name="connsiteY36" fmla="*/ 199336 h 1148846"/>
                <a:gd name="connsiteX37" fmla="*/ 158386 w 778321"/>
                <a:gd name="connsiteY37" fmla="*/ 203370 h 1148846"/>
                <a:gd name="connsiteX38" fmla="*/ 117387 w 778321"/>
                <a:gd name="connsiteY38" fmla="*/ 308499 h 1148846"/>
                <a:gd name="connsiteX39" fmla="*/ 116905 w 778321"/>
                <a:gd name="connsiteY39" fmla="*/ 309748 h 1148846"/>
                <a:gd name="connsiteX40" fmla="*/ 116839 w 778321"/>
                <a:gd name="connsiteY40" fmla="*/ 309880 h 1148846"/>
                <a:gd name="connsiteX41" fmla="*/ 82746 w 778321"/>
                <a:gd name="connsiteY41" fmla="*/ 392250 h 1148846"/>
                <a:gd name="connsiteX42" fmla="*/ 44685 w 778321"/>
                <a:gd name="connsiteY42" fmla="*/ 534935 h 1148846"/>
                <a:gd name="connsiteX43" fmla="*/ 42734 w 778321"/>
                <a:gd name="connsiteY43" fmla="*/ 560478 h 1148846"/>
                <a:gd name="connsiteX44" fmla="*/ 18924 w 778321"/>
                <a:gd name="connsiteY44" fmla="*/ 994540 h 1148846"/>
                <a:gd name="connsiteX45" fmla="*/ 14473 w 778321"/>
                <a:gd name="connsiteY45" fmla="*/ 1006796 h 1148846"/>
                <a:gd name="connsiteX46" fmla="*/ 24295 w 778321"/>
                <a:gd name="connsiteY46" fmla="*/ 1121658 h 1148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778321" h="1148846">
                  <a:moveTo>
                    <a:pt x="24273" y="1121592"/>
                  </a:moveTo>
                  <a:cubicBezTo>
                    <a:pt x="116335" y="1203349"/>
                    <a:pt x="458467" y="1075047"/>
                    <a:pt x="458467" y="1075047"/>
                  </a:cubicBezTo>
                  <a:cubicBezTo>
                    <a:pt x="467106" y="1064260"/>
                    <a:pt x="475174" y="1052991"/>
                    <a:pt x="482957" y="1041524"/>
                  </a:cubicBezTo>
                  <a:cubicBezTo>
                    <a:pt x="513783" y="995877"/>
                    <a:pt x="539807" y="945933"/>
                    <a:pt x="574404" y="904890"/>
                  </a:cubicBezTo>
                  <a:cubicBezTo>
                    <a:pt x="611018" y="861611"/>
                    <a:pt x="638161" y="813684"/>
                    <a:pt x="666268" y="765954"/>
                  </a:cubicBezTo>
                  <a:cubicBezTo>
                    <a:pt x="682339" y="738615"/>
                    <a:pt x="698695" y="711340"/>
                    <a:pt x="717352" y="684965"/>
                  </a:cubicBezTo>
                  <a:cubicBezTo>
                    <a:pt x="721101" y="679681"/>
                    <a:pt x="724719" y="674310"/>
                    <a:pt x="728074" y="669026"/>
                  </a:cubicBezTo>
                  <a:cubicBezTo>
                    <a:pt x="745679" y="641971"/>
                    <a:pt x="758965" y="614828"/>
                    <a:pt x="767253" y="586239"/>
                  </a:cubicBezTo>
                  <a:cubicBezTo>
                    <a:pt x="770519" y="575255"/>
                    <a:pt x="772953" y="564051"/>
                    <a:pt x="774554" y="552497"/>
                  </a:cubicBezTo>
                  <a:cubicBezTo>
                    <a:pt x="774838" y="551182"/>
                    <a:pt x="775036" y="549778"/>
                    <a:pt x="775190" y="548397"/>
                  </a:cubicBezTo>
                  <a:cubicBezTo>
                    <a:pt x="778039" y="526626"/>
                    <a:pt x="778039" y="503803"/>
                    <a:pt x="774904" y="479379"/>
                  </a:cubicBezTo>
                  <a:cubicBezTo>
                    <a:pt x="774071" y="472494"/>
                    <a:pt x="771419" y="466092"/>
                    <a:pt x="765937" y="460458"/>
                  </a:cubicBezTo>
                  <a:cubicBezTo>
                    <a:pt x="739913" y="434499"/>
                    <a:pt x="707837" y="431934"/>
                    <a:pt x="693915" y="432284"/>
                  </a:cubicBezTo>
                  <a:cubicBezTo>
                    <a:pt x="689530" y="432350"/>
                    <a:pt x="686965" y="432701"/>
                    <a:pt x="686965" y="432701"/>
                  </a:cubicBezTo>
                  <a:cubicBezTo>
                    <a:pt x="686965" y="432701"/>
                    <a:pt x="685913" y="426650"/>
                    <a:pt x="682931" y="417946"/>
                  </a:cubicBezTo>
                  <a:cubicBezTo>
                    <a:pt x="675060" y="394355"/>
                    <a:pt x="653771" y="350594"/>
                    <a:pt x="603871" y="352698"/>
                  </a:cubicBezTo>
                  <a:cubicBezTo>
                    <a:pt x="603871" y="352698"/>
                    <a:pt x="605274" y="344411"/>
                    <a:pt x="603520" y="332791"/>
                  </a:cubicBezTo>
                  <a:cubicBezTo>
                    <a:pt x="602687" y="327156"/>
                    <a:pt x="601086" y="320820"/>
                    <a:pt x="598236" y="314221"/>
                  </a:cubicBezTo>
                  <a:cubicBezTo>
                    <a:pt x="587801" y="289797"/>
                    <a:pt x="560110" y="262457"/>
                    <a:pt x="489118" y="261624"/>
                  </a:cubicBezTo>
                  <a:cubicBezTo>
                    <a:pt x="455157" y="261207"/>
                    <a:pt x="411395" y="266776"/>
                    <a:pt x="354808" y="281531"/>
                  </a:cubicBezTo>
                  <a:cubicBezTo>
                    <a:pt x="354808" y="281531"/>
                    <a:pt x="344569" y="263378"/>
                    <a:pt x="347507" y="229636"/>
                  </a:cubicBezTo>
                  <a:lnTo>
                    <a:pt x="347507" y="229219"/>
                  </a:lnTo>
                  <a:cubicBezTo>
                    <a:pt x="347573" y="228737"/>
                    <a:pt x="347573" y="228321"/>
                    <a:pt x="347639" y="227838"/>
                  </a:cubicBezTo>
                  <a:cubicBezTo>
                    <a:pt x="347836" y="225404"/>
                    <a:pt x="348121" y="222971"/>
                    <a:pt x="348472" y="220384"/>
                  </a:cubicBezTo>
                  <a:cubicBezTo>
                    <a:pt x="350072" y="209531"/>
                    <a:pt x="352988" y="197363"/>
                    <a:pt x="357877" y="183923"/>
                  </a:cubicBezTo>
                  <a:cubicBezTo>
                    <a:pt x="359960" y="178069"/>
                    <a:pt x="362394" y="172106"/>
                    <a:pt x="365244" y="165836"/>
                  </a:cubicBezTo>
                  <a:cubicBezTo>
                    <a:pt x="371164" y="152966"/>
                    <a:pt x="378750" y="139131"/>
                    <a:pt x="388484" y="124376"/>
                  </a:cubicBezTo>
                  <a:cubicBezTo>
                    <a:pt x="388484" y="124376"/>
                    <a:pt x="388967" y="123960"/>
                    <a:pt x="389449" y="123192"/>
                  </a:cubicBezTo>
                  <a:cubicBezTo>
                    <a:pt x="390918" y="124376"/>
                    <a:pt x="392233" y="125560"/>
                    <a:pt x="393702" y="126744"/>
                  </a:cubicBezTo>
                  <a:cubicBezTo>
                    <a:pt x="410058" y="139482"/>
                    <a:pt x="423827" y="148383"/>
                    <a:pt x="435381" y="154369"/>
                  </a:cubicBezTo>
                  <a:lnTo>
                    <a:pt x="435446" y="154369"/>
                  </a:lnTo>
                  <a:cubicBezTo>
                    <a:pt x="504838" y="189843"/>
                    <a:pt x="497033" y="118478"/>
                    <a:pt x="497033" y="118478"/>
                  </a:cubicBezTo>
                  <a:cubicBezTo>
                    <a:pt x="497252" y="111375"/>
                    <a:pt x="493766" y="104776"/>
                    <a:pt x="487912" y="98856"/>
                  </a:cubicBezTo>
                  <a:cubicBezTo>
                    <a:pt x="467807" y="60093"/>
                    <a:pt x="413391" y="-20172"/>
                    <a:pt x="318589" y="7233"/>
                  </a:cubicBezTo>
                  <a:cubicBezTo>
                    <a:pt x="309336" y="9886"/>
                    <a:pt x="299668" y="13569"/>
                    <a:pt x="289648" y="18437"/>
                  </a:cubicBezTo>
                  <a:cubicBezTo>
                    <a:pt x="224094" y="50162"/>
                    <a:pt x="199516" y="98659"/>
                    <a:pt x="161105" y="196552"/>
                  </a:cubicBezTo>
                  <a:cubicBezTo>
                    <a:pt x="160754" y="197451"/>
                    <a:pt x="160337" y="198372"/>
                    <a:pt x="159986" y="199336"/>
                  </a:cubicBezTo>
                  <a:cubicBezTo>
                    <a:pt x="159504" y="200652"/>
                    <a:pt x="158934" y="202055"/>
                    <a:pt x="158386" y="203370"/>
                  </a:cubicBezTo>
                  <a:cubicBezTo>
                    <a:pt x="146634" y="233561"/>
                    <a:pt x="133480" y="268289"/>
                    <a:pt x="117387" y="308499"/>
                  </a:cubicBezTo>
                  <a:cubicBezTo>
                    <a:pt x="117168" y="308915"/>
                    <a:pt x="117036" y="309332"/>
                    <a:pt x="116905" y="309748"/>
                  </a:cubicBezTo>
                  <a:cubicBezTo>
                    <a:pt x="116905" y="309814"/>
                    <a:pt x="116839" y="309880"/>
                    <a:pt x="116839" y="309880"/>
                  </a:cubicBezTo>
                  <a:cubicBezTo>
                    <a:pt x="106754" y="335137"/>
                    <a:pt x="95484" y="362477"/>
                    <a:pt x="82746" y="392250"/>
                  </a:cubicBezTo>
                  <a:cubicBezTo>
                    <a:pt x="59989" y="445483"/>
                    <a:pt x="48982" y="491875"/>
                    <a:pt x="44685" y="534935"/>
                  </a:cubicBezTo>
                  <a:cubicBezTo>
                    <a:pt x="43720" y="543552"/>
                    <a:pt x="43150" y="552124"/>
                    <a:pt x="42734" y="560478"/>
                  </a:cubicBezTo>
                  <a:cubicBezTo>
                    <a:pt x="36464" y="695379"/>
                    <a:pt x="87416" y="802174"/>
                    <a:pt x="18924" y="994540"/>
                  </a:cubicBezTo>
                  <a:cubicBezTo>
                    <a:pt x="17521" y="998574"/>
                    <a:pt x="16008" y="1002674"/>
                    <a:pt x="14473" y="1006796"/>
                  </a:cubicBezTo>
                  <a:cubicBezTo>
                    <a:pt x="-6969" y="1063843"/>
                    <a:pt x="-63" y="1100085"/>
                    <a:pt x="24295" y="1121658"/>
                  </a:cubicBezTo>
                  <a:close/>
                </a:path>
              </a:pathLst>
            </a:custGeom>
            <a:solidFill>
              <a:srgbClr val="FFB09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1B9F453-30C8-4685-84D2-4AF4319CF8D6}"/>
                </a:ext>
              </a:extLst>
            </p:cNvPr>
            <p:cNvSpPr/>
            <p:nvPr/>
          </p:nvSpPr>
          <p:spPr>
            <a:xfrm>
              <a:off x="4925053" y="3100218"/>
              <a:ext cx="1554451" cy="2260421"/>
            </a:xfrm>
            <a:custGeom>
              <a:avLst/>
              <a:gdLst>
                <a:gd name="connsiteX0" fmla="*/ 1644 w 1554450"/>
                <a:gd name="connsiteY0" fmla="*/ 1571970 h 2260421"/>
                <a:gd name="connsiteX1" fmla="*/ 570345 w 1554450"/>
                <a:gd name="connsiteY1" fmla="*/ 2065075 h 2260421"/>
                <a:gd name="connsiteX2" fmla="*/ 1231787 w 1554450"/>
                <a:gd name="connsiteY2" fmla="*/ 2171672 h 2260421"/>
                <a:gd name="connsiteX3" fmla="*/ 1401900 w 1554450"/>
                <a:gd name="connsiteY3" fmla="*/ 1537855 h 2260421"/>
                <a:gd name="connsiteX4" fmla="*/ 1553662 w 1554450"/>
                <a:gd name="connsiteY4" fmla="*/ 67354 h 2260421"/>
                <a:gd name="connsiteX5" fmla="*/ 1054812 w 1554450"/>
                <a:gd name="connsiteY5" fmla="*/ 25916 h 2260421"/>
                <a:gd name="connsiteX6" fmla="*/ 767491 w 1554450"/>
                <a:gd name="connsiteY6" fmla="*/ 1026312 h 2260421"/>
                <a:gd name="connsiteX7" fmla="*/ 766438 w 1554450"/>
                <a:gd name="connsiteY7" fmla="*/ 1028219 h 2260421"/>
                <a:gd name="connsiteX8" fmla="*/ 753503 w 1554450"/>
                <a:gd name="connsiteY8" fmla="*/ 1004387 h 2260421"/>
                <a:gd name="connsiteX9" fmla="*/ 703471 w 1554450"/>
                <a:gd name="connsiteY9" fmla="*/ 913904 h 2260421"/>
                <a:gd name="connsiteX10" fmla="*/ 372279 w 1554450"/>
                <a:gd name="connsiteY10" fmla="*/ 1316943 h 2260421"/>
                <a:gd name="connsiteX11" fmla="*/ 1644 w 1554450"/>
                <a:gd name="connsiteY11" fmla="*/ 1571970 h 226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4450" h="2260421">
                  <a:moveTo>
                    <a:pt x="1644" y="1571970"/>
                  </a:moveTo>
                  <a:cubicBezTo>
                    <a:pt x="162833" y="1765871"/>
                    <a:pt x="355309" y="1933265"/>
                    <a:pt x="570345" y="2065075"/>
                  </a:cubicBezTo>
                  <a:cubicBezTo>
                    <a:pt x="749447" y="2175049"/>
                    <a:pt x="1049375" y="2378486"/>
                    <a:pt x="1231787" y="2171672"/>
                  </a:cubicBezTo>
                  <a:cubicBezTo>
                    <a:pt x="1376467" y="2007655"/>
                    <a:pt x="1369144" y="1742674"/>
                    <a:pt x="1401900" y="1537855"/>
                  </a:cubicBezTo>
                  <a:cubicBezTo>
                    <a:pt x="1441430" y="1290240"/>
                    <a:pt x="1460197" y="578042"/>
                    <a:pt x="1553662" y="67354"/>
                  </a:cubicBezTo>
                  <a:cubicBezTo>
                    <a:pt x="1553662" y="67244"/>
                    <a:pt x="1498543" y="-46873"/>
                    <a:pt x="1054812" y="25916"/>
                  </a:cubicBezTo>
                  <a:cubicBezTo>
                    <a:pt x="1054812" y="25916"/>
                    <a:pt x="859464" y="781086"/>
                    <a:pt x="767491" y="1026312"/>
                  </a:cubicBezTo>
                  <a:cubicBezTo>
                    <a:pt x="767162" y="1026947"/>
                    <a:pt x="766745" y="1027583"/>
                    <a:pt x="766438" y="1028219"/>
                  </a:cubicBezTo>
                  <a:cubicBezTo>
                    <a:pt x="766438" y="1028219"/>
                    <a:pt x="761878" y="1019647"/>
                    <a:pt x="753503" y="1004387"/>
                  </a:cubicBezTo>
                  <a:cubicBezTo>
                    <a:pt x="742584" y="984458"/>
                    <a:pt x="725308" y="952996"/>
                    <a:pt x="703471" y="913904"/>
                  </a:cubicBezTo>
                  <a:cubicBezTo>
                    <a:pt x="620706" y="1067420"/>
                    <a:pt x="503475" y="1202936"/>
                    <a:pt x="372279" y="1316943"/>
                  </a:cubicBezTo>
                  <a:cubicBezTo>
                    <a:pt x="259630" y="1414749"/>
                    <a:pt x="134770" y="1501614"/>
                    <a:pt x="1644" y="1571970"/>
                  </a:cubicBezTo>
                  <a:close/>
                </a:path>
              </a:pathLst>
            </a:custGeom>
            <a:solidFill>
              <a:srgbClr val="FFB09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EBFD228-FA67-4482-99CF-A97CAB31ABF7}"/>
                </a:ext>
              </a:extLst>
            </p:cNvPr>
            <p:cNvSpPr/>
            <p:nvPr/>
          </p:nvSpPr>
          <p:spPr>
            <a:xfrm>
              <a:off x="6118362" y="2102984"/>
              <a:ext cx="385872" cy="228015"/>
            </a:xfrm>
            <a:custGeom>
              <a:avLst/>
              <a:gdLst>
                <a:gd name="connsiteX0" fmla="*/ 1644 w 385872"/>
                <a:gd name="connsiteY0" fmla="*/ 226543 h 228015"/>
                <a:gd name="connsiteX1" fmla="*/ 35233 w 385872"/>
                <a:gd name="connsiteY1" fmla="*/ 226543 h 228015"/>
                <a:gd name="connsiteX2" fmla="*/ 96929 w 385872"/>
                <a:gd name="connsiteY2" fmla="*/ 119003 h 228015"/>
                <a:gd name="connsiteX3" fmla="*/ 265002 w 385872"/>
                <a:gd name="connsiteY3" fmla="*/ 33980 h 228015"/>
                <a:gd name="connsiteX4" fmla="*/ 374384 w 385872"/>
                <a:gd name="connsiteY4" fmla="*/ 141629 h 228015"/>
                <a:gd name="connsiteX5" fmla="*/ 384228 w 385872"/>
                <a:gd name="connsiteY5" fmla="*/ 134635 h 228015"/>
                <a:gd name="connsiteX6" fmla="*/ 173533 w 385872"/>
                <a:gd name="connsiteY6" fmla="*/ 18194 h 228015"/>
                <a:gd name="connsiteX7" fmla="*/ 1644 w 385872"/>
                <a:gd name="connsiteY7" fmla="*/ 226543 h 228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5872" h="228015">
                  <a:moveTo>
                    <a:pt x="1644" y="226543"/>
                  </a:moveTo>
                  <a:cubicBezTo>
                    <a:pt x="13199" y="227815"/>
                    <a:pt x="23679" y="225798"/>
                    <a:pt x="35233" y="226543"/>
                  </a:cubicBezTo>
                  <a:cubicBezTo>
                    <a:pt x="51457" y="190938"/>
                    <a:pt x="72877" y="150903"/>
                    <a:pt x="96929" y="119003"/>
                  </a:cubicBezTo>
                  <a:cubicBezTo>
                    <a:pt x="134025" y="69519"/>
                    <a:pt x="197804" y="12362"/>
                    <a:pt x="265002" y="33980"/>
                  </a:cubicBezTo>
                  <a:cubicBezTo>
                    <a:pt x="316613" y="50621"/>
                    <a:pt x="352021" y="93417"/>
                    <a:pt x="374384" y="141629"/>
                  </a:cubicBezTo>
                  <a:cubicBezTo>
                    <a:pt x="377672" y="139393"/>
                    <a:pt x="381049" y="137069"/>
                    <a:pt x="384228" y="134635"/>
                  </a:cubicBezTo>
                  <a:cubicBezTo>
                    <a:pt x="353293" y="46279"/>
                    <a:pt x="268927" y="-34030"/>
                    <a:pt x="173533" y="18194"/>
                  </a:cubicBezTo>
                  <a:cubicBezTo>
                    <a:pt x="98397" y="59412"/>
                    <a:pt x="37250" y="142199"/>
                    <a:pt x="1644" y="226543"/>
                  </a:cubicBezTo>
                  <a:close/>
                </a:path>
              </a:pathLst>
            </a:custGeom>
            <a:solidFill>
              <a:srgbClr val="DA6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6EF4C47-FB57-49AE-887C-FCB793A75AEE}"/>
                </a:ext>
              </a:extLst>
            </p:cNvPr>
            <p:cNvSpPr/>
            <p:nvPr/>
          </p:nvSpPr>
          <p:spPr>
            <a:xfrm>
              <a:off x="6341532" y="2269075"/>
              <a:ext cx="100853" cy="92083"/>
            </a:xfrm>
            <a:custGeom>
              <a:avLst/>
              <a:gdLst>
                <a:gd name="connsiteX0" fmla="*/ 35365 w 100852"/>
                <a:gd name="connsiteY0" fmla="*/ 7614 h 92083"/>
                <a:gd name="connsiteX1" fmla="*/ 98989 w 100852"/>
                <a:gd name="connsiteY1" fmla="*/ 15989 h 92083"/>
                <a:gd name="connsiteX2" fmla="*/ 93859 w 100852"/>
                <a:gd name="connsiteY2" fmla="*/ 28333 h 92083"/>
                <a:gd name="connsiteX3" fmla="*/ 91886 w 100852"/>
                <a:gd name="connsiteY3" fmla="*/ 27390 h 92083"/>
                <a:gd name="connsiteX4" fmla="*/ 78951 w 100852"/>
                <a:gd name="connsiteY4" fmla="*/ 42540 h 92083"/>
                <a:gd name="connsiteX5" fmla="*/ 60425 w 100852"/>
                <a:gd name="connsiteY5" fmla="*/ 38944 h 92083"/>
                <a:gd name="connsiteX6" fmla="*/ 50734 w 100852"/>
                <a:gd name="connsiteY6" fmla="*/ 41816 h 92083"/>
                <a:gd name="connsiteX7" fmla="*/ 37119 w 100852"/>
                <a:gd name="connsiteY7" fmla="*/ 57865 h 92083"/>
                <a:gd name="connsiteX8" fmla="*/ 26178 w 100852"/>
                <a:gd name="connsiteY8" fmla="*/ 57821 h 92083"/>
                <a:gd name="connsiteX9" fmla="*/ 19820 w 100852"/>
                <a:gd name="connsiteY9" fmla="*/ 86148 h 92083"/>
                <a:gd name="connsiteX10" fmla="*/ 1667 w 100852"/>
                <a:gd name="connsiteY10" fmla="*/ 86257 h 92083"/>
                <a:gd name="connsiteX11" fmla="*/ 35387 w 100852"/>
                <a:gd name="connsiteY11" fmla="*/ 7592 h 92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0852" h="92083">
                  <a:moveTo>
                    <a:pt x="35365" y="7614"/>
                  </a:moveTo>
                  <a:cubicBezTo>
                    <a:pt x="57925" y="-6264"/>
                    <a:pt x="77811" y="7241"/>
                    <a:pt x="98989" y="15989"/>
                  </a:cubicBezTo>
                  <a:cubicBezTo>
                    <a:pt x="102300" y="17348"/>
                    <a:pt x="96863" y="29824"/>
                    <a:pt x="93859" y="28333"/>
                  </a:cubicBezTo>
                  <a:cubicBezTo>
                    <a:pt x="93202" y="28004"/>
                    <a:pt x="92544" y="27719"/>
                    <a:pt x="91886" y="27390"/>
                  </a:cubicBezTo>
                  <a:cubicBezTo>
                    <a:pt x="92566" y="34735"/>
                    <a:pt x="88312" y="42167"/>
                    <a:pt x="78951" y="42540"/>
                  </a:cubicBezTo>
                  <a:cubicBezTo>
                    <a:pt x="72023" y="42825"/>
                    <a:pt x="66760" y="41641"/>
                    <a:pt x="60425" y="38944"/>
                  </a:cubicBezTo>
                  <a:cubicBezTo>
                    <a:pt x="52334" y="35502"/>
                    <a:pt x="54307" y="35918"/>
                    <a:pt x="50734" y="41816"/>
                  </a:cubicBezTo>
                  <a:cubicBezTo>
                    <a:pt x="46963" y="48065"/>
                    <a:pt x="42863" y="53327"/>
                    <a:pt x="37119" y="57865"/>
                  </a:cubicBezTo>
                  <a:cubicBezTo>
                    <a:pt x="33216" y="60956"/>
                    <a:pt x="29160" y="60255"/>
                    <a:pt x="26178" y="57821"/>
                  </a:cubicBezTo>
                  <a:cubicBezTo>
                    <a:pt x="24117" y="67249"/>
                    <a:pt x="22780" y="77049"/>
                    <a:pt x="19820" y="86148"/>
                  </a:cubicBezTo>
                  <a:cubicBezTo>
                    <a:pt x="18066" y="91563"/>
                    <a:pt x="943" y="92879"/>
                    <a:pt x="1667" y="86257"/>
                  </a:cubicBezTo>
                  <a:cubicBezTo>
                    <a:pt x="4977" y="56023"/>
                    <a:pt x="10108" y="23158"/>
                    <a:pt x="35387" y="7592"/>
                  </a:cubicBezTo>
                  <a:close/>
                </a:path>
              </a:pathLst>
            </a:custGeom>
            <a:solidFill>
              <a:srgbClr val="3E395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C9F1E19-7873-41E6-83A5-FE435BAFB0C7}"/>
                </a:ext>
              </a:extLst>
            </p:cNvPr>
            <p:cNvSpPr/>
            <p:nvPr/>
          </p:nvSpPr>
          <p:spPr>
            <a:xfrm>
              <a:off x="7013232" y="3124636"/>
              <a:ext cx="149087" cy="1718885"/>
            </a:xfrm>
            <a:custGeom>
              <a:avLst/>
              <a:gdLst>
                <a:gd name="connsiteX0" fmla="*/ 115260 w 149086"/>
                <a:gd name="connsiteY0" fmla="*/ 912902 h 1718884"/>
                <a:gd name="connsiteX1" fmla="*/ 111116 w 149086"/>
                <a:gd name="connsiteY1" fmla="*/ 1214013 h 1718884"/>
                <a:gd name="connsiteX2" fmla="*/ 100417 w 149086"/>
                <a:gd name="connsiteY2" fmla="*/ 1474652 h 1718884"/>
                <a:gd name="connsiteX3" fmla="*/ 85903 w 149086"/>
                <a:gd name="connsiteY3" fmla="*/ 1678814 h 1718884"/>
                <a:gd name="connsiteX4" fmla="*/ 80707 w 149086"/>
                <a:gd name="connsiteY4" fmla="*/ 1719396 h 1718884"/>
                <a:gd name="connsiteX5" fmla="*/ 108682 w 149086"/>
                <a:gd name="connsiteY5" fmla="*/ 1709333 h 1718884"/>
                <a:gd name="connsiteX6" fmla="*/ 148739 w 149086"/>
                <a:gd name="connsiteY6" fmla="*/ 992992 h 1718884"/>
                <a:gd name="connsiteX7" fmla="*/ 148520 w 149086"/>
                <a:gd name="connsiteY7" fmla="*/ 921364 h 1718884"/>
                <a:gd name="connsiteX8" fmla="*/ 21971 w 149086"/>
                <a:gd name="connsiteY8" fmla="*/ 8908 h 1718884"/>
                <a:gd name="connsiteX9" fmla="*/ 1932 w 149086"/>
                <a:gd name="connsiteY9" fmla="*/ 14850 h 1718884"/>
                <a:gd name="connsiteX10" fmla="*/ 115216 w 149086"/>
                <a:gd name="connsiteY10" fmla="*/ 912902 h 171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9086" h="1718884">
                  <a:moveTo>
                    <a:pt x="115260" y="912902"/>
                  </a:moveTo>
                  <a:cubicBezTo>
                    <a:pt x="116312" y="1013228"/>
                    <a:pt x="114624" y="1113687"/>
                    <a:pt x="111116" y="1214013"/>
                  </a:cubicBezTo>
                  <a:cubicBezTo>
                    <a:pt x="108156" y="1300900"/>
                    <a:pt x="102851" y="1387875"/>
                    <a:pt x="100417" y="1474652"/>
                  </a:cubicBezTo>
                  <a:cubicBezTo>
                    <a:pt x="98619" y="1542881"/>
                    <a:pt x="93094" y="1611023"/>
                    <a:pt x="85903" y="1678814"/>
                  </a:cubicBezTo>
                  <a:cubicBezTo>
                    <a:pt x="84412" y="1692276"/>
                    <a:pt x="82614" y="1705825"/>
                    <a:pt x="80707" y="1719396"/>
                  </a:cubicBezTo>
                  <a:cubicBezTo>
                    <a:pt x="98619" y="1713038"/>
                    <a:pt x="108682" y="1709333"/>
                    <a:pt x="108682" y="1709333"/>
                  </a:cubicBezTo>
                  <a:cubicBezTo>
                    <a:pt x="108682" y="1709333"/>
                    <a:pt x="148739" y="1300155"/>
                    <a:pt x="148739" y="992992"/>
                  </a:cubicBezTo>
                  <a:cubicBezTo>
                    <a:pt x="148848" y="969050"/>
                    <a:pt x="148739" y="945196"/>
                    <a:pt x="148520" y="921364"/>
                  </a:cubicBezTo>
                  <a:cubicBezTo>
                    <a:pt x="145560" y="614311"/>
                    <a:pt x="106863" y="304407"/>
                    <a:pt x="21971" y="8908"/>
                  </a:cubicBezTo>
                  <a:cubicBezTo>
                    <a:pt x="18266" y="-4115"/>
                    <a:pt x="-918" y="1914"/>
                    <a:pt x="1932" y="14850"/>
                  </a:cubicBezTo>
                  <a:cubicBezTo>
                    <a:pt x="68604" y="310875"/>
                    <a:pt x="112059" y="609137"/>
                    <a:pt x="115216" y="912902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9F6601F-B7F2-4143-9B91-47C50E6BAD17}"/>
                </a:ext>
              </a:extLst>
            </p:cNvPr>
            <p:cNvSpPr/>
            <p:nvPr/>
          </p:nvSpPr>
          <p:spPr>
            <a:xfrm>
              <a:off x="5195319" y="5096318"/>
              <a:ext cx="918639" cy="662121"/>
            </a:xfrm>
            <a:custGeom>
              <a:avLst/>
              <a:gdLst>
                <a:gd name="connsiteX0" fmla="*/ 16266 w 918638"/>
                <a:gd name="connsiteY0" fmla="*/ 366666 h 662121"/>
                <a:gd name="connsiteX1" fmla="*/ 31745 w 918638"/>
                <a:gd name="connsiteY1" fmla="*/ 391879 h 662121"/>
                <a:gd name="connsiteX2" fmla="*/ 44461 w 918638"/>
                <a:gd name="connsiteY2" fmla="*/ 403214 h 662121"/>
                <a:gd name="connsiteX3" fmla="*/ 63645 w 918638"/>
                <a:gd name="connsiteY3" fmla="*/ 451207 h 662121"/>
                <a:gd name="connsiteX4" fmla="*/ 103394 w 918638"/>
                <a:gd name="connsiteY4" fmla="*/ 482888 h 662121"/>
                <a:gd name="connsiteX5" fmla="*/ 104447 w 918638"/>
                <a:gd name="connsiteY5" fmla="*/ 485212 h 662121"/>
                <a:gd name="connsiteX6" fmla="*/ 110059 w 918638"/>
                <a:gd name="connsiteY6" fmla="*/ 496241 h 662121"/>
                <a:gd name="connsiteX7" fmla="*/ 126371 w 918638"/>
                <a:gd name="connsiteY7" fmla="*/ 525159 h 662121"/>
                <a:gd name="connsiteX8" fmla="*/ 153075 w 918638"/>
                <a:gd name="connsiteY8" fmla="*/ 562562 h 662121"/>
                <a:gd name="connsiteX9" fmla="*/ 189952 w 918638"/>
                <a:gd name="connsiteY9" fmla="*/ 593607 h 662121"/>
                <a:gd name="connsiteX10" fmla="*/ 353159 w 918638"/>
                <a:gd name="connsiteY10" fmla="*/ 581110 h 662121"/>
                <a:gd name="connsiteX11" fmla="*/ 356228 w 918638"/>
                <a:gd name="connsiteY11" fmla="*/ 569249 h 662121"/>
                <a:gd name="connsiteX12" fmla="*/ 358026 w 918638"/>
                <a:gd name="connsiteY12" fmla="*/ 569140 h 662121"/>
                <a:gd name="connsiteX13" fmla="*/ 384533 w 918638"/>
                <a:gd name="connsiteY13" fmla="*/ 567232 h 662121"/>
                <a:gd name="connsiteX14" fmla="*/ 386747 w 918638"/>
                <a:gd name="connsiteY14" fmla="*/ 567013 h 662121"/>
                <a:gd name="connsiteX15" fmla="*/ 454363 w 918638"/>
                <a:gd name="connsiteY15" fmla="*/ 559712 h 662121"/>
                <a:gd name="connsiteX16" fmla="*/ 643374 w 918638"/>
                <a:gd name="connsiteY16" fmla="*/ 635330 h 662121"/>
                <a:gd name="connsiteX17" fmla="*/ 841309 w 918638"/>
                <a:gd name="connsiteY17" fmla="*/ 641622 h 662121"/>
                <a:gd name="connsiteX18" fmla="*/ 869285 w 918638"/>
                <a:gd name="connsiteY18" fmla="*/ 573700 h 662121"/>
                <a:gd name="connsiteX19" fmla="*/ 917190 w 918638"/>
                <a:gd name="connsiteY19" fmla="*/ 458640 h 662121"/>
                <a:gd name="connsiteX20" fmla="*/ 897480 w 918638"/>
                <a:gd name="connsiteY20" fmla="*/ 428121 h 662121"/>
                <a:gd name="connsiteX21" fmla="*/ 893248 w 918638"/>
                <a:gd name="connsiteY21" fmla="*/ 423670 h 662121"/>
                <a:gd name="connsiteX22" fmla="*/ 863782 w 918638"/>
                <a:gd name="connsiteY22" fmla="*/ 396550 h 662121"/>
                <a:gd name="connsiteX23" fmla="*/ 858366 w 918638"/>
                <a:gd name="connsiteY23" fmla="*/ 391770 h 662121"/>
                <a:gd name="connsiteX24" fmla="*/ 705640 w 918638"/>
                <a:gd name="connsiteY24" fmla="*/ 272150 h 662121"/>
                <a:gd name="connsiteX25" fmla="*/ 321456 w 918638"/>
                <a:gd name="connsiteY25" fmla="*/ 1644 h 662121"/>
                <a:gd name="connsiteX26" fmla="*/ 211921 w 918638"/>
                <a:gd name="connsiteY26" fmla="*/ 28853 h 662121"/>
                <a:gd name="connsiteX27" fmla="*/ 13043 w 918638"/>
                <a:gd name="connsiteY27" fmla="*/ 167767 h 662121"/>
                <a:gd name="connsiteX28" fmla="*/ 1708 w 918638"/>
                <a:gd name="connsiteY28" fmla="*/ 260266 h 662121"/>
                <a:gd name="connsiteX29" fmla="*/ 16222 w 918638"/>
                <a:gd name="connsiteY29" fmla="*/ 366644 h 66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18638" h="662121">
                  <a:moveTo>
                    <a:pt x="16266" y="366666"/>
                  </a:moveTo>
                  <a:cubicBezTo>
                    <a:pt x="20191" y="376204"/>
                    <a:pt x="25277" y="384886"/>
                    <a:pt x="31745" y="391879"/>
                  </a:cubicBezTo>
                  <a:cubicBezTo>
                    <a:pt x="38629" y="399509"/>
                    <a:pt x="44461" y="403214"/>
                    <a:pt x="44461" y="403214"/>
                  </a:cubicBezTo>
                  <a:cubicBezTo>
                    <a:pt x="46895" y="423451"/>
                    <a:pt x="54525" y="439237"/>
                    <a:pt x="63645" y="451207"/>
                  </a:cubicBezTo>
                  <a:cubicBezTo>
                    <a:pt x="81031" y="473987"/>
                    <a:pt x="103394" y="482888"/>
                    <a:pt x="103394" y="482888"/>
                  </a:cubicBezTo>
                  <a:cubicBezTo>
                    <a:pt x="103394" y="482888"/>
                    <a:pt x="103811" y="483744"/>
                    <a:pt x="104447" y="485212"/>
                  </a:cubicBezTo>
                  <a:cubicBezTo>
                    <a:pt x="105609" y="487449"/>
                    <a:pt x="107516" y="491351"/>
                    <a:pt x="110059" y="496241"/>
                  </a:cubicBezTo>
                  <a:cubicBezTo>
                    <a:pt x="113984" y="503870"/>
                    <a:pt x="119597" y="514043"/>
                    <a:pt x="126371" y="525159"/>
                  </a:cubicBezTo>
                  <a:cubicBezTo>
                    <a:pt x="134001" y="537459"/>
                    <a:pt x="143122" y="550701"/>
                    <a:pt x="153075" y="562562"/>
                  </a:cubicBezTo>
                  <a:cubicBezTo>
                    <a:pt x="164520" y="576133"/>
                    <a:pt x="177039" y="587666"/>
                    <a:pt x="189952" y="593607"/>
                  </a:cubicBezTo>
                  <a:cubicBezTo>
                    <a:pt x="229592" y="611936"/>
                    <a:pt x="333668" y="608757"/>
                    <a:pt x="353159" y="581110"/>
                  </a:cubicBezTo>
                  <a:cubicBezTo>
                    <a:pt x="355702" y="577514"/>
                    <a:pt x="356754" y="573590"/>
                    <a:pt x="356228" y="569249"/>
                  </a:cubicBezTo>
                  <a:cubicBezTo>
                    <a:pt x="356864" y="569249"/>
                    <a:pt x="357390" y="569140"/>
                    <a:pt x="358026" y="569140"/>
                  </a:cubicBezTo>
                  <a:cubicBezTo>
                    <a:pt x="367037" y="568504"/>
                    <a:pt x="375829" y="567978"/>
                    <a:pt x="384533" y="567232"/>
                  </a:cubicBezTo>
                  <a:cubicBezTo>
                    <a:pt x="385278" y="567122"/>
                    <a:pt x="386024" y="567122"/>
                    <a:pt x="386747" y="567013"/>
                  </a:cubicBezTo>
                  <a:cubicBezTo>
                    <a:pt x="411873" y="564886"/>
                    <a:pt x="435179" y="562145"/>
                    <a:pt x="454363" y="559712"/>
                  </a:cubicBezTo>
                  <a:cubicBezTo>
                    <a:pt x="529169" y="599308"/>
                    <a:pt x="595228" y="621912"/>
                    <a:pt x="643374" y="635330"/>
                  </a:cubicBezTo>
                  <a:cubicBezTo>
                    <a:pt x="725701" y="658285"/>
                    <a:pt x="803445" y="678981"/>
                    <a:pt x="841309" y="641622"/>
                  </a:cubicBezTo>
                  <a:cubicBezTo>
                    <a:pt x="855209" y="627898"/>
                    <a:pt x="845409" y="624433"/>
                    <a:pt x="869285" y="573700"/>
                  </a:cubicBezTo>
                  <a:cubicBezTo>
                    <a:pt x="895002" y="519064"/>
                    <a:pt x="912454" y="481770"/>
                    <a:pt x="917190" y="458640"/>
                  </a:cubicBezTo>
                  <a:cubicBezTo>
                    <a:pt x="918352" y="452918"/>
                    <a:pt x="911161" y="442328"/>
                    <a:pt x="897480" y="428121"/>
                  </a:cubicBezTo>
                  <a:cubicBezTo>
                    <a:pt x="896098" y="426740"/>
                    <a:pt x="894717" y="425249"/>
                    <a:pt x="893248" y="423670"/>
                  </a:cubicBezTo>
                  <a:cubicBezTo>
                    <a:pt x="885180" y="415624"/>
                    <a:pt x="875226" y="406503"/>
                    <a:pt x="863782" y="396550"/>
                  </a:cubicBezTo>
                  <a:cubicBezTo>
                    <a:pt x="861984" y="394949"/>
                    <a:pt x="860164" y="393370"/>
                    <a:pt x="858366" y="391770"/>
                  </a:cubicBezTo>
                  <a:cubicBezTo>
                    <a:pt x="819472" y="358291"/>
                    <a:pt x="765099" y="316218"/>
                    <a:pt x="705640" y="272150"/>
                  </a:cubicBezTo>
                  <a:cubicBezTo>
                    <a:pt x="534365" y="145118"/>
                    <a:pt x="321456" y="1644"/>
                    <a:pt x="321456" y="1644"/>
                  </a:cubicBezTo>
                  <a:cubicBezTo>
                    <a:pt x="294576" y="5679"/>
                    <a:pt x="256165" y="13308"/>
                    <a:pt x="211921" y="28853"/>
                  </a:cubicBezTo>
                  <a:cubicBezTo>
                    <a:pt x="139504" y="54285"/>
                    <a:pt x="43760" y="87896"/>
                    <a:pt x="13043" y="167767"/>
                  </a:cubicBezTo>
                  <a:cubicBezTo>
                    <a:pt x="5150" y="188310"/>
                    <a:pt x="2366" y="212230"/>
                    <a:pt x="1708" y="260266"/>
                  </a:cubicBezTo>
                  <a:cubicBezTo>
                    <a:pt x="1292" y="290895"/>
                    <a:pt x="2563" y="334218"/>
                    <a:pt x="16222" y="366644"/>
                  </a:cubicBezTo>
                  <a:close/>
                </a:path>
              </a:pathLst>
            </a:custGeom>
            <a:solidFill>
              <a:srgbClr val="FFB09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07E6E26-D54A-4037-BA51-6DCD9B8A59D6}"/>
                </a:ext>
              </a:extLst>
            </p:cNvPr>
            <p:cNvSpPr/>
            <p:nvPr/>
          </p:nvSpPr>
          <p:spPr>
            <a:xfrm>
              <a:off x="5444412" y="5554890"/>
              <a:ext cx="138125" cy="111815"/>
            </a:xfrm>
            <a:custGeom>
              <a:avLst/>
              <a:gdLst>
                <a:gd name="connsiteX0" fmla="*/ 9593 w 138124"/>
                <a:gd name="connsiteY0" fmla="*/ 20195 h 111815"/>
                <a:gd name="connsiteX1" fmla="*/ 108999 w 138124"/>
                <a:gd name="connsiteY1" fmla="*/ 110568 h 111815"/>
                <a:gd name="connsiteX2" fmla="*/ 135484 w 138124"/>
                <a:gd name="connsiteY2" fmla="*/ 108660 h 111815"/>
                <a:gd name="connsiteX3" fmla="*/ 137720 w 138124"/>
                <a:gd name="connsiteY3" fmla="*/ 108441 h 111815"/>
                <a:gd name="connsiteX4" fmla="*/ 11807 w 138124"/>
                <a:gd name="connsiteY4" fmla="*/ 1647 h 111815"/>
                <a:gd name="connsiteX5" fmla="*/ 9593 w 138124"/>
                <a:gd name="connsiteY5" fmla="*/ 20195 h 111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124" h="111815">
                  <a:moveTo>
                    <a:pt x="9593" y="20195"/>
                  </a:moveTo>
                  <a:cubicBezTo>
                    <a:pt x="53157" y="28987"/>
                    <a:pt x="90034" y="69240"/>
                    <a:pt x="108999" y="110568"/>
                  </a:cubicBezTo>
                  <a:cubicBezTo>
                    <a:pt x="118010" y="109932"/>
                    <a:pt x="126802" y="109406"/>
                    <a:pt x="135484" y="108660"/>
                  </a:cubicBezTo>
                  <a:cubicBezTo>
                    <a:pt x="136229" y="108551"/>
                    <a:pt x="136975" y="108551"/>
                    <a:pt x="137720" y="108441"/>
                  </a:cubicBezTo>
                  <a:cubicBezTo>
                    <a:pt x="115357" y="51547"/>
                    <a:pt x="66290" y="2392"/>
                    <a:pt x="11807" y="1647"/>
                  </a:cubicBezTo>
                  <a:cubicBezTo>
                    <a:pt x="-273" y="1428"/>
                    <a:pt x="-2290" y="17761"/>
                    <a:pt x="9593" y="20195"/>
                  </a:cubicBezTo>
                  <a:close/>
                </a:path>
              </a:pathLst>
            </a:custGeom>
            <a:solidFill>
              <a:srgbClr val="DA6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D8C087F-D6F9-4353-AA1A-5A1E1B461DE8}"/>
                </a:ext>
              </a:extLst>
            </p:cNvPr>
            <p:cNvSpPr/>
            <p:nvPr/>
          </p:nvSpPr>
          <p:spPr>
            <a:xfrm>
              <a:off x="5294961" y="5361757"/>
              <a:ext cx="116200" cy="260902"/>
            </a:xfrm>
            <a:custGeom>
              <a:avLst/>
              <a:gdLst>
                <a:gd name="connsiteX0" fmla="*/ 4827 w 116200"/>
                <a:gd name="connsiteY0" fmla="*/ 219796 h 260902"/>
                <a:gd name="connsiteX1" fmla="*/ 10439 w 116200"/>
                <a:gd name="connsiteY1" fmla="*/ 230824 h 260902"/>
                <a:gd name="connsiteX2" fmla="*/ 26751 w 116200"/>
                <a:gd name="connsiteY2" fmla="*/ 259742 h 260902"/>
                <a:gd name="connsiteX3" fmla="*/ 113222 w 116200"/>
                <a:gd name="connsiteY3" fmla="*/ 6623 h 260902"/>
                <a:gd name="connsiteX4" fmla="*/ 112805 w 116200"/>
                <a:gd name="connsiteY4" fmla="*/ 1646 h 260902"/>
                <a:gd name="connsiteX5" fmla="*/ 4805 w 116200"/>
                <a:gd name="connsiteY5" fmla="*/ 219796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200" h="260902">
                  <a:moveTo>
                    <a:pt x="4827" y="219796"/>
                  </a:moveTo>
                  <a:cubicBezTo>
                    <a:pt x="5989" y="222010"/>
                    <a:pt x="7896" y="225935"/>
                    <a:pt x="10439" y="230824"/>
                  </a:cubicBezTo>
                  <a:cubicBezTo>
                    <a:pt x="14364" y="238454"/>
                    <a:pt x="19976" y="248626"/>
                    <a:pt x="26751" y="259742"/>
                  </a:cubicBezTo>
                  <a:cubicBezTo>
                    <a:pt x="13816" y="161104"/>
                    <a:pt x="4278" y="37668"/>
                    <a:pt x="113222" y="6623"/>
                  </a:cubicBezTo>
                  <a:cubicBezTo>
                    <a:pt x="115874" y="5878"/>
                    <a:pt x="115765" y="1537"/>
                    <a:pt x="112805" y="1646"/>
                  </a:cubicBezTo>
                  <a:cubicBezTo>
                    <a:pt x="13596" y="7149"/>
                    <a:pt x="-7495" y="120521"/>
                    <a:pt x="4805" y="219796"/>
                  </a:cubicBezTo>
                  <a:close/>
                </a:path>
              </a:pathLst>
            </a:custGeom>
            <a:solidFill>
              <a:srgbClr val="DA6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63DD3B1-A3A3-4F40-95F7-92AA0951E55C}"/>
                </a:ext>
              </a:extLst>
            </p:cNvPr>
            <p:cNvSpPr/>
            <p:nvPr/>
          </p:nvSpPr>
          <p:spPr>
            <a:xfrm>
              <a:off x="5231059" y="5289809"/>
              <a:ext cx="94276" cy="258710"/>
            </a:xfrm>
            <a:custGeom>
              <a:avLst/>
              <a:gdLst>
                <a:gd name="connsiteX0" fmla="*/ 8743 w 94275"/>
                <a:gd name="connsiteY0" fmla="*/ 209724 h 258709"/>
                <a:gd name="connsiteX1" fmla="*/ 27927 w 94275"/>
                <a:gd name="connsiteY1" fmla="*/ 257717 h 258709"/>
                <a:gd name="connsiteX2" fmla="*/ 91202 w 94275"/>
                <a:gd name="connsiteY2" fmla="*/ 8632 h 258709"/>
                <a:gd name="connsiteX3" fmla="*/ 88878 w 94275"/>
                <a:gd name="connsiteY3" fmla="*/ 1748 h 258709"/>
                <a:gd name="connsiteX4" fmla="*/ 8765 w 94275"/>
                <a:gd name="connsiteY4" fmla="*/ 209724 h 2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275" h="258709">
                  <a:moveTo>
                    <a:pt x="8743" y="209724"/>
                  </a:moveTo>
                  <a:cubicBezTo>
                    <a:pt x="11177" y="229961"/>
                    <a:pt x="18807" y="245746"/>
                    <a:pt x="27927" y="257717"/>
                  </a:cubicBezTo>
                  <a:cubicBezTo>
                    <a:pt x="24441" y="163529"/>
                    <a:pt x="-11077" y="52372"/>
                    <a:pt x="91202" y="8632"/>
                  </a:cubicBezTo>
                  <a:cubicBezTo>
                    <a:pt x="95543" y="6834"/>
                    <a:pt x="93482" y="783"/>
                    <a:pt x="88878" y="1748"/>
                  </a:cubicBezTo>
                  <a:cubicBezTo>
                    <a:pt x="-33725" y="27027"/>
                    <a:pt x="8765" y="209724"/>
                    <a:pt x="8765" y="209724"/>
                  </a:cubicBezTo>
                  <a:close/>
                </a:path>
              </a:pathLst>
            </a:custGeom>
            <a:solidFill>
              <a:srgbClr val="DA6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980E467-5096-4DD8-8C2E-594E8DE917CC}"/>
                </a:ext>
              </a:extLst>
            </p:cNvPr>
            <p:cNvSpPr/>
            <p:nvPr/>
          </p:nvSpPr>
          <p:spPr>
            <a:xfrm>
              <a:off x="6597385" y="2542481"/>
              <a:ext cx="92083" cy="135932"/>
            </a:xfrm>
            <a:custGeom>
              <a:avLst/>
              <a:gdLst>
                <a:gd name="connsiteX0" fmla="*/ 14258 w 92083"/>
                <a:gd name="connsiteY0" fmla="*/ 131657 h 135932"/>
                <a:gd name="connsiteX1" fmla="*/ 92266 w 92083"/>
                <a:gd name="connsiteY1" fmla="*/ 15961 h 135932"/>
                <a:gd name="connsiteX2" fmla="*/ 85272 w 92083"/>
                <a:gd name="connsiteY2" fmla="*/ 16378 h 135932"/>
                <a:gd name="connsiteX3" fmla="*/ 81238 w 92083"/>
                <a:gd name="connsiteY3" fmla="*/ 1644 h 135932"/>
                <a:gd name="connsiteX4" fmla="*/ 2068 w 92083"/>
                <a:gd name="connsiteY4" fmla="*/ 125825 h 135932"/>
                <a:gd name="connsiteX5" fmla="*/ 14258 w 92083"/>
                <a:gd name="connsiteY5" fmla="*/ 131657 h 135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3" h="135932">
                  <a:moveTo>
                    <a:pt x="14258" y="131657"/>
                  </a:moveTo>
                  <a:cubicBezTo>
                    <a:pt x="40963" y="93092"/>
                    <a:pt x="65233" y="53562"/>
                    <a:pt x="92266" y="15961"/>
                  </a:cubicBezTo>
                  <a:cubicBezTo>
                    <a:pt x="87815" y="16071"/>
                    <a:pt x="85272" y="16378"/>
                    <a:pt x="85272" y="16378"/>
                  </a:cubicBezTo>
                  <a:cubicBezTo>
                    <a:pt x="85272" y="16378"/>
                    <a:pt x="84220" y="10348"/>
                    <a:pt x="81238" y="1644"/>
                  </a:cubicBezTo>
                  <a:cubicBezTo>
                    <a:pt x="47321" y="37995"/>
                    <a:pt x="18271" y="79191"/>
                    <a:pt x="2068" y="125825"/>
                  </a:cubicBezTo>
                  <a:cubicBezTo>
                    <a:pt x="-585" y="133345"/>
                    <a:pt x="9917" y="137796"/>
                    <a:pt x="14258" y="131657"/>
                  </a:cubicBezTo>
                  <a:close/>
                </a:path>
              </a:pathLst>
            </a:custGeom>
            <a:solidFill>
              <a:srgbClr val="DA6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1C8553D-4BA1-4A4A-8B5F-BB4F5B9ACD2D}"/>
                </a:ext>
              </a:extLst>
            </p:cNvPr>
            <p:cNvSpPr/>
            <p:nvPr/>
          </p:nvSpPr>
          <p:spPr>
            <a:xfrm>
              <a:off x="6442455" y="2438756"/>
              <a:ext cx="157857" cy="144702"/>
            </a:xfrm>
            <a:custGeom>
              <a:avLst/>
              <a:gdLst>
                <a:gd name="connsiteX0" fmla="*/ 13612 w 157856"/>
                <a:gd name="connsiteY0" fmla="*/ 142466 h 144702"/>
                <a:gd name="connsiteX1" fmla="*/ 97758 w 157856"/>
                <a:gd name="connsiteY1" fmla="*/ 63844 h 144702"/>
                <a:gd name="connsiteX2" fmla="*/ 156801 w 157856"/>
                <a:gd name="connsiteY2" fmla="*/ 20193 h 144702"/>
                <a:gd name="connsiteX3" fmla="*/ 151495 w 157856"/>
                <a:gd name="connsiteY3" fmla="*/ 1644 h 144702"/>
                <a:gd name="connsiteX4" fmla="*/ 2364 w 157856"/>
                <a:gd name="connsiteY4" fmla="*/ 134507 h 144702"/>
                <a:gd name="connsiteX5" fmla="*/ 13612 w 157856"/>
                <a:gd name="connsiteY5" fmla="*/ 142444 h 14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7856" h="144702">
                  <a:moveTo>
                    <a:pt x="13612" y="142466"/>
                  </a:moveTo>
                  <a:cubicBezTo>
                    <a:pt x="43802" y="119160"/>
                    <a:pt x="68291" y="88422"/>
                    <a:pt x="97758" y="63844"/>
                  </a:cubicBezTo>
                  <a:cubicBezTo>
                    <a:pt x="116525" y="48168"/>
                    <a:pt x="136345" y="33654"/>
                    <a:pt x="156801" y="20193"/>
                  </a:cubicBezTo>
                  <a:cubicBezTo>
                    <a:pt x="155946" y="14580"/>
                    <a:pt x="154367" y="8222"/>
                    <a:pt x="151495" y="1644"/>
                  </a:cubicBezTo>
                  <a:cubicBezTo>
                    <a:pt x="91290" y="32909"/>
                    <a:pt x="30998" y="77284"/>
                    <a:pt x="2364" y="134507"/>
                  </a:cubicBezTo>
                  <a:cubicBezTo>
                    <a:pt x="-1034" y="141282"/>
                    <a:pt x="8416" y="146368"/>
                    <a:pt x="13612" y="142444"/>
                  </a:cubicBezTo>
                  <a:close/>
                </a:path>
              </a:pathLst>
            </a:custGeom>
            <a:solidFill>
              <a:srgbClr val="DA6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4B66D2F-77B9-4B9A-927E-51BD979C5F63}"/>
                </a:ext>
              </a:extLst>
            </p:cNvPr>
            <p:cNvSpPr/>
            <p:nvPr/>
          </p:nvSpPr>
          <p:spPr>
            <a:xfrm>
              <a:off x="4519999" y="2774640"/>
              <a:ext cx="1172964" cy="1999519"/>
            </a:xfrm>
            <a:custGeom>
              <a:avLst/>
              <a:gdLst>
                <a:gd name="connsiteX0" fmla="*/ 953716 w 1172963"/>
                <a:gd name="connsiteY0" fmla="*/ 11050 h 1999519"/>
                <a:gd name="connsiteX1" fmla="*/ 716273 w 1172963"/>
                <a:gd name="connsiteY1" fmla="*/ 542085 h 1999519"/>
                <a:gd name="connsiteX2" fmla="*/ 702702 w 1172963"/>
                <a:gd name="connsiteY2" fmla="*/ 572428 h 1999519"/>
                <a:gd name="connsiteX3" fmla="*/ 693581 w 1172963"/>
                <a:gd name="connsiteY3" fmla="*/ 592818 h 1999519"/>
                <a:gd name="connsiteX4" fmla="*/ 1161297 w 1172963"/>
                <a:gd name="connsiteY4" fmla="*/ 1319485 h 1999519"/>
                <a:gd name="connsiteX5" fmla="*/ 1171449 w 1172963"/>
                <a:gd name="connsiteY5" fmla="*/ 1353775 h 1999519"/>
                <a:gd name="connsiteX6" fmla="*/ 1133453 w 1172963"/>
                <a:gd name="connsiteY6" fmla="*/ 1408324 h 1999519"/>
                <a:gd name="connsiteX7" fmla="*/ 791058 w 1172963"/>
                <a:gd name="connsiteY7" fmla="*/ 1764049 h 1999519"/>
                <a:gd name="connsiteX8" fmla="*/ 465785 w 1172963"/>
                <a:gd name="connsiteY8" fmla="*/ 1965953 h 1999519"/>
                <a:gd name="connsiteX9" fmla="*/ 394245 w 1172963"/>
                <a:gd name="connsiteY9" fmla="*/ 1998313 h 1999519"/>
                <a:gd name="connsiteX10" fmla="*/ 167523 w 1172963"/>
                <a:gd name="connsiteY10" fmla="*/ 1592841 h 1999519"/>
                <a:gd name="connsiteX11" fmla="*/ 53252 w 1172963"/>
                <a:gd name="connsiteY11" fmla="*/ 1239965 h 1999519"/>
                <a:gd name="connsiteX12" fmla="*/ 46215 w 1172963"/>
                <a:gd name="connsiteY12" fmla="*/ 1209205 h 1999519"/>
                <a:gd name="connsiteX13" fmla="*/ 60203 w 1172963"/>
                <a:gd name="connsiteY13" fmla="*/ 446844 h 1999519"/>
                <a:gd name="connsiteX14" fmla="*/ 953891 w 1172963"/>
                <a:gd name="connsiteY14" fmla="*/ 1644 h 1999519"/>
                <a:gd name="connsiteX15" fmla="*/ 953672 w 1172963"/>
                <a:gd name="connsiteY15" fmla="*/ 11028 h 199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72963" h="1999519">
                  <a:moveTo>
                    <a:pt x="953716" y="11050"/>
                  </a:moveTo>
                  <a:cubicBezTo>
                    <a:pt x="874590" y="188113"/>
                    <a:pt x="795464" y="365022"/>
                    <a:pt x="716273" y="542085"/>
                  </a:cubicBezTo>
                  <a:cubicBezTo>
                    <a:pt x="711757" y="552170"/>
                    <a:pt x="707218" y="562321"/>
                    <a:pt x="702702" y="572428"/>
                  </a:cubicBezTo>
                  <a:cubicBezTo>
                    <a:pt x="699632" y="579247"/>
                    <a:pt x="696651" y="585999"/>
                    <a:pt x="693581" y="592818"/>
                  </a:cubicBezTo>
                  <a:cubicBezTo>
                    <a:pt x="798534" y="705379"/>
                    <a:pt x="1084540" y="1089628"/>
                    <a:pt x="1161297" y="1319485"/>
                  </a:cubicBezTo>
                  <a:cubicBezTo>
                    <a:pt x="1165266" y="1331390"/>
                    <a:pt x="1168664" y="1342791"/>
                    <a:pt x="1171449" y="1353775"/>
                  </a:cubicBezTo>
                  <a:cubicBezTo>
                    <a:pt x="1159894" y="1371096"/>
                    <a:pt x="1147222" y="1389337"/>
                    <a:pt x="1133453" y="1408324"/>
                  </a:cubicBezTo>
                  <a:cubicBezTo>
                    <a:pt x="1057178" y="1513715"/>
                    <a:pt x="946327" y="1642500"/>
                    <a:pt x="791058" y="1764049"/>
                  </a:cubicBezTo>
                  <a:cubicBezTo>
                    <a:pt x="675186" y="1854707"/>
                    <a:pt x="562450" y="1919539"/>
                    <a:pt x="465785" y="1965953"/>
                  </a:cubicBezTo>
                  <a:cubicBezTo>
                    <a:pt x="440791" y="1977923"/>
                    <a:pt x="416871" y="1988623"/>
                    <a:pt x="394245" y="1998313"/>
                  </a:cubicBezTo>
                  <a:cubicBezTo>
                    <a:pt x="326542" y="1902722"/>
                    <a:pt x="241277" y="1766637"/>
                    <a:pt x="167523" y="1592841"/>
                  </a:cubicBezTo>
                  <a:cubicBezTo>
                    <a:pt x="123258" y="1488545"/>
                    <a:pt x="83048" y="1370767"/>
                    <a:pt x="53252" y="1239965"/>
                  </a:cubicBezTo>
                  <a:cubicBezTo>
                    <a:pt x="50885" y="1229660"/>
                    <a:pt x="48583" y="1219444"/>
                    <a:pt x="46215" y="1209205"/>
                  </a:cubicBezTo>
                  <a:cubicBezTo>
                    <a:pt x="38563" y="1176099"/>
                    <a:pt x="-58387" y="718446"/>
                    <a:pt x="60203" y="446844"/>
                  </a:cubicBezTo>
                  <a:cubicBezTo>
                    <a:pt x="178025" y="176975"/>
                    <a:pt x="544560" y="8879"/>
                    <a:pt x="953891" y="1644"/>
                  </a:cubicBezTo>
                  <a:lnTo>
                    <a:pt x="953672" y="11028"/>
                  </a:lnTo>
                  <a:close/>
                </a:path>
              </a:pathLst>
            </a:custGeom>
            <a:solidFill>
              <a:srgbClr val="1BD7D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0AA1037-586A-446E-B1F3-54C1415D8D1E}"/>
                </a:ext>
              </a:extLst>
            </p:cNvPr>
            <p:cNvSpPr/>
            <p:nvPr/>
          </p:nvSpPr>
          <p:spPr>
            <a:xfrm>
              <a:off x="5574874" y="2408025"/>
              <a:ext cx="539344" cy="2376621"/>
            </a:xfrm>
            <a:custGeom>
              <a:avLst/>
              <a:gdLst>
                <a:gd name="connsiteX0" fmla="*/ 8398 w 539343"/>
                <a:gd name="connsiteY0" fmla="*/ 2373830 h 2376621"/>
                <a:gd name="connsiteX1" fmla="*/ 16883 w 539343"/>
                <a:gd name="connsiteY1" fmla="*/ 2372777 h 2376621"/>
                <a:gd name="connsiteX2" fmla="*/ 60447 w 539343"/>
                <a:gd name="connsiteY2" fmla="*/ 1956605 h 2376621"/>
                <a:gd name="connsiteX3" fmla="*/ 132623 w 539343"/>
                <a:gd name="connsiteY3" fmla="*/ 1691932 h 2376621"/>
                <a:gd name="connsiteX4" fmla="*/ 148408 w 539343"/>
                <a:gd name="connsiteY4" fmla="*/ 1646044 h 2376621"/>
                <a:gd name="connsiteX5" fmla="*/ 182961 w 539343"/>
                <a:gd name="connsiteY5" fmla="*/ 1548567 h 2376621"/>
                <a:gd name="connsiteX6" fmla="*/ 264893 w 539343"/>
                <a:gd name="connsiteY6" fmla="*/ 1309020 h 2376621"/>
                <a:gd name="connsiteX7" fmla="*/ 392385 w 539343"/>
                <a:gd name="connsiteY7" fmla="*/ 821001 h 2376621"/>
                <a:gd name="connsiteX8" fmla="*/ 422903 w 539343"/>
                <a:gd name="connsiteY8" fmla="*/ 562050 h 2376621"/>
                <a:gd name="connsiteX9" fmla="*/ 441868 w 539343"/>
                <a:gd name="connsiteY9" fmla="*/ 374617 h 2376621"/>
                <a:gd name="connsiteX10" fmla="*/ 537679 w 539343"/>
                <a:gd name="connsiteY10" fmla="*/ 28144 h 2376621"/>
                <a:gd name="connsiteX11" fmla="*/ 524633 w 539343"/>
                <a:gd name="connsiteY11" fmla="*/ 1966 h 2376621"/>
                <a:gd name="connsiteX12" fmla="*/ 444412 w 539343"/>
                <a:gd name="connsiteY12" fmla="*/ 226802 h 2376621"/>
                <a:gd name="connsiteX13" fmla="*/ 388548 w 539343"/>
                <a:gd name="connsiteY13" fmla="*/ 689278 h 2376621"/>
                <a:gd name="connsiteX14" fmla="*/ 306199 w 539343"/>
                <a:gd name="connsiteY14" fmla="*/ 1072936 h 2376621"/>
                <a:gd name="connsiteX15" fmla="*/ 229880 w 539343"/>
                <a:gd name="connsiteY15" fmla="*/ 1326384 h 2376621"/>
                <a:gd name="connsiteX16" fmla="*/ 144133 w 539343"/>
                <a:gd name="connsiteY16" fmla="*/ 1574110 h 2376621"/>
                <a:gd name="connsiteX17" fmla="*/ 131088 w 539343"/>
                <a:gd name="connsiteY17" fmla="*/ 1611096 h 2376621"/>
                <a:gd name="connsiteX18" fmla="*/ 115719 w 539343"/>
                <a:gd name="connsiteY18" fmla="*/ 1656020 h 2376621"/>
                <a:gd name="connsiteX19" fmla="*/ 103003 w 539343"/>
                <a:gd name="connsiteY19" fmla="*/ 1698510 h 2376621"/>
                <a:gd name="connsiteX20" fmla="*/ 34225 w 539343"/>
                <a:gd name="connsiteY20" fmla="*/ 1960420 h 2376621"/>
                <a:gd name="connsiteX21" fmla="*/ 8376 w 539343"/>
                <a:gd name="connsiteY21" fmla="*/ 2373852 h 2376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39343" h="2376621">
                  <a:moveTo>
                    <a:pt x="8398" y="2373830"/>
                  </a:moveTo>
                  <a:cubicBezTo>
                    <a:pt x="9143" y="2379026"/>
                    <a:pt x="16444" y="2377228"/>
                    <a:pt x="16883" y="2372777"/>
                  </a:cubicBezTo>
                  <a:cubicBezTo>
                    <a:pt x="30980" y="2233447"/>
                    <a:pt x="34795" y="2094642"/>
                    <a:pt x="60447" y="1956605"/>
                  </a:cubicBezTo>
                  <a:cubicBezTo>
                    <a:pt x="77088" y="1866649"/>
                    <a:pt x="103266" y="1778709"/>
                    <a:pt x="132623" y="1691932"/>
                  </a:cubicBezTo>
                  <a:cubicBezTo>
                    <a:pt x="137819" y="1676563"/>
                    <a:pt x="143015" y="1661304"/>
                    <a:pt x="148408" y="1646044"/>
                  </a:cubicBezTo>
                  <a:cubicBezTo>
                    <a:pt x="159743" y="1613508"/>
                    <a:pt x="171407" y="1580994"/>
                    <a:pt x="182961" y="1548567"/>
                  </a:cubicBezTo>
                  <a:cubicBezTo>
                    <a:pt x="211375" y="1469113"/>
                    <a:pt x="239351" y="1389527"/>
                    <a:pt x="264893" y="1309020"/>
                  </a:cubicBezTo>
                  <a:cubicBezTo>
                    <a:pt x="315978" y="1147962"/>
                    <a:pt x="361120" y="986181"/>
                    <a:pt x="392385" y="821001"/>
                  </a:cubicBezTo>
                  <a:cubicBezTo>
                    <a:pt x="408499" y="735605"/>
                    <a:pt x="417817" y="647885"/>
                    <a:pt x="422903" y="562050"/>
                  </a:cubicBezTo>
                  <a:cubicBezTo>
                    <a:pt x="426609" y="499324"/>
                    <a:pt x="432770" y="436817"/>
                    <a:pt x="441868" y="374617"/>
                  </a:cubicBezTo>
                  <a:cubicBezTo>
                    <a:pt x="458926" y="258176"/>
                    <a:pt x="494641" y="132417"/>
                    <a:pt x="537679" y="28144"/>
                  </a:cubicBezTo>
                  <a:cubicBezTo>
                    <a:pt x="539169" y="24438"/>
                    <a:pt x="526124" y="-1520"/>
                    <a:pt x="524633" y="1966"/>
                  </a:cubicBezTo>
                  <a:cubicBezTo>
                    <a:pt x="491681" y="74536"/>
                    <a:pt x="465174" y="149869"/>
                    <a:pt x="444412" y="226802"/>
                  </a:cubicBezTo>
                  <a:cubicBezTo>
                    <a:pt x="403720" y="377687"/>
                    <a:pt x="402645" y="534798"/>
                    <a:pt x="388548" y="689278"/>
                  </a:cubicBezTo>
                  <a:cubicBezTo>
                    <a:pt x="376577" y="819379"/>
                    <a:pt x="341498" y="947484"/>
                    <a:pt x="306199" y="1072936"/>
                  </a:cubicBezTo>
                  <a:cubicBezTo>
                    <a:pt x="282564" y="1157916"/>
                    <a:pt x="257242" y="1242457"/>
                    <a:pt x="229880" y="1326384"/>
                  </a:cubicBezTo>
                  <a:cubicBezTo>
                    <a:pt x="202737" y="1409456"/>
                    <a:pt x="172854" y="1491564"/>
                    <a:pt x="144133" y="1574110"/>
                  </a:cubicBezTo>
                  <a:cubicBezTo>
                    <a:pt x="139989" y="1586190"/>
                    <a:pt x="135538" y="1598577"/>
                    <a:pt x="131088" y="1611096"/>
                  </a:cubicBezTo>
                  <a:cubicBezTo>
                    <a:pt x="125892" y="1625830"/>
                    <a:pt x="120586" y="1640870"/>
                    <a:pt x="115719" y="1656020"/>
                  </a:cubicBezTo>
                  <a:cubicBezTo>
                    <a:pt x="111049" y="1670008"/>
                    <a:pt x="106817" y="1684193"/>
                    <a:pt x="103003" y="1698510"/>
                  </a:cubicBezTo>
                  <a:cubicBezTo>
                    <a:pt x="73646" y="1783796"/>
                    <a:pt x="50756" y="1871100"/>
                    <a:pt x="34225" y="1960420"/>
                  </a:cubicBezTo>
                  <a:cubicBezTo>
                    <a:pt x="9209" y="2095410"/>
                    <a:pt x="-8703" y="2236735"/>
                    <a:pt x="8376" y="2373852"/>
                  </a:cubicBezTo>
                  <a:close/>
                </a:path>
              </a:pathLst>
            </a:custGeom>
            <a:solidFill>
              <a:srgbClr val="DA6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901E266-3657-4793-A1FD-46917917876B}"/>
                </a:ext>
              </a:extLst>
            </p:cNvPr>
            <p:cNvSpPr/>
            <p:nvPr/>
          </p:nvSpPr>
          <p:spPr>
            <a:xfrm>
              <a:off x="5219522" y="4975659"/>
              <a:ext cx="1074303" cy="377102"/>
            </a:xfrm>
            <a:custGeom>
              <a:avLst/>
              <a:gdLst>
                <a:gd name="connsiteX0" fmla="*/ 1644 w 1074303"/>
                <a:gd name="connsiteY0" fmla="*/ 7638 h 377102"/>
                <a:gd name="connsiteX1" fmla="*/ 17430 w 1074303"/>
                <a:gd name="connsiteY1" fmla="*/ 20990 h 377102"/>
                <a:gd name="connsiteX2" fmla="*/ 206398 w 1074303"/>
                <a:gd name="connsiteY2" fmla="*/ 178540 h 377102"/>
                <a:gd name="connsiteX3" fmla="*/ 509505 w 1074303"/>
                <a:gd name="connsiteY3" fmla="*/ 343720 h 377102"/>
                <a:gd name="connsiteX4" fmla="*/ 510031 w 1074303"/>
                <a:gd name="connsiteY4" fmla="*/ 343939 h 377102"/>
                <a:gd name="connsiteX5" fmla="*/ 582514 w 1074303"/>
                <a:gd name="connsiteY5" fmla="*/ 363846 h 377102"/>
                <a:gd name="connsiteX6" fmla="*/ 686370 w 1074303"/>
                <a:gd name="connsiteY6" fmla="*/ 377089 h 377102"/>
                <a:gd name="connsiteX7" fmla="*/ 690711 w 1074303"/>
                <a:gd name="connsiteY7" fmla="*/ 377308 h 377102"/>
                <a:gd name="connsiteX8" fmla="*/ 703647 w 1074303"/>
                <a:gd name="connsiteY8" fmla="*/ 377527 h 377102"/>
                <a:gd name="connsiteX9" fmla="*/ 948040 w 1074303"/>
                <a:gd name="connsiteY9" fmla="*/ 292877 h 377102"/>
                <a:gd name="connsiteX10" fmla="*/ 1073097 w 1074303"/>
                <a:gd name="connsiteY10" fmla="*/ 68676 h 377102"/>
                <a:gd name="connsiteX11" fmla="*/ 1066432 w 1074303"/>
                <a:gd name="connsiteY11" fmla="*/ 69312 h 377102"/>
                <a:gd name="connsiteX12" fmla="*/ 1053190 w 1074303"/>
                <a:gd name="connsiteY12" fmla="*/ 70474 h 377102"/>
                <a:gd name="connsiteX13" fmla="*/ 1044398 w 1074303"/>
                <a:gd name="connsiteY13" fmla="*/ 100774 h 377102"/>
                <a:gd name="connsiteX14" fmla="*/ 966610 w 1074303"/>
                <a:gd name="connsiteY14" fmla="*/ 242012 h 377102"/>
                <a:gd name="connsiteX15" fmla="*/ 702814 w 1074303"/>
                <a:gd name="connsiteY15" fmla="*/ 352205 h 377102"/>
                <a:gd name="connsiteX16" fmla="*/ 656925 w 1074303"/>
                <a:gd name="connsiteY16" fmla="*/ 349990 h 377102"/>
                <a:gd name="connsiteX17" fmla="*/ 651093 w 1074303"/>
                <a:gd name="connsiteY17" fmla="*/ 349464 h 377102"/>
                <a:gd name="connsiteX18" fmla="*/ 537590 w 1074303"/>
                <a:gd name="connsiteY18" fmla="*/ 326268 h 377102"/>
                <a:gd name="connsiteX19" fmla="*/ 513320 w 1074303"/>
                <a:gd name="connsiteY19" fmla="*/ 318638 h 377102"/>
                <a:gd name="connsiteX20" fmla="*/ 512377 w 1074303"/>
                <a:gd name="connsiteY20" fmla="*/ 318331 h 377102"/>
                <a:gd name="connsiteX21" fmla="*/ 181075 w 1074303"/>
                <a:gd name="connsiteY21" fmla="*/ 128881 h 377102"/>
                <a:gd name="connsiteX22" fmla="*/ 18110 w 1074303"/>
                <a:gd name="connsiteY22" fmla="*/ 5380 h 377102"/>
                <a:gd name="connsiteX23" fmla="*/ 13462 w 1074303"/>
                <a:gd name="connsiteY23" fmla="*/ 1938 h 377102"/>
                <a:gd name="connsiteX24" fmla="*/ 1644 w 1074303"/>
                <a:gd name="connsiteY24" fmla="*/ 7660 h 377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74303" h="377102">
                  <a:moveTo>
                    <a:pt x="1644" y="7638"/>
                  </a:moveTo>
                  <a:lnTo>
                    <a:pt x="17430" y="20990"/>
                  </a:lnTo>
                  <a:cubicBezTo>
                    <a:pt x="72548" y="67404"/>
                    <a:pt x="138037" y="128859"/>
                    <a:pt x="206398" y="178540"/>
                  </a:cubicBezTo>
                  <a:cubicBezTo>
                    <a:pt x="317797" y="259595"/>
                    <a:pt x="414133" y="312039"/>
                    <a:pt x="509505" y="343720"/>
                  </a:cubicBezTo>
                  <a:cubicBezTo>
                    <a:pt x="509724" y="343829"/>
                    <a:pt x="509812" y="343829"/>
                    <a:pt x="510031" y="343939"/>
                  </a:cubicBezTo>
                  <a:cubicBezTo>
                    <a:pt x="533446" y="351788"/>
                    <a:pt x="557827" y="358453"/>
                    <a:pt x="582514" y="363846"/>
                  </a:cubicBezTo>
                  <a:cubicBezTo>
                    <a:pt x="618228" y="371695"/>
                    <a:pt x="653198" y="376036"/>
                    <a:pt x="686370" y="377089"/>
                  </a:cubicBezTo>
                  <a:cubicBezTo>
                    <a:pt x="687861" y="377198"/>
                    <a:pt x="689242" y="377308"/>
                    <a:pt x="690711" y="377308"/>
                  </a:cubicBezTo>
                  <a:cubicBezTo>
                    <a:pt x="695052" y="377418"/>
                    <a:pt x="699415" y="377527"/>
                    <a:pt x="703647" y="377527"/>
                  </a:cubicBezTo>
                  <a:cubicBezTo>
                    <a:pt x="801145" y="377527"/>
                    <a:pt x="883384" y="349025"/>
                    <a:pt x="948040" y="292877"/>
                  </a:cubicBezTo>
                  <a:cubicBezTo>
                    <a:pt x="1016927" y="233023"/>
                    <a:pt x="1050646" y="159269"/>
                    <a:pt x="1073097" y="68676"/>
                  </a:cubicBezTo>
                  <a:cubicBezTo>
                    <a:pt x="1070861" y="68896"/>
                    <a:pt x="1068647" y="69093"/>
                    <a:pt x="1066432" y="69312"/>
                  </a:cubicBezTo>
                  <a:cubicBezTo>
                    <a:pt x="1061981" y="69729"/>
                    <a:pt x="1057640" y="70167"/>
                    <a:pt x="1053190" y="70474"/>
                  </a:cubicBezTo>
                  <a:cubicBezTo>
                    <a:pt x="1051063" y="78740"/>
                    <a:pt x="1047358" y="93363"/>
                    <a:pt x="1044398" y="100774"/>
                  </a:cubicBezTo>
                  <a:cubicBezTo>
                    <a:pt x="1023833" y="152055"/>
                    <a:pt x="1006030" y="199105"/>
                    <a:pt x="966610" y="242012"/>
                  </a:cubicBezTo>
                  <a:cubicBezTo>
                    <a:pt x="899740" y="315130"/>
                    <a:pt x="810923" y="352205"/>
                    <a:pt x="702814" y="352205"/>
                  </a:cubicBezTo>
                  <a:cubicBezTo>
                    <a:pt x="687971" y="352205"/>
                    <a:pt x="672514" y="351459"/>
                    <a:pt x="656925" y="349990"/>
                  </a:cubicBezTo>
                  <a:cubicBezTo>
                    <a:pt x="655018" y="349881"/>
                    <a:pt x="653001" y="349683"/>
                    <a:pt x="651093" y="349464"/>
                  </a:cubicBezTo>
                  <a:cubicBezTo>
                    <a:pt x="614852" y="345649"/>
                    <a:pt x="576704" y="337910"/>
                    <a:pt x="537590" y="326268"/>
                  </a:cubicBezTo>
                  <a:cubicBezTo>
                    <a:pt x="529434" y="323834"/>
                    <a:pt x="521388" y="321291"/>
                    <a:pt x="513320" y="318638"/>
                  </a:cubicBezTo>
                  <a:cubicBezTo>
                    <a:pt x="513013" y="318528"/>
                    <a:pt x="512684" y="318419"/>
                    <a:pt x="512377" y="318331"/>
                  </a:cubicBezTo>
                  <a:cubicBezTo>
                    <a:pt x="381794" y="274965"/>
                    <a:pt x="181075" y="128881"/>
                    <a:pt x="181075" y="128881"/>
                  </a:cubicBezTo>
                  <a:cubicBezTo>
                    <a:pt x="137730" y="97398"/>
                    <a:pt x="82064" y="55894"/>
                    <a:pt x="18110" y="5380"/>
                  </a:cubicBezTo>
                  <a:cubicBezTo>
                    <a:pt x="17364" y="4349"/>
                    <a:pt x="15851" y="2639"/>
                    <a:pt x="13462" y="1938"/>
                  </a:cubicBezTo>
                  <a:cubicBezTo>
                    <a:pt x="9450" y="798"/>
                    <a:pt x="4582" y="3034"/>
                    <a:pt x="1644" y="7660"/>
                  </a:cubicBezTo>
                  <a:close/>
                </a:path>
              </a:pathLst>
            </a:custGeom>
            <a:solidFill>
              <a:srgbClr val="DA6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53A1E36-21E2-460D-9AC8-57C0B1521FB6}"/>
                </a:ext>
              </a:extLst>
            </p:cNvPr>
            <p:cNvSpPr/>
            <p:nvPr/>
          </p:nvSpPr>
          <p:spPr>
            <a:xfrm>
              <a:off x="4996601" y="3090793"/>
              <a:ext cx="710355" cy="973450"/>
            </a:xfrm>
            <a:custGeom>
              <a:avLst/>
              <a:gdLst>
                <a:gd name="connsiteX0" fmla="*/ 4925 w 710355"/>
                <a:gd name="connsiteY0" fmla="*/ 19337 h 973450"/>
                <a:gd name="connsiteX1" fmla="*/ 506866 w 710355"/>
                <a:gd name="connsiteY1" fmla="*/ 633970 h 973450"/>
                <a:gd name="connsiteX2" fmla="*/ 694035 w 710355"/>
                <a:gd name="connsiteY2" fmla="*/ 973230 h 973450"/>
                <a:gd name="connsiteX3" fmla="*/ 709405 w 710355"/>
                <a:gd name="connsiteY3" fmla="*/ 928307 h 973450"/>
                <a:gd name="connsiteX4" fmla="*/ 542274 w 710355"/>
                <a:gd name="connsiteY4" fmla="*/ 634299 h 973450"/>
                <a:gd name="connsiteX5" fmla="*/ 21478 w 710355"/>
                <a:gd name="connsiteY5" fmla="*/ 4735 h 973450"/>
                <a:gd name="connsiteX6" fmla="*/ 4947 w 710355"/>
                <a:gd name="connsiteY6" fmla="*/ 19359 h 97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0355" h="973450">
                  <a:moveTo>
                    <a:pt x="4925" y="19337"/>
                  </a:moveTo>
                  <a:cubicBezTo>
                    <a:pt x="193783" y="206244"/>
                    <a:pt x="364729" y="409133"/>
                    <a:pt x="506866" y="633970"/>
                  </a:cubicBezTo>
                  <a:cubicBezTo>
                    <a:pt x="575972" y="743198"/>
                    <a:pt x="638391" y="856570"/>
                    <a:pt x="694035" y="973230"/>
                  </a:cubicBezTo>
                  <a:cubicBezTo>
                    <a:pt x="698903" y="958080"/>
                    <a:pt x="704208" y="943040"/>
                    <a:pt x="709405" y="928307"/>
                  </a:cubicBezTo>
                  <a:cubicBezTo>
                    <a:pt x="658320" y="826270"/>
                    <a:pt x="600988" y="727741"/>
                    <a:pt x="542274" y="634299"/>
                  </a:cubicBezTo>
                  <a:cubicBezTo>
                    <a:pt x="397594" y="403849"/>
                    <a:pt x="224214" y="186862"/>
                    <a:pt x="21478" y="4735"/>
                  </a:cubicBezTo>
                  <a:cubicBezTo>
                    <a:pt x="11086" y="-4583"/>
                    <a:pt x="-5446" y="9186"/>
                    <a:pt x="4947" y="19359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320D1AF-115D-4D87-BB66-C1419B9B8898}"/>
                </a:ext>
              </a:extLst>
            </p:cNvPr>
            <p:cNvSpPr/>
            <p:nvPr/>
          </p:nvSpPr>
          <p:spPr>
            <a:xfrm>
              <a:off x="4815935" y="5983430"/>
              <a:ext cx="2692335" cy="874790"/>
            </a:xfrm>
            <a:custGeom>
              <a:avLst/>
              <a:gdLst>
                <a:gd name="connsiteX0" fmla="*/ 2691765 w 2692334"/>
                <a:gd name="connsiteY0" fmla="*/ 874768 h 874789"/>
                <a:gd name="connsiteX1" fmla="*/ 2575170 w 2692334"/>
                <a:gd name="connsiteY1" fmla="*/ 453750 h 874789"/>
                <a:gd name="connsiteX2" fmla="*/ 2435423 w 2692334"/>
                <a:gd name="connsiteY2" fmla="*/ 46984 h 874789"/>
                <a:gd name="connsiteX3" fmla="*/ 1307778 w 2692334"/>
                <a:gd name="connsiteY3" fmla="*/ 118261 h 874789"/>
                <a:gd name="connsiteX4" fmla="*/ 322707 w 2692334"/>
                <a:gd name="connsiteY4" fmla="*/ 1644 h 874789"/>
                <a:gd name="connsiteX5" fmla="*/ 164982 w 2692334"/>
                <a:gd name="connsiteY5" fmla="*/ 432966 h 874789"/>
                <a:gd name="connsiteX6" fmla="*/ 1644 w 2692334"/>
                <a:gd name="connsiteY6" fmla="*/ 874768 h 874789"/>
                <a:gd name="connsiteX7" fmla="*/ 2691765 w 2692334"/>
                <a:gd name="connsiteY7" fmla="*/ 874768 h 87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92334" h="874789">
                  <a:moveTo>
                    <a:pt x="2691765" y="874768"/>
                  </a:moveTo>
                  <a:cubicBezTo>
                    <a:pt x="2658330" y="738024"/>
                    <a:pt x="2619677" y="597926"/>
                    <a:pt x="2575170" y="453750"/>
                  </a:cubicBezTo>
                  <a:cubicBezTo>
                    <a:pt x="2522047" y="281643"/>
                    <a:pt x="2471248" y="141413"/>
                    <a:pt x="2435423" y="46984"/>
                  </a:cubicBezTo>
                  <a:cubicBezTo>
                    <a:pt x="2124730" y="96928"/>
                    <a:pt x="1743024" y="132731"/>
                    <a:pt x="1307778" y="118261"/>
                  </a:cubicBezTo>
                  <a:cubicBezTo>
                    <a:pt x="931815" y="105764"/>
                    <a:pt x="599965" y="58517"/>
                    <a:pt x="322707" y="1644"/>
                  </a:cubicBezTo>
                  <a:cubicBezTo>
                    <a:pt x="285326" y="101532"/>
                    <a:pt x="230032" y="250926"/>
                    <a:pt x="164982" y="432966"/>
                  </a:cubicBezTo>
                  <a:cubicBezTo>
                    <a:pt x="164982" y="432966"/>
                    <a:pt x="83905" y="632940"/>
                    <a:pt x="1644" y="874768"/>
                  </a:cubicBezTo>
                  <a:lnTo>
                    <a:pt x="2691765" y="874768"/>
                  </a:lnTo>
                  <a:close/>
                </a:path>
              </a:pathLst>
            </a:custGeom>
            <a:solidFill>
              <a:srgbClr val="1BD7D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02046F5-A0D4-45A9-8AA5-AEA945CC9CC4}"/>
                </a:ext>
              </a:extLst>
            </p:cNvPr>
            <p:cNvSpPr/>
            <p:nvPr/>
          </p:nvSpPr>
          <p:spPr>
            <a:xfrm>
              <a:off x="6265095" y="1920810"/>
              <a:ext cx="265287" cy="43849"/>
            </a:xfrm>
            <a:custGeom>
              <a:avLst/>
              <a:gdLst>
                <a:gd name="connsiteX0" fmla="*/ 255999 w 265287"/>
                <a:gd name="connsiteY0" fmla="*/ 44068 h 43849"/>
                <a:gd name="connsiteX1" fmla="*/ 252667 w 265287"/>
                <a:gd name="connsiteY1" fmla="*/ 43432 h 43849"/>
                <a:gd name="connsiteX2" fmla="*/ 115091 w 265287"/>
                <a:gd name="connsiteY2" fmla="*/ 20061 h 43849"/>
                <a:gd name="connsiteX3" fmla="*/ 13865 w 265287"/>
                <a:gd name="connsiteY3" fmla="*/ 40823 h 43849"/>
                <a:gd name="connsiteX4" fmla="*/ 2223 w 265287"/>
                <a:gd name="connsiteY4" fmla="*/ 35539 h 43849"/>
                <a:gd name="connsiteX5" fmla="*/ 7507 w 265287"/>
                <a:gd name="connsiteY5" fmla="*/ 23897 h 43849"/>
                <a:gd name="connsiteX6" fmla="*/ 114279 w 265287"/>
                <a:gd name="connsiteY6" fmla="*/ 1995 h 43849"/>
                <a:gd name="connsiteX7" fmla="*/ 259354 w 265287"/>
                <a:gd name="connsiteY7" fmla="*/ 26616 h 43849"/>
                <a:gd name="connsiteX8" fmla="*/ 264419 w 265287"/>
                <a:gd name="connsiteY8" fmla="*/ 38346 h 43849"/>
                <a:gd name="connsiteX9" fmla="*/ 256021 w 265287"/>
                <a:gd name="connsiteY9" fmla="*/ 44046 h 43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5287" h="43849">
                  <a:moveTo>
                    <a:pt x="255999" y="44068"/>
                  </a:moveTo>
                  <a:cubicBezTo>
                    <a:pt x="254881" y="44068"/>
                    <a:pt x="253764" y="43871"/>
                    <a:pt x="252667" y="43432"/>
                  </a:cubicBezTo>
                  <a:cubicBezTo>
                    <a:pt x="208379" y="25827"/>
                    <a:pt x="162075" y="17978"/>
                    <a:pt x="115091" y="20061"/>
                  </a:cubicBezTo>
                  <a:cubicBezTo>
                    <a:pt x="80559" y="21595"/>
                    <a:pt x="46489" y="28589"/>
                    <a:pt x="13865" y="40823"/>
                  </a:cubicBezTo>
                  <a:cubicBezTo>
                    <a:pt x="9195" y="42577"/>
                    <a:pt x="3977" y="40209"/>
                    <a:pt x="2223" y="35539"/>
                  </a:cubicBezTo>
                  <a:cubicBezTo>
                    <a:pt x="469" y="30869"/>
                    <a:pt x="2837" y="25651"/>
                    <a:pt x="7507" y="23897"/>
                  </a:cubicBezTo>
                  <a:cubicBezTo>
                    <a:pt x="41906" y="11006"/>
                    <a:pt x="77841" y="3639"/>
                    <a:pt x="114279" y="1995"/>
                  </a:cubicBezTo>
                  <a:cubicBezTo>
                    <a:pt x="163873" y="-220"/>
                    <a:pt x="212677" y="8068"/>
                    <a:pt x="259354" y="26616"/>
                  </a:cubicBezTo>
                  <a:cubicBezTo>
                    <a:pt x="264002" y="28458"/>
                    <a:pt x="266261" y="33720"/>
                    <a:pt x="264419" y="38346"/>
                  </a:cubicBezTo>
                  <a:cubicBezTo>
                    <a:pt x="263016" y="41898"/>
                    <a:pt x="259617" y="44046"/>
                    <a:pt x="256021" y="44046"/>
                  </a:cubicBezTo>
                  <a:close/>
                </a:path>
              </a:pathLst>
            </a:custGeom>
            <a:solidFill>
              <a:srgbClr val="DA6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9E1568C-CE27-4723-A9B3-D7A3BB7B1C04}"/>
                </a:ext>
              </a:extLst>
            </p:cNvPr>
            <p:cNvSpPr/>
            <p:nvPr/>
          </p:nvSpPr>
          <p:spPr>
            <a:xfrm>
              <a:off x="7451134" y="804500"/>
              <a:ext cx="1626802" cy="2543248"/>
            </a:xfrm>
            <a:custGeom>
              <a:avLst/>
              <a:gdLst>
                <a:gd name="connsiteX0" fmla="*/ 529916 w 1626801"/>
                <a:gd name="connsiteY0" fmla="*/ 1147619 h 2543248"/>
                <a:gd name="connsiteX1" fmla="*/ 621692 w 1626801"/>
                <a:gd name="connsiteY1" fmla="*/ 1070116 h 2543248"/>
                <a:gd name="connsiteX2" fmla="*/ 766526 w 1626801"/>
                <a:gd name="connsiteY2" fmla="*/ 1021180 h 2543248"/>
                <a:gd name="connsiteX3" fmla="*/ 903182 w 1626801"/>
                <a:gd name="connsiteY3" fmla="*/ 970205 h 2543248"/>
                <a:gd name="connsiteX4" fmla="*/ 1005153 w 1626801"/>
                <a:gd name="connsiteY4" fmla="*/ 884568 h 2543248"/>
                <a:gd name="connsiteX5" fmla="*/ 1045954 w 1626801"/>
                <a:gd name="connsiteY5" fmla="*/ 731666 h 2543248"/>
                <a:gd name="connsiteX6" fmla="*/ 978624 w 1626801"/>
                <a:gd name="connsiteY6" fmla="*/ 576660 h 2543248"/>
                <a:gd name="connsiteX7" fmla="*/ 809345 w 1626801"/>
                <a:gd name="connsiteY7" fmla="*/ 511390 h 2543248"/>
                <a:gd name="connsiteX8" fmla="*/ 638026 w 1626801"/>
                <a:gd name="connsiteY8" fmla="*/ 564426 h 2543248"/>
                <a:gd name="connsiteX9" fmla="*/ 497270 w 1626801"/>
                <a:gd name="connsiteY9" fmla="*/ 682665 h 2543248"/>
                <a:gd name="connsiteX10" fmla="*/ 364715 w 1626801"/>
                <a:gd name="connsiteY10" fmla="*/ 800970 h 2543248"/>
                <a:gd name="connsiteX11" fmla="*/ 221942 w 1626801"/>
                <a:gd name="connsiteY11" fmla="*/ 854005 h 2543248"/>
                <a:gd name="connsiteX12" fmla="*/ 64874 w 1626801"/>
                <a:gd name="connsiteY12" fmla="*/ 784636 h 2543248"/>
                <a:gd name="connsiteX13" fmla="*/ 1644 w 1626801"/>
                <a:gd name="connsiteY13" fmla="*/ 605227 h 2543248"/>
                <a:gd name="connsiteX14" fmla="*/ 60819 w 1626801"/>
                <a:gd name="connsiteY14" fmla="*/ 395190 h 2543248"/>
                <a:gd name="connsiteX15" fmla="*/ 228081 w 1626801"/>
                <a:gd name="connsiteY15" fmla="*/ 199448 h 2543248"/>
                <a:gd name="connsiteX16" fmla="*/ 485081 w 1626801"/>
                <a:gd name="connsiteY16" fmla="*/ 56675 h 2543248"/>
                <a:gd name="connsiteX17" fmla="*/ 809410 w 1626801"/>
                <a:gd name="connsiteY17" fmla="*/ 1644 h 2543248"/>
                <a:gd name="connsiteX18" fmla="*/ 1141874 w 1626801"/>
                <a:gd name="connsiteY18" fmla="*/ 60775 h 2543248"/>
                <a:gd name="connsiteX19" fmla="*/ 1398874 w 1626801"/>
                <a:gd name="connsiteY19" fmla="*/ 223915 h 2543248"/>
                <a:gd name="connsiteX20" fmla="*/ 1566136 w 1626801"/>
                <a:gd name="connsiteY20" fmla="*/ 464494 h 2543248"/>
                <a:gd name="connsiteX21" fmla="*/ 1625311 w 1626801"/>
                <a:gd name="connsiteY21" fmla="*/ 756134 h 2543248"/>
                <a:gd name="connsiteX22" fmla="*/ 1464165 w 1626801"/>
                <a:gd name="connsiteY22" fmla="*/ 1225122 h 2543248"/>
                <a:gd name="connsiteX23" fmla="*/ 1029708 w 1626801"/>
                <a:gd name="connsiteY23" fmla="*/ 1469800 h 2543248"/>
                <a:gd name="connsiteX24" fmla="*/ 1029708 w 1626801"/>
                <a:gd name="connsiteY24" fmla="*/ 1477934 h 2543248"/>
                <a:gd name="connsiteX25" fmla="*/ 956283 w 1626801"/>
                <a:gd name="connsiteY25" fmla="*/ 1726712 h 2543248"/>
                <a:gd name="connsiteX26" fmla="*/ 764553 w 1626801"/>
                <a:gd name="connsiteY26" fmla="*/ 1812349 h 2543248"/>
                <a:gd name="connsiteX27" fmla="*/ 576879 w 1626801"/>
                <a:gd name="connsiteY27" fmla="*/ 1732851 h 2543248"/>
                <a:gd name="connsiteX28" fmla="*/ 507553 w 1626801"/>
                <a:gd name="connsiteY28" fmla="*/ 1502402 h 2543248"/>
                <a:gd name="connsiteX29" fmla="*/ 507553 w 1626801"/>
                <a:gd name="connsiteY29" fmla="*/ 1290326 h 2543248"/>
                <a:gd name="connsiteX30" fmla="*/ 529982 w 1626801"/>
                <a:gd name="connsiteY30" fmla="*/ 1147619 h 2543248"/>
                <a:gd name="connsiteX31" fmla="*/ 558462 w 1626801"/>
                <a:gd name="connsiteY31" fmla="*/ 2032582 h 2543248"/>
                <a:gd name="connsiteX32" fmla="*/ 768543 w 1626801"/>
                <a:gd name="connsiteY32" fmla="*/ 1946944 h 2543248"/>
                <a:gd name="connsiteX33" fmla="*/ 976607 w 1626801"/>
                <a:gd name="connsiteY33" fmla="*/ 2032582 h 2543248"/>
                <a:gd name="connsiteX34" fmla="*/ 1062267 w 1626801"/>
                <a:gd name="connsiteY34" fmla="*/ 2240558 h 2543248"/>
                <a:gd name="connsiteX35" fmla="*/ 976607 w 1626801"/>
                <a:gd name="connsiteY35" fmla="*/ 2452634 h 2543248"/>
                <a:gd name="connsiteX36" fmla="*/ 768543 w 1626801"/>
                <a:gd name="connsiteY36" fmla="*/ 2542371 h 2543248"/>
                <a:gd name="connsiteX37" fmla="*/ 558462 w 1626801"/>
                <a:gd name="connsiteY37" fmla="*/ 2454673 h 2543248"/>
                <a:gd name="connsiteX38" fmla="*/ 470786 w 1626801"/>
                <a:gd name="connsiteY38" fmla="*/ 2240558 h 2543248"/>
                <a:gd name="connsiteX39" fmla="*/ 558462 w 1626801"/>
                <a:gd name="connsiteY39" fmla="*/ 2032582 h 2543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626801" h="2543248">
                  <a:moveTo>
                    <a:pt x="529916" y="1147619"/>
                  </a:moveTo>
                  <a:cubicBezTo>
                    <a:pt x="544825" y="1115017"/>
                    <a:pt x="575432" y="1089190"/>
                    <a:pt x="621692" y="1070116"/>
                  </a:cubicBezTo>
                  <a:cubicBezTo>
                    <a:pt x="667909" y="1051151"/>
                    <a:pt x="716165" y="1034817"/>
                    <a:pt x="766526" y="1021180"/>
                  </a:cubicBezTo>
                  <a:cubicBezTo>
                    <a:pt x="816821" y="1007609"/>
                    <a:pt x="862380" y="990617"/>
                    <a:pt x="903182" y="970205"/>
                  </a:cubicBezTo>
                  <a:cubicBezTo>
                    <a:pt x="943961" y="949837"/>
                    <a:pt x="977922" y="921270"/>
                    <a:pt x="1005153" y="884568"/>
                  </a:cubicBezTo>
                  <a:cubicBezTo>
                    <a:pt x="1032317" y="847866"/>
                    <a:pt x="1045954" y="796870"/>
                    <a:pt x="1045954" y="731666"/>
                  </a:cubicBezTo>
                  <a:cubicBezTo>
                    <a:pt x="1045954" y="671834"/>
                    <a:pt x="1023504" y="620224"/>
                    <a:pt x="978624" y="576660"/>
                  </a:cubicBezTo>
                  <a:cubicBezTo>
                    <a:pt x="933766" y="533227"/>
                    <a:pt x="877289" y="511390"/>
                    <a:pt x="809345" y="511390"/>
                  </a:cubicBezTo>
                  <a:cubicBezTo>
                    <a:pt x="741400" y="511390"/>
                    <a:pt x="686962" y="529127"/>
                    <a:pt x="638026" y="564426"/>
                  </a:cubicBezTo>
                  <a:cubicBezTo>
                    <a:pt x="589047" y="599790"/>
                    <a:pt x="542150" y="639232"/>
                    <a:pt x="497270" y="682665"/>
                  </a:cubicBezTo>
                  <a:cubicBezTo>
                    <a:pt x="452413" y="726207"/>
                    <a:pt x="408191" y="765671"/>
                    <a:pt x="364715" y="800970"/>
                  </a:cubicBezTo>
                  <a:cubicBezTo>
                    <a:pt x="321173" y="836334"/>
                    <a:pt x="273553" y="854005"/>
                    <a:pt x="221942" y="854005"/>
                  </a:cubicBezTo>
                  <a:cubicBezTo>
                    <a:pt x="159347" y="854005"/>
                    <a:pt x="106991" y="830941"/>
                    <a:pt x="64874" y="784636"/>
                  </a:cubicBezTo>
                  <a:cubicBezTo>
                    <a:pt x="22692" y="738441"/>
                    <a:pt x="1644" y="678631"/>
                    <a:pt x="1644" y="605227"/>
                  </a:cubicBezTo>
                  <a:cubicBezTo>
                    <a:pt x="1644" y="537261"/>
                    <a:pt x="21354" y="467256"/>
                    <a:pt x="60819" y="395190"/>
                  </a:cubicBezTo>
                  <a:cubicBezTo>
                    <a:pt x="100195" y="323190"/>
                    <a:pt x="155971" y="257920"/>
                    <a:pt x="228081" y="199448"/>
                  </a:cubicBezTo>
                  <a:cubicBezTo>
                    <a:pt x="300103" y="140975"/>
                    <a:pt x="385762" y="93377"/>
                    <a:pt x="485081" y="56675"/>
                  </a:cubicBezTo>
                  <a:cubicBezTo>
                    <a:pt x="584333" y="19973"/>
                    <a:pt x="692443" y="1644"/>
                    <a:pt x="809410" y="1644"/>
                  </a:cubicBezTo>
                  <a:cubicBezTo>
                    <a:pt x="926378" y="1644"/>
                    <a:pt x="1042578" y="21376"/>
                    <a:pt x="1141874" y="60775"/>
                  </a:cubicBezTo>
                  <a:cubicBezTo>
                    <a:pt x="1241127" y="100239"/>
                    <a:pt x="1326786" y="154546"/>
                    <a:pt x="1398874" y="223915"/>
                  </a:cubicBezTo>
                  <a:cubicBezTo>
                    <a:pt x="1470918" y="293219"/>
                    <a:pt x="1526694" y="373485"/>
                    <a:pt x="1566136" y="464494"/>
                  </a:cubicBezTo>
                  <a:cubicBezTo>
                    <a:pt x="1605535" y="555634"/>
                    <a:pt x="1625311" y="652804"/>
                    <a:pt x="1625311" y="756134"/>
                  </a:cubicBezTo>
                  <a:cubicBezTo>
                    <a:pt x="1625311" y="941046"/>
                    <a:pt x="1571551" y="1097346"/>
                    <a:pt x="1464165" y="1225122"/>
                  </a:cubicBezTo>
                  <a:cubicBezTo>
                    <a:pt x="1356691" y="1352898"/>
                    <a:pt x="1211880" y="1434502"/>
                    <a:pt x="1029708" y="1469800"/>
                  </a:cubicBezTo>
                  <a:lnTo>
                    <a:pt x="1029708" y="1477934"/>
                  </a:lnTo>
                  <a:cubicBezTo>
                    <a:pt x="1029708" y="1586702"/>
                    <a:pt x="1005241" y="1669642"/>
                    <a:pt x="956283" y="1726712"/>
                  </a:cubicBezTo>
                  <a:cubicBezTo>
                    <a:pt x="907325" y="1783782"/>
                    <a:pt x="843394" y="1812349"/>
                    <a:pt x="764553" y="1812349"/>
                  </a:cubicBezTo>
                  <a:cubicBezTo>
                    <a:pt x="685712" y="1812349"/>
                    <a:pt x="623118" y="1785843"/>
                    <a:pt x="576879" y="1732851"/>
                  </a:cubicBezTo>
                  <a:cubicBezTo>
                    <a:pt x="530618" y="1679815"/>
                    <a:pt x="507553" y="1603014"/>
                    <a:pt x="507553" y="1502402"/>
                  </a:cubicBezTo>
                  <a:lnTo>
                    <a:pt x="507553" y="1290326"/>
                  </a:lnTo>
                  <a:cubicBezTo>
                    <a:pt x="507553" y="1227819"/>
                    <a:pt x="514986" y="1180221"/>
                    <a:pt x="529982" y="1147619"/>
                  </a:cubicBezTo>
                  <a:close/>
                  <a:moveTo>
                    <a:pt x="558462" y="2032582"/>
                  </a:moveTo>
                  <a:cubicBezTo>
                    <a:pt x="616935" y="1975512"/>
                    <a:pt x="686984" y="1946944"/>
                    <a:pt x="768543" y="1946944"/>
                  </a:cubicBezTo>
                  <a:cubicBezTo>
                    <a:pt x="850103" y="1946944"/>
                    <a:pt x="919494" y="1975512"/>
                    <a:pt x="976607" y="2032582"/>
                  </a:cubicBezTo>
                  <a:cubicBezTo>
                    <a:pt x="1033721" y="2089717"/>
                    <a:pt x="1062267" y="2159020"/>
                    <a:pt x="1062267" y="2240558"/>
                  </a:cubicBezTo>
                  <a:cubicBezTo>
                    <a:pt x="1062267" y="2322095"/>
                    <a:pt x="1033721" y="2392868"/>
                    <a:pt x="976607" y="2452634"/>
                  </a:cubicBezTo>
                  <a:cubicBezTo>
                    <a:pt x="919494" y="2512400"/>
                    <a:pt x="850125" y="2542371"/>
                    <a:pt x="768543" y="2542371"/>
                  </a:cubicBezTo>
                  <a:cubicBezTo>
                    <a:pt x="686962" y="2542371"/>
                    <a:pt x="616913" y="2513102"/>
                    <a:pt x="558462" y="2454673"/>
                  </a:cubicBezTo>
                  <a:cubicBezTo>
                    <a:pt x="499967" y="2396244"/>
                    <a:pt x="470786" y="2324902"/>
                    <a:pt x="470786" y="2240558"/>
                  </a:cubicBezTo>
                  <a:cubicBezTo>
                    <a:pt x="470786" y="2156214"/>
                    <a:pt x="499967" y="2089717"/>
                    <a:pt x="558462" y="2032582"/>
                  </a:cubicBezTo>
                  <a:close/>
                </a:path>
              </a:pathLst>
            </a:custGeom>
            <a:solidFill>
              <a:srgbClr val="49A9F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8FC0F16-4347-4329-8C33-263467B8B310}"/>
                </a:ext>
              </a:extLst>
            </p:cNvPr>
            <p:cNvSpPr/>
            <p:nvPr/>
          </p:nvSpPr>
          <p:spPr>
            <a:xfrm>
              <a:off x="9205380" y="2782466"/>
              <a:ext cx="931793" cy="1457983"/>
            </a:xfrm>
            <a:custGeom>
              <a:avLst/>
              <a:gdLst>
                <a:gd name="connsiteX0" fmla="*/ 228676 w 931793"/>
                <a:gd name="connsiteY0" fmla="*/ 624084 h 1457982"/>
                <a:gd name="connsiteX1" fmla="*/ 293485 w 931793"/>
                <a:gd name="connsiteY1" fmla="*/ 596042 h 1457982"/>
                <a:gd name="connsiteX2" fmla="*/ 383288 w 931793"/>
                <a:gd name="connsiteY2" fmla="*/ 593082 h 1457982"/>
                <a:gd name="connsiteX3" fmla="*/ 468860 w 931793"/>
                <a:gd name="connsiteY3" fmla="*/ 587579 h 1457982"/>
                <a:gd name="connsiteX4" fmla="*/ 540772 w 931793"/>
                <a:gd name="connsiteY4" fmla="*/ 556688 h 1457982"/>
                <a:gd name="connsiteX5" fmla="*/ 589686 w 931793"/>
                <a:gd name="connsiteY5" fmla="*/ 477562 h 1457982"/>
                <a:gd name="connsiteX6" fmla="*/ 578109 w 931793"/>
                <a:gd name="connsiteY6" fmla="*/ 378901 h 1457982"/>
                <a:gd name="connsiteX7" fmla="*/ 493919 w 931793"/>
                <a:gd name="connsiteY7" fmla="*/ 313456 h 1457982"/>
                <a:gd name="connsiteX8" fmla="*/ 388506 w 931793"/>
                <a:gd name="connsiteY8" fmla="*/ 314246 h 1457982"/>
                <a:gd name="connsiteX9" fmla="*/ 289209 w 931793"/>
                <a:gd name="connsiteY9" fmla="*/ 356911 h 1457982"/>
                <a:gd name="connsiteX10" fmla="*/ 194517 w 931793"/>
                <a:gd name="connsiteY10" fmla="*/ 401001 h 1457982"/>
                <a:gd name="connsiteX11" fmla="*/ 105175 w 931793"/>
                <a:gd name="connsiteY11" fmla="*/ 406614 h 1457982"/>
                <a:gd name="connsiteX12" fmla="*/ 28549 w 931793"/>
                <a:gd name="connsiteY12" fmla="*/ 340928 h 1457982"/>
                <a:gd name="connsiteX13" fmla="*/ 23418 w 931793"/>
                <a:gd name="connsiteY13" fmla="*/ 229244 h 1457982"/>
                <a:gd name="connsiteX14" fmla="*/ 92371 w 931793"/>
                <a:gd name="connsiteY14" fmla="*/ 121090 h 1457982"/>
                <a:gd name="connsiteX15" fmla="*/ 219731 w 931793"/>
                <a:gd name="connsiteY15" fmla="*/ 39312 h 1457982"/>
                <a:gd name="connsiteX16" fmla="*/ 388594 w 931793"/>
                <a:gd name="connsiteY16" fmla="*/ 2566 h 1457982"/>
                <a:gd name="connsiteX17" fmla="*/ 580455 w 931793"/>
                <a:gd name="connsiteY17" fmla="*/ 26618 h 1457982"/>
                <a:gd name="connsiteX18" fmla="*/ 757518 w 931793"/>
                <a:gd name="connsiteY18" fmla="*/ 116289 h 1457982"/>
                <a:gd name="connsiteX19" fmla="*/ 874442 w 931793"/>
                <a:gd name="connsiteY19" fmla="*/ 251695 h 1457982"/>
                <a:gd name="connsiteX20" fmla="*/ 927719 w 931793"/>
                <a:gd name="connsiteY20" fmla="*/ 415471 h 1457982"/>
                <a:gd name="connsiteX21" fmla="*/ 911516 w 931793"/>
                <a:gd name="connsiteY21" fmla="*/ 589618 h 1457982"/>
                <a:gd name="connsiteX22" fmla="*/ 741228 w 931793"/>
                <a:gd name="connsiteY22" fmla="*/ 826206 h 1457982"/>
                <a:gd name="connsiteX23" fmla="*/ 455201 w 931793"/>
                <a:gd name="connsiteY23" fmla="*/ 890204 h 1457982"/>
                <a:gd name="connsiteX24" fmla="*/ 453819 w 931793"/>
                <a:gd name="connsiteY24" fmla="*/ 894786 h 1457982"/>
                <a:gd name="connsiteX25" fmla="*/ 370265 w 931793"/>
                <a:gd name="connsiteY25" fmla="*/ 1022343 h 1457982"/>
                <a:gd name="connsiteX26" fmla="*/ 247838 w 931793"/>
                <a:gd name="connsiteY26" fmla="*/ 1038019 h 1457982"/>
                <a:gd name="connsiteX27" fmla="*/ 155733 w 931793"/>
                <a:gd name="connsiteY27" fmla="*/ 961437 h 1457982"/>
                <a:gd name="connsiteX28" fmla="*/ 155843 w 931793"/>
                <a:gd name="connsiteY28" fmla="*/ 819979 h 1457982"/>
                <a:gd name="connsiteX29" fmla="*/ 191843 w 931793"/>
                <a:gd name="connsiteY29" fmla="*/ 700622 h 1457982"/>
                <a:gd name="connsiteX30" fmla="*/ 228698 w 931793"/>
                <a:gd name="connsiteY30" fmla="*/ 624106 h 1457982"/>
                <a:gd name="connsiteX31" fmla="*/ 94520 w 931793"/>
                <a:gd name="connsiteY31" fmla="*/ 1126945 h 1457982"/>
                <a:gd name="connsiteX32" fmla="*/ 227295 w 931793"/>
                <a:gd name="connsiteY32" fmla="*/ 1114382 h 1457982"/>
                <a:gd name="connsiteX33" fmla="*/ 329858 w 931793"/>
                <a:gd name="connsiteY33" fmla="*/ 1197871 h 1457982"/>
                <a:gd name="connsiteX34" fmla="*/ 342772 w 931793"/>
                <a:gd name="connsiteY34" fmla="*/ 1329440 h 1457982"/>
                <a:gd name="connsiteX35" fmla="*/ 258559 w 931793"/>
                <a:gd name="connsiteY35" fmla="*/ 1434262 h 1457982"/>
                <a:gd name="connsiteX36" fmla="*/ 126245 w 931793"/>
                <a:gd name="connsiteY36" fmla="*/ 1449455 h 1457982"/>
                <a:gd name="connsiteX37" fmla="*/ 22892 w 931793"/>
                <a:gd name="connsiteY37" fmla="*/ 1364476 h 1457982"/>
                <a:gd name="connsiteX38" fmla="*/ 9891 w 931793"/>
                <a:gd name="connsiteY38" fmla="*/ 1229092 h 1457982"/>
                <a:gd name="connsiteX39" fmla="*/ 94542 w 931793"/>
                <a:gd name="connsiteY39" fmla="*/ 1126923 h 1457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31793" h="1457982">
                  <a:moveTo>
                    <a:pt x="228676" y="624084"/>
                  </a:moveTo>
                  <a:cubicBezTo>
                    <a:pt x="242598" y="608254"/>
                    <a:pt x="264216" y="598936"/>
                    <a:pt x="293485" y="596042"/>
                  </a:cubicBezTo>
                  <a:cubicBezTo>
                    <a:pt x="322710" y="593214"/>
                    <a:pt x="352638" y="592205"/>
                    <a:pt x="383288" y="593082"/>
                  </a:cubicBezTo>
                  <a:cubicBezTo>
                    <a:pt x="413895" y="593981"/>
                    <a:pt x="442419" y="592139"/>
                    <a:pt x="468860" y="587579"/>
                  </a:cubicBezTo>
                  <a:cubicBezTo>
                    <a:pt x="495257" y="583041"/>
                    <a:pt x="519220" y="572714"/>
                    <a:pt x="540772" y="556688"/>
                  </a:cubicBezTo>
                  <a:cubicBezTo>
                    <a:pt x="562302" y="540639"/>
                    <a:pt x="578614" y="514264"/>
                    <a:pt x="589686" y="477562"/>
                  </a:cubicBezTo>
                  <a:cubicBezTo>
                    <a:pt x="599837" y="443886"/>
                    <a:pt x="595978" y="411043"/>
                    <a:pt x="578109" y="378901"/>
                  </a:cubicBezTo>
                  <a:cubicBezTo>
                    <a:pt x="560241" y="346848"/>
                    <a:pt x="532156" y="324989"/>
                    <a:pt x="493919" y="313456"/>
                  </a:cubicBezTo>
                  <a:cubicBezTo>
                    <a:pt x="457174" y="302385"/>
                    <a:pt x="422051" y="302670"/>
                    <a:pt x="388506" y="314246"/>
                  </a:cubicBezTo>
                  <a:cubicBezTo>
                    <a:pt x="354940" y="325822"/>
                    <a:pt x="321855" y="340073"/>
                    <a:pt x="289209" y="356911"/>
                  </a:cubicBezTo>
                  <a:cubicBezTo>
                    <a:pt x="256586" y="373815"/>
                    <a:pt x="224993" y="388504"/>
                    <a:pt x="194517" y="401001"/>
                  </a:cubicBezTo>
                  <a:cubicBezTo>
                    <a:pt x="164021" y="413520"/>
                    <a:pt x="134203" y="415384"/>
                    <a:pt x="105175" y="406614"/>
                  </a:cubicBezTo>
                  <a:cubicBezTo>
                    <a:pt x="69943" y="396002"/>
                    <a:pt x="44400" y="374144"/>
                    <a:pt x="28549" y="340928"/>
                  </a:cubicBezTo>
                  <a:cubicBezTo>
                    <a:pt x="12653" y="307778"/>
                    <a:pt x="10965" y="270550"/>
                    <a:pt x="23418" y="229244"/>
                  </a:cubicBezTo>
                  <a:cubicBezTo>
                    <a:pt x="34951" y="191008"/>
                    <a:pt x="57927" y="154942"/>
                    <a:pt x="92371" y="121090"/>
                  </a:cubicBezTo>
                  <a:cubicBezTo>
                    <a:pt x="126749" y="87261"/>
                    <a:pt x="169216" y="59987"/>
                    <a:pt x="219731" y="39312"/>
                  </a:cubicBezTo>
                  <a:cubicBezTo>
                    <a:pt x="270179" y="18615"/>
                    <a:pt x="326481" y="6381"/>
                    <a:pt x="388594" y="2566"/>
                  </a:cubicBezTo>
                  <a:cubicBezTo>
                    <a:pt x="450684" y="-1248"/>
                    <a:pt x="514638" y="6776"/>
                    <a:pt x="580455" y="26618"/>
                  </a:cubicBezTo>
                  <a:cubicBezTo>
                    <a:pt x="649320" y="47380"/>
                    <a:pt x="708320" y="77285"/>
                    <a:pt x="757518" y="116289"/>
                  </a:cubicBezTo>
                  <a:cubicBezTo>
                    <a:pt x="806673" y="155337"/>
                    <a:pt x="845655" y="200435"/>
                    <a:pt x="874442" y="251695"/>
                  </a:cubicBezTo>
                  <a:cubicBezTo>
                    <a:pt x="903229" y="302933"/>
                    <a:pt x="920988" y="357547"/>
                    <a:pt x="927719" y="415471"/>
                  </a:cubicBezTo>
                  <a:cubicBezTo>
                    <a:pt x="934427" y="473440"/>
                    <a:pt x="929056" y="531474"/>
                    <a:pt x="911516" y="589618"/>
                  </a:cubicBezTo>
                  <a:cubicBezTo>
                    <a:pt x="880120" y="693672"/>
                    <a:pt x="823358" y="772513"/>
                    <a:pt x="741228" y="826206"/>
                  </a:cubicBezTo>
                  <a:cubicBezTo>
                    <a:pt x="659055" y="879877"/>
                    <a:pt x="563705" y="901232"/>
                    <a:pt x="455201" y="890204"/>
                  </a:cubicBezTo>
                  <a:lnTo>
                    <a:pt x="453819" y="894786"/>
                  </a:lnTo>
                  <a:cubicBezTo>
                    <a:pt x="435359" y="955999"/>
                    <a:pt x="407493" y="998511"/>
                    <a:pt x="370265" y="1022343"/>
                  </a:cubicBezTo>
                  <a:cubicBezTo>
                    <a:pt x="333037" y="1046153"/>
                    <a:pt x="292191" y="1051393"/>
                    <a:pt x="247838" y="1038019"/>
                  </a:cubicBezTo>
                  <a:cubicBezTo>
                    <a:pt x="203441" y="1024623"/>
                    <a:pt x="172747" y="999103"/>
                    <a:pt x="155733" y="961437"/>
                  </a:cubicBezTo>
                  <a:cubicBezTo>
                    <a:pt x="138698" y="923748"/>
                    <a:pt x="138763" y="876610"/>
                    <a:pt x="155843" y="819979"/>
                  </a:cubicBezTo>
                  <a:lnTo>
                    <a:pt x="191843" y="700622"/>
                  </a:lnTo>
                  <a:cubicBezTo>
                    <a:pt x="202454" y="665433"/>
                    <a:pt x="214710" y="639913"/>
                    <a:pt x="228698" y="624106"/>
                  </a:cubicBezTo>
                  <a:close/>
                  <a:moveTo>
                    <a:pt x="94520" y="1126945"/>
                  </a:moveTo>
                  <a:cubicBezTo>
                    <a:pt x="137119" y="1104736"/>
                    <a:pt x="181385" y="1100548"/>
                    <a:pt x="227295" y="1114382"/>
                  </a:cubicBezTo>
                  <a:cubicBezTo>
                    <a:pt x="273205" y="1128217"/>
                    <a:pt x="307385" y="1156061"/>
                    <a:pt x="329858" y="1197871"/>
                  </a:cubicBezTo>
                  <a:cubicBezTo>
                    <a:pt x="352308" y="1239703"/>
                    <a:pt x="356606" y="1283552"/>
                    <a:pt x="342772" y="1329440"/>
                  </a:cubicBezTo>
                  <a:cubicBezTo>
                    <a:pt x="328915" y="1375350"/>
                    <a:pt x="300852" y="1410320"/>
                    <a:pt x="258559" y="1434262"/>
                  </a:cubicBezTo>
                  <a:cubicBezTo>
                    <a:pt x="216267" y="1458203"/>
                    <a:pt x="172155" y="1463312"/>
                    <a:pt x="126245" y="1449455"/>
                  </a:cubicBezTo>
                  <a:cubicBezTo>
                    <a:pt x="80335" y="1435621"/>
                    <a:pt x="45891" y="1407250"/>
                    <a:pt x="22892" y="1364476"/>
                  </a:cubicBezTo>
                  <a:cubicBezTo>
                    <a:pt x="-107" y="1321679"/>
                    <a:pt x="-4426" y="1276558"/>
                    <a:pt x="9891" y="1229092"/>
                  </a:cubicBezTo>
                  <a:cubicBezTo>
                    <a:pt x="23725" y="1183204"/>
                    <a:pt x="51920" y="1149155"/>
                    <a:pt x="94542" y="1126923"/>
                  </a:cubicBezTo>
                  <a:close/>
                </a:path>
              </a:pathLst>
            </a:custGeom>
            <a:solidFill>
              <a:srgbClr val="49A9F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43D117B-A299-453E-8DD1-40F188E40C5F}"/>
                </a:ext>
              </a:extLst>
            </p:cNvPr>
            <p:cNvSpPr/>
            <p:nvPr/>
          </p:nvSpPr>
          <p:spPr>
            <a:xfrm>
              <a:off x="3227045" y="1863949"/>
              <a:ext cx="960295" cy="1495254"/>
            </a:xfrm>
            <a:custGeom>
              <a:avLst/>
              <a:gdLst>
                <a:gd name="connsiteX0" fmla="*/ 324961 w 960295"/>
                <a:gd name="connsiteY0" fmla="*/ 681886 h 1495254"/>
                <a:gd name="connsiteX1" fmla="*/ 377032 w 960295"/>
                <a:gd name="connsiteY1" fmla="*/ 634178 h 1495254"/>
                <a:gd name="connsiteX2" fmla="*/ 460938 w 960295"/>
                <a:gd name="connsiteY2" fmla="*/ 601993 h 1495254"/>
                <a:gd name="connsiteX3" fmla="*/ 539997 w 960295"/>
                <a:gd name="connsiteY3" fmla="*/ 568799 h 1495254"/>
                <a:gd name="connsiteX4" fmla="*/ 597856 w 960295"/>
                <a:gd name="connsiteY4" fmla="*/ 516071 h 1495254"/>
                <a:gd name="connsiteX5" fmla="*/ 618180 w 960295"/>
                <a:gd name="connsiteY5" fmla="*/ 425303 h 1495254"/>
                <a:gd name="connsiteX6" fmla="*/ 574945 w 960295"/>
                <a:gd name="connsiteY6" fmla="*/ 335873 h 1495254"/>
                <a:gd name="connsiteX7" fmla="*/ 473983 w 960295"/>
                <a:gd name="connsiteY7" fmla="*/ 301561 h 1495254"/>
                <a:gd name="connsiteX8" fmla="*/ 374621 w 960295"/>
                <a:gd name="connsiteY8" fmla="*/ 336772 h 1495254"/>
                <a:gd name="connsiteX9" fmla="*/ 294771 w 960295"/>
                <a:gd name="connsiteY9" fmla="*/ 409561 h 1495254"/>
                <a:gd name="connsiteX10" fmla="*/ 219724 w 960295"/>
                <a:gd name="connsiteY10" fmla="*/ 482197 h 1495254"/>
                <a:gd name="connsiteX11" fmla="*/ 137134 w 960295"/>
                <a:gd name="connsiteY11" fmla="*/ 516728 h 1495254"/>
                <a:gd name="connsiteX12" fmla="*/ 43231 w 960295"/>
                <a:gd name="connsiteY12" fmla="*/ 479720 h 1495254"/>
                <a:gd name="connsiteX13" fmla="*/ 1816 w 960295"/>
                <a:gd name="connsiteY13" fmla="*/ 375841 h 1495254"/>
                <a:gd name="connsiteX14" fmla="*/ 31567 w 960295"/>
                <a:gd name="connsiteY14" fmla="*/ 251091 h 1495254"/>
                <a:gd name="connsiteX15" fmla="*/ 125141 w 960295"/>
                <a:gd name="connsiteY15" fmla="*/ 132150 h 1495254"/>
                <a:gd name="connsiteX16" fmla="*/ 272671 w 960295"/>
                <a:gd name="connsiteY16" fmla="*/ 42193 h 1495254"/>
                <a:gd name="connsiteX17" fmla="*/ 461836 w 960295"/>
                <a:gd name="connsiteY17" fmla="*/ 2181 h 1495254"/>
                <a:gd name="connsiteX18" fmla="*/ 658500 w 960295"/>
                <a:gd name="connsiteY18" fmla="*/ 28995 h 1495254"/>
                <a:gd name="connsiteX19" fmla="*/ 813309 w 960295"/>
                <a:gd name="connsiteY19" fmla="*/ 118710 h 1495254"/>
                <a:gd name="connsiteX20" fmla="*/ 917253 w 960295"/>
                <a:gd name="connsiteY20" fmla="*/ 256024 h 1495254"/>
                <a:gd name="connsiteX21" fmla="*/ 958932 w 960295"/>
                <a:gd name="connsiteY21" fmla="*/ 425895 h 1495254"/>
                <a:gd name="connsiteX22" fmla="*/ 875443 w 960295"/>
                <a:gd name="connsiteY22" fmla="*/ 705170 h 1495254"/>
                <a:gd name="connsiteX23" fmla="*/ 626095 w 960295"/>
                <a:gd name="connsiteY23" fmla="*/ 859190 h 1495254"/>
                <a:gd name="connsiteX24" fmla="*/ 626292 w 960295"/>
                <a:gd name="connsiteY24" fmla="*/ 863970 h 1495254"/>
                <a:gd name="connsiteX25" fmla="*/ 589087 w 960295"/>
                <a:gd name="connsiteY25" fmla="*/ 1011829 h 1495254"/>
                <a:gd name="connsiteX26" fmla="*/ 478521 w 960295"/>
                <a:gd name="connsiteY26" fmla="*/ 1066684 h 1495254"/>
                <a:gd name="connsiteX27" fmla="*/ 366421 w 960295"/>
                <a:gd name="connsiteY27" fmla="*/ 1024457 h 1495254"/>
                <a:gd name="connsiteX28" fmla="*/ 320226 w 960295"/>
                <a:gd name="connsiteY28" fmla="*/ 890761 h 1495254"/>
                <a:gd name="connsiteX29" fmla="*/ 315183 w 960295"/>
                <a:gd name="connsiteY29" fmla="*/ 766208 h 1495254"/>
                <a:gd name="connsiteX30" fmla="*/ 324961 w 960295"/>
                <a:gd name="connsiteY30" fmla="*/ 681864 h 1495254"/>
                <a:gd name="connsiteX31" fmla="*/ 362759 w 960295"/>
                <a:gd name="connsiteY31" fmla="*/ 1200950 h 1495254"/>
                <a:gd name="connsiteX32" fmla="*/ 484112 w 960295"/>
                <a:gd name="connsiteY32" fmla="*/ 1145656 h 1495254"/>
                <a:gd name="connsiteX33" fmla="*/ 608358 w 960295"/>
                <a:gd name="connsiteY33" fmla="*/ 1191018 h 1495254"/>
                <a:gd name="connsiteX34" fmla="*/ 663608 w 960295"/>
                <a:gd name="connsiteY34" fmla="*/ 1311121 h 1495254"/>
                <a:gd name="connsiteX35" fmla="*/ 618334 w 960295"/>
                <a:gd name="connsiteY35" fmla="*/ 1437713 h 1495254"/>
                <a:gd name="connsiteX36" fmla="*/ 498275 w 960295"/>
                <a:gd name="connsiteY36" fmla="*/ 1495353 h 1495254"/>
                <a:gd name="connsiteX37" fmla="*/ 372801 w 960295"/>
                <a:gd name="connsiteY37" fmla="*/ 1448851 h 1495254"/>
                <a:gd name="connsiteX38" fmla="*/ 316214 w 960295"/>
                <a:gd name="connsiteY38" fmla="*/ 1325174 h 1495254"/>
                <a:gd name="connsiteX39" fmla="*/ 362759 w 960295"/>
                <a:gd name="connsiteY39" fmla="*/ 1200950 h 149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60295" h="1495254">
                  <a:moveTo>
                    <a:pt x="324961" y="681886"/>
                  </a:moveTo>
                  <a:cubicBezTo>
                    <a:pt x="332942" y="662373"/>
                    <a:pt x="350306" y="646500"/>
                    <a:pt x="377032" y="634178"/>
                  </a:cubicBezTo>
                  <a:cubicBezTo>
                    <a:pt x="403736" y="621944"/>
                    <a:pt x="431668" y="611201"/>
                    <a:pt x="460938" y="601993"/>
                  </a:cubicBezTo>
                  <a:cubicBezTo>
                    <a:pt x="490163" y="592829"/>
                    <a:pt x="516516" y="581779"/>
                    <a:pt x="539997" y="568799"/>
                  </a:cubicBezTo>
                  <a:cubicBezTo>
                    <a:pt x="563457" y="555864"/>
                    <a:pt x="582728" y="538280"/>
                    <a:pt x="597856" y="516071"/>
                  </a:cubicBezTo>
                  <a:cubicBezTo>
                    <a:pt x="612940" y="493861"/>
                    <a:pt x="619737" y="463605"/>
                    <a:pt x="618180" y="425303"/>
                  </a:cubicBezTo>
                  <a:cubicBezTo>
                    <a:pt x="616755" y="390158"/>
                    <a:pt x="602351" y="360384"/>
                    <a:pt x="574945" y="335873"/>
                  </a:cubicBezTo>
                  <a:cubicBezTo>
                    <a:pt x="547561" y="311427"/>
                    <a:pt x="513885" y="299938"/>
                    <a:pt x="473983" y="301561"/>
                  </a:cubicBezTo>
                  <a:cubicBezTo>
                    <a:pt x="435637" y="303118"/>
                    <a:pt x="402530" y="314891"/>
                    <a:pt x="374621" y="336772"/>
                  </a:cubicBezTo>
                  <a:cubicBezTo>
                    <a:pt x="346689" y="358696"/>
                    <a:pt x="320094" y="382989"/>
                    <a:pt x="294771" y="409561"/>
                  </a:cubicBezTo>
                  <a:cubicBezTo>
                    <a:pt x="269470" y="436200"/>
                    <a:pt x="244433" y="460426"/>
                    <a:pt x="219724" y="482197"/>
                  </a:cubicBezTo>
                  <a:cubicBezTo>
                    <a:pt x="194993" y="503990"/>
                    <a:pt x="167434" y="515501"/>
                    <a:pt x="137134" y="516728"/>
                  </a:cubicBezTo>
                  <a:cubicBezTo>
                    <a:pt x="100366" y="518219"/>
                    <a:pt x="69080" y="505920"/>
                    <a:pt x="43231" y="479720"/>
                  </a:cubicBezTo>
                  <a:cubicBezTo>
                    <a:pt x="17360" y="453608"/>
                    <a:pt x="3569" y="418967"/>
                    <a:pt x="1816" y="375841"/>
                  </a:cubicBezTo>
                  <a:cubicBezTo>
                    <a:pt x="193" y="335917"/>
                    <a:pt x="10103" y="294348"/>
                    <a:pt x="31567" y="251091"/>
                  </a:cubicBezTo>
                  <a:cubicBezTo>
                    <a:pt x="52987" y="207877"/>
                    <a:pt x="84186" y="168216"/>
                    <a:pt x="125141" y="132150"/>
                  </a:cubicBezTo>
                  <a:cubicBezTo>
                    <a:pt x="166052" y="96084"/>
                    <a:pt x="215229" y="66113"/>
                    <a:pt x="272671" y="42193"/>
                  </a:cubicBezTo>
                  <a:cubicBezTo>
                    <a:pt x="330092" y="18274"/>
                    <a:pt x="393147" y="4944"/>
                    <a:pt x="461836" y="2181"/>
                  </a:cubicBezTo>
                  <a:cubicBezTo>
                    <a:pt x="533705" y="-735"/>
                    <a:pt x="599238" y="8232"/>
                    <a:pt x="658500" y="28995"/>
                  </a:cubicBezTo>
                  <a:cubicBezTo>
                    <a:pt x="717718" y="49801"/>
                    <a:pt x="769328" y="79685"/>
                    <a:pt x="813309" y="118710"/>
                  </a:cubicBezTo>
                  <a:cubicBezTo>
                    <a:pt x="857268" y="157692"/>
                    <a:pt x="891930" y="203514"/>
                    <a:pt x="917253" y="256024"/>
                  </a:cubicBezTo>
                  <a:cubicBezTo>
                    <a:pt x="942554" y="308621"/>
                    <a:pt x="956476" y="365208"/>
                    <a:pt x="958932" y="425895"/>
                  </a:cubicBezTo>
                  <a:cubicBezTo>
                    <a:pt x="963339" y="534487"/>
                    <a:pt x="935473" y="627557"/>
                    <a:pt x="875443" y="705170"/>
                  </a:cubicBezTo>
                  <a:cubicBezTo>
                    <a:pt x="815370" y="782783"/>
                    <a:pt x="732254" y="834130"/>
                    <a:pt x="626095" y="859190"/>
                  </a:cubicBezTo>
                  <a:lnTo>
                    <a:pt x="626292" y="863970"/>
                  </a:lnTo>
                  <a:cubicBezTo>
                    <a:pt x="628880" y="927836"/>
                    <a:pt x="616470" y="977144"/>
                    <a:pt x="589087" y="1011829"/>
                  </a:cubicBezTo>
                  <a:cubicBezTo>
                    <a:pt x="561703" y="1046513"/>
                    <a:pt x="524826" y="1064798"/>
                    <a:pt x="478521" y="1066684"/>
                  </a:cubicBezTo>
                  <a:cubicBezTo>
                    <a:pt x="432173" y="1068570"/>
                    <a:pt x="394835" y="1054472"/>
                    <a:pt x="366421" y="1024457"/>
                  </a:cubicBezTo>
                  <a:cubicBezTo>
                    <a:pt x="337985" y="994399"/>
                    <a:pt x="322616" y="949848"/>
                    <a:pt x="320226" y="890761"/>
                  </a:cubicBezTo>
                  <a:lnTo>
                    <a:pt x="315183" y="766208"/>
                  </a:lnTo>
                  <a:cubicBezTo>
                    <a:pt x="313692" y="729484"/>
                    <a:pt x="316937" y="701355"/>
                    <a:pt x="324961" y="681864"/>
                  </a:cubicBezTo>
                  <a:close/>
                  <a:moveTo>
                    <a:pt x="362759" y="1200950"/>
                  </a:moveTo>
                  <a:cubicBezTo>
                    <a:pt x="395734" y="1166046"/>
                    <a:pt x="436207" y="1147608"/>
                    <a:pt x="484112" y="1145656"/>
                  </a:cubicBezTo>
                  <a:cubicBezTo>
                    <a:pt x="532039" y="1143727"/>
                    <a:pt x="573454" y="1158855"/>
                    <a:pt x="608358" y="1191018"/>
                  </a:cubicBezTo>
                  <a:cubicBezTo>
                    <a:pt x="643262" y="1223203"/>
                    <a:pt x="661679" y="1263238"/>
                    <a:pt x="663608" y="1311121"/>
                  </a:cubicBezTo>
                  <a:cubicBezTo>
                    <a:pt x="665559" y="1359048"/>
                    <a:pt x="650475" y="1401253"/>
                    <a:pt x="618334" y="1437713"/>
                  </a:cubicBezTo>
                  <a:cubicBezTo>
                    <a:pt x="586214" y="1474174"/>
                    <a:pt x="546180" y="1493423"/>
                    <a:pt x="498275" y="1495353"/>
                  </a:cubicBezTo>
                  <a:cubicBezTo>
                    <a:pt x="450370" y="1497282"/>
                    <a:pt x="408538" y="1481760"/>
                    <a:pt x="372801" y="1448851"/>
                  </a:cubicBezTo>
                  <a:cubicBezTo>
                    <a:pt x="337064" y="1415942"/>
                    <a:pt x="318209" y="1374724"/>
                    <a:pt x="316214" y="1325174"/>
                  </a:cubicBezTo>
                  <a:cubicBezTo>
                    <a:pt x="314284" y="1277291"/>
                    <a:pt x="329763" y="1235876"/>
                    <a:pt x="362759" y="1200950"/>
                  </a:cubicBezTo>
                  <a:close/>
                </a:path>
              </a:pathLst>
            </a:custGeom>
            <a:solidFill>
              <a:srgbClr val="49A9F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14306EA-742E-493F-85E7-94A99575B6D7}"/>
                </a:ext>
              </a:extLst>
            </p:cNvPr>
            <p:cNvSpPr/>
            <p:nvPr/>
          </p:nvSpPr>
          <p:spPr>
            <a:xfrm>
              <a:off x="4884462" y="222792"/>
              <a:ext cx="657737" cy="629235"/>
            </a:xfrm>
            <a:custGeom>
              <a:avLst/>
              <a:gdLst>
                <a:gd name="connsiteX0" fmla="*/ 537753 w 657736"/>
                <a:gd name="connsiteY0" fmla="*/ 604465 h 629234"/>
                <a:gd name="connsiteX1" fmla="*/ 597848 w 657736"/>
                <a:gd name="connsiteY1" fmla="*/ 138809 h 629234"/>
                <a:gd name="connsiteX2" fmla="*/ 262271 w 657736"/>
                <a:gd name="connsiteY2" fmla="*/ 8621 h 629234"/>
                <a:gd name="connsiteX3" fmla="*/ 1829 w 657736"/>
                <a:gd name="connsiteY3" fmla="*/ 319051 h 629234"/>
                <a:gd name="connsiteX4" fmla="*/ 146070 w 657736"/>
                <a:gd name="connsiteY4" fmla="*/ 555705 h 629234"/>
                <a:gd name="connsiteX5" fmla="*/ 537731 w 657736"/>
                <a:gd name="connsiteY5" fmla="*/ 604443 h 629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736" h="629234">
                  <a:moveTo>
                    <a:pt x="537753" y="604465"/>
                  </a:moveTo>
                  <a:cubicBezTo>
                    <a:pt x="672676" y="472501"/>
                    <a:pt x="692737" y="272154"/>
                    <a:pt x="597848" y="138809"/>
                  </a:cubicBezTo>
                  <a:cubicBezTo>
                    <a:pt x="525475" y="37123"/>
                    <a:pt x="391011" y="-18894"/>
                    <a:pt x="262271" y="8621"/>
                  </a:cubicBezTo>
                  <a:cubicBezTo>
                    <a:pt x="115661" y="39973"/>
                    <a:pt x="-3696" y="175401"/>
                    <a:pt x="1829" y="319051"/>
                  </a:cubicBezTo>
                  <a:cubicBezTo>
                    <a:pt x="7025" y="453712"/>
                    <a:pt x="119673" y="536345"/>
                    <a:pt x="146070" y="555705"/>
                  </a:cubicBezTo>
                  <a:cubicBezTo>
                    <a:pt x="312061" y="677452"/>
                    <a:pt x="513921" y="612533"/>
                    <a:pt x="537731" y="604443"/>
                  </a:cubicBezTo>
                  <a:close/>
                </a:path>
              </a:pathLst>
            </a:custGeom>
            <a:solidFill>
              <a:srgbClr val="3E395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203F171D-BD1E-4AEF-BD80-4C54EBEBEDD7}"/>
                </a:ext>
              </a:extLst>
            </p:cNvPr>
            <p:cNvSpPr/>
            <p:nvPr/>
          </p:nvSpPr>
          <p:spPr>
            <a:xfrm>
              <a:off x="4834849" y="325602"/>
              <a:ext cx="403412" cy="570038"/>
            </a:xfrm>
            <a:custGeom>
              <a:avLst/>
              <a:gdLst>
                <a:gd name="connsiteX0" fmla="*/ 318812 w 403411"/>
                <a:gd name="connsiteY0" fmla="*/ 569096 h 570038"/>
                <a:gd name="connsiteX1" fmla="*/ 156965 w 403411"/>
                <a:gd name="connsiteY1" fmla="*/ 527220 h 570038"/>
                <a:gd name="connsiteX2" fmla="*/ 11386 w 403411"/>
                <a:gd name="connsiteY2" fmla="*/ 346803 h 570038"/>
                <a:gd name="connsiteX3" fmla="*/ 158938 w 403411"/>
                <a:gd name="connsiteY3" fmla="*/ 1644 h 570038"/>
                <a:gd name="connsiteX4" fmla="*/ 170470 w 403411"/>
                <a:gd name="connsiteY4" fmla="*/ 20280 h 570038"/>
                <a:gd name="connsiteX5" fmla="*/ 32543 w 403411"/>
                <a:gd name="connsiteY5" fmla="*/ 341058 h 570038"/>
                <a:gd name="connsiteX6" fmla="*/ 320763 w 403411"/>
                <a:gd name="connsiteY6" fmla="*/ 546864 h 570038"/>
                <a:gd name="connsiteX7" fmla="*/ 397652 w 403411"/>
                <a:gd name="connsiteY7" fmla="*/ 537261 h 570038"/>
                <a:gd name="connsiteX8" fmla="*/ 403046 w 403411"/>
                <a:gd name="connsiteY8" fmla="*/ 558506 h 570038"/>
                <a:gd name="connsiteX9" fmla="*/ 318790 w 403411"/>
                <a:gd name="connsiteY9" fmla="*/ 569118 h 570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3411" h="570038">
                  <a:moveTo>
                    <a:pt x="318812" y="569096"/>
                  </a:moveTo>
                  <a:cubicBezTo>
                    <a:pt x="262400" y="569096"/>
                    <a:pt x="206865" y="554932"/>
                    <a:pt x="156965" y="527220"/>
                  </a:cubicBezTo>
                  <a:cubicBezTo>
                    <a:pt x="84723" y="487076"/>
                    <a:pt x="31644" y="421324"/>
                    <a:pt x="11386" y="346803"/>
                  </a:cubicBezTo>
                  <a:cubicBezTo>
                    <a:pt x="-23431" y="218785"/>
                    <a:pt x="37235" y="76846"/>
                    <a:pt x="158938" y="1644"/>
                  </a:cubicBezTo>
                  <a:lnTo>
                    <a:pt x="170470" y="20280"/>
                  </a:lnTo>
                  <a:cubicBezTo>
                    <a:pt x="56967" y="90417"/>
                    <a:pt x="248" y="222337"/>
                    <a:pt x="32543" y="341058"/>
                  </a:cubicBezTo>
                  <a:cubicBezTo>
                    <a:pt x="65956" y="463858"/>
                    <a:pt x="188821" y="546842"/>
                    <a:pt x="320763" y="546864"/>
                  </a:cubicBezTo>
                  <a:cubicBezTo>
                    <a:pt x="346261" y="546864"/>
                    <a:pt x="372066" y="543773"/>
                    <a:pt x="397652" y="537261"/>
                  </a:cubicBezTo>
                  <a:lnTo>
                    <a:pt x="403046" y="558506"/>
                  </a:lnTo>
                  <a:cubicBezTo>
                    <a:pt x="375136" y="565588"/>
                    <a:pt x="346853" y="569096"/>
                    <a:pt x="318790" y="569118"/>
                  </a:cubicBezTo>
                  <a:close/>
                </a:path>
              </a:pathLst>
            </a:custGeom>
            <a:solidFill>
              <a:srgbClr val="3E395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7BC37ADA-308F-4F14-AA88-F2490C8EDF05}"/>
              </a:ext>
            </a:extLst>
          </p:cNvPr>
          <p:cNvSpPr/>
          <p:nvPr/>
        </p:nvSpPr>
        <p:spPr>
          <a:xfrm>
            <a:off x="5289386" y="1244288"/>
            <a:ext cx="647192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i="1" dirty="0">
                <a:solidFill>
                  <a:srgbClr val="004BD2"/>
                </a:solidFill>
              </a:rPr>
              <a:t>Сиз </a:t>
            </a:r>
            <a:r>
              <a:rPr lang="ru-RU" i="1" dirty="0" err="1">
                <a:solidFill>
                  <a:srgbClr val="004BD2"/>
                </a:solidFill>
              </a:rPr>
              <a:t>жамоаларга</a:t>
            </a:r>
            <a:r>
              <a:rPr lang="ru-RU" i="1" dirty="0">
                <a:solidFill>
                  <a:srgbClr val="004BD2"/>
                </a:solidFill>
              </a:rPr>
              <a:t> </a:t>
            </a:r>
            <a:r>
              <a:rPr lang="ru-RU" i="1" dirty="0" err="1">
                <a:solidFill>
                  <a:srgbClr val="004BD2"/>
                </a:solidFill>
              </a:rPr>
              <a:t>бўлинишингиз</a:t>
            </a:r>
            <a:r>
              <a:rPr lang="ru-RU" i="1" dirty="0">
                <a:solidFill>
                  <a:srgbClr val="004BD2"/>
                </a:solidFill>
              </a:rPr>
              <a:t> </a:t>
            </a:r>
            <a:r>
              <a:rPr lang="ru-RU" i="1" dirty="0" err="1">
                <a:solidFill>
                  <a:srgbClr val="004BD2"/>
                </a:solidFill>
              </a:rPr>
              <a:t>керак</a:t>
            </a:r>
            <a:r>
              <a:rPr lang="ru-RU" i="1" dirty="0">
                <a:solidFill>
                  <a:srgbClr val="004BD2"/>
                </a:solidFill>
              </a:rPr>
              <a:t>. </a:t>
            </a:r>
            <a:r>
              <a:rPr lang="ru-RU" i="1" dirty="0" err="1">
                <a:solidFill>
                  <a:srgbClr val="004BD2"/>
                </a:solidFill>
              </a:rPr>
              <a:t>Жамоада</a:t>
            </a:r>
            <a:r>
              <a:rPr lang="ru-RU" i="1" dirty="0">
                <a:solidFill>
                  <a:srgbClr val="004BD2"/>
                </a:solidFill>
              </a:rPr>
              <a:t> </a:t>
            </a:r>
            <a:r>
              <a:rPr lang="uz-Cyrl-UZ" i="1" dirty="0">
                <a:solidFill>
                  <a:srgbClr val="004BD2"/>
                </a:solidFill>
              </a:rPr>
              <a:t>ишлаб ва излашшнинг ҳар қандай воситаларидан фойдаланган ҳолда қуйидаги компаниялар қайси коррупцияга қарши қонунчилик </a:t>
            </a:r>
            <a:r>
              <a:rPr lang="en-US" i="1" dirty="0">
                <a:solidFill>
                  <a:srgbClr val="004BD2"/>
                </a:solidFill>
              </a:rPr>
              <a:t>(FCPA, UK Bribery Act)</a:t>
            </a:r>
            <a:r>
              <a:rPr lang="ru-RU" i="1" dirty="0">
                <a:solidFill>
                  <a:srgbClr val="004BD2"/>
                </a:solidFill>
              </a:rPr>
              <a:t> </a:t>
            </a:r>
            <a:r>
              <a:rPr lang="ru-RU" i="1" dirty="0" err="1">
                <a:solidFill>
                  <a:srgbClr val="004BD2"/>
                </a:solidFill>
              </a:rPr>
              <a:t>таъсирига</a:t>
            </a:r>
            <a:r>
              <a:rPr lang="ru-RU" i="1" dirty="0">
                <a:solidFill>
                  <a:srgbClr val="004BD2"/>
                </a:solidFill>
              </a:rPr>
              <a:t> </a:t>
            </a:r>
            <a:r>
              <a:rPr lang="ru-RU" i="1" dirty="0" err="1">
                <a:solidFill>
                  <a:srgbClr val="004BD2"/>
                </a:solidFill>
              </a:rPr>
              <a:t>йўлиқишини</a:t>
            </a:r>
            <a:r>
              <a:rPr lang="ru-RU" i="1" dirty="0">
                <a:solidFill>
                  <a:srgbClr val="004BD2"/>
                </a:solidFill>
              </a:rPr>
              <a:t> </a:t>
            </a:r>
            <a:r>
              <a:rPr lang="ru-RU" i="1" dirty="0" err="1">
                <a:solidFill>
                  <a:srgbClr val="004BD2"/>
                </a:solidFill>
              </a:rPr>
              <a:t>аниқланг</a:t>
            </a:r>
            <a:r>
              <a:rPr lang="ru-RU" i="1" dirty="0">
                <a:solidFill>
                  <a:srgbClr val="004BD2"/>
                </a:solidFill>
              </a:rPr>
              <a:t>. </a:t>
            </a:r>
            <a:r>
              <a:rPr lang="ru-RU" i="1" dirty="0" err="1">
                <a:solidFill>
                  <a:srgbClr val="004BD2"/>
                </a:solidFill>
              </a:rPr>
              <a:t>Қайд</a:t>
            </a:r>
            <a:r>
              <a:rPr lang="ru-RU" i="1" dirty="0">
                <a:solidFill>
                  <a:srgbClr val="004BD2"/>
                </a:solidFill>
              </a:rPr>
              <a:t> </a:t>
            </a:r>
            <a:r>
              <a:rPr lang="ru-RU" i="1" dirty="0" err="1">
                <a:solidFill>
                  <a:srgbClr val="004BD2"/>
                </a:solidFill>
              </a:rPr>
              <a:t>қилинган</a:t>
            </a:r>
            <a:r>
              <a:rPr lang="ru-RU" i="1" dirty="0">
                <a:solidFill>
                  <a:srgbClr val="004BD2"/>
                </a:solidFill>
              </a:rPr>
              <a:t> </a:t>
            </a:r>
            <a:r>
              <a:rPr lang="ru-RU" i="1" dirty="0" err="1">
                <a:solidFill>
                  <a:srgbClr val="004BD2"/>
                </a:solidFill>
              </a:rPr>
              <a:t>компаниялар</a:t>
            </a:r>
            <a:r>
              <a:rPr lang="ru-RU" i="1" dirty="0">
                <a:solidFill>
                  <a:srgbClr val="004BD2"/>
                </a:solidFill>
              </a:rPr>
              <a:t> </a:t>
            </a:r>
            <a:r>
              <a:rPr lang="uz-Cyrl-UZ" i="1" dirty="0">
                <a:solidFill>
                  <a:srgbClr val="004BD2"/>
                </a:solidFill>
              </a:rPr>
              <a:t>Ўзбекистон Республикасининг қонунчилигига мувофиқ жавобгар бўладими? Вазифани бажаришга сизда 10 дақиқа бор</a:t>
            </a:r>
            <a:r>
              <a:rPr lang="ru-RU" i="1" dirty="0">
                <a:solidFill>
                  <a:srgbClr val="004BD2"/>
                </a:solidFill>
              </a:rPr>
              <a:t>. </a:t>
            </a:r>
          </a:p>
        </p:txBody>
      </p:sp>
      <p:pic>
        <p:nvPicPr>
          <p:cNvPr id="62" name="Picture 4" descr="https://www.pnguniverse.com/wp-content/uploads/2020/10/Toyota.png">
            <a:extLst>
              <a:ext uri="{FF2B5EF4-FFF2-40B4-BE49-F238E27FC236}">
                <a16:creationId xmlns:a16="http://schemas.microsoft.com/office/drawing/2014/main" id="{3424BB99-0B59-465F-87D0-A450A5B96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657" y="3968974"/>
            <a:ext cx="1541429" cy="96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https://s3.amazonaws.com/media.greatplacetowork.com/asia/Hyatt+Logo.jpg">
            <a:extLst>
              <a:ext uri="{FF2B5EF4-FFF2-40B4-BE49-F238E27FC236}">
                <a16:creationId xmlns:a16="http://schemas.microsoft.com/office/drawing/2014/main" id="{27563D77-C7D7-46EB-9D9A-C177DC5D93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5" b="24028"/>
          <a:stretch/>
        </p:blipFill>
        <p:spPr bwMode="auto">
          <a:xfrm>
            <a:off x="8790289" y="4253408"/>
            <a:ext cx="2210419" cy="56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8" descr="https://freepngimg.com/thumb/computer/62942-computer-portable-icons-scalable-ibm-vector-graphics.png">
            <a:extLst>
              <a:ext uri="{FF2B5EF4-FFF2-40B4-BE49-F238E27FC236}">
                <a16:creationId xmlns:a16="http://schemas.microsoft.com/office/drawing/2014/main" id="{9493AC80-FC9D-443F-82D4-DDF0DCD35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685" y="5024010"/>
            <a:ext cx="1301269" cy="130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4005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4C03C-FA73-4214-BC5C-119081B4D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Кейс: </a:t>
            </a:r>
            <a:r>
              <a:rPr lang="uz-Cyrl-UZ" dirty="0"/>
              <a:t>қайси 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қонунчилик</a:t>
            </a:r>
            <a:r>
              <a:rPr lang="ru-RU" dirty="0"/>
              <a:t> </a:t>
            </a:r>
            <a:r>
              <a:rPr lang="ru-RU" dirty="0" err="1"/>
              <a:t>ушбу</a:t>
            </a:r>
            <a:r>
              <a:rPr lang="ru-RU" dirty="0"/>
              <a:t> </a:t>
            </a:r>
            <a:r>
              <a:rPr lang="ru-RU" dirty="0" err="1"/>
              <a:t>компаниялари</a:t>
            </a:r>
            <a:r>
              <a:rPr lang="ru-RU" dirty="0"/>
              <a:t> </a:t>
            </a:r>
            <a:r>
              <a:rPr lang="ru-RU" dirty="0" err="1"/>
              <a:t>фаолиятига</a:t>
            </a:r>
            <a:r>
              <a:rPr lang="ru-RU" dirty="0"/>
              <a:t> </a:t>
            </a:r>
            <a:r>
              <a:rPr lang="ru-RU" dirty="0" err="1"/>
              <a:t>татби</a:t>
            </a:r>
            <a:r>
              <a:rPr lang="uz-Cyrl-UZ" dirty="0"/>
              <a:t>қ қилинади</a:t>
            </a:r>
            <a:r>
              <a:rPr lang="ru-RU" dirty="0"/>
              <a:t>? (2/3)</a:t>
            </a:r>
            <a:endParaRPr lang="en-US" dirty="0"/>
          </a:p>
        </p:txBody>
      </p:sp>
      <p:pic>
        <p:nvPicPr>
          <p:cNvPr id="59" name="Picture 4" descr="https://www.pnguniverse.com/wp-content/uploads/2020/10/Toyota.png">
            <a:extLst>
              <a:ext uri="{FF2B5EF4-FFF2-40B4-BE49-F238E27FC236}">
                <a16:creationId xmlns:a16="http://schemas.microsoft.com/office/drawing/2014/main" id="{2F041260-00B3-49AF-8150-3C209444B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519" y="1344692"/>
            <a:ext cx="1541429" cy="96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D6719564-5F7D-48DB-A774-60D8A189F638}"/>
              </a:ext>
            </a:extLst>
          </p:cNvPr>
          <p:cNvSpPr/>
          <p:nvPr/>
        </p:nvSpPr>
        <p:spPr>
          <a:xfrm>
            <a:off x="242848" y="2844962"/>
            <a:ext cx="3631062" cy="31393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100" b="1" dirty="0">
                <a:solidFill>
                  <a:srgbClr val="000000"/>
                </a:solidFill>
              </a:rPr>
              <a:t>Toyota Motor Corporation</a:t>
            </a:r>
            <a:endParaRPr lang="ru-RU" sz="1100" b="1" dirty="0">
              <a:solidFill>
                <a:srgbClr val="000000"/>
              </a:solidFill>
            </a:endParaRPr>
          </a:p>
          <a:p>
            <a:pPr algn="just"/>
            <a:r>
              <a:rPr lang="ru-RU" sz="1100" dirty="0">
                <a:solidFill>
                  <a:srgbClr val="000000"/>
                </a:solidFill>
              </a:rPr>
              <a:t>Бош </a:t>
            </a:r>
            <a:r>
              <a:rPr lang="ru-RU" sz="1100" dirty="0" err="1">
                <a:solidFill>
                  <a:srgbClr val="000000"/>
                </a:solidFill>
              </a:rPr>
              <a:t>офиси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ru-RU" sz="1100" dirty="0" err="1">
                <a:solidFill>
                  <a:srgbClr val="000000"/>
                </a:solidFill>
              </a:rPr>
              <a:t>Япониянинг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ru-RU" sz="1100" dirty="0" err="1">
                <a:solidFill>
                  <a:srgbClr val="000000"/>
                </a:solidFill>
              </a:rPr>
              <a:t>Тоёта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ru-RU" sz="1100" dirty="0" err="1">
                <a:solidFill>
                  <a:srgbClr val="000000"/>
                </a:solidFill>
              </a:rPr>
              <a:t>шаҳрида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ru-RU" sz="1100" dirty="0" err="1">
                <a:solidFill>
                  <a:srgbClr val="000000"/>
                </a:solidFill>
              </a:rPr>
              <a:t>жойлашган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ru-RU" sz="1100" dirty="0" err="1">
                <a:solidFill>
                  <a:srgbClr val="000000"/>
                </a:solidFill>
              </a:rPr>
              <a:t>Япониянинг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ru-RU" sz="1100" dirty="0" err="1">
                <a:solidFill>
                  <a:srgbClr val="000000"/>
                </a:solidFill>
              </a:rPr>
              <a:t>йирик</a:t>
            </a:r>
            <a:r>
              <a:rPr lang="ru-RU" sz="1100" dirty="0">
                <a:solidFill>
                  <a:srgbClr val="000000"/>
                </a:solidFill>
              </a:rPr>
              <a:t> автомобиль </a:t>
            </a:r>
            <a:r>
              <a:rPr lang="uz-Cyrl-UZ" sz="1100" dirty="0">
                <a:solidFill>
                  <a:srgbClr val="000000"/>
                </a:solidFill>
              </a:rPr>
              <a:t>қурилиш </a:t>
            </a:r>
            <a:r>
              <a:rPr lang="ru-RU" sz="1100" dirty="0" err="1">
                <a:solidFill>
                  <a:srgbClr val="000000"/>
                </a:solidFill>
              </a:rPr>
              <a:t>корпорацияси</a:t>
            </a:r>
            <a:r>
              <a:rPr lang="ru-RU" sz="1100" dirty="0">
                <a:solidFill>
                  <a:srgbClr val="000000"/>
                </a:solidFill>
              </a:rPr>
              <a:t>. Компания </a:t>
            </a:r>
            <a:r>
              <a:rPr lang="ru-RU" sz="1100" dirty="0" err="1">
                <a:solidFill>
                  <a:srgbClr val="000000"/>
                </a:solidFill>
              </a:rPr>
              <a:t>Toyota</a:t>
            </a:r>
            <a:r>
              <a:rPr lang="ru-RU" sz="1100" dirty="0">
                <a:solidFill>
                  <a:srgbClr val="000000"/>
                </a:solidFill>
              </a:rPr>
              <a:t>, </a:t>
            </a:r>
            <a:r>
              <a:rPr lang="ru-RU" sz="1100" dirty="0" err="1">
                <a:solidFill>
                  <a:srgbClr val="000000"/>
                </a:solidFill>
              </a:rPr>
              <a:t>Lexus</a:t>
            </a:r>
            <a:r>
              <a:rPr lang="ru-RU" sz="1100" dirty="0">
                <a:solidFill>
                  <a:srgbClr val="000000"/>
                </a:solidFill>
              </a:rPr>
              <a:t>, </a:t>
            </a:r>
            <a:r>
              <a:rPr lang="ru-RU" sz="1100" dirty="0" err="1">
                <a:solidFill>
                  <a:srgbClr val="000000"/>
                </a:solidFill>
              </a:rPr>
              <a:t>Scion</a:t>
            </a:r>
            <a:r>
              <a:rPr lang="ru-RU" sz="1100" dirty="0">
                <a:solidFill>
                  <a:srgbClr val="000000"/>
                </a:solidFill>
              </a:rPr>
              <a:t>, </a:t>
            </a:r>
            <a:r>
              <a:rPr lang="ru-RU" sz="1100" dirty="0" err="1">
                <a:solidFill>
                  <a:srgbClr val="000000"/>
                </a:solidFill>
              </a:rPr>
              <a:t>Daihatsu</a:t>
            </a:r>
            <a:r>
              <a:rPr lang="ru-RU" sz="1100" dirty="0">
                <a:solidFill>
                  <a:srgbClr val="000000"/>
                </a:solidFill>
              </a:rPr>
              <a:t>, </a:t>
            </a:r>
            <a:r>
              <a:rPr lang="ru-RU" sz="1100" dirty="0" err="1">
                <a:solidFill>
                  <a:srgbClr val="000000"/>
                </a:solidFill>
              </a:rPr>
              <a:t>Hino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ru-RU" sz="1100" dirty="0" err="1">
                <a:solidFill>
                  <a:srgbClr val="000000"/>
                </a:solidFill>
              </a:rPr>
              <a:t>брендлари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ru-RU" sz="1100" dirty="0" err="1">
                <a:solidFill>
                  <a:srgbClr val="000000"/>
                </a:solidFill>
              </a:rPr>
              <a:t>остида</a:t>
            </a:r>
            <a:r>
              <a:rPr lang="ru-RU" sz="1100" dirty="0">
                <a:solidFill>
                  <a:srgbClr val="000000"/>
                </a:solidFill>
              </a:rPr>
              <a:t> й</a:t>
            </a:r>
            <a:r>
              <a:rPr lang="uz-Cyrl-UZ" sz="1100" dirty="0">
                <a:solidFill>
                  <a:srgbClr val="000000"/>
                </a:solidFill>
              </a:rPr>
              <a:t>ўловчи ва юк автомобилларини </a:t>
            </a:r>
            <a:r>
              <a:rPr lang="ru-RU" sz="1100" dirty="0" err="1">
                <a:solidFill>
                  <a:srgbClr val="000000"/>
                </a:solidFill>
              </a:rPr>
              <a:t>ишлаб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ru-RU" sz="1100" dirty="0" err="1">
                <a:solidFill>
                  <a:srgbClr val="000000"/>
                </a:solidFill>
              </a:rPr>
              <a:t>чи</a:t>
            </a:r>
            <a:r>
              <a:rPr lang="uz-Cyrl-UZ" sz="1100" dirty="0">
                <a:solidFill>
                  <a:srgbClr val="000000"/>
                </a:solidFill>
              </a:rPr>
              <a:t>қаради ва сотади. </a:t>
            </a:r>
            <a:r>
              <a:rPr lang="ru-RU" sz="1100" dirty="0" err="1">
                <a:solidFill>
                  <a:srgbClr val="000000"/>
                </a:solidFill>
              </a:rPr>
              <a:t>Toyotaнинг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ru-RU" sz="1100" dirty="0" err="1">
                <a:solidFill>
                  <a:srgbClr val="000000"/>
                </a:solidFill>
              </a:rPr>
              <a:t>асосий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ru-RU" sz="1100" dirty="0" err="1">
                <a:solidFill>
                  <a:srgbClr val="000000"/>
                </a:solidFill>
              </a:rPr>
              <a:t>ишлаб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ru-RU" sz="1100" dirty="0" err="1">
                <a:solidFill>
                  <a:srgbClr val="000000"/>
                </a:solidFill>
              </a:rPr>
              <a:t>чи</a:t>
            </a:r>
            <a:r>
              <a:rPr lang="uz-Cyrl-UZ" sz="1100" dirty="0">
                <a:solidFill>
                  <a:srgbClr val="000000"/>
                </a:solidFill>
              </a:rPr>
              <a:t>қари</a:t>
            </a:r>
            <a:r>
              <a:rPr lang="ru-RU" sz="1100" dirty="0">
                <a:solidFill>
                  <a:srgbClr val="000000"/>
                </a:solidFill>
              </a:rPr>
              <a:t>ш </a:t>
            </a:r>
            <a:r>
              <a:rPr lang="ru-RU" sz="1100" dirty="0" err="1">
                <a:solidFill>
                  <a:srgbClr val="000000"/>
                </a:solidFill>
              </a:rPr>
              <a:t>қувватлари</a:t>
            </a:r>
            <a:r>
              <a:rPr lang="ru-RU" sz="1100" dirty="0">
                <a:solidFill>
                  <a:srgbClr val="000000"/>
                </a:solidFill>
              </a:rPr>
              <a:t> Япония, АҚШ, Канада, </a:t>
            </a:r>
            <a:r>
              <a:rPr lang="ru-RU" sz="1100" dirty="0" err="1">
                <a:solidFill>
                  <a:srgbClr val="000000"/>
                </a:solidFill>
              </a:rPr>
              <a:t>Буюк</a:t>
            </a:r>
            <a:r>
              <a:rPr lang="ru-RU" sz="1100" dirty="0">
                <a:solidFill>
                  <a:srgbClr val="000000"/>
                </a:solidFill>
              </a:rPr>
              <a:t> Британия, Франция, </a:t>
            </a:r>
            <a:r>
              <a:rPr lang="ru-RU" sz="1100" dirty="0" err="1">
                <a:solidFill>
                  <a:srgbClr val="000000"/>
                </a:solidFill>
              </a:rPr>
              <a:t>Туркия</a:t>
            </a:r>
            <a:r>
              <a:rPr lang="ru-RU" sz="1100" dirty="0">
                <a:solidFill>
                  <a:srgbClr val="000000"/>
                </a:solidFill>
              </a:rPr>
              <a:t>, Таиланд, </a:t>
            </a:r>
            <a:r>
              <a:rPr lang="ru-RU" sz="1100" dirty="0" err="1">
                <a:solidFill>
                  <a:srgbClr val="000000"/>
                </a:solidFill>
              </a:rPr>
              <a:t>Хитой</a:t>
            </a:r>
            <a:r>
              <a:rPr lang="ru-RU" sz="1100" dirty="0">
                <a:solidFill>
                  <a:srgbClr val="000000"/>
                </a:solidFill>
              </a:rPr>
              <a:t>, Тайвань, </a:t>
            </a:r>
            <a:r>
              <a:rPr lang="uz-Cyrl-UZ" sz="1100" dirty="0">
                <a:solidFill>
                  <a:srgbClr val="000000"/>
                </a:solidFill>
              </a:rPr>
              <a:t>Ҳиндистон</a:t>
            </a:r>
            <a:r>
              <a:rPr lang="ru-RU" sz="1100" dirty="0">
                <a:solidFill>
                  <a:srgbClr val="000000"/>
                </a:solidFill>
              </a:rPr>
              <a:t>, Индонезия, </a:t>
            </a:r>
            <a:r>
              <a:rPr lang="ru-RU" sz="1100" dirty="0" err="1">
                <a:solidFill>
                  <a:srgbClr val="000000"/>
                </a:solidFill>
              </a:rPr>
              <a:t>Жанубий</a:t>
            </a:r>
            <a:r>
              <a:rPr lang="ru-RU" sz="1100" dirty="0">
                <a:solidFill>
                  <a:srgbClr val="000000"/>
                </a:solidFill>
              </a:rPr>
              <a:t> Африка, Аргентина </a:t>
            </a:r>
            <a:r>
              <a:rPr lang="ru-RU" sz="1100" dirty="0" err="1">
                <a:solidFill>
                  <a:srgbClr val="000000"/>
                </a:solidFill>
              </a:rPr>
              <a:t>ва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ru-RU" sz="1100" dirty="0" err="1">
                <a:solidFill>
                  <a:srgbClr val="000000"/>
                </a:solidFill>
              </a:rPr>
              <a:t>Бразилиядаги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ru-RU" sz="1100" dirty="0" err="1">
                <a:solidFill>
                  <a:srgbClr val="000000"/>
                </a:solidFill>
              </a:rPr>
              <a:t>заводларни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uz-Cyrl-UZ" sz="1100" dirty="0">
                <a:solidFill>
                  <a:srgbClr val="000000"/>
                </a:solidFill>
              </a:rPr>
              <a:t>ўз ичига олади. Шунингдек компания Ўзбекистон Республикаси ҳудудида ҳам ваколатхоналарига эга.</a:t>
            </a:r>
            <a:endParaRPr lang="ru-RU" sz="1100" dirty="0">
              <a:solidFill>
                <a:srgbClr val="000000"/>
              </a:solidFill>
            </a:endParaRPr>
          </a:p>
          <a:p>
            <a:pPr algn="just"/>
            <a:r>
              <a:rPr lang="ru-RU" sz="1100" dirty="0" err="1">
                <a:solidFill>
                  <a:srgbClr val="000000"/>
                </a:solidFill>
              </a:rPr>
              <a:t>Toyotaнинг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ru-RU" sz="1100" dirty="0" err="1">
                <a:solidFill>
                  <a:srgbClr val="000000"/>
                </a:solidFill>
              </a:rPr>
              <a:t>оддий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ru-RU" sz="1100" dirty="0" err="1">
                <a:solidFill>
                  <a:srgbClr val="000000"/>
                </a:solidFill>
              </a:rPr>
              <a:t>акциялари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ru-RU" sz="1100" dirty="0" err="1">
                <a:solidFill>
                  <a:srgbClr val="000000"/>
                </a:solidFill>
              </a:rPr>
              <a:t>Япониянинг</a:t>
            </a:r>
            <a:r>
              <a:rPr lang="ru-RU" sz="1100" dirty="0">
                <a:solidFill>
                  <a:srgbClr val="000000"/>
                </a:solidFill>
              </a:rPr>
              <a:t> Токио фонд </a:t>
            </a:r>
            <a:r>
              <a:rPr lang="ru-RU" sz="1100" dirty="0" err="1">
                <a:solidFill>
                  <a:srgbClr val="000000"/>
                </a:solidFill>
              </a:rPr>
              <a:t>биржаси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ru-RU" sz="1100" dirty="0" err="1">
                <a:solidFill>
                  <a:srgbClr val="000000"/>
                </a:solidFill>
              </a:rPr>
              <a:t>ва</a:t>
            </a:r>
            <a:r>
              <a:rPr lang="ru-RU" sz="1100" dirty="0">
                <a:solidFill>
                  <a:srgbClr val="000000"/>
                </a:solidFill>
              </a:rPr>
              <a:t> Нагоя фонд </a:t>
            </a:r>
            <a:r>
              <a:rPr lang="ru-RU" sz="1100" dirty="0" err="1">
                <a:solidFill>
                  <a:srgbClr val="000000"/>
                </a:solidFill>
              </a:rPr>
              <a:t>биржасида</a:t>
            </a:r>
            <a:r>
              <a:rPr lang="ru-RU" sz="1100" dirty="0">
                <a:solidFill>
                  <a:srgbClr val="000000"/>
                </a:solidFill>
              </a:rPr>
              <a:t>, </a:t>
            </a:r>
            <a:r>
              <a:rPr lang="ru-RU" sz="1100" dirty="0" err="1">
                <a:solidFill>
                  <a:srgbClr val="000000"/>
                </a:solidFill>
              </a:rPr>
              <a:t>шунингдек</a:t>
            </a:r>
            <a:r>
              <a:rPr lang="ru-RU" sz="1100" dirty="0">
                <a:solidFill>
                  <a:srgbClr val="000000"/>
                </a:solidFill>
              </a:rPr>
              <a:t> Лондон фонд </a:t>
            </a:r>
            <a:r>
              <a:rPr lang="uz-Cyrl-UZ" sz="1100" dirty="0">
                <a:solidFill>
                  <a:schemeClr val="tx2"/>
                </a:solidFill>
              </a:rPr>
              <a:t>биржаси савдоларига чиқарилади</a:t>
            </a:r>
            <a:r>
              <a:rPr lang="ru-RU" sz="1100" dirty="0">
                <a:solidFill>
                  <a:srgbClr val="000000"/>
                </a:solidFill>
              </a:rPr>
              <a:t>. </a:t>
            </a:r>
            <a:r>
              <a:rPr lang="ru-RU" sz="1100" dirty="0" err="1">
                <a:solidFill>
                  <a:srgbClr val="000000"/>
                </a:solidFill>
              </a:rPr>
              <a:t>Toyota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ru-RU" sz="1100" dirty="0" err="1">
                <a:solidFill>
                  <a:srgbClr val="000000"/>
                </a:solidFill>
              </a:rPr>
              <a:t>нинг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ru-RU" sz="1100" dirty="0" err="1">
                <a:solidFill>
                  <a:srgbClr val="000000"/>
                </a:solidFill>
              </a:rPr>
              <a:t>депозитар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uz-Cyrl-UZ" sz="1100" dirty="0">
                <a:solidFill>
                  <a:srgbClr val="000000"/>
                </a:solidFill>
              </a:rPr>
              <a:t>қайдлари Нью-Йорк фонд биржасида муомалада бўлади.</a:t>
            </a:r>
            <a:endParaRPr lang="ru-RU" sz="1100" dirty="0">
              <a:solidFill>
                <a:srgbClr val="000000"/>
              </a:solidFill>
            </a:endParaRPr>
          </a:p>
        </p:txBody>
      </p:sp>
      <p:sp>
        <p:nvSpPr>
          <p:cNvPr id="61" name="Arrow: Chevron 60">
            <a:extLst>
              <a:ext uri="{FF2B5EF4-FFF2-40B4-BE49-F238E27FC236}">
                <a16:creationId xmlns:a16="http://schemas.microsoft.com/office/drawing/2014/main" id="{AE1523CD-CAB9-47EF-A093-CAFF2D8489D3}"/>
              </a:ext>
            </a:extLst>
          </p:cNvPr>
          <p:cNvSpPr/>
          <p:nvPr/>
        </p:nvSpPr>
        <p:spPr>
          <a:xfrm rot="5400000">
            <a:off x="1758397" y="2355785"/>
            <a:ext cx="361672" cy="442712"/>
          </a:xfrm>
          <a:prstGeom prst="chevron">
            <a:avLst/>
          </a:prstGeom>
          <a:solidFill>
            <a:srgbClr val="49A9F6"/>
          </a:solidFill>
          <a:ln w="9525">
            <a:solidFill>
              <a:srgbClr val="49A9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DBE7379-31AF-487C-B692-16F1EA34E8D0}"/>
              </a:ext>
            </a:extLst>
          </p:cNvPr>
          <p:cNvSpPr/>
          <p:nvPr/>
        </p:nvSpPr>
        <p:spPr>
          <a:xfrm>
            <a:off x="4208205" y="2844962"/>
            <a:ext cx="3903407" cy="272382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100" b="1" dirty="0">
                <a:solidFill>
                  <a:srgbClr val="000000"/>
                </a:solidFill>
              </a:rPr>
              <a:t>Hyatt Hotels Corporation </a:t>
            </a:r>
          </a:p>
          <a:p>
            <a:pPr algn="just"/>
            <a:r>
              <a:rPr lang="ru-RU" sz="1100" dirty="0" err="1">
                <a:solidFill>
                  <a:srgbClr val="000000"/>
                </a:solidFill>
              </a:rPr>
              <a:t>Американинг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uz-Cyrl-UZ" sz="1100" dirty="0">
                <a:solidFill>
                  <a:srgbClr val="000000"/>
                </a:solidFill>
              </a:rPr>
              <a:t>юқори классли меҳмонхоналари тармоқларини бошқарадиган </a:t>
            </a:r>
            <a:r>
              <a:rPr lang="ru-RU" sz="1100" dirty="0">
                <a:solidFill>
                  <a:srgbClr val="000000"/>
                </a:solidFill>
              </a:rPr>
              <a:t>компания. Штаб-</a:t>
            </a:r>
            <a:r>
              <a:rPr lang="ru-RU" sz="1100" dirty="0" err="1">
                <a:solidFill>
                  <a:srgbClr val="000000"/>
                </a:solidFill>
              </a:rPr>
              <a:t>квартираси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ru-RU" sz="1100" dirty="0" err="1">
                <a:solidFill>
                  <a:srgbClr val="000000"/>
                </a:solidFill>
              </a:rPr>
              <a:t>Чикагода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ru-RU" sz="1100" dirty="0" err="1">
                <a:solidFill>
                  <a:srgbClr val="000000"/>
                </a:solidFill>
              </a:rPr>
              <a:t>жойлашган</a:t>
            </a:r>
            <a:r>
              <a:rPr lang="ru-RU" sz="1100" dirty="0">
                <a:solidFill>
                  <a:srgbClr val="000000"/>
                </a:solidFill>
              </a:rPr>
              <a:t>. 2021 </a:t>
            </a:r>
            <a:r>
              <a:rPr lang="ru-RU" sz="1100" dirty="0" err="1">
                <a:solidFill>
                  <a:srgbClr val="000000"/>
                </a:solidFill>
              </a:rPr>
              <a:t>йил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en-US" sz="1100" dirty="0">
                <a:solidFill>
                  <a:srgbClr val="000000"/>
                </a:solidFill>
              </a:rPr>
              <a:t>31 </a:t>
            </a:r>
            <a:r>
              <a:rPr lang="ru-RU" sz="1100" dirty="0">
                <a:solidFill>
                  <a:srgbClr val="000000"/>
                </a:solidFill>
              </a:rPr>
              <a:t>декабрь </a:t>
            </a:r>
            <a:r>
              <a:rPr lang="uz-Cyrl-UZ" sz="1100" dirty="0">
                <a:solidFill>
                  <a:srgbClr val="000000"/>
                </a:solidFill>
              </a:rPr>
              <a:t>ҳолатига кўра </a:t>
            </a:r>
            <a:r>
              <a:rPr lang="en-US" sz="1100" dirty="0">
                <a:solidFill>
                  <a:srgbClr val="000000"/>
                </a:solidFill>
              </a:rPr>
              <a:t>Hyatt </a:t>
            </a:r>
            <a:r>
              <a:rPr lang="ru-RU" sz="1100" dirty="0" err="1">
                <a:solidFill>
                  <a:srgbClr val="000000"/>
                </a:solidFill>
              </a:rPr>
              <a:t>тармоғи</a:t>
            </a:r>
            <a:r>
              <a:rPr lang="ru-RU" sz="1100" dirty="0">
                <a:solidFill>
                  <a:srgbClr val="000000"/>
                </a:solidFill>
              </a:rPr>
              <a:t> 70 </a:t>
            </a:r>
            <a:r>
              <a:rPr lang="ru-RU" sz="1100" dirty="0" err="1">
                <a:solidFill>
                  <a:srgbClr val="000000"/>
                </a:solidFill>
              </a:rPr>
              <a:t>мамлакатда</a:t>
            </a:r>
            <a:r>
              <a:rPr lang="ru-RU" sz="1100" dirty="0">
                <a:solidFill>
                  <a:srgbClr val="000000"/>
                </a:solidFill>
              </a:rPr>
              <a:t> 1150 дан </a:t>
            </a:r>
            <a:r>
              <a:rPr lang="ru-RU" sz="1100" dirty="0" err="1">
                <a:solidFill>
                  <a:srgbClr val="000000"/>
                </a:solidFill>
              </a:rPr>
              <a:t>ортиқ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ru-RU" sz="1100" dirty="0" err="1">
                <a:solidFill>
                  <a:srgbClr val="000000"/>
                </a:solidFill>
              </a:rPr>
              <a:t>меҳмонхона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ru-RU" sz="1100" dirty="0" err="1">
                <a:solidFill>
                  <a:srgbClr val="000000"/>
                </a:solidFill>
              </a:rPr>
              <a:t>ва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ru-RU" sz="1100" dirty="0" err="1">
                <a:solidFill>
                  <a:srgbClr val="000000"/>
                </a:solidFill>
              </a:rPr>
              <a:t>объектларни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ru-RU" sz="1100" dirty="0" err="1">
                <a:solidFill>
                  <a:srgbClr val="000000"/>
                </a:solidFill>
              </a:rPr>
              <a:t>ўз</a:t>
            </a:r>
            <a:r>
              <a:rPr lang="ru-RU" sz="1100" dirty="0">
                <a:solidFill>
                  <a:srgbClr val="000000"/>
                </a:solidFill>
              </a:rPr>
              <a:t> ичига </a:t>
            </a:r>
            <a:r>
              <a:rPr lang="ru-RU" sz="1100" dirty="0" err="1">
                <a:solidFill>
                  <a:srgbClr val="000000"/>
                </a:solidFill>
              </a:rPr>
              <a:t>олади</a:t>
            </a:r>
            <a:r>
              <a:rPr lang="ru-RU" sz="1100" dirty="0">
                <a:solidFill>
                  <a:srgbClr val="000000"/>
                </a:solidFill>
              </a:rPr>
              <a:t>. </a:t>
            </a:r>
            <a:r>
              <a:rPr lang="en-US" sz="1100" dirty="0">
                <a:solidFill>
                  <a:srgbClr val="000000"/>
                </a:solidFill>
              </a:rPr>
              <a:t>Hyatt </a:t>
            </a:r>
            <a:r>
              <a:rPr lang="ru-RU" sz="1100" dirty="0" err="1">
                <a:solidFill>
                  <a:srgbClr val="000000"/>
                </a:solidFill>
              </a:rPr>
              <a:t>тармоғи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uz-Cyrl-UZ" sz="1100" dirty="0">
                <a:solidFill>
                  <a:srgbClr val="000000"/>
                </a:solidFill>
              </a:rPr>
              <a:t>меҳмонхоналари </a:t>
            </a:r>
            <a:r>
              <a:rPr lang="ru-RU" sz="1100" dirty="0" err="1">
                <a:solidFill>
                  <a:srgbClr val="000000"/>
                </a:solidFill>
              </a:rPr>
              <a:t>асосан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ru-RU" sz="1100" dirty="0" err="1">
                <a:solidFill>
                  <a:srgbClr val="000000"/>
                </a:solidFill>
              </a:rPr>
              <a:t>му</a:t>
            </a:r>
            <a:r>
              <a:rPr lang="uz-Cyrl-UZ" sz="1100" dirty="0">
                <a:solidFill>
                  <a:srgbClr val="000000"/>
                </a:solidFill>
              </a:rPr>
              <a:t>ҳим бозорларда, шу жумладан </a:t>
            </a:r>
            <a:r>
              <a:rPr lang="ru-RU" sz="1100" dirty="0">
                <a:solidFill>
                  <a:srgbClr val="000000"/>
                </a:solidFill>
              </a:rPr>
              <a:t>Чикаго, Лондон, Нью-Йорк, Париж, Майами, Цюрих </a:t>
            </a:r>
            <a:r>
              <a:rPr lang="ru-RU" sz="1100" dirty="0" err="1">
                <a:solidFill>
                  <a:srgbClr val="000000"/>
                </a:solidFill>
              </a:rPr>
              <a:t>ва</a:t>
            </a:r>
            <a:r>
              <a:rPr lang="ru-RU" sz="1100" dirty="0">
                <a:solidFill>
                  <a:srgbClr val="000000"/>
                </a:solidFill>
              </a:rPr>
              <a:t> бош</a:t>
            </a:r>
            <a:r>
              <a:rPr lang="uz-Cyrl-UZ" sz="1100" dirty="0">
                <a:solidFill>
                  <a:srgbClr val="000000"/>
                </a:solidFill>
              </a:rPr>
              <a:t>қалар сингари йирик бизнес-марказлар ва катта ўсиш имкони бўлган дам олиш жойларидан иборат. </a:t>
            </a:r>
            <a:r>
              <a:rPr lang="en-US" sz="1100" dirty="0">
                <a:solidFill>
                  <a:srgbClr val="000000"/>
                </a:solidFill>
              </a:rPr>
              <a:t>Hyatt </a:t>
            </a:r>
            <a:r>
              <a:rPr lang="ru-RU" sz="1100" dirty="0" err="1">
                <a:solidFill>
                  <a:srgbClr val="000000"/>
                </a:solidFill>
              </a:rPr>
              <a:t>тармоғи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uz-Cyrl-UZ" sz="1100" dirty="0">
                <a:solidFill>
                  <a:srgbClr val="000000"/>
                </a:solidFill>
              </a:rPr>
              <a:t>меҳмонхоналари Ўзбекистон Республикаси ҳудудида ҳам  мавжуд. </a:t>
            </a:r>
            <a:endParaRPr lang="ru-RU" sz="1100" dirty="0">
              <a:solidFill>
                <a:srgbClr val="000000"/>
              </a:solidFill>
            </a:endParaRPr>
          </a:p>
          <a:p>
            <a:pPr algn="just"/>
            <a:r>
              <a:rPr lang="ru-RU" sz="1100" dirty="0">
                <a:solidFill>
                  <a:srgbClr val="000000"/>
                </a:solidFill>
              </a:rPr>
              <a:t>А </a:t>
            </a:r>
            <a:r>
              <a:rPr lang="ru-RU" sz="1100" dirty="0" err="1">
                <a:solidFill>
                  <a:srgbClr val="000000"/>
                </a:solidFill>
              </a:rPr>
              <a:t>классли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ru-RU" sz="1100" dirty="0" err="1">
                <a:solidFill>
                  <a:srgbClr val="000000"/>
                </a:solidFill>
              </a:rPr>
              <a:t>компанияларининг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ru-RU" sz="1100" dirty="0" err="1">
                <a:solidFill>
                  <a:srgbClr val="000000"/>
                </a:solidFill>
              </a:rPr>
              <a:t>оддий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ru-RU" sz="1100" dirty="0" err="1">
                <a:solidFill>
                  <a:srgbClr val="000000"/>
                </a:solidFill>
              </a:rPr>
              <a:t>акциялари</a:t>
            </a:r>
            <a:r>
              <a:rPr lang="ru-RU" sz="1100" dirty="0">
                <a:solidFill>
                  <a:srgbClr val="000000"/>
                </a:solidFill>
              </a:rPr>
              <a:t> NYSE (Нью-Йорк фонд </a:t>
            </a:r>
            <a:r>
              <a:rPr lang="ru-RU" sz="1100" dirty="0" err="1">
                <a:solidFill>
                  <a:srgbClr val="000000"/>
                </a:solidFill>
              </a:rPr>
              <a:t>биржаси</a:t>
            </a:r>
            <a:r>
              <a:rPr lang="ru-RU" sz="1100" dirty="0">
                <a:solidFill>
                  <a:srgbClr val="000000"/>
                </a:solidFill>
              </a:rPr>
              <a:t>) </a:t>
            </a:r>
            <a:r>
              <a:rPr lang="uz-Cyrl-UZ" sz="1100" dirty="0">
                <a:solidFill>
                  <a:schemeClr val="tx2"/>
                </a:solidFill>
              </a:rPr>
              <a:t>биржаси савдоларига чиқарилади</a:t>
            </a:r>
            <a:endParaRPr lang="en-US" sz="1100" i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67" name="Picture 6" descr="https://s3.amazonaws.com/media.greatplacetowork.com/asia/Hyatt+Logo.jpg">
            <a:extLst>
              <a:ext uri="{FF2B5EF4-FFF2-40B4-BE49-F238E27FC236}">
                <a16:creationId xmlns:a16="http://schemas.microsoft.com/office/drawing/2014/main" id="{7F4E33CB-3FBF-4EE6-A754-1A9E75E82A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5" b="24028"/>
          <a:stretch/>
        </p:blipFill>
        <p:spPr bwMode="auto">
          <a:xfrm>
            <a:off x="5014920" y="1468073"/>
            <a:ext cx="2210419" cy="56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0153DA54-8338-447F-95A3-8D8046D831EF}"/>
              </a:ext>
            </a:extLst>
          </p:cNvPr>
          <p:cNvSpPr/>
          <p:nvPr/>
        </p:nvSpPr>
        <p:spPr>
          <a:xfrm>
            <a:off x="8445908" y="2774774"/>
            <a:ext cx="3503244" cy="246221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100" b="1" dirty="0">
                <a:solidFill>
                  <a:srgbClr val="000000"/>
                </a:solidFill>
              </a:rPr>
              <a:t>IBM</a:t>
            </a:r>
            <a:r>
              <a:rPr lang="ru-RU" sz="1100" b="1" dirty="0">
                <a:solidFill>
                  <a:srgbClr val="000000"/>
                </a:solidFill>
              </a:rPr>
              <a:t> </a:t>
            </a:r>
          </a:p>
          <a:p>
            <a:pPr algn="just"/>
            <a:r>
              <a:rPr lang="ru-RU" sz="1100" dirty="0">
                <a:solidFill>
                  <a:srgbClr val="000000"/>
                </a:solidFill>
              </a:rPr>
              <a:t>Штаб-</a:t>
            </a:r>
            <a:r>
              <a:rPr lang="ru-RU" sz="1100" dirty="0" err="1">
                <a:solidFill>
                  <a:srgbClr val="000000"/>
                </a:solidFill>
              </a:rPr>
              <a:t>квартираси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ru-RU" sz="1100" dirty="0" err="1">
                <a:solidFill>
                  <a:srgbClr val="000000"/>
                </a:solidFill>
              </a:rPr>
              <a:t>Армонка</a:t>
            </a:r>
            <a:r>
              <a:rPr lang="ru-RU" sz="1100" dirty="0">
                <a:solidFill>
                  <a:srgbClr val="000000"/>
                </a:solidFill>
              </a:rPr>
              <a:t> (Нью-Йорк </a:t>
            </a:r>
            <a:r>
              <a:rPr lang="ru-RU" sz="1100" dirty="0" err="1">
                <a:solidFill>
                  <a:srgbClr val="000000"/>
                </a:solidFill>
              </a:rPr>
              <a:t>штати</a:t>
            </a:r>
            <a:r>
              <a:rPr lang="ru-RU" sz="1100" dirty="0">
                <a:solidFill>
                  <a:srgbClr val="000000"/>
                </a:solidFill>
              </a:rPr>
              <a:t>) да </a:t>
            </a:r>
            <a:r>
              <a:rPr lang="ru-RU" sz="1100" dirty="0" err="1">
                <a:solidFill>
                  <a:srgbClr val="000000"/>
                </a:solidFill>
              </a:rPr>
              <a:t>жойлашган</a:t>
            </a:r>
            <a:r>
              <a:rPr lang="ru-RU" sz="1100" dirty="0">
                <a:solidFill>
                  <a:srgbClr val="000000"/>
                </a:solidFill>
              </a:rPr>
              <a:t> Америка </a:t>
            </a:r>
            <a:r>
              <a:rPr lang="ru-RU" sz="1100" dirty="0" err="1">
                <a:solidFill>
                  <a:srgbClr val="000000"/>
                </a:solidFill>
              </a:rPr>
              <a:t>компанияси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ru-RU" sz="1100" dirty="0" err="1">
                <a:solidFill>
                  <a:srgbClr val="000000"/>
                </a:solidFill>
              </a:rPr>
              <a:t>дунёдаги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ru-RU" sz="1100" dirty="0" err="1">
                <a:solidFill>
                  <a:srgbClr val="000000"/>
                </a:solidFill>
              </a:rPr>
              <a:t>энг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ru-RU" sz="1100" dirty="0" err="1">
                <a:solidFill>
                  <a:srgbClr val="000000"/>
                </a:solidFill>
              </a:rPr>
              <a:t>йирик</a:t>
            </a:r>
            <a:r>
              <a:rPr lang="ru-RU" sz="1100" dirty="0">
                <a:solidFill>
                  <a:srgbClr val="000000"/>
                </a:solidFill>
              </a:rPr>
              <a:t> аппарат </a:t>
            </a:r>
            <a:r>
              <a:rPr lang="ru-RU" sz="1100" dirty="0" err="1">
                <a:solidFill>
                  <a:srgbClr val="000000"/>
                </a:solidFill>
              </a:rPr>
              <a:t>ва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ru-RU" sz="1100" dirty="0" err="1">
                <a:solidFill>
                  <a:srgbClr val="000000"/>
                </a:solidFill>
              </a:rPr>
              <a:t>дастурий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ru-RU" sz="1100" dirty="0" err="1">
                <a:solidFill>
                  <a:srgbClr val="000000"/>
                </a:solidFill>
              </a:rPr>
              <a:t>таъминот</a:t>
            </a:r>
            <a:r>
              <a:rPr lang="ru-RU" sz="1100" dirty="0">
                <a:solidFill>
                  <a:srgbClr val="000000"/>
                </a:solidFill>
              </a:rPr>
              <a:t>, IТ-</a:t>
            </a:r>
            <a:r>
              <a:rPr lang="ru-RU" sz="1100" dirty="0" err="1">
                <a:solidFill>
                  <a:srgbClr val="000000"/>
                </a:solidFill>
              </a:rPr>
              <a:t>сервислар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ru-RU" sz="1100" dirty="0" err="1">
                <a:solidFill>
                  <a:srgbClr val="000000"/>
                </a:solidFill>
              </a:rPr>
              <a:t>ва</a:t>
            </a:r>
            <a:r>
              <a:rPr lang="ru-RU" sz="1100" dirty="0">
                <a:solidFill>
                  <a:srgbClr val="000000"/>
                </a:solidFill>
              </a:rPr>
              <a:t> консалтинг </a:t>
            </a:r>
            <a:r>
              <a:rPr lang="ru-RU" sz="1100" dirty="0" err="1">
                <a:solidFill>
                  <a:srgbClr val="000000"/>
                </a:solidFill>
              </a:rPr>
              <a:t>хизматларини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ru-RU" sz="1100" dirty="0" err="1">
                <a:solidFill>
                  <a:srgbClr val="000000"/>
                </a:solidFill>
              </a:rPr>
              <a:t>ишлаб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ru-RU" sz="1100" dirty="0" err="1">
                <a:solidFill>
                  <a:srgbClr val="000000"/>
                </a:solidFill>
              </a:rPr>
              <a:t>чи</a:t>
            </a:r>
            <a:r>
              <a:rPr lang="uz-Cyrl-UZ" sz="1100" dirty="0">
                <a:solidFill>
                  <a:srgbClr val="000000"/>
                </a:solidFill>
              </a:rPr>
              <a:t>қарувчилари ва етказиб берувчиларидан биридир</a:t>
            </a:r>
            <a:r>
              <a:rPr lang="ru-RU" sz="1100" dirty="0">
                <a:solidFill>
                  <a:srgbClr val="000000"/>
                </a:solidFill>
              </a:rPr>
              <a:t>. </a:t>
            </a:r>
            <a:r>
              <a:rPr lang="ru-RU" sz="1100" dirty="0" err="1">
                <a:solidFill>
                  <a:srgbClr val="000000"/>
                </a:solidFill>
              </a:rPr>
              <a:t>Бутун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ru-RU" sz="1100" dirty="0" err="1">
                <a:solidFill>
                  <a:srgbClr val="000000"/>
                </a:solidFill>
              </a:rPr>
              <a:t>дунёда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ru-RU" sz="1100" dirty="0" err="1">
                <a:solidFill>
                  <a:srgbClr val="000000"/>
                </a:solidFill>
              </a:rPr>
              <a:t>компаниянинг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uz-Cyrl-UZ" sz="1100" dirty="0">
                <a:solidFill>
                  <a:srgbClr val="000000"/>
                </a:solidFill>
              </a:rPr>
              <a:t>ўнлаб лаборатория ва тадқиқот марказлари мавжуд </a:t>
            </a:r>
            <a:r>
              <a:rPr lang="ru-RU" sz="1100" dirty="0">
                <a:solidFill>
                  <a:srgbClr val="000000"/>
                </a:solidFill>
              </a:rPr>
              <a:t>(</a:t>
            </a:r>
            <a:r>
              <a:rPr lang="uz-Cyrl-UZ" sz="1100" dirty="0">
                <a:solidFill>
                  <a:srgbClr val="000000"/>
                </a:solidFill>
              </a:rPr>
              <a:t>Ҳиндистон</a:t>
            </a:r>
            <a:r>
              <a:rPr lang="ru-RU" sz="1100" dirty="0">
                <a:solidFill>
                  <a:srgbClr val="000000"/>
                </a:solidFill>
              </a:rPr>
              <a:t>, Бразилия, Япония, </a:t>
            </a:r>
            <a:r>
              <a:rPr lang="ru-RU" sz="1100" dirty="0" err="1">
                <a:solidFill>
                  <a:srgbClr val="000000"/>
                </a:solidFill>
              </a:rPr>
              <a:t>Буюк</a:t>
            </a:r>
            <a:r>
              <a:rPr lang="ru-RU" sz="1100" dirty="0">
                <a:solidFill>
                  <a:srgbClr val="000000"/>
                </a:solidFill>
              </a:rPr>
              <a:t> Британия, Швейцария </a:t>
            </a:r>
            <a:r>
              <a:rPr lang="ru-RU" sz="1100" dirty="0" err="1">
                <a:solidFill>
                  <a:srgbClr val="000000"/>
                </a:solidFill>
              </a:rPr>
              <a:t>ва</a:t>
            </a:r>
            <a:r>
              <a:rPr lang="ru-RU" sz="1100" dirty="0">
                <a:solidFill>
                  <a:srgbClr val="000000"/>
                </a:solidFill>
              </a:rPr>
              <a:t> бош</a:t>
            </a:r>
            <a:r>
              <a:rPr lang="uz-Cyrl-UZ" sz="1100" dirty="0">
                <a:solidFill>
                  <a:srgbClr val="000000"/>
                </a:solidFill>
              </a:rPr>
              <a:t>қ.</a:t>
            </a:r>
            <a:r>
              <a:rPr lang="ru-RU" sz="1100" dirty="0">
                <a:solidFill>
                  <a:srgbClr val="000000"/>
                </a:solidFill>
              </a:rPr>
              <a:t>). </a:t>
            </a:r>
            <a:r>
              <a:rPr lang="ru-RU" sz="1100" dirty="0" err="1">
                <a:solidFill>
                  <a:srgbClr val="000000"/>
                </a:solidFill>
              </a:rPr>
              <a:t>Шунингдек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ru-RU" sz="1100" dirty="0" err="1">
                <a:solidFill>
                  <a:srgbClr val="000000"/>
                </a:solidFill>
              </a:rPr>
              <a:t>компаниянинг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uz-Cyrl-UZ" sz="1100" dirty="0">
                <a:solidFill>
                  <a:srgbClr val="000000"/>
                </a:solidFill>
              </a:rPr>
              <a:t>Ўзбекистон Республикаси ҳудудида ваколатхонаси мавжуд</a:t>
            </a:r>
            <a:r>
              <a:rPr lang="ru-RU" sz="1100" dirty="0">
                <a:solidFill>
                  <a:srgbClr val="000000"/>
                </a:solidFill>
              </a:rPr>
              <a:t>.</a:t>
            </a:r>
          </a:p>
          <a:p>
            <a:pPr algn="just"/>
            <a:r>
              <a:rPr lang="ru-RU" sz="1100" dirty="0">
                <a:solidFill>
                  <a:srgbClr val="000000"/>
                </a:solidFill>
              </a:rPr>
              <a:t>Компания </a:t>
            </a:r>
            <a:r>
              <a:rPr lang="ru-RU" sz="1100" dirty="0" err="1">
                <a:solidFill>
                  <a:srgbClr val="000000"/>
                </a:solidFill>
              </a:rPr>
              <a:t>акциялари</a:t>
            </a:r>
            <a:r>
              <a:rPr lang="ru-RU" sz="1100" dirty="0">
                <a:solidFill>
                  <a:srgbClr val="000000"/>
                </a:solidFill>
              </a:rPr>
              <a:t> NYSE (Нью-Йорк фонд </a:t>
            </a:r>
            <a:r>
              <a:rPr lang="ru-RU" sz="1100" dirty="0" err="1">
                <a:solidFill>
                  <a:srgbClr val="000000"/>
                </a:solidFill>
              </a:rPr>
              <a:t>биржаси</a:t>
            </a:r>
            <a:r>
              <a:rPr lang="ru-RU" sz="1100" dirty="0">
                <a:solidFill>
                  <a:srgbClr val="000000"/>
                </a:solidFill>
              </a:rPr>
              <a:t>) </a:t>
            </a:r>
            <a:r>
              <a:rPr lang="uz-Cyrl-UZ" sz="1100" dirty="0">
                <a:solidFill>
                  <a:schemeClr val="tx2"/>
                </a:solidFill>
              </a:rPr>
              <a:t>биржаси савдоларига чиқарилади</a:t>
            </a:r>
            <a:r>
              <a:rPr lang="ru-RU" sz="1100" dirty="0">
                <a:solidFill>
                  <a:srgbClr val="000000"/>
                </a:solidFill>
              </a:rPr>
              <a:t>.</a:t>
            </a:r>
            <a:endParaRPr lang="en-US" sz="1100" dirty="0">
              <a:solidFill>
                <a:srgbClr val="000000"/>
              </a:solidFill>
            </a:endParaRPr>
          </a:p>
        </p:txBody>
      </p:sp>
      <p:pic>
        <p:nvPicPr>
          <p:cNvPr id="70" name="Picture 8" descr="https://freepngimg.com/thumb/computer/62942-computer-portable-icons-scalable-ibm-vector-graphics.png">
            <a:extLst>
              <a:ext uri="{FF2B5EF4-FFF2-40B4-BE49-F238E27FC236}">
                <a16:creationId xmlns:a16="http://schemas.microsoft.com/office/drawing/2014/main" id="{5DB4A632-CE82-4AA2-84E1-518888601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311" y="1275872"/>
            <a:ext cx="1301269" cy="130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Arrow: Chevron 70">
            <a:extLst>
              <a:ext uri="{FF2B5EF4-FFF2-40B4-BE49-F238E27FC236}">
                <a16:creationId xmlns:a16="http://schemas.microsoft.com/office/drawing/2014/main" id="{6CCBC550-11A4-4CDA-93AE-1440001B835B}"/>
              </a:ext>
            </a:extLst>
          </p:cNvPr>
          <p:cNvSpPr/>
          <p:nvPr/>
        </p:nvSpPr>
        <p:spPr>
          <a:xfrm rot="5400000">
            <a:off x="5909707" y="2355785"/>
            <a:ext cx="361672" cy="442712"/>
          </a:xfrm>
          <a:prstGeom prst="chevron">
            <a:avLst/>
          </a:prstGeom>
          <a:solidFill>
            <a:srgbClr val="49A9F6"/>
          </a:solidFill>
          <a:ln w="9525">
            <a:solidFill>
              <a:srgbClr val="49A9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0" b="1" dirty="0">
              <a:solidFill>
                <a:schemeClr val="bg1"/>
              </a:solidFill>
            </a:endParaRPr>
          </a:p>
        </p:txBody>
      </p:sp>
      <p:sp>
        <p:nvSpPr>
          <p:cNvPr id="72" name="Arrow: Chevron 71">
            <a:extLst>
              <a:ext uri="{FF2B5EF4-FFF2-40B4-BE49-F238E27FC236}">
                <a16:creationId xmlns:a16="http://schemas.microsoft.com/office/drawing/2014/main" id="{8E8DA576-6F7E-4AE9-9CAF-2876682C805B}"/>
              </a:ext>
            </a:extLst>
          </p:cNvPr>
          <p:cNvSpPr/>
          <p:nvPr/>
        </p:nvSpPr>
        <p:spPr>
          <a:xfrm rot="5400000">
            <a:off x="10000110" y="2355785"/>
            <a:ext cx="361672" cy="442712"/>
          </a:xfrm>
          <a:prstGeom prst="chevron">
            <a:avLst/>
          </a:prstGeom>
          <a:solidFill>
            <a:srgbClr val="49A9F6"/>
          </a:solidFill>
          <a:ln w="9525">
            <a:solidFill>
              <a:srgbClr val="49A9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634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4C03C-FA73-4214-BC5C-119081B4D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Кейс: </a:t>
            </a:r>
            <a:r>
              <a:rPr lang="uz-Cyrl-UZ" dirty="0"/>
              <a:t>қайси 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қонунчилик</a:t>
            </a:r>
            <a:r>
              <a:rPr lang="ru-RU" dirty="0"/>
              <a:t> </a:t>
            </a:r>
            <a:r>
              <a:rPr lang="ru-RU" dirty="0" err="1"/>
              <a:t>ушбу</a:t>
            </a:r>
            <a:r>
              <a:rPr lang="ru-RU" dirty="0"/>
              <a:t> </a:t>
            </a:r>
            <a:r>
              <a:rPr lang="ru-RU" dirty="0" err="1"/>
              <a:t>компанияларнинг</a:t>
            </a:r>
            <a:r>
              <a:rPr lang="ru-RU" dirty="0"/>
              <a:t> </a:t>
            </a:r>
            <a:r>
              <a:rPr lang="ru-RU" dirty="0" err="1"/>
              <a:t>фаолиятига</a:t>
            </a:r>
            <a:r>
              <a:rPr lang="ru-RU" dirty="0"/>
              <a:t> </a:t>
            </a:r>
            <a:r>
              <a:rPr lang="ru-RU" dirty="0" err="1"/>
              <a:t>татби</a:t>
            </a:r>
            <a:r>
              <a:rPr lang="uz-Cyrl-UZ" dirty="0"/>
              <a:t>қ қилинади</a:t>
            </a:r>
            <a:r>
              <a:rPr lang="ru-RU" dirty="0"/>
              <a:t>? (3/3)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F7277C-BF3A-4D05-95AE-55C185A39A85}"/>
              </a:ext>
            </a:extLst>
          </p:cNvPr>
          <p:cNvSpPr/>
          <p:nvPr/>
        </p:nvSpPr>
        <p:spPr>
          <a:xfrm>
            <a:off x="431999" y="1488422"/>
            <a:ext cx="10875098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z-Cyrl-UZ" sz="1400" dirty="0">
                <a:solidFill>
                  <a:schemeClr val="tx2"/>
                </a:solidFill>
              </a:rPr>
              <a:t>Қайд қилинган барча </a:t>
            </a:r>
            <a:r>
              <a:rPr lang="ru-RU" sz="1400" dirty="0" err="1">
                <a:solidFill>
                  <a:schemeClr val="tx2"/>
                </a:solidFill>
              </a:rPr>
              <a:t>компаниялар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en-US" sz="1400" b="1" dirty="0">
                <a:solidFill>
                  <a:schemeClr val="tx2"/>
                </a:solidFill>
              </a:rPr>
              <a:t>FCPA </a:t>
            </a:r>
            <a:r>
              <a:rPr lang="ru-RU" sz="1400" b="1" dirty="0" err="1">
                <a:solidFill>
                  <a:schemeClr val="tx2"/>
                </a:solidFill>
              </a:rPr>
              <a:t>ва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en-US" sz="1400" b="1" dirty="0">
                <a:solidFill>
                  <a:schemeClr val="tx2"/>
                </a:solidFill>
              </a:rPr>
              <a:t>UK Bribery Act</a:t>
            </a:r>
            <a:r>
              <a:rPr lang="ru-RU" sz="1400" dirty="0">
                <a:solidFill>
                  <a:schemeClr val="tx2"/>
                </a:solidFill>
              </a:rPr>
              <a:t>  </a:t>
            </a:r>
            <a:r>
              <a:rPr lang="ru-RU" sz="1400" b="1" dirty="0" err="1">
                <a:solidFill>
                  <a:schemeClr val="tx2"/>
                </a:solidFill>
              </a:rPr>
              <a:t>таъсири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остига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тушади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чунки</a:t>
            </a:r>
            <a:r>
              <a:rPr lang="ru-RU" sz="1400" dirty="0">
                <a:solidFill>
                  <a:schemeClr val="tx2"/>
                </a:solidFill>
              </a:rPr>
              <a:t>:</a:t>
            </a:r>
          </a:p>
          <a:p>
            <a:pPr algn="just"/>
            <a:endParaRPr lang="en-US" sz="1400" dirty="0">
              <a:solidFill>
                <a:schemeClr val="tx2"/>
              </a:solidFill>
            </a:endParaRP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Toyota Motor Corporation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Япониянинг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компанияси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uz-Cyrl-UZ" sz="1400" dirty="0">
                <a:solidFill>
                  <a:schemeClr val="tx2"/>
                </a:solidFill>
              </a:rPr>
              <a:t>бўлишига қарамасдан, унинг бизнесининг бир қисми Буюк Британия ҳудудида ҳам ифодаланади, унинг акциялари эса Лондон фонд биржаси савдоларига чиқарилади. Қайд қилинган омиллар </a:t>
            </a:r>
            <a:r>
              <a:rPr lang="en-US" sz="1400" dirty="0">
                <a:solidFill>
                  <a:schemeClr val="tx2"/>
                </a:solidFill>
              </a:rPr>
              <a:t>UK Bribery Act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юрисдикцияси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остига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тушиш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учун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асос</a:t>
            </a:r>
            <a:r>
              <a:rPr lang="ru-RU" sz="1400" dirty="0">
                <a:solidFill>
                  <a:schemeClr val="tx2"/>
                </a:solidFill>
              </a:rPr>
              <a:t> б</a:t>
            </a:r>
            <a:r>
              <a:rPr lang="uz-Cyrl-UZ" sz="1400" dirty="0">
                <a:solidFill>
                  <a:schemeClr val="tx2"/>
                </a:solidFill>
              </a:rPr>
              <a:t>ўлади. Шунингдек </a:t>
            </a:r>
            <a:r>
              <a:rPr lang="ru-RU" sz="1400" dirty="0">
                <a:solidFill>
                  <a:schemeClr val="tx2"/>
                </a:solidFill>
              </a:rPr>
              <a:t>Toyota  </a:t>
            </a:r>
            <a:r>
              <a:rPr lang="ru-RU" sz="1400" dirty="0" err="1">
                <a:solidFill>
                  <a:schemeClr val="tx2"/>
                </a:solidFill>
              </a:rPr>
              <a:t>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депозитар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қайдлари</a:t>
            </a:r>
            <a:r>
              <a:rPr lang="ru-RU" sz="1400" dirty="0">
                <a:solidFill>
                  <a:schemeClr val="tx2"/>
                </a:solidFill>
              </a:rPr>
              <a:t> Нью-Йорк фонд </a:t>
            </a:r>
            <a:r>
              <a:rPr lang="ru-RU" sz="1400" dirty="0" err="1">
                <a:solidFill>
                  <a:schemeClr val="tx2"/>
                </a:solidFill>
              </a:rPr>
              <a:t>биржасида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муомалада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юритилиши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сабабли</a:t>
            </a:r>
            <a:r>
              <a:rPr lang="uz-Cyrl-UZ" sz="1400" dirty="0">
                <a:solidFill>
                  <a:schemeClr val="tx2"/>
                </a:solidFill>
              </a:rPr>
              <a:t> компанияга, эмитент сифатида </a:t>
            </a:r>
            <a:r>
              <a:rPr lang="en-US" sz="1400" dirty="0">
                <a:solidFill>
                  <a:schemeClr val="tx2"/>
                </a:solidFill>
              </a:rPr>
              <a:t>FCPA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uz-Cyrl-UZ" sz="1400" dirty="0">
                <a:solidFill>
                  <a:schemeClr val="tx2"/>
                </a:solidFill>
              </a:rPr>
              <a:t>қоидалари татбиқ қилинади.</a:t>
            </a:r>
            <a:endParaRPr lang="ru-RU" sz="1400" dirty="0">
              <a:solidFill>
                <a:schemeClr val="tx2"/>
              </a:solidFill>
            </a:endParaRP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Hyatt Hotels Corporation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компанияси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uz-Cyrl-UZ" sz="1400" dirty="0">
                <a:solidFill>
                  <a:schemeClr val="tx2"/>
                </a:solidFill>
              </a:rPr>
              <a:t>АҚШда рўйхатга олинган бўлиб, шунингдек эмитент бўлиб ҳисобланади (компания акциялари Нью-Йорк фонд биржаси савдоларига чиқарилади), демак </a:t>
            </a:r>
            <a:r>
              <a:rPr lang="en-US" sz="1400" dirty="0">
                <a:solidFill>
                  <a:schemeClr val="tx2"/>
                </a:solidFill>
              </a:rPr>
              <a:t>FCPA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таъсири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остига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тушади</a:t>
            </a:r>
            <a:r>
              <a:rPr lang="ru-RU" sz="1400" dirty="0">
                <a:solidFill>
                  <a:schemeClr val="tx2"/>
                </a:solidFill>
              </a:rPr>
              <a:t>. Компания </a:t>
            </a:r>
            <a:r>
              <a:rPr lang="uz-Cyrl-UZ" sz="1400" dirty="0">
                <a:solidFill>
                  <a:schemeClr val="tx2"/>
                </a:solidFill>
              </a:rPr>
              <a:t>ўз бизнесини Буюк Британия ҳудудида ҳам амалга ошириш ҳолати </a:t>
            </a:r>
            <a:r>
              <a:rPr lang="en-US" sz="1400" dirty="0">
                <a:solidFill>
                  <a:schemeClr val="tx2"/>
                </a:solidFill>
              </a:rPr>
              <a:t>UK Bribery Act</a:t>
            </a:r>
            <a:r>
              <a:rPr lang="uz-Cyrl-UZ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таъсири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остига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тушиш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учун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асос</a:t>
            </a:r>
            <a:r>
              <a:rPr lang="ru-RU" sz="1400" dirty="0">
                <a:solidFill>
                  <a:schemeClr val="tx2"/>
                </a:solidFill>
              </a:rPr>
              <a:t> б</a:t>
            </a:r>
            <a:r>
              <a:rPr lang="uz-Cyrl-UZ" sz="1400" dirty="0">
                <a:solidFill>
                  <a:schemeClr val="tx2"/>
                </a:solidFill>
              </a:rPr>
              <a:t>ўлиб ҳисобланади.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IBM </a:t>
            </a:r>
            <a:r>
              <a:rPr lang="uz-Cyrl-UZ" sz="1400" dirty="0">
                <a:solidFill>
                  <a:schemeClr val="tx2"/>
                </a:solidFill>
              </a:rPr>
              <a:t>ҳам акциялари Нью-Йорк фонд биржаси савдоларига чиқариладиган Америка компаниясидир ва бизнесининг бир қисми Буюк Британия ҳудудида ҳам ифодаланади, тегишлича, компанияга </a:t>
            </a:r>
            <a:r>
              <a:rPr lang="en-US" sz="1400" dirty="0">
                <a:solidFill>
                  <a:schemeClr val="tx2"/>
                </a:solidFill>
              </a:rPr>
              <a:t>FCPA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en-US" sz="1400" dirty="0">
                <a:solidFill>
                  <a:schemeClr val="tx2"/>
                </a:solidFill>
              </a:rPr>
              <a:t>UK Bribery Act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uz-Cyrl-UZ" sz="1400" dirty="0">
                <a:solidFill>
                  <a:schemeClr val="tx2"/>
                </a:solidFill>
              </a:rPr>
              <a:t>ҳаракатлари татбиқ қилинади.</a:t>
            </a:r>
          </a:p>
          <a:p>
            <a:pPr algn="just"/>
            <a:endParaRPr lang="ru-RU" sz="1400" dirty="0">
              <a:solidFill>
                <a:schemeClr val="tx2"/>
              </a:solidFill>
            </a:endParaRPr>
          </a:p>
          <a:p>
            <a:pPr algn="just"/>
            <a:r>
              <a:rPr lang="ru-RU" sz="1400" dirty="0" err="1">
                <a:solidFill>
                  <a:schemeClr val="tx2"/>
                </a:solidFill>
              </a:rPr>
              <a:t>Бундан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таш</a:t>
            </a:r>
            <a:r>
              <a:rPr lang="uz-Cyrl-UZ" sz="1400" dirty="0">
                <a:solidFill>
                  <a:schemeClr val="tx2"/>
                </a:solidFill>
              </a:rPr>
              <a:t>қари, қайд қилинган барча компаниялар Ўзбекистон Республикаси ҳудудида ваколатхоналарга эга, тегишлича, Ўзбекистон ҳудудида корр</a:t>
            </a:r>
            <a:r>
              <a:rPr lang="ru-RU" sz="1400" dirty="0" err="1">
                <a:solidFill>
                  <a:schemeClr val="tx2"/>
                </a:solidFill>
              </a:rPr>
              <a:t>упцион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жиноятлар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содир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этилган</a:t>
            </a:r>
            <a:r>
              <a:rPr lang="ru-RU" sz="1400" dirty="0">
                <a:solidFill>
                  <a:schemeClr val="tx2"/>
                </a:solidFill>
              </a:rPr>
              <a:t> та</a:t>
            </a:r>
            <a:r>
              <a:rPr lang="uz-Cyrl-UZ" sz="1400" dirty="0">
                <a:solidFill>
                  <a:schemeClr val="tx2"/>
                </a:solidFill>
              </a:rPr>
              <a:t>қдирда улар </a:t>
            </a:r>
            <a:r>
              <a:rPr lang="uz-Cyrl-UZ" sz="1400" b="1" dirty="0">
                <a:solidFill>
                  <a:schemeClr val="tx2"/>
                </a:solidFill>
              </a:rPr>
              <a:t>Ўзбекистон Республикаси қонунчилигига мувофиқ ҳам жавобгар бўлади</a:t>
            </a:r>
            <a:r>
              <a:rPr lang="ru-RU" sz="1400" dirty="0">
                <a:solidFill>
                  <a:schemeClr val="tx2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425293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2C6541-2A31-4E7F-B834-4CE389EA3A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400" dirty="0" err="1"/>
              <a:t>Хорижий</a:t>
            </a:r>
            <a:r>
              <a:rPr lang="ru-RU" sz="4400" dirty="0"/>
              <a:t> </a:t>
            </a:r>
            <a:r>
              <a:rPr lang="ru-RU" sz="4400" dirty="0" err="1"/>
              <a:t>коррупцияга</a:t>
            </a:r>
            <a:r>
              <a:rPr lang="ru-RU" sz="4400" dirty="0"/>
              <a:t> </a:t>
            </a:r>
            <a:r>
              <a:rPr lang="ru-RU" sz="4400" dirty="0" err="1"/>
              <a:t>қарши</a:t>
            </a:r>
            <a:r>
              <a:rPr lang="ru-RU" sz="4400" dirty="0"/>
              <a:t> </a:t>
            </a:r>
            <a:r>
              <a:rPr lang="ru-RU" sz="4400" dirty="0" err="1"/>
              <a:t>қонунчиликни</a:t>
            </a:r>
            <a:r>
              <a:rPr lang="ru-RU" sz="4400" dirty="0"/>
              <a:t> </a:t>
            </a:r>
            <a:r>
              <a:rPr lang="ru-RU" sz="4400" dirty="0" err="1"/>
              <a:t>бузиш</a:t>
            </a:r>
            <a:r>
              <a:rPr lang="ru-RU" sz="4400" dirty="0"/>
              <a:t> </a:t>
            </a:r>
            <a:r>
              <a:rPr lang="uz-Cyrl-UZ" sz="4400" dirty="0"/>
              <a:t>ҳолатлари</a:t>
            </a:r>
            <a:endParaRPr lang="en-US" sz="4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EE0174C-B42B-4279-A654-0497B7B9D41F}"/>
              </a:ext>
            </a:extLst>
          </p:cNvPr>
          <p:cNvSpPr txBox="1">
            <a:spLocks/>
          </p:cNvSpPr>
          <p:nvPr/>
        </p:nvSpPr>
        <p:spPr>
          <a:xfrm>
            <a:off x="350378" y="5223794"/>
            <a:ext cx="2020192" cy="15216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9600" b="1" dirty="0">
                <a:solidFill>
                  <a:srgbClr val="1BD7D3"/>
                </a:solidFill>
                <a:latin typeface="Arial Black" panose="020B0A04020102020204" pitchFamily="34" charset="0"/>
              </a:rPr>
              <a:t>3</a:t>
            </a:r>
            <a:r>
              <a:rPr lang="ru-RU" sz="9600" b="1" dirty="0">
                <a:solidFill>
                  <a:srgbClr val="1BD7D3"/>
                </a:solidFill>
                <a:latin typeface="Arial Black" panose="020B0A04020102020204" pitchFamily="34" charset="0"/>
              </a:rPr>
              <a:t>.</a:t>
            </a:r>
            <a:endParaRPr lang="en-US" sz="9600" b="1" dirty="0">
              <a:solidFill>
                <a:srgbClr val="1BD7D3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9850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188040-987A-495B-8084-857B31261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FCPA</a:t>
            </a:r>
            <a:r>
              <a:rPr lang="uz-Cyrl-UZ" dirty="0"/>
              <a:t> га риоя қилмаслик ҳолатлари</a:t>
            </a:r>
            <a:endParaRPr lang="en-US" dirty="0"/>
          </a:p>
        </p:txBody>
      </p:sp>
      <p:sp>
        <p:nvSpPr>
          <p:cNvPr id="4" name="object 12">
            <a:extLst>
              <a:ext uri="{FF2B5EF4-FFF2-40B4-BE49-F238E27FC236}">
                <a16:creationId xmlns:a16="http://schemas.microsoft.com/office/drawing/2014/main" id="{256CB83A-6DAA-453D-B368-9D2B9F891B8E}"/>
              </a:ext>
            </a:extLst>
          </p:cNvPr>
          <p:cNvSpPr/>
          <p:nvPr/>
        </p:nvSpPr>
        <p:spPr>
          <a:xfrm>
            <a:off x="438150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0EC855-93CA-4463-8727-E57C1F2EA16F}"/>
              </a:ext>
            </a:extLst>
          </p:cNvPr>
          <p:cNvSpPr/>
          <p:nvPr/>
        </p:nvSpPr>
        <p:spPr>
          <a:xfrm>
            <a:off x="1445876" y="1271670"/>
            <a:ext cx="103032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>
                <a:solidFill>
                  <a:srgbClr val="49A9F6"/>
                </a:solidFill>
              </a:rPr>
              <a:t>2022 </a:t>
            </a:r>
            <a:r>
              <a:rPr lang="ru-RU" sz="2000" b="1" dirty="0" err="1">
                <a:solidFill>
                  <a:srgbClr val="49A9F6"/>
                </a:solidFill>
              </a:rPr>
              <a:t>йилда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en-US" sz="2000" b="1" dirty="0">
                <a:solidFill>
                  <a:srgbClr val="49A9F6"/>
                </a:solidFill>
              </a:rPr>
              <a:t>FCPA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қоидаларига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риоя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қилмаслик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бўйича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йирик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ҳолатнинг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текшируви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uz-Cyrl-UZ" sz="2000" b="1" dirty="0">
                <a:solidFill>
                  <a:srgbClr val="49A9F6"/>
                </a:solidFill>
              </a:rPr>
              <a:t>Швейцариянинг хомашё молларини етказиб берувчиси - </a:t>
            </a:r>
            <a:r>
              <a:rPr lang="en-US" sz="2000" b="1" dirty="0" err="1">
                <a:solidFill>
                  <a:srgbClr val="49A9F6"/>
                </a:solidFill>
              </a:rPr>
              <a:t>Glencore</a:t>
            </a:r>
            <a:r>
              <a:rPr lang="en-US" sz="2000" b="1" dirty="0">
                <a:solidFill>
                  <a:srgbClr val="49A9F6"/>
                </a:solidFill>
              </a:rPr>
              <a:t> International A.G. </a:t>
            </a:r>
            <a:r>
              <a:rPr lang="ru-RU" sz="2000" b="1" dirty="0" err="1">
                <a:solidFill>
                  <a:srgbClr val="49A9F6"/>
                </a:solidFill>
              </a:rPr>
              <a:t>компаниясини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қамраб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олди</a:t>
            </a:r>
            <a:r>
              <a:rPr lang="ru-RU" sz="2000" b="1" dirty="0">
                <a:solidFill>
                  <a:srgbClr val="49A9F6"/>
                </a:solidFill>
              </a:rPr>
              <a:t>.</a:t>
            </a:r>
            <a:r>
              <a:rPr lang="en-US" sz="2000" b="1" dirty="0">
                <a:solidFill>
                  <a:srgbClr val="49A9F6"/>
                </a:solidFill>
              </a:rPr>
              <a:t> </a:t>
            </a:r>
            <a:endParaRPr lang="ru-RU" sz="2000" b="1" dirty="0">
              <a:solidFill>
                <a:srgbClr val="49A9F6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FAB4E9-C63C-4EE9-87B6-7F90320C503E}"/>
              </a:ext>
            </a:extLst>
          </p:cNvPr>
          <p:cNvSpPr/>
          <p:nvPr/>
        </p:nvSpPr>
        <p:spPr>
          <a:xfrm>
            <a:off x="1396101" y="2534659"/>
            <a:ext cx="9644911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44000" lvl="0">
              <a:spcAft>
                <a:spcPts val="4000"/>
              </a:spcAft>
            </a:pPr>
            <a:r>
              <a:rPr lang="ru-RU" sz="1400" dirty="0" err="1">
                <a:solidFill>
                  <a:schemeClr val="tx2"/>
                </a:solidFill>
              </a:rPr>
              <a:t>Тергов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жараёнида</a:t>
            </a:r>
            <a:r>
              <a:rPr lang="ru-RU" sz="1400" dirty="0">
                <a:solidFill>
                  <a:schemeClr val="tx2"/>
                </a:solidFill>
              </a:rPr>
              <a:t> 2007 </a:t>
            </a:r>
            <a:r>
              <a:rPr lang="ru-RU" sz="1400" dirty="0" err="1">
                <a:solidFill>
                  <a:schemeClr val="tx2"/>
                </a:solidFill>
              </a:rPr>
              <a:t>йилдан</a:t>
            </a:r>
            <a:r>
              <a:rPr lang="ru-RU" sz="1400" dirty="0">
                <a:solidFill>
                  <a:schemeClr val="tx2"/>
                </a:solidFill>
              </a:rPr>
              <a:t> 2018 </a:t>
            </a:r>
            <a:r>
              <a:rPr lang="ru-RU" sz="1400" dirty="0" err="1">
                <a:solidFill>
                  <a:schemeClr val="tx2"/>
                </a:solidFill>
              </a:rPr>
              <a:t>йилгача</a:t>
            </a:r>
            <a:r>
              <a:rPr lang="ru-RU" sz="1400" dirty="0">
                <a:solidFill>
                  <a:schemeClr val="tx2"/>
                </a:solidFill>
              </a:rPr>
              <a:t> б</a:t>
            </a:r>
            <a:r>
              <a:rPr lang="uz-Cyrl-UZ" sz="1400" dirty="0">
                <a:solidFill>
                  <a:schemeClr val="tx2"/>
                </a:solidFill>
              </a:rPr>
              <a:t>ўлган даврда </a:t>
            </a:r>
            <a:r>
              <a:rPr lang="ru-RU" sz="1400" dirty="0" err="1">
                <a:solidFill>
                  <a:schemeClr val="tx2"/>
                </a:solidFill>
              </a:rPr>
              <a:t>Glencore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International</a:t>
            </a:r>
            <a:r>
              <a:rPr lang="ru-RU" sz="1400" dirty="0">
                <a:solidFill>
                  <a:schemeClr val="tx2"/>
                </a:solidFill>
              </a:rPr>
              <a:t> AG, </a:t>
            </a:r>
            <a:r>
              <a:rPr lang="uz-Cyrl-UZ" sz="1400" dirty="0">
                <a:solidFill>
                  <a:schemeClr val="tx2"/>
                </a:solidFill>
              </a:rPr>
              <a:t>ўз ходимлари ва воситачилари орқали ҳаракат қилиб, </a:t>
            </a:r>
            <a:r>
              <a:rPr lang="ru-RU" sz="1400" dirty="0">
                <a:solidFill>
                  <a:schemeClr val="tx2"/>
                </a:solidFill>
              </a:rPr>
              <a:t>Нигерия, Камерун, Кот-д'Ивуар, Экваториал Гвинея, Бразилия, Венесуэла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Конго </a:t>
            </a:r>
            <a:r>
              <a:rPr lang="ru-RU" sz="1400" dirty="0" err="1">
                <a:solidFill>
                  <a:schemeClr val="tx2"/>
                </a:solidFill>
              </a:rPr>
              <a:t>Демократик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Республикаси</a:t>
            </a:r>
            <a:r>
              <a:rPr lang="ru-RU" sz="1400" dirty="0">
                <a:solidFill>
                  <a:schemeClr val="tx2"/>
                </a:solidFill>
              </a:rPr>
              <a:t> (КДР)да </a:t>
            </a:r>
            <a:r>
              <a:rPr lang="ru-RU" sz="1400" dirty="0" err="1">
                <a:solidFill>
                  <a:schemeClr val="tx2"/>
                </a:solidFill>
              </a:rPr>
              <a:t>мансабдор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шахсларга</a:t>
            </a:r>
            <a:r>
              <a:rPr lang="ru-RU" sz="1400" dirty="0">
                <a:solidFill>
                  <a:schemeClr val="tx2"/>
                </a:solidFill>
              </a:rPr>
              <a:t> пора </a:t>
            </a:r>
            <a:r>
              <a:rPr lang="ru-RU" sz="1400" dirty="0" err="1">
                <a:solidFill>
                  <a:schemeClr val="tx2"/>
                </a:solidFill>
              </a:rPr>
              <a:t>учун</a:t>
            </a:r>
            <a:r>
              <a:rPr lang="ru-RU" sz="1400" dirty="0">
                <a:solidFill>
                  <a:schemeClr val="tx2"/>
                </a:solidFill>
              </a:rPr>
              <a:t> 100 </a:t>
            </a:r>
            <a:r>
              <a:rPr lang="ru-RU" sz="1400" dirty="0" err="1">
                <a:solidFill>
                  <a:schemeClr val="tx2"/>
                </a:solidFill>
              </a:rPr>
              <a:t>миллиондан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кўпроқ</a:t>
            </a:r>
            <a:r>
              <a:rPr lang="ru-RU" sz="1400" dirty="0">
                <a:solidFill>
                  <a:schemeClr val="tx2"/>
                </a:solidFill>
              </a:rPr>
              <a:t> АҚШ </a:t>
            </a:r>
            <a:r>
              <a:rPr lang="ru-RU" sz="1400" dirty="0" err="1">
                <a:solidFill>
                  <a:schemeClr val="tx2"/>
                </a:solidFill>
              </a:rPr>
              <a:t>долларини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uz-Cyrl-UZ" sz="1400" dirty="0">
                <a:solidFill>
                  <a:schemeClr val="tx2"/>
                </a:solidFill>
              </a:rPr>
              <a:t>ўтказганлиги аниқланди</a:t>
            </a:r>
            <a:r>
              <a:rPr lang="ru-RU" sz="1400" dirty="0">
                <a:solidFill>
                  <a:schemeClr val="tx2"/>
                </a:solidFill>
              </a:rPr>
              <a:t>. Компания нефть </a:t>
            </a:r>
            <a:r>
              <a:rPr lang="ru-RU" sz="1400" dirty="0" err="1">
                <a:solidFill>
                  <a:schemeClr val="tx2"/>
                </a:solidFill>
              </a:rPr>
              <a:t>шартномаларига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эга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бўлиш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давлат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текширувларидан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uz-Cyrl-UZ" sz="1400" dirty="0">
                <a:solidFill>
                  <a:schemeClr val="tx2"/>
                </a:solidFill>
              </a:rPr>
              <a:t>қочиш, судьяларни ўз томонига оғдириб олиш учун пора берган</a:t>
            </a:r>
            <a:r>
              <a:rPr lang="ru-RU" sz="1400" dirty="0">
                <a:solidFill>
                  <a:schemeClr val="tx2"/>
                </a:solidFill>
              </a:rPr>
              <a:t>.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FB2E5BD-1230-45C9-BD71-6F29AB8B6CBD}"/>
              </a:ext>
            </a:extLst>
          </p:cNvPr>
          <p:cNvSpPr/>
          <p:nvPr/>
        </p:nvSpPr>
        <p:spPr>
          <a:xfrm>
            <a:off x="438150" y="4328972"/>
            <a:ext cx="11310938" cy="125574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840" rtlCol="0" anchor="ctr"/>
          <a:lstStyle/>
          <a:p>
            <a:pPr>
              <a:spcBef>
                <a:spcPts val="600"/>
              </a:spcBef>
            </a:pPr>
            <a:r>
              <a:rPr lang="ru-RU" b="1" dirty="0" err="1">
                <a:solidFill>
                  <a:schemeClr val="tx2"/>
                </a:solidFill>
              </a:rPr>
              <a:t>Жазо</a:t>
            </a:r>
            <a:r>
              <a:rPr lang="ru-RU" b="1" dirty="0">
                <a:solidFill>
                  <a:schemeClr val="tx2"/>
                </a:solidFill>
              </a:rPr>
              <a:t>:</a:t>
            </a:r>
            <a:endParaRPr lang="en-US" b="1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</a:pPr>
            <a:r>
              <a:rPr lang="ru-RU" dirty="0">
                <a:solidFill>
                  <a:srgbClr val="004BD2"/>
                </a:solidFill>
              </a:rPr>
              <a:t>Компания 1,1 млрд АҚШ </a:t>
            </a:r>
            <a:r>
              <a:rPr lang="ru-RU" dirty="0" err="1">
                <a:solidFill>
                  <a:srgbClr val="004BD2"/>
                </a:solidFill>
              </a:rPr>
              <a:t>доллари</a:t>
            </a:r>
            <a:r>
              <a:rPr lang="ru-RU" dirty="0">
                <a:solidFill>
                  <a:srgbClr val="004BD2"/>
                </a:solidFill>
              </a:rPr>
              <a:t> </a:t>
            </a:r>
            <a:r>
              <a:rPr lang="ru-RU" dirty="0" err="1">
                <a:solidFill>
                  <a:srgbClr val="004BD2"/>
                </a:solidFill>
              </a:rPr>
              <a:t>миқдорида</a:t>
            </a:r>
            <a:r>
              <a:rPr lang="ru-RU" dirty="0">
                <a:solidFill>
                  <a:srgbClr val="004BD2"/>
                </a:solidFill>
              </a:rPr>
              <a:t> жарима т</a:t>
            </a:r>
            <a:r>
              <a:rPr lang="uz-Cyrl-UZ" dirty="0">
                <a:solidFill>
                  <a:srgbClr val="004BD2"/>
                </a:solidFill>
              </a:rPr>
              <a:t>ўлаши керак </a:t>
            </a:r>
            <a:endParaRPr lang="ru-RU" dirty="0">
              <a:solidFill>
                <a:srgbClr val="004BD2"/>
              </a:solidFill>
            </a:endParaRPr>
          </a:p>
        </p:txBody>
      </p:sp>
      <p:grpSp>
        <p:nvGrpSpPr>
          <p:cNvPr id="16" name="Group 4">
            <a:extLst>
              <a:ext uri="{FF2B5EF4-FFF2-40B4-BE49-F238E27FC236}">
                <a16:creationId xmlns:a16="http://schemas.microsoft.com/office/drawing/2014/main" id="{2253246C-27C5-4A9E-90AC-7BE12C2482E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8979" y="4619776"/>
            <a:ext cx="727122" cy="674133"/>
            <a:chOff x="3458" y="2389"/>
            <a:chExt cx="247" cy="229"/>
          </a:xfrm>
          <a:solidFill>
            <a:srgbClr val="C00000"/>
          </a:solidFill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5F64B892-5B38-418C-B9AA-735AED05E8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58" y="2587"/>
              <a:ext cx="135" cy="31"/>
            </a:xfrm>
            <a:custGeom>
              <a:avLst/>
              <a:gdLst>
                <a:gd name="T0" fmla="*/ 4427 w 4683"/>
                <a:gd name="T1" fmla="*/ 1109 h 1109"/>
                <a:gd name="T2" fmla="*/ 255 w 4683"/>
                <a:gd name="T3" fmla="*/ 1109 h 1109"/>
                <a:gd name="T4" fmla="*/ 0 w 4683"/>
                <a:gd name="T5" fmla="*/ 853 h 1109"/>
                <a:gd name="T6" fmla="*/ 853 w 4683"/>
                <a:gd name="T7" fmla="*/ 0 h 1109"/>
                <a:gd name="T8" fmla="*/ 3830 w 4683"/>
                <a:gd name="T9" fmla="*/ 0 h 1109"/>
                <a:gd name="T10" fmla="*/ 4683 w 4683"/>
                <a:gd name="T11" fmla="*/ 853 h 1109"/>
                <a:gd name="T12" fmla="*/ 4427 w 4683"/>
                <a:gd name="T13" fmla="*/ 1109 h 1109"/>
                <a:gd name="T14" fmla="*/ 853 w 4683"/>
                <a:gd name="T15" fmla="*/ 250 h 1109"/>
                <a:gd name="T16" fmla="*/ 250 w 4683"/>
                <a:gd name="T17" fmla="*/ 853 h 1109"/>
                <a:gd name="T18" fmla="*/ 4433 w 4683"/>
                <a:gd name="T19" fmla="*/ 853 h 1109"/>
                <a:gd name="T20" fmla="*/ 3830 w 4683"/>
                <a:gd name="T21" fmla="*/ 250 h 1109"/>
                <a:gd name="T22" fmla="*/ 853 w 4683"/>
                <a:gd name="T23" fmla="*/ 250 h 1109"/>
                <a:gd name="T24" fmla="*/ 853 w 4683"/>
                <a:gd name="T25" fmla="*/ 250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83" h="1109">
                  <a:moveTo>
                    <a:pt x="4427" y="1109"/>
                  </a:moveTo>
                  <a:lnTo>
                    <a:pt x="255" y="1109"/>
                  </a:lnTo>
                  <a:cubicBezTo>
                    <a:pt x="115" y="1109"/>
                    <a:pt x="0" y="994"/>
                    <a:pt x="0" y="853"/>
                  </a:cubicBezTo>
                  <a:cubicBezTo>
                    <a:pt x="0" y="383"/>
                    <a:pt x="382" y="0"/>
                    <a:pt x="853" y="0"/>
                  </a:cubicBezTo>
                  <a:lnTo>
                    <a:pt x="3830" y="0"/>
                  </a:lnTo>
                  <a:cubicBezTo>
                    <a:pt x="4300" y="0"/>
                    <a:pt x="4683" y="383"/>
                    <a:pt x="4683" y="853"/>
                  </a:cubicBezTo>
                  <a:cubicBezTo>
                    <a:pt x="4683" y="994"/>
                    <a:pt x="4568" y="1109"/>
                    <a:pt x="4427" y="1109"/>
                  </a:cubicBezTo>
                  <a:close/>
                  <a:moveTo>
                    <a:pt x="853" y="250"/>
                  </a:moveTo>
                  <a:cubicBezTo>
                    <a:pt x="520" y="250"/>
                    <a:pt x="250" y="521"/>
                    <a:pt x="250" y="853"/>
                  </a:cubicBezTo>
                  <a:cubicBezTo>
                    <a:pt x="250" y="860"/>
                    <a:pt x="4433" y="862"/>
                    <a:pt x="4433" y="853"/>
                  </a:cubicBezTo>
                  <a:cubicBezTo>
                    <a:pt x="4433" y="521"/>
                    <a:pt x="4162" y="250"/>
                    <a:pt x="3830" y="250"/>
                  </a:cubicBezTo>
                  <a:lnTo>
                    <a:pt x="853" y="250"/>
                  </a:lnTo>
                  <a:close/>
                  <a:moveTo>
                    <a:pt x="853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4195C6F2-A0BB-4CDF-A917-431F713E77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7" y="2469"/>
              <a:ext cx="72" cy="71"/>
            </a:xfrm>
            <a:custGeom>
              <a:avLst/>
              <a:gdLst>
                <a:gd name="T0" fmla="*/ 1620 w 2502"/>
                <a:gd name="T1" fmla="*/ 2386 h 2502"/>
                <a:gd name="T2" fmla="*/ 116 w 2502"/>
                <a:gd name="T3" fmla="*/ 882 h 2502"/>
                <a:gd name="T4" fmla="*/ 116 w 2502"/>
                <a:gd name="T5" fmla="*/ 463 h 2502"/>
                <a:gd name="T6" fmla="*/ 463 w 2502"/>
                <a:gd name="T7" fmla="*/ 116 h 2502"/>
                <a:gd name="T8" fmla="*/ 882 w 2502"/>
                <a:gd name="T9" fmla="*/ 116 h 2502"/>
                <a:gd name="T10" fmla="*/ 2386 w 2502"/>
                <a:gd name="T11" fmla="*/ 1620 h 2502"/>
                <a:gd name="T12" fmla="*/ 2386 w 2502"/>
                <a:gd name="T13" fmla="*/ 2039 h 2502"/>
                <a:gd name="T14" fmla="*/ 2039 w 2502"/>
                <a:gd name="T15" fmla="*/ 2386 h 2502"/>
                <a:gd name="T16" fmla="*/ 1620 w 2502"/>
                <a:gd name="T17" fmla="*/ 2386 h 2502"/>
                <a:gd name="T18" fmla="*/ 639 w 2502"/>
                <a:gd name="T19" fmla="*/ 292 h 2502"/>
                <a:gd name="T20" fmla="*/ 292 w 2502"/>
                <a:gd name="T21" fmla="*/ 640 h 2502"/>
                <a:gd name="T22" fmla="*/ 292 w 2502"/>
                <a:gd name="T23" fmla="*/ 705 h 2502"/>
                <a:gd name="T24" fmla="*/ 1797 w 2502"/>
                <a:gd name="T25" fmla="*/ 2210 h 2502"/>
                <a:gd name="T26" fmla="*/ 1862 w 2502"/>
                <a:gd name="T27" fmla="*/ 2210 h 2502"/>
                <a:gd name="T28" fmla="*/ 2209 w 2502"/>
                <a:gd name="T29" fmla="*/ 1862 h 2502"/>
                <a:gd name="T30" fmla="*/ 2209 w 2502"/>
                <a:gd name="T31" fmla="*/ 1797 h 2502"/>
                <a:gd name="T32" fmla="*/ 705 w 2502"/>
                <a:gd name="T33" fmla="*/ 292 h 2502"/>
                <a:gd name="T34" fmla="*/ 639 w 2502"/>
                <a:gd name="T35" fmla="*/ 292 h 2502"/>
                <a:gd name="T36" fmla="*/ 639 w 2502"/>
                <a:gd name="T37" fmla="*/ 292 h 2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02" h="2502">
                  <a:moveTo>
                    <a:pt x="1620" y="2386"/>
                  </a:moveTo>
                  <a:lnTo>
                    <a:pt x="116" y="882"/>
                  </a:lnTo>
                  <a:cubicBezTo>
                    <a:pt x="0" y="766"/>
                    <a:pt x="0" y="578"/>
                    <a:pt x="116" y="463"/>
                  </a:cubicBezTo>
                  <a:lnTo>
                    <a:pt x="463" y="116"/>
                  </a:lnTo>
                  <a:cubicBezTo>
                    <a:pt x="578" y="0"/>
                    <a:pt x="766" y="0"/>
                    <a:pt x="882" y="116"/>
                  </a:cubicBezTo>
                  <a:lnTo>
                    <a:pt x="2386" y="1620"/>
                  </a:lnTo>
                  <a:cubicBezTo>
                    <a:pt x="2502" y="1735"/>
                    <a:pt x="2502" y="1924"/>
                    <a:pt x="2386" y="2039"/>
                  </a:cubicBezTo>
                  <a:lnTo>
                    <a:pt x="2039" y="2386"/>
                  </a:lnTo>
                  <a:cubicBezTo>
                    <a:pt x="1923" y="2502"/>
                    <a:pt x="1735" y="2502"/>
                    <a:pt x="1620" y="2386"/>
                  </a:cubicBezTo>
                  <a:close/>
                  <a:moveTo>
                    <a:pt x="639" y="292"/>
                  </a:moveTo>
                  <a:lnTo>
                    <a:pt x="292" y="640"/>
                  </a:lnTo>
                  <a:cubicBezTo>
                    <a:pt x="274" y="658"/>
                    <a:pt x="274" y="687"/>
                    <a:pt x="292" y="705"/>
                  </a:cubicBezTo>
                  <a:lnTo>
                    <a:pt x="1797" y="2210"/>
                  </a:lnTo>
                  <a:cubicBezTo>
                    <a:pt x="1815" y="2228"/>
                    <a:pt x="1844" y="2228"/>
                    <a:pt x="1862" y="2210"/>
                  </a:cubicBezTo>
                  <a:lnTo>
                    <a:pt x="2209" y="1862"/>
                  </a:lnTo>
                  <a:cubicBezTo>
                    <a:pt x="2228" y="1844"/>
                    <a:pt x="2228" y="1815"/>
                    <a:pt x="2209" y="1797"/>
                  </a:cubicBezTo>
                  <a:lnTo>
                    <a:pt x="705" y="292"/>
                  </a:lnTo>
                  <a:cubicBezTo>
                    <a:pt x="687" y="274"/>
                    <a:pt x="658" y="274"/>
                    <a:pt x="639" y="292"/>
                  </a:cubicBezTo>
                  <a:close/>
                  <a:moveTo>
                    <a:pt x="639" y="292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F9A28170-8772-4974-B823-206BC5E3A2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77" y="2389"/>
              <a:ext cx="72" cy="72"/>
            </a:xfrm>
            <a:custGeom>
              <a:avLst/>
              <a:gdLst>
                <a:gd name="T0" fmla="*/ 1620 w 2502"/>
                <a:gd name="T1" fmla="*/ 2386 h 2502"/>
                <a:gd name="T2" fmla="*/ 115 w 2502"/>
                <a:gd name="T3" fmla="*/ 882 h 2502"/>
                <a:gd name="T4" fmla="*/ 115 w 2502"/>
                <a:gd name="T5" fmla="*/ 463 h 2502"/>
                <a:gd name="T6" fmla="*/ 463 w 2502"/>
                <a:gd name="T7" fmla="*/ 116 h 2502"/>
                <a:gd name="T8" fmla="*/ 882 w 2502"/>
                <a:gd name="T9" fmla="*/ 116 h 2502"/>
                <a:gd name="T10" fmla="*/ 2386 w 2502"/>
                <a:gd name="T11" fmla="*/ 1620 h 2502"/>
                <a:gd name="T12" fmla="*/ 2386 w 2502"/>
                <a:gd name="T13" fmla="*/ 2039 h 2502"/>
                <a:gd name="T14" fmla="*/ 2039 w 2502"/>
                <a:gd name="T15" fmla="*/ 2386 h 2502"/>
                <a:gd name="T16" fmla="*/ 1620 w 2502"/>
                <a:gd name="T17" fmla="*/ 2386 h 2502"/>
                <a:gd name="T18" fmla="*/ 640 w 2502"/>
                <a:gd name="T19" fmla="*/ 292 h 2502"/>
                <a:gd name="T20" fmla="*/ 292 w 2502"/>
                <a:gd name="T21" fmla="*/ 639 h 2502"/>
                <a:gd name="T22" fmla="*/ 292 w 2502"/>
                <a:gd name="T23" fmla="*/ 705 h 2502"/>
                <a:gd name="T24" fmla="*/ 1797 w 2502"/>
                <a:gd name="T25" fmla="*/ 2210 h 2502"/>
                <a:gd name="T26" fmla="*/ 1862 w 2502"/>
                <a:gd name="T27" fmla="*/ 2210 h 2502"/>
                <a:gd name="T28" fmla="*/ 2209 w 2502"/>
                <a:gd name="T29" fmla="*/ 1862 h 2502"/>
                <a:gd name="T30" fmla="*/ 2209 w 2502"/>
                <a:gd name="T31" fmla="*/ 1797 h 2502"/>
                <a:gd name="T32" fmla="*/ 705 w 2502"/>
                <a:gd name="T33" fmla="*/ 292 h 2502"/>
                <a:gd name="T34" fmla="*/ 640 w 2502"/>
                <a:gd name="T35" fmla="*/ 292 h 2502"/>
                <a:gd name="T36" fmla="*/ 2298 w 2502"/>
                <a:gd name="T37" fmla="*/ 1951 h 2502"/>
                <a:gd name="T38" fmla="*/ 2298 w 2502"/>
                <a:gd name="T39" fmla="*/ 1951 h 2502"/>
                <a:gd name="T40" fmla="*/ 2298 w 2502"/>
                <a:gd name="T41" fmla="*/ 1951 h 2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02" h="2502">
                  <a:moveTo>
                    <a:pt x="1620" y="2386"/>
                  </a:moveTo>
                  <a:lnTo>
                    <a:pt x="115" y="882"/>
                  </a:lnTo>
                  <a:cubicBezTo>
                    <a:pt x="0" y="766"/>
                    <a:pt x="0" y="578"/>
                    <a:pt x="115" y="463"/>
                  </a:cubicBezTo>
                  <a:lnTo>
                    <a:pt x="463" y="116"/>
                  </a:lnTo>
                  <a:cubicBezTo>
                    <a:pt x="579" y="0"/>
                    <a:pt x="766" y="0"/>
                    <a:pt x="882" y="116"/>
                  </a:cubicBezTo>
                  <a:lnTo>
                    <a:pt x="2386" y="1620"/>
                  </a:lnTo>
                  <a:cubicBezTo>
                    <a:pt x="2502" y="1736"/>
                    <a:pt x="2502" y="1924"/>
                    <a:pt x="2386" y="2039"/>
                  </a:cubicBezTo>
                  <a:cubicBezTo>
                    <a:pt x="2165" y="2260"/>
                    <a:pt x="2251" y="2175"/>
                    <a:pt x="2039" y="2386"/>
                  </a:cubicBezTo>
                  <a:cubicBezTo>
                    <a:pt x="1923" y="2502"/>
                    <a:pt x="1736" y="2502"/>
                    <a:pt x="1620" y="2386"/>
                  </a:cubicBezTo>
                  <a:close/>
                  <a:moveTo>
                    <a:pt x="640" y="292"/>
                  </a:moveTo>
                  <a:lnTo>
                    <a:pt x="292" y="639"/>
                  </a:lnTo>
                  <a:cubicBezTo>
                    <a:pt x="274" y="658"/>
                    <a:pt x="274" y="687"/>
                    <a:pt x="292" y="705"/>
                  </a:cubicBezTo>
                  <a:lnTo>
                    <a:pt x="1797" y="2210"/>
                  </a:lnTo>
                  <a:cubicBezTo>
                    <a:pt x="1815" y="2228"/>
                    <a:pt x="1844" y="2228"/>
                    <a:pt x="1862" y="2210"/>
                  </a:cubicBezTo>
                  <a:lnTo>
                    <a:pt x="2209" y="1862"/>
                  </a:lnTo>
                  <a:cubicBezTo>
                    <a:pt x="2228" y="1844"/>
                    <a:pt x="2228" y="1815"/>
                    <a:pt x="2209" y="1797"/>
                  </a:cubicBezTo>
                  <a:lnTo>
                    <a:pt x="705" y="292"/>
                  </a:lnTo>
                  <a:cubicBezTo>
                    <a:pt x="687" y="274"/>
                    <a:pt x="658" y="274"/>
                    <a:pt x="640" y="292"/>
                  </a:cubicBezTo>
                  <a:close/>
                  <a:moveTo>
                    <a:pt x="2298" y="1951"/>
                  </a:moveTo>
                  <a:lnTo>
                    <a:pt x="2298" y="1951"/>
                  </a:lnTo>
                  <a:close/>
                  <a:moveTo>
                    <a:pt x="2298" y="195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7F6370B2-68FD-4113-8A36-42474E33E2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73" y="2464"/>
              <a:ext cx="52" cy="52"/>
            </a:xfrm>
            <a:custGeom>
              <a:avLst/>
              <a:gdLst>
                <a:gd name="T0" fmla="*/ 308 w 1790"/>
                <a:gd name="T1" fmla="*/ 1697 h 1802"/>
                <a:gd name="T2" fmla="*/ 0 w 1790"/>
                <a:gd name="T3" fmla="*/ 1336 h 1802"/>
                <a:gd name="T4" fmla="*/ 1235 w 1790"/>
                <a:gd name="T5" fmla="*/ 49 h 1802"/>
                <a:gd name="T6" fmla="*/ 1412 w 1790"/>
                <a:gd name="T7" fmla="*/ 49 h 1802"/>
                <a:gd name="T8" fmla="*/ 1684 w 1790"/>
                <a:gd name="T9" fmla="*/ 321 h 1802"/>
                <a:gd name="T10" fmla="*/ 1684 w 1790"/>
                <a:gd name="T11" fmla="*/ 705 h 1802"/>
                <a:gd name="T12" fmla="*/ 692 w 1790"/>
                <a:gd name="T13" fmla="*/ 1697 h 1802"/>
                <a:gd name="T14" fmla="*/ 308 w 1790"/>
                <a:gd name="T15" fmla="*/ 1697 h 1802"/>
                <a:gd name="T16" fmla="*/ 301 w 1790"/>
                <a:gd name="T17" fmla="*/ 1336 h 1802"/>
                <a:gd name="T18" fmla="*/ 485 w 1790"/>
                <a:gd name="T19" fmla="*/ 1520 h 1802"/>
                <a:gd name="T20" fmla="*/ 1507 w 1790"/>
                <a:gd name="T21" fmla="*/ 528 h 1802"/>
                <a:gd name="T22" fmla="*/ 1507 w 1790"/>
                <a:gd name="T23" fmla="*/ 498 h 1802"/>
                <a:gd name="T24" fmla="*/ 1323 w 1790"/>
                <a:gd name="T25" fmla="*/ 314 h 1802"/>
                <a:gd name="T26" fmla="*/ 301 w 1790"/>
                <a:gd name="T27" fmla="*/ 1336 h 1802"/>
                <a:gd name="T28" fmla="*/ 1595 w 1790"/>
                <a:gd name="T29" fmla="*/ 616 h 1802"/>
                <a:gd name="T30" fmla="*/ 1595 w 1790"/>
                <a:gd name="T31" fmla="*/ 616 h 1802"/>
                <a:gd name="T32" fmla="*/ 1595 w 1790"/>
                <a:gd name="T33" fmla="*/ 616 h 1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90" h="1802">
                  <a:moveTo>
                    <a:pt x="308" y="1697"/>
                  </a:moveTo>
                  <a:cubicBezTo>
                    <a:pt x="62" y="1436"/>
                    <a:pt x="0" y="1424"/>
                    <a:pt x="0" y="1336"/>
                  </a:cubicBezTo>
                  <a:cubicBezTo>
                    <a:pt x="0" y="1241"/>
                    <a:pt x="14" y="1289"/>
                    <a:pt x="1235" y="49"/>
                  </a:cubicBezTo>
                  <a:cubicBezTo>
                    <a:pt x="1284" y="0"/>
                    <a:pt x="1363" y="0"/>
                    <a:pt x="1412" y="49"/>
                  </a:cubicBezTo>
                  <a:lnTo>
                    <a:pt x="1684" y="321"/>
                  </a:lnTo>
                  <a:cubicBezTo>
                    <a:pt x="1790" y="427"/>
                    <a:pt x="1790" y="599"/>
                    <a:pt x="1684" y="705"/>
                  </a:cubicBezTo>
                  <a:lnTo>
                    <a:pt x="692" y="1697"/>
                  </a:lnTo>
                  <a:cubicBezTo>
                    <a:pt x="586" y="1802"/>
                    <a:pt x="414" y="1802"/>
                    <a:pt x="308" y="1697"/>
                  </a:cubicBezTo>
                  <a:close/>
                  <a:moveTo>
                    <a:pt x="301" y="1336"/>
                  </a:moveTo>
                  <a:lnTo>
                    <a:pt x="485" y="1520"/>
                  </a:lnTo>
                  <a:cubicBezTo>
                    <a:pt x="514" y="1549"/>
                    <a:pt x="480" y="1541"/>
                    <a:pt x="1507" y="528"/>
                  </a:cubicBezTo>
                  <a:cubicBezTo>
                    <a:pt x="1515" y="520"/>
                    <a:pt x="1515" y="506"/>
                    <a:pt x="1507" y="498"/>
                  </a:cubicBezTo>
                  <a:lnTo>
                    <a:pt x="1323" y="314"/>
                  </a:lnTo>
                  <a:lnTo>
                    <a:pt x="301" y="1336"/>
                  </a:lnTo>
                  <a:close/>
                  <a:moveTo>
                    <a:pt x="1595" y="616"/>
                  </a:moveTo>
                  <a:lnTo>
                    <a:pt x="1595" y="616"/>
                  </a:lnTo>
                  <a:close/>
                  <a:moveTo>
                    <a:pt x="1595" y="61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DCA05C0-5479-4B45-8509-82233C9354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93" y="2485"/>
              <a:ext cx="112" cy="112"/>
            </a:xfrm>
            <a:custGeom>
              <a:avLst/>
              <a:gdLst>
                <a:gd name="T0" fmla="*/ 2745 w 3905"/>
                <a:gd name="T1" fmla="*/ 3637 h 3904"/>
                <a:gd name="T2" fmla="*/ 46 w 3905"/>
                <a:gd name="T3" fmla="*/ 747 h 3904"/>
                <a:gd name="T4" fmla="*/ 49 w 3905"/>
                <a:gd name="T5" fmla="*/ 573 h 3904"/>
                <a:gd name="T6" fmla="*/ 573 w 3905"/>
                <a:gd name="T7" fmla="*/ 49 h 3904"/>
                <a:gd name="T8" fmla="*/ 747 w 3905"/>
                <a:gd name="T9" fmla="*/ 46 h 3904"/>
                <a:gd name="T10" fmla="*/ 3637 w 3905"/>
                <a:gd name="T11" fmla="*/ 2744 h 3904"/>
                <a:gd name="T12" fmla="*/ 3652 w 3905"/>
                <a:gd name="T13" fmla="*/ 3652 h 3904"/>
                <a:gd name="T14" fmla="*/ 2745 w 3905"/>
                <a:gd name="T15" fmla="*/ 3637 h 3904"/>
                <a:gd name="T16" fmla="*/ 311 w 3905"/>
                <a:gd name="T17" fmla="*/ 664 h 3904"/>
                <a:gd name="T18" fmla="*/ 2927 w 3905"/>
                <a:gd name="T19" fmla="*/ 3466 h 3904"/>
                <a:gd name="T20" fmla="*/ 3199 w 3905"/>
                <a:gd name="T21" fmla="*/ 3587 h 3904"/>
                <a:gd name="T22" fmla="*/ 3466 w 3905"/>
                <a:gd name="T23" fmla="*/ 2927 h 3904"/>
                <a:gd name="T24" fmla="*/ 664 w 3905"/>
                <a:gd name="T25" fmla="*/ 311 h 3904"/>
                <a:gd name="T26" fmla="*/ 311 w 3905"/>
                <a:gd name="T27" fmla="*/ 664 h 3904"/>
                <a:gd name="T28" fmla="*/ 311 w 3905"/>
                <a:gd name="T29" fmla="*/ 664 h 3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05" h="3904">
                  <a:moveTo>
                    <a:pt x="2745" y="3637"/>
                  </a:moveTo>
                  <a:lnTo>
                    <a:pt x="46" y="747"/>
                  </a:lnTo>
                  <a:cubicBezTo>
                    <a:pt x="0" y="697"/>
                    <a:pt x="1" y="621"/>
                    <a:pt x="49" y="573"/>
                  </a:cubicBezTo>
                  <a:lnTo>
                    <a:pt x="573" y="49"/>
                  </a:lnTo>
                  <a:cubicBezTo>
                    <a:pt x="621" y="1"/>
                    <a:pt x="697" y="0"/>
                    <a:pt x="747" y="46"/>
                  </a:cubicBezTo>
                  <a:lnTo>
                    <a:pt x="3637" y="2744"/>
                  </a:lnTo>
                  <a:cubicBezTo>
                    <a:pt x="3897" y="2988"/>
                    <a:pt x="3905" y="3399"/>
                    <a:pt x="3652" y="3652"/>
                  </a:cubicBezTo>
                  <a:cubicBezTo>
                    <a:pt x="3400" y="3904"/>
                    <a:pt x="2989" y="3898"/>
                    <a:pt x="2745" y="3637"/>
                  </a:cubicBezTo>
                  <a:close/>
                  <a:moveTo>
                    <a:pt x="311" y="664"/>
                  </a:moveTo>
                  <a:lnTo>
                    <a:pt x="2927" y="3466"/>
                  </a:lnTo>
                  <a:cubicBezTo>
                    <a:pt x="2998" y="3542"/>
                    <a:pt x="3095" y="3585"/>
                    <a:pt x="3199" y="3587"/>
                  </a:cubicBezTo>
                  <a:cubicBezTo>
                    <a:pt x="3554" y="3591"/>
                    <a:pt x="3716" y="3161"/>
                    <a:pt x="3466" y="2927"/>
                  </a:cubicBezTo>
                  <a:lnTo>
                    <a:pt x="664" y="311"/>
                  </a:lnTo>
                  <a:lnTo>
                    <a:pt x="311" y="664"/>
                  </a:lnTo>
                  <a:close/>
                  <a:moveTo>
                    <a:pt x="311" y="66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61A65DD4-94C2-42E6-A0B2-8F1BB713FC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80" y="2562"/>
              <a:ext cx="91" cy="32"/>
            </a:xfrm>
            <a:custGeom>
              <a:avLst/>
              <a:gdLst>
                <a:gd name="T0" fmla="*/ 3047 w 3172"/>
                <a:gd name="T1" fmla="*/ 1108 h 1108"/>
                <a:gd name="T2" fmla="*/ 125 w 3172"/>
                <a:gd name="T3" fmla="*/ 1108 h 1108"/>
                <a:gd name="T4" fmla="*/ 0 w 3172"/>
                <a:gd name="T5" fmla="*/ 983 h 1108"/>
                <a:gd name="T6" fmla="*/ 0 w 3172"/>
                <a:gd name="T7" fmla="*/ 865 h 1108"/>
                <a:gd name="T8" fmla="*/ 866 w 3172"/>
                <a:gd name="T9" fmla="*/ 0 h 1108"/>
                <a:gd name="T10" fmla="*/ 1199 w 3172"/>
                <a:gd name="T11" fmla="*/ 0 h 1108"/>
                <a:gd name="T12" fmla="*/ 1324 w 3172"/>
                <a:gd name="T13" fmla="*/ 125 h 1108"/>
                <a:gd name="T14" fmla="*/ 1199 w 3172"/>
                <a:gd name="T15" fmla="*/ 250 h 1108"/>
                <a:gd name="T16" fmla="*/ 866 w 3172"/>
                <a:gd name="T17" fmla="*/ 250 h 1108"/>
                <a:gd name="T18" fmla="*/ 250 w 3172"/>
                <a:gd name="T19" fmla="*/ 858 h 1108"/>
                <a:gd name="T20" fmla="*/ 2922 w 3172"/>
                <a:gd name="T21" fmla="*/ 858 h 1108"/>
                <a:gd name="T22" fmla="*/ 2307 w 3172"/>
                <a:gd name="T23" fmla="*/ 250 h 1108"/>
                <a:gd name="T24" fmla="*/ 1666 w 3172"/>
                <a:gd name="T25" fmla="*/ 250 h 1108"/>
                <a:gd name="T26" fmla="*/ 1541 w 3172"/>
                <a:gd name="T27" fmla="*/ 125 h 1108"/>
                <a:gd name="T28" fmla="*/ 1666 w 3172"/>
                <a:gd name="T29" fmla="*/ 0 h 1108"/>
                <a:gd name="T30" fmla="*/ 2307 w 3172"/>
                <a:gd name="T31" fmla="*/ 0 h 1108"/>
                <a:gd name="T32" fmla="*/ 3172 w 3172"/>
                <a:gd name="T33" fmla="*/ 865 h 1108"/>
                <a:gd name="T34" fmla="*/ 3172 w 3172"/>
                <a:gd name="T35" fmla="*/ 983 h 1108"/>
                <a:gd name="T36" fmla="*/ 3047 w 3172"/>
                <a:gd name="T37" fmla="*/ 1108 h 1108"/>
                <a:gd name="T38" fmla="*/ 3047 w 3172"/>
                <a:gd name="T39" fmla="*/ 1108 h 1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72" h="1108">
                  <a:moveTo>
                    <a:pt x="3047" y="1108"/>
                  </a:moveTo>
                  <a:lnTo>
                    <a:pt x="125" y="1108"/>
                  </a:lnTo>
                  <a:cubicBezTo>
                    <a:pt x="56" y="1108"/>
                    <a:pt x="0" y="1052"/>
                    <a:pt x="0" y="983"/>
                  </a:cubicBezTo>
                  <a:lnTo>
                    <a:pt x="0" y="865"/>
                  </a:lnTo>
                  <a:cubicBezTo>
                    <a:pt x="0" y="388"/>
                    <a:pt x="389" y="0"/>
                    <a:pt x="866" y="0"/>
                  </a:cubicBezTo>
                  <a:lnTo>
                    <a:pt x="1199" y="0"/>
                  </a:lnTo>
                  <a:cubicBezTo>
                    <a:pt x="1268" y="0"/>
                    <a:pt x="1324" y="56"/>
                    <a:pt x="1324" y="125"/>
                  </a:cubicBezTo>
                  <a:cubicBezTo>
                    <a:pt x="1324" y="194"/>
                    <a:pt x="1268" y="250"/>
                    <a:pt x="1199" y="250"/>
                  </a:cubicBezTo>
                  <a:lnTo>
                    <a:pt x="866" y="250"/>
                  </a:lnTo>
                  <a:cubicBezTo>
                    <a:pt x="529" y="250"/>
                    <a:pt x="254" y="523"/>
                    <a:pt x="250" y="858"/>
                  </a:cubicBezTo>
                  <a:lnTo>
                    <a:pt x="2922" y="858"/>
                  </a:lnTo>
                  <a:cubicBezTo>
                    <a:pt x="2919" y="523"/>
                    <a:pt x="2644" y="250"/>
                    <a:pt x="2307" y="250"/>
                  </a:cubicBezTo>
                  <a:lnTo>
                    <a:pt x="1666" y="250"/>
                  </a:lnTo>
                  <a:cubicBezTo>
                    <a:pt x="1597" y="250"/>
                    <a:pt x="1541" y="194"/>
                    <a:pt x="1541" y="125"/>
                  </a:cubicBezTo>
                  <a:cubicBezTo>
                    <a:pt x="1541" y="56"/>
                    <a:pt x="1597" y="0"/>
                    <a:pt x="1666" y="0"/>
                  </a:cubicBezTo>
                  <a:lnTo>
                    <a:pt x="2307" y="0"/>
                  </a:lnTo>
                  <a:cubicBezTo>
                    <a:pt x="2784" y="0"/>
                    <a:pt x="3172" y="388"/>
                    <a:pt x="3172" y="865"/>
                  </a:cubicBezTo>
                  <a:lnTo>
                    <a:pt x="3172" y="983"/>
                  </a:lnTo>
                  <a:cubicBezTo>
                    <a:pt x="3172" y="1052"/>
                    <a:pt x="3116" y="1108"/>
                    <a:pt x="3047" y="1108"/>
                  </a:cubicBezTo>
                  <a:close/>
                  <a:moveTo>
                    <a:pt x="3047" y="110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C185B36A-3C87-4026-B741-8936585037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" y="2410"/>
              <a:ext cx="110" cy="109"/>
            </a:xfrm>
            <a:custGeom>
              <a:avLst/>
              <a:gdLst>
                <a:gd name="T0" fmla="*/ 1343 w 3827"/>
                <a:gd name="T1" fmla="*/ 3711 h 3826"/>
                <a:gd name="T2" fmla="*/ 116 w 3827"/>
                <a:gd name="T3" fmla="*/ 2484 h 3826"/>
                <a:gd name="T4" fmla="*/ 116 w 3827"/>
                <a:gd name="T5" fmla="*/ 2065 h 3826"/>
                <a:gd name="T6" fmla="*/ 1102 w 3827"/>
                <a:gd name="T7" fmla="*/ 1079 h 3826"/>
                <a:gd name="T8" fmla="*/ 1279 w 3827"/>
                <a:gd name="T9" fmla="*/ 1079 h 3826"/>
                <a:gd name="T10" fmla="*/ 1279 w 3827"/>
                <a:gd name="T11" fmla="*/ 1256 h 3826"/>
                <a:gd name="T12" fmla="*/ 293 w 3827"/>
                <a:gd name="T13" fmla="*/ 2242 h 3826"/>
                <a:gd name="T14" fmla="*/ 293 w 3827"/>
                <a:gd name="T15" fmla="*/ 2308 h 3826"/>
                <a:gd name="T16" fmla="*/ 1519 w 3827"/>
                <a:gd name="T17" fmla="*/ 3534 h 3826"/>
                <a:gd name="T18" fmla="*/ 1585 w 3827"/>
                <a:gd name="T19" fmla="*/ 3534 h 3826"/>
                <a:gd name="T20" fmla="*/ 3534 w 3827"/>
                <a:gd name="T21" fmla="*/ 1519 h 3826"/>
                <a:gd name="T22" fmla="*/ 2307 w 3827"/>
                <a:gd name="T23" fmla="*/ 293 h 3826"/>
                <a:gd name="T24" fmla="*/ 2242 w 3827"/>
                <a:gd name="T25" fmla="*/ 293 h 3826"/>
                <a:gd name="T26" fmla="*/ 1609 w 3827"/>
                <a:gd name="T27" fmla="*/ 926 h 3826"/>
                <a:gd name="T28" fmla="*/ 1432 w 3827"/>
                <a:gd name="T29" fmla="*/ 926 h 3826"/>
                <a:gd name="T30" fmla="*/ 1432 w 3827"/>
                <a:gd name="T31" fmla="*/ 749 h 3826"/>
                <a:gd name="T32" fmla="*/ 2065 w 3827"/>
                <a:gd name="T33" fmla="*/ 116 h 3826"/>
                <a:gd name="T34" fmla="*/ 2484 w 3827"/>
                <a:gd name="T35" fmla="*/ 116 h 3826"/>
                <a:gd name="T36" fmla="*/ 3711 w 3827"/>
                <a:gd name="T37" fmla="*/ 1343 h 3826"/>
                <a:gd name="T38" fmla="*/ 3711 w 3827"/>
                <a:gd name="T39" fmla="*/ 1762 h 3826"/>
                <a:gd name="T40" fmla="*/ 1762 w 3827"/>
                <a:gd name="T41" fmla="*/ 3711 h 3826"/>
                <a:gd name="T42" fmla="*/ 1343 w 3827"/>
                <a:gd name="T43" fmla="*/ 3711 h 3826"/>
                <a:gd name="T44" fmla="*/ 1343 w 3827"/>
                <a:gd name="T45" fmla="*/ 3711 h 3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827" h="3826">
                  <a:moveTo>
                    <a:pt x="1343" y="3711"/>
                  </a:moveTo>
                  <a:lnTo>
                    <a:pt x="116" y="2484"/>
                  </a:lnTo>
                  <a:cubicBezTo>
                    <a:pt x="1" y="2369"/>
                    <a:pt x="0" y="2181"/>
                    <a:pt x="116" y="2065"/>
                  </a:cubicBezTo>
                  <a:lnTo>
                    <a:pt x="1102" y="1079"/>
                  </a:lnTo>
                  <a:cubicBezTo>
                    <a:pt x="1151" y="1030"/>
                    <a:pt x="1230" y="1030"/>
                    <a:pt x="1279" y="1079"/>
                  </a:cubicBezTo>
                  <a:cubicBezTo>
                    <a:pt x="1328" y="1128"/>
                    <a:pt x="1328" y="1207"/>
                    <a:pt x="1279" y="1256"/>
                  </a:cubicBezTo>
                  <a:lnTo>
                    <a:pt x="293" y="2242"/>
                  </a:lnTo>
                  <a:cubicBezTo>
                    <a:pt x="275" y="2260"/>
                    <a:pt x="275" y="2289"/>
                    <a:pt x="293" y="2308"/>
                  </a:cubicBezTo>
                  <a:lnTo>
                    <a:pt x="1519" y="3534"/>
                  </a:lnTo>
                  <a:cubicBezTo>
                    <a:pt x="1537" y="3552"/>
                    <a:pt x="1567" y="3552"/>
                    <a:pt x="1585" y="3534"/>
                  </a:cubicBezTo>
                  <a:cubicBezTo>
                    <a:pt x="3604" y="1503"/>
                    <a:pt x="3588" y="1573"/>
                    <a:pt x="3534" y="1519"/>
                  </a:cubicBezTo>
                  <a:lnTo>
                    <a:pt x="2307" y="293"/>
                  </a:lnTo>
                  <a:cubicBezTo>
                    <a:pt x="2289" y="275"/>
                    <a:pt x="2260" y="275"/>
                    <a:pt x="2242" y="293"/>
                  </a:cubicBezTo>
                  <a:lnTo>
                    <a:pt x="1609" y="926"/>
                  </a:lnTo>
                  <a:cubicBezTo>
                    <a:pt x="1560" y="975"/>
                    <a:pt x="1481" y="975"/>
                    <a:pt x="1432" y="926"/>
                  </a:cubicBezTo>
                  <a:cubicBezTo>
                    <a:pt x="1383" y="877"/>
                    <a:pt x="1383" y="798"/>
                    <a:pt x="1432" y="749"/>
                  </a:cubicBezTo>
                  <a:lnTo>
                    <a:pt x="2065" y="116"/>
                  </a:lnTo>
                  <a:cubicBezTo>
                    <a:pt x="2181" y="0"/>
                    <a:pt x="2368" y="0"/>
                    <a:pt x="2484" y="116"/>
                  </a:cubicBezTo>
                  <a:lnTo>
                    <a:pt x="3711" y="1343"/>
                  </a:lnTo>
                  <a:cubicBezTo>
                    <a:pt x="3826" y="1458"/>
                    <a:pt x="3827" y="1646"/>
                    <a:pt x="3711" y="1762"/>
                  </a:cubicBezTo>
                  <a:lnTo>
                    <a:pt x="1762" y="3711"/>
                  </a:lnTo>
                  <a:cubicBezTo>
                    <a:pt x="1646" y="3826"/>
                    <a:pt x="1458" y="3826"/>
                    <a:pt x="1343" y="3711"/>
                  </a:cubicBezTo>
                  <a:close/>
                  <a:moveTo>
                    <a:pt x="1343" y="371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31" name="Group 44">
            <a:extLst>
              <a:ext uri="{FF2B5EF4-FFF2-40B4-BE49-F238E27FC236}">
                <a16:creationId xmlns:a16="http://schemas.microsoft.com/office/drawing/2014/main" id="{4FBE1A32-95BE-4808-A913-BE83968F8D4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9281" y="1283751"/>
            <a:ext cx="656158" cy="648893"/>
            <a:chOff x="2326" y="2390"/>
            <a:chExt cx="271" cy="268"/>
          </a:xfrm>
          <a:solidFill>
            <a:schemeClr val="bg2">
              <a:lumMod val="25000"/>
            </a:schemeClr>
          </a:solidFill>
        </p:grpSpPr>
        <p:sp>
          <p:nvSpPr>
            <p:cNvPr id="32" name="Freeform 45">
              <a:extLst>
                <a:ext uri="{FF2B5EF4-FFF2-40B4-BE49-F238E27FC236}">
                  <a16:creationId xmlns:a16="http://schemas.microsoft.com/office/drawing/2014/main" id="{C0E61E0B-9D7D-4719-A7F8-ABD39E1F7D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26" y="2390"/>
              <a:ext cx="271" cy="268"/>
            </a:xfrm>
            <a:custGeom>
              <a:avLst/>
              <a:gdLst>
                <a:gd name="T0" fmla="*/ 8533 w 8533"/>
                <a:gd name="T1" fmla="*/ 5179 h 8434"/>
                <a:gd name="T2" fmla="*/ 7300 w 8533"/>
                <a:gd name="T3" fmla="*/ 3267 h 8434"/>
                <a:gd name="T4" fmla="*/ 5463 w 8533"/>
                <a:gd name="T5" fmla="*/ 1136 h 8434"/>
                <a:gd name="T6" fmla="*/ 5661 w 8533"/>
                <a:gd name="T7" fmla="*/ 1386 h 8434"/>
                <a:gd name="T8" fmla="*/ 6780 w 8533"/>
                <a:gd name="T9" fmla="*/ 2784 h 8434"/>
                <a:gd name="T10" fmla="*/ 5577 w 8533"/>
                <a:gd name="T11" fmla="*/ 1614 h 8434"/>
                <a:gd name="T12" fmla="*/ 4572 w 8533"/>
                <a:gd name="T13" fmla="*/ 2058 h 8434"/>
                <a:gd name="T14" fmla="*/ 3871 w 8533"/>
                <a:gd name="T15" fmla="*/ 2011 h 8434"/>
                <a:gd name="T16" fmla="*/ 1753 w 8533"/>
                <a:gd name="T17" fmla="*/ 2784 h 8434"/>
                <a:gd name="T18" fmla="*/ 2873 w 8533"/>
                <a:gd name="T19" fmla="*/ 1386 h 8434"/>
                <a:gd name="T20" fmla="*/ 4268 w 8533"/>
                <a:gd name="T21" fmla="*/ 1386 h 8434"/>
                <a:gd name="T22" fmla="*/ 4908 w 8533"/>
                <a:gd name="T23" fmla="*/ 1136 h 8434"/>
                <a:gd name="T24" fmla="*/ 4648 w 8533"/>
                <a:gd name="T25" fmla="*/ 386 h 8434"/>
                <a:gd name="T26" fmla="*/ 3885 w 8533"/>
                <a:gd name="T27" fmla="*/ 381 h 8434"/>
                <a:gd name="T28" fmla="*/ 4142 w 8533"/>
                <a:gd name="T29" fmla="*/ 1136 h 8434"/>
                <a:gd name="T30" fmla="*/ 1233 w 8533"/>
                <a:gd name="T31" fmla="*/ 3267 h 8434"/>
                <a:gd name="T32" fmla="*/ 910 w 8533"/>
                <a:gd name="T33" fmla="*/ 6091 h 8434"/>
                <a:gd name="T34" fmla="*/ 2717 w 8533"/>
                <a:gd name="T35" fmla="*/ 5182 h 8434"/>
                <a:gd name="T36" fmla="*/ 2716 w 8533"/>
                <a:gd name="T37" fmla="*/ 5170 h 8434"/>
                <a:gd name="T38" fmla="*/ 2003 w 8533"/>
                <a:gd name="T39" fmla="*/ 2784 h 8434"/>
                <a:gd name="T40" fmla="*/ 3695 w 8533"/>
                <a:gd name="T41" fmla="*/ 2189 h 8434"/>
                <a:gd name="T42" fmla="*/ 4142 w 8533"/>
                <a:gd name="T43" fmla="*/ 2440 h 8434"/>
                <a:gd name="T44" fmla="*/ 2895 w 8533"/>
                <a:gd name="T45" fmla="*/ 7723 h 8434"/>
                <a:gd name="T46" fmla="*/ 1830 w 8533"/>
                <a:gd name="T47" fmla="*/ 8434 h 8434"/>
                <a:gd name="T48" fmla="*/ 6242 w 8533"/>
                <a:gd name="T49" fmla="*/ 7723 h 8434"/>
                <a:gd name="T50" fmla="*/ 4392 w 8533"/>
                <a:gd name="T51" fmla="*/ 7262 h 8434"/>
                <a:gd name="T52" fmla="*/ 4794 w 8533"/>
                <a:gd name="T53" fmla="*/ 2187 h 8434"/>
                <a:gd name="T54" fmla="*/ 6530 w 8533"/>
                <a:gd name="T55" fmla="*/ 2771 h 8434"/>
                <a:gd name="T56" fmla="*/ 5868 w 8533"/>
                <a:gd name="T57" fmla="*/ 5074 h 8434"/>
                <a:gd name="T58" fmla="*/ 7624 w 8533"/>
                <a:gd name="T59" fmla="*/ 6091 h 8434"/>
                <a:gd name="T60" fmla="*/ 4135 w 8533"/>
                <a:gd name="T61" fmla="*/ 381 h 8434"/>
                <a:gd name="T62" fmla="*/ 4398 w 8533"/>
                <a:gd name="T63" fmla="*/ 386 h 8434"/>
                <a:gd name="T64" fmla="*/ 4135 w 8533"/>
                <a:gd name="T65" fmla="*/ 381 h 8434"/>
                <a:gd name="T66" fmla="*/ 371 w 8533"/>
                <a:gd name="T67" fmla="*/ 5042 h 8434"/>
                <a:gd name="T68" fmla="*/ 910 w 8533"/>
                <a:gd name="T69" fmla="*/ 5841 h 8434"/>
                <a:gd name="T70" fmla="*/ 1807 w 8533"/>
                <a:gd name="T71" fmla="*/ 5841 h 8434"/>
                <a:gd name="T72" fmla="*/ 3783 w 8533"/>
                <a:gd name="T73" fmla="*/ 7848 h 8434"/>
                <a:gd name="T74" fmla="*/ 6554 w 8533"/>
                <a:gd name="T75" fmla="*/ 8184 h 8434"/>
                <a:gd name="T76" fmla="*/ 3433 w 8533"/>
                <a:gd name="T77" fmla="*/ 7973 h 8434"/>
                <a:gd name="T78" fmla="*/ 3156 w 8533"/>
                <a:gd name="T79" fmla="*/ 7723 h 8434"/>
                <a:gd name="T80" fmla="*/ 4267 w 8533"/>
                <a:gd name="T81" fmla="*/ 7512 h 8434"/>
                <a:gd name="T82" fmla="*/ 5378 w 8533"/>
                <a:gd name="T83" fmla="*/ 7723 h 8434"/>
                <a:gd name="T84" fmla="*/ 7175 w 8533"/>
                <a:gd name="T85" fmla="*/ 3532 h 8434"/>
                <a:gd name="T86" fmla="*/ 6726 w 8533"/>
                <a:gd name="T87" fmla="*/ 5841 h 8434"/>
                <a:gd name="T88" fmla="*/ 7624 w 8533"/>
                <a:gd name="T89" fmla="*/ 5841 h 8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533" h="8434">
                  <a:moveTo>
                    <a:pt x="8533" y="5183"/>
                  </a:moveTo>
                  <a:lnTo>
                    <a:pt x="8533" y="5182"/>
                  </a:lnTo>
                  <a:cubicBezTo>
                    <a:pt x="8533" y="5181"/>
                    <a:pt x="8533" y="5180"/>
                    <a:pt x="8533" y="5179"/>
                  </a:cubicBezTo>
                  <a:cubicBezTo>
                    <a:pt x="8533" y="5176"/>
                    <a:pt x="8533" y="5173"/>
                    <a:pt x="8533" y="5170"/>
                  </a:cubicBezTo>
                  <a:cubicBezTo>
                    <a:pt x="8530" y="5138"/>
                    <a:pt x="8516" y="5108"/>
                    <a:pt x="8495" y="5086"/>
                  </a:cubicBezTo>
                  <a:lnTo>
                    <a:pt x="7300" y="3267"/>
                  </a:lnTo>
                  <a:lnTo>
                    <a:pt x="7300" y="2775"/>
                  </a:lnTo>
                  <a:cubicBezTo>
                    <a:pt x="7300" y="1871"/>
                    <a:pt x="6565" y="1136"/>
                    <a:pt x="5661" y="1136"/>
                  </a:cubicBezTo>
                  <a:lnTo>
                    <a:pt x="5463" y="1136"/>
                  </a:lnTo>
                  <a:cubicBezTo>
                    <a:pt x="5393" y="1136"/>
                    <a:pt x="5338" y="1192"/>
                    <a:pt x="5338" y="1261"/>
                  </a:cubicBezTo>
                  <a:cubicBezTo>
                    <a:pt x="5338" y="1330"/>
                    <a:pt x="5393" y="1386"/>
                    <a:pt x="5463" y="1386"/>
                  </a:cubicBezTo>
                  <a:lnTo>
                    <a:pt x="5661" y="1386"/>
                  </a:lnTo>
                  <a:cubicBezTo>
                    <a:pt x="6427" y="1386"/>
                    <a:pt x="7050" y="2009"/>
                    <a:pt x="7050" y="2775"/>
                  </a:cubicBezTo>
                  <a:lnTo>
                    <a:pt x="7050" y="3159"/>
                  </a:lnTo>
                  <a:cubicBezTo>
                    <a:pt x="6893" y="3106"/>
                    <a:pt x="6780" y="2958"/>
                    <a:pt x="6780" y="2784"/>
                  </a:cubicBezTo>
                  <a:lnTo>
                    <a:pt x="6780" y="2771"/>
                  </a:lnTo>
                  <a:cubicBezTo>
                    <a:pt x="6780" y="2133"/>
                    <a:pt x="6261" y="1614"/>
                    <a:pt x="5622" y="1614"/>
                  </a:cubicBezTo>
                  <a:lnTo>
                    <a:pt x="5577" y="1614"/>
                  </a:lnTo>
                  <a:cubicBezTo>
                    <a:pt x="5214" y="1614"/>
                    <a:pt x="4872" y="1755"/>
                    <a:pt x="4616" y="2012"/>
                  </a:cubicBezTo>
                  <a:cubicBezTo>
                    <a:pt x="4615" y="2013"/>
                    <a:pt x="4614" y="2014"/>
                    <a:pt x="4613" y="2015"/>
                  </a:cubicBezTo>
                  <a:lnTo>
                    <a:pt x="4572" y="2058"/>
                  </a:lnTo>
                  <a:cubicBezTo>
                    <a:pt x="4490" y="2145"/>
                    <a:pt x="4378" y="2195"/>
                    <a:pt x="4258" y="2198"/>
                  </a:cubicBezTo>
                  <a:cubicBezTo>
                    <a:pt x="4137" y="2201"/>
                    <a:pt x="4023" y="2157"/>
                    <a:pt x="3936" y="2074"/>
                  </a:cubicBezTo>
                  <a:lnTo>
                    <a:pt x="3871" y="2011"/>
                  </a:lnTo>
                  <a:cubicBezTo>
                    <a:pt x="3614" y="1755"/>
                    <a:pt x="3274" y="1614"/>
                    <a:pt x="2911" y="1614"/>
                  </a:cubicBezTo>
                  <a:cubicBezTo>
                    <a:pt x="2273" y="1614"/>
                    <a:pt x="1753" y="2133"/>
                    <a:pt x="1753" y="2771"/>
                  </a:cubicBezTo>
                  <a:lnTo>
                    <a:pt x="1753" y="2784"/>
                  </a:lnTo>
                  <a:cubicBezTo>
                    <a:pt x="1753" y="2958"/>
                    <a:pt x="1640" y="3106"/>
                    <a:pt x="1483" y="3159"/>
                  </a:cubicBezTo>
                  <a:lnTo>
                    <a:pt x="1483" y="2775"/>
                  </a:lnTo>
                  <a:cubicBezTo>
                    <a:pt x="1483" y="2009"/>
                    <a:pt x="2107" y="1386"/>
                    <a:pt x="2873" y="1386"/>
                  </a:cubicBezTo>
                  <a:lnTo>
                    <a:pt x="4265" y="1386"/>
                  </a:lnTo>
                  <a:cubicBezTo>
                    <a:pt x="4266" y="1386"/>
                    <a:pt x="4266" y="1386"/>
                    <a:pt x="4267" y="1386"/>
                  </a:cubicBezTo>
                  <a:cubicBezTo>
                    <a:pt x="4267" y="1386"/>
                    <a:pt x="4268" y="1386"/>
                    <a:pt x="4268" y="1386"/>
                  </a:cubicBezTo>
                  <a:lnTo>
                    <a:pt x="4908" y="1386"/>
                  </a:lnTo>
                  <a:cubicBezTo>
                    <a:pt x="4977" y="1386"/>
                    <a:pt x="5033" y="1330"/>
                    <a:pt x="5033" y="1261"/>
                  </a:cubicBezTo>
                  <a:cubicBezTo>
                    <a:pt x="5033" y="1192"/>
                    <a:pt x="4977" y="1136"/>
                    <a:pt x="4908" y="1136"/>
                  </a:cubicBezTo>
                  <a:lnTo>
                    <a:pt x="4392" y="1136"/>
                  </a:lnTo>
                  <a:lnTo>
                    <a:pt x="4392" y="746"/>
                  </a:lnTo>
                  <a:cubicBezTo>
                    <a:pt x="4541" y="694"/>
                    <a:pt x="4648" y="553"/>
                    <a:pt x="4648" y="386"/>
                  </a:cubicBezTo>
                  <a:lnTo>
                    <a:pt x="4648" y="381"/>
                  </a:lnTo>
                  <a:cubicBezTo>
                    <a:pt x="4648" y="171"/>
                    <a:pt x="4477" y="0"/>
                    <a:pt x="4267" y="0"/>
                  </a:cubicBezTo>
                  <a:cubicBezTo>
                    <a:pt x="4056" y="0"/>
                    <a:pt x="3885" y="171"/>
                    <a:pt x="3885" y="381"/>
                  </a:cubicBezTo>
                  <a:lnTo>
                    <a:pt x="3885" y="386"/>
                  </a:lnTo>
                  <a:cubicBezTo>
                    <a:pt x="3885" y="553"/>
                    <a:pt x="3993" y="694"/>
                    <a:pt x="4142" y="746"/>
                  </a:cubicBezTo>
                  <a:lnTo>
                    <a:pt x="4142" y="1136"/>
                  </a:lnTo>
                  <a:lnTo>
                    <a:pt x="2873" y="1136"/>
                  </a:lnTo>
                  <a:cubicBezTo>
                    <a:pt x="1969" y="1136"/>
                    <a:pt x="1233" y="1871"/>
                    <a:pt x="1233" y="2775"/>
                  </a:cubicBezTo>
                  <a:lnTo>
                    <a:pt x="1233" y="3267"/>
                  </a:lnTo>
                  <a:lnTo>
                    <a:pt x="51" y="5074"/>
                  </a:lnTo>
                  <a:cubicBezTo>
                    <a:pt x="20" y="5100"/>
                    <a:pt x="0" y="5138"/>
                    <a:pt x="0" y="5182"/>
                  </a:cubicBezTo>
                  <a:cubicBezTo>
                    <a:pt x="0" y="5683"/>
                    <a:pt x="408" y="6091"/>
                    <a:pt x="910" y="6091"/>
                  </a:cubicBezTo>
                  <a:lnTo>
                    <a:pt x="1807" y="6091"/>
                  </a:lnTo>
                  <a:cubicBezTo>
                    <a:pt x="2308" y="6091"/>
                    <a:pt x="2715" y="5685"/>
                    <a:pt x="2717" y="5185"/>
                  </a:cubicBezTo>
                  <a:cubicBezTo>
                    <a:pt x="2717" y="5184"/>
                    <a:pt x="2717" y="5183"/>
                    <a:pt x="2717" y="5182"/>
                  </a:cubicBezTo>
                  <a:lnTo>
                    <a:pt x="2717" y="5182"/>
                  </a:lnTo>
                  <a:cubicBezTo>
                    <a:pt x="2717" y="5181"/>
                    <a:pt x="2717" y="5180"/>
                    <a:pt x="2717" y="5179"/>
                  </a:cubicBezTo>
                  <a:cubicBezTo>
                    <a:pt x="2716" y="5176"/>
                    <a:pt x="2716" y="5173"/>
                    <a:pt x="2716" y="5170"/>
                  </a:cubicBezTo>
                  <a:cubicBezTo>
                    <a:pt x="2713" y="5137"/>
                    <a:pt x="2699" y="5108"/>
                    <a:pt x="2678" y="5086"/>
                  </a:cubicBezTo>
                  <a:lnTo>
                    <a:pt x="1567" y="3394"/>
                  </a:lnTo>
                  <a:cubicBezTo>
                    <a:pt x="1821" y="3307"/>
                    <a:pt x="2003" y="3067"/>
                    <a:pt x="2003" y="2784"/>
                  </a:cubicBezTo>
                  <a:lnTo>
                    <a:pt x="2003" y="2771"/>
                  </a:lnTo>
                  <a:cubicBezTo>
                    <a:pt x="2003" y="2271"/>
                    <a:pt x="2410" y="1864"/>
                    <a:pt x="2911" y="1864"/>
                  </a:cubicBezTo>
                  <a:cubicBezTo>
                    <a:pt x="3207" y="1864"/>
                    <a:pt x="3486" y="1979"/>
                    <a:pt x="3695" y="2189"/>
                  </a:cubicBezTo>
                  <a:cubicBezTo>
                    <a:pt x="3696" y="2189"/>
                    <a:pt x="3696" y="2190"/>
                    <a:pt x="3697" y="2190"/>
                  </a:cubicBezTo>
                  <a:lnTo>
                    <a:pt x="3763" y="2254"/>
                  </a:lnTo>
                  <a:cubicBezTo>
                    <a:pt x="3868" y="2355"/>
                    <a:pt x="4000" y="2419"/>
                    <a:pt x="4142" y="2440"/>
                  </a:cubicBezTo>
                  <a:lnTo>
                    <a:pt x="4142" y="7262"/>
                  </a:lnTo>
                  <a:lnTo>
                    <a:pt x="3467" y="7262"/>
                  </a:lnTo>
                  <a:cubicBezTo>
                    <a:pt x="3187" y="7262"/>
                    <a:pt x="2952" y="7460"/>
                    <a:pt x="2895" y="7723"/>
                  </a:cubicBezTo>
                  <a:lnTo>
                    <a:pt x="2292" y="7723"/>
                  </a:lnTo>
                  <a:cubicBezTo>
                    <a:pt x="1968" y="7723"/>
                    <a:pt x="1705" y="7986"/>
                    <a:pt x="1705" y="8309"/>
                  </a:cubicBezTo>
                  <a:cubicBezTo>
                    <a:pt x="1705" y="8378"/>
                    <a:pt x="1761" y="8434"/>
                    <a:pt x="1830" y="8434"/>
                  </a:cubicBezTo>
                  <a:lnTo>
                    <a:pt x="6703" y="8434"/>
                  </a:lnTo>
                  <a:cubicBezTo>
                    <a:pt x="6772" y="8434"/>
                    <a:pt x="6828" y="8378"/>
                    <a:pt x="6828" y="8309"/>
                  </a:cubicBezTo>
                  <a:cubicBezTo>
                    <a:pt x="6828" y="7986"/>
                    <a:pt x="6565" y="7723"/>
                    <a:pt x="6242" y="7723"/>
                  </a:cubicBezTo>
                  <a:lnTo>
                    <a:pt x="5638" y="7723"/>
                  </a:lnTo>
                  <a:cubicBezTo>
                    <a:pt x="5581" y="7460"/>
                    <a:pt x="5346" y="7262"/>
                    <a:pt x="5066" y="7262"/>
                  </a:cubicBezTo>
                  <a:lnTo>
                    <a:pt x="4392" y="7262"/>
                  </a:lnTo>
                  <a:lnTo>
                    <a:pt x="4392" y="2433"/>
                  </a:lnTo>
                  <a:cubicBezTo>
                    <a:pt x="4530" y="2404"/>
                    <a:pt x="4655" y="2334"/>
                    <a:pt x="4754" y="2229"/>
                  </a:cubicBezTo>
                  <a:lnTo>
                    <a:pt x="4794" y="2187"/>
                  </a:lnTo>
                  <a:cubicBezTo>
                    <a:pt x="5003" y="1979"/>
                    <a:pt x="5281" y="1864"/>
                    <a:pt x="5577" y="1864"/>
                  </a:cubicBezTo>
                  <a:lnTo>
                    <a:pt x="5622" y="1864"/>
                  </a:lnTo>
                  <a:cubicBezTo>
                    <a:pt x="6123" y="1864"/>
                    <a:pt x="6530" y="2271"/>
                    <a:pt x="6530" y="2771"/>
                  </a:cubicBezTo>
                  <a:lnTo>
                    <a:pt x="6530" y="2784"/>
                  </a:lnTo>
                  <a:cubicBezTo>
                    <a:pt x="6530" y="3067"/>
                    <a:pt x="6713" y="3307"/>
                    <a:pt x="6967" y="3394"/>
                  </a:cubicBezTo>
                  <a:lnTo>
                    <a:pt x="5868" y="5074"/>
                  </a:lnTo>
                  <a:cubicBezTo>
                    <a:pt x="5837" y="5100"/>
                    <a:pt x="5817" y="5138"/>
                    <a:pt x="5817" y="5182"/>
                  </a:cubicBezTo>
                  <a:cubicBezTo>
                    <a:pt x="5817" y="5683"/>
                    <a:pt x="6225" y="6091"/>
                    <a:pt x="6726" y="6091"/>
                  </a:cubicBezTo>
                  <a:lnTo>
                    <a:pt x="7624" y="6091"/>
                  </a:lnTo>
                  <a:cubicBezTo>
                    <a:pt x="8124" y="6091"/>
                    <a:pt x="8532" y="5685"/>
                    <a:pt x="8533" y="5185"/>
                  </a:cubicBezTo>
                  <a:cubicBezTo>
                    <a:pt x="8533" y="5184"/>
                    <a:pt x="8533" y="5183"/>
                    <a:pt x="8533" y="5183"/>
                  </a:cubicBezTo>
                  <a:close/>
                  <a:moveTo>
                    <a:pt x="4135" y="381"/>
                  </a:moveTo>
                  <a:cubicBezTo>
                    <a:pt x="4135" y="309"/>
                    <a:pt x="4194" y="250"/>
                    <a:pt x="4267" y="250"/>
                  </a:cubicBezTo>
                  <a:cubicBezTo>
                    <a:pt x="4339" y="250"/>
                    <a:pt x="4398" y="309"/>
                    <a:pt x="4398" y="381"/>
                  </a:cubicBezTo>
                  <a:lnTo>
                    <a:pt x="4398" y="386"/>
                  </a:lnTo>
                  <a:cubicBezTo>
                    <a:pt x="4398" y="459"/>
                    <a:pt x="4339" y="517"/>
                    <a:pt x="4267" y="517"/>
                  </a:cubicBezTo>
                  <a:cubicBezTo>
                    <a:pt x="4194" y="517"/>
                    <a:pt x="4135" y="459"/>
                    <a:pt x="4135" y="386"/>
                  </a:cubicBezTo>
                  <a:lnTo>
                    <a:pt x="4135" y="381"/>
                  </a:lnTo>
                  <a:close/>
                  <a:moveTo>
                    <a:pt x="1359" y="3532"/>
                  </a:moveTo>
                  <a:lnTo>
                    <a:pt x="2351" y="5042"/>
                  </a:lnTo>
                  <a:lnTo>
                    <a:pt x="371" y="5042"/>
                  </a:lnTo>
                  <a:lnTo>
                    <a:pt x="1359" y="3532"/>
                  </a:lnTo>
                  <a:close/>
                  <a:moveTo>
                    <a:pt x="1807" y="5841"/>
                  </a:moveTo>
                  <a:lnTo>
                    <a:pt x="910" y="5841"/>
                  </a:lnTo>
                  <a:cubicBezTo>
                    <a:pt x="584" y="5841"/>
                    <a:pt x="312" y="5604"/>
                    <a:pt x="259" y="5292"/>
                  </a:cubicBezTo>
                  <a:lnTo>
                    <a:pt x="2457" y="5292"/>
                  </a:lnTo>
                  <a:cubicBezTo>
                    <a:pt x="2405" y="5604"/>
                    <a:pt x="2133" y="5841"/>
                    <a:pt x="1807" y="5841"/>
                  </a:cubicBezTo>
                  <a:close/>
                  <a:moveTo>
                    <a:pt x="5378" y="7723"/>
                  </a:moveTo>
                  <a:lnTo>
                    <a:pt x="3908" y="7723"/>
                  </a:lnTo>
                  <a:cubicBezTo>
                    <a:pt x="3839" y="7723"/>
                    <a:pt x="3783" y="7779"/>
                    <a:pt x="3783" y="7848"/>
                  </a:cubicBezTo>
                  <a:cubicBezTo>
                    <a:pt x="3783" y="7917"/>
                    <a:pt x="3839" y="7973"/>
                    <a:pt x="3908" y="7973"/>
                  </a:cubicBezTo>
                  <a:lnTo>
                    <a:pt x="6242" y="7973"/>
                  </a:lnTo>
                  <a:cubicBezTo>
                    <a:pt x="6383" y="7973"/>
                    <a:pt x="6504" y="8060"/>
                    <a:pt x="6554" y="8184"/>
                  </a:cubicBezTo>
                  <a:lnTo>
                    <a:pt x="1980" y="8184"/>
                  </a:lnTo>
                  <a:cubicBezTo>
                    <a:pt x="2029" y="8060"/>
                    <a:pt x="2150" y="7973"/>
                    <a:pt x="2292" y="7973"/>
                  </a:cubicBezTo>
                  <a:lnTo>
                    <a:pt x="3433" y="7973"/>
                  </a:lnTo>
                  <a:cubicBezTo>
                    <a:pt x="3502" y="7973"/>
                    <a:pt x="3558" y="7917"/>
                    <a:pt x="3558" y="7848"/>
                  </a:cubicBezTo>
                  <a:cubicBezTo>
                    <a:pt x="3558" y="7779"/>
                    <a:pt x="3502" y="7723"/>
                    <a:pt x="3433" y="7723"/>
                  </a:cubicBezTo>
                  <a:lnTo>
                    <a:pt x="3156" y="7723"/>
                  </a:lnTo>
                  <a:cubicBezTo>
                    <a:pt x="3205" y="7599"/>
                    <a:pt x="3326" y="7512"/>
                    <a:pt x="3467" y="7512"/>
                  </a:cubicBezTo>
                  <a:lnTo>
                    <a:pt x="4266" y="7512"/>
                  </a:lnTo>
                  <a:cubicBezTo>
                    <a:pt x="4266" y="7512"/>
                    <a:pt x="4266" y="7512"/>
                    <a:pt x="4267" y="7512"/>
                  </a:cubicBezTo>
                  <a:cubicBezTo>
                    <a:pt x="4267" y="7512"/>
                    <a:pt x="4267" y="7512"/>
                    <a:pt x="4268" y="7512"/>
                  </a:cubicBezTo>
                  <a:lnTo>
                    <a:pt x="5066" y="7512"/>
                  </a:lnTo>
                  <a:cubicBezTo>
                    <a:pt x="5207" y="7512"/>
                    <a:pt x="5328" y="7599"/>
                    <a:pt x="5378" y="7723"/>
                  </a:cubicBezTo>
                  <a:close/>
                  <a:moveTo>
                    <a:pt x="8167" y="5042"/>
                  </a:moveTo>
                  <a:lnTo>
                    <a:pt x="6187" y="5042"/>
                  </a:lnTo>
                  <a:lnTo>
                    <a:pt x="7175" y="3532"/>
                  </a:lnTo>
                  <a:lnTo>
                    <a:pt x="8167" y="5042"/>
                  </a:lnTo>
                  <a:close/>
                  <a:moveTo>
                    <a:pt x="7624" y="5841"/>
                  </a:moveTo>
                  <a:lnTo>
                    <a:pt x="6726" y="5841"/>
                  </a:lnTo>
                  <a:cubicBezTo>
                    <a:pt x="6400" y="5841"/>
                    <a:pt x="6129" y="5604"/>
                    <a:pt x="6076" y="5292"/>
                  </a:cubicBezTo>
                  <a:lnTo>
                    <a:pt x="8274" y="5292"/>
                  </a:lnTo>
                  <a:cubicBezTo>
                    <a:pt x="8221" y="5604"/>
                    <a:pt x="7950" y="5841"/>
                    <a:pt x="7624" y="5841"/>
                  </a:cubicBezTo>
                  <a:close/>
                  <a:moveTo>
                    <a:pt x="7624" y="584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46">
              <a:extLst>
                <a:ext uri="{FF2B5EF4-FFF2-40B4-BE49-F238E27FC236}">
                  <a16:creationId xmlns:a16="http://schemas.microsoft.com/office/drawing/2014/main" id="{51ADF7A9-31E0-46F3-A1C5-940FBBEB68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8" y="2441"/>
              <a:ext cx="8" cy="8"/>
            </a:xfrm>
            <a:custGeom>
              <a:avLst/>
              <a:gdLst>
                <a:gd name="T0" fmla="*/ 250 w 250"/>
                <a:gd name="T1" fmla="*/ 125 h 250"/>
                <a:gd name="T2" fmla="*/ 125 w 250"/>
                <a:gd name="T3" fmla="*/ 250 h 250"/>
                <a:gd name="T4" fmla="*/ 0 w 250"/>
                <a:gd name="T5" fmla="*/ 125 h 250"/>
                <a:gd name="T6" fmla="*/ 125 w 250"/>
                <a:gd name="T7" fmla="*/ 0 h 250"/>
                <a:gd name="T8" fmla="*/ 250 w 250"/>
                <a:gd name="T9" fmla="*/ 125 h 250"/>
                <a:gd name="T10" fmla="*/ 250 w 250"/>
                <a:gd name="T11" fmla="*/ 125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50">
                  <a:moveTo>
                    <a:pt x="250" y="125"/>
                  </a:moveTo>
                  <a:cubicBezTo>
                    <a:pt x="250" y="194"/>
                    <a:pt x="194" y="250"/>
                    <a:pt x="125" y="250"/>
                  </a:cubicBezTo>
                  <a:cubicBezTo>
                    <a:pt x="56" y="250"/>
                    <a:pt x="0" y="194"/>
                    <a:pt x="0" y="125"/>
                  </a:cubicBezTo>
                  <a:cubicBezTo>
                    <a:pt x="0" y="56"/>
                    <a:pt x="56" y="0"/>
                    <a:pt x="125" y="0"/>
                  </a:cubicBezTo>
                  <a:cubicBezTo>
                    <a:pt x="194" y="0"/>
                    <a:pt x="250" y="56"/>
                    <a:pt x="250" y="125"/>
                  </a:cubicBezTo>
                  <a:close/>
                  <a:moveTo>
                    <a:pt x="250" y="125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834576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188040-987A-495B-8084-857B31261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FCPA</a:t>
            </a:r>
            <a:r>
              <a:rPr lang="uz-Cyrl-UZ" dirty="0"/>
              <a:t> га риоя қилмаслик ҳолатлари</a:t>
            </a:r>
            <a:endParaRPr lang="en-US" dirty="0"/>
          </a:p>
        </p:txBody>
      </p:sp>
      <p:sp>
        <p:nvSpPr>
          <p:cNvPr id="4" name="object 12">
            <a:extLst>
              <a:ext uri="{FF2B5EF4-FFF2-40B4-BE49-F238E27FC236}">
                <a16:creationId xmlns:a16="http://schemas.microsoft.com/office/drawing/2014/main" id="{256CB83A-6DAA-453D-B368-9D2B9F891B8E}"/>
              </a:ext>
            </a:extLst>
          </p:cNvPr>
          <p:cNvSpPr/>
          <p:nvPr/>
        </p:nvSpPr>
        <p:spPr>
          <a:xfrm>
            <a:off x="438150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0EC855-93CA-4463-8727-E57C1F2EA16F}"/>
              </a:ext>
            </a:extLst>
          </p:cNvPr>
          <p:cNvSpPr/>
          <p:nvPr/>
        </p:nvSpPr>
        <p:spPr>
          <a:xfrm>
            <a:off x="1445876" y="1271670"/>
            <a:ext cx="103032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>
                <a:solidFill>
                  <a:srgbClr val="49A9F6"/>
                </a:solidFill>
              </a:rPr>
              <a:t>Бош</a:t>
            </a:r>
            <a:r>
              <a:rPr lang="uz-Cyrl-UZ" sz="2000" b="1" dirty="0">
                <a:solidFill>
                  <a:srgbClr val="49A9F6"/>
                </a:solidFill>
              </a:rPr>
              <a:t>қа ҳолат дунёдаги йирик инвестицион банкларидан бири </a:t>
            </a:r>
            <a:r>
              <a:rPr lang="ru-RU" sz="2000" b="1" dirty="0">
                <a:solidFill>
                  <a:srgbClr val="49A9F6"/>
                </a:solidFill>
              </a:rPr>
              <a:t>The Goldman Sachs Group Inc., </a:t>
            </a:r>
            <a:r>
              <a:rPr lang="ru-RU" sz="2000" b="1" dirty="0" err="1">
                <a:solidFill>
                  <a:srgbClr val="49A9F6"/>
                </a:solidFill>
              </a:rPr>
              <a:t>шунингдек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Малайзиялик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амалдорларга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тегишли</a:t>
            </a:r>
            <a:r>
              <a:rPr lang="ru-RU" sz="2000" b="1" dirty="0">
                <a:solidFill>
                  <a:srgbClr val="49A9F6"/>
                </a:solidFill>
              </a:rPr>
              <a:t>. </a:t>
            </a:r>
          </a:p>
        </p:txBody>
      </p:sp>
      <p:grpSp>
        <p:nvGrpSpPr>
          <p:cNvPr id="11" name="Group 80">
            <a:extLst>
              <a:ext uri="{FF2B5EF4-FFF2-40B4-BE49-F238E27FC236}">
                <a16:creationId xmlns:a16="http://schemas.microsoft.com/office/drawing/2014/main" id="{9E35487D-6C2E-4FC6-B0A4-3DE1031E86D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2210" y="1346134"/>
            <a:ext cx="562386" cy="558957"/>
            <a:chOff x="1501" y="3412"/>
            <a:chExt cx="164" cy="163"/>
          </a:xfrm>
          <a:solidFill>
            <a:schemeClr val="accent1">
              <a:lumMod val="25000"/>
            </a:schemeClr>
          </a:solidFill>
        </p:grpSpPr>
        <p:sp>
          <p:nvSpPr>
            <p:cNvPr id="13" name="Freeform 81">
              <a:extLst>
                <a:ext uri="{FF2B5EF4-FFF2-40B4-BE49-F238E27FC236}">
                  <a16:creationId xmlns:a16="http://schemas.microsoft.com/office/drawing/2014/main" id="{2CF8DD1A-3FEE-43E2-BFD1-7A65293112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01" y="3412"/>
              <a:ext cx="164" cy="163"/>
            </a:xfrm>
            <a:custGeom>
              <a:avLst/>
              <a:gdLst>
                <a:gd name="T0" fmla="*/ 4121 w 6428"/>
                <a:gd name="T1" fmla="*/ 775 h 6368"/>
                <a:gd name="T2" fmla="*/ 3081 w 6428"/>
                <a:gd name="T3" fmla="*/ 590 h 6368"/>
                <a:gd name="T4" fmla="*/ 3638 w 6428"/>
                <a:gd name="T5" fmla="*/ 464 h 6368"/>
                <a:gd name="T6" fmla="*/ 3116 w 6428"/>
                <a:gd name="T7" fmla="*/ 39 h 6368"/>
                <a:gd name="T8" fmla="*/ 644 w 6428"/>
                <a:gd name="T9" fmla="*/ 2299 h 6368"/>
                <a:gd name="T10" fmla="*/ 763 w 6428"/>
                <a:gd name="T11" fmla="*/ 3194 h 6368"/>
                <a:gd name="T12" fmla="*/ 1017 w 6428"/>
                <a:gd name="T13" fmla="*/ 4549 h 6368"/>
                <a:gd name="T14" fmla="*/ 945 w 6428"/>
                <a:gd name="T15" fmla="*/ 3162 h 6368"/>
                <a:gd name="T16" fmla="*/ 1517 w 6428"/>
                <a:gd name="T17" fmla="*/ 3162 h 6368"/>
                <a:gd name="T18" fmla="*/ 1589 w 6428"/>
                <a:gd name="T19" fmla="*/ 5353 h 6368"/>
                <a:gd name="T20" fmla="*/ 1017 w 6428"/>
                <a:gd name="T21" fmla="*/ 5353 h 6368"/>
                <a:gd name="T22" fmla="*/ 926 w 6428"/>
                <a:gd name="T23" fmla="*/ 5030 h 6368"/>
                <a:gd name="T24" fmla="*/ 763 w 6428"/>
                <a:gd name="T25" fmla="*/ 5482 h 6368"/>
                <a:gd name="T26" fmla="*/ 139 w 6428"/>
                <a:gd name="T27" fmla="*/ 5995 h 6368"/>
                <a:gd name="T28" fmla="*/ 6289 w 6428"/>
                <a:gd name="T29" fmla="*/ 6186 h 6368"/>
                <a:gd name="T30" fmla="*/ 5784 w 6428"/>
                <a:gd name="T31" fmla="*/ 5629 h 6368"/>
                <a:gd name="T32" fmla="*/ 5502 w 6428"/>
                <a:gd name="T33" fmla="*/ 5171 h 6368"/>
                <a:gd name="T34" fmla="*/ 5665 w 6428"/>
                <a:gd name="T35" fmla="*/ 3034 h 6368"/>
                <a:gd name="T36" fmla="*/ 6243 w 6428"/>
                <a:gd name="T37" fmla="*/ 2299 h 6368"/>
                <a:gd name="T38" fmla="*/ 3249 w 6428"/>
                <a:gd name="T39" fmla="*/ 743 h 6368"/>
                <a:gd name="T40" fmla="*/ 826 w 6428"/>
                <a:gd name="T41" fmla="*/ 2299 h 6368"/>
                <a:gd name="T42" fmla="*/ 3746 w 6428"/>
                <a:gd name="T43" fmla="*/ 2521 h 6368"/>
                <a:gd name="T44" fmla="*/ 826 w 6428"/>
                <a:gd name="T45" fmla="*/ 2299 h 6368"/>
                <a:gd name="T46" fmla="*/ 3555 w 6428"/>
                <a:gd name="T47" fmla="*/ 5171 h 6368"/>
                <a:gd name="T48" fmla="*/ 3718 w 6428"/>
                <a:gd name="T49" fmla="*/ 3034 h 6368"/>
                <a:gd name="T50" fmla="*/ 4538 w 6428"/>
                <a:gd name="T51" fmla="*/ 2886 h 6368"/>
                <a:gd name="T52" fmla="*/ 4820 w 6428"/>
                <a:gd name="T53" fmla="*/ 3344 h 6368"/>
                <a:gd name="T54" fmla="*/ 4657 w 6428"/>
                <a:gd name="T55" fmla="*/ 5482 h 6368"/>
                <a:gd name="T56" fmla="*/ 3837 w 6428"/>
                <a:gd name="T57" fmla="*/ 5629 h 6368"/>
                <a:gd name="T58" fmla="*/ 1620 w 6428"/>
                <a:gd name="T59" fmla="*/ 5171 h 6368"/>
                <a:gd name="T60" fmla="*/ 1771 w 6428"/>
                <a:gd name="T61" fmla="*/ 3194 h 6368"/>
                <a:gd name="T62" fmla="*/ 2591 w 6428"/>
                <a:gd name="T63" fmla="*/ 2703 h 6368"/>
                <a:gd name="T64" fmla="*/ 2861 w 6428"/>
                <a:gd name="T65" fmla="*/ 3344 h 6368"/>
                <a:gd name="T66" fmla="*/ 2710 w 6428"/>
                <a:gd name="T67" fmla="*/ 5322 h 6368"/>
                <a:gd name="T68" fmla="*/ 1890 w 6428"/>
                <a:gd name="T69" fmla="*/ 5812 h 6368"/>
                <a:gd name="T70" fmla="*/ 3536 w 6428"/>
                <a:gd name="T71" fmla="*/ 5353 h 6368"/>
                <a:gd name="T72" fmla="*/ 2964 w 6428"/>
                <a:gd name="T73" fmla="*/ 5353 h 6368"/>
                <a:gd name="T74" fmla="*/ 2892 w 6428"/>
                <a:gd name="T75" fmla="*/ 3162 h 6368"/>
                <a:gd name="T76" fmla="*/ 3464 w 6428"/>
                <a:gd name="T77" fmla="*/ 3162 h 6368"/>
                <a:gd name="T78" fmla="*/ 2801 w 6428"/>
                <a:gd name="T79" fmla="*/ 2855 h 6368"/>
                <a:gd name="T80" fmla="*/ 3655 w 6428"/>
                <a:gd name="T81" fmla="*/ 2703 h 6368"/>
                <a:gd name="T82" fmla="*/ 3626 w 6428"/>
                <a:gd name="T83" fmla="*/ 2855 h 6368"/>
                <a:gd name="T84" fmla="*/ 3626 w 6428"/>
                <a:gd name="T85" fmla="*/ 5671 h 6368"/>
                <a:gd name="T86" fmla="*/ 2773 w 6428"/>
                <a:gd name="T87" fmla="*/ 5667 h 6368"/>
                <a:gd name="T88" fmla="*/ 1708 w 6428"/>
                <a:gd name="T89" fmla="*/ 2703 h 6368"/>
                <a:gd name="T90" fmla="*/ 854 w 6428"/>
                <a:gd name="T91" fmla="*/ 2855 h 6368"/>
                <a:gd name="T92" fmla="*/ 1708 w 6428"/>
                <a:gd name="T93" fmla="*/ 5667 h 6368"/>
                <a:gd name="T94" fmla="*/ 6107 w 6428"/>
                <a:gd name="T95" fmla="*/ 5995 h 6368"/>
                <a:gd name="T96" fmla="*/ 322 w 6428"/>
                <a:gd name="T97" fmla="*/ 5994 h 6368"/>
                <a:gd name="T98" fmla="*/ 5602 w 6428"/>
                <a:gd name="T99" fmla="*/ 5812 h 6368"/>
                <a:gd name="T100" fmla="*/ 5574 w 6428"/>
                <a:gd name="T101" fmla="*/ 5671 h 6368"/>
                <a:gd name="T102" fmla="*/ 5483 w 6428"/>
                <a:gd name="T103" fmla="*/ 3037 h 6368"/>
                <a:gd name="T104" fmla="*/ 5320 w 6428"/>
                <a:gd name="T105" fmla="*/ 5262 h 6368"/>
                <a:gd name="T106" fmla="*/ 4839 w 6428"/>
                <a:gd name="T107" fmla="*/ 5489 h 6368"/>
                <a:gd name="T108" fmla="*/ 5002 w 6428"/>
                <a:gd name="T109" fmla="*/ 3253 h 6368"/>
                <a:gd name="T110" fmla="*/ 5574 w 6428"/>
                <a:gd name="T111" fmla="*/ 2855 h 6368"/>
                <a:gd name="T112" fmla="*/ 4748 w 6428"/>
                <a:gd name="T113" fmla="*/ 2855 h 6368"/>
                <a:gd name="T114" fmla="*/ 5602 w 6428"/>
                <a:gd name="T115" fmla="*/ 2855 h 6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428" h="6368">
                  <a:moveTo>
                    <a:pt x="6335" y="1984"/>
                  </a:moveTo>
                  <a:lnTo>
                    <a:pt x="4220" y="623"/>
                  </a:lnTo>
                  <a:cubicBezTo>
                    <a:pt x="4178" y="595"/>
                    <a:pt x="4121" y="608"/>
                    <a:pt x="4094" y="650"/>
                  </a:cubicBezTo>
                  <a:cubicBezTo>
                    <a:pt x="4067" y="692"/>
                    <a:pt x="4079" y="748"/>
                    <a:pt x="4121" y="775"/>
                  </a:cubicBezTo>
                  <a:lnTo>
                    <a:pt x="6206" y="2117"/>
                  </a:lnTo>
                  <a:lnTo>
                    <a:pt x="5720" y="2117"/>
                  </a:lnTo>
                  <a:lnTo>
                    <a:pt x="3347" y="590"/>
                  </a:lnTo>
                  <a:cubicBezTo>
                    <a:pt x="3266" y="538"/>
                    <a:pt x="3162" y="538"/>
                    <a:pt x="3081" y="590"/>
                  </a:cubicBezTo>
                  <a:lnTo>
                    <a:pt x="708" y="2117"/>
                  </a:lnTo>
                  <a:lnTo>
                    <a:pt x="222" y="2117"/>
                  </a:lnTo>
                  <a:lnTo>
                    <a:pt x="3214" y="192"/>
                  </a:lnTo>
                  <a:lnTo>
                    <a:pt x="3638" y="464"/>
                  </a:lnTo>
                  <a:cubicBezTo>
                    <a:pt x="3680" y="491"/>
                    <a:pt x="3736" y="479"/>
                    <a:pt x="3763" y="437"/>
                  </a:cubicBezTo>
                  <a:cubicBezTo>
                    <a:pt x="3790" y="395"/>
                    <a:pt x="3778" y="338"/>
                    <a:pt x="3736" y="311"/>
                  </a:cubicBezTo>
                  <a:lnTo>
                    <a:pt x="3312" y="39"/>
                  </a:lnTo>
                  <a:cubicBezTo>
                    <a:pt x="3253" y="0"/>
                    <a:pt x="3175" y="0"/>
                    <a:pt x="3116" y="39"/>
                  </a:cubicBezTo>
                  <a:lnTo>
                    <a:pt x="93" y="1984"/>
                  </a:lnTo>
                  <a:cubicBezTo>
                    <a:pt x="28" y="2025"/>
                    <a:pt x="0" y="2102"/>
                    <a:pt x="21" y="2176"/>
                  </a:cubicBezTo>
                  <a:cubicBezTo>
                    <a:pt x="43" y="2249"/>
                    <a:pt x="109" y="2299"/>
                    <a:pt x="185" y="2299"/>
                  </a:cubicBezTo>
                  <a:lnTo>
                    <a:pt x="644" y="2299"/>
                  </a:lnTo>
                  <a:lnTo>
                    <a:pt x="644" y="2612"/>
                  </a:lnTo>
                  <a:lnTo>
                    <a:pt x="644" y="2886"/>
                  </a:lnTo>
                  <a:cubicBezTo>
                    <a:pt x="644" y="2959"/>
                    <a:pt x="695" y="3019"/>
                    <a:pt x="763" y="3034"/>
                  </a:cubicBezTo>
                  <a:lnTo>
                    <a:pt x="763" y="3194"/>
                  </a:lnTo>
                  <a:cubicBezTo>
                    <a:pt x="763" y="3277"/>
                    <a:pt x="831" y="3344"/>
                    <a:pt x="914" y="3344"/>
                  </a:cubicBezTo>
                  <a:lnTo>
                    <a:pt x="926" y="3344"/>
                  </a:lnTo>
                  <a:lnTo>
                    <a:pt x="926" y="4458"/>
                  </a:lnTo>
                  <a:cubicBezTo>
                    <a:pt x="926" y="4508"/>
                    <a:pt x="967" y="4549"/>
                    <a:pt x="1017" y="4549"/>
                  </a:cubicBezTo>
                  <a:cubicBezTo>
                    <a:pt x="1067" y="4549"/>
                    <a:pt x="1108" y="4508"/>
                    <a:pt x="1108" y="4458"/>
                  </a:cubicBezTo>
                  <a:lnTo>
                    <a:pt x="1108" y="3253"/>
                  </a:lnTo>
                  <a:cubicBezTo>
                    <a:pt x="1108" y="3203"/>
                    <a:pt x="1067" y="3162"/>
                    <a:pt x="1017" y="3162"/>
                  </a:cubicBezTo>
                  <a:lnTo>
                    <a:pt x="945" y="3162"/>
                  </a:lnTo>
                  <a:lnTo>
                    <a:pt x="945" y="3037"/>
                  </a:lnTo>
                  <a:lnTo>
                    <a:pt x="1589" y="3037"/>
                  </a:lnTo>
                  <a:lnTo>
                    <a:pt x="1589" y="3162"/>
                  </a:lnTo>
                  <a:lnTo>
                    <a:pt x="1517" y="3162"/>
                  </a:lnTo>
                  <a:cubicBezTo>
                    <a:pt x="1467" y="3162"/>
                    <a:pt x="1426" y="3203"/>
                    <a:pt x="1426" y="3253"/>
                  </a:cubicBezTo>
                  <a:lnTo>
                    <a:pt x="1426" y="5262"/>
                  </a:lnTo>
                  <a:cubicBezTo>
                    <a:pt x="1426" y="5312"/>
                    <a:pt x="1467" y="5353"/>
                    <a:pt x="1517" y="5353"/>
                  </a:cubicBezTo>
                  <a:lnTo>
                    <a:pt x="1589" y="5353"/>
                  </a:lnTo>
                  <a:lnTo>
                    <a:pt x="1589" y="5489"/>
                  </a:lnTo>
                  <a:lnTo>
                    <a:pt x="945" y="5489"/>
                  </a:lnTo>
                  <a:lnTo>
                    <a:pt x="945" y="5353"/>
                  </a:lnTo>
                  <a:lnTo>
                    <a:pt x="1017" y="5353"/>
                  </a:lnTo>
                  <a:cubicBezTo>
                    <a:pt x="1067" y="5353"/>
                    <a:pt x="1108" y="5312"/>
                    <a:pt x="1108" y="5262"/>
                  </a:cubicBezTo>
                  <a:lnTo>
                    <a:pt x="1108" y="5030"/>
                  </a:lnTo>
                  <a:cubicBezTo>
                    <a:pt x="1108" y="4979"/>
                    <a:pt x="1067" y="4939"/>
                    <a:pt x="1017" y="4939"/>
                  </a:cubicBezTo>
                  <a:cubicBezTo>
                    <a:pt x="967" y="4939"/>
                    <a:pt x="926" y="4979"/>
                    <a:pt x="926" y="5030"/>
                  </a:cubicBezTo>
                  <a:lnTo>
                    <a:pt x="926" y="5171"/>
                  </a:lnTo>
                  <a:lnTo>
                    <a:pt x="914" y="5171"/>
                  </a:lnTo>
                  <a:cubicBezTo>
                    <a:pt x="831" y="5171"/>
                    <a:pt x="763" y="5239"/>
                    <a:pt x="763" y="5322"/>
                  </a:cubicBezTo>
                  <a:lnTo>
                    <a:pt x="763" y="5482"/>
                  </a:lnTo>
                  <a:cubicBezTo>
                    <a:pt x="695" y="5496"/>
                    <a:pt x="644" y="5557"/>
                    <a:pt x="644" y="5629"/>
                  </a:cubicBezTo>
                  <a:lnTo>
                    <a:pt x="644" y="5812"/>
                  </a:lnTo>
                  <a:lnTo>
                    <a:pt x="322" y="5812"/>
                  </a:lnTo>
                  <a:cubicBezTo>
                    <a:pt x="221" y="5812"/>
                    <a:pt x="139" y="5894"/>
                    <a:pt x="139" y="5995"/>
                  </a:cubicBezTo>
                  <a:lnTo>
                    <a:pt x="139" y="6186"/>
                  </a:lnTo>
                  <a:cubicBezTo>
                    <a:pt x="139" y="6286"/>
                    <a:pt x="221" y="6368"/>
                    <a:pt x="322" y="6368"/>
                  </a:cubicBezTo>
                  <a:lnTo>
                    <a:pt x="6106" y="6368"/>
                  </a:lnTo>
                  <a:cubicBezTo>
                    <a:pt x="6207" y="6368"/>
                    <a:pt x="6289" y="6286"/>
                    <a:pt x="6289" y="6186"/>
                  </a:cubicBezTo>
                  <a:lnTo>
                    <a:pt x="6289" y="5995"/>
                  </a:lnTo>
                  <a:cubicBezTo>
                    <a:pt x="6289" y="5894"/>
                    <a:pt x="6207" y="5812"/>
                    <a:pt x="6106" y="5812"/>
                  </a:cubicBezTo>
                  <a:lnTo>
                    <a:pt x="5784" y="5812"/>
                  </a:lnTo>
                  <a:lnTo>
                    <a:pt x="5784" y="5629"/>
                  </a:lnTo>
                  <a:cubicBezTo>
                    <a:pt x="5784" y="5557"/>
                    <a:pt x="5733" y="5496"/>
                    <a:pt x="5665" y="5482"/>
                  </a:cubicBezTo>
                  <a:lnTo>
                    <a:pt x="5665" y="5322"/>
                  </a:lnTo>
                  <a:cubicBezTo>
                    <a:pt x="5665" y="5239"/>
                    <a:pt x="5597" y="5171"/>
                    <a:pt x="5514" y="5171"/>
                  </a:cubicBezTo>
                  <a:lnTo>
                    <a:pt x="5502" y="5171"/>
                  </a:lnTo>
                  <a:lnTo>
                    <a:pt x="5502" y="3344"/>
                  </a:lnTo>
                  <a:lnTo>
                    <a:pt x="5514" y="3344"/>
                  </a:lnTo>
                  <a:cubicBezTo>
                    <a:pt x="5597" y="3344"/>
                    <a:pt x="5665" y="3277"/>
                    <a:pt x="5665" y="3194"/>
                  </a:cubicBezTo>
                  <a:lnTo>
                    <a:pt x="5665" y="3034"/>
                  </a:lnTo>
                  <a:cubicBezTo>
                    <a:pt x="5733" y="3019"/>
                    <a:pt x="5784" y="2959"/>
                    <a:pt x="5784" y="2886"/>
                  </a:cubicBezTo>
                  <a:lnTo>
                    <a:pt x="5784" y="2612"/>
                  </a:lnTo>
                  <a:lnTo>
                    <a:pt x="5784" y="2299"/>
                  </a:lnTo>
                  <a:lnTo>
                    <a:pt x="6243" y="2299"/>
                  </a:lnTo>
                  <a:cubicBezTo>
                    <a:pt x="6319" y="2299"/>
                    <a:pt x="6385" y="2249"/>
                    <a:pt x="6407" y="2176"/>
                  </a:cubicBezTo>
                  <a:cubicBezTo>
                    <a:pt x="6428" y="2102"/>
                    <a:pt x="6400" y="2025"/>
                    <a:pt x="6335" y="1984"/>
                  </a:cubicBezTo>
                  <a:close/>
                  <a:moveTo>
                    <a:pt x="3179" y="743"/>
                  </a:moveTo>
                  <a:cubicBezTo>
                    <a:pt x="3200" y="729"/>
                    <a:pt x="3228" y="729"/>
                    <a:pt x="3249" y="743"/>
                  </a:cubicBezTo>
                  <a:lnTo>
                    <a:pt x="5384" y="2117"/>
                  </a:lnTo>
                  <a:lnTo>
                    <a:pt x="1044" y="2117"/>
                  </a:lnTo>
                  <a:lnTo>
                    <a:pt x="3179" y="743"/>
                  </a:lnTo>
                  <a:close/>
                  <a:moveTo>
                    <a:pt x="826" y="2299"/>
                  </a:moveTo>
                  <a:lnTo>
                    <a:pt x="5602" y="2299"/>
                  </a:lnTo>
                  <a:lnTo>
                    <a:pt x="5602" y="2521"/>
                  </a:lnTo>
                  <a:lnTo>
                    <a:pt x="4629" y="2521"/>
                  </a:lnTo>
                  <a:lnTo>
                    <a:pt x="3746" y="2521"/>
                  </a:lnTo>
                  <a:lnTo>
                    <a:pt x="2682" y="2521"/>
                  </a:lnTo>
                  <a:lnTo>
                    <a:pt x="1799" y="2521"/>
                  </a:lnTo>
                  <a:lnTo>
                    <a:pt x="826" y="2521"/>
                  </a:lnTo>
                  <a:lnTo>
                    <a:pt x="826" y="2299"/>
                  </a:lnTo>
                  <a:close/>
                  <a:moveTo>
                    <a:pt x="3718" y="5482"/>
                  </a:moveTo>
                  <a:lnTo>
                    <a:pt x="3718" y="5322"/>
                  </a:lnTo>
                  <a:cubicBezTo>
                    <a:pt x="3718" y="5239"/>
                    <a:pt x="3650" y="5171"/>
                    <a:pt x="3567" y="5171"/>
                  </a:cubicBezTo>
                  <a:lnTo>
                    <a:pt x="3555" y="5171"/>
                  </a:lnTo>
                  <a:lnTo>
                    <a:pt x="3555" y="3344"/>
                  </a:lnTo>
                  <a:lnTo>
                    <a:pt x="3567" y="3344"/>
                  </a:lnTo>
                  <a:cubicBezTo>
                    <a:pt x="3650" y="3344"/>
                    <a:pt x="3718" y="3277"/>
                    <a:pt x="3718" y="3194"/>
                  </a:cubicBezTo>
                  <a:lnTo>
                    <a:pt x="3718" y="3034"/>
                  </a:lnTo>
                  <a:cubicBezTo>
                    <a:pt x="3786" y="3019"/>
                    <a:pt x="3837" y="2959"/>
                    <a:pt x="3837" y="2886"/>
                  </a:cubicBezTo>
                  <a:lnTo>
                    <a:pt x="3837" y="2703"/>
                  </a:lnTo>
                  <a:lnTo>
                    <a:pt x="4538" y="2703"/>
                  </a:lnTo>
                  <a:lnTo>
                    <a:pt x="4538" y="2886"/>
                  </a:lnTo>
                  <a:cubicBezTo>
                    <a:pt x="4538" y="2959"/>
                    <a:pt x="4589" y="3019"/>
                    <a:pt x="4657" y="3034"/>
                  </a:cubicBezTo>
                  <a:lnTo>
                    <a:pt x="4657" y="3194"/>
                  </a:lnTo>
                  <a:cubicBezTo>
                    <a:pt x="4657" y="3277"/>
                    <a:pt x="4725" y="3344"/>
                    <a:pt x="4808" y="3344"/>
                  </a:cubicBezTo>
                  <a:lnTo>
                    <a:pt x="4820" y="3344"/>
                  </a:lnTo>
                  <a:lnTo>
                    <a:pt x="4820" y="5171"/>
                  </a:lnTo>
                  <a:lnTo>
                    <a:pt x="4808" y="5171"/>
                  </a:lnTo>
                  <a:cubicBezTo>
                    <a:pt x="4725" y="5171"/>
                    <a:pt x="4657" y="5239"/>
                    <a:pt x="4657" y="5322"/>
                  </a:cubicBezTo>
                  <a:lnTo>
                    <a:pt x="4657" y="5482"/>
                  </a:lnTo>
                  <a:cubicBezTo>
                    <a:pt x="4589" y="5496"/>
                    <a:pt x="4538" y="5557"/>
                    <a:pt x="4538" y="5629"/>
                  </a:cubicBezTo>
                  <a:lnTo>
                    <a:pt x="4538" y="5812"/>
                  </a:lnTo>
                  <a:lnTo>
                    <a:pt x="3837" y="5812"/>
                  </a:lnTo>
                  <a:lnTo>
                    <a:pt x="3837" y="5629"/>
                  </a:lnTo>
                  <a:cubicBezTo>
                    <a:pt x="3837" y="5557"/>
                    <a:pt x="3786" y="5496"/>
                    <a:pt x="3718" y="5482"/>
                  </a:cubicBezTo>
                  <a:close/>
                  <a:moveTo>
                    <a:pt x="1771" y="5482"/>
                  </a:moveTo>
                  <a:lnTo>
                    <a:pt x="1771" y="5322"/>
                  </a:lnTo>
                  <a:cubicBezTo>
                    <a:pt x="1771" y="5239"/>
                    <a:pt x="1703" y="5171"/>
                    <a:pt x="1620" y="5171"/>
                  </a:cubicBezTo>
                  <a:lnTo>
                    <a:pt x="1608" y="5171"/>
                  </a:lnTo>
                  <a:lnTo>
                    <a:pt x="1608" y="3344"/>
                  </a:lnTo>
                  <a:lnTo>
                    <a:pt x="1620" y="3344"/>
                  </a:lnTo>
                  <a:cubicBezTo>
                    <a:pt x="1703" y="3344"/>
                    <a:pt x="1771" y="3277"/>
                    <a:pt x="1771" y="3194"/>
                  </a:cubicBezTo>
                  <a:lnTo>
                    <a:pt x="1771" y="3034"/>
                  </a:lnTo>
                  <a:cubicBezTo>
                    <a:pt x="1839" y="3019"/>
                    <a:pt x="1890" y="2959"/>
                    <a:pt x="1890" y="2886"/>
                  </a:cubicBezTo>
                  <a:lnTo>
                    <a:pt x="1890" y="2703"/>
                  </a:lnTo>
                  <a:lnTo>
                    <a:pt x="2591" y="2703"/>
                  </a:lnTo>
                  <a:lnTo>
                    <a:pt x="2591" y="2886"/>
                  </a:lnTo>
                  <a:cubicBezTo>
                    <a:pt x="2591" y="2959"/>
                    <a:pt x="2642" y="3019"/>
                    <a:pt x="2710" y="3034"/>
                  </a:cubicBezTo>
                  <a:lnTo>
                    <a:pt x="2710" y="3194"/>
                  </a:lnTo>
                  <a:cubicBezTo>
                    <a:pt x="2710" y="3277"/>
                    <a:pt x="2778" y="3344"/>
                    <a:pt x="2861" y="3344"/>
                  </a:cubicBezTo>
                  <a:lnTo>
                    <a:pt x="2873" y="3344"/>
                  </a:lnTo>
                  <a:lnTo>
                    <a:pt x="2873" y="5171"/>
                  </a:lnTo>
                  <a:lnTo>
                    <a:pt x="2861" y="5171"/>
                  </a:lnTo>
                  <a:cubicBezTo>
                    <a:pt x="2778" y="5171"/>
                    <a:pt x="2710" y="5239"/>
                    <a:pt x="2710" y="5322"/>
                  </a:cubicBezTo>
                  <a:lnTo>
                    <a:pt x="2710" y="5482"/>
                  </a:lnTo>
                  <a:cubicBezTo>
                    <a:pt x="2642" y="5496"/>
                    <a:pt x="2591" y="5557"/>
                    <a:pt x="2591" y="5629"/>
                  </a:cubicBezTo>
                  <a:lnTo>
                    <a:pt x="2591" y="5812"/>
                  </a:lnTo>
                  <a:lnTo>
                    <a:pt x="1890" y="5812"/>
                  </a:lnTo>
                  <a:lnTo>
                    <a:pt x="1890" y="5629"/>
                  </a:lnTo>
                  <a:cubicBezTo>
                    <a:pt x="1890" y="5557"/>
                    <a:pt x="1839" y="5496"/>
                    <a:pt x="1771" y="5482"/>
                  </a:cubicBezTo>
                  <a:close/>
                  <a:moveTo>
                    <a:pt x="3464" y="5353"/>
                  </a:moveTo>
                  <a:lnTo>
                    <a:pt x="3536" y="5353"/>
                  </a:lnTo>
                  <a:lnTo>
                    <a:pt x="3536" y="5489"/>
                  </a:lnTo>
                  <a:lnTo>
                    <a:pt x="2892" y="5489"/>
                  </a:lnTo>
                  <a:lnTo>
                    <a:pt x="2892" y="5353"/>
                  </a:lnTo>
                  <a:lnTo>
                    <a:pt x="2964" y="5353"/>
                  </a:lnTo>
                  <a:cubicBezTo>
                    <a:pt x="3014" y="5353"/>
                    <a:pt x="3055" y="5312"/>
                    <a:pt x="3055" y="5262"/>
                  </a:cubicBezTo>
                  <a:lnTo>
                    <a:pt x="3055" y="3253"/>
                  </a:lnTo>
                  <a:cubicBezTo>
                    <a:pt x="3055" y="3203"/>
                    <a:pt x="3014" y="3162"/>
                    <a:pt x="2964" y="3162"/>
                  </a:cubicBezTo>
                  <a:lnTo>
                    <a:pt x="2892" y="3162"/>
                  </a:lnTo>
                  <a:lnTo>
                    <a:pt x="2892" y="3037"/>
                  </a:lnTo>
                  <a:lnTo>
                    <a:pt x="3536" y="3037"/>
                  </a:lnTo>
                  <a:lnTo>
                    <a:pt x="3536" y="3162"/>
                  </a:lnTo>
                  <a:lnTo>
                    <a:pt x="3464" y="3162"/>
                  </a:lnTo>
                  <a:cubicBezTo>
                    <a:pt x="3414" y="3162"/>
                    <a:pt x="3373" y="3203"/>
                    <a:pt x="3373" y="3253"/>
                  </a:cubicBezTo>
                  <a:lnTo>
                    <a:pt x="3373" y="5262"/>
                  </a:lnTo>
                  <a:cubicBezTo>
                    <a:pt x="3373" y="5312"/>
                    <a:pt x="3414" y="5353"/>
                    <a:pt x="3464" y="5353"/>
                  </a:cubicBezTo>
                  <a:close/>
                  <a:moveTo>
                    <a:pt x="2801" y="2855"/>
                  </a:moveTo>
                  <a:lnTo>
                    <a:pt x="2801" y="2855"/>
                  </a:lnTo>
                  <a:lnTo>
                    <a:pt x="2773" y="2855"/>
                  </a:lnTo>
                  <a:lnTo>
                    <a:pt x="2773" y="2703"/>
                  </a:lnTo>
                  <a:lnTo>
                    <a:pt x="3655" y="2703"/>
                  </a:lnTo>
                  <a:lnTo>
                    <a:pt x="3655" y="2855"/>
                  </a:lnTo>
                  <a:lnTo>
                    <a:pt x="3627" y="2855"/>
                  </a:lnTo>
                  <a:cubicBezTo>
                    <a:pt x="3627" y="2855"/>
                    <a:pt x="3627" y="2855"/>
                    <a:pt x="3627" y="2855"/>
                  </a:cubicBezTo>
                  <a:cubicBezTo>
                    <a:pt x="3627" y="2855"/>
                    <a:pt x="3627" y="2855"/>
                    <a:pt x="3626" y="2855"/>
                  </a:cubicBezTo>
                  <a:lnTo>
                    <a:pt x="2801" y="2855"/>
                  </a:lnTo>
                  <a:close/>
                  <a:moveTo>
                    <a:pt x="2773" y="5667"/>
                  </a:moveTo>
                  <a:cubicBezTo>
                    <a:pt x="2781" y="5670"/>
                    <a:pt x="2791" y="5671"/>
                    <a:pt x="2801" y="5671"/>
                  </a:cubicBezTo>
                  <a:lnTo>
                    <a:pt x="3626" y="5671"/>
                  </a:lnTo>
                  <a:cubicBezTo>
                    <a:pt x="3637" y="5671"/>
                    <a:pt x="3646" y="5669"/>
                    <a:pt x="3655" y="5666"/>
                  </a:cubicBezTo>
                  <a:lnTo>
                    <a:pt x="3655" y="5812"/>
                  </a:lnTo>
                  <a:lnTo>
                    <a:pt x="2773" y="5812"/>
                  </a:lnTo>
                  <a:lnTo>
                    <a:pt x="2773" y="5667"/>
                  </a:lnTo>
                  <a:close/>
                  <a:moveTo>
                    <a:pt x="854" y="2855"/>
                  </a:moveTo>
                  <a:lnTo>
                    <a:pt x="826" y="2855"/>
                  </a:lnTo>
                  <a:lnTo>
                    <a:pt x="826" y="2703"/>
                  </a:lnTo>
                  <a:lnTo>
                    <a:pt x="1708" y="2703"/>
                  </a:lnTo>
                  <a:lnTo>
                    <a:pt x="1708" y="2855"/>
                  </a:lnTo>
                  <a:lnTo>
                    <a:pt x="1708" y="2855"/>
                  </a:lnTo>
                  <a:lnTo>
                    <a:pt x="1680" y="2855"/>
                  </a:lnTo>
                  <a:lnTo>
                    <a:pt x="854" y="2855"/>
                  </a:lnTo>
                  <a:close/>
                  <a:moveTo>
                    <a:pt x="826" y="5667"/>
                  </a:moveTo>
                  <a:cubicBezTo>
                    <a:pt x="835" y="5669"/>
                    <a:pt x="844" y="5671"/>
                    <a:pt x="854" y="5671"/>
                  </a:cubicBezTo>
                  <a:lnTo>
                    <a:pt x="1680" y="5671"/>
                  </a:lnTo>
                  <a:cubicBezTo>
                    <a:pt x="1690" y="5671"/>
                    <a:pt x="1699" y="5669"/>
                    <a:pt x="1708" y="5667"/>
                  </a:cubicBezTo>
                  <a:lnTo>
                    <a:pt x="1708" y="5812"/>
                  </a:lnTo>
                  <a:lnTo>
                    <a:pt x="826" y="5812"/>
                  </a:lnTo>
                  <a:lnTo>
                    <a:pt x="826" y="5667"/>
                  </a:lnTo>
                  <a:close/>
                  <a:moveTo>
                    <a:pt x="6107" y="5995"/>
                  </a:moveTo>
                  <a:lnTo>
                    <a:pt x="6107" y="6186"/>
                  </a:lnTo>
                  <a:cubicBezTo>
                    <a:pt x="6107" y="6186"/>
                    <a:pt x="6106" y="6186"/>
                    <a:pt x="6106" y="6186"/>
                  </a:cubicBezTo>
                  <a:lnTo>
                    <a:pt x="321" y="6186"/>
                  </a:lnTo>
                  <a:lnTo>
                    <a:pt x="322" y="5994"/>
                  </a:lnTo>
                  <a:lnTo>
                    <a:pt x="6107" y="5995"/>
                  </a:lnTo>
                  <a:close/>
                  <a:moveTo>
                    <a:pt x="5574" y="5671"/>
                  </a:moveTo>
                  <a:cubicBezTo>
                    <a:pt x="5584" y="5671"/>
                    <a:pt x="5593" y="5669"/>
                    <a:pt x="5602" y="5666"/>
                  </a:cubicBezTo>
                  <a:lnTo>
                    <a:pt x="5602" y="5812"/>
                  </a:lnTo>
                  <a:lnTo>
                    <a:pt x="4720" y="5812"/>
                  </a:lnTo>
                  <a:lnTo>
                    <a:pt x="4720" y="5667"/>
                  </a:lnTo>
                  <a:cubicBezTo>
                    <a:pt x="4728" y="5670"/>
                    <a:pt x="4738" y="5671"/>
                    <a:pt x="4748" y="5671"/>
                  </a:cubicBezTo>
                  <a:lnTo>
                    <a:pt x="5574" y="5671"/>
                  </a:lnTo>
                  <a:close/>
                  <a:moveTo>
                    <a:pt x="4911" y="3162"/>
                  </a:moveTo>
                  <a:lnTo>
                    <a:pt x="4839" y="3162"/>
                  </a:lnTo>
                  <a:lnTo>
                    <a:pt x="4839" y="3037"/>
                  </a:lnTo>
                  <a:lnTo>
                    <a:pt x="5483" y="3037"/>
                  </a:lnTo>
                  <a:lnTo>
                    <a:pt x="5483" y="3162"/>
                  </a:lnTo>
                  <a:lnTo>
                    <a:pt x="5411" y="3162"/>
                  </a:lnTo>
                  <a:cubicBezTo>
                    <a:pt x="5361" y="3162"/>
                    <a:pt x="5320" y="3203"/>
                    <a:pt x="5320" y="3253"/>
                  </a:cubicBezTo>
                  <a:lnTo>
                    <a:pt x="5320" y="5262"/>
                  </a:lnTo>
                  <a:cubicBezTo>
                    <a:pt x="5320" y="5312"/>
                    <a:pt x="5361" y="5353"/>
                    <a:pt x="5411" y="5353"/>
                  </a:cubicBezTo>
                  <a:lnTo>
                    <a:pt x="5483" y="5353"/>
                  </a:lnTo>
                  <a:lnTo>
                    <a:pt x="5483" y="5489"/>
                  </a:lnTo>
                  <a:lnTo>
                    <a:pt x="4839" y="5489"/>
                  </a:lnTo>
                  <a:lnTo>
                    <a:pt x="4839" y="5353"/>
                  </a:lnTo>
                  <a:lnTo>
                    <a:pt x="4911" y="5353"/>
                  </a:lnTo>
                  <a:cubicBezTo>
                    <a:pt x="4961" y="5353"/>
                    <a:pt x="5002" y="5312"/>
                    <a:pt x="5002" y="5262"/>
                  </a:cubicBezTo>
                  <a:lnTo>
                    <a:pt x="5002" y="3253"/>
                  </a:lnTo>
                  <a:cubicBezTo>
                    <a:pt x="5002" y="3203"/>
                    <a:pt x="4961" y="3162"/>
                    <a:pt x="4911" y="3162"/>
                  </a:cubicBezTo>
                  <a:close/>
                  <a:moveTo>
                    <a:pt x="5602" y="2855"/>
                  </a:moveTo>
                  <a:lnTo>
                    <a:pt x="5602" y="2855"/>
                  </a:lnTo>
                  <a:lnTo>
                    <a:pt x="5574" y="2855"/>
                  </a:lnTo>
                  <a:cubicBezTo>
                    <a:pt x="5574" y="2855"/>
                    <a:pt x="5574" y="2855"/>
                    <a:pt x="5574" y="2855"/>
                  </a:cubicBezTo>
                  <a:cubicBezTo>
                    <a:pt x="5574" y="2855"/>
                    <a:pt x="5574" y="2855"/>
                    <a:pt x="5574" y="2855"/>
                  </a:cubicBezTo>
                  <a:lnTo>
                    <a:pt x="4748" y="2855"/>
                  </a:lnTo>
                  <a:lnTo>
                    <a:pt x="4748" y="2855"/>
                  </a:lnTo>
                  <a:lnTo>
                    <a:pt x="4720" y="2855"/>
                  </a:lnTo>
                  <a:lnTo>
                    <a:pt x="4720" y="2703"/>
                  </a:lnTo>
                  <a:lnTo>
                    <a:pt x="5602" y="2703"/>
                  </a:lnTo>
                  <a:lnTo>
                    <a:pt x="5602" y="285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82">
              <a:extLst>
                <a:ext uri="{FF2B5EF4-FFF2-40B4-BE49-F238E27FC236}">
                  <a16:creationId xmlns:a16="http://schemas.microsoft.com/office/drawing/2014/main" id="{EA8D33F6-3B36-4CB0-9361-FF72ED6887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4" y="3436"/>
              <a:ext cx="16" cy="29"/>
            </a:xfrm>
            <a:custGeom>
              <a:avLst/>
              <a:gdLst>
                <a:gd name="T0" fmla="*/ 373 w 628"/>
                <a:gd name="T1" fmla="*/ 483 h 1147"/>
                <a:gd name="T2" fmla="*/ 373 w 628"/>
                <a:gd name="T3" fmla="*/ 199 h 1147"/>
                <a:gd name="T4" fmla="*/ 541 w 628"/>
                <a:gd name="T5" fmla="*/ 250 h 1147"/>
                <a:gd name="T6" fmla="*/ 603 w 628"/>
                <a:gd name="T7" fmla="*/ 171 h 1147"/>
                <a:gd name="T8" fmla="*/ 373 w 628"/>
                <a:gd name="T9" fmla="*/ 70 h 1147"/>
                <a:gd name="T10" fmla="*/ 373 w 628"/>
                <a:gd name="T11" fmla="*/ 32 h 1147"/>
                <a:gd name="T12" fmla="*/ 332 w 628"/>
                <a:gd name="T13" fmla="*/ 0 h 1147"/>
                <a:gd name="T14" fmla="*/ 291 w 628"/>
                <a:gd name="T15" fmla="*/ 32 h 1147"/>
                <a:gd name="T16" fmla="*/ 291 w 628"/>
                <a:gd name="T17" fmla="*/ 73 h 1147"/>
                <a:gd name="T18" fmla="*/ 25 w 628"/>
                <a:gd name="T19" fmla="*/ 333 h 1147"/>
                <a:gd name="T20" fmla="*/ 291 w 628"/>
                <a:gd name="T21" fmla="*/ 607 h 1147"/>
                <a:gd name="T22" fmla="*/ 291 w 628"/>
                <a:gd name="T23" fmla="*/ 936 h 1147"/>
                <a:gd name="T24" fmla="*/ 64 w 628"/>
                <a:gd name="T25" fmla="*/ 826 h 1147"/>
                <a:gd name="T26" fmla="*/ 0 w 628"/>
                <a:gd name="T27" fmla="*/ 906 h 1147"/>
                <a:gd name="T28" fmla="*/ 291 w 628"/>
                <a:gd name="T29" fmla="*/ 1071 h 1147"/>
                <a:gd name="T30" fmla="*/ 291 w 628"/>
                <a:gd name="T31" fmla="*/ 1071 h 1147"/>
                <a:gd name="T32" fmla="*/ 291 w 628"/>
                <a:gd name="T33" fmla="*/ 1115 h 1147"/>
                <a:gd name="T34" fmla="*/ 332 w 628"/>
                <a:gd name="T35" fmla="*/ 1147 h 1147"/>
                <a:gd name="T36" fmla="*/ 373 w 628"/>
                <a:gd name="T37" fmla="*/ 1115 h 1147"/>
                <a:gd name="T38" fmla="*/ 373 w 628"/>
                <a:gd name="T39" fmla="*/ 1067 h 1147"/>
                <a:gd name="T40" fmla="*/ 628 w 628"/>
                <a:gd name="T41" fmla="*/ 779 h 1147"/>
                <a:gd name="T42" fmla="*/ 373 w 628"/>
                <a:gd name="T43" fmla="*/ 483 h 1147"/>
                <a:gd name="T44" fmla="*/ 299 w 628"/>
                <a:gd name="T45" fmla="*/ 456 h 1147"/>
                <a:gd name="T46" fmla="*/ 165 w 628"/>
                <a:gd name="T47" fmla="*/ 319 h 1147"/>
                <a:gd name="T48" fmla="*/ 299 w 628"/>
                <a:gd name="T49" fmla="*/ 202 h 1147"/>
                <a:gd name="T50" fmla="*/ 299 w 628"/>
                <a:gd name="T51" fmla="*/ 456 h 1147"/>
                <a:gd name="T52" fmla="*/ 365 w 628"/>
                <a:gd name="T53" fmla="*/ 933 h 1147"/>
                <a:gd name="T54" fmla="*/ 365 w 628"/>
                <a:gd name="T55" fmla="*/ 638 h 1147"/>
                <a:gd name="T56" fmla="*/ 488 w 628"/>
                <a:gd name="T57" fmla="*/ 794 h 1147"/>
                <a:gd name="T58" fmla="*/ 365 w 628"/>
                <a:gd name="T59" fmla="*/ 933 h 1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28" h="1147">
                  <a:moveTo>
                    <a:pt x="373" y="483"/>
                  </a:moveTo>
                  <a:lnTo>
                    <a:pt x="373" y="199"/>
                  </a:lnTo>
                  <a:cubicBezTo>
                    <a:pt x="471" y="206"/>
                    <a:pt x="508" y="250"/>
                    <a:pt x="541" y="250"/>
                  </a:cubicBezTo>
                  <a:cubicBezTo>
                    <a:pt x="583" y="250"/>
                    <a:pt x="603" y="197"/>
                    <a:pt x="603" y="171"/>
                  </a:cubicBezTo>
                  <a:cubicBezTo>
                    <a:pt x="603" y="102"/>
                    <a:pt x="469" y="73"/>
                    <a:pt x="373" y="70"/>
                  </a:cubicBezTo>
                  <a:lnTo>
                    <a:pt x="373" y="32"/>
                  </a:lnTo>
                  <a:cubicBezTo>
                    <a:pt x="373" y="16"/>
                    <a:pt x="352" y="0"/>
                    <a:pt x="332" y="0"/>
                  </a:cubicBezTo>
                  <a:cubicBezTo>
                    <a:pt x="308" y="0"/>
                    <a:pt x="291" y="16"/>
                    <a:pt x="291" y="32"/>
                  </a:cubicBezTo>
                  <a:lnTo>
                    <a:pt x="291" y="73"/>
                  </a:lnTo>
                  <a:cubicBezTo>
                    <a:pt x="158" y="87"/>
                    <a:pt x="25" y="157"/>
                    <a:pt x="25" y="333"/>
                  </a:cubicBezTo>
                  <a:cubicBezTo>
                    <a:pt x="25" y="512"/>
                    <a:pt x="165" y="562"/>
                    <a:pt x="291" y="607"/>
                  </a:cubicBezTo>
                  <a:lnTo>
                    <a:pt x="291" y="936"/>
                  </a:lnTo>
                  <a:cubicBezTo>
                    <a:pt x="148" y="924"/>
                    <a:pt x="111" y="826"/>
                    <a:pt x="64" y="826"/>
                  </a:cubicBezTo>
                  <a:cubicBezTo>
                    <a:pt x="30" y="826"/>
                    <a:pt x="0" y="873"/>
                    <a:pt x="0" y="906"/>
                  </a:cubicBezTo>
                  <a:cubicBezTo>
                    <a:pt x="0" y="975"/>
                    <a:pt x="118" y="1068"/>
                    <a:pt x="291" y="1071"/>
                  </a:cubicBezTo>
                  <a:lnTo>
                    <a:pt x="291" y="1071"/>
                  </a:lnTo>
                  <a:lnTo>
                    <a:pt x="291" y="1115"/>
                  </a:lnTo>
                  <a:cubicBezTo>
                    <a:pt x="291" y="1131"/>
                    <a:pt x="308" y="1147"/>
                    <a:pt x="332" y="1147"/>
                  </a:cubicBezTo>
                  <a:cubicBezTo>
                    <a:pt x="352" y="1147"/>
                    <a:pt x="373" y="1131"/>
                    <a:pt x="373" y="1115"/>
                  </a:cubicBezTo>
                  <a:lnTo>
                    <a:pt x="373" y="1067"/>
                  </a:lnTo>
                  <a:cubicBezTo>
                    <a:pt x="524" y="1046"/>
                    <a:pt x="628" y="951"/>
                    <a:pt x="628" y="779"/>
                  </a:cubicBezTo>
                  <a:cubicBezTo>
                    <a:pt x="628" y="589"/>
                    <a:pt x="495" y="527"/>
                    <a:pt x="373" y="483"/>
                  </a:cubicBezTo>
                  <a:close/>
                  <a:moveTo>
                    <a:pt x="299" y="456"/>
                  </a:moveTo>
                  <a:cubicBezTo>
                    <a:pt x="225" y="428"/>
                    <a:pt x="165" y="399"/>
                    <a:pt x="165" y="319"/>
                  </a:cubicBezTo>
                  <a:cubicBezTo>
                    <a:pt x="165" y="246"/>
                    <a:pt x="221" y="211"/>
                    <a:pt x="299" y="202"/>
                  </a:cubicBezTo>
                  <a:lnTo>
                    <a:pt x="299" y="456"/>
                  </a:lnTo>
                  <a:close/>
                  <a:moveTo>
                    <a:pt x="365" y="933"/>
                  </a:moveTo>
                  <a:lnTo>
                    <a:pt x="365" y="638"/>
                  </a:lnTo>
                  <a:cubicBezTo>
                    <a:pt x="434" y="667"/>
                    <a:pt x="488" y="706"/>
                    <a:pt x="488" y="794"/>
                  </a:cubicBezTo>
                  <a:cubicBezTo>
                    <a:pt x="488" y="874"/>
                    <a:pt x="441" y="919"/>
                    <a:pt x="365" y="93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18FAB4E9-C63C-4EE9-87B6-7F90320C503E}"/>
              </a:ext>
            </a:extLst>
          </p:cNvPr>
          <p:cNvSpPr/>
          <p:nvPr/>
        </p:nvSpPr>
        <p:spPr>
          <a:xfrm>
            <a:off x="396740" y="2201715"/>
            <a:ext cx="11333298" cy="20544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900"/>
              </a:spcBef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йилдан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бошлаб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Goldman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Sachsнинг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</a:t>
            </a:r>
            <a:r>
              <a:rPr lang="uz-Cyrl-UZ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иқ юқори мартабал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раҳбарлари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Малайзия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Абу-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Дабидаги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Cyrl-UZ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юқори лавозимдаги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амалдорларини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пора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бериш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воситачидан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фойдаланганлар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Ушбу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поралар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Goldman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Sachsга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 Development </a:t>
            </a:r>
            <a:r>
              <a:rPr 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Berhad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Малайзиянинг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дан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фойдали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бизнесни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олиш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шу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жумладан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6,5 млрд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долларга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Cyrl-UZ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яқин миқдордаги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облигацияларни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андеррайтинг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кўринишида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жойлаштиришга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имкон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берди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300"/>
              </a:spcBef>
            </a:pP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Тергов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ишлари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Малайзиянинг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Cyrl-UZ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юқори мартабал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мансабдор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шахслари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иштирокидаги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коррупцион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схемаларни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ошкор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қилди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ўша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вақтда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Малайзиянинг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бош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вазири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лавозимини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эгаллаб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турган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Наджиб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Разакнинг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шахсий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Cyrl-UZ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ҳисобварақларида ушбу суммадан деярли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$700 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млн.долларни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ани</a:t>
            </a:r>
            <a:r>
              <a:rPr lang="uz-Cyrl-UZ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қлашга имкон берди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фондининг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қисми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хорижий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мансабдор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шахсларга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пора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беришга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кетди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Ҳозирги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Cyrl-UZ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вақтда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Малайзиянинг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собиқ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бош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вазири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Cyrl-UZ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қамоқ жазосини ўтаяпти 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(12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>
              <a:spcBef>
                <a:spcPts val="300"/>
              </a:spcBef>
            </a:pPr>
            <a:endParaRPr lang="en-US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FB2E5BD-1230-45C9-BD71-6F29AB8B6CBD}"/>
              </a:ext>
            </a:extLst>
          </p:cNvPr>
          <p:cNvSpPr/>
          <p:nvPr/>
        </p:nvSpPr>
        <p:spPr>
          <a:xfrm>
            <a:off x="438150" y="4328972"/>
            <a:ext cx="11310938" cy="125574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840" rtlCol="0" anchor="ctr"/>
          <a:lstStyle/>
          <a:p>
            <a:pPr>
              <a:spcBef>
                <a:spcPts val="600"/>
              </a:spcBef>
            </a:pPr>
            <a:r>
              <a:rPr lang="ru-RU" b="1" dirty="0" err="1">
                <a:solidFill>
                  <a:schemeClr val="tx2"/>
                </a:solidFill>
              </a:rPr>
              <a:t>Жазо</a:t>
            </a:r>
            <a:r>
              <a:rPr lang="ru-RU" b="1" dirty="0">
                <a:solidFill>
                  <a:schemeClr val="tx2"/>
                </a:solidFill>
              </a:rPr>
              <a:t>:</a:t>
            </a:r>
            <a:endParaRPr lang="en-US" b="1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</a:pPr>
            <a:r>
              <a:rPr lang="ru-RU" dirty="0">
                <a:solidFill>
                  <a:srgbClr val="004BD2"/>
                </a:solidFill>
              </a:rPr>
              <a:t>Goldman Sachs 2,9 млрд АҚШ </a:t>
            </a:r>
            <a:r>
              <a:rPr lang="ru-RU" dirty="0" err="1">
                <a:solidFill>
                  <a:srgbClr val="004BD2"/>
                </a:solidFill>
              </a:rPr>
              <a:t>доллари</a:t>
            </a:r>
            <a:r>
              <a:rPr lang="ru-RU" dirty="0">
                <a:solidFill>
                  <a:srgbClr val="004BD2"/>
                </a:solidFill>
              </a:rPr>
              <a:t> </a:t>
            </a:r>
            <a:r>
              <a:rPr lang="ru-RU" dirty="0" err="1">
                <a:solidFill>
                  <a:srgbClr val="004BD2"/>
                </a:solidFill>
              </a:rPr>
              <a:t>миқдорида</a:t>
            </a:r>
            <a:r>
              <a:rPr lang="ru-RU" dirty="0">
                <a:solidFill>
                  <a:srgbClr val="004BD2"/>
                </a:solidFill>
              </a:rPr>
              <a:t> жарима т</a:t>
            </a:r>
            <a:r>
              <a:rPr lang="uz-Cyrl-UZ" dirty="0">
                <a:solidFill>
                  <a:srgbClr val="004BD2"/>
                </a:solidFill>
              </a:rPr>
              <a:t>ўлаши керак </a:t>
            </a:r>
            <a:endParaRPr lang="ru-RU" dirty="0">
              <a:solidFill>
                <a:srgbClr val="004BD2"/>
              </a:solidFill>
            </a:endParaRPr>
          </a:p>
        </p:txBody>
      </p:sp>
      <p:grpSp>
        <p:nvGrpSpPr>
          <p:cNvPr id="16" name="Group 4">
            <a:extLst>
              <a:ext uri="{FF2B5EF4-FFF2-40B4-BE49-F238E27FC236}">
                <a16:creationId xmlns:a16="http://schemas.microsoft.com/office/drawing/2014/main" id="{2253246C-27C5-4A9E-90AC-7BE12C2482E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8979" y="4619776"/>
            <a:ext cx="727122" cy="674133"/>
            <a:chOff x="3458" y="2389"/>
            <a:chExt cx="247" cy="229"/>
          </a:xfrm>
          <a:solidFill>
            <a:srgbClr val="C00000"/>
          </a:solidFill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5F64B892-5B38-418C-B9AA-735AED05E8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58" y="2587"/>
              <a:ext cx="135" cy="31"/>
            </a:xfrm>
            <a:custGeom>
              <a:avLst/>
              <a:gdLst>
                <a:gd name="T0" fmla="*/ 4427 w 4683"/>
                <a:gd name="T1" fmla="*/ 1109 h 1109"/>
                <a:gd name="T2" fmla="*/ 255 w 4683"/>
                <a:gd name="T3" fmla="*/ 1109 h 1109"/>
                <a:gd name="T4" fmla="*/ 0 w 4683"/>
                <a:gd name="T5" fmla="*/ 853 h 1109"/>
                <a:gd name="T6" fmla="*/ 853 w 4683"/>
                <a:gd name="T7" fmla="*/ 0 h 1109"/>
                <a:gd name="T8" fmla="*/ 3830 w 4683"/>
                <a:gd name="T9" fmla="*/ 0 h 1109"/>
                <a:gd name="T10" fmla="*/ 4683 w 4683"/>
                <a:gd name="T11" fmla="*/ 853 h 1109"/>
                <a:gd name="T12" fmla="*/ 4427 w 4683"/>
                <a:gd name="T13" fmla="*/ 1109 h 1109"/>
                <a:gd name="T14" fmla="*/ 853 w 4683"/>
                <a:gd name="T15" fmla="*/ 250 h 1109"/>
                <a:gd name="T16" fmla="*/ 250 w 4683"/>
                <a:gd name="T17" fmla="*/ 853 h 1109"/>
                <a:gd name="T18" fmla="*/ 4433 w 4683"/>
                <a:gd name="T19" fmla="*/ 853 h 1109"/>
                <a:gd name="T20" fmla="*/ 3830 w 4683"/>
                <a:gd name="T21" fmla="*/ 250 h 1109"/>
                <a:gd name="T22" fmla="*/ 853 w 4683"/>
                <a:gd name="T23" fmla="*/ 250 h 1109"/>
                <a:gd name="T24" fmla="*/ 853 w 4683"/>
                <a:gd name="T25" fmla="*/ 250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83" h="1109">
                  <a:moveTo>
                    <a:pt x="4427" y="1109"/>
                  </a:moveTo>
                  <a:lnTo>
                    <a:pt x="255" y="1109"/>
                  </a:lnTo>
                  <a:cubicBezTo>
                    <a:pt x="115" y="1109"/>
                    <a:pt x="0" y="994"/>
                    <a:pt x="0" y="853"/>
                  </a:cubicBezTo>
                  <a:cubicBezTo>
                    <a:pt x="0" y="383"/>
                    <a:pt x="382" y="0"/>
                    <a:pt x="853" y="0"/>
                  </a:cubicBezTo>
                  <a:lnTo>
                    <a:pt x="3830" y="0"/>
                  </a:lnTo>
                  <a:cubicBezTo>
                    <a:pt x="4300" y="0"/>
                    <a:pt x="4683" y="383"/>
                    <a:pt x="4683" y="853"/>
                  </a:cubicBezTo>
                  <a:cubicBezTo>
                    <a:pt x="4683" y="994"/>
                    <a:pt x="4568" y="1109"/>
                    <a:pt x="4427" y="1109"/>
                  </a:cubicBezTo>
                  <a:close/>
                  <a:moveTo>
                    <a:pt x="853" y="250"/>
                  </a:moveTo>
                  <a:cubicBezTo>
                    <a:pt x="520" y="250"/>
                    <a:pt x="250" y="521"/>
                    <a:pt x="250" y="853"/>
                  </a:cubicBezTo>
                  <a:cubicBezTo>
                    <a:pt x="250" y="860"/>
                    <a:pt x="4433" y="862"/>
                    <a:pt x="4433" y="853"/>
                  </a:cubicBezTo>
                  <a:cubicBezTo>
                    <a:pt x="4433" y="521"/>
                    <a:pt x="4162" y="250"/>
                    <a:pt x="3830" y="250"/>
                  </a:cubicBezTo>
                  <a:lnTo>
                    <a:pt x="853" y="250"/>
                  </a:lnTo>
                  <a:close/>
                  <a:moveTo>
                    <a:pt x="853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4195C6F2-A0BB-4CDF-A917-431F713E77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7" y="2469"/>
              <a:ext cx="72" cy="71"/>
            </a:xfrm>
            <a:custGeom>
              <a:avLst/>
              <a:gdLst>
                <a:gd name="T0" fmla="*/ 1620 w 2502"/>
                <a:gd name="T1" fmla="*/ 2386 h 2502"/>
                <a:gd name="T2" fmla="*/ 116 w 2502"/>
                <a:gd name="T3" fmla="*/ 882 h 2502"/>
                <a:gd name="T4" fmla="*/ 116 w 2502"/>
                <a:gd name="T5" fmla="*/ 463 h 2502"/>
                <a:gd name="T6" fmla="*/ 463 w 2502"/>
                <a:gd name="T7" fmla="*/ 116 h 2502"/>
                <a:gd name="T8" fmla="*/ 882 w 2502"/>
                <a:gd name="T9" fmla="*/ 116 h 2502"/>
                <a:gd name="T10" fmla="*/ 2386 w 2502"/>
                <a:gd name="T11" fmla="*/ 1620 h 2502"/>
                <a:gd name="T12" fmla="*/ 2386 w 2502"/>
                <a:gd name="T13" fmla="*/ 2039 h 2502"/>
                <a:gd name="T14" fmla="*/ 2039 w 2502"/>
                <a:gd name="T15" fmla="*/ 2386 h 2502"/>
                <a:gd name="T16" fmla="*/ 1620 w 2502"/>
                <a:gd name="T17" fmla="*/ 2386 h 2502"/>
                <a:gd name="T18" fmla="*/ 639 w 2502"/>
                <a:gd name="T19" fmla="*/ 292 h 2502"/>
                <a:gd name="T20" fmla="*/ 292 w 2502"/>
                <a:gd name="T21" fmla="*/ 640 h 2502"/>
                <a:gd name="T22" fmla="*/ 292 w 2502"/>
                <a:gd name="T23" fmla="*/ 705 h 2502"/>
                <a:gd name="T24" fmla="*/ 1797 w 2502"/>
                <a:gd name="T25" fmla="*/ 2210 h 2502"/>
                <a:gd name="T26" fmla="*/ 1862 w 2502"/>
                <a:gd name="T27" fmla="*/ 2210 h 2502"/>
                <a:gd name="T28" fmla="*/ 2209 w 2502"/>
                <a:gd name="T29" fmla="*/ 1862 h 2502"/>
                <a:gd name="T30" fmla="*/ 2209 w 2502"/>
                <a:gd name="T31" fmla="*/ 1797 h 2502"/>
                <a:gd name="T32" fmla="*/ 705 w 2502"/>
                <a:gd name="T33" fmla="*/ 292 h 2502"/>
                <a:gd name="T34" fmla="*/ 639 w 2502"/>
                <a:gd name="T35" fmla="*/ 292 h 2502"/>
                <a:gd name="T36" fmla="*/ 639 w 2502"/>
                <a:gd name="T37" fmla="*/ 292 h 2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02" h="2502">
                  <a:moveTo>
                    <a:pt x="1620" y="2386"/>
                  </a:moveTo>
                  <a:lnTo>
                    <a:pt x="116" y="882"/>
                  </a:lnTo>
                  <a:cubicBezTo>
                    <a:pt x="0" y="766"/>
                    <a:pt x="0" y="578"/>
                    <a:pt x="116" y="463"/>
                  </a:cubicBezTo>
                  <a:lnTo>
                    <a:pt x="463" y="116"/>
                  </a:lnTo>
                  <a:cubicBezTo>
                    <a:pt x="578" y="0"/>
                    <a:pt x="766" y="0"/>
                    <a:pt x="882" y="116"/>
                  </a:cubicBezTo>
                  <a:lnTo>
                    <a:pt x="2386" y="1620"/>
                  </a:lnTo>
                  <a:cubicBezTo>
                    <a:pt x="2502" y="1735"/>
                    <a:pt x="2502" y="1924"/>
                    <a:pt x="2386" y="2039"/>
                  </a:cubicBezTo>
                  <a:lnTo>
                    <a:pt x="2039" y="2386"/>
                  </a:lnTo>
                  <a:cubicBezTo>
                    <a:pt x="1923" y="2502"/>
                    <a:pt x="1735" y="2502"/>
                    <a:pt x="1620" y="2386"/>
                  </a:cubicBezTo>
                  <a:close/>
                  <a:moveTo>
                    <a:pt x="639" y="292"/>
                  </a:moveTo>
                  <a:lnTo>
                    <a:pt x="292" y="640"/>
                  </a:lnTo>
                  <a:cubicBezTo>
                    <a:pt x="274" y="658"/>
                    <a:pt x="274" y="687"/>
                    <a:pt x="292" y="705"/>
                  </a:cubicBezTo>
                  <a:lnTo>
                    <a:pt x="1797" y="2210"/>
                  </a:lnTo>
                  <a:cubicBezTo>
                    <a:pt x="1815" y="2228"/>
                    <a:pt x="1844" y="2228"/>
                    <a:pt x="1862" y="2210"/>
                  </a:cubicBezTo>
                  <a:lnTo>
                    <a:pt x="2209" y="1862"/>
                  </a:lnTo>
                  <a:cubicBezTo>
                    <a:pt x="2228" y="1844"/>
                    <a:pt x="2228" y="1815"/>
                    <a:pt x="2209" y="1797"/>
                  </a:cubicBezTo>
                  <a:lnTo>
                    <a:pt x="705" y="292"/>
                  </a:lnTo>
                  <a:cubicBezTo>
                    <a:pt x="687" y="274"/>
                    <a:pt x="658" y="274"/>
                    <a:pt x="639" y="292"/>
                  </a:cubicBezTo>
                  <a:close/>
                  <a:moveTo>
                    <a:pt x="639" y="292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F9A28170-8772-4974-B823-206BC5E3A2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77" y="2389"/>
              <a:ext cx="72" cy="72"/>
            </a:xfrm>
            <a:custGeom>
              <a:avLst/>
              <a:gdLst>
                <a:gd name="T0" fmla="*/ 1620 w 2502"/>
                <a:gd name="T1" fmla="*/ 2386 h 2502"/>
                <a:gd name="T2" fmla="*/ 115 w 2502"/>
                <a:gd name="T3" fmla="*/ 882 h 2502"/>
                <a:gd name="T4" fmla="*/ 115 w 2502"/>
                <a:gd name="T5" fmla="*/ 463 h 2502"/>
                <a:gd name="T6" fmla="*/ 463 w 2502"/>
                <a:gd name="T7" fmla="*/ 116 h 2502"/>
                <a:gd name="T8" fmla="*/ 882 w 2502"/>
                <a:gd name="T9" fmla="*/ 116 h 2502"/>
                <a:gd name="T10" fmla="*/ 2386 w 2502"/>
                <a:gd name="T11" fmla="*/ 1620 h 2502"/>
                <a:gd name="T12" fmla="*/ 2386 w 2502"/>
                <a:gd name="T13" fmla="*/ 2039 h 2502"/>
                <a:gd name="T14" fmla="*/ 2039 w 2502"/>
                <a:gd name="T15" fmla="*/ 2386 h 2502"/>
                <a:gd name="T16" fmla="*/ 1620 w 2502"/>
                <a:gd name="T17" fmla="*/ 2386 h 2502"/>
                <a:gd name="T18" fmla="*/ 640 w 2502"/>
                <a:gd name="T19" fmla="*/ 292 h 2502"/>
                <a:gd name="T20" fmla="*/ 292 w 2502"/>
                <a:gd name="T21" fmla="*/ 639 h 2502"/>
                <a:gd name="T22" fmla="*/ 292 w 2502"/>
                <a:gd name="T23" fmla="*/ 705 h 2502"/>
                <a:gd name="T24" fmla="*/ 1797 w 2502"/>
                <a:gd name="T25" fmla="*/ 2210 h 2502"/>
                <a:gd name="T26" fmla="*/ 1862 w 2502"/>
                <a:gd name="T27" fmla="*/ 2210 h 2502"/>
                <a:gd name="T28" fmla="*/ 2209 w 2502"/>
                <a:gd name="T29" fmla="*/ 1862 h 2502"/>
                <a:gd name="T30" fmla="*/ 2209 w 2502"/>
                <a:gd name="T31" fmla="*/ 1797 h 2502"/>
                <a:gd name="T32" fmla="*/ 705 w 2502"/>
                <a:gd name="T33" fmla="*/ 292 h 2502"/>
                <a:gd name="T34" fmla="*/ 640 w 2502"/>
                <a:gd name="T35" fmla="*/ 292 h 2502"/>
                <a:gd name="T36" fmla="*/ 2298 w 2502"/>
                <a:gd name="T37" fmla="*/ 1951 h 2502"/>
                <a:gd name="T38" fmla="*/ 2298 w 2502"/>
                <a:gd name="T39" fmla="*/ 1951 h 2502"/>
                <a:gd name="T40" fmla="*/ 2298 w 2502"/>
                <a:gd name="T41" fmla="*/ 1951 h 2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02" h="2502">
                  <a:moveTo>
                    <a:pt x="1620" y="2386"/>
                  </a:moveTo>
                  <a:lnTo>
                    <a:pt x="115" y="882"/>
                  </a:lnTo>
                  <a:cubicBezTo>
                    <a:pt x="0" y="766"/>
                    <a:pt x="0" y="578"/>
                    <a:pt x="115" y="463"/>
                  </a:cubicBezTo>
                  <a:lnTo>
                    <a:pt x="463" y="116"/>
                  </a:lnTo>
                  <a:cubicBezTo>
                    <a:pt x="579" y="0"/>
                    <a:pt x="766" y="0"/>
                    <a:pt x="882" y="116"/>
                  </a:cubicBezTo>
                  <a:lnTo>
                    <a:pt x="2386" y="1620"/>
                  </a:lnTo>
                  <a:cubicBezTo>
                    <a:pt x="2502" y="1736"/>
                    <a:pt x="2502" y="1924"/>
                    <a:pt x="2386" y="2039"/>
                  </a:cubicBezTo>
                  <a:cubicBezTo>
                    <a:pt x="2165" y="2260"/>
                    <a:pt x="2251" y="2175"/>
                    <a:pt x="2039" y="2386"/>
                  </a:cubicBezTo>
                  <a:cubicBezTo>
                    <a:pt x="1923" y="2502"/>
                    <a:pt x="1736" y="2502"/>
                    <a:pt x="1620" y="2386"/>
                  </a:cubicBezTo>
                  <a:close/>
                  <a:moveTo>
                    <a:pt x="640" y="292"/>
                  </a:moveTo>
                  <a:lnTo>
                    <a:pt x="292" y="639"/>
                  </a:lnTo>
                  <a:cubicBezTo>
                    <a:pt x="274" y="658"/>
                    <a:pt x="274" y="687"/>
                    <a:pt x="292" y="705"/>
                  </a:cubicBezTo>
                  <a:lnTo>
                    <a:pt x="1797" y="2210"/>
                  </a:lnTo>
                  <a:cubicBezTo>
                    <a:pt x="1815" y="2228"/>
                    <a:pt x="1844" y="2228"/>
                    <a:pt x="1862" y="2210"/>
                  </a:cubicBezTo>
                  <a:lnTo>
                    <a:pt x="2209" y="1862"/>
                  </a:lnTo>
                  <a:cubicBezTo>
                    <a:pt x="2228" y="1844"/>
                    <a:pt x="2228" y="1815"/>
                    <a:pt x="2209" y="1797"/>
                  </a:cubicBezTo>
                  <a:lnTo>
                    <a:pt x="705" y="292"/>
                  </a:lnTo>
                  <a:cubicBezTo>
                    <a:pt x="687" y="274"/>
                    <a:pt x="658" y="274"/>
                    <a:pt x="640" y="292"/>
                  </a:cubicBezTo>
                  <a:close/>
                  <a:moveTo>
                    <a:pt x="2298" y="1951"/>
                  </a:moveTo>
                  <a:lnTo>
                    <a:pt x="2298" y="1951"/>
                  </a:lnTo>
                  <a:close/>
                  <a:moveTo>
                    <a:pt x="2298" y="195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7F6370B2-68FD-4113-8A36-42474E33E2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73" y="2464"/>
              <a:ext cx="52" cy="52"/>
            </a:xfrm>
            <a:custGeom>
              <a:avLst/>
              <a:gdLst>
                <a:gd name="T0" fmla="*/ 308 w 1790"/>
                <a:gd name="T1" fmla="*/ 1697 h 1802"/>
                <a:gd name="T2" fmla="*/ 0 w 1790"/>
                <a:gd name="T3" fmla="*/ 1336 h 1802"/>
                <a:gd name="T4" fmla="*/ 1235 w 1790"/>
                <a:gd name="T5" fmla="*/ 49 h 1802"/>
                <a:gd name="T6" fmla="*/ 1412 w 1790"/>
                <a:gd name="T7" fmla="*/ 49 h 1802"/>
                <a:gd name="T8" fmla="*/ 1684 w 1790"/>
                <a:gd name="T9" fmla="*/ 321 h 1802"/>
                <a:gd name="T10" fmla="*/ 1684 w 1790"/>
                <a:gd name="T11" fmla="*/ 705 h 1802"/>
                <a:gd name="T12" fmla="*/ 692 w 1790"/>
                <a:gd name="T13" fmla="*/ 1697 h 1802"/>
                <a:gd name="T14" fmla="*/ 308 w 1790"/>
                <a:gd name="T15" fmla="*/ 1697 h 1802"/>
                <a:gd name="T16" fmla="*/ 301 w 1790"/>
                <a:gd name="T17" fmla="*/ 1336 h 1802"/>
                <a:gd name="T18" fmla="*/ 485 w 1790"/>
                <a:gd name="T19" fmla="*/ 1520 h 1802"/>
                <a:gd name="T20" fmla="*/ 1507 w 1790"/>
                <a:gd name="T21" fmla="*/ 528 h 1802"/>
                <a:gd name="T22" fmla="*/ 1507 w 1790"/>
                <a:gd name="T23" fmla="*/ 498 h 1802"/>
                <a:gd name="T24" fmla="*/ 1323 w 1790"/>
                <a:gd name="T25" fmla="*/ 314 h 1802"/>
                <a:gd name="T26" fmla="*/ 301 w 1790"/>
                <a:gd name="T27" fmla="*/ 1336 h 1802"/>
                <a:gd name="T28" fmla="*/ 1595 w 1790"/>
                <a:gd name="T29" fmla="*/ 616 h 1802"/>
                <a:gd name="T30" fmla="*/ 1595 w 1790"/>
                <a:gd name="T31" fmla="*/ 616 h 1802"/>
                <a:gd name="T32" fmla="*/ 1595 w 1790"/>
                <a:gd name="T33" fmla="*/ 616 h 1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90" h="1802">
                  <a:moveTo>
                    <a:pt x="308" y="1697"/>
                  </a:moveTo>
                  <a:cubicBezTo>
                    <a:pt x="62" y="1436"/>
                    <a:pt x="0" y="1424"/>
                    <a:pt x="0" y="1336"/>
                  </a:cubicBezTo>
                  <a:cubicBezTo>
                    <a:pt x="0" y="1241"/>
                    <a:pt x="14" y="1289"/>
                    <a:pt x="1235" y="49"/>
                  </a:cubicBezTo>
                  <a:cubicBezTo>
                    <a:pt x="1284" y="0"/>
                    <a:pt x="1363" y="0"/>
                    <a:pt x="1412" y="49"/>
                  </a:cubicBezTo>
                  <a:lnTo>
                    <a:pt x="1684" y="321"/>
                  </a:lnTo>
                  <a:cubicBezTo>
                    <a:pt x="1790" y="427"/>
                    <a:pt x="1790" y="599"/>
                    <a:pt x="1684" y="705"/>
                  </a:cubicBezTo>
                  <a:lnTo>
                    <a:pt x="692" y="1697"/>
                  </a:lnTo>
                  <a:cubicBezTo>
                    <a:pt x="586" y="1802"/>
                    <a:pt x="414" y="1802"/>
                    <a:pt x="308" y="1697"/>
                  </a:cubicBezTo>
                  <a:close/>
                  <a:moveTo>
                    <a:pt x="301" y="1336"/>
                  </a:moveTo>
                  <a:lnTo>
                    <a:pt x="485" y="1520"/>
                  </a:lnTo>
                  <a:cubicBezTo>
                    <a:pt x="514" y="1549"/>
                    <a:pt x="480" y="1541"/>
                    <a:pt x="1507" y="528"/>
                  </a:cubicBezTo>
                  <a:cubicBezTo>
                    <a:pt x="1515" y="520"/>
                    <a:pt x="1515" y="506"/>
                    <a:pt x="1507" y="498"/>
                  </a:cubicBezTo>
                  <a:lnTo>
                    <a:pt x="1323" y="314"/>
                  </a:lnTo>
                  <a:lnTo>
                    <a:pt x="301" y="1336"/>
                  </a:lnTo>
                  <a:close/>
                  <a:moveTo>
                    <a:pt x="1595" y="616"/>
                  </a:moveTo>
                  <a:lnTo>
                    <a:pt x="1595" y="616"/>
                  </a:lnTo>
                  <a:close/>
                  <a:moveTo>
                    <a:pt x="1595" y="61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DCA05C0-5479-4B45-8509-82233C9354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93" y="2485"/>
              <a:ext cx="112" cy="112"/>
            </a:xfrm>
            <a:custGeom>
              <a:avLst/>
              <a:gdLst>
                <a:gd name="T0" fmla="*/ 2745 w 3905"/>
                <a:gd name="T1" fmla="*/ 3637 h 3904"/>
                <a:gd name="T2" fmla="*/ 46 w 3905"/>
                <a:gd name="T3" fmla="*/ 747 h 3904"/>
                <a:gd name="T4" fmla="*/ 49 w 3905"/>
                <a:gd name="T5" fmla="*/ 573 h 3904"/>
                <a:gd name="T6" fmla="*/ 573 w 3905"/>
                <a:gd name="T7" fmla="*/ 49 h 3904"/>
                <a:gd name="T8" fmla="*/ 747 w 3905"/>
                <a:gd name="T9" fmla="*/ 46 h 3904"/>
                <a:gd name="T10" fmla="*/ 3637 w 3905"/>
                <a:gd name="T11" fmla="*/ 2744 h 3904"/>
                <a:gd name="T12" fmla="*/ 3652 w 3905"/>
                <a:gd name="T13" fmla="*/ 3652 h 3904"/>
                <a:gd name="T14" fmla="*/ 2745 w 3905"/>
                <a:gd name="T15" fmla="*/ 3637 h 3904"/>
                <a:gd name="T16" fmla="*/ 311 w 3905"/>
                <a:gd name="T17" fmla="*/ 664 h 3904"/>
                <a:gd name="T18" fmla="*/ 2927 w 3905"/>
                <a:gd name="T19" fmla="*/ 3466 h 3904"/>
                <a:gd name="T20" fmla="*/ 3199 w 3905"/>
                <a:gd name="T21" fmla="*/ 3587 h 3904"/>
                <a:gd name="T22" fmla="*/ 3466 w 3905"/>
                <a:gd name="T23" fmla="*/ 2927 h 3904"/>
                <a:gd name="T24" fmla="*/ 664 w 3905"/>
                <a:gd name="T25" fmla="*/ 311 h 3904"/>
                <a:gd name="T26" fmla="*/ 311 w 3905"/>
                <a:gd name="T27" fmla="*/ 664 h 3904"/>
                <a:gd name="T28" fmla="*/ 311 w 3905"/>
                <a:gd name="T29" fmla="*/ 664 h 3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05" h="3904">
                  <a:moveTo>
                    <a:pt x="2745" y="3637"/>
                  </a:moveTo>
                  <a:lnTo>
                    <a:pt x="46" y="747"/>
                  </a:lnTo>
                  <a:cubicBezTo>
                    <a:pt x="0" y="697"/>
                    <a:pt x="1" y="621"/>
                    <a:pt x="49" y="573"/>
                  </a:cubicBezTo>
                  <a:lnTo>
                    <a:pt x="573" y="49"/>
                  </a:lnTo>
                  <a:cubicBezTo>
                    <a:pt x="621" y="1"/>
                    <a:pt x="697" y="0"/>
                    <a:pt x="747" y="46"/>
                  </a:cubicBezTo>
                  <a:lnTo>
                    <a:pt x="3637" y="2744"/>
                  </a:lnTo>
                  <a:cubicBezTo>
                    <a:pt x="3897" y="2988"/>
                    <a:pt x="3905" y="3399"/>
                    <a:pt x="3652" y="3652"/>
                  </a:cubicBezTo>
                  <a:cubicBezTo>
                    <a:pt x="3400" y="3904"/>
                    <a:pt x="2989" y="3898"/>
                    <a:pt x="2745" y="3637"/>
                  </a:cubicBezTo>
                  <a:close/>
                  <a:moveTo>
                    <a:pt x="311" y="664"/>
                  </a:moveTo>
                  <a:lnTo>
                    <a:pt x="2927" y="3466"/>
                  </a:lnTo>
                  <a:cubicBezTo>
                    <a:pt x="2998" y="3542"/>
                    <a:pt x="3095" y="3585"/>
                    <a:pt x="3199" y="3587"/>
                  </a:cubicBezTo>
                  <a:cubicBezTo>
                    <a:pt x="3554" y="3591"/>
                    <a:pt x="3716" y="3161"/>
                    <a:pt x="3466" y="2927"/>
                  </a:cubicBezTo>
                  <a:lnTo>
                    <a:pt x="664" y="311"/>
                  </a:lnTo>
                  <a:lnTo>
                    <a:pt x="311" y="664"/>
                  </a:lnTo>
                  <a:close/>
                  <a:moveTo>
                    <a:pt x="311" y="66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61A65DD4-94C2-42E6-A0B2-8F1BB713FC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80" y="2562"/>
              <a:ext cx="91" cy="32"/>
            </a:xfrm>
            <a:custGeom>
              <a:avLst/>
              <a:gdLst>
                <a:gd name="T0" fmla="*/ 3047 w 3172"/>
                <a:gd name="T1" fmla="*/ 1108 h 1108"/>
                <a:gd name="T2" fmla="*/ 125 w 3172"/>
                <a:gd name="T3" fmla="*/ 1108 h 1108"/>
                <a:gd name="T4" fmla="*/ 0 w 3172"/>
                <a:gd name="T5" fmla="*/ 983 h 1108"/>
                <a:gd name="T6" fmla="*/ 0 w 3172"/>
                <a:gd name="T7" fmla="*/ 865 h 1108"/>
                <a:gd name="T8" fmla="*/ 866 w 3172"/>
                <a:gd name="T9" fmla="*/ 0 h 1108"/>
                <a:gd name="T10" fmla="*/ 1199 w 3172"/>
                <a:gd name="T11" fmla="*/ 0 h 1108"/>
                <a:gd name="T12" fmla="*/ 1324 w 3172"/>
                <a:gd name="T13" fmla="*/ 125 h 1108"/>
                <a:gd name="T14" fmla="*/ 1199 w 3172"/>
                <a:gd name="T15" fmla="*/ 250 h 1108"/>
                <a:gd name="T16" fmla="*/ 866 w 3172"/>
                <a:gd name="T17" fmla="*/ 250 h 1108"/>
                <a:gd name="T18" fmla="*/ 250 w 3172"/>
                <a:gd name="T19" fmla="*/ 858 h 1108"/>
                <a:gd name="T20" fmla="*/ 2922 w 3172"/>
                <a:gd name="T21" fmla="*/ 858 h 1108"/>
                <a:gd name="T22" fmla="*/ 2307 w 3172"/>
                <a:gd name="T23" fmla="*/ 250 h 1108"/>
                <a:gd name="T24" fmla="*/ 1666 w 3172"/>
                <a:gd name="T25" fmla="*/ 250 h 1108"/>
                <a:gd name="T26" fmla="*/ 1541 w 3172"/>
                <a:gd name="T27" fmla="*/ 125 h 1108"/>
                <a:gd name="T28" fmla="*/ 1666 w 3172"/>
                <a:gd name="T29" fmla="*/ 0 h 1108"/>
                <a:gd name="T30" fmla="*/ 2307 w 3172"/>
                <a:gd name="T31" fmla="*/ 0 h 1108"/>
                <a:gd name="T32" fmla="*/ 3172 w 3172"/>
                <a:gd name="T33" fmla="*/ 865 h 1108"/>
                <a:gd name="T34" fmla="*/ 3172 w 3172"/>
                <a:gd name="T35" fmla="*/ 983 h 1108"/>
                <a:gd name="T36" fmla="*/ 3047 w 3172"/>
                <a:gd name="T37" fmla="*/ 1108 h 1108"/>
                <a:gd name="T38" fmla="*/ 3047 w 3172"/>
                <a:gd name="T39" fmla="*/ 1108 h 1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72" h="1108">
                  <a:moveTo>
                    <a:pt x="3047" y="1108"/>
                  </a:moveTo>
                  <a:lnTo>
                    <a:pt x="125" y="1108"/>
                  </a:lnTo>
                  <a:cubicBezTo>
                    <a:pt x="56" y="1108"/>
                    <a:pt x="0" y="1052"/>
                    <a:pt x="0" y="983"/>
                  </a:cubicBezTo>
                  <a:lnTo>
                    <a:pt x="0" y="865"/>
                  </a:lnTo>
                  <a:cubicBezTo>
                    <a:pt x="0" y="388"/>
                    <a:pt x="389" y="0"/>
                    <a:pt x="866" y="0"/>
                  </a:cubicBezTo>
                  <a:lnTo>
                    <a:pt x="1199" y="0"/>
                  </a:lnTo>
                  <a:cubicBezTo>
                    <a:pt x="1268" y="0"/>
                    <a:pt x="1324" y="56"/>
                    <a:pt x="1324" y="125"/>
                  </a:cubicBezTo>
                  <a:cubicBezTo>
                    <a:pt x="1324" y="194"/>
                    <a:pt x="1268" y="250"/>
                    <a:pt x="1199" y="250"/>
                  </a:cubicBezTo>
                  <a:lnTo>
                    <a:pt x="866" y="250"/>
                  </a:lnTo>
                  <a:cubicBezTo>
                    <a:pt x="529" y="250"/>
                    <a:pt x="254" y="523"/>
                    <a:pt x="250" y="858"/>
                  </a:cubicBezTo>
                  <a:lnTo>
                    <a:pt x="2922" y="858"/>
                  </a:lnTo>
                  <a:cubicBezTo>
                    <a:pt x="2919" y="523"/>
                    <a:pt x="2644" y="250"/>
                    <a:pt x="2307" y="250"/>
                  </a:cubicBezTo>
                  <a:lnTo>
                    <a:pt x="1666" y="250"/>
                  </a:lnTo>
                  <a:cubicBezTo>
                    <a:pt x="1597" y="250"/>
                    <a:pt x="1541" y="194"/>
                    <a:pt x="1541" y="125"/>
                  </a:cubicBezTo>
                  <a:cubicBezTo>
                    <a:pt x="1541" y="56"/>
                    <a:pt x="1597" y="0"/>
                    <a:pt x="1666" y="0"/>
                  </a:cubicBezTo>
                  <a:lnTo>
                    <a:pt x="2307" y="0"/>
                  </a:lnTo>
                  <a:cubicBezTo>
                    <a:pt x="2784" y="0"/>
                    <a:pt x="3172" y="388"/>
                    <a:pt x="3172" y="865"/>
                  </a:cubicBezTo>
                  <a:lnTo>
                    <a:pt x="3172" y="983"/>
                  </a:lnTo>
                  <a:cubicBezTo>
                    <a:pt x="3172" y="1052"/>
                    <a:pt x="3116" y="1108"/>
                    <a:pt x="3047" y="1108"/>
                  </a:cubicBezTo>
                  <a:close/>
                  <a:moveTo>
                    <a:pt x="3047" y="110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C185B36A-3C87-4026-B741-8936585037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" y="2410"/>
              <a:ext cx="110" cy="109"/>
            </a:xfrm>
            <a:custGeom>
              <a:avLst/>
              <a:gdLst>
                <a:gd name="T0" fmla="*/ 1343 w 3827"/>
                <a:gd name="T1" fmla="*/ 3711 h 3826"/>
                <a:gd name="T2" fmla="*/ 116 w 3827"/>
                <a:gd name="T3" fmla="*/ 2484 h 3826"/>
                <a:gd name="T4" fmla="*/ 116 w 3827"/>
                <a:gd name="T5" fmla="*/ 2065 h 3826"/>
                <a:gd name="T6" fmla="*/ 1102 w 3827"/>
                <a:gd name="T7" fmla="*/ 1079 h 3826"/>
                <a:gd name="T8" fmla="*/ 1279 w 3827"/>
                <a:gd name="T9" fmla="*/ 1079 h 3826"/>
                <a:gd name="T10" fmla="*/ 1279 w 3827"/>
                <a:gd name="T11" fmla="*/ 1256 h 3826"/>
                <a:gd name="T12" fmla="*/ 293 w 3827"/>
                <a:gd name="T13" fmla="*/ 2242 h 3826"/>
                <a:gd name="T14" fmla="*/ 293 w 3827"/>
                <a:gd name="T15" fmla="*/ 2308 h 3826"/>
                <a:gd name="T16" fmla="*/ 1519 w 3827"/>
                <a:gd name="T17" fmla="*/ 3534 h 3826"/>
                <a:gd name="T18" fmla="*/ 1585 w 3827"/>
                <a:gd name="T19" fmla="*/ 3534 h 3826"/>
                <a:gd name="T20" fmla="*/ 3534 w 3827"/>
                <a:gd name="T21" fmla="*/ 1519 h 3826"/>
                <a:gd name="T22" fmla="*/ 2307 w 3827"/>
                <a:gd name="T23" fmla="*/ 293 h 3826"/>
                <a:gd name="T24" fmla="*/ 2242 w 3827"/>
                <a:gd name="T25" fmla="*/ 293 h 3826"/>
                <a:gd name="T26" fmla="*/ 1609 w 3827"/>
                <a:gd name="T27" fmla="*/ 926 h 3826"/>
                <a:gd name="T28" fmla="*/ 1432 w 3827"/>
                <a:gd name="T29" fmla="*/ 926 h 3826"/>
                <a:gd name="T30" fmla="*/ 1432 w 3827"/>
                <a:gd name="T31" fmla="*/ 749 h 3826"/>
                <a:gd name="T32" fmla="*/ 2065 w 3827"/>
                <a:gd name="T33" fmla="*/ 116 h 3826"/>
                <a:gd name="T34" fmla="*/ 2484 w 3827"/>
                <a:gd name="T35" fmla="*/ 116 h 3826"/>
                <a:gd name="T36" fmla="*/ 3711 w 3827"/>
                <a:gd name="T37" fmla="*/ 1343 h 3826"/>
                <a:gd name="T38" fmla="*/ 3711 w 3827"/>
                <a:gd name="T39" fmla="*/ 1762 h 3826"/>
                <a:gd name="T40" fmla="*/ 1762 w 3827"/>
                <a:gd name="T41" fmla="*/ 3711 h 3826"/>
                <a:gd name="T42" fmla="*/ 1343 w 3827"/>
                <a:gd name="T43" fmla="*/ 3711 h 3826"/>
                <a:gd name="T44" fmla="*/ 1343 w 3827"/>
                <a:gd name="T45" fmla="*/ 3711 h 3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827" h="3826">
                  <a:moveTo>
                    <a:pt x="1343" y="3711"/>
                  </a:moveTo>
                  <a:lnTo>
                    <a:pt x="116" y="2484"/>
                  </a:lnTo>
                  <a:cubicBezTo>
                    <a:pt x="1" y="2369"/>
                    <a:pt x="0" y="2181"/>
                    <a:pt x="116" y="2065"/>
                  </a:cubicBezTo>
                  <a:lnTo>
                    <a:pt x="1102" y="1079"/>
                  </a:lnTo>
                  <a:cubicBezTo>
                    <a:pt x="1151" y="1030"/>
                    <a:pt x="1230" y="1030"/>
                    <a:pt x="1279" y="1079"/>
                  </a:cubicBezTo>
                  <a:cubicBezTo>
                    <a:pt x="1328" y="1128"/>
                    <a:pt x="1328" y="1207"/>
                    <a:pt x="1279" y="1256"/>
                  </a:cubicBezTo>
                  <a:lnTo>
                    <a:pt x="293" y="2242"/>
                  </a:lnTo>
                  <a:cubicBezTo>
                    <a:pt x="275" y="2260"/>
                    <a:pt x="275" y="2289"/>
                    <a:pt x="293" y="2308"/>
                  </a:cubicBezTo>
                  <a:lnTo>
                    <a:pt x="1519" y="3534"/>
                  </a:lnTo>
                  <a:cubicBezTo>
                    <a:pt x="1537" y="3552"/>
                    <a:pt x="1567" y="3552"/>
                    <a:pt x="1585" y="3534"/>
                  </a:cubicBezTo>
                  <a:cubicBezTo>
                    <a:pt x="3604" y="1503"/>
                    <a:pt x="3588" y="1573"/>
                    <a:pt x="3534" y="1519"/>
                  </a:cubicBezTo>
                  <a:lnTo>
                    <a:pt x="2307" y="293"/>
                  </a:lnTo>
                  <a:cubicBezTo>
                    <a:pt x="2289" y="275"/>
                    <a:pt x="2260" y="275"/>
                    <a:pt x="2242" y="293"/>
                  </a:cubicBezTo>
                  <a:lnTo>
                    <a:pt x="1609" y="926"/>
                  </a:lnTo>
                  <a:cubicBezTo>
                    <a:pt x="1560" y="975"/>
                    <a:pt x="1481" y="975"/>
                    <a:pt x="1432" y="926"/>
                  </a:cubicBezTo>
                  <a:cubicBezTo>
                    <a:pt x="1383" y="877"/>
                    <a:pt x="1383" y="798"/>
                    <a:pt x="1432" y="749"/>
                  </a:cubicBezTo>
                  <a:lnTo>
                    <a:pt x="2065" y="116"/>
                  </a:lnTo>
                  <a:cubicBezTo>
                    <a:pt x="2181" y="0"/>
                    <a:pt x="2368" y="0"/>
                    <a:pt x="2484" y="116"/>
                  </a:cubicBezTo>
                  <a:lnTo>
                    <a:pt x="3711" y="1343"/>
                  </a:lnTo>
                  <a:cubicBezTo>
                    <a:pt x="3826" y="1458"/>
                    <a:pt x="3827" y="1646"/>
                    <a:pt x="3711" y="1762"/>
                  </a:cubicBezTo>
                  <a:lnTo>
                    <a:pt x="1762" y="3711"/>
                  </a:lnTo>
                  <a:cubicBezTo>
                    <a:pt x="1646" y="3826"/>
                    <a:pt x="1458" y="3826"/>
                    <a:pt x="1343" y="3711"/>
                  </a:cubicBezTo>
                  <a:close/>
                  <a:moveTo>
                    <a:pt x="1343" y="371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810396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66F35-A1C9-4247-B813-A279A5DAC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FCPA</a:t>
            </a:r>
            <a:r>
              <a:rPr lang="uz-Cyrl-UZ" dirty="0"/>
              <a:t> га риоя қилмаслик ҳолатлари</a:t>
            </a:r>
            <a:endParaRPr lang="en-US" dirty="0"/>
          </a:p>
        </p:txBody>
      </p:sp>
      <p:sp>
        <p:nvSpPr>
          <p:cNvPr id="3" name="object 12">
            <a:extLst>
              <a:ext uri="{FF2B5EF4-FFF2-40B4-BE49-F238E27FC236}">
                <a16:creationId xmlns:a16="http://schemas.microsoft.com/office/drawing/2014/main" id="{C8D908CF-FF64-4F57-A202-995E8ADD5047}"/>
              </a:ext>
            </a:extLst>
          </p:cNvPr>
          <p:cNvSpPr/>
          <p:nvPr/>
        </p:nvSpPr>
        <p:spPr>
          <a:xfrm>
            <a:off x="438150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970263-370D-4FFC-9572-B3EA0ED5E724}"/>
              </a:ext>
            </a:extLst>
          </p:cNvPr>
          <p:cNvSpPr/>
          <p:nvPr/>
        </p:nvSpPr>
        <p:spPr>
          <a:xfrm>
            <a:off x="1348599" y="1425558"/>
            <a:ext cx="103032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>
                <a:solidFill>
                  <a:srgbClr val="49A9F6"/>
                </a:solidFill>
              </a:rPr>
              <a:t>FCPA </a:t>
            </a:r>
            <a:r>
              <a:rPr lang="ru-RU" sz="2000" b="1" dirty="0" err="1">
                <a:solidFill>
                  <a:srgbClr val="49A9F6"/>
                </a:solidFill>
              </a:rPr>
              <a:t>талабларини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бузиш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билан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бо</a:t>
            </a:r>
            <a:r>
              <a:rPr lang="uz-Cyrl-UZ" sz="2000" b="1" dirty="0">
                <a:solidFill>
                  <a:srgbClr val="49A9F6"/>
                </a:solidFill>
              </a:rPr>
              <a:t>ғлиқ бўлган</a:t>
            </a:r>
            <a:r>
              <a:rPr lang="ru-RU" sz="2000" b="1" dirty="0">
                <a:solidFill>
                  <a:srgbClr val="49A9F6"/>
                </a:solidFill>
              </a:rPr>
              <a:t> коррупция </a:t>
            </a:r>
            <a:r>
              <a:rPr lang="ru-RU" sz="2000" b="1" dirty="0" err="1">
                <a:solidFill>
                  <a:srgbClr val="49A9F6"/>
                </a:solidFill>
              </a:rPr>
              <a:t>ҳолатлари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</a:p>
        </p:txBody>
      </p:sp>
      <p:pic>
        <p:nvPicPr>
          <p:cNvPr id="5" name="Рисунок 80">
            <a:extLst>
              <a:ext uri="{FF2B5EF4-FFF2-40B4-BE49-F238E27FC236}">
                <a16:creationId xmlns:a16="http://schemas.microsoft.com/office/drawing/2014/main" id="{E3956EEE-BE06-4024-9B53-526474DA01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2210" y="1326681"/>
            <a:ext cx="498987" cy="4989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CC1B5A-BD67-42CA-8CD3-FBCD52A0D2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447" y="2227634"/>
            <a:ext cx="6173929" cy="41245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340670-561F-4B10-AE20-5F7CC34B5C97}"/>
              </a:ext>
            </a:extLst>
          </p:cNvPr>
          <p:cNvPicPr/>
          <p:nvPr/>
        </p:nvPicPr>
        <p:blipFill rotWithShape="1">
          <a:blip r:embed="rId5"/>
          <a:srcRect b="18260"/>
          <a:stretch/>
        </p:blipFill>
        <p:spPr>
          <a:xfrm>
            <a:off x="6679845" y="2524855"/>
            <a:ext cx="4106130" cy="25920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08A84B-3B40-434F-BDB9-6D6B1AE6BF1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74565" y="2279224"/>
            <a:ext cx="3971866" cy="36569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20E7F1-214D-450C-A103-3FBBD1CFAE0E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642578" y="3534819"/>
            <a:ext cx="3971866" cy="273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2588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C4056-1E01-436E-AB45-6C948FC2C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UK </a:t>
            </a:r>
            <a:r>
              <a:rPr lang="ru-RU" dirty="0" err="1"/>
              <a:t>Bribery</a:t>
            </a:r>
            <a:r>
              <a:rPr lang="ru-RU" dirty="0"/>
              <a:t> </a:t>
            </a:r>
            <a:r>
              <a:rPr lang="ru-RU" dirty="0" err="1"/>
              <a:t>Act</a:t>
            </a:r>
            <a:r>
              <a:rPr lang="ru-RU" dirty="0"/>
              <a:t> </a:t>
            </a:r>
            <a:r>
              <a:rPr lang="ru-RU" dirty="0" err="1"/>
              <a:t>қоидаларига</a:t>
            </a:r>
            <a:r>
              <a:rPr lang="ru-RU" dirty="0"/>
              <a:t> </a:t>
            </a:r>
            <a:r>
              <a:rPr lang="ru-RU" dirty="0" err="1"/>
              <a:t>риоя</a:t>
            </a:r>
            <a:r>
              <a:rPr lang="ru-RU" dirty="0"/>
              <a:t> </a:t>
            </a:r>
            <a:r>
              <a:rPr lang="ru-RU" dirty="0" err="1"/>
              <a:t>этмаслик</a:t>
            </a:r>
            <a:r>
              <a:rPr lang="ru-RU" dirty="0"/>
              <a:t> </a:t>
            </a:r>
            <a:r>
              <a:rPr lang="uz-Cyrl-UZ" dirty="0"/>
              <a:t>ҳолатлари</a:t>
            </a:r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77F83DD-46FB-48D4-9384-0419AE2C8F48}"/>
              </a:ext>
            </a:extLst>
          </p:cNvPr>
          <p:cNvSpPr/>
          <p:nvPr/>
        </p:nvSpPr>
        <p:spPr>
          <a:xfrm>
            <a:off x="438150" y="1282700"/>
            <a:ext cx="2058865" cy="2653259"/>
          </a:xfrm>
          <a:prstGeom prst="roundRect">
            <a:avLst/>
          </a:prstGeom>
          <a:solidFill>
            <a:schemeClr val="bg1"/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48640" rtlCol="0" anchor="t"/>
          <a:lstStyle/>
          <a:p>
            <a:pPr algn="ctr"/>
            <a:r>
              <a:rPr lang="en-US" sz="1400" b="1" dirty="0">
                <a:solidFill>
                  <a:srgbClr val="004BD2"/>
                </a:solidFill>
              </a:rPr>
              <a:t>Airbus SE</a:t>
            </a:r>
          </a:p>
          <a:p>
            <a:pPr algn="ctr"/>
            <a:endParaRPr lang="en-US" sz="1400" b="1" dirty="0">
              <a:solidFill>
                <a:srgbClr val="004BD2"/>
              </a:solidFill>
            </a:endParaRPr>
          </a:p>
          <a:p>
            <a:pPr algn="ctr"/>
            <a:r>
              <a:rPr lang="ru-RU" sz="1400" dirty="0" err="1">
                <a:solidFill>
                  <a:schemeClr val="tx2"/>
                </a:solidFill>
              </a:rPr>
              <a:t>Европанинг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энг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йирик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аэрокосмик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саноати</a:t>
            </a:r>
            <a:r>
              <a:rPr lang="ru-RU" sz="1400" dirty="0">
                <a:solidFill>
                  <a:schemeClr val="tx2"/>
                </a:solidFill>
              </a:rPr>
              <a:t>  </a:t>
            </a:r>
            <a:r>
              <a:rPr lang="ru-RU" sz="1400" dirty="0" err="1">
                <a:solidFill>
                  <a:schemeClr val="tx2"/>
                </a:solidFill>
              </a:rPr>
              <a:t>корпорацияси</a:t>
            </a:r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1AB2B6-ED07-4EC2-AF9E-DD02C5575AF6}"/>
              </a:ext>
            </a:extLst>
          </p:cNvPr>
          <p:cNvSpPr/>
          <p:nvPr/>
        </p:nvSpPr>
        <p:spPr>
          <a:xfrm>
            <a:off x="1150832" y="3560857"/>
            <a:ext cx="582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</a:rPr>
              <a:t>2020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0C8A696-6AA1-4CA8-B736-E6B6B392BA1C}"/>
              </a:ext>
            </a:extLst>
          </p:cNvPr>
          <p:cNvSpPr/>
          <p:nvPr/>
        </p:nvSpPr>
        <p:spPr>
          <a:xfrm>
            <a:off x="7081835" y="1282700"/>
            <a:ext cx="2058865" cy="2653259"/>
          </a:xfrm>
          <a:prstGeom prst="roundRect">
            <a:avLst/>
          </a:prstGeom>
          <a:solidFill>
            <a:schemeClr val="bg1"/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48640" rtlCol="0" anchor="t"/>
          <a:lstStyle/>
          <a:p>
            <a:pPr algn="ctr"/>
            <a:r>
              <a:rPr lang="en-US" sz="1400" b="1" dirty="0">
                <a:solidFill>
                  <a:srgbClr val="004BD2"/>
                </a:solidFill>
              </a:rPr>
              <a:t>Rolls-Royce PLC</a:t>
            </a:r>
          </a:p>
          <a:p>
            <a:pPr algn="ctr"/>
            <a:r>
              <a:rPr lang="en-US" sz="1400" b="1" dirty="0">
                <a:solidFill>
                  <a:srgbClr val="004BD2"/>
                </a:solidFill>
              </a:rPr>
              <a:t> </a:t>
            </a:r>
          </a:p>
          <a:p>
            <a:pPr algn="ctr"/>
            <a:r>
              <a:rPr lang="ru-RU" sz="1400" dirty="0">
                <a:solidFill>
                  <a:schemeClr val="tx2"/>
                </a:solidFill>
              </a:rPr>
              <a:t>Британия </a:t>
            </a:r>
            <a:r>
              <a:rPr lang="ru-RU" sz="1400" dirty="0" err="1">
                <a:solidFill>
                  <a:schemeClr val="tx2"/>
                </a:solidFill>
              </a:rPr>
              <a:t>машинасозлик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компанияси</a:t>
            </a:r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0456FB-4A7B-41EB-9081-967744557DBF}"/>
              </a:ext>
            </a:extLst>
          </p:cNvPr>
          <p:cNvSpPr/>
          <p:nvPr/>
        </p:nvSpPr>
        <p:spPr>
          <a:xfrm>
            <a:off x="7794517" y="3560857"/>
            <a:ext cx="582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</a:rPr>
              <a:t>2017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3974D5-13D6-43E7-81A8-132FE5646281}"/>
              </a:ext>
            </a:extLst>
          </p:cNvPr>
          <p:cNvSpPr/>
          <p:nvPr/>
        </p:nvSpPr>
        <p:spPr>
          <a:xfrm>
            <a:off x="2719753" y="1282700"/>
            <a:ext cx="3486948" cy="47243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300"/>
              </a:spcAft>
            </a:pPr>
            <a:r>
              <a:rPr lang="ru-RU" sz="1400" b="1" dirty="0" err="1">
                <a:solidFill>
                  <a:schemeClr val="tx2"/>
                </a:solidFill>
              </a:rPr>
              <a:t>Айблов</a:t>
            </a:r>
            <a:endParaRPr lang="ru-RU" sz="1400" b="1" dirty="0">
              <a:solidFill>
                <a:schemeClr val="tx2"/>
              </a:solidFill>
            </a:endParaRPr>
          </a:p>
          <a:p>
            <a:pPr>
              <a:spcAft>
                <a:spcPts val="300"/>
              </a:spcAft>
            </a:pPr>
            <a:r>
              <a:rPr lang="ru-RU" sz="1200" dirty="0">
                <a:solidFill>
                  <a:schemeClr val="tx2"/>
                </a:solidFill>
              </a:rPr>
              <a:t>2020-йилнинг 31-январида </a:t>
            </a:r>
            <a:r>
              <a:rPr lang="en-US" sz="1200" dirty="0">
                <a:solidFill>
                  <a:schemeClr val="tx2"/>
                </a:solidFill>
              </a:rPr>
              <a:t>Airbus S</a:t>
            </a:r>
            <a:r>
              <a:rPr lang="ru-RU" sz="1200" dirty="0">
                <a:solidFill>
                  <a:schemeClr val="tx2"/>
                </a:solidFill>
              </a:rPr>
              <a:t>Е </a:t>
            </a:r>
            <a:r>
              <a:rPr lang="ru-RU" sz="1200" dirty="0" err="1">
                <a:solidFill>
                  <a:schemeClr val="tx2"/>
                </a:solidFill>
              </a:rPr>
              <a:t>халқаро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компанияси</a:t>
            </a:r>
            <a:r>
              <a:rPr lang="ru-RU" sz="1200" dirty="0">
                <a:solidFill>
                  <a:schemeClr val="tx2"/>
                </a:solidFill>
              </a:rPr>
              <a:t> Франция, </a:t>
            </a:r>
            <a:r>
              <a:rPr lang="ru-RU" sz="1200" dirty="0" err="1">
                <a:solidFill>
                  <a:schemeClr val="tx2"/>
                </a:solidFill>
              </a:rPr>
              <a:t>Буюк</a:t>
            </a:r>
            <a:r>
              <a:rPr lang="ru-RU" sz="1200" dirty="0">
                <a:solidFill>
                  <a:schemeClr val="tx2"/>
                </a:solidFill>
              </a:rPr>
              <a:t> Британия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АҚШнинг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регуляторлари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билан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келишувга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кўра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британиялик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маълумот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берувчининг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баёноти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билан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бошланган</a:t>
            </a:r>
            <a:r>
              <a:rPr lang="ru-RU" sz="1200" dirty="0">
                <a:solidFill>
                  <a:schemeClr val="tx2"/>
                </a:solidFill>
              </a:rPr>
              <a:t> 8 </a:t>
            </a:r>
            <a:r>
              <a:rPr lang="ru-RU" sz="1200" dirty="0" err="1">
                <a:solidFill>
                  <a:schemeClr val="tx2"/>
                </a:solidFill>
              </a:rPr>
              <a:t>йиллик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терговдан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сўнг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жами</a:t>
            </a:r>
            <a:r>
              <a:rPr lang="ru-RU" sz="1200" dirty="0">
                <a:solidFill>
                  <a:schemeClr val="tx2"/>
                </a:solidFill>
              </a:rPr>
              <a:t> 3,6 миллиард евро </a:t>
            </a:r>
            <a:r>
              <a:rPr lang="ru-RU" sz="1200" dirty="0" err="1">
                <a:solidFill>
                  <a:schemeClr val="tx2"/>
                </a:solidFill>
              </a:rPr>
              <a:t>тўлаши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маълум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бўлди</a:t>
            </a:r>
            <a:r>
              <a:rPr lang="ru-RU" sz="1200" dirty="0">
                <a:solidFill>
                  <a:schemeClr val="tx2"/>
                </a:solidFill>
              </a:rPr>
              <a:t>. </a:t>
            </a:r>
            <a:r>
              <a:rPr lang="ru-RU" sz="1200" dirty="0" err="1">
                <a:solidFill>
                  <a:schemeClr val="tx2"/>
                </a:solidFill>
              </a:rPr>
              <a:t>Бундан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ru-RU" sz="1200" dirty="0">
                <a:solidFill>
                  <a:schemeClr val="tx2"/>
                </a:solidFill>
              </a:rPr>
              <a:t>984 млн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ru-RU" sz="1200" dirty="0">
                <a:solidFill>
                  <a:schemeClr val="tx2"/>
                </a:solidFill>
              </a:rPr>
              <a:t>евро (830 млн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ru-RU" sz="1200" dirty="0">
                <a:solidFill>
                  <a:schemeClr val="tx2"/>
                </a:solidFill>
              </a:rPr>
              <a:t>фунт) </a:t>
            </a:r>
            <a:r>
              <a:rPr lang="ru-RU" sz="1200" dirty="0" err="1">
                <a:solidFill>
                  <a:schemeClr val="tx2"/>
                </a:solidFill>
              </a:rPr>
              <a:t>Буюк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Британиянинг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жиддий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фирибгарлик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билан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курашиш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идорасига</a:t>
            </a:r>
            <a:r>
              <a:rPr lang="ru-RU" sz="1200" dirty="0">
                <a:solidFill>
                  <a:schemeClr val="tx2"/>
                </a:solidFill>
              </a:rPr>
              <a:t> (</a:t>
            </a:r>
            <a:r>
              <a:rPr lang="ru-RU" sz="1200" dirty="0" err="1">
                <a:solidFill>
                  <a:schemeClr val="tx2"/>
                </a:solidFill>
              </a:rPr>
              <a:t>Serious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Fraud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Office</a:t>
            </a:r>
            <a:r>
              <a:rPr lang="ru-RU" sz="1200" dirty="0">
                <a:solidFill>
                  <a:schemeClr val="tx2"/>
                </a:solidFill>
              </a:rPr>
              <a:t>, SFO) </a:t>
            </a:r>
            <a:r>
              <a:rPr lang="ru-RU" sz="1200" dirty="0" err="1">
                <a:solidFill>
                  <a:schemeClr val="tx2"/>
                </a:solidFill>
              </a:rPr>
              <a:t>тўлаб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берилади</a:t>
            </a:r>
            <a:r>
              <a:rPr lang="ru-RU" sz="1200" dirty="0">
                <a:solidFill>
                  <a:schemeClr val="tx2"/>
                </a:solidFill>
              </a:rPr>
              <a:t>. </a:t>
            </a:r>
            <a:r>
              <a:rPr lang="ru-RU" sz="1200" dirty="0" err="1">
                <a:solidFill>
                  <a:schemeClr val="tx2"/>
                </a:solidFill>
              </a:rPr>
              <a:t>Британиялик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маълумот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берувчи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en-US" sz="1200" dirty="0">
                <a:solidFill>
                  <a:schemeClr val="tx2"/>
                </a:solidFill>
              </a:rPr>
              <a:t>Airbus SE</a:t>
            </a:r>
            <a:r>
              <a:rPr lang="uz-Cyrl-UZ" sz="1200" dirty="0">
                <a:solidFill>
                  <a:schemeClr val="tx2"/>
                </a:solidFill>
              </a:rPr>
              <a:t>да қўлланилган </a:t>
            </a:r>
            <a:r>
              <a:rPr lang="ru-RU" sz="1200" dirty="0">
                <a:solidFill>
                  <a:schemeClr val="tx2"/>
                </a:solidFill>
              </a:rPr>
              <a:t>коррупция </a:t>
            </a:r>
            <a:r>
              <a:rPr lang="ru-RU" sz="1200" dirty="0" err="1">
                <a:solidFill>
                  <a:schemeClr val="tx2"/>
                </a:solidFill>
              </a:rPr>
              <a:t>схемасини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фош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қилди</a:t>
            </a:r>
            <a:r>
              <a:rPr lang="ru-RU" sz="1200" dirty="0">
                <a:solidFill>
                  <a:schemeClr val="tx2"/>
                </a:solidFill>
              </a:rPr>
              <a:t>. 2008 </a:t>
            </a:r>
            <a:r>
              <a:rPr lang="ru-RU" sz="1200" dirty="0" err="1">
                <a:solidFill>
                  <a:schemeClr val="tx2"/>
                </a:solidFill>
              </a:rPr>
              <a:t>йилдан</a:t>
            </a:r>
            <a:r>
              <a:rPr lang="ru-RU" sz="1200" dirty="0">
                <a:solidFill>
                  <a:schemeClr val="tx2"/>
                </a:solidFill>
              </a:rPr>
              <a:t> 2015 </a:t>
            </a:r>
            <a:r>
              <a:rPr lang="ru-RU" sz="1200" dirty="0" err="1">
                <a:solidFill>
                  <a:schemeClr val="tx2"/>
                </a:solidFill>
              </a:rPr>
              <a:t>йилгача</a:t>
            </a:r>
            <a:r>
              <a:rPr lang="ru-RU" sz="1200" dirty="0">
                <a:solidFill>
                  <a:schemeClr val="tx2"/>
                </a:solidFill>
              </a:rPr>
              <a:t> компания </a:t>
            </a:r>
            <a:r>
              <a:rPr lang="ru-RU" sz="1200" dirty="0" err="1">
                <a:solidFill>
                  <a:schemeClr val="tx2"/>
                </a:solidFill>
              </a:rPr>
              <a:t>турли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воситачилар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агентлар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орқали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кўплаб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мамлакатларда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хорижий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мансабдорларга</a:t>
            </a:r>
            <a:r>
              <a:rPr lang="ru-RU" sz="1200" dirty="0">
                <a:solidFill>
                  <a:schemeClr val="tx2"/>
                </a:solidFill>
              </a:rPr>
              <a:t> пора </a:t>
            </a:r>
            <a:r>
              <a:rPr lang="ru-RU" sz="1200" dirty="0" err="1">
                <a:solidFill>
                  <a:schemeClr val="tx2"/>
                </a:solidFill>
              </a:rPr>
              <a:t>бериш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билан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шуғулланган</a:t>
            </a:r>
            <a:r>
              <a:rPr lang="ru-RU" sz="1200" dirty="0">
                <a:solidFill>
                  <a:schemeClr val="tx2"/>
                </a:solidFill>
              </a:rPr>
              <a:t>. Компания </a:t>
            </a:r>
            <a:r>
              <a:rPr lang="ru-RU" sz="1200" dirty="0" err="1">
                <a:solidFill>
                  <a:schemeClr val="tx2"/>
                </a:solidFill>
              </a:rPr>
              <a:t>ноқонуний</a:t>
            </a:r>
            <a:r>
              <a:rPr lang="ru-RU" sz="1200" dirty="0">
                <a:solidFill>
                  <a:schemeClr val="tx2"/>
                </a:solidFill>
              </a:rPr>
              <a:t> пул </a:t>
            </a:r>
            <a:r>
              <a:rPr lang="ru-RU" sz="1200" dirty="0" err="1">
                <a:solidFill>
                  <a:schemeClr val="tx2"/>
                </a:solidFill>
              </a:rPr>
              <a:t>ўтказмаларини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яшириш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мақсадида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сохта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шартномалар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имзолаган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мавжуд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бўлмаган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кредитлар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орқали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ноқонуний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тўловларни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яширган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мавжуд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бўлмаган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хизматлар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учун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тўловлар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қабул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қилган</a:t>
            </a:r>
            <a:r>
              <a:rPr lang="ru-RU" sz="1200" dirty="0">
                <a:solidFill>
                  <a:schemeClr val="tx2"/>
                </a:solidFill>
              </a:rPr>
              <a:t>. Компания пора </a:t>
            </a:r>
            <a:r>
              <a:rPr lang="ru-RU" sz="1200" dirty="0" err="1">
                <a:solidFill>
                  <a:schemeClr val="tx2"/>
                </a:solidFill>
              </a:rPr>
              <a:t>бериш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учун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агентлар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маслаҳатчилардан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фойдаланган</a:t>
            </a:r>
            <a:r>
              <a:rPr lang="ru-RU" sz="1200" dirty="0">
                <a:solidFill>
                  <a:schemeClr val="tx2"/>
                </a:solidFill>
              </a:rPr>
              <a:t>.</a:t>
            </a:r>
          </a:p>
          <a:p>
            <a:pPr>
              <a:spcAft>
                <a:spcPts val="300"/>
              </a:spcAft>
            </a:pP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54A15D-4D39-479C-9E9F-474C7BF3EBF1}"/>
              </a:ext>
            </a:extLst>
          </p:cNvPr>
          <p:cNvSpPr/>
          <p:nvPr/>
        </p:nvSpPr>
        <p:spPr>
          <a:xfrm>
            <a:off x="9358677" y="1196434"/>
            <a:ext cx="2384044" cy="26545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300"/>
              </a:spcAft>
            </a:pPr>
            <a:r>
              <a:rPr lang="ru-RU" sz="1400" b="1" dirty="0" err="1">
                <a:solidFill>
                  <a:schemeClr val="tx2"/>
                </a:solidFill>
              </a:rPr>
              <a:t>Айблов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</a:p>
          <a:p>
            <a:pPr>
              <a:spcAft>
                <a:spcPts val="300"/>
              </a:spcAft>
            </a:pPr>
            <a:r>
              <a:rPr lang="ru-RU" sz="1200" dirty="0" err="1">
                <a:solidFill>
                  <a:schemeClr val="tx2"/>
                </a:solidFill>
              </a:rPr>
              <a:t>Автомобил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ишлаб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чиқарувчи</a:t>
            </a:r>
            <a:r>
              <a:rPr lang="ru-RU" sz="1200" dirty="0">
                <a:solidFill>
                  <a:schemeClr val="tx2"/>
                </a:solidFill>
              </a:rPr>
              <a:t> компания </a:t>
            </a:r>
            <a:r>
              <a:rPr lang="ru-RU" sz="1200" dirty="0" err="1">
                <a:solidFill>
                  <a:schemeClr val="tx2"/>
                </a:solidFill>
              </a:rPr>
              <a:t>йигирма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йил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давомида</a:t>
            </a:r>
            <a:r>
              <a:rPr lang="ru-RU" sz="1200" dirty="0">
                <a:solidFill>
                  <a:schemeClr val="tx2"/>
                </a:solidFill>
              </a:rPr>
              <a:t> Индонезия, Таиланд, </a:t>
            </a:r>
            <a:r>
              <a:rPr lang="ru-RU" sz="1200" dirty="0" err="1">
                <a:solidFill>
                  <a:schemeClr val="tx2"/>
                </a:solidFill>
              </a:rPr>
              <a:t>Ҳиндистон</a:t>
            </a:r>
            <a:r>
              <a:rPr lang="ru-RU" sz="1200" dirty="0">
                <a:solidFill>
                  <a:schemeClr val="tx2"/>
                </a:solidFill>
              </a:rPr>
              <a:t>, Нигерия, </a:t>
            </a:r>
            <a:r>
              <a:rPr lang="ru-RU" sz="1200" dirty="0" err="1">
                <a:solidFill>
                  <a:schemeClr val="tx2"/>
                </a:solidFill>
              </a:rPr>
              <a:t>Хитой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Россия </a:t>
            </a:r>
            <a:r>
              <a:rPr lang="ru-RU" sz="1200" dirty="0" err="1">
                <a:solidFill>
                  <a:schemeClr val="tx2"/>
                </a:solidFill>
              </a:rPr>
              <a:t>каби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мамлакатлардаги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турли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воситачиларга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давлат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буюртмачиларига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товарлар</a:t>
            </a:r>
            <a:r>
              <a:rPr lang="ru-RU" sz="1200" dirty="0">
                <a:solidFill>
                  <a:schemeClr val="tx2"/>
                </a:solidFill>
              </a:rPr>
              <a:t> (</a:t>
            </a:r>
            <a:r>
              <a:rPr lang="ru-RU" sz="1200" dirty="0" err="1">
                <a:solidFill>
                  <a:schemeClr val="tx2"/>
                </a:solidFill>
              </a:rPr>
              <a:t>нафақат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автомобиллар</a:t>
            </a:r>
            <a:r>
              <a:rPr lang="ru-RU" sz="1200" dirty="0">
                <a:solidFill>
                  <a:schemeClr val="tx2"/>
                </a:solidFill>
              </a:rPr>
              <a:t>, балки самолёт </a:t>
            </a:r>
            <a:r>
              <a:rPr lang="ru-RU" sz="1200" dirty="0" err="1">
                <a:solidFill>
                  <a:schemeClr val="tx2"/>
                </a:solidFill>
              </a:rPr>
              <a:t>двигателлари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бошқа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маҳсулотлар</a:t>
            </a:r>
            <a:r>
              <a:rPr lang="ru-RU" sz="1200" dirty="0">
                <a:solidFill>
                  <a:schemeClr val="tx2"/>
                </a:solidFill>
              </a:rPr>
              <a:t>) </a:t>
            </a:r>
            <a:r>
              <a:rPr lang="ru-RU" sz="1200" dirty="0" err="1">
                <a:solidFill>
                  <a:schemeClr val="tx2"/>
                </a:solidFill>
              </a:rPr>
              <a:t>етказиб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берилишини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таъминлаш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учун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ноқонуний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тўловларни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амалга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ошириб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келган</a:t>
            </a:r>
            <a:r>
              <a:rPr lang="ru-RU" sz="1200" dirty="0">
                <a:solidFill>
                  <a:schemeClr val="tx2"/>
                </a:solidFill>
              </a:rPr>
              <a:t>. </a:t>
            </a:r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B54BD238-2925-4DEE-A82D-ED37BD2A50C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1999" y="4454769"/>
            <a:ext cx="609301" cy="564898"/>
            <a:chOff x="3458" y="2389"/>
            <a:chExt cx="247" cy="229"/>
          </a:xfrm>
          <a:solidFill>
            <a:srgbClr val="C00000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06E6CCC5-AE0A-4370-8F0E-C2BB03F23E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58" y="2587"/>
              <a:ext cx="135" cy="31"/>
            </a:xfrm>
            <a:custGeom>
              <a:avLst/>
              <a:gdLst>
                <a:gd name="T0" fmla="*/ 4427 w 4683"/>
                <a:gd name="T1" fmla="*/ 1109 h 1109"/>
                <a:gd name="T2" fmla="*/ 255 w 4683"/>
                <a:gd name="T3" fmla="*/ 1109 h 1109"/>
                <a:gd name="T4" fmla="*/ 0 w 4683"/>
                <a:gd name="T5" fmla="*/ 853 h 1109"/>
                <a:gd name="T6" fmla="*/ 853 w 4683"/>
                <a:gd name="T7" fmla="*/ 0 h 1109"/>
                <a:gd name="T8" fmla="*/ 3830 w 4683"/>
                <a:gd name="T9" fmla="*/ 0 h 1109"/>
                <a:gd name="T10" fmla="*/ 4683 w 4683"/>
                <a:gd name="T11" fmla="*/ 853 h 1109"/>
                <a:gd name="T12" fmla="*/ 4427 w 4683"/>
                <a:gd name="T13" fmla="*/ 1109 h 1109"/>
                <a:gd name="T14" fmla="*/ 853 w 4683"/>
                <a:gd name="T15" fmla="*/ 250 h 1109"/>
                <a:gd name="T16" fmla="*/ 250 w 4683"/>
                <a:gd name="T17" fmla="*/ 853 h 1109"/>
                <a:gd name="T18" fmla="*/ 4433 w 4683"/>
                <a:gd name="T19" fmla="*/ 853 h 1109"/>
                <a:gd name="T20" fmla="*/ 3830 w 4683"/>
                <a:gd name="T21" fmla="*/ 250 h 1109"/>
                <a:gd name="T22" fmla="*/ 853 w 4683"/>
                <a:gd name="T23" fmla="*/ 250 h 1109"/>
                <a:gd name="T24" fmla="*/ 853 w 4683"/>
                <a:gd name="T25" fmla="*/ 250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83" h="1109">
                  <a:moveTo>
                    <a:pt x="4427" y="1109"/>
                  </a:moveTo>
                  <a:lnTo>
                    <a:pt x="255" y="1109"/>
                  </a:lnTo>
                  <a:cubicBezTo>
                    <a:pt x="115" y="1109"/>
                    <a:pt x="0" y="994"/>
                    <a:pt x="0" y="853"/>
                  </a:cubicBezTo>
                  <a:cubicBezTo>
                    <a:pt x="0" y="383"/>
                    <a:pt x="382" y="0"/>
                    <a:pt x="853" y="0"/>
                  </a:cubicBezTo>
                  <a:lnTo>
                    <a:pt x="3830" y="0"/>
                  </a:lnTo>
                  <a:cubicBezTo>
                    <a:pt x="4300" y="0"/>
                    <a:pt x="4683" y="383"/>
                    <a:pt x="4683" y="853"/>
                  </a:cubicBezTo>
                  <a:cubicBezTo>
                    <a:pt x="4683" y="994"/>
                    <a:pt x="4568" y="1109"/>
                    <a:pt x="4427" y="1109"/>
                  </a:cubicBezTo>
                  <a:close/>
                  <a:moveTo>
                    <a:pt x="853" y="250"/>
                  </a:moveTo>
                  <a:cubicBezTo>
                    <a:pt x="520" y="250"/>
                    <a:pt x="250" y="521"/>
                    <a:pt x="250" y="853"/>
                  </a:cubicBezTo>
                  <a:cubicBezTo>
                    <a:pt x="250" y="860"/>
                    <a:pt x="4433" y="862"/>
                    <a:pt x="4433" y="853"/>
                  </a:cubicBezTo>
                  <a:cubicBezTo>
                    <a:pt x="4433" y="521"/>
                    <a:pt x="4162" y="250"/>
                    <a:pt x="3830" y="250"/>
                  </a:cubicBezTo>
                  <a:lnTo>
                    <a:pt x="853" y="250"/>
                  </a:lnTo>
                  <a:close/>
                  <a:moveTo>
                    <a:pt x="853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A74132B1-3846-4BEF-A0AE-1B989F99B3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7" y="2469"/>
              <a:ext cx="72" cy="71"/>
            </a:xfrm>
            <a:custGeom>
              <a:avLst/>
              <a:gdLst>
                <a:gd name="T0" fmla="*/ 1620 w 2502"/>
                <a:gd name="T1" fmla="*/ 2386 h 2502"/>
                <a:gd name="T2" fmla="*/ 116 w 2502"/>
                <a:gd name="T3" fmla="*/ 882 h 2502"/>
                <a:gd name="T4" fmla="*/ 116 w 2502"/>
                <a:gd name="T5" fmla="*/ 463 h 2502"/>
                <a:gd name="T6" fmla="*/ 463 w 2502"/>
                <a:gd name="T7" fmla="*/ 116 h 2502"/>
                <a:gd name="T8" fmla="*/ 882 w 2502"/>
                <a:gd name="T9" fmla="*/ 116 h 2502"/>
                <a:gd name="T10" fmla="*/ 2386 w 2502"/>
                <a:gd name="T11" fmla="*/ 1620 h 2502"/>
                <a:gd name="T12" fmla="*/ 2386 w 2502"/>
                <a:gd name="T13" fmla="*/ 2039 h 2502"/>
                <a:gd name="T14" fmla="*/ 2039 w 2502"/>
                <a:gd name="T15" fmla="*/ 2386 h 2502"/>
                <a:gd name="T16" fmla="*/ 1620 w 2502"/>
                <a:gd name="T17" fmla="*/ 2386 h 2502"/>
                <a:gd name="T18" fmla="*/ 639 w 2502"/>
                <a:gd name="T19" fmla="*/ 292 h 2502"/>
                <a:gd name="T20" fmla="*/ 292 w 2502"/>
                <a:gd name="T21" fmla="*/ 640 h 2502"/>
                <a:gd name="T22" fmla="*/ 292 w 2502"/>
                <a:gd name="T23" fmla="*/ 705 h 2502"/>
                <a:gd name="T24" fmla="*/ 1797 w 2502"/>
                <a:gd name="T25" fmla="*/ 2210 h 2502"/>
                <a:gd name="T26" fmla="*/ 1862 w 2502"/>
                <a:gd name="T27" fmla="*/ 2210 h 2502"/>
                <a:gd name="T28" fmla="*/ 2209 w 2502"/>
                <a:gd name="T29" fmla="*/ 1862 h 2502"/>
                <a:gd name="T30" fmla="*/ 2209 w 2502"/>
                <a:gd name="T31" fmla="*/ 1797 h 2502"/>
                <a:gd name="T32" fmla="*/ 705 w 2502"/>
                <a:gd name="T33" fmla="*/ 292 h 2502"/>
                <a:gd name="T34" fmla="*/ 639 w 2502"/>
                <a:gd name="T35" fmla="*/ 292 h 2502"/>
                <a:gd name="T36" fmla="*/ 639 w 2502"/>
                <a:gd name="T37" fmla="*/ 292 h 2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02" h="2502">
                  <a:moveTo>
                    <a:pt x="1620" y="2386"/>
                  </a:moveTo>
                  <a:lnTo>
                    <a:pt x="116" y="882"/>
                  </a:lnTo>
                  <a:cubicBezTo>
                    <a:pt x="0" y="766"/>
                    <a:pt x="0" y="578"/>
                    <a:pt x="116" y="463"/>
                  </a:cubicBezTo>
                  <a:lnTo>
                    <a:pt x="463" y="116"/>
                  </a:lnTo>
                  <a:cubicBezTo>
                    <a:pt x="578" y="0"/>
                    <a:pt x="766" y="0"/>
                    <a:pt x="882" y="116"/>
                  </a:cubicBezTo>
                  <a:lnTo>
                    <a:pt x="2386" y="1620"/>
                  </a:lnTo>
                  <a:cubicBezTo>
                    <a:pt x="2502" y="1735"/>
                    <a:pt x="2502" y="1924"/>
                    <a:pt x="2386" y="2039"/>
                  </a:cubicBezTo>
                  <a:lnTo>
                    <a:pt x="2039" y="2386"/>
                  </a:lnTo>
                  <a:cubicBezTo>
                    <a:pt x="1923" y="2502"/>
                    <a:pt x="1735" y="2502"/>
                    <a:pt x="1620" y="2386"/>
                  </a:cubicBezTo>
                  <a:close/>
                  <a:moveTo>
                    <a:pt x="639" y="292"/>
                  </a:moveTo>
                  <a:lnTo>
                    <a:pt x="292" y="640"/>
                  </a:lnTo>
                  <a:cubicBezTo>
                    <a:pt x="274" y="658"/>
                    <a:pt x="274" y="687"/>
                    <a:pt x="292" y="705"/>
                  </a:cubicBezTo>
                  <a:lnTo>
                    <a:pt x="1797" y="2210"/>
                  </a:lnTo>
                  <a:cubicBezTo>
                    <a:pt x="1815" y="2228"/>
                    <a:pt x="1844" y="2228"/>
                    <a:pt x="1862" y="2210"/>
                  </a:cubicBezTo>
                  <a:lnTo>
                    <a:pt x="2209" y="1862"/>
                  </a:lnTo>
                  <a:cubicBezTo>
                    <a:pt x="2228" y="1844"/>
                    <a:pt x="2228" y="1815"/>
                    <a:pt x="2209" y="1797"/>
                  </a:cubicBezTo>
                  <a:lnTo>
                    <a:pt x="705" y="292"/>
                  </a:lnTo>
                  <a:cubicBezTo>
                    <a:pt x="687" y="274"/>
                    <a:pt x="658" y="274"/>
                    <a:pt x="639" y="292"/>
                  </a:cubicBezTo>
                  <a:close/>
                  <a:moveTo>
                    <a:pt x="639" y="292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FFDAA37-8EF6-4A8C-A23E-ED8C1BBCC9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77" y="2389"/>
              <a:ext cx="72" cy="72"/>
            </a:xfrm>
            <a:custGeom>
              <a:avLst/>
              <a:gdLst>
                <a:gd name="T0" fmla="*/ 1620 w 2502"/>
                <a:gd name="T1" fmla="*/ 2386 h 2502"/>
                <a:gd name="T2" fmla="*/ 115 w 2502"/>
                <a:gd name="T3" fmla="*/ 882 h 2502"/>
                <a:gd name="T4" fmla="*/ 115 w 2502"/>
                <a:gd name="T5" fmla="*/ 463 h 2502"/>
                <a:gd name="T6" fmla="*/ 463 w 2502"/>
                <a:gd name="T7" fmla="*/ 116 h 2502"/>
                <a:gd name="T8" fmla="*/ 882 w 2502"/>
                <a:gd name="T9" fmla="*/ 116 h 2502"/>
                <a:gd name="T10" fmla="*/ 2386 w 2502"/>
                <a:gd name="T11" fmla="*/ 1620 h 2502"/>
                <a:gd name="T12" fmla="*/ 2386 w 2502"/>
                <a:gd name="T13" fmla="*/ 2039 h 2502"/>
                <a:gd name="T14" fmla="*/ 2039 w 2502"/>
                <a:gd name="T15" fmla="*/ 2386 h 2502"/>
                <a:gd name="T16" fmla="*/ 1620 w 2502"/>
                <a:gd name="T17" fmla="*/ 2386 h 2502"/>
                <a:gd name="T18" fmla="*/ 640 w 2502"/>
                <a:gd name="T19" fmla="*/ 292 h 2502"/>
                <a:gd name="T20" fmla="*/ 292 w 2502"/>
                <a:gd name="T21" fmla="*/ 639 h 2502"/>
                <a:gd name="T22" fmla="*/ 292 w 2502"/>
                <a:gd name="T23" fmla="*/ 705 h 2502"/>
                <a:gd name="T24" fmla="*/ 1797 w 2502"/>
                <a:gd name="T25" fmla="*/ 2210 h 2502"/>
                <a:gd name="T26" fmla="*/ 1862 w 2502"/>
                <a:gd name="T27" fmla="*/ 2210 h 2502"/>
                <a:gd name="T28" fmla="*/ 2209 w 2502"/>
                <a:gd name="T29" fmla="*/ 1862 h 2502"/>
                <a:gd name="T30" fmla="*/ 2209 w 2502"/>
                <a:gd name="T31" fmla="*/ 1797 h 2502"/>
                <a:gd name="T32" fmla="*/ 705 w 2502"/>
                <a:gd name="T33" fmla="*/ 292 h 2502"/>
                <a:gd name="T34" fmla="*/ 640 w 2502"/>
                <a:gd name="T35" fmla="*/ 292 h 2502"/>
                <a:gd name="T36" fmla="*/ 2298 w 2502"/>
                <a:gd name="T37" fmla="*/ 1951 h 2502"/>
                <a:gd name="T38" fmla="*/ 2298 w 2502"/>
                <a:gd name="T39" fmla="*/ 1951 h 2502"/>
                <a:gd name="T40" fmla="*/ 2298 w 2502"/>
                <a:gd name="T41" fmla="*/ 1951 h 2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02" h="2502">
                  <a:moveTo>
                    <a:pt x="1620" y="2386"/>
                  </a:moveTo>
                  <a:lnTo>
                    <a:pt x="115" y="882"/>
                  </a:lnTo>
                  <a:cubicBezTo>
                    <a:pt x="0" y="766"/>
                    <a:pt x="0" y="578"/>
                    <a:pt x="115" y="463"/>
                  </a:cubicBezTo>
                  <a:lnTo>
                    <a:pt x="463" y="116"/>
                  </a:lnTo>
                  <a:cubicBezTo>
                    <a:pt x="579" y="0"/>
                    <a:pt x="766" y="0"/>
                    <a:pt x="882" y="116"/>
                  </a:cubicBezTo>
                  <a:lnTo>
                    <a:pt x="2386" y="1620"/>
                  </a:lnTo>
                  <a:cubicBezTo>
                    <a:pt x="2502" y="1736"/>
                    <a:pt x="2502" y="1924"/>
                    <a:pt x="2386" y="2039"/>
                  </a:cubicBezTo>
                  <a:cubicBezTo>
                    <a:pt x="2165" y="2260"/>
                    <a:pt x="2251" y="2175"/>
                    <a:pt x="2039" y="2386"/>
                  </a:cubicBezTo>
                  <a:cubicBezTo>
                    <a:pt x="1923" y="2502"/>
                    <a:pt x="1736" y="2502"/>
                    <a:pt x="1620" y="2386"/>
                  </a:cubicBezTo>
                  <a:close/>
                  <a:moveTo>
                    <a:pt x="640" y="292"/>
                  </a:moveTo>
                  <a:lnTo>
                    <a:pt x="292" y="639"/>
                  </a:lnTo>
                  <a:cubicBezTo>
                    <a:pt x="274" y="658"/>
                    <a:pt x="274" y="687"/>
                    <a:pt x="292" y="705"/>
                  </a:cubicBezTo>
                  <a:lnTo>
                    <a:pt x="1797" y="2210"/>
                  </a:lnTo>
                  <a:cubicBezTo>
                    <a:pt x="1815" y="2228"/>
                    <a:pt x="1844" y="2228"/>
                    <a:pt x="1862" y="2210"/>
                  </a:cubicBezTo>
                  <a:lnTo>
                    <a:pt x="2209" y="1862"/>
                  </a:lnTo>
                  <a:cubicBezTo>
                    <a:pt x="2228" y="1844"/>
                    <a:pt x="2228" y="1815"/>
                    <a:pt x="2209" y="1797"/>
                  </a:cubicBezTo>
                  <a:lnTo>
                    <a:pt x="705" y="292"/>
                  </a:lnTo>
                  <a:cubicBezTo>
                    <a:pt x="687" y="274"/>
                    <a:pt x="658" y="274"/>
                    <a:pt x="640" y="292"/>
                  </a:cubicBezTo>
                  <a:close/>
                  <a:moveTo>
                    <a:pt x="2298" y="1951"/>
                  </a:moveTo>
                  <a:lnTo>
                    <a:pt x="2298" y="1951"/>
                  </a:lnTo>
                  <a:close/>
                  <a:moveTo>
                    <a:pt x="2298" y="195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FD38D56A-ACAC-4690-B062-18B0CB3944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73" y="2464"/>
              <a:ext cx="52" cy="52"/>
            </a:xfrm>
            <a:custGeom>
              <a:avLst/>
              <a:gdLst>
                <a:gd name="T0" fmla="*/ 308 w 1790"/>
                <a:gd name="T1" fmla="*/ 1697 h 1802"/>
                <a:gd name="T2" fmla="*/ 0 w 1790"/>
                <a:gd name="T3" fmla="*/ 1336 h 1802"/>
                <a:gd name="T4" fmla="*/ 1235 w 1790"/>
                <a:gd name="T5" fmla="*/ 49 h 1802"/>
                <a:gd name="T6" fmla="*/ 1412 w 1790"/>
                <a:gd name="T7" fmla="*/ 49 h 1802"/>
                <a:gd name="T8" fmla="*/ 1684 w 1790"/>
                <a:gd name="T9" fmla="*/ 321 h 1802"/>
                <a:gd name="T10" fmla="*/ 1684 w 1790"/>
                <a:gd name="T11" fmla="*/ 705 h 1802"/>
                <a:gd name="T12" fmla="*/ 692 w 1790"/>
                <a:gd name="T13" fmla="*/ 1697 h 1802"/>
                <a:gd name="T14" fmla="*/ 308 w 1790"/>
                <a:gd name="T15" fmla="*/ 1697 h 1802"/>
                <a:gd name="T16" fmla="*/ 301 w 1790"/>
                <a:gd name="T17" fmla="*/ 1336 h 1802"/>
                <a:gd name="T18" fmla="*/ 485 w 1790"/>
                <a:gd name="T19" fmla="*/ 1520 h 1802"/>
                <a:gd name="T20" fmla="*/ 1507 w 1790"/>
                <a:gd name="T21" fmla="*/ 528 h 1802"/>
                <a:gd name="T22" fmla="*/ 1507 w 1790"/>
                <a:gd name="T23" fmla="*/ 498 h 1802"/>
                <a:gd name="T24" fmla="*/ 1323 w 1790"/>
                <a:gd name="T25" fmla="*/ 314 h 1802"/>
                <a:gd name="T26" fmla="*/ 301 w 1790"/>
                <a:gd name="T27" fmla="*/ 1336 h 1802"/>
                <a:gd name="T28" fmla="*/ 1595 w 1790"/>
                <a:gd name="T29" fmla="*/ 616 h 1802"/>
                <a:gd name="T30" fmla="*/ 1595 w 1790"/>
                <a:gd name="T31" fmla="*/ 616 h 1802"/>
                <a:gd name="T32" fmla="*/ 1595 w 1790"/>
                <a:gd name="T33" fmla="*/ 616 h 1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90" h="1802">
                  <a:moveTo>
                    <a:pt x="308" y="1697"/>
                  </a:moveTo>
                  <a:cubicBezTo>
                    <a:pt x="62" y="1436"/>
                    <a:pt x="0" y="1424"/>
                    <a:pt x="0" y="1336"/>
                  </a:cubicBezTo>
                  <a:cubicBezTo>
                    <a:pt x="0" y="1241"/>
                    <a:pt x="14" y="1289"/>
                    <a:pt x="1235" y="49"/>
                  </a:cubicBezTo>
                  <a:cubicBezTo>
                    <a:pt x="1284" y="0"/>
                    <a:pt x="1363" y="0"/>
                    <a:pt x="1412" y="49"/>
                  </a:cubicBezTo>
                  <a:lnTo>
                    <a:pt x="1684" y="321"/>
                  </a:lnTo>
                  <a:cubicBezTo>
                    <a:pt x="1790" y="427"/>
                    <a:pt x="1790" y="599"/>
                    <a:pt x="1684" y="705"/>
                  </a:cubicBezTo>
                  <a:lnTo>
                    <a:pt x="692" y="1697"/>
                  </a:lnTo>
                  <a:cubicBezTo>
                    <a:pt x="586" y="1802"/>
                    <a:pt x="414" y="1802"/>
                    <a:pt x="308" y="1697"/>
                  </a:cubicBezTo>
                  <a:close/>
                  <a:moveTo>
                    <a:pt x="301" y="1336"/>
                  </a:moveTo>
                  <a:lnTo>
                    <a:pt x="485" y="1520"/>
                  </a:lnTo>
                  <a:cubicBezTo>
                    <a:pt x="514" y="1549"/>
                    <a:pt x="480" y="1541"/>
                    <a:pt x="1507" y="528"/>
                  </a:cubicBezTo>
                  <a:cubicBezTo>
                    <a:pt x="1515" y="520"/>
                    <a:pt x="1515" y="506"/>
                    <a:pt x="1507" y="498"/>
                  </a:cubicBezTo>
                  <a:lnTo>
                    <a:pt x="1323" y="314"/>
                  </a:lnTo>
                  <a:lnTo>
                    <a:pt x="301" y="1336"/>
                  </a:lnTo>
                  <a:close/>
                  <a:moveTo>
                    <a:pt x="1595" y="616"/>
                  </a:moveTo>
                  <a:lnTo>
                    <a:pt x="1595" y="616"/>
                  </a:lnTo>
                  <a:close/>
                  <a:moveTo>
                    <a:pt x="1595" y="61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97666445-7FAA-4A47-9B3A-C062375F58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93" y="2485"/>
              <a:ext cx="112" cy="112"/>
            </a:xfrm>
            <a:custGeom>
              <a:avLst/>
              <a:gdLst>
                <a:gd name="T0" fmla="*/ 2745 w 3905"/>
                <a:gd name="T1" fmla="*/ 3637 h 3904"/>
                <a:gd name="T2" fmla="*/ 46 w 3905"/>
                <a:gd name="T3" fmla="*/ 747 h 3904"/>
                <a:gd name="T4" fmla="*/ 49 w 3905"/>
                <a:gd name="T5" fmla="*/ 573 h 3904"/>
                <a:gd name="T6" fmla="*/ 573 w 3905"/>
                <a:gd name="T7" fmla="*/ 49 h 3904"/>
                <a:gd name="T8" fmla="*/ 747 w 3905"/>
                <a:gd name="T9" fmla="*/ 46 h 3904"/>
                <a:gd name="T10" fmla="*/ 3637 w 3905"/>
                <a:gd name="T11" fmla="*/ 2744 h 3904"/>
                <a:gd name="T12" fmla="*/ 3652 w 3905"/>
                <a:gd name="T13" fmla="*/ 3652 h 3904"/>
                <a:gd name="T14" fmla="*/ 2745 w 3905"/>
                <a:gd name="T15" fmla="*/ 3637 h 3904"/>
                <a:gd name="T16" fmla="*/ 311 w 3905"/>
                <a:gd name="T17" fmla="*/ 664 h 3904"/>
                <a:gd name="T18" fmla="*/ 2927 w 3905"/>
                <a:gd name="T19" fmla="*/ 3466 h 3904"/>
                <a:gd name="T20" fmla="*/ 3199 w 3905"/>
                <a:gd name="T21" fmla="*/ 3587 h 3904"/>
                <a:gd name="T22" fmla="*/ 3466 w 3905"/>
                <a:gd name="T23" fmla="*/ 2927 h 3904"/>
                <a:gd name="T24" fmla="*/ 664 w 3905"/>
                <a:gd name="T25" fmla="*/ 311 h 3904"/>
                <a:gd name="T26" fmla="*/ 311 w 3905"/>
                <a:gd name="T27" fmla="*/ 664 h 3904"/>
                <a:gd name="T28" fmla="*/ 311 w 3905"/>
                <a:gd name="T29" fmla="*/ 664 h 3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05" h="3904">
                  <a:moveTo>
                    <a:pt x="2745" y="3637"/>
                  </a:moveTo>
                  <a:lnTo>
                    <a:pt x="46" y="747"/>
                  </a:lnTo>
                  <a:cubicBezTo>
                    <a:pt x="0" y="697"/>
                    <a:pt x="1" y="621"/>
                    <a:pt x="49" y="573"/>
                  </a:cubicBezTo>
                  <a:lnTo>
                    <a:pt x="573" y="49"/>
                  </a:lnTo>
                  <a:cubicBezTo>
                    <a:pt x="621" y="1"/>
                    <a:pt x="697" y="0"/>
                    <a:pt x="747" y="46"/>
                  </a:cubicBezTo>
                  <a:lnTo>
                    <a:pt x="3637" y="2744"/>
                  </a:lnTo>
                  <a:cubicBezTo>
                    <a:pt x="3897" y="2988"/>
                    <a:pt x="3905" y="3399"/>
                    <a:pt x="3652" y="3652"/>
                  </a:cubicBezTo>
                  <a:cubicBezTo>
                    <a:pt x="3400" y="3904"/>
                    <a:pt x="2989" y="3898"/>
                    <a:pt x="2745" y="3637"/>
                  </a:cubicBezTo>
                  <a:close/>
                  <a:moveTo>
                    <a:pt x="311" y="664"/>
                  </a:moveTo>
                  <a:lnTo>
                    <a:pt x="2927" y="3466"/>
                  </a:lnTo>
                  <a:cubicBezTo>
                    <a:pt x="2998" y="3542"/>
                    <a:pt x="3095" y="3585"/>
                    <a:pt x="3199" y="3587"/>
                  </a:cubicBezTo>
                  <a:cubicBezTo>
                    <a:pt x="3554" y="3591"/>
                    <a:pt x="3716" y="3161"/>
                    <a:pt x="3466" y="2927"/>
                  </a:cubicBezTo>
                  <a:lnTo>
                    <a:pt x="664" y="311"/>
                  </a:lnTo>
                  <a:lnTo>
                    <a:pt x="311" y="664"/>
                  </a:lnTo>
                  <a:close/>
                  <a:moveTo>
                    <a:pt x="311" y="66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75A173DA-309F-440E-9C3B-297AAB7B3C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80" y="2562"/>
              <a:ext cx="91" cy="32"/>
            </a:xfrm>
            <a:custGeom>
              <a:avLst/>
              <a:gdLst>
                <a:gd name="T0" fmla="*/ 3047 w 3172"/>
                <a:gd name="T1" fmla="*/ 1108 h 1108"/>
                <a:gd name="T2" fmla="*/ 125 w 3172"/>
                <a:gd name="T3" fmla="*/ 1108 h 1108"/>
                <a:gd name="T4" fmla="*/ 0 w 3172"/>
                <a:gd name="T5" fmla="*/ 983 h 1108"/>
                <a:gd name="T6" fmla="*/ 0 w 3172"/>
                <a:gd name="T7" fmla="*/ 865 h 1108"/>
                <a:gd name="T8" fmla="*/ 866 w 3172"/>
                <a:gd name="T9" fmla="*/ 0 h 1108"/>
                <a:gd name="T10" fmla="*/ 1199 w 3172"/>
                <a:gd name="T11" fmla="*/ 0 h 1108"/>
                <a:gd name="T12" fmla="*/ 1324 w 3172"/>
                <a:gd name="T13" fmla="*/ 125 h 1108"/>
                <a:gd name="T14" fmla="*/ 1199 w 3172"/>
                <a:gd name="T15" fmla="*/ 250 h 1108"/>
                <a:gd name="T16" fmla="*/ 866 w 3172"/>
                <a:gd name="T17" fmla="*/ 250 h 1108"/>
                <a:gd name="T18" fmla="*/ 250 w 3172"/>
                <a:gd name="T19" fmla="*/ 858 h 1108"/>
                <a:gd name="T20" fmla="*/ 2922 w 3172"/>
                <a:gd name="T21" fmla="*/ 858 h 1108"/>
                <a:gd name="T22" fmla="*/ 2307 w 3172"/>
                <a:gd name="T23" fmla="*/ 250 h 1108"/>
                <a:gd name="T24" fmla="*/ 1666 w 3172"/>
                <a:gd name="T25" fmla="*/ 250 h 1108"/>
                <a:gd name="T26" fmla="*/ 1541 w 3172"/>
                <a:gd name="T27" fmla="*/ 125 h 1108"/>
                <a:gd name="T28" fmla="*/ 1666 w 3172"/>
                <a:gd name="T29" fmla="*/ 0 h 1108"/>
                <a:gd name="T30" fmla="*/ 2307 w 3172"/>
                <a:gd name="T31" fmla="*/ 0 h 1108"/>
                <a:gd name="T32" fmla="*/ 3172 w 3172"/>
                <a:gd name="T33" fmla="*/ 865 h 1108"/>
                <a:gd name="T34" fmla="*/ 3172 w 3172"/>
                <a:gd name="T35" fmla="*/ 983 h 1108"/>
                <a:gd name="T36" fmla="*/ 3047 w 3172"/>
                <a:gd name="T37" fmla="*/ 1108 h 1108"/>
                <a:gd name="T38" fmla="*/ 3047 w 3172"/>
                <a:gd name="T39" fmla="*/ 1108 h 1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72" h="1108">
                  <a:moveTo>
                    <a:pt x="3047" y="1108"/>
                  </a:moveTo>
                  <a:lnTo>
                    <a:pt x="125" y="1108"/>
                  </a:lnTo>
                  <a:cubicBezTo>
                    <a:pt x="56" y="1108"/>
                    <a:pt x="0" y="1052"/>
                    <a:pt x="0" y="983"/>
                  </a:cubicBezTo>
                  <a:lnTo>
                    <a:pt x="0" y="865"/>
                  </a:lnTo>
                  <a:cubicBezTo>
                    <a:pt x="0" y="388"/>
                    <a:pt x="389" y="0"/>
                    <a:pt x="866" y="0"/>
                  </a:cubicBezTo>
                  <a:lnTo>
                    <a:pt x="1199" y="0"/>
                  </a:lnTo>
                  <a:cubicBezTo>
                    <a:pt x="1268" y="0"/>
                    <a:pt x="1324" y="56"/>
                    <a:pt x="1324" y="125"/>
                  </a:cubicBezTo>
                  <a:cubicBezTo>
                    <a:pt x="1324" y="194"/>
                    <a:pt x="1268" y="250"/>
                    <a:pt x="1199" y="250"/>
                  </a:cubicBezTo>
                  <a:lnTo>
                    <a:pt x="866" y="250"/>
                  </a:lnTo>
                  <a:cubicBezTo>
                    <a:pt x="529" y="250"/>
                    <a:pt x="254" y="523"/>
                    <a:pt x="250" y="858"/>
                  </a:cubicBezTo>
                  <a:lnTo>
                    <a:pt x="2922" y="858"/>
                  </a:lnTo>
                  <a:cubicBezTo>
                    <a:pt x="2919" y="523"/>
                    <a:pt x="2644" y="250"/>
                    <a:pt x="2307" y="250"/>
                  </a:cubicBezTo>
                  <a:lnTo>
                    <a:pt x="1666" y="250"/>
                  </a:lnTo>
                  <a:cubicBezTo>
                    <a:pt x="1597" y="250"/>
                    <a:pt x="1541" y="194"/>
                    <a:pt x="1541" y="125"/>
                  </a:cubicBezTo>
                  <a:cubicBezTo>
                    <a:pt x="1541" y="56"/>
                    <a:pt x="1597" y="0"/>
                    <a:pt x="1666" y="0"/>
                  </a:cubicBezTo>
                  <a:lnTo>
                    <a:pt x="2307" y="0"/>
                  </a:lnTo>
                  <a:cubicBezTo>
                    <a:pt x="2784" y="0"/>
                    <a:pt x="3172" y="388"/>
                    <a:pt x="3172" y="865"/>
                  </a:cubicBezTo>
                  <a:lnTo>
                    <a:pt x="3172" y="983"/>
                  </a:lnTo>
                  <a:cubicBezTo>
                    <a:pt x="3172" y="1052"/>
                    <a:pt x="3116" y="1108"/>
                    <a:pt x="3047" y="1108"/>
                  </a:cubicBezTo>
                  <a:close/>
                  <a:moveTo>
                    <a:pt x="3047" y="110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6DC00D94-C029-448D-ACF5-FB3008770D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" y="2410"/>
              <a:ext cx="110" cy="109"/>
            </a:xfrm>
            <a:custGeom>
              <a:avLst/>
              <a:gdLst>
                <a:gd name="T0" fmla="*/ 1343 w 3827"/>
                <a:gd name="T1" fmla="*/ 3711 h 3826"/>
                <a:gd name="T2" fmla="*/ 116 w 3827"/>
                <a:gd name="T3" fmla="*/ 2484 h 3826"/>
                <a:gd name="T4" fmla="*/ 116 w 3827"/>
                <a:gd name="T5" fmla="*/ 2065 h 3826"/>
                <a:gd name="T6" fmla="*/ 1102 w 3827"/>
                <a:gd name="T7" fmla="*/ 1079 h 3826"/>
                <a:gd name="T8" fmla="*/ 1279 w 3827"/>
                <a:gd name="T9" fmla="*/ 1079 h 3826"/>
                <a:gd name="T10" fmla="*/ 1279 w 3827"/>
                <a:gd name="T11" fmla="*/ 1256 h 3826"/>
                <a:gd name="T12" fmla="*/ 293 w 3827"/>
                <a:gd name="T13" fmla="*/ 2242 h 3826"/>
                <a:gd name="T14" fmla="*/ 293 w 3827"/>
                <a:gd name="T15" fmla="*/ 2308 h 3826"/>
                <a:gd name="T16" fmla="*/ 1519 w 3827"/>
                <a:gd name="T17" fmla="*/ 3534 h 3826"/>
                <a:gd name="T18" fmla="*/ 1585 w 3827"/>
                <a:gd name="T19" fmla="*/ 3534 h 3826"/>
                <a:gd name="T20" fmla="*/ 3534 w 3827"/>
                <a:gd name="T21" fmla="*/ 1519 h 3826"/>
                <a:gd name="T22" fmla="*/ 2307 w 3827"/>
                <a:gd name="T23" fmla="*/ 293 h 3826"/>
                <a:gd name="T24" fmla="*/ 2242 w 3827"/>
                <a:gd name="T25" fmla="*/ 293 h 3826"/>
                <a:gd name="T26" fmla="*/ 1609 w 3827"/>
                <a:gd name="T27" fmla="*/ 926 h 3826"/>
                <a:gd name="T28" fmla="*/ 1432 w 3827"/>
                <a:gd name="T29" fmla="*/ 926 h 3826"/>
                <a:gd name="T30" fmla="*/ 1432 w 3827"/>
                <a:gd name="T31" fmla="*/ 749 h 3826"/>
                <a:gd name="T32" fmla="*/ 2065 w 3827"/>
                <a:gd name="T33" fmla="*/ 116 h 3826"/>
                <a:gd name="T34" fmla="*/ 2484 w 3827"/>
                <a:gd name="T35" fmla="*/ 116 h 3826"/>
                <a:gd name="T36" fmla="*/ 3711 w 3827"/>
                <a:gd name="T37" fmla="*/ 1343 h 3826"/>
                <a:gd name="T38" fmla="*/ 3711 w 3827"/>
                <a:gd name="T39" fmla="*/ 1762 h 3826"/>
                <a:gd name="T40" fmla="*/ 1762 w 3827"/>
                <a:gd name="T41" fmla="*/ 3711 h 3826"/>
                <a:gd name="T42" fmla="*/ 1343 w 3827"/>
                <a:gd name="T43" fmla="*/ 3711 h 3826"/>
                <a:gd name="T44" fmla="*/ 1343 w 3827"/>
                <a:gd name="T45" fmla="*/ 3711 h 3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827" h="3826">
                  <a:moveTo>
                    <a:pt x="1343" y="3711"/>
                  </a:moveTo>
                  <a:lnTo>
                    <a:pt x="116" y="2484"/>
                  </a:lnTo>
                  <a:cubicBezTo>
                    <a:pt x="1" y="2369"/>
                    <a:pt x="0" y="2181"/>
                    <a:pt x="116" y="2065"/>
                  </a:cubicBezTo>
                  <a:lnTo>
                    <a:pt x="1102" y="1079"/>
                  </a:lnTo>
                  <a:cubicBezTo>
                    <a:pt x="1151" y="1030"/>
                    <a:pt x="1230" y="1030"/>
                    <a:pt x="1279" y="1079"/>
                  </a:cubicBezTo>
                  <a:cubicBezTo>
                    <a:pt x="1328" y="1128"/>
                    <a:pt x="1328" y="1207"/>
                    <a:pt x="1279" y="1256"/>
                  </a:cubicBezTo>
                  <a:lnTo>
                    <a:pt x="293" y="2242"/>
                  </a:lnTo>
                  <a:cubicBezTo>
                    <a:pt x="275" y="2260"/>
                    <a:pt x="275" y="2289"/>
                    <a:pt x="293" y="2308"/>
                  </a:cubicBezTo>
                  <a:lnTo>
                    <a:pt x="1519" y="3534"/>
                  </a:lnTo>
                  <a:cubicBezTo>
                    <a:pt x="1537" y="3552"/>
                    <a:pt x="1567" y="3552"/>
                    <a:pt x="1585" y="3534"/>
                  </a:cubicBezTo>
                  <a:cubicBezTo>
                    <a:pt x="3604" y="1503"/>
                    <a:pt x="3588" y="1573"/>
                    <a:pt x="3534" y="1519"/>
                  </a:cubicBezTo>
                  <a:lnTo>
                    <a:pt x="2307" y="293"/>
                  </a:lnTo>
                  <a:cubicBezTo>
                    <a:pt x="2289" y="275"/>
                    <a:pt x="2260" y="275"/>
                    <a:pt x="2242" y="293"/>
                  </a:cubicBezTo>
                  <a:lnTo>
                    <a:pt x="1609" y="926"/>
                  </a:lnTo>
                  <a:cubicBezTo>
                    <a:pt x="1560" y="975"/>
                    <a:pt x="1481" y="975"/>
                    <a:pt x="1432" y="926"/>
                  </a:cubicBezTo>
                  <a:cubicBezTo>
                    <a:pt x="1383" y="877"/>
                    <a:pt x="1383" y="798"/>
                    <a:pt x="1432" y="749"/>
                  </a:cubicBezTo>
                  <a:lnTo>
                    <a:pt x="2065" y="116"/>
                  </a:lnTo>
                  <a:cubicBezTo>
                    <a:pt x="2181" y="0"/>
                    <a:pt x="2368" y="0"/>
                    <a:pt x="2484" y="116"/>
                  </a:cubicBezTo>
                  <a:lnTo>
                    <a:pt x="3711" y="1343"/>
                  </a:lnTo>
                  <a:cubicBezTo>
                    <a:pt x="3826" y="1458"/>
                    <a:pt x="3827" y="1646"/>
                    <a:pt x="3711" y="1762"/>
                  </a:cubicBezTo>
                  <a:lnTo>
                    <a:pt x="1762" y="3711"/>
                  </a:lnTo>
                  <a:cubicBezTo>
                    <a:pt x="1646" y="3826"/>
                    <a:pt x="1458" y="3826"/>
                    <a:pt x="1343" y="3711"/>
                  </a:cubicBezTo>
                  <a:close/>
                  <a:moveTo>
                    <a:pt x="1343" y="371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EDF3586-3452-49D0-941B-71A03B5C74C6}"/>
              </a:ext>
            </a:extLst>
          </p:cNvPr>
          <p:cNvSpPr/>
          <p:nvPr/>
        </p:nvSpPr>
        <p:spPr>
          <a:xfrm>
            <a:off x="731729" y="5186532"/>
            <a:ext cx="592983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just"/>
            <a:r>
              <a:rPr lang="ru-RU" b="1" dirty="0" err="1">
                <a:solidFill>
                  <a:srgbClr val="C00000"/>
                </a:solidFill>
              </a:rPr>
              <a:t>Жазо</a:t>
            </a:r>
            <a:endParaRPr lang="ru-RU" b="1" dirty="0">
              <a:solidFill>
                <a:srgbClr val="C00000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1C9F938-5C72-4A48-8825-E01157F41042}"/>
              </a:ext>
            </a:extLst>
          </p:cNvPr>
          <p:cNvCxnSpPr/>
          <p:nvPr/>
        </p:nvCxnSpPr>
        <p:spPr>
          <a:xfrm>
            <a:off x="431999" y="5134729"/>
            <a:ext cx="1924339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4">
            <a:extLst>
              <a:ext uri="{FF2B5EF4-FFF2-40B4-BE49-F238E27FC236}">
                <a16:creationId xmlns:a16="http://schemas.microsoft.com/office/drawing/2014/main" id="{3302112A-FF9D-4172-80EE-441F2DC6ADB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081835" y="4345534"/>
            <a:ext cx="609301" cy="564898"/>
            <a:chOff x="3458" y="2389"/>
            <a:chExt cx="247" cy="229"/>
          </a:xfrm>
          <a:solidFill>
            <a:srgbClr val="C00000"/>
          </a:solidFill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056DADD8-8CEF-4CB5-BB64-35C41399EA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58" y="2587"/>
              <a:ext cx="135" cy="31"/>
            </a:xfrm>
            <a:custGeom>
              <a:avLst/>
              <a:gdLst>
                <a:gd name="T0" fmla="*/ 4427 w 4683"/>
                <a:gd name="T1" fmla="*/ 1109 h 1109"/>
                <a:gd name="T2" fmla="*/ 255 w 4683"/>
                <a:gd name="T3" fmla="*/ 1109 h 1109"/>
                <a:gd name="T4" fmla="*/ 0 w 4683"/>
                <a:gd name="T5" fmla="*/ 853 h 1109"/>
                <a:gd name="T6" fmla="*/ 853 w 4683"/>
                <a:gd name="T7" fmla="*/ 0 h 1109"/>
                <a:gd name="T8" fmla="*/ 3830 w 4683"/>
                <a:gd name="T9" fmla="*/ 0 h 1109"/>
                <a:gd name="T10" fmla="*/ 4683 w 4683"/>
                <a:gd name="T11" fmla="*/ 853 h 1109"/>
                <a:gd name="T12" fmla="*/ 4427 w 4683"/>
                <a:gd name="T13" fmla="*/ 1109 h 1109"/>
                <a:gd name="T14" fmla="*/ 853 w 4683"/>
                <a:gd name="T15" fmla="*/ 250 h 1109"/>
                <a:gd name="T16" fmla="*/ 250 w 4683"/>
                <a:gd name="T17" fmla="*/ 853 h 1109"/>
                <a:gd name="T18" fmla="*/ 4433 w 4683"/>
                <a:gd name="T19" fmla="*/ 853 h 1109"/>
                <a:gd name="T20" fmla="*/ 3830 w 4683"/>
                <a:gd name="T21" fmla="*/ 250 h 1109"/>
                <a:gd name="T22" fmla="*/ 853 w 4683"/>
                <a:gd name="T23" fmla="*/ 250 h 1109"/>
                <a:gd name="T24" fmla="*/ 853 w 4683"/>
                <a:gd name="T25" fmla="*/ 250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83" h="1109">
                  <a:moveTo>
                    <a:pt x="4427" y="1109"/>
                  </a:moveTo>
                  <a:lnTo>
                    <a:pt x="255" y="1109"/>
                  </a:lnTo>
                  <a:cubicBezTo>
                    <a:pt x="115" y="1109"/>
                    <a:pt x="0" y="994"/>
                    <a:pt x="0" y="853"/>
                  </a:cubicBezTo>
                  <a:cubicBezTo>
                    <a:pt x="0" y="383"/>
                    <a:pt x="382" y="0"/>
                    <a:pt x="853" y="0"/>
                  </a:cubicBezTo>
                  <a:lnTo>
                    <a:pt x="3830" y="0"/>
                  </a:lnTo>
                  <a:cubicBezTo>
                    <a:pt x="4300" y="0"/>
                    <a:pt x="4683" y="383"/>
                    <a:pt x="4683" y="853"/>
                  </a:cubicBezTo>
                  <a:cubicBezTo>
                    <a:pt x="4683" y="994"/>
                    <a:pt x="4568" y="1109"/>
                    <a:pt x="4427" y="1109"/>
                  </a:cubicBezTo>
                  <a:close/>
                  <a:moveTo>
                    <a:pt x="853" y="250"/>
                  </a:moveTo>
                  <a:cubicBezTo>
                    <a:pt x="520" y="250"/>
                    <a:pt x="250" y="521"/>
                    <a:pt x="250" y="853"/>
                  </a:cubicBezTo>
                  <a:cubicBezTo>
                    <a:pt x="250" y="860"/>
                    <a:pt x="4433" y="862"/>
                    <a:pt x="4433" y="853"/>
                  </a:cubicBezTo>
                  <a:cubicBezTo>
                    <a:pt x="4433" y="521"/>
                    <a:pt x="4162" y="250"/>
                    <a:pt x="3830" y="250"/>
                  </a:cubicBezTo>
                  <a:lnTo>
                    <a:pt x="853" y="250"/>
                  </a:lnTo>
                  <a:close/>
                  <a:moveTo>
                    <a:pt x="853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A17427EB-32F4-4E41-B778-AC4E4C2401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7" y="2469"/>
              <a:ext cx="72" cy="71"/>
            </a:xfrm>
            <a:custGeom>
              <a:avLst/>
              <a:gdLst>
                <a:gd name="T0" fmla="*/ 1620 w 2502"/>
                <a:gd name="T1" fmla="*/ 2386 h 2502"/>
                <a:gd name="T2" fmla="*/ 116 w 2502"/>
                <a:gd name="T3" fmla="*/ 882 h 2502"/>
                <a:gd name="T4" fmla="*/ 116 w 2502"/>
                <a:gd name="T5" fmla="*/ 463 h 2502"/>
                <a:gd name="T6" fmla="*/ 463 w 2502"/>
                <a:gd name="T7" fmla="*/ 116 h 2502"/>
                <a:gd name="T8" fmla="*/ 882 w 2502"/>
                <a:gd name="T9" fmla="*/ 116 h 2502"/>
                <a:gd name="T10" fmla="*/ 2386 w 2502"/>
                <a:gd name="T11" fmla="*/ 1620 h 2502"/>
                <a:gd name="T12" fmla="*/ 2386 w 2502"/>
                <a:gd name="T13" fmla="*/ 2039 h 2502"/>
                <a:gd name="T14" fmla="*/ 2039 w 2502"/>
                <a:gd name="T15" fmla="*/ 2386 h 2502"/>
                <a:gd name="T16" fmla="*/ 1620 w 2502"/>
                <a:gd name="T17" fmla="*/ 2386 h 2502"/>
                <a:gd name="T18" fmla="*/ 639 w 2502"/>
                <a:gd name="T19" fmla="*/ 292 h 2502"/>
                <a:gd name="T20" fmla="*/ 292 w 2502"/>
                <a:gd name="T21" fmla="*/ 640 h 2502"/>
                <a:gd name="T22" fmla="*/ 292 w 2502"/>
                <a:gd name="T23" fmla="*/ 705 h 2502"/>
                <a:gd name="T24" fmla="*/ 1797 w 2502"/>
                <a:gd name="T25" fmla="*/ 2210 h 2502"/>
                <a:gd name="T26" fmla="*/ 1862 w 2502"/>
                <a:gd name="T27" fmla="*/ 2210 h 2502"/>
                <a:gd name="T28" fmla="*/ 2209 w 2502"/>
                <a:gd name="T29" fmla="*/ 1862 h 2502"/>
                <a:gd name="T30" fmla="*/ 2209 w 2502"/>
                <a:gd name="T31" fmla="*/ 1797 h 2502"/>
                <a:gd name="T32" fmla="*/ 705 w 2502"/>
                <a:gd name="T33" fmla="*/ 292 h 2502"/>
                <a:gd name="T34" fmla="*/ 639 w 2502"/>
                <a:gd name="T35" fmla="*/ 292 h 2502"/>
                <a:gd name="T36" fmla="*/ 639 w 2502"/>
                <a:gd name="T37" fmla="*/ 292 h 2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02" h="2502">
                  <a:moveTo>
                    <a:pt x="1620" y="2386"/>
                  </a:moveTo>
                  <a:lnTo>
                    <a:pt x="116" y="882"/>
                  </a:lnTo>
                  <a:cubicBezTo>
                    <a:pt x="0" y="766"/>
                    <a:pt x="0" y="578"/>
                    <a:pt x="116" y="463"/>
                  </a:cubicBezTo>
                  <a:lnTo>
                    <a:pt x="463" y="116"/>
                  </a:lnTo>
                  <a:cubicBezTo>
                    <a:pt x="578" y="0"/>
                    <a:pt x="766" y="0"/>
                    <a:pt x="882" y="116"/>
                  </a:cubicBezTo>
                  <a:lnTo>
                    <a:pt x="2386" y="1620"/>
                  </a:lnTo>
                  <a:cubicBezTo>
                    <a:pt x="2502" y="1735"/>
                    <a:pt x="2502" y="1924"/>
                    <a:pt x="2386" y="2039"/>
                  </a:cubicBezTo>
                  <a:lnTo>
                    <a:pt x="2039" y="2386"/>
                  </a:lnTo>
                  <a:cubicBezTo>
                    <a:pt x="1923" y="2502"/>
                    <a:pt x="1735" y="2502"/>
                    <a:pt x="1620" y="2386"/>
                  </a:cubicBezTo>
                  <a:close/>
                  <a:moveTo>
                    <a:pt x="639" y="292"/>
                  </a:moveTo>
                  <a:lnTo>
                    <a:pt x="292" y="640"/>
                  </a:lnTo>
                  <a:cubicBezTo>
                    <a:pt x="274" y="658"/>
                    <a:pt x="274" y="687"/>
                    <a:pt x="292" y="705"/>
                  </a:cubicBezTo>
                  <a:lnTo>
                    <a:pt x="1797" y="2210"/>
                  </a:lnTo>
                  <a:cubicBezTo>
                    <a:pt x="1815" y="2228"/>
                    <a:pt x="1844" y="2228"/>
                    <a:pt x="1862" y="2210"/>
                  </a:cubicBezTo>
                  <a:lnTo>
                    <a:pt x="2209" y="1862"/>
                  </a:lnTo>
                  <a:cubicBezTo>
                    <a:pt x="2228" y="1844"/>
                    <a:pt x="2228" y="1815"/>
                    <a:pt x="2209" y="1797"/>
                  </a:cubicBezTo>
                  <a:lnTo>
                    <a:pt x="705" y="292"/>
                  </a:lnTo>
                  <a:cubicBezTo>
                    <a:pt x="687" y="274"/>
                    <a:pt x="658" y="274"/>
                    <a:pt x="639" y="292"/>
                  </a:cubicBezTo>
                  <a:close/>
                  <a:moveTo>
                    <a:pt x="639" y="292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93844757-AF8F-45C7-A2FF-0C2484054B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77" y="2389"/>
              <a:ext cx="72" cy="72"/>
            </a:xfrm>
            <a:custGeom>
              <a:avLst/>
              <a:gdLst>
                <a:gd name="T0" fmla="*/ 1620 w 2502"/>
                <a:gd name="T1" fmla="*/ 2386 h 2502"/>
                <a:gd name="T2" fmla="*/ 115 w 2502"/>
                <a:gd name="T3" fmla="*/ 882 h 2502"/>
                <a:gd name="T4" fmla="*/ 115 w 2502"/>
                <a:gd name="T5" fmla="*/ 463 h 2502"/>
                <a:gd name="T6" fmla="*/ 463 w 2502"/>
                <a:gd name="T7" fmla="*/ 116 h 2502"/>
                <a:gd name="T8" fmla="*/ 882 w 2502"/>
                <a:gd name="T9" fmla="*/ 116 h 2502"/>
                <a:gd name="T10" fmla="*/ 2386 w 2502"/>
                <a:gd name="T11" fmla="*/ 1620 h 2502"/>
                <a:gd name="T12" fmla="*/ 2386 w 2502"/>
                <a:gd name="T13" fmla="*/ 2039 h 2502"/>
                <a:gd name="T14" fmla="*/ 2039 w 2502"/>
                <a:gd name="T15" fmla="*/ 2386 h 2502"/>
                <a:gd name="T16" fmla="*/ 1620 w 2502"/>
                <a:gd name="T17" fmla="*/ 2386 h 2502"/>
                <a:gd name="T18" fmla="*/ 640 w 2502"/>
                <a:gd name="T19" fmla="*/ 292 h 2502"/>
                <a:gd name="T20" fmla="*/ 292 w 2502"/>
                <a:gd name="T21" fmla="*/ 639 h 2502"/>
                <a:gd name="T22" fmla="*/ 292 w 2502"/>
                <a:gd name="T23" fmla="*/ 705 h 2502"/>
                <a:gd name="T24" fmla="*/ 1797 w 2502"/>
                <a:gd name="T25" fmla="*/ 2210 h 2502"/>
                <a:gd name="T26" fmla="*/ 1862 w 2502"/>
                <a:gd name="T27" fmla="*/ 2210 h 2502"/>
                <a:gd name="T28" fmla="*/ 2209 w 2502"/>
                <a:gd name="T29" fmla="*/ 1862 h 2502"/>
                <a:gd name="T30" fmla="*/ 2209 w 2502"/>
                <a:gd name="T31" fmla="*/ 1797 h 2502"/>
                <a:gd name="T32" fmla="*/ 705 w 2502"/>
                <a:gd name="T33" fmla="*/ 292 h 2502"/>
                <a:gd name="T34" fmla="*/ 640 w 2502"/>
                <a:gd name="T35" fmla="*/ 292 h 2502"/>
                <a:gd name="T36" fmla="*/ 2298 w 2502"/>
                <a:gd name="T37" fmla="*/ 1951 h 2502"/>
                <a:gd name="T38" fmla="*/ 2298 w 2502"/>
                <a:gd name="T39" fmla="*/ 1951 h 2502"/>
                <a:gd name="T40" fmla="*/ 2298 w 2502"/>
                <a:gd name="T41" fmla="*/ 1951 h 2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02" h="2502">
                  <a:moveTo>
                    <a:pt x="1620" y="2386"/>
                  </a:moveTo>
                  <a:lnTo>
                    <a:pt x="115" y="882"/>
                  </a:lnTo>
                  <a:cubicBezTo>
                    <a:pt x="0" y="766"/>
                    <a:pt x="0" y="578"/>
                    <a:pt x="115" y="463"/>
                  </a:cubicBezTo>
                  <a:lnTo>
                    <a:pt x="463" y="116"/>
                  </a:lnTo>
                  <a:cubicBezTo>
                    <a:pt x="579" y="0"/>
                    <a:pt x="766" y="0"/>
                    <a:pt x="882" y="116"/>
                  </a:cubicBezTo>
                  <a:lnTo>
                    <a:pt x="2386" y="1620"/>
                  </a:lnTo>
                  <a:cubicBezTo>
                    <a:pt x="2502" y="1736"/>
                    <a:pt x="2502" y="1924"/>
                    <a:pt x="2386" y="2039"/>
                  </a:cubicBezTo>
                  <a:cubicBezTo>
                    <a:pt x="2165" y="2260"/>
                    <a:pt x="2251" y="2175"/>
                    <a:pt x="2039" y="2386"/>
                  </a:cubicBezTo>
                  <a:cubicBezTo>
                    <a:pt x="1923" y="2502"/>
                    <a:pt x="1736" y="2502"/>
                    <a:pt x="1620" y="2386"/>
                  </a:cubicBezTo>
                  <a:close/>
                  <a:moveTo>
                    <a:pt x="640" y="292"/>
                  </a:moveTo>
                  <a:lnTo>
                    <a:pt x="292" y="639"/>
                  </a:lnTo>
                  <a:cubicBezTo>
                    <a:pt x="274" y="658"/>
                    <a:pt x="274" y="687"/>
                    <a:pt x="292" y="705"/>
                  </a:cubicBezTo>
                  <a:lnTo>
                    <a:pt x="1797" y="2210"/>
                  </a:lnTo>
                  <a:cubicBezTo>
                    <a:pt x="1815" y="2228"/>
                    <a:pt x="1844" y="2228"/>
                    <a:pt x="1862" y="2210"/>
                  </a:cubicBezTo>
                  <a:lnTo>
                    <a:pt x="2209" y="1862"/>
                  </a:lnTo>
                  <a:cubicBezTo>
                    <a:pt x="2228" y="1844"/>
                    <a:pt x="2228" y="1815"/>
                    <a:pt x="2209" y="1797"/>
                  </a:cubicBezTo>
                  <a:lnTo>
                    <a:pt x="705" y="292"/>
                  </a:lnTo>
                  <a:cubicBezTo>
                    <a:pt x="687" y="274"/>
                    <a:pt x="658" y="274"/>
                    <a:pt x="640" y="292"/>
                  </a:cubicBezTo>
                  <a:close/>
                  <a:moveTo>
                    <a:pt x="2298" y="1951"/>
                  </a:moveTo>
                  <a:lnTo>
                    <a:pt x="2298" y="1951"/>
                  </a:lnTo>
                  <a:close/>
                  <a:moveTo>
                    <a:pt x="2298" y="195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41F12BEC-4A04-4E47-9CCA-A1D55E57F8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73" y="2464"/>
              <a:ext cx="52" cy="52"/>
            </a:xfrm>
            <a:custGeom>
              <a:avLst/>
              <a:gdLst>
                <a:gd name="T0" fmla="*/ 308 w 1790"/>
                <a:gd name="T1" fmla="*/ 1697 h 1802"/>
                <a:gd name="T2" fmla="*/ 0 w 1790"/>
                <a:gd name="T3" fmla="*/ 1336 h 1802"/>
                <a:gd name="T4" fmla="*/ 1235 w 1790"/>
                <a:gd name="T5" fmla="*/ 49 h 1802"/>
                <a:gd name="T6" fmla="*/ 1412 w 1790"/>
                <a:gd name="T7" fmla="*/ 49 h 1802"/>
                <a:gd name="T8" fmla="*/ 1684 w 1790"/>
                <a:gd name="T9" fmla="*/ 321 h 1802"/>
                <a:gd name="T10" fmla="*/ 1684 w 1790"/>
                <a:gd name="T11" fmla="*/ 705 h 1802"/>
                <a:gd name="T12" fmla="*/ 692 w 1790"/>
                <a:gd name="T13" fmla="*/ 1697 h 1802"/>
                <a:gd name="T14" fmla="*/ 308 w 1790"/>
                <a:gd name="T15" fmla="*/ 1697 h 1802"/>
                <a:gd name="T16" fmla="*/ 301 w 1790"/>
                <a:gd name="T17" fmla="*/ 1336 h 1802"/>
                <a:gd name="T18" fmla="*/ 485 w 1790"/>
                <a:gd name="T19" fmla="*/ 1520 h 1802"/>
                <a:gd name="T20" fmla="*/ 1507 w 1790"/>
                <a:gd name="T21" fmla="*/ 528 h 1802"/>
                <a:gd name="T22" fmla="*/ 1507 w 1790"/>
                <a:gd name="T23" fmla="*/ 498 h 1802"/>
                <a:gd name="T24" fmla="*/ 1323 w 1790"/>
                <a:gd name="T25" fmla="*/ 314 h 1802"/>
                <a:gd name="T26" fmla="*/ 301 w 1790"/>
                <a:gd name="T27" fmla="*/ 1336 h 1802"/>
                <a:gd name="T28" fmla="*/ 1595 w 1790"/>
                <a:gd name="T29" fmla="*/ 616 h 1802"/>
                <a:gd name="T30" fmla="*/ 1595 w 1790"/>
                <a:gd name="T31" fmla="*/ 616 h 1802"/>
                <a:gd name="T32" fmla="*/ 1595 w 1790"/>
                <a:gd name="T33" fmla="*/ 616 h 1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90" h="1802">
                  <a:moveTo>
                    <a:pt x="308" y="1697"/>
                  </a:moveTo>
                  <a:cubicBezTo>
                    <a:pt x="62" y="1436"/>
                    <a:pt x="0" y="1424"/>
                    <a:pt x="0" y="1336"/>
                  </a:cubicBezTo>
                  <a:cubicBezTo>
                    <a:pt x="0" y="1241"/>
                    <a:pt x="14" y="1289"/>
                    <a:pt x="1235" y="49"/>
                  </a:cubicBezTo>
                  <a:cubicBezTo>
                    <a:pt x="1284" y="0"/>
                    <a:pt x="1363" y="0"/>
                    <a:pt x="1412" y="49"/>
                  </a:cubicBezTo>
                  <a:lnTo>
                    <a:pt x="1684" y="321"/>
                  </a:lnTo>
                  <a:cubicBezTo>
                    <a:pt x="1790" y="427"/>
                    <a:pt x="1790" y="599"/>
                    <a:pt x="1684" y="705"/>
                  </a:cubicBezTo>
                  <a:lnTo>
                    <a:pt x="692" y="1697"/>
                  </a:lnTo>
                  <a:cubicBezTo>
                    <a:pt x="586" y="1802"/>
                    <a:pt x="414" y="1802"/>
                    <a:pt x="308" y="1697"/>
                  </a:cubicBezTo>
                  <a:close/>
                  <a:moveTo>
                    <a:pt x="301" y="1336"/>
                  </a:moveTo>
                  <a:lnTo>
                    <a:pt x="485" y="1520"/>
                  </a:lnTo>
                  <a:cubicBezTo>
                    <a:pt x="514" y="1549"/>
                    <a:pt x="480" y="1541"/>
                    <a:pt x="1507" y="528"/>
                  </a:cubicBezTo>
                  <a:cubicBezTo>
                    <a:pt x="1515" y="520"/>
                    <a:pt x="1515" y="506"/>
                    <a:pt x="1507" y="498"/>
                  </a:cubicBezTo>
                  <a:lnTo>
                    <a:pt x="1323" y="314"/>
                  </a:lnTo>
                  <a:lnTo>
                    <a:pt x="301" y="1336"/>
                  </a:lnTo>
                  <a:close/>
                  <a:moveTo>
                    <a:pt x="1595" y="616"/>
                  </a:moveTo>
                  <a:lnTo>
                    <a:pt x="1595" y="616"/>
                  </a:lnTo>
                  <a:close/>
                  <a:moveTo>
                    <a:pt x="1595" y="61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BDC496F9-EA0D-403B-A7ED-CAFA3B990D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93" y="2485"/>
              <a:ext cx="112" cy="112"/>
            </a:xfrm>
            <a:custGeom>
              <a:avLst/>
              <a:gdLst>
                <a:gd name="T0" fmla="*/ 2745 w 3905"/>
                <a:gd name="T1" fmla="*/ 3637 h 3904"/>
                <a:gd name="T2" fmla="*/ 46 w 3905"/>
                <a:gd name="T3" fmla="*/ 747 h 3904"/>
                <a:gd name="T4" fmla="*/ 49 w 3905"/>
                <a:gd name="T5" fmla="*/ 573 h 3904"/>
                <a:gd name="T6" fmla="*/ 573 w 3905"/>
                <a:gd name="T7" fmla="*/ 49 h 3904"/>
                <a:gd name="T8" fmla="*/ 747 w 3905"/>
                <a:gd name="T9" fmla="*/ 46 h 3904"/>
                <a:gd name="T10" fmla="*/ 3637 w 3905"/>
                <a:gd name="T11" fmla="*/ 2744 h 3904"/>
                <a:gd name="T12" fmla="*/ 3652 w 3905"/>
                <a:gd name="T13" fmla="*/ 3652 h 3904"/>
                <a:gd name="T14" fmla="*/ 2745 w 3905"/>
                <a:gd name="T15" fmla="*/ 3637 h 3904"/>
                <a:gd name="T16" fmla="*/ 311 w 3905"/>
                <a:gd name="T17" fmla="*/ 664 h 3904"/>
                <a:gd name="T18" fmla="*/ 2927 w 3905"/>
                <a:gd name="T19" fmla="*/ 3466 h 3904"/>
                <a:gd name="T20" fmla="*/ 3199 w 3905"/>
                <a:gd name="T21" fmla="*/ 3587 h 3904"/>
                <a:gd name="T22" fmla="*/ 3466 w 3905"/>
                <a:gd name="T23" fmla="*/ 2927 h 3904"/>
                <a:gd name="T24" fmla="*/ 664 w 3905"/>
                <a:gd name="T25" fmla="*/ 311 h 3904"/>
                <a:gd name="T26" fmla="*/ 311 w 3905"/>
                <a:gd name="T27" fmla="*/ 664 h 3904"/>
                <a:gd name="T28" fmla="*/ 311 w 3905"/>
                <a:gd name="T29" fmla="*/ 664 h 3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05" h="3904">
                  <a:moveTo>
                    <a:pt x="2745" y="3637"/>
                  </a:moveTo>
                  <a:lnTo>
                    <a:pt x="46" y="747"/>
                  </a:lnTo>
                  <a:cubicBezTo>
                    <a:pt x="0" y="697"/>
                    <a:pt x="1" y="621"/>
                    <a:pt x="49" y="573"/>
                  </a:cubicBezTo>
                  <a:lnTo>
                    <a:pt x="573" y="49"/>
                  </a:lnTo>
                  <a:cubicBezTo>
                    <a:pt x="621" y="1"/>
                    <a:pt x="697" y="0"/>
                    <a:pt x="747" y="46"/>
                  </a:cubicBezTo>
                  <a:lnTo>
                    <a:pt x="3637" y="2744"/>
                  </a:lnTo>
                  <a:cubicBezTo>
                    <a:pt x="3897" y="2988"/>
                    <a:pt x="3905" y="3399"/>
                    <a:pt x="3652" y="3652"/>
                  </a:cubicBezTo>
                  <a:cubicBezTo>
                    <a:pt x="3400" y="3904"/>
                    <a:pt x="2989" y="3898"/>
                    <a:pt x="2745" y="3637"/>
                  </a:cubicBezTo>
                  <a:close/>
                  <a:moveTo>
                    <a:pt x="311" y="664"/>
                  </a:moveTo>
                  <a:lnTo>
                    <a:pt x="2927" y="3466"/>
                  </a:lnTo>
                  <a:cubicBezTo>
                    <a:pt x="2998" y="3542"/>
                    <a:pt x="3095" y="3585"/>
                    <a:pt x="3199" y="3587"/>
                  </a:cubicBezTo>
                  <a:cubicBezTo>
                    <a:pt x="3554" y="3591"/>
                    <a:pt x="3716" y="3161"/>
                    <a:pt x="3466" y="2927"/>
                  </a:cubicBezTo>
                  <a:lnTo>
                    <a:pt x="664" y="311"/>
                  </a:lnTo>
                  <a:lnTo>
                    <a:pt x="311" y="664"/>
                  </a:lnTo>
                  <a:close/>
                  <a:moveTo>
                    <a:pt x="311" y="66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B9DED639-B965-4F1B-BC8A-5EB6A500FE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80" y="2562"/>
              <a:ext cx="91" cy="32"/>
            </a:xfrm>
            <a:custGeom>
              <a:avLst/>
              <a:gdLst>
                <a:gd name="T0" fmla="*/ 3047 w 3172"/>
                <a:gd name="T1" fmla="*/ 1108 h 1108"/>
                <a:gd name="T2" fmla="*/ 125 w 3172"/>
                <a:gd name="T3" fmla="*/ 1108 h 1108"/>
                <a:gd name="T4" fmla="*/ 0 w 3172"/>
                <a:gd name="T5" fmla="*/ 983 h 1108"/>
                <a:gd name="T6" fmla="*/ 0 w 3172"/>
                <a:gd name="T7" fmla="*/ 865 h 1108"/>
                <a:gd name="T8" fmla="*/ 866 w 3172"/>
                <a:gd name="T9" fmla="*/ 0 h 1108"/>
                <a:gd name="T10" fmla="*/ 1199 w 3172"/>
                <a:gd name="T11" fmla="*/ 0 h 1108"/>
                <a:gd name="T12" fmla="*/ 1324 w 3172"/>
                <a:gd name="T13" fmla="*/ 125 h 1108"/>
                <a:gd name="T14" fmla="*/ 1199 w 3172"/>
                <a:gd name="T15" fmla="*/ 250 h 1108"/>
                <a:gd name="T16" fmla="*/ 866 w 3172"/>
                <a:gd name="T17" fmla="*/ 250 h 1108"/>
                <a:gd name="T18" fmla="*/ 250 w 3172"/>
                <a:gd name="T19" fmla="*/ 858 h 1108"/>
                <a:gd name="T20" fmla="*/ 2922 w 3172"/>
                <a:gd name="T21" fmla="*/ 858 h 1108"/>
                <a:gd name="T22" fmla="*/ 2307 w 3172"/>
                <a:gd name="T23" fmla="*/ 250 h 1108"/>
                <a:gd name="T24" fmla="*/ 1666 w 3172"/>
                <a:gd name="T25" fmla="*/ 250 h 1108"/>
                <a:gd name="T26" fmla="*/ 1541 w 3172"/>
                <a:gd name="T27" fmla="*/ 125 h 1108"/>
                <a:gd name="T28" fmla="*/ 1666 w 3172"/>
                <a:gd name="T29" fmla="*/ 0 h 1108"/>
                <a:gd name="T30" fmla="*/ 2307 w 3172"/>
                <a:gd name="T31" fmla="*/ 0 h 1108"/>
                <a:gd name="T32" fmla="*/ 3172 w 3172"/>
                <a:gd name="T33" fmla="*/ 865 h 1108"/>
                <a:gd name="T34" fmla="*/ 3172 w 3172"/>
                <a:gd name="T35" fmla="*/ 983 h 1108"/>
                <a:gd name="T36" fmla="*/ 3047 w 3172"/>
                <a:gd name="T37" fmla="*/ 1108 h 1108"/>
                <a:gd name="T38" fmla="*/ 3047 w 3172"/>
                <a:gd name="T39" fmla="*/ 1108 h 1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72" h="1108">
                  <a:moveTo>
                    <a:pt x="3047" y="1108"/>
                  </a:moveTo>
                  <a:lnTo>
                    <a:pt x="125" y="1108"/>
                  </a:lnTo>
                  <a:cubicBezTo>
                    <a:pt x="56" y="1108"/>
                    <a:pt x="0" y="1052"/>
                    <a:pt x="0" y="983"/>
                  </a:cubicBezTo>
                  <a:lnTo>
                    <a:pt x="0" y="865"/>
                  </a:lnTo>
                  <a:cubicBezTo>
                    <a:pt x="0" y="388"/>
                    <a:pt x="389" y="0"/>
                    <a:pt x="866" y="0"/>
                  </a:cubicBezTo>
                  <a:lnTo>
                    <a:pt x="1199" y="0"/>
                  </a:lnTo>
                  <a:cubicBezTo>
                    <a:pt x="1268" y="0"/>
                    <a:pt x="1324" y="56"/>
                    <a:pt x="1324" y="125"/>
                  </a:cubicBezTo>
                  <a:cubicBezTo>
                    <a:pt x="1324" y="194"/>
                    <a:pt x="1268" y="250"/>
                    <a:pt x="1199" y="250"/>
                  </a:cubicBezTo>
                  <a:lnTo>
                    <a:pt x="866" y="250"/>
                  </a:lnTo>
                  <a:cubicBezTo>
                    <a:pt x="529" y="250"/>
                    <a:pt x="254" y="523"/>
                    <a:pt x="250" y="858"/>
                  </a:cubicBezTo>
                  <a:lnTo>
                    <a:pt x="2922" y="858"/>
                  </a:lnTo>
                  <a:cubicBezTo>
                    <a:pt x="2919" y="523"/>
                    <a:pt x="2644" y="250"/>
                    <a:pt x="2307" y="250"/>
                  </a:cubicBezTo>
                  <a:lnTo>
                    <a:pt x="1666" y="250"/>
                  </a:lnTo>
                  <a:cubicBezTo>
                    <a:pt x="1597" y="250"/>
                    <a:pt x="1541" y="194"/>
                    <a:pt x="1541" y="125"/>
                  </a:cubicBezTo>
                  <a:cubicBezTo>
                    <a:pt x="1541" y="56"/>
                    <a:pt x="1597" y="0"/>
                    <a:pt x="1666" y="0"/>
                  </a:cubicBezTo>
                  <a:lnTo>
                    <a:pt x="2307" y="0"/>
                  </a:lnTo>
                  <a:cubicBezTo>
                    <a:pt x="2784" y="0"/>
                    <a:pt x="3172" y="388"/>
                    <a:pt x="3172" y="865"/>
                  </a:cubicBezTo>
                  <a:lnTo>
                    <a:pt x="3172" y="983"/>
                  </a:lnTo>
                  <a:cubicBezTo>
                    <a:pt x="3172" y="1052"/>
                    <a:pt x="3116" y="1108"/>
                    <a:pt x="3047" y="1108"/>
                  </a:cubicBezTo>
                  <a:close/>
                  <a:moveTo>
                    <a:pt x="3047" y="110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61872BBD-226B-4F77-8ABD-9272CB8DF7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" y="2410"/>
              <a:ext cx="110" cy="109"/>
            </a:xfrm>
            <a:custGeom>
              <a:avLst/>
              <a:gdLst>
                <a:gd name="T0" fmla="*/ 1343 w 3827"/>
                <a:gd name="T1" fmla="*/ 3711 h 3826"/>
                <a:gd name="T2" fmla="*/ 116 w 3827"/>
                <a:gd name="T3" fmla="*/ 2484 h 3826"/>
                <a:gd name="T4" fmla="*/ 116 w 3827"/>
                <a:gd name="T5" fmla="*/ 2065 h 3826"/>
                <a:gd name="T6" fmla="*/ 1102 w 3827"/>
                <a:gd name="T7" fmla="*/ 1079 h 3826"/>
                <a:gd name="T8" fmla="*/ 1279 w 3827"/>
                <a:gd name="T9" fmla="*/ 1079 h 3826"/>
                <a:gd name="T10" fmla="*/ 1279 w 3827"/>
                <a:gd name="T11" fmla="*/ 1256 h 3826"/>
                <a:gd name="T12" fmla="*/ 293 w 3827"/>
                <a:gd name="T13" fmla="*/ 2242 h 3826"/>
                <a:gd name="T14" fmla="*/ 293 w 3827"/>
                <a:gd name="T15" fmla="*/ 2308 h 3826"/>
                <a:gd name="T16" fmla="*/ 1519 w 3827"/>
                <a:gd name="T17" fmla="*/ 3534 h 3826"/>
                <a:gd name="T18" fmla="*/ 1585 w 3827"/>
                <a:gd name="T19" fmla="*/ 3534 h 3826"/>
                <a:gd name="T20" fmla="*/ 3534 w 3827"/>
                <a:gd name="T21" fmla="*/ 1519 h 3826"/>
                <a:gd name="T22" fmla="*/ 2307 w 3827"/>
                <a:gd name="T23" fmla="*/ 293 h 3826"/>
                <a:gd name="T24" fmla="*/ 2242 w 3827"/>
                <a:gd name="T25" fmla="*/ 293 h 3826"/>
                <a:gd name="T26" fmla="*/ 1609 w 3827"/>
                <a:gd name="T27" fmla="*/ 926 h 3826"/>
                <a:gd name="T28" fmla="*/ 1432 w 3827"/>
                <a:gd name="T29" fmla="*/ 926 h 3826"/>
                <a:gd name="T30" fmla="*/ 1432 w 3827"/>
                <a:gd name="T31" fmla="*/ 749 h 3826"/>
                <a:gd name="T32" fmla="*/ 2065 w 3827"/>
                <a:gd name="T33" fmla="*/ 116 h 3826"/>
                <a:gd name="T34" fmla="*/ 2484 w 3827"/>
                <a:gd name="T35" fmla="*/ 116 h 3826"/>
                <a:gd name="T36" fmla="*/ 3711 w 3827"/>
                <a:gd name="T37" fmla="*/ 1343 h 3826"/>
                <a:gd name="T38" fmla="*/ 3711 w 3827"/>
                <a:gd name="T39" fmla="*/ 1762 h 3826"/>
                <a:gd name="T40" fmla="*/ 1762 w 3827"/>
                <a:gd name="T41" fmla="*/ 3711 h 3826"/>
                <a:gd name="T42" fmla="*/ 1343 w 3827"/>
                <a:gd name="T43" fmla="*/ 3711 h 3826"/>
                <a:gd name="T44" fmla="*/ 1343 w 3827"/>
                <a:gd name="T45" fmla="*/ 3711 h 3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827" h="3826">
                  <a:moveTo>
                    <a:pt x="1343" y="3711"/>
                  </a:moveTo>
                  <a:lnTo>
                    <a:pt x="116" y="2484"/>
                  </a:lnTo>
                  <a:cubicBezTo>
                    <a:pt x="1" y="2369"/>
                    <a:pt x="0" y="2181"/>
                    <a:pt x="116" y="2065"/>
                  </a:cubicBezTo>
                  <a:lnTo>
                    <a:pt x="1102" y="1079"/>
                  </a:lnTo>
                  <a:cubicBezTo>
                    <a:pt x="1151" y="1030"/>
                    <a:pt x="1230" y="1030"/>
                    <a:pt x="1279" y="1079"/>
                  </a:cubicBezTo>
                  <a:cubicBezTo>
                    <a:pt x="1328" y="1128"/>
                    <a:pt x="1328" y="1207"/>
                    <a:pt x="1279" y="1256"/>
                  </a:cubicBezTo>
                  <a:lnTo>
                    <a:pt x="293" y="2242"/>
                  </a:lnTo>
                  <a:cubicBezTo>
                    <a:pt x="275" y="2260"/>
                    <a:pt x="275" y="2289"/>
                    <a:pt x="293" y="2308"/>
                  </a:cubicBezTo>
                  <a:lnTo>
                    <a:pt x="1519" y="3534"/>
                  </a:lnTo>
                  <a:cubicBezTo>
                    <a:pt x="1537" y="3552"/>
                    <a:pt x="1567" y="3552"/>
                    <a:pt x="1585" y="3534"/>
                  </a:cubicBezTo>
                  <a:cubicBezTo>
                    <a:pt x="3604" y="1503"/>
                    <a:pt x="3588" y="1573"/>
                    <a:pt x="3534" y="1519"/>
                  </a:cubicBezTo>
                  <a:lnTo>
                    <a:pt x="2307" y="293"/>
                  </a:lnTo>
                  <a:cubicBezTo>
                    <a:pt x="2289" y="275"/>
                    <a:pt x="2260" y="275"/>
                    <a:pt x="2242" y="293"/>
                  </a:cubicBezTo>
                  <a:lnTo>
                    <a:pt x="1609" y="926"/>
                  </a:lnTo>
                  <a:cubicBezTo>
                    <a:pt x="1560" y="975"/>
                    <a:pt x="1481" y="975"/>
                    <a:pt x="1432" y="926"/>
                  </a:cubicBezTo>
                  <a:cubicBezTo>
                    <a:pt x="1383" y="877"/>
                    <a:pt x="1383" y="798"/>
                    <a:pt x="1432" y="749"/>
                  </a:cubicBezTo>
                  <a:lnTo>
                    <a:pt x="2065" y="116"/>
                  </a:lnTo>
                  <a:cubicBezTo>
                    <a:pt x="2181" y="0"/>
                    <a:pt x="2368" y="0"/>
                    <a:pt x="2484" y="116"/>
                  </a:cubicBezTo>
                  <a:lnTo>
                    <a:pt x="3711" y="1343"/>
                  </a:lnTo>
                  <a:cubicBezTo>
                    <a:pt x="3826" y="1458"/>
                    <a:pt x="3827" y="1646"/>
                    <a:pt x="3711" y="1762"/>
                  </a:cubicBezTo>
                  <a:lnTo>
                    <a:pt x="1762" y="3711"/>
                  </a:lnTo>
                  <a:cubicBezTo>
                    <a:pt x="1646" y="3826"/>
                    <a:pt x="1458" y="3826"/>
                    <a:pt x="1343" y="3711"/>
                  </a:cubicBezTo>
                  <a:close/>
                  <a:moveTo>
                    <a:pt x="1343" y="371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2C4644B-CBD3-4BA7-9F2A-02A8DA4690BD}"/>
              </a:ext>
            </a:extLst>
          </p:cNvPr>
          <p:cNvSpPr/>
          <p:nvPr/>
        </p:nvSpPr>
        <p:spPr>
          <a:xfrm>
            <a:off x="7381565" y="5077297"/>
            <a:ext cx="592983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just"/>
            <a:r>
              <a:rPr lang="ru-RU" b="1" dirty="0" err="1">
                <a:solidFill>
                  <a:srgbClr val="C00000"/>
                </a:solidFill>
              </a:rPr>
              <a:t>Жазо</a:t>
            </a:r>
            <a:endParaRPr lang="ru-RU" b="1" dirty="0">
              <a:solidFill>
                <a:srgbClr val="C00000"/>
              </a:solidFill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111935F-B3C4-4F69-AF1D-004963032789}"/>
              </a:ext>
            </a:extLst>
          </p:cNvPr>
          <p:cNvCxnSpPr/>
          <p:nvPr/>
        </p:nvCxnSpPr>
        <p:spPr>
          <a:xfrm>
            <a:off x="7081835" y="5025494"/>
            <a:ext cx="1924339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91C93290-BC16-432E-8106-5D3D0E6243C8}"/>
              </a:ext>
            </a:extLst>
          </p:cNvPr>
          <p:cNvSpPr/>
          <p:nvPr/>
        </p:nvSpPr>
        <p:spPr>
          <a:xfrm>
            <a:off x="354386" y="5723848"/>
            <a:ext cx="371447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4BD2"/>
                </a:solidFill>
              </a:rPr>
              <a:t>£830</a:t>
            </a:r>
            <a:r>
              <a:rPr lang="en-US" sz="2800" b="1" dirty="0">
                <a:solidFill>
                  <a:srgbClr val="004BD2"/>
                </a:solidFill>
              </a:rPr>
              <a:t> </a:t>
            </a:r>
            <a:r>
              <a:rPr lang="ru-RU" sz="2800" b="1" dirty="0">
                <a:solidFill>
                  <a:srgbClr val="004BD2"/>
                </a:solidFill>
              </a:rPr>
              <a:t>млн </a:t>
            </a:r>
            <a:r>
              <a:rPr lang="ru-RU" sz="1400" dirty="0">
                <a:solidFill>
                  <a:schemeClr val="tx2"/>
                </a:solidFill>
              </a:rPr>
              <a:t>ми</a:t>
            </a:r>
            <a:r>
              <a:rPr lang="uz-Cyrl-UZ" sz="1400" dirty="0">
                <a:solidFill>
                  <a:schemeClr val="tx2"/>
                </a:solidFill>
              </a:rPr>
              <a:t>қдоридаги жарима </a:t>
            </a:r>
            <a:endParaRPr lang="ru-RU" sz="1400" dirty="0">
              <a:solidFill>
                <a:schemeClr val="tx2"/>
              </a:solidFill>
            </a:endParaRPr>
          </a:p>
          <a:p>
            <a:r>
              <a:rPr lang="ru-RU" sz="2800" b="1" dirty="0">
                <a:solidFill>
                  <a:srgbClr val="004BD2"/>
                </a:solidFill>
              </a:rPr>
              <a:t> </a:t>
            </a:r>
            <a:r>
              <a:rPr lang="en-US" sz="2800" b="1" dirty="0">
                <a:solidFill>
                  <a:srgbClr val="004BD2"/>
                </a:solidFill>
              </a:rPr>
              <a:t>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E598E13-CB11-483E-8039-3B966D69D403}"/>
              </a:ext>
            </a:extLst>
          </p:cNvPr>
          <p:cNvSpPr/>
          <p:nvPr/>
        </p:nvSpPr>
        <p:spPr>
          <a:xfrm>
            <a:off x="6999873" y="5676404"/>
            <a:ext cx="37144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4BD2"/>
                </a:solidFill>
              </a:rPr>
              <a:t>£</a:t>
            </a:r>
            <a:r>
              <a:rPr lang="en-US" sz="2800" b="1" dirty="0">
                <a:solidFill>
                  <a:srgbClr val="004BD2"/>
                </a:solidFill>
              </a:rPr>
              <a:t>497 </a:t>
            </a:r>
            <a:r>
              <a:rPr lang="ru-RU" sz="2800" b="1" dirty="0">
                <a:solidFill>
                  <a:srgbClr val="004BD2"/>
                </a:solidFill>
              </a:rPr>
              <a:t>млн </a:t>
            </a:r>
            <a:r>
              <a:rPr lang="ru-RU" sz="1400" dirty="0">
                <a:solidFill>
                  <a:schemeClr val="tx2"/>
                </a:solidFill>
              </a:rPr>
              <a:t>ми</a:t>
            </a:r>
            <a:r>
              <a:rPr lang="uz-Cyrl-UZ" sz="1400" dirty="0">
                <a:solidFill>
                  <a:schemeClr val="tx2"/>
                </a:solidFill>
              </a:rPr>
              <a:t>қдоридаги жарима</a:t>
            </a:r>
            <a:r>
              <a:rPr lang="en-US" sz="1400" b="1" dirty="0">
                <a:solidFill>
                  <a:srgbClr val="004BD2"/>
                </a:solidFill>
              </a:rPr>
              <a:t> </a:t>
            </a:r>
          </a:p>
        </p:txBody>
      </p:sp>
      <p:grpSp>
        <p:nvGrpSpPr>
          <p:cNvPr id="35" name="Group 1307">
            <a:extLst>
              <a:ext uri="{FF2B5EF4-FFF2-40B4-BE49-F238E27FC236}">
                <a16:creationId xmlns:a16="http://schemas.microsoft.com/office/drawing/2014/main" id="{67E1956A-31F4-4587-B63C-1E2E5A05DE5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7107" y="1324395"/>
            <a:ext cx="529621" cy="529621"/>
            <a:chOff x="4113" y="2188"/>
            <a:chExt cx="172" cy="172"/>
          </a:xfrm>
          <a:solidFill>
            <a:srgbClr val="1BD7D3"/>
          </a:solidFill>
        </p:grpSpPr>
        <p:sp>
          <p:nvSpPr>
            <p:cNvPr id="36" name="Freeform 1308">
              <a:extLst>
                <a:ext uri="{FF2B5EF4-FFF2-40B4-BE49-F238E27FC236}">
                  <a16:creationId xmlns:a16="http://schemas.microsoft.com/office/drawing/2014/main" id="{A1B2B97A-8B0D-4533-93B2-EFD378189F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59" y="2223"/>
              <a:ext cx="26" cy="27"/>
            </a:xfrm>
            <a:custGeom>
              <a:avLst/>
              <a:gdLst>
                <a:gd name="T0" fmla="*/ 895 w 989"/>
                <a:gd name="T1" fmla="*/ 400 h 989"/>
                <a:gd name="T2" fmla="*/ 588 w 989"/>
                <a:gd name="T3" fmla="*/ 93 h 989"/>
                <a:gd name="T4" fmla="*/ 494 w 989"/>
                <a:gd name="T5" fmla="*/ 0 h 989"/>
                <a:gd name="T6" fmla="*/ 400 w 989"/>
                <a:gd name="T7" fmla="*/ 93 h 989"/>
                <a:gd name="T8" fmla="*/ 93 w 989"/>
                <a:gd name="T9" fmla="*/ 400 h 989"/>
                <a:gd name="T10" fmla="*/ 0 w 989"/>
                <a:gd name="T11" fmla="*/ 494 h 989"/>
                <a:gd name="T12" fmla="*/ 93 w 989"/>
                <a:gd name="T13" fmla="*/ 588 h 989"/>
                <a:gd name="T14" fmla="*/ 400 w 989"/>
                <a:gd name="T15" fmla="*/ 895 h 989"/>
                <a:gd name="T16" fmla="*/ 494 w 989"/>
                <a:gd name="T17" fmla="*/ 989 h 989"/>
                <a:gd name="T18" fmla="*/ 588 w 989"/>
                <a:gd name="T19" fmla="*/ 895 h 989"/>
                <a:gd name="T20" fmla="*/ 895 w 989"/>
                <a:gd name="T21" fmla="*/ 588 h 989"/>
                <a:gd name="T22" fmla="*/ 989 w 989"/>
                <a:gd name="T23" fmla="*/ 494 h 989"/>
                <a:gd name="T24" fmla="*/ 895 w 989"/>
                <a:gd name="T25" fmla="*/ 400 h 989"/>
                <a:gd name="T26" fmla="*/ 494 w 989"/>
                <a:gd name="T27" fmla="*/ 605 h 989"/>
                <a:gd name="T28" fmla="*/ 383 w 989"/>
                <a:gd name="T29" fmla="*/ 494 h 989"/>
                <a:gd name="T30" fmla="*/ 494 w 989"/>
                <a:gd name="T31" fmla="*/ 383 h 989"/>
                <a:gd name="T32" fmla="*/ 605 w 989"/>
                <a:gd name="T33" fmla="*/ 494 h 989"/>
                <a:gd name="T34" fmla="*/ 494 w 989"/>
                <a:gd name="T35" fmla="*/ 605 h 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89" h="989">
                  <a:moveTo>
                    <a:pt x="895" y="400"/>
                  </a:moveTo>
                  <a:cubicBezTo>
                    <a:pt x="726" y="400"/>
                    <a:pt x="588" y="263"/>
                    <a:pt x="588" y="93"/>
                  </a:cubicBezTo>
                  <a:cubicBezTo>
                    <a:pt x="588" y="42"/>
                    <a:pt x="546" y="0"/>
                    <a:pt x="494" y="0"/>
                  </a:cubicBezTo>
                  <a:cubicBezTo>
                    <a:pt x="442" y="0"/>
                    <a:pt x="400" y="42"/>
                    <a:pt x="400" y="93"/>
                  </a:cubicBezTo>
                  <a:cubicBezTo>
                    <a:pt x="400" y="263"/>
                    <a:pt x="263" y="400"/>
                    <a:pt x="93" y="400"/>
                  </a:cubicBezTo>
                  <a:cubicBezTo>
                    <a:pt x="42" y="400"/>
                    <a:pt x="0" y="442"/>
                    <a:pt x="0" y="494"/>
                  </a:cubicBezTo>
                  <a:cubicBezTo>
                    <a:pt x="0" y="546"/>
                    <a:pt x="42" y="588"/>
                    <a:pt x="93" y="588"/>
                  </a:cubicBezTo>
                  <a:cubicBezTo>
                    <a:pt x="263" y="588"/>
                    <a:pt x="400" y="726"/>
                    <a:pt x="400" y="895"/>
                  </a:cubicBezTo>
                  <a:cubicBezTo>
                    <a:pt x="400" y="947"/>
                    <a:pt x="442" y="989"/>
                    <a:pt x="494" y="989"/>
                  </a:cubicBezTo>
                  <a:cubicBezTo>
                    <a:pt x="546" y="989"/>
                    <a:pt x="588" y="947"/>
                    <a:pt x="588" y="895"/>
                  </a:cubicBezTo>
                  <a:cubicBezTo>
                    <a:pt x="588" y="726"/>
                    <a:pt x="726" y="588"/>
                    <a:pt x="895" y="588"/>
                  </a:cubicBezTo>
                  <a:cubicBezTo>
                    <a:pt x="947" y="588"/>
                    <a:pt x="989" y="546"/>
                    <a:pt x="989" y="494"/>
                  </a:cubicBezTo>
                  <a:cubicBezTo>
                    <a:pt x="989" y="442"/>
                    <a:pt x="947" y="400"/>
                    <a:pt x="895" y="400"/>
                  </a:cubicBezTo>
                  <a:close/>
                  <a:moveTo>
                    <a:pt x="494" y="605"/>
                  </a:moveTo>
                  <a:cubicBezTo>
                    <a:pt x="463" y="563"/>
                    <a:pt x="426" y="525"/>
                    <a:pt x="383" y="494"/>
                  </a:cubicBezTo>
                  <a:cubicBezTo>
                    <a:pt x="426" y="463"/>
                    <a:pt x="463" y="426"/>
                    <a:pt x="494" y="383"/>
                  </a:cubicBezTo>
                  <a:cubicBezTo>
                    <a:pt x="525" y="426"/>
                    <a:pt x="563" y="463"/>
                    <a:pt x="605" y="494"/>
                  </a:cubicBezTo>
                  <a:cubicBezTo>
                    <a:pt x="563" y="525"/>
                    <a:pt x="525" y="563"/>
                    <a:pt x="494" y="60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1309">
              <a:extLst>
                <a:ext uri="{FF2B5EF4-FFF2-40B4-BE49-F238E27FC236}">
                  <a16:creationId xmlns:a16="http://schemas.microsoft.com/office/drawing/2014/main" id="{DF22C24B-3BE8-41A5-B45E-858291110B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13" y="2223"/>
              <a:ext cx="27" cy="27"/>
            </a:xfrm>
            <a:custGeom>
              <a:avLst/>
              <a:gdLst>
                <a:gd name="T0" fmla="*/ 896 w 989"/>
                <a:gd name="T1" fmla="*/ 400 h 989"/>
                <a:gd name="T2" fmla="*/ 589 w 989"/>
                <a:gd name="T3" fmla="*/ 93 h 989"/>
                <a:gd name="T4" fmla="*/ 495 w 989"/>
                <a:gd name="T5" fmla="*/ 0 h 989"/>
                <a:gd name="T6" fmla="*/ 401 w 989"/>
                <a:gd name="T7" fmla="*/ 93 h 989"/>
                <a:gd name="T8" fmla="*/ 94 w 989"/>
                <a:gd name="T9" fmla="*/ 400 h 989"/>
                <a:gd name="T10" fmla="*/ 0 w 989"/>
                <a:gd name="T11" fmla="*/ 494 h 989"/>
                <a:gd name="T12" fmla="*/ 94 w 989"/>
                <a:gd name="T13" fmla="*/ 588 h 989"/>
                <a:gd name="T14" fmla="*/ 401 w 989"/>
                <a:gd name="T15" fmla="*/ 895 h 989"/>
                <a:gd name="T16" fmla="*/ 495 w 989"/>
                <a:gd name="T17" fmla="*/ 989 h 989"/>
                <a:gd name="T18" fmla="*/ 589 w 989"/>
                <a:gd name="T19" fmla="*/ 895 h 989"/>
                <a:gd name="T20" fmla="*/ 896 w 989"/>
                <a:gd name="T21" fmla="*/ 588 h 989"/>
                <a:gd name="T22" fmla="*/ 989 w 989"/>
                <a:gd name="T23" fmla="*/ 494 h 989"/>
                <a:gd name="T24" fmla="*/ 896 w 989"/>
                <a:gd name="T25" fmla="*/ 400 h 989"/>
                <a:gd name="T26" fmla="*/ 495 w 989"/>
                <a:gd name="T27" fmla="*/ 605 h 989"/>
                <a:gd name="T28" fmla="*/ 384 w 989"/>
                <a:gd name="T29" fmla="*/ 494 h 989"/>
                <a:gd name="T30" fmla="*/ 495 w 989"/>
                <a:gd name="T31" fmla="*/ 383 h 989"/>
                <a:gd name="T32" fmla="*/ 606 w 989"/>
                <a:gd name="T33" fmla="*/ 494 h 989"/>
                <a:gd name="T34" fmla="*/ 495 w 989"/>
                <a:gd name="T35" fmla="*/ 605 h 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89" h="989">
                  <a:moveTo>
                    <a:pt x="896" y="400"/>
                  </a:moveTo>
                  <a:cubicBezTo>
                    <a:pt x="726" y="400"/>
                    <a:pt x="589" y="263"/>
                    <a:pt x="589" y="93"/>
                  </a:cubicBezTo>
                  <a:cubicBezTo>
                    <a:pt x="589" y="42"/>
                    <a:pt x="547" y="0"/>
                    <a:pt x="495" y="0"/>
                  </a:cubicBezTo>
                  <a:cubicBezTo>
                    <a:pt x="443" y="0"/>
                    <a:pt x="401" y="42"/>
                    <a:pt x="401" y="93"/>
                  </a:cubicBezTo>
                  <a:cubicBezTo>
                    <a:pt x="401" y="263"/>
                    <a:pt x="263" y="400"/>
                    <a:pt x="94" y="400"/>
                  </a:cubicBezTo>
                  <a:cubicBezTo>
                    <a:pt x="42" y="400"/>
                    <a:pt x="0" y="442"/>
                    <a:pt x="0" y="494"/>
                  </a:cubicBezTo>
                  <a:cubicBezTo>
                    <a:pt x="0" y="546"/>
                    <a:pt x="42" y="588"/>
                    <a:pt x="94" y="588"/>
                  </a:cubicBezTo>
                  <a:cubicBezTo>
                    <a:pt x="263" y="588"/>
                    <a:pt x="401" y="726"/>
                    <a:pt x="401" y="895"/>
                  </a:cubicBezTo>
                  <a:cubicBezTo>
                    <a:pt x="401" y="947"/>
                    <a:pt x="443" y="989"/>
                    <a:pt x="495" y="989"/>
                  </a:cubicBezTo>
                  <a:cubicBezTo>
                    <a:pt x="547" y="989"/>
                    <a:pt x="589" y="947"/>
                    <a:pt x="589" y="895"/>
                  </a:cubicBezTo>
                  <a:cubicBezTo>
                    <a:pt x="589" y="726"/>
                    <a:pt x="726" y="588"/>
                    <a:pt x="896" y="588"/>
                  </a:cubicBezTo>
                  <a:cubicBezTo>
                    <a:pt x="947" y="588"/>
                    <a:pt x="989" y="546"/>
                    <a:pt x="989" y="494"/>
                  </a:cubicBezTo>
                  <a:cubicBezTo>
                    <a:pt x="989" y="442"/>
                    <a:pt x="947" y="400"/>
                    <a:pt x="896" y="400"/>
                  </a:cubicBezTo>
                  <a:close/>
                  <a:moveTo>
                    <a:pt x="495" y="605"/>
                  </a:moveTo>
                  <a:cubicBezTo>
                    <a:pt x="464" y="563"/>
                    <a:pt x="426" y="525"/>
                    <a:pt x="384" y="494"/>
                  </a:cubicBezTo>
                  <a:cubicBezTo>
                    <a:pt x="426" y="463"/>
                    <a:pt x="464" y="426"/>
                    <a:pt x="495" y="383"/>
                  </a:cubicBezTo>
                  <a:cubicBezTo>
                    <a:pt x="526" y="426"/>
                    <a:pt x="563" y="463"/>
                    <a:pt x="606" y="494"/>
                  </a:cubicBezTo>
                  <a:cubicBezTo>
                    <a:pt x="563" y="525"/>
                    <a:pt x="526" y="563"/>
                    <a:pt x="495" y="60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1310">
              <a:extLst>
                <a:ext uri="{FF2B5EF4-FFF2-40B4-BE49-F238E27FC236}">
                  <a16:creationId xmlns:a16="http://schemas.microsoft.com/office/drawing/2014/main" id="{7F0747E0-611A-41AD-A96A-01961DE8BB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3" y="2188"/>
              <a:ext cx="32" cy="32"/>
            </a:xfrm>
            <a:custGeom>
              <a:avLst/>
              <a:gdLst>
                <a:gd name="T0" fmla="*/ 1096 w 1190"/>
                <a:gd name="T1" fmla="*/ 501 h 1190"/>
                <a:gd name="T2" fmla="*/ 689 w 1190"/>
                <a:gd name="T3" fmla="*/ 94 h 1190"/>
                <a:gd name="T4" fmla="*/ 595 w 1190"/>
                <a:gd name="T5" fmla="*/ 0 h 1190"/>
                <a:gd name="T6" fmla="*/ 501 w 1190"/>
                <a:gd name="T7" fmla="*/ 94 h 1190"/>
                <a:gd name="T8" fmla="*/ 94 w 1190"/>
                <a:gd name="T9" fmla="*/ 501 h 1190"/>
                <a:gd name="T10" fmla="*/ 0 w 1190"/>
                <a:gd name="T11" fmla="*/ 595 h 1190"/>
                <a:gd name="T12" fmla="*/ 94 w 1190"/>
                <a:gd name="T13" fmla="*/ 689 h 1190"/>
                <a:gd name="T14" fmla="*/ 501 w 1190"/>
                <a:gd name="T15" fmla="*/ 1096 h 1190"/>
                <a:gd name="T16" fmla="*/ 595 w 1190"/>
                <a:gd name="T17" fmla="*/ 1190 h 1190"/>
                <a:gd name="T18" fmla="*/ 689 w 1190"/>
                <a:gd name="T19" fmla="*/ 1096 h 1190"/>
                <a:gd name="T20" fmla="*/ 1096 w 1190"/>
                <a:gd name="T21" fmla="*/ 689 h 1190"/>
                <a:gd name="T22" fmla="*/ 1190 w 1190"/>
                <a:gd name="T23" fmla="*/ 595 h 1190"/>
                <a:gd name="T24" fmla="*/ 1096 w 1190"/>
                <a:gd name="T25" fmla="*/ 501 h 1190"/>
                <a:gd name="T26" fmla="*/ 595 w 1190"/>
                <a:gd name="T27" fmla="*/ 775 h 1190"/>
                <a:gd name="T28" fmla="*/ 415 w 1190"/>
                <a:gd name="T29" fmla="*/ 595 h 1190"/>
                <a:gd name="T30" fmla="*/ 595 w 1190"/>
                <a:gd name="T31" fmla="*/ 414 h 1190"/>
                <a:gd name="T32" fmla="*/ 775 w 1190"/>
                <a:gd name="T33" fmla="*/ 595 h 1190"/>
                <a:gd name="T34" fmla="*/ 595 w 1190"/>
                <a:gd name="T35" fmla="*/ 775 h 1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90" h="1190">
                  <a:moveTo>
                    <a:pt x="1096" y="501"/>
                  </a:moveTo>
                  <a:cubicBezTo>
                    <a:pt x="872" y="501"/>
                    <a:pt x="689" y="318"/>
                    <a:pt x="689" y="94"/>
                  </a:cubicBezTo>
                  <a:cubicBezTo>
                    <a:pt x="689" y="42"/>
                    <a:pt x="647" y="0"/>
                    <a:pt x="595" y="0"/>
                  </a:cubicBezTo>
                  <a:cubicBezTo>
                    <a:pt x="543" y="0"/>
                    <a:pt x="501" y="42"/>
                    <a:pt x="501" y="94"/>
                  </a:cubicBezTo>
                  <a:cubicBezTo>
                    <a:pt x="501" y="318"/>
                    <a:pt x="318" y="501"/>
                    <a:pt x="94" y="501"/>
                  </a:cubicBezTo>
                  <a:cubicBezTo>
                    <a:pt x="42" y="501"/>
                    <a:pt x="0" y="543"/>
                    <a:pt x="0" y="595"/>
                  </a:cubicBezTo>
                  <a:cubicBezTo>
                    <a:pt x="0" y="647"/>
                    <a:pt x="42" y="689"/>
                    <a:pt x="94" y="689"/>
                  </a:cubicBezTo>
                  <a:cubicBezTo>
                    <a:pt x="318" y="689"/>
                    <a:pt x="501" y="871"/>
                    <a:pt x="501" y="1096"/>
                  </a:cubicBezTo>
                  <a:cubicBezTo>
                    <a:pt x="501" y="1148"/>
                    <a:pt x="543" y="1190"/>
                    <a:pt x="595" y="1190"/>
                  </a:cubicBezTo>
                  <a:cubicBezTo>
                    <a:pt x="647" y="1190"/>
                    <a:pt x="689" y="1148"/>
                    <a:pt x="689" y="1096"/>
                  </a:cubicBezTo>
                  <a:cubicBezTo>
                    <a:pt x="689" y="871"/>
                    <a:pt x="872" y="689"/>
                    <a:pt x="1096" y="689"/>
                  </a:cubicBezTo>
                  <a:cubicBezTo>
                    <a:pt x="1148" y="689"/>
                    <a:pt x="1190" y="647"/>
                    <a:pt x="1190" y="595"/>
                  </a:cubicBezTo>
                  <a:cubicBezTo>
                    <a:pt x="1190" y="543"/>
                    <a:pt x="1148" y="501"/>
                    <a:pt x="1096" y="501"/>
                  </a:cubicBezTo>
                  <a:close/>
                  <a:moveTo>
                    <a:pt x="595" y="775"/>
                  </a:moveTo>
                  <a:cubicBezTo>
                    <a:pt x="549" y="703"/>
                    <a:pt x="487" y="641"/>
                    <a:pt x="415" y="595"/>
                  </a:cubicBezTo>
                  <a:cubicBezTo>
                    <a:pt x="487" y="548"/>
                    <a:pt x="549" y="487"/>
                    <a:pt x="595" y="414"/>
                  </a:cubicBezTo>
                  <a:cubicBezTo>
                    <a:pt x="641" y="487"/>
                    <a:pt x="703" y="548"/>
                    <a:pt x="775" y="595"/>
                  </a:cubicBezTo>
                  <a:cubicBezTo>
                    <a:pt x="703" y="641"/>
                    <a:pt x="641" y="703"/>
                    <a:pt x="595" y="77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1311">
              <a:extLst>
                <a:ext uri="{FF2B5EF4-FFF2-40B4-BE49-F238E27FC236}">
                  <a16:creationId xmlns:a16="http://schemas.microsoft.com/office/drawing/2014/main" id="{4E3D805C-7E4B-4E22-9EC9-9E94E06813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5" y="2242"/>
              <a:ext cx="107" cy="35"/>
            </a:xfrm>
            <a:custGeom>
              <a:avLst/>
              <a:gdLst>
                <a:gd name="T0" fmla="*/ 3958 w 3968"/>
                <a:gd name="T1" fmla="*/ 1165 h 1290"/>
                <a:gd name="T2" fmla="*/ 3592 w 3968"/>
                <a:gd name="T3" fmla="*/ 129 h 1290"/>
                <a:gd name="T4" fmla="*/ 3409 w 3968"/>
                <a:gd name="T5" fmla="*/ 0 h 1290"/>
                <a:gd name="T6" fmla="*/ 570 w 3968"/>
                <a:gd name="T7" fmla="*/ 0 h 1290"/>
                <a:gd name="T8" fmla="*/ 387 w 3968"/>
                <a:gd name="T9" fmla="*/ 129 h 1290"/>
                <a:gd name="T10" fmla="*/ 21 w 3968"/>
                <a:gd name="T11" fmla="*/ 1165 h 1290"/>
                <a:gd name="T12" fmla="*/ 110 w 3968"/>
                <a:gd name="T13" fmla="*/ 1290 h 1290"/>
                <a:gd name="T14" fmla="*/ 3869 w 3968"/>
                <a:gd name="T15" fmla="*/ 1290 h 1290"/>
                <a:gd name="T16" fmla="*/ 3946 w 3968"/>
                <a:gd name="T17" fmla="*/ 1250 h 1290"/>
                <a:gd name="T18" fmla="*/ 3958 w 3968"/>
                <a:gd name="T19" fmla="*/ 1165 h 1290"/>
                <a:gd name="T20" fmla="*/ 243 w 3968"/>
                <a:gd name="T21" fmla="*/ 1102 h 1290"/>
                <a:gd name="T22" fmla="*/ 564 w 3968"/>
                <a:gd name="T23" fmla="*/ 192 h 1290"/>
                <a:gd name="T24" fmla="*/ 570 w 3968"/>
                <a:gd name="T25" fmla="*/ 188 h 1290"/>
                <a:gd name="T26" fmla="*/ 3409 w 3968"/>
                <a:gd name="T27" fmla="*/ 188 h 1290"/>
                <a:gd name="T28" fmla="*/ 3415 w 3968"/>
                <a:gd name="T29" fmla="*/ 192 h 1290"/>
                <a:gd name="T30" fmla="*/ 3736 w 3968"/>
                <a:gd name="T31" fmla="*/ 1102 h 1290"/>
                <a:gd name="T32" fmla="*/ 243 w 3968"/>
                <a:gd name="T33" fmla="*/ 1102 h 1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68" h="1290">
                  <a:moveTo>
                    <a:pt x="3958" y="1165"/>
                  </a:moveTo>
                  <a:lnTo>
                    <a:pt x="3592" y="129"/>
                  </a:lnTo>
                  <a:cubicBezTo>
                    <a:pt x="3565" y="52"/>
                    <a:pt x="3491" y="0"/>
                    <a:pt x="3409" y="0"/>
                  </a:cubicBezTo>
                  <a:lnTo>
                    <a:pt x="570" y="0"/>
                  </a:lnTo>
                  <a:cubicBezTo>
                    <a:pt x="488" y="0"/>
                    <a:pt x="414" y="52"/>
                    <a:pt x="387" y="129"/>
                  </a:cubicBezTo>
                  <a:lnTo>
                    <a:pt x="21" y="1165"/>
                  </a:lnTo>
                  <a:cubicBezTo>
                    <a:pt x="0" y="1225"/>
                    <a:pt x="46" y="1290"/>
                    <a:pt x="110" y="1290"/>
                  </a:cubicBezTo>
                  <a:lnTo>
                    <a:pt x="3869" y="1290"/>
                  </a:lnTo>
                  <a:cubicBezTo>
                    <a:pt x="3900" y="1290"/>
                    <a:pt x="3928" y="1275"/>
                    <a:pt x="3946" y="1250"/>
                  </a:cubicBezTo>
                  <a:cubicBezTo>
                    <a:pt x="3963" y="1225"/>
                    <a:pt x="3968" y="1193"/>
                    <a:pt x="3958" y="1165"/>
                  </a:cubicBezTo>
                  <a:close/>
                  <a:moveTo>
                    <a:pt x="243" y="1102"/>
                  </a:moveTo>
                  <a:lnTo>
                    <a:pt x="564" y="192"/>
                  </a:lnTo>
                  <a:cubicBezTo>
                    <a:pt x="565" y="190"/>
                    <a:pt x="567" y="188"/>
                    <a:pt x="570" y="188"/>
                  </a:cubicBezTo>
                  <a:lnTo>
                    <a:pt x="3409" y="188"/>
                  </a:lnTo>
                  <a:cubicBezTo>
                    <a:pt x="3412" y="188"/>
                    <a:pt x="3414" y="190"/>
                    <a:pt x="3415" y="192"/>
                  </a:cubicBezTo>
                  <a:lnTo>
                    <a:pt x="3736" y="1102"/>
                  </a:lnTo>
                  <a:lnTo>
                    <a:pt x="243" y="110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1312">
              <a:extLst>
                <a:ext uri="{FF2B5EF4-FFF2-40B4-BE49-F238E27FC236}">
                  <a16:creationId xmlns:a16="http://schemas.microsoft.com/office/drawing/2014/main" id="{149C4366-54E1-42DC-B00C-FCC19AD5E7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1" y="2307"/>
              <a:ext cx="32" cy="21"/>
            </a:xfrm>
            <a:custGeom>
              <a:avLst/>
              <a:gdLst>
                <a:gd name="T0" fmla="*/ 595 w 1190"/>
                <a:gd name="T1" fmla="*/ 0 h 789"/>
                <a:gd name="T2" fmla="*/ 0 w 1190"/>
                <a:gd name="T3" fmla="*/ 394 h 789"/>
                <a:gd name="T4" fmla="*/ 595 w 1190"/>
                <a:gd name="T5" fmla="*/ 789 h 789"/>
                <a:gd name="T6" fmla="*/ 1190 w 1190"/>
                <a:gd name="T7" fmla="*/ 394 h 789"/>
                <a:gd name="T8" fmla="*/ 595 w 1190"/>
                <a:gd name="T9" fmla="*/ 0 h 789"/>
                <a:gd name="T10" fmla="*/ 595 w 1190"/>
                <a:gd name="T11" fmla="*/ 601 h 789"/>
                <a:gd name="T12" fmla="*/ 188 w 1190"/>
                <a:gd name="T13" fmla="*/ 394 h 789"/>
                <a:gd name="T14" fmla="*/ 595 w 1190"/>
                <a:gd name="T15" fmla="*/ 187 h 789"/>
                <a:gd name="T16" fmla="*/ 1002 w 1190"/>
                <a:gd name="T17" fmla="*/ 394 h 789"/>
                <a:gd name="T18" fmla="*/ 595 w 1190"/>
                <a:gd name="T19" fmla="*/ 601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90" h="789">
                  <a:moveTo>
                    <a:pt x="595" y="0"/>
                  </a:moveTo>
                  <a:cubicBezTo>
                    <a:pt x="261" y="0"/>
                    <a:pt x="0" y="173"/>
                    <a:pt x="0" y="394"/>
                  </a:cubicBezTo>
                  <a:cubicBezTo>
                    <a:pt x="0" y="615"/>
                    <a:pt x="261" y="789"/>
                    <a:pt x="595" y="789"/>
                  </a:cubicBezTo>
                  <a:cubicBezTo>
                    <a:pt x="929" y="789"/>
                    <a:pt x="1190" y="615"/>
                    <a:pt x="1190" y="394"/>
                  </a:cubicBezTo>
                  <a:cubicBezTo>
                    <a:pt x="1190" y="173"/>
                    <a:pt x="929" y="0"/>
                    <a:pt x="595" y="0"/>
                  </a:cubicBezTo>
                  <a:close/>
                  <a:moveTo>
                    <a:pt x="595" y="601"/>
                  </a:moveTo>
                  <a:cubicBezTo>
                    <a:pt x="362" y="601"/>
                    <a:pt x="188" y="492"/>
                    <a:pt x="188" y="394"/>
                  </a:cubicBezTo>
                  <a:cubicBezTo>
                    <a:pt x="188" y="297"/>
                    <a:pt x="362" y="187"/>
                    <a:pt x="595" y="187"/>
                  </a:cubicBezTo>
                  <a:cubicBezTo>
                    <a:pt x="828" y="187"/>
                    <a:pt x="1002" y="297"/>
                    <a:pt x="1002" y="394"/>
                  </a:cubicBezTo>
                  <a:cubicBezTo>
                    <a:pt x="1002" y="492"/>
                    <a:pt x="828" y="601"/>
                    <a:pt x="595" y="60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1313">
              <a:extLst>
                <a:ext uri="{FF2B5EF4-FFF2-40B4-BE49-F238E27FC236}">
                  <a16:creationId xmlns:a16="http://schemas.microsoft.com/office/drawing/2014/main" id="{869AE3C4-3686-4789-B70F-CF294B094E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34" y="2307"/>
              <a:ext cx="32" cy="21"/>
            </a:xfrm>
            <a:custGeom>
              <a:avLst/>
              <a:gdLst>
                <a:gd name="T0" fmla="*/ 595 w 1190"/>
                <a:gd name="T1" fmla="*/ 0 h 789"/>
                <a:gd name="T2" fmla="*/ 0 w 1190"/>
                <a:gd name="T3" fmla="*/ 394 h 789"/>
                <a:gd name="T4" fmla="*/ 595 w 1190"/>
                <a:gd name="T5" fmla="*/ 789 h 789"/>
                <a:gd name="T6" fmla="*/ 1190 w 1190"/>
                <a:gd name="T7" fmla="*/ 394 h 789"/>
                <a:gd name="T8" fmla="*/ 595 w 1190"/>
                <a:gd name="T9" fmla="*/ 0 h 789"/>
                <a:gd name="T10" fmla="*/ 595 w 1190"/>
                <a:gd name="T11" fmla="*/ 601 h 789"/>
                <a:gd name="T12" fmla="*/ 188 w 1190"/>
                <a:gd name="T13" fmla="*/ 394 h 789"/>
                <a:gd name="T14" fmla="*/ 595 w 1190"/>
                <a:gd name="T15" fmla="*/ 187 h 789"/>
                <a:gd name="T16" fmla="*/ 1002 w 1190"/>
                <a:gd name="T17" fmla="*/ 394 h 789"/>
                <a:gd name="T18" fmla="*/ 595 w 1190"/>
                <a:gd name="T19" fmla="*/ 601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90" h="789">
                  <a:moveTo>
                    <a:pt x="595" y="0"/>
                  </a:moveTo>
                  <a:cubicBezTo>
                    <a:pt x="261" y="0"/>
                    <a:pt x="0" y="173"/>
                    <a:pt x="0" y="394"/>
                  </a:cubicBezTo>
                  <a:cubicBezTo>
                    <a:pt x="0" y="615"/>
                    <a:pt x="261" y="789"/>
                    <a:pt x="595" y="789"/>
                  </a:cubicBezTo>
                  <a:cubicBezTo>
                    <a:pt x="929" y="789"/>
                    <a:pt x="1190" y="615"/>
                    <a:pt x="1190" y="394"/>
                  </a:cubicBezTo>
                  <a:cubicBezTo>
                    <a:pt x="1190" y="173"/>
                    <a:pt x="929" y="0"/>
                    <a:pt x="595" y="0"/>
                  </a:cubicBezTo>
                  <a:close/>
                  <a:moveTo>
                    <a:pt x="595" y="601"/>
                  </a:moveTo>
                  <a:cubicBezTo>
                    <a:pt x="362" y="601"/>
                    <a:pt x="188" y="492"/>
                    <a:pt x="188" y="394"/>
                  </a:cubicBezTo>
                  <a:cubicBezTo>
                    <a:pt x="188" y="297"/>
                    <a:pt x="362" y="187"/>
                    <a:pt x="595" y="187"/>
                  </a:cubicBezTo>
                  <a:cubicBezTo>
                    <a:pt x="828" y="187"/>
                    <a:pt x="1002" y="297"/>
                    <a:pt x="1002" y="394"/>
                  </a:cubicBezTo>
                  <a:cubicBezTo>
                    <a:pt x="1002" y="492"/>
                    <a:pt x="828" y="601"/>
                    <a:pt x="595" y="60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1314">
              <a:extLst>
                <a:ext uri="{FF2B5EF4-FFF2-40B4-BE49-F238E27FC236}">
                  <a16:creationId xmlns:a16="http://schemas.microsoft.com/office/drawing/2014/main" id="{AD10A2B3-CE34-4466-961B-80D0933D0B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15" y="2234"/>
              <a:ext cx="167" cy="126"/>
            </a:xfrm>
            <a:custGeom>
              <a:avLst/>
              <a:gdLst>
                <a:gd name="T0" fmla="*/ 5604 w 6199"/>
                <a:gd name="T1" fmla="*/ 1303 h 4697"/>
                <a:gd name="T2" fmla="*/ 5447 w 6199"/>
                <a:gd name="T3" fmla="*/ 1638 h 4697"/>
                <a:gd name="T4" fmla="*/ 4519 w 6199"/>
                <a:gd name="T5" fmla="*/ 0 h 4697"/>
                <a:gd name="T6" fmla="*/ 1213 w 6199"/>
                <a:gd name="T7" fmla="*/ 330 h 4697"/>
                <a:gd name="T8" fmla="*/ 686 w 6199"/>
                <a:gd name="T9" fmla="*/ 1374 h 4697"/>
                <a:gd name="T10" fmla="*/ 94 w 6199"/>
                <a:gd name="T11" fmla="*/ 1303 h 4697"/>
                <a:gd name="T12" fmla="*/ 0 w 6199"/>
                <a:gd name="T13" fmla="*/ 1798 h 4697"/>
                <a:gd name="T14" fmla="*/ 612 w 6199"/>
                <a:gd name="T15" fmla="*/ 1892 h 4697"/>
                <a:gd name="T16" fmla="*/ 200 w 6199"/>
                <a:gd name="T17" fmla="*/ 2627 h 4697"/>
                <a:gd name="T18" fmla="*/ 401 w 6199"/>
                <a:gd name="T19" fmla="*/ 4199 h 4697"/>
                <a:gd name="T20" fmla="*/ 400 w 6199"/>
                <a:gd name="T21" fmla="*/ 4503 h 4697"/>
                <a:gd name="T22" fmla="*/ 1196 w 6199"/>
                <a:gd name="T23" fmla="*/ 4697 h 4697"/>
                <a:gd name="T24" fmla="*/ 1390 w 6199"/>
                <a:gd name="T25" fmla="*/ 4296 h 4697"/>
                <a:gd name="T26" fmla="*/ 4809 w 6199"/>
                <a:gd name="T27" fmla="*/ 4503 h 4697"/>
                <a:gd name="T28" fmla="*/ 5604 w 6199"/>
                <a:gd name="T29" fmla="*/ 4697 h 4697"/>
                <a:gd name="T30" fmla="*/ 5798 w 6199"/>
                <a:gd name="T31" fmla="*/ 4202 h 4697"/>
                <a:gd name="T32" fmla="*/ 5999 w 6199"/>
                <a:gd name="T33" fmla="*/ 3802 h 4697"/>
                <a:gd name="T34" fmla="*/ 5907 w 6199"/>
                <a:gd name="T35" fmla="*/ 2340 h 4697"/>
                <a:gd name="T36" fmla="*/ 6105 w 6199"/>
                <a:gd name="T37" fmla="*/ 1892 h 4697"/>
                <a:gd name="T38" fmla="*/ 6199 w 6199"/>
                <a:gd name="T39" fmla="*/ 1397 h 4697"/>
                <a:gd name="T40" fmla="*/ 188 w 6199"/>
                <a:gd name="T41" fmla="*/ 1704 h 4697"/>
                <a:gd name="T42" fmla="*/ 521 w 6199"/>
                <a:gd name="T43" fmla="*/ 1491 h 4697"/>
                <a:gd name="T44" fmla="*/ 188 w 6199"/>
                <a:gd name="T45" fmla="*/ 1704 h 4697"/>
                <a:gd name="T46" fmla="*/ 1196 w 6199"/>
                <a:gd name="T47" fmla="*/ 4509 h 4697"/>
                <a:gd name="T48" fmla="*/ 588 w 6199"/>
                <a:gd name="T49" fmla="*/ 4503 h 4697"/>
                <a:gd name="T50" fmla="*/ 695 w 6199"/>
                <a:gd name="T51" fmla="*/ 4296 h 4697"/>
                <a:gd name="T52" fmla="*/ 1202 w 6199"/>
                <a:gd name="T53" fmla="*/ 4503 h 4697"/>
                <a:gd name="T54" fmla="*/ 5604 w 6199"/>
                <a:gd name="T55" fmla="*/ 4509 h 4697"/>
                <a:gd name="T56" fmla="*/ 4997 w 6199"/>
                <a:gd name="T57" fmla="*/ 4503 h 4697"/>
                <a:gd name="T58" fmla="*/ 5504 w 6199"/>
                <a:gd name="T59" fmla="*/ 4296 h 4697"/>
                <a:gd name="T60" fmla="*/ 5611 w 6199"/>
                <a:gd name="T61" fmla="*/ 4503 h 4697"/>
                <a:gd name="T62" fmla="*/ 695 w 6199"/>
                <a:gd name="T63" fmla="*/ 4108 h 4697"/>
                <a:gd name="T64" fmla="*/ 5796 w 6199"/>
                <a:gd name="T65" fmla="*/ 3895 h 4697"/>
                <a:gd name="T66" fmla="*/ 3907 w 6199"/>
                <a:gd name="T67" fmla="*/ 3094 h 4697"/>
                <a:gd name="T68" fmla="*/ 2292 w 6199"/>
                <a:gd name="T69" fmla="*/ 3307 h 4697"/>
                <a:gd name="T70" fmla="*/ 3907 w 6199"/>
                <a:gd name="T71" fmla="*/ 3094 h 4697"/>
                <a:gd name="T72" fmla="*/ 2599 w 6199"/>
                <a:gd name="T73" fmla="*/ 2693 h 4697"/>
                <a:gd name="T74" fmla="*/ 3893 w 6199"/>
                <a:gd name="T75" fmla="*/ 2906 h 4697"/>
                <a:gd name="T76" fmla="*/ 3907 w 6199"/>
                <a:gd name="T77" fmla="*/ 3495 h 4697"/>
                <a:gd name="T78" fmla="*/ 2292 w 6199"/>
                <a:gd name="T79" fmla="*/ 3708 h 4697"/>
                <a:gd name="T80" fmla="*/ 3907 w 6199"/>
                <a:gd name="T81" fmla="*/ 3495 h 4697"/>
                <a:gd name="T82" fmla="*/ 5811 w 6199"/>
                <a:gd name="T83" fmla="*/ 2627 h 4697"/>
                <a:gd name="T84" fmla="*/ 4095 w 6199"/>
                <a:gd name="T85" fmla="*/ 3708 h 4697"/>
                <a:gd name="T86" fmla="*/ 3600 w 6199"/>
                <a:gd name="T87" fmla="*/ 2505 h 4697"/>
                <a:gd name="T88" fmla="*/ 2104 w 6199"/>
                <a:gd name="T89" fmla="*/ 3000 h 4697"/>
                <a:gd name="T90" fmla="*/ 388 w 6199"/>
                <a:gd name="T91" fmla="*/ 3708 h 4697"/>
                <a:gd name="T92" fmla="*/ 445 w 6199"/>
                <a:gd name="T93" fmla="*/ 2449 h 4697"/>
                <a:gd name="T94" fmla="*/ 4302 w 6199"/>
                <a:gd name="T95" fmla="*/ 1892 h 4697"/>
                <a:gd name="T96" fmla="*/ 4302 w 6199"/>
                <a:gd name="T97" fmla="*/ 1704 h 4697"/>
                <a:gd name="T98" fmla="*/ 1390 w 6199"/>
                <a:gd name="T99" fmla="*/ 393 h 4697"/>
                <a:gd name="T100" fmla="*/ 4519 w 6199"/>
                <a:gd name="T101" fmla="*/ 188 h 4697"/>
                <a:gd name="T102" fmla="*/ 5271 w 6199"/>
                <a:gd name="T103" fmla="*/ 1704 h 4697"/>
                <a:gd name="T104" fmla="*/ 4609 w 6199"/>
                <a:gd name="T105" fmla="*/ 1798 h 4697"/>
                <a:gd name="T106" fmla="*/ 5356 w 6199"/>
                <a:gd name="T107" fmla="*/ 1892 h 4697"/>
                <a:gd name="T108" fmla="*/ 6011 w 6199"/>
                <a:gd name="T109" fmla="*/ 1704 h 4697"/>
                <a:gd name="T110" fmla="*/ 5678 w 6199"/>
                <a:gd name="T111" fmla="*/ 1491 h 4697"/>
                <a:gd name="T112" fmla="*/ 6011 w 6199"/>
                <a:gd name="T113" fmla="*/ 1704 h 4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199" h="4697">
                  <a:moveTo>
                    <a:pt x="6105" y="1303"/>
                  </a:moveTo>
                  <a:lnTo>
                    <a:pt x="5604" y="1303"/>
                  </a:lnTo>
                  <a:cubicBezTo>
                    <a:pt x="5561" y="1303"/>
                    <a:pt x="5524" y="1332"/>
                    <a:pt x="5513" y="1374"/>
                  </a:cubicBezTo>
                  <a:lnTo>
                    <a:pt x="5447" y="1638"/>
                  </a:lnTo>
                  <a:lnTo>
                    <a:pt x="4986" y="330"/>
                  </a:lnTo>
                  <a:cubicBezTo>
                    <a:pt x="4916" y="133"/>
                    <a:pt x="4729" y="0"/>
                    <a:pt x="4519" y="0"/>
                  </a:cubicBezTo>
                  <a:lnTo>
                    <a:pt x="1680" y="0"/>
                  </a:lnTo>
                  <a:cubicBezTo>
                    <a:pt x="1470" y="0"/>
                    <a:pt x="1283" y="133"/>
                    <a:pt x="1213" y="330"/>
                  </a:cubicBezTo>
                  <a:lnTo>
                    <a:pt x="752" y="1638"/>
                  </a:lnTo>
                  <a:lnTo>
                    <a:pt x="686" y="1374"/>
                  </a:lnTo>
                  <a:cubicBezTo>
                    <a:pt x="675" y="1332"/>
                    <a:pt x="638" y="1303"/>
                    <a:pt x="595" y="1303"/>
                  </a:cubicBezTo>
                  <a:lnTo>
                    <a:pt x="94" y="1303"/>
                  </a:lnTo>
                  <a:cubicBezTo>
                    <a:pt x="42" y="1303"/>
                    <a:pt x="0" y="1345"/>
                    <a:pt x="0" y="1397"/>
                  </a:cubicBezTo>
                  <a:lnTo>
                    <a:pt x="0" y="1798"/>
                  </a:lnTo>
                  <a:cubicBezTo>
                    <a:pt x="0" y="1849"/>
                    <a:pt x="42" y="1892"/>
                    <a:pt x="94" y="1892"/>
                  </a:cubicBezTo>
                  <a:lnTo>
                    <a:pt x="612" y="1892"/>
                  </a:lnTo>
                  <a:lnTo>
                    <a:pt x="292" y="2340"/>
                  </a:lnTo>
                  <a:cubicBezTo>
                    <a:pt x="232" y="2424"/>
                    <a:pt x="200" y="2524"/>
                    <a:pt x="200" y="2627"/>
                  </a:cubicBezTo>
                  <a:lnTo>
                    <a:pt x="200" y="3802"/>
                  </a:lnTo>
                  <a:cubicBezTo>
                    <a:pt x="200" y="3964"/>
                    <a:pt x="279" y="4109"/>
                    <a:pt x="401" y="4199"/>
                  </a:cubicBezTo>
                  <a:cubicBezTo>
                    <a:pt x="401" y="4200"/>
                    <a:pt x="400" y="4201"/>
                    <a:pt x="400" y="4202"/>
                  </a:cubicBezTo>
                  <a:lnTo>
                    <a:pt x="400" y="4503"/>
                  </a:lnTo>
                  <a:cubicBezTo>
                    <a:pt x="400" y="4610"/>
                    <a:pt x="488" y="4697"/>
                    <a:pt x="595" y="4697"/>
                  </a:cubicBezTo>
                  <a:lnTo>
                    <a:pt x="1196" y="4697"/>
                  </a:lnTo>
                  <a:cubicBezTo>
                    <a:pt x="1303" y="4697"/>
                    <a:pt x="1390" y="4610"/>
                    <a:pt x="1390" y="4503"/>
                  </a:cubicBezTo>
                  <a:lnTo>
                    <a:pt x="1390" y="4296"/>
                  </a:lnTo>
                  <a:lnTo>
                    <a:pt x="4809" y="4296"/>
                  </a:lnTo>
                  <a:lnTo>
                    <a:pt x="4809" y="4503"/>
                  </a:lnTo>
                  <a:cubicBezTo>
                    <a:pt x="4809" y="4610"/>
                    <a:pt x="4896" y="4697"/>
                    <a:pt x="5003" y="4697"/>
                  </a:cubicBezTo>
                  <a:lnTo>
                    <a:pt x="5604" y="4697"/>
                  </a:lnTo>
                  <a:cubicBezTo>
                    <a:pt x="5711" y="4697"/>
                    <a:pt x="5798" y="4610"/>
                    <a:pt x="5798" y="4503"/>
                  </a:cubicBezTo>
                  <a:lnTo>
                    <a:pt x="5798" y="4202"/>
                  </a:lnTo>
                  <a:cubicBezTo>
                    <a:pt x="5798" y="4201"/>
                    <a:pt x="5798" y="4200"/>
                    <a:pt x="5798" y="4199"/>
                  </a:cubicBezTo>
                  <a:cubicBezTo>
                    <a:pt x="5920" y="4109"/>
                    <a:pt x="5999" y="3964"/>
                    <a:pt x="5999" y="3802"/>
                  </a:cubicBezTo>
                  <a:lnTo>
                    <a:pt x="5999" y="2627"/>
                  </a:lnTo>
                  <a:cubicBezTo>
                    <a:pt x="5999" y="2524"/>
                    <a:pt x="5967" y="2424"/>
                    <a:pt x="5907" y="2340"/>
                  </a:cubicBezTo>
                  <a:lnTo>
                    <a:pt x="5586" y="1892"/>
                  </a:lnTo>
                  <a:lnTo>
                    <a:pt x="6105" y="1892"/>
                  </a:lnTo>
                  <a:cubicBezTo>
                    <a:pt x="6157" y="1892"/>
                    <a:pt x="6199" y="1849"/>
                    <a:pt x="6199" y="1798"/>
                  </a:cubicBezTo>
                  <a:lnTo>
                    <a:pt x="6199" y="1397"/>
                  </a:lnTo>
                  <a:cubicBezTo>
                    <a:pt x="6199" y="1345"/>
                    <a:pt x="6157" y="1303"/>
                    <a:pt x="6105" y="1303"/>
                  </a:cubicBezTo>
                  <a:close/>
                  <a:moveTo>
                    <a:pt x="188" y="1704"/>
                  </a:moveTo>
                  <a:lnTo>
                    <a:pt x="188" y="1491"/>
                  </a:lnTo>
                  <a:lnTo>
                    <a:pt x="521" y="1491"/>
                  </a:lnTo>
                  <a:lnTo>
                    <a:pt x="574" y="1704"/>
                  </a:lnTo>
                  <a:lnTo>
                    <a:pt x="188" y="1704"/>
                  </a:lnTo>
                  <a:close/>
                  <a:moveTo>
                    <a:pt x="1202" y="4503"/>
                  </a:moveTo>
                  <a:cubicBezTo>
                    <a:pt x="1202" y="4506"/>
                    <a:pt x="1199" y="4509"/>
                    <a:pt x="1196" y="4509"/>
                  </a:cubicBezTo>
                  <a:lnTo>
                    <a:pt x="595" y="4509"/>
                  </a:lnTo>
                  <a:cubicBezTo>
                    <a:pt x="591" y="4509"/>
                    <a:pt x="588" y="4506"/>
                    <a:pt x="588" y="4503"/>
                  </a:cubicBezTo>
                  <a:lnTo>
                    <a:pt x="588" y="4296"/>
                  </a:lnTo>
                  <a:lnTo>
                    <a:pt x="695" y="4296"/>
                  </a:lnTo>
                  <a:lnTo>
                    <a:pt x="1202" y="4296"/>
                  </a:lnTo>
                  <a:lnTo>
                    <a:pt x="1202" y="4503"/>
                  </a:lnTo>
                  <a:close/>
                  <a:moveTo>
                    <a:pt x="5611" y="4503"/>
                  </a:moveTo>
                  <a:cubicBezTo>
                    <a:pt x="5611" y="4506"/>
                    <a:pt x="5608" y="4509"/>
                    <a:pt x="5604" y="4509"/>
                  </a:cubicBezTo>
                  <a:lnTo>
                    <a:pt x="5003" y="4509"/>
                  </a:lnTo>
                  <a:cubicBezTo>
                    <a:pt x="5000" y="4509"/>
                    <a:pt x="4997" y="4506"/>
                    <a:pt x="4997" y="4503"/>
                  </a:cubicBezTo>
                  <a:lnTo>
                    <a:pt x="4997" y="4296"/>
                  </a:lnTo>
                  <a:lnTo>
                    <a:pt x="5504" y="4296"/>
                  </a:lnTo>
                  <a:lnTo>
                    <a:pt x="5611" y="4296"/>
                  </a:lnTo>
                  <a:lnTo>
                    <a:pt x="5611" y="4503"/>
                  </a:lnTo>
                  <a:close/>
                  <a:moveTo>
                    <a:pt x="5504" y="4108"/>
                  </a:moveTo>
                  <a:lnTo>
                    <a:pt x="695" y="4108"/>
                  </a:lnTo>
                  <a:cubicBezTo>
                    <a:pt x="558" y="4108"/>
                    <a:pt x="442" y="4019"/>
                    <a:pt x="403" y="3895"/>
                  </a:cubicBezTo>
                  <a:lnTo>
                    <a:pt x="5796" y="3895"/>
                  </a:lnTo>
                  <a:cubicBezTo>
                    <a:pt x="5756" y="4019"/>
                    <a:pt x="5641" y="4108"/>
                    <a:pt x="5504" y="4108"/>
                  </a:cubicBezTo>
                  <a:close/>
                  <a:moveTo>
                    <a:pt x="3907" y="3094"/>
                  </a:moveTo>
                  <a:lnTo>
                    <a:pt x="3907" y="3307"/>
                  </a:lnTo>
                  <a:lnTo>
                    <a:pt x="2292" y="3307"/>
                  </a:lnTo>
                  <a:lnTo>
                    <a:pt x="2292" y="3094"/>
                  </a:lnTo>
                  <a:lnTo>
                    <a:pt x="3907" y="3094"/>
                  </a:lnTo>
                  <a:close/>
                  <a:moveTo>
                    <a:pt x="2306" y="2906"/>
                  </a:moveTo>
                  <a:cubicBezTo>
                    <a:pt x="2346" y="2783"/>
                    <a:pt x="2462" y="2693"/>
                    <a:pt x="2599" y="2693"/>
                  </a:cubicBezTo>
                  <a:lnTo>
                    <a:pt x="3600" y="2693"/>
                  </a:lnTo>
                  <a:cubicBezTo>
                    <a:pt x="3737" y="2693"/>
                    <a:pt x="3853" y="2783"/>
                    <a:pt x="3893" y="2906"/>
                  </a:cubicBezTo>
                  <a:lnTo>
                    <a:pt x="2306" y="2906"/>
                  </a:lnTo>
                  <a:close/>
                  <a:moveTo>
                    <a:pt x="3907" y="3495"/>
                  </a:moveTo>
                  <a:lnTo>
                    <a:pt x="3907" y="3708"/>
                  </a:lnTo>
                  <a:lnTo>
                    <a:pt x="2292" y="3708"/>
                  </a:lnTo>
                  <a:lnTo>
                    <a:pt x="2292" y="3495"/>
                  </a:lnTo>
                  <a:lnTo>
                    <a:pt x="3907" y="3495"/>
                  </a:lnTo>
                  <a:close/>
                  <a:moveTo>
                    <a:pt x="5754" y="2449"/>
                  </a:moveTo>
                  <a:cubicBezTo>
                    <a:pt x="5791" y="2501"/>
                    <a:pt x="5811" y="2563"/>
                    <a:pt x="5811" y="2627"/>
                  </a:cubicBezTo>
                  <a:lnTo>
                    <a:pt x="5811" y="3708"/>
                  </a:lnTo>
                  <a:lnTo>
                    <a:pt x="4095" y="3708"/>
                  </a:lnTo>
                  <a:lnTo>
                    <a:pt x="4095" y="3000"/>
                  </a:lnTo>
                  <a:cubicBezTo>
                    <a:pt x="4095" y="2727"/>
                    <a:pt x="3873" y="2505"/>
                    <a:pt x="3600" y="2505"/>
                  </a:cubicBezTo>
                  <a:lnTo>
                    <a:pt x="2599" y="2505"/>
                  </a:lnTo>
                  <a:cubicBezTo>
                    <a:pt x="2326" y="2505"/>
                    <a:pt x="2104" y="2727"/>
                    <a:pt x="2104" y="3000"/>
                  </a:cubicBezTo>
                  <a:lnTo>
                    <a:pt x="2104" y="3708"/>
                  </a:lnTo>
                  <a:lnTo>
                    <a:pt x="388" y="3708"/>
                  </a:lnTo>
                  <a:lnTo>
                    <a:pt x="388" y="2627"/>
                  </a:lnTo>
                  <a:cubicBezTo>
                    <a:pt x="388" y="2563"/>
                    <a:pt x="408" y="2501"/>
                    <a:pt x="445" y="2449"/>
                  </a:cubicBezTo>
                  <a:lnTo>
                    <a:pt x="843" y="1892"/>
                  </a:lnTo>
                  <a:lnTo>
                    <a:pt x="4302" y="1892"/>
                  </a:lnTo>
                  <a:cubicBezTo>
                    <a:pt x="4354" y="1892"/>
                    <a:pt x="4396" y="1849"/>
                    <a:pt x="4396" y="1798"/>
                  </a:cubicBezTo>
                  <a:cubicBezTo>
                    <a:pt x="4396" y="1746"/>
                    <a:pt x="4354" y="1704"/>
                    <a:pt x="4302" y="1704"/>
                  </a:cubicBezTo>
                  <a:lnTo>
                    <a:pt x="928" y="1704"/>
                  </a:lnTo>
                  <a:lnTo>
                    <a:pt x="1390" y="393"/>
                  </a:lnTo>
                  <a:cubicBezTo>
                    <a:pt x="1434" y="270"/>
                    <a:pt x="1550" y="188"/>
                    <a:pt x="1680" y="188"/>
                  </a:cubicBezTo>
                  <a:lnTo>
                    <a:pt x="4519" y="188"/>
                  </a:lnTo>
                  <a:cubicBezTo>
                    <a:pt x="4649" y="188"/>
                    <a:pt x="4765" y="270"/>
                    <a:pt x="4809" y="393"/>
                  </a:cubicBezTo>
                  <a:lnTo>
                    <a:pt x="5271" y="1704"/>
                  </a:lnTo>
                  <a:lnTo>
                    <a:pt x="4703" y="1704"/>
                  </a:lnTo>
                  <a:cubicBezTo>
                    <a:pt x="4651" y="1704"/>
                    <a:pt x="4609" y="1746"/>
                    <a:pt x="4609" y="1798"/>
                  </a:cubicBezTo>
                  <a:cubicBezTo>
                    <a:pt x="4609" y="1849"/>
                    <a:pt x="4651" y="1892"/>
                    <a:pt x="4703" y="1892"/>
                  </a:cubicBezTo>
                  <a:lnTo>
                    <a:pt x="5356" y="1892"/>
                  </a:lnTo>
                  <a:lnTo>
                    <a:pt x="5754" y="2449"/>
                  </a:lnTo>
                  <a:close/>
                  <a:moveTo>
                    <a:pt x="6011" y="1704"/>
                  </a:moveTo>
                  <a:lnTo>
                    <a:pt x="5624" y="1704"/>
                  </a:lnTo>
                  <a:lnTo>
                    <a:pt x="5678" y="1491"/>
                  </a:lnTo>
                  <a:lnTo>
                    <a:pt x="6011" y="1491"/>
                  </a:lnTo>
                  <a:lnTo>
                    <a:pt x="6011" y="170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1315">
              <a:extLst>
                <a:ext uri="{FF2B5EF4-FFF2-40B4-BE49-F238E27FC236}">
                  <a16:creationId xmlns:a16="http://schemas.microsoft.com/office/drawing/2014/main" id="{28FF40E1-48BF-4BCA-AF93-4C12CDAAF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0" y="2299"/>
              <a:ext cx="21" cy="5"/>
            </a:xfrm>
            <a:custGeom>
              <a:avLst/>
              <a:gdLst>
                <a:gd name="T0" fmla="*/ 696 w 789"/>
                <a:gd name="T1" fmla="*/ 0 h 188"/>
                <a:gd name="T2" fmla="*/ 94 w 789"/>
                <a:gd name="T3" fmla="*/ 0 h 188"/>
                <a:gd name="T4" fmla="*/ 0 w 789"/>
                <a:gd name="T5" fmla="*/ 94 h 188"/>
                <a:gd name="T6" fmla="*/ 94 w 789"/>
                <a:gd name="T7" fmla="*/ 188 h 188"/>
                <a:gd name="T8" fmla="*/ 696 w 789"/>
                <a:gd name="T9" fmla="*/ 188 h 188"/>
                <a:gd name="T10" fmla="*/ 789 w 789"/>
                <a:gd name="T11" fmla="*/ 94 h 188"/>
                <a:gd name="T12" fmla="*/ 696 w 789"/>
                <a:gd name="T13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9" h="188">
                  <a:moveTo>
                    <a:pt x="696" y="0"/>
                  </a:moveTo>
                  <a:lnTo>
                    <a:pt x="94" y="0"/>
                  </a:lnTo>
                  <a:cubicBezTo>
                    <a:pt x="42" y="0"/>
                    <a:pt x="0" y="42"/>
                    <a:pt x="0" y="94"/>
                  </a:cubicBezTo>
                  <a:cubicBezTo>
                    <a:pt x="0" y="146"/>
                    <a:pt x="42" y="188"/>
                    <a:pt x="94" y="188"/>
                  </a:cubicBezTo>
                  <a:lnTo>
                    <a:pt x="696" y="188"/>
                  </a:lnTo>
                  <a:cubicBezTo>
                    <a:pt x="747" y="188"/>
                    <a:pt x="789" y="146"/>
                    <a:pt x="789" y="94"/>
                  </a:cubicBezTo>
                  <a:cubicBezTo>
                    <a:pt x="789" y="42"/>
                    <a:pt x="747" y="0"/>
                    <a:pt x="69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1316">
              <a:extLst>
                <a:ext uri="{FF2B5EF4-FFF2-40B4-BE49-F238E27FC236}">
                  <a16:creationId xmlns:a16="http://schemas.microsoft.com/office/drawing/2014/main" id="{545A4CE4-DFBA-4C4D-B553-8DC75289C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7" y="2299"/>
              <a:ext cx="21" cy="5"/>
            </a:xfrm>
            <a:custGeom>
              <a:avLst/>
              <a:gdLst>
                <a:gd name="T0" fmla="*/ 696 w 790"/>
                <a:gd name="T1" fmla="*/ 0 h 188"/>
                <a:gd name="T2" fmla="*/ 94 w 790"/>
                <a:gd name="T3" fmla="*/ 0 h 188"/>
                <a:gd name="T4" fmla="*/ 0 w 790"/>
                <a:gd name="T5" fmla="*/ 94 h 188"/>
                <a:gd name="T6" fmla="*/ 94 w 790"/>
                <a:gd name="T7" fmla="*/ 188 h 188"/>
                <a:gd name="T8" fmla="*/ 696 w 790"/>
                <a:gd name="T9" fmla="*/ 188 h 188"/>
                <a:gd name="T10" fmla="*/ 790 w 790"/>
                <a:gd name="T11" fmla="*/ 94 h 188"/>
                <a:gd name="T12" fmla="*/ 696 w 790"/>
                <a:gd name="T13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0" h="188">
                  <a:moveTo>
                    <a:pt x="696" y="0"/>
                  </a:moveTo>
                  <a:lnTo>
                    <a:pt x="94" y="0"/>
                  </a:lnTo>
                  <a:cubicBezTo>
                    <a:pt x="43" y="0"/>
                    <a:pt x="0" y="42"/>
                    <a:pt x="0" y="94"/>
                  </a:cubicBezTo>
                  <a:cubicBezTo>
                    <a:pt x="0" y="146"/>
                    <a:pt x="43" y="188"/>
                    <a:pt x="94" y="188"/>
                  </a:cubicBezTo>
                  <a:lnTo>
                    <a:pt x="696" y="188"/>
                  </a:lnTo>
                  <a:cubicBezTo>
                    <a:pt x="747" y="188"/>
                    <a:pt x="790" y="146"/>
                    <a:pt x="790" y="94"/>
                  </a:cubicBezTo>
                  <a:cubicBezTo>
                    <a:pt x="790" y="42"/>
                    <a:pt x="747" y="0"/>
                    <a:pt x="69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5" name="Group 259">
            <a:extLst>
              <a:ext uri="{FF2B5EF4-FFF2-40B4-BE49-F238E27FC236}">
                <a16:creationId xmlns:a16="http://schemas.microsoft.com/office/drawing/2014/main" id="{7DD5A813-910B-4F8F-8DC1-9EEF3C3569E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35791" y="1344674"/>
            <a:ext cx="507136" cy="509342"/>
            <a:chOff x="3144" y="3011"/>
            <a:chExt cx="230" cy="231"/>
          </a:xfrm>
          <a:solidFill>
            <a:srgbClr val="1BD7D3"/>
          </a:solidFill>
        </p:grpSpPr>
        <p:sp>
          <p:nvSpPr>
            <p:cNvPr id="46" name="Freeform 260">
              <a:extLst>
                <a:ext uri="{FF2B5EF4-FFF2-40B4-BE49-F238E27FC236}">
                  <a16:creationId xmlns:a16="http://schemas.microsoft.com/office/drawing/2014/main" id="{E3E61687-8EA0-449B-B567-2ABFF22364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36" y="3011"/>
              <a:ext cx="46" cy="231"/>
            </a:xfrm>
            <a:custGeom>
              <a:avLst/>
              <a:gdLst>
                <a:gd name="T0" fmla="*/ 1059 w 1281"/>
                <a:gd name="T1" fmla="*/ 328 h 6439"/>
                <a:gd name="T2" fmla="*/ 752 w 1281"/>
                <a:gd name="T3" fmla="*/ 54 h 6439"/>
                <a:gd name="T4" fmla="*/ 234 w 1281"/>
                <a:gd name="T5" fmla="*/ 289 h 6439"/>
                <a:gd name="T6" fmla="*/ 1 w 1281"/>
                <a:gd name="T7" fmla="*/ 1292 h 6439"/>
                <a:gd name="T8" fmla="*/ 1 w 1281"/>
                <a:gd name="T9" fmla="*/ 4627 h 6439"/>
                <a:gd name="T10" fmla="*/ 3 w 1281"/>
                <a:gd name="T11" fmla="*/ 4647 h 6439"/>
                <a:gd name="T12" fmla="*/ 290 w 1281"/>
                <a:gd name="T13" fmla="*/ 6134 h 6439"/>
                <a:gd name="T14" fmla="*/ 641 w 1281"/>
                <a:gd name="T15" fmla="*/ 6439 h 6439"/>
                <a:gd name="T16" fmla="*/ 641 w 1281"/>
                <a:gd name="T17" fmla="*/ 6439 h 6439"/>
                <a:gd name="T18" fmla="*/ 991 w 1281"/>
                <a:gd name="T19" fmla="*/ 6139 h 6439"/>
                <a:gd name="T20" fmla="*/ 1279 w 1281"/>
                <a:gd name="T21" fmla="*/ 4647 h 6439"/>
                <a:gd name="T22" fmla="*/ 1281 w 1281"/>
                <a:gd name="T23" fmla="*/ 4627 h 6439"/>
                <a:gd name="T24" fmla="*/ 1281 w 1281"/>
                <a:gd name="T25" fmla="*/ 1292 h 6439"/>
                <a:gd name="T26" fmla="*/ 1059 w 1281"/>
                <a:gd name="T27" fmla="*/ 328 h 6439"/>
                <a:gd name="T28" fmla="*/ 1067 w 1281"/>
                <a:gd name="T29" fmla="*/ 4617 h 6439"/>
                <a:gd name="T30" fmla="*/ 781 w 1281"/>
                <a:gd name="T31" fmla="*/ 6104 h 6439"/>
                <a:gd name="T32" fmla="*/ 641 w 1281"/>
                <a:gd name="T33" fmla="*/ 6226 h 6439"/>
                <a:gd name="T34" fmla="*/ 501 w 1281"/>
                <a:gd name="T35" fmla="*/ 6099 h 6439"/>
                <a:gd name="T36" fmla="*/ 215 w 1281"/>
                <a:gd name="T37" fmla="*/ 4617 h 6439"/>
                <a:gd name="T38" fmla="*/ 215 w 1281"/>
                <a:gd name="T39" fmla="*/ 1291 h 6439"/>
                <a:gd name="T40" fmla="*/ 425 w 1281"/>
                <a:gd name="T41" fmla="*/ 384 h 6439"/>
                <a:gd name="T42" fmla="*/ 694 w 1281"/>
                <a:gd name="T43" fmla="*/ 258 h 6439"/>
                <a:gd name="T44" fmla="*/ 865 w 1281"/>
                <a:gd name="T45" fmla="*/ 416 h 6439"/>
                <a:gd name="T46" fmla="*/ 1067 w 1281"/>
                <a:gd name="T47" fmla="*/ 1292 h 6439"/>
                <a:gd name="T48" fmla="*/ 1067 w 1281"/>
                <a:gd name="T49" fmla="*/ 4617 h 6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81" h="6439">
                  <a:moveTo>
                    <a:pt x="1059" y="328"/>
                  </a:moveTo>
                  <a:cubicBezTo>
                    <a:pt x="1003" y="197"/>
                    <a:pt x="893" y="97"/>
                    <a:pt x="752" y="54"/>
                  </a:cubicBezTo>
                  <a:cubicBezTo>
                    <a:pt x="546" y="0"/>
                    <a:pt x="329" y="99"/>
                    <a:pt x="234" y="289"/>
                  </a:cubicBezTo>
                  <a:cubicBezTo>
                    <a:pt x="80" y="599"/>
                    <a:pt x="0" y="946"/>
                    <a:pt x="1" y="1292"/>
                  </a:cubicBezTo>
                  <a:lnTo>
                    <a:pt x="1" y="4627"/>
                  </a:lnTo>
                  <a:cubicBezTo>
                    <a:pt x="1" y="4634"/>
                    <a:pt x="2" y="4640"/>
                    <a:pt x="3" y="4647"/>
                  </a:cubicBezTo>
                  <a:lnTo>
                    <a:pt x="290" y="6134"/>
                  </a:lnTo>
                  <a:cubicBezTo>
                    <a:pt x="315" y="6308"/>
                    <a:pt x="465" y="6439"/>
                    <a:pt x="641" y="6439"/>
                  </a:cubicBezTo>
                  <a:lnTo>
                    <a:pt x="641" y="6439"/>
                  </a:lnTo>
                  <a:cubicBezTo>
                    <a:pt x="817" y="6439"/>
                    <a:pt x="968" y="6308"/>
                    <a:pt x="991" y="6139"/>
                  </a:cubicBezTo>
                  <a:lnTo>
                    <a:pt x="1279" y="4647"/>
                  </a:lnTo>
                  <a:cubicBezTo>
                    <a:pt x="1280" y="4641"/>
                    <a:pt x="1281" y="4634"/>
                    <a:pt x="1281" y="4627"/>
                  </a:cubicBezTo>
                  <a:lnTo>
                    <a:pt x="1281" y="1292"/>
                  </a:lnTo>
                  <a:cubicBezTo>
                    <a:pt x="1280" y="958"/>
                    <a:pt x="1202" y="623"/>
                    <a:pt x="1059" y="328"/>
                  </a:cubicBezTo>
                  <a:close/>
                  <a:moveTo>
                    <a:pt x="1067" y="4617"/>
                  </a:moveTo>
                  <a:lnTo>
                    <a:pt x="781" y="6104"/>
                  </a:lnTo>
                  <a:cubicBezTo>
                    <a:pt x="771" y="6174"/>
                    <a:pt x="711" y="6226"/>
                    <a:pt x="641" y="6226"/>
                  </a:cubicBezTo>
                  <a:cubicBezTo>
                    <a:pt x="571" y="6226"/>
                    <a:pt x="511" y="6174"/>
                    <a:pt x="501" y="6099"/>
                  </a:cubicBezTo>
                  <a:lnTo>
                    <a:pt x="215" y="4617"/>
                  </a:lnTo>
                  <a:lnTo>
                    <a:pt x="215" y="1291"/>
                  </a:lnTo>
                  <a:cubicBezTo>
                    <a:pt x="213" y="978"/>
                    <a:pt x="286" y="665"/>
                    <a:pt x="425" y="384"/>
                  </a:cubicBezTo>
                  <a:cubicBezTo>
                    <a:pt x="475" y="284"/>
                    <a:pt x="590" y="231"/>
                    <a:pt x="694" y="258"/>
                  </a:cubicBezTo>
                  <a:cubicBezTo>
                    <a:pt x="770" y="282"/>
                    <a:pt x="832" y="338"/>
                    <a:pt x="865" y="416"/>
                  </a:cubicBezTo>
                  <a:cubicBezTo>
                    <a:pt x="997" y="688"/>
                    <a:pt x="1067" y="990"/>
                    <a:pt x="1067" y="1292"/>
                  </a:cubicBezTo>
                  <a:lnTo>
                    <a:pt x="1067" y="46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261">
              <a:extLst>
                <a:ext uri="{FF2B5EF4-FFF2-40B4-BE49-F238E27FC236}">
                  <a16:creationId xmlns:a16="http://schemas.microsoft.com/office/drawing/2014/main" id="{EBABA33E-37BC-4871-80E4-E8916B8029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44" y="3096"/>
              <a:ext cx="100" cy="81"/>
            </a:xfrm>
            <a:custGeom>
              <a:avLst/>
              <a:gdLst>
                <a:gd name="T0" fmla="*/ 2720 w 2772"/>
                <a:gd name="T1" fmla="*/ 20 h 2243"/>
                <a:gd name="T2" fmla="*/ 2614 w 2772"/>
                <a:gd name="T3" fmla="*/ 17 h 2243"/>
                <a:gd name="T4" fmla="*/ 56 w 2772"/>
                <a:gd name="T5" fmla="*/ 1403 h 2243"/>
                <a:gd name="T6" fmla="*/ 0 w 2772"/>
                <a:gd name="T7" fmla="*/ 1497 h 2243"/>
                <a:gd name="T8" fmla="*/ 0 w 2772"/>
                <a:gd name="T9" fmla="*/ 2136 h 2243"/>
                <a:gd name="T10" fmla="*/ 46 w 2772"/>
                <a:gd name="T11" fmla="*/ 2224 h 2243"/>
                <a:gd name="T12" fmla="*/ 107 w 2772"/>
                <a:gd name="T13" fmla="*/ 2243 h 2243"/>
                <a:gd name="T14" fmla="*/ 144 w 2772"/>
                <a:gd name="T15" fmla="*/ 2236 h 2243"/>
                <a:gd name="T16" fmla="*/ 2703 w 2772"/>
                <a:gd name="T17" fmla="*/ 1277 h 2243"/>
                <a:gd name="T18" fmla="*/ 2772 w 2772"/>
                <a:gd name="T19" fmla="*/ 1177 h 2243"/>
                <a:gd name="T20" fmla="*/ 2772 w 2772"/>
                <a:gd name="T21" fmla="*/ 111 h 2243"/>
                <a:gd name="T22" fmla="*/ 2720 w 2772"/>
                <a:gd name="T23" fmla="*/ 20 h 2243"/>
                <a:gd name="T24" fmla="*/ 2558 w 2772"/>
                <a:gd name="T25" fmla="*/ 1103 h 2243"/>
                <a:gd name="T26" fmla="*/ 213 w 2772"/>
                <a:gd name="T27" fmla="*/ 1983 h 2243"/>
                <a:gd name="T28" fmla="*/ 213 w 2772"/>
                <a:gd name="T29" fmla="*/ 1560 h 2243"/>
                <a:gd name="T30" fmla="*/ 2558 w 2772"/>
                <a:gd name="T31" fmla="*/ 290 h 2243"/>
                <a:gd name="T32" fmla="*/ 2558 w 2772"/>
                <a:gd name="T33" fmla="*/ 1103 h 2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2" h="2243">
                  <a:moveTo>
                    <a:pt x="2720" y="20"/>
                  </a:moveTo>
                  <a:cubicBezTo>
                    <a:pt x="2687" y="0"/>
                    <a:pt x="2647" y="0"/>
                    <a:pt x="2614" y="17"/>
                  </a:cubicBezTo>
                  <a:lnTo>
                    <a:pt x="56" y="1403"/>
                  </a:lnTo>
                  <a:cubicBezTo>
                    <a:pt x="22" y="1422"/>
                    <a:pt x="0" y="1458"/>
                    <a:pt x="0" y="1497"/>
                  </a:cubicBezTo>
                  <a:lnTo>
                    <a:pt x="0" y="2136"/>
                  </a:lnTo>
                  <a:cubicBezTo>
                    <a:pt x="0" y="2171"/>
                    <a:pt x="17" y="2204"/>
                    <a:pt x="46" y="2224"/>
                  </a:cubicBezTo>
                  <a:cubicBezTo>
                    <a:pt x="64" y="2236"/>
                    <a:pt x="86" y="2243"/>
                    <a:pt x="107" y="2243"/>
                  </a:cubicBezTo>
                  <a:cubicBezTo>
                    <a:pt x="119" y="2243"/>
                    <a:pt x="132" y="2241"/>
                    <a:pt x="144" y="2236"/>
                  </a:cubicBezTo>
                  <a:lnTo>
                    <a:pt x="2703" y="1277"/>
                  </a:lnTo>
                  <a:cubicBezTo>
                    <a:pt x="2744" y="1261"/>
                    <a:pt x="2772" y="1221"/>
                    <a:pt x="2772" y="1177"/>
                  </a:cubicBezTo>
                  <a:lnTo>
                    <a:pt x="2772" y="111"/>
                  </a:lnTo>
                  <a:cubicBezTo>
                    <a:pt x="2772" y="74"/>
                    <a:pt x="2752" y="39"/>
                    <a:pt x="2720" y="20"/>
                  </a:cubicBezTo>
                  <a:close/>
                  <a:moveTo>
                    <a:pt x="2558" y="1103"/>
                  </a:moveTo>
                  <a:lnTo>
                    <a:pt x="213" y="1983"/>
                  </a:lnTo>
                  <a:lnTo>
                    <a:pt x="213" y="1560"/>
                  </a:lnTo>
                  <a:lnTo>
                    <a:pt x="2558" y="290"/>
                  </a:lnTo>
                  <a:lnTo>
                    <a:pt x="2558" y="110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262">
              <a:extLst>
                <a:ext uri="{FF2B5EF4-FFF2-40B4-BE49-F238E27FC236}">
                  <a16:creationId xmlns:a16="http://schemas.microsoft.com/office/drawing/2014/main" id="{19705061-A788-4828-AC1D-E523EB9B8B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4" y="3096"/>
              <a:ext cx="100" cy="81"/>
            </a:xfrm>
            <a:custGeom>
              <a:avLst/>
              <a:gdLst>
                <a:gd name="T0" fmla="*/ 2716 w 2772"/>
                <a:gd name="T1" fmla="*/ 1403 h 2243"/>
                <a:gd name="T2" fmla="*/ 158 w 2772"/>
                <a:gd name="T3" fmla="*/ 17 h 2243"/>
                <a:gd name="T4" fmla="*/ 52 w 2772"/>
                <a:gd name="T5" fmla="*/ 20 h 2243"/>
                <a:gd name="T6" fmla="*/ 0 w 2772"/>
                <a:gd name="T7" fmla="*/ 111 h 2243"/>
                <a:gd name="T8" fmla="*/ 0 w 2772"/>
                <a:gd name="T9" fmla="*/ 1177 h 2243"/>
                <a:gd name="T10" fmla="*/ 69 w 2772"/>
                <a:gd name="T11" fmla="*/ 1277 h 2243"/>
                <a:gd name="T12" fmla="*/ 2628 w 2772"/>
                <a:gd name="T13" fmla="*/ 2236 h 2243"/>
                <a:gd name="T14" fmla="*/ 2665 w 2772"/>
                <a:gd name="T15" fmla="*/ 2243 h 2243"/>
                <a:gd name="T16" fmla="*/ 2726 w 2772"/>
                <a:gd name="T17" fmla="*/ 2224 h 2243"/>
                <a:gd name="T18" fmla="*/ 2772 w 2772"/>
                <a:gd name="T19" fmla="*/ 2136 h 2243"/>
                <a:gd name="T20" fmla="*/ 2772 w 2772"/>
                <a:gd name="T21" fmla="*/ 1497 h 2243"/>
                <a:gd name="T22" fmla="*/ 2716 w 2772"/>
                <a:gd name="T23" fmla="*/ 1403 h 2243"/>
                <a:gd name="T24" fmla="*/ 2559 w 2772"/>
                <a:gd name="T25" fmla="*/ 1983 h 2243"/>
                <a:gd name="T26" fmla="*/ 214 w 2772"/>
                <a:gd name="T27" fmla="*/ 1103 h 2243"/>
                <a:gd name="T28" fmla="*/ 214 w 2772"/>
                <a:gd name="T29" fmla="*/ 290 h 2243"/>
                <a:gd name="T30" fmla="*/ 2559 w 2772"/>
                <a:gd name="T31" fmla="*/ 1560 h 2243"/>
                <a:gd name="T32" fmla="*/ 2559 w 2772"/>
                <a:gd name="T33" fmla="*/ 1983 h 2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2" h="2243">
                  <a:moveTo>
                    <a:pt x="2716" y="1403"/>
                  </a:moveTo>
                  <a:lnTo>
                    <a:pt x="158" y="17"/>
                  </a:lnTo>
                  <a:cubicBezTo>
                    <a:pt x="125" y="0"/>
                    <a:pt x="85" y="0"/>
                    <a:pt x="52" y="20"/>
                  </a:cubicBezTo>
                  <a:cubicBezTo>
                    <a:pt x="20" y="39"/>
                    <a:pt x="0" y="73"/>
                    <a:pt x="0" y="111"/>
                  </a:cubicBezTo>
                  <a:lnTo>
                    <a:pt x="0" y="1177"/>
                  </a:lnTo>
                  <a:cubicBezTo>
                    <a:pt x="0" y="1221"/>
                    <a:pt x="28" y="1261"/>
                    <a:pt x="69" y="1277"/>
                  </a:cubicBezTo>
                  <a:lnTo>
                    <a:pt x="2628" y="2236"/>
                  </a:lnTo>
                  <a:cubicBezTo>
                    <a:pt x="2640" y="2241"/>
                    <a:pt x="2653" y="2243"/>
                    <a:pt x="2665" y="2243"/>
                  </a:cubicBezTo>
                  <a:cubicBezTo>
                    <a:pt x="2687" y="2243"/>
                    <a:pt x="2708" y="2237"/>
                    <a:pt x="2726" y="2224"/>
                  </a:cubicBezTo>
                  <a:cubicBezTo>
                    <a:pt x="2754" y="2204"/>
                    <a:pt x="2772" y="2171"/>
                    <a:pt x="2772" y="2136"/>
                  </a:cubicBezTo>
                  <a:lnTo>
                    <a:pt x="2772" y="1497"/>
                  </a:lnTo>
                  <a:cubicBezTo>
                    <a:pt x="2772" y="1458"/>
                    <a:pt x="2750" y="1422"/>
                    <a:pt x="2716" y="1403"/>
                  </a:cubicBezTo>
                  <a:close/>
                  <a:moveTo>
                    <a:pt x="2559" y="1983"/>
                  </a:moveTo>
                  <a:lnTo>
                    <a:pt x="214" y="1103"/>
                  </a:lnTo>
                  <a:lnTo>
                    <a:pt x="214" y="290"/>
                  </a:lnTo>
                  <a:lnTo>
                    <a:pt x="2559" y="1560"/>
                  </a:lnTo>
                  <a:lnTo>
                    <a:pt x="2559" y="198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263">
              <a:extLst>
                <a:ext uri="{FF2B5EF4-FFF2-40B4-BE49-F238E27FC236}">
                  <a16:creationId xmlns:a16="http://schemas.microsoft.com/office/drawing/2014/main" id="{8E307814-155A-47BA-99D3-38D38F1CA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4" y="3100"/>
              <a:ext cx="23" cy="23"/>
            </a:xfrm>
            <a:custGeom>
              <a:avLst/>
              <a:gdLst>
                <a:gd name="T0" fmla="*/ 320 w 640"/>
                <a:gd name="T1" fmla="*/ 0 h 640"/>
                <a:gd name="T2" fmla="*/ 0 w 640"/>
                <a:gd name="T3" fmla="*/ 320 h 640"/>
                <a:gd name="T4" fmla="*/ 0 w 640"/>
                <a:gd name="T5" fmla="*/ 640 h 640"/>
                <a:gd name="T6" fmla="*/ 213 w 640"/>
                <a:gd name="T7" fmla="*/ 640 h 640"/>
                <a:gd name="T8" fmla="*/ 213 w 640"/>
                <a:gd name="T9" fmla="*/ 320 h 640"/>
                <a:gd name="T10" fmla="*/ 320 w 640"/>
                <a:gd name="T11" fmla="*/ 213 h 640"/>
                <a:gd name="T12" fmla="*/ 426 w 640"/>
                <a:gd name="T13" fmla="*/ 320 h 640"/>
                <a:gd name="T14" fmla="*/ 426 w 640"/>
                <a:gd name="T15" fmla="*/ 427 h 640"/>
                <a:gd name="T16" fmla="*/ 640 w 640"/>
                <a:gd name="T17" fmla="*/ 427 h 640"/>
                <a:gd name="T18" fmla="*/ 640 w 640"/>
                <a:gd name="T19" fmla="*/ 320 h 640"/>
                <a:gd name="T20" fmla="*/ 320 w 640"/>
                <a:gd name="T21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0" h="640">
                  <a:moveTo>
                    <a:pt x="320" y="0"/>
                  </a:moveTo>
                  <a:cubicBezTo>
                    <a:pt x="143" y="0"/>
                    <a:pt x="0" y="144"/>
                    <a:pt x="0" y="320"/>
                  </a:cubicBezTo>
                  <a:lnTo>
                    <a:pt x="0" y="640"/>
                  </a:lnTo>
                  <a:lnTo>
                    <a:pt x="213" y="640"/>
                  </a:lnTo>
                  <a:lnTo>
                    <a:pt x="213" y="320"/>
                  </a:lnTo>
                  <a:cubicBezTo>
                    <a:pt x="213" y="261"/>
                    <a:pt x="261" y="213"/>
                    <a:pt x="320" y="213"/>
                  </a:cubicBezTo>
                  <a:cubicBezTo>
                    <a:pt x="378" y="213"/>
                    <a:pt x="426" y="261"/>
                    <a:pt x="426" y="320"/>
                  </a:cubicBezTo>
                  <a:lnTo>
                    <a:pt x="426" y="427"/>
                  </a:lnTo>
                  <a:lnTo>
                    <a:pt x="640" y="427"/>
                  </a:lnTo>
                  <a:lnTo>
                    <a:pt x="640" y="320"/>
                  </a:lnTo>
                  <a:cubicBezTo>
                    <a:pt x="640" y="144"/>
                    <a:pt x="496" y="0"/>
                    <a:pt x="3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264">
              <a:extLst>
                <a:ext uri="{FF2B5EF4-FFF2-40B4-BE49-F238E27FC236}">
                  <a16:creationId xmlns:a16="http://schemas.microsoft.com/office/drawing/2014/main" id="{87BBBDCB-2AFC-457E-A249-B239238F33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9" y="3119"/>
              <a:ext cx="23" cy="23"/>
            </a:xfrm>
            <a:custGeom>
              <a:avLst/>
              <a:gdLst>
                <a:gd name="T0" fmla="*/ 319 w 639"/>
                <a:gd name="T1" fmla="*/ 0 h 640"/>
                <a:gd name="T2" fmla="*/ 0 w 639"/>
                <a:gd name="T3" fmla="*/ 320 h 640"/>
                <a:gd name="T4" fmla="*/ 0 w 639"/>
                <a:gd name="T5" fmla="*/ 640 h 640"/>
                <a:gd name="T6" fmla="*/ 213 w 639"/>
                <a:gd name="T7" fmla="*/ 640 h 640"/>
                <a:gd name="T8" fmla="*/ 213 w 639"/>
                <a:gd name="T9" fmla="*/ 320 h 640"/>
                <a:gd name="T10" fmla="*/ 319 w 639"/>
                <a:gd name="T11" fmla="*/ 213 h 640"/>
                <a:gd name="T12" fmla="*/ 426 w 639"/>
                <a:gd name="T13" fmla="*/ 320 h 640"/>
                <a:gd name="T14" fmla="*/ 639 w 639"/>
                <a:gd name="T15" fmla="*/ 320 h 640"/>
                <a:gd name="T16" fmla="*/ 319 w 639"/>
                <a:gd name="T17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9" h="640">
                  <a:moveTo>
                    <a:pt x="319" y="0"/>
                  </a:moveTo>
                  <a:cubicBezTo>
                    <a:pt x="143" y="0"/>
                    <a:pt x="0" y="144"/>
                    <a:pt x="0" y="320"/>
                  </a:cubicBezTo>
                  <a:lnTo>
                    <a:pt x="0" y="640"/>
                  </a:lnTo>
                  <a:lnTo>
                    <a:pt x="213" y="640"/>
                  </a:lnTo>
                  <a:lnTo>
                    <a:pt x="213" y="320"/>
                  </a:lnTo>
                  <a:cubicBezTo>
                    <a:pt x="213" y="261"/>
                    <a:pt x="261" y="213"/>
                    <a:pt x="319" y="213"/>
                  </a:cubicBezTo>
                  <a:cubicBezTo>
                    <a:pt x="378" y="213"/>
                    <a:pt x="426" y="261"/>
                    <a:pt x="426" y="320"/>
                  </a:cubicBezTo>
                  <a:lnTo>
                    <a:pt x="639" y="320"/>
                  </a:lnTo>
                  <a:cubicBezTo>
                    <a:pt x="639" y="144"/>
                    <a:pt x="496" y="0"/>
                    <a:pt x="31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265">
              <a:extLst>
                <a:ext uri="{FF2B5EF4-FFF2-40B4-BE49-F238E27FC236}">
                  <a16:creationId xmlns:a16="http://schemas.microsoft.com/office/drawing/2014/main" id="{E3CA8C2A-F449-457A-961F-B204CA201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1" y="3100"/>
              <a:ext cx="23" cy="23"/>
            </a:xfrm>
            <a:custGeom>
              <a:avLst/>
              <a:gdLst>
                <a:gd name="T0" fmla="*/ 319 w 639"/>
                <a:gd name="T1" fmla="*/ 0 h 640"/>
                <a:gd name="T2" fmla="*/ 0 w 639"/>
                <a:gd name="T3" fmla="*/ 320 h 640"/>
                <a:gd name="T4" fmla="*/ 0 w 639"/>
                <a:gd name="T5" fmla="*/ 427 h 640"/>
                <a:gd name="T6" fmla="*/ 213 w 639"/>
                <a:gd name="T7" fmla="*/ 427 h 640"/>
                <a:gd name="T8" fmla="*/ 213 w 639"/>
                <a:gd name="T9" fmla="*/ 320 h 640"/>
                <a:gd name="T10" fmla="*/ 319 w 639"/>
                <a:gd name="T11" fmla="*/ 213 h 640"/>
                <a:gd name="T12" fmla="*/ 426 w 639"/>
                <a:gd name="T13" fmla="*/ 320 h 640"/>
                <a:gd name="T14" fmla="*/ 426 w 639"/>
                <a:gd name="T15" fmla="*/ 640 h 640"/>
                <a:gd name="T16" fmla="*/ 639 w 639"/>
                <a:gd name="T17" fmla="*/ 640 h 640"/>
                <a:gd name="T18" fmla="*/ 639 w 639"/>
                <a:gd name="T19" fmla="*/ 320 h 640"/>
                <a:gd name="T20" fmla="*/ 319 w 639"/>
                <a:gd name="T21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9" h="640">
                  <a:moveTo>
                    <a:pt x="319" y="0"/>
                  </a:moveTo>
                  <a:cubicBezTo>
                    <a:pt x="143" y="0"/>
                    <a:pt x="0" y="144"/>
                    <a:pt x="0" y="320"/>
                  </a:cubicBezTo>
                  <a:lnTo>
                    <a:pt x="0" y="427"/>
                  </a:lnTo>
                  <a:lnTo>
                    <a:pt x="213" y="427"/>
                  </a:lnTo>
                  <a:lnTo>
                    <a:pt x="213" y="320"/>
                  </a:lnTo>
                  <a:cubicBezTo>
                    <a:pt x="213" y="261"/>
                    <a:pt x="260" y="213"/>
                    <a:pt x="319" y="213"/>
                  </a:cubicBezTo>
                  <a:cubicBezTo>
                    <a:pt x="378" y="213"/>
                    <a:pt x="426" y="261"/>
                    <a:pt x="426" y="320"/>
                  </a:cubicBezTo>
                  <a:lnTo>
                    <a:pt x="426" y="640"/>
                  </a:lnTo>
                  <a:lnTo>
                    <a:pt x="639" y="640"/>
                  </a:lnTo>
                  <a:lnTo>
                    <a:pt x="639" y="320"/>
                  </a:lnTo>
                  <a:cubicBezTo>
                    <a:pt x="639" y="144"/>
                    <a:pt x="496" y="0"/>
                    <a:pt x="31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266">
              <a:extLst>
                <a:ext uri="{FF2B5EF4-FFF2-40B4-BE49-F238E27FC236}">
                  <a16:creationId xmlns:a16="http://schemas.microsoft.com/office/drawing/2014/main" id="{F8336C71-C6FD-4531-BF1F-1B0783CF8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6" y="3119"/>
              <a:ext cx="23" cy="23"/>
            </a:xfrm>
            <a:custGeom>
              <a:avLst/>
              <a:gdLst>
                <a:gd name="T0" fmla="*/ 320 w 639"/>
                <a:gd name="T1" fmla="*/ 0 h 640"/>
                <a:gd name="T2" fmla="*/ 0 w 639"/>
                <a:gd name="T3" fmla="*/ 320 h 640"/>
                <a:gd name="T4" fmla="*/ 213 w 639"/>
                <a:gd name="T5" fmla="*/ 320 h 640"/>
                <a:gd name="T6" fmla="*/ 320 w 639"/>
                <a:gd name="T7" fmla="*/ 213 h 640"/>
                <a:gd name="T8" fmla="*/ 426 w 639"/>
                <a:gd name="T9" fmla="*/ 320 h 640"/>
                <a:gd name="T10" fmla="*/ 426 w 639"/>
                <a:gd name="T11" fmla="*/ 640 h 640"/>
                <a:gd name="T12" fmla="*/ 639 w 639"/>
                <a:gd name="T13" fmla="*/ 640 h 640"/>
                <a:gd name="T14" fmla="*/ 639 w 639"/>
                <a:gd name="T15" fmla="*/ 320 h 640"/>
                <a:gd name="T16" fmla="*/ 320 w 639"/>
                <a:gd name="T17" fmla="*/ 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9" h="640">
                  <a:moveTo>
                    <a:pt x="320" y="0"/>
                  </a:moveTo>
                  <a:cubicBezTo>
                    <a:pt x="143" y="0"/>
                    <a:pt x="0" y="144"/>
                    <a:pt x="0" y="320"/>
                  </a:cubicBezTo>
                  <a:lnTo>
                    <a:pt x="213" y="320"/>
                  </a:lnTo>
                  <a:cubicBezTo>
                    <a:pt x="213" y="261"/>
                    <a:pt x="261" y="213"/>
                    <a:pt x="320" y="213"/>
                  </a:cubicBezTo>
                  <a:cubicBezTo>
                    <a:pt x="378" y="213"/>
                    <a:pt x="426" y="261"/>
                    <a:pt x="426" y="320"/>
                  </a:cubicBezTo>
                  <a:lnTo>
                    <a:pt x="426" y="640"/>
                  </a:lnTo>
                  <a:lnTo>
                    <a:pt x="639" y="640"/>
                  </a:lnTo>
                  <a:lnTo>
                    <a:pt x="639" y="320"/>
                  </a:lnTo>
                  <a:cubicBezTo>
                    <a:pt x="639" y="144"/>
                    <a:pt x="496" y="0"/>
                    <a:pt x="3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267">
              <a:extLst>
                <a:ext uri="{FF2B5EF4-FFF2-40B4-BE49-F238E27FC236}">
                  <a16:creationId xmlns:a16="http://schemas.microsoft.com/office/drawing/2014/main" id="{76B3CE4D-E527-430C-AF8B-608BC8815E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" y="3197"/>
              <a:ext cx="50" cy="45"/>
            </a:xfrm>
            <a:custGeom>
              <a:avLst/>
              <a:gdLst>
                <a:gd name="T0" fmla="*/ 1368 w 1403"/>
                <a:gd name="T1" fmla="*/ 839 h 1264"/>
                <a:gd name="T2" fmla="*/ 213 w 1403"/>
                <a:gd name="T3" fmla="*/ 1032 h 1264"/>
                <a:gd name="T4" fmla="*/ 213 w 1403"/>
                <a:gd name="T5" fmla="*/ 791 h 1264"/>
                <a:gd name="T6" fmla="*/ 1227 w 1403"/>
                <a:gd name="T7" fmla="*/ 183 h 1264"/>
                <a:gd name="T8" fmla="*/ 1118 w 1403"/>
                <a:gd name="T9" fmla="*/ 0 h 1264"/>
                <a:gd name="T10" fmla="*/ 52 w 1403"/>
                <a:gd name="T11" fmla="*/ 640 h 1264"/>
                <a:gd name="T12" fmla="*/ 0 w 1403"/>
                <a:gd name="T13" fmla="*/ 731 h 1264"/>
                <a:gd name="T14" fmla="*/ 0 w 1403"/>
                <a:gd name="T15" fmla="*/ 1157 h 1264"/>
                <a:gd name="T16" fmla="*/ 38 w 1403"/>
                <a:gd name="T17" fmla="*/ 1239 h 1264"/>
                <a:gd name="T18" fmla="*/ 107 w 1403"/>
                <a:gd name="T19" fmla="*/ 1264 h 1264"/>
                <a:gd name="T20" fmla="*/ 124 w 1403"/>
                <a:gd name="T21" fmla="*/ 1263 h 1264"/>
                <a:gd name="T22" fmla="*/ 1403 w 1403"/>
                <a:gd name="T23" fmla="*/ 1049 h 1264"/>
                <a:gd name="T24" fmla="*/ 1368 w 1403"/>
                <a:gd name="T25" fmla="*/ 839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03" h="1264">
                  <a:moveTo>
                    <a:pt x="1368" y="839"/>
                  </a:moveTo>
                  <a:lnTo>
                    <a:pt x="213" y="1032"/>
                  </a:lnTo>
                  <a:lnTo>
                    <a:pt x="213" y="791"/>
                  </a:lnTo>
                  <a:lnTo>
                    <a:pt x="1227" y="183"/>
                  </a:lnTo>
                  <a:lnTo>
                    <a:pt x="1118" y="0"/>
                  </a:lnTo>
                  <a:lnTo>
                    <a:pt x="52" y="640"/>
                  </a:lnTo>
                  <a:cubicBezTo>
                    <a:pt x="20" y="659"/>
                    <a:pt x="0" y="693"/>
                    <a:pt x="0" y="731"/>
                  </a:cubicBezTo>
                  <a:lnTo>
                    <a:pt x="0" y="1157"/>
                  </a:lnTo>
                  <a:cubicBezTo>
                    <a:pt x="0" y="1189"/>
                    <a:pt x="14" y="1219"/>
                    <a:pt x="38" y="1239"/>
                  </a:cubicBezTo>
                  <a:cubicBezTo>
                    <a:pt x="57" y="1255"/>
                    <a:pt x="82" y="1264"/>
                    <a:pt x="107" y="1264"/>
                  </a:cubicBezTo>
                  <a:cubicBezTo>
                    <a:pt x="113" y="1264"/>
                    <a:pt x="118" y="1263"/>
                    <a:pt x="124" y="1263"/>
                  </a:cubicBezTo>
                  <a:lnTo>
                    <a:pt x="1403" y="1049"/>
                  </a:lnTo>
                  <a:lnTo>
                    <a:pt x="1368" y="8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268">
              <a:extLst>
                <a:ext uri="{FF2B5EF4-FFF2-40B4-BE49-F238E27FC236}">
                  <a16:creationId xmlns:a16="http://schemas.microsoft.com/office/drawing/2014/main" id="{74E44063-A79E-4B67-9DC1-0E9744C6C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6" y="3197"/>
              <a:ext cx="51" cy="45"/>
            </a:xfrm>
            <a:custGeom>
              <a:avLst/>
              <a:gdLst>
                <a:gd name="T0" fmla="*/ 1351 w 1403"/>
                <a:gd name="T1" fmla="*/ 640 h 1264"/>
                <a:gd name="T2" fmla="*/ 285 w 1403"/>
                <a:gd name="T3" fmla="*/ 0 h 1264"/>
                <a:gd name="T4" fmla="*/ 176 w 1403"/>
                <a:gd name="T5" fmla="*/ 183 h 1264"/>
                <a:gd name="T6" fmla="*/ 1190 w 1403"/>
                <a:gd name="T7" fmla="*/ 791 h 1264"/>
                <a:gd name="T8" fmla="*/ 1190 w 1403"/>
                <a:gd name="T9" fmla="*/ 1031 h 1264"/>
                <a:gd name="T10" fmla="*/ 35 w 1403"/>
                <a:gd name="T11" fmla="*/ 839 h 1264"/>
                <a:gd name="T12" fmla="*/ 0 w 1403"/>
                <a:gd name="T13" fmla="*/ 1049 h 1264"/>
                <a:gd name="T14" fmla="*/ 1279 w 1403"/>
                <a:gd name="T15" fmla="*/ 1262 h 1264"/>
                <a:gd name="T16" fmla="*/ 1296 w 1403"/>
                <a:gd name="T17" fmla="*/ 1264 h 1264"/>
                <a:gd name="T18" fmla="*/ 1365 w 1403"/>
                <a:gd name="T19" fmla="*/ 1239 h 1264"/>
                <a:gd name="T20" fmla="*/ 1403 w 1403"/>
                <a:gd name="T21" fmla="*/ 1157 h 1264"/>
                <a:gd name="T22" fmla="*/ 1403 w 1403"/>
                <a:gd name="T23" fmla="*/ 731 h 1264"/>
                <a:gd name="T24" fmla="*/ 1351 w 1403"/>
                <a:gd name="T25" fmla="*/ 640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03" h="1264">
                  <a:moveTo>
                    <a:pt x="1351" y="640"/>
                  </a:moveTo>
                  <a:lnTo>
                    <a:pt x="285" y="0"/>
                  </a:lnTo>
                  <a:lnTo>
                    <a:pt x="176" y="183"/>
                  </a:lnTo>
                  <a:lnTo>
                    <a:pt x="1190" y="791"/>
                  </a:lnTo>
                  <a:lnTo>
                    <a:pt x="1190" y="1031"/>
                  </a:lnTo>
                  <a:lnTo>
                    <a:pt x="35" y="839"/>
                  </a:lnTo>
                  <a:lnTo>
                    <a:pt x="0" y="1049"/>
                  </a:lnTo>
                  <a:lnTo>
                    <a:pt x="1279" y="1262"/>
                  </a:lnTo>
                  <a:cubicBezTo>
                    <a:pt x="1285" y="1263"/>
                    <a:pt x="1290" y="1264"/>
                    <a:pt x="1296" y="1264"/>
                  </a:cubicBezTo>
                  <a:cubicBezTo>
                    <a:pt x="1321" y="1264"/>
                    <a:pt x="1346" y="1255"/>
                    <a:pt x="1365" y="1239"/>
                  </a:cubicBezTo>
                  <a:cubicBezTo>
                    <a:pt x="1389" y="1218"/>
                    <a:pt x="1403" y="1189"/>
                    <a:pt x="1403" y="1157"/>
                  </a:cubicBezTo>
                  <a:lnTo>
                    <a:pt x="1403" y="731"/>
                  </a:lnTo>
                  <a:cubicBezTo>
                    <a:pt x="1403" y="694"/>
                    <a:pt x="1383" y="659"/>
                    <a:pt x="1351" y="6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269">
              <a:extLst>
                <a:ext uri="{FF2B5EF4-FFF2-40B4-BE49-F238E27FC236}">
                  <a16:creationId xmlns:a16="http://schemas.microsoft.com/office/drawing/2014/main" id="{AF3B62F5-3B0D-4BD0-9E49-53976EACFF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8" y="3035"/>
              <a:ext cx="22" cy="17"/>
            </a:xfrm>
            <a:custGeom>
              <a:avLst/>
              <a:gdLst>
                <a:gd name="T0" fmla="*/ 556 w 628"/>
                <a:gd name="T1" fmla="*/ 174 h 461"/>
                <a:gd name="T2" fmla="*/ 313 w 628"/>
                <a:gd name="T3" fmla="*/ 0 h 461"/>
                <a:gd name="T4" fmla="*/ 72 w 628"/>
                <a:gd name="T5" fmla="*/ 179 h 461"/>
                <a:gd name="T6" fmla="*/ 0 w 628"/>
                <a:gd name="T7" fmla="*/ 392 h 461"/>
                <a:gd name="T8" fmla="*/ 202 w 628"/>
                <a:gd name="T9" fmla="*/ 461 h 461"/>
                <a:gd name="T10" fmla="*/ 276 w 628"/>
                <a:gd name="T11" fmla="*/ 243 h 461"/>
                <a:gd name="T12" fmla="*/ 314 w 628"/>
                <a:gd name="T13" fmla="*/ 213 h 461"/>
                <a:gd name="T14" fmla="*/ 353 w 628"/>
                <a:gd name="T15" fmla="*/ 241 h 461"/>
                <a:gd name="T16" fmla="*/ 426 w 628"/>
                <a:gd name="T17" fmla="*/ 460 h 461"/>
                <a:gd name="T18" fmla="*/ 628 w 628"/>
                <a:gd name="T19" fmla="*/ 393 h 461"/>
                <a:gd name="T20" fmla="*/ 556 w 628"/>
                <a:gd name="T21" fmla="*/ 174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8" h="461">
                  <a:moveTo>
                    <a:pt x="556" y="174"/>
                  </a:moveTo>
                  <a:cubicBezTo>
                    <a:pt x="521" y="70"/>
                    <a:pt x="421" y="3"/>
                    <a:pt x="313" y="0"/>
                  </a:cubicBezTo>
                  <a:cubicBezTo>
                    <a:pt x="200" y="1"/>
                    <a:pt x="103" y="75"/>
                    <a:pt x="72" y="179"/>
                  </a:cubicBezTo>
                  <a:lnTo>
                    <a:pt x="0" y="392"/>
                  </a:lnTo>
                  <a:lnTo>
                    <a:pt x="202" y="461"/>
                  </a:lnTo>
                  <a:lnTo>
                    <a:pt x="276" y="243"/>
                  </a:lnTo>
                  <a:cubicBezTo>
                    <a:pt x="281" y="225"/>
                    <a:pt x="297" y="213"/>
                    <a:pt x="314" y="213"/>
                  </a:cubicBezTo>
                  <a:cubicBezTo>
                    <a:pt x="332" y="213"/>
                    <a:pt x="348" y="225"/>
                    <a:pt x="353" y="241"/>
                  </a:cubicBezTo>
                  <a:lnTo>
                    <a:pt x="426" y="460"/>
                  </a:lnTo>
                  <a:lnTo>
                    <a:pt x="628" y="393"/>
                  </a:lnTo>
                  <a:lnTo>
                    <a:pt x="556" y="17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61540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C1F5EE-6E0B-4079-AD85-9855C083DE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err="1"/>
              <a:t>Билимларни</a:t>
            </a:r>
            <a:r>
              <a:rPr lang="ru-RU" dirty="0"/>
              <a:t> </a:t>
            </a:r>
            <a:r>
              <a:rPr lang="ru-RU" dirty="0" err="1"/>
              <a:t>текшириш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911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2C6541-2A31-4E7F-B834-4CE389EA3A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4600" dirty="0" err="1"/>
              <a:t>Коррупцияга</a:t>
            </a:r>
            <a:r>
              <a:rPr lang="ru-RU" sz="4600" dirty="0"/>
              <a:t> </a:t>
            </a:r>
            <a:r>
              <a:rPr lang="ru-RU" sz="4600" dirty="0" err="1"/>
              <a:t>қарши</a:t>
            </a:r>
            <a:r>
              <a:rPr lang="ru-RU" sz="4600" dirty="0"/>
              <a:t> </a:t>
            </a:r>
            <a:r>
              <a:rPr lang="ru-RU" sz="4600" dirty="0" err="1"/>
              <a:t>курашишнинг</a:t>
            </a:r>
            <a:r>
              <a:rPr lang="ru-RU" sz="4600" dirty="0"/>
              <a:t> </a:t>
            </a:r>
            <a:r>
              <a:rPr lang="ru-RU" sz="4600" dirty="0" err="1"/>
              <a:t>хорижий</a:t>
            </a:r>
            <a:r>
              <a:rPr lang="ru-RU" sz="4600" dirty="0"/>
              <a:t> </a:t>
            </a:r>
            <a:r>
              <a:rPr lang="ru-RU" sz="4600" dirty="0" err="1"/>
              <a:t>тажрибаси</a:t>
            </a:r>
            <a:r>
              <a:rPr lang="ru-RU" sz="4600" dirty="0"/>
              <a:t> </a:t>
            </a:r>
            <a:endParaRPr lang="en-US" sz="46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333D687-296F-40F9-8582-C3ACB555A0C9}"/>
              </a:ext>
            </a:extLst>
          </p:cNvPr>
          <p:cNvSpPr txBox="1">
            <a:spLocks/>
          </p:cNvSpPr>
          <p:nvPr/>
        </p:nvSpPr>
        <p:spPr>
          <a:xfrm>
            <a:off x="350378" y="5223794"/>
            <a:ext cx="2020192" cy="15216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9600" b="1" dirty="0">
                <a:solidFill>
                  <a:srgbClr val="1BD7D3"/>
                </a:solidFill>
                <a:latin typeface="Arial Black" panose="020B0A04020102020204" pitchFamily="34" charset="0"/>
              </a:rPr>
              <a:t>1</a:t>
            </a:r>
            <a:r>
              <a:rPr lang="ru-RU" sz="9600" b="1" dirty="0">
                <a:solidFill>
                  <a:srgbClr val="1BD7D3"/>
                </a:solidFill>
                <a:latin typeface="Arial Black" panose="020B0A04020102020204" pitchFamily="34" charset="0"/>
              </a:rPr>
              <a:t>.</a:t>
            </a:r>
            <a:endParaRPr lang="en-US" sz="9600" b="1" dirty="0">
              <a:solidFill>
                <a:srgbClr val="1BD7D3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0647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05387-FE84-4F94-A2AC-B2BF45099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Назорат</a:t>
            </a:r>
            <a:r>
              <a:rPr lang="ru-RU" dirty="0"/>
              <a:t> </a:t>
            </a:r>
            <a:r>
              <a:rPr lang="ru-RU" dirty="0" err="1"/>
              <a:t>саволлари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8F415F-D09D-4568-BB70-B629F32774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0C748F-3A00-45B4-B6ED-2E57F92DECFD}"/>
              </a:ext>
            </a:extLst>
          </p:cNvPr>
          <p:cNvSpPr/>
          <p:nvPr/>
        </p:nvSpPr>
        <p:spPr>
          <a:xfrm>
            <a:off x="441832" y="1282700"/>
            <a:ext cx="6067610" cy="38395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400050" indent="-40005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uz-Cyrl-UZ" sz="1400" dirty="0">
                <a:solidFill>
                  <a:schemeClr val="tx2"/>
                </a:solidFill>
                <a:latin typeface="+mj-lt"/>
              </a:rPr>
              <a:t>АҚШ, Хитой, Сингапур, Францияда коррупцияга қарши курашиш тажрибаси ҳақида айтиб беринг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?</a:t>
            </a:r>
          </a:p>
          <a:p>
            <a:pPr marL="400050" indent="-40005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400" dirty="0">
                <a:solidFill>
                  <a:schemeClr val="tx2"/>
                </a:solidFill>
                <a:latin typeface="+mj-lt"/>
              </a:rPr>
              <a:t>FCPA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UKBA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нинг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uz-Cyrl-UZ" sz="1400" dirty="0">
                <a:solidFill>
                  <a:schemeClr val="tx2"/>
                </a:solidFill>
                <a:latin typeface="+mj-lt"/>
              </a:rPr>
              <a:t>ўзига хос қандай хусусиятлари бор 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?</a:t>
            </a:r>
          </a:p>
          <a:p>
            <a:pPr marL="400050" indent="-40005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uz-Cyrl-UZ" sz="1400" dirty="0">
                <a:solidFill>
                  <a:schemeClr val="tx2"/>
                </a:solidFill>
                <a:latin typeface="+mj-lt"/>
              </a:rPr>
              <a:t>АҚШ нинг Хориждаги коррупцияга қарши курашиш тўғрисидаги қонуни қандай иккита бўлимни ўз ичига олади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?</a:t>
            </a:r>
          </a:p>
          <a:p>
            <a:pPr marL="400050" indent="-40005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400" dirty="0">
                <a:solidFill>
                  <a:schemeClr val="tx2"/>
                </a:solidFill>
                <a:latin typeface="+mj-lt"/>
              </a:rPr>
              <a:t>FCPA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кимларга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нисбатан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қўлланилади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?</a:t>
            </a:r>
          </a:p>
          <a:p>
            <a:pPr marL="400050" indent="-40005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400" dirty="0">
                <a:solidFill>
                  <a:schemeClr val="tx2"/>
                </a:solidFill>
                <a:latin typeface="+mj-lt"/>
              </a:rPr>
              <a:t>FCPA да </a:t>
            </a:r>
            <a:r>
              <a:rPr lang="uz-Cyrl-UZ" sz="1400" dirty="0">
                <a:solidFill>
                  <a:schemeClr val="tx2"/>
                </a:solidFill>
                <a:latin typeface="+mj-lt"/>
              </a:rPr>
              <a:t>қонунбузарликларнинг қандай турлари кўзда тутилган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?</a:t>
            </a:r>
          </a:p>
          <a:p>
            <a:pPr marL="400050" indent="-40005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solidFill>
                  <a:schemeClr val="tx2"/>
                </a:solidFill>
                <a:latin typeface="+mj-lt"/>
              </a:rPr>
              <a:t>FCPA</a:t>
            </a:r>
            <a:r>
              <a:rPr lang="uz-Cyrl-UZ" sz="1400" dirty="0">
                <a:solidFill>
                  <a:schemeClr val="tx2"/>
                </a:solidFill>
                <a:latin typeface="+mj-lt"/>
              </a:rPr>
              <a:t> қоидалари бузилганлиги учун қандай жавобгарлик </a:t>
            </a:r>
            <a:r>
              <a:rPr lang="uz-Cyrl-UZ" sz="1400" dirty="0">
                <a:solidFill>
                  <a:schemeClr val="tx2"/>
                </a:solidFill>
              </a:rPr>
              <a:t>кўзда тутилган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?</a:t>
            </a:r>
          </a:p>
          <a:p>
            <a:pPr marL="400050" indent="-40005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400" dirty="0">
                <a:solidFill>
                  <a:schemeClr val="tx2"/>
                </a:solidFill>
                <a:latin typeface="+mj-lt"/>
              </a:rPr>
              <a:t>UKBA </a:t>
            </a:r>
            <a:r>
              <a:rPr lang="ru-RU" sz="1400" dirty="0" err="1">
                <a:solidFill>
                  <a:schemeClr val="tx2"/>
                </a:solidFill>
              </a:rPr>
              <a:t>кимларга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нисбатан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қўлланилади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?</a:t>
            </a:r>
          </a:p>
          <a:p>
            <a:pPr marL="400050" indent="-40005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400" dirty="0">
                <a:solidFill>
                  <a:schemeClr val="tx2"/>
                </a:solidFill>
                <a:latin typeface="+mj-lt"/>
              </a:rPr>
              <a:t>UKBA </a:t>
            </a:r>
            <a:r>
              <a:rPr lang="ru-RU" sz="1400" dirty="0">
                <a:solidFill>
                  <a:schemeClr val="tx2"/>
                </a:solidFill>
              </a:rPr>
              <a:t>да </a:t>
            </a:r>
            <a:r>
              <a:rPr lang="uz-Cyrl-UZ" sz="1400" dirty="0">
                <a:solidFill>
                  <a:schemeClr val="tx2"/>
                </a:solidFill>
              </a:rPr>
              <a:t>қонунбузарликларнинг қандай турлари кўзда тутилган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?</a:t>
            </a:r>
          </a:p>
          <a:p>
            <a:pPr marL="400050" indent="-40005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400" dirty="0">
                <a:solidFill>
                  <a:schemeClr val="tx2"/>
                </a:solidFill>
                <a:latin typeface="+mj-lt"/>
              </a:rPr>
              <a:t>Компания </a:t>
            </a:r>
            <a:r>
              <a:rPr lang="en-US" sz="1400" dirty="0">
                <a:solidFill>
                  <a:schemeClr val="tx2"/>
                </a:solidFill>
                <a:latin typeface="+mj-lt"/>
              </a:rPr>
              <a:t>UKBA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б</a:t>
            </a:r>
            <a:r>
              <a:rPr lang="uz-Cyrl-UZ" sz="1400" dirty="0">
                <a:solidFill>
                  <a:schemeClr val="tx2"/>
                </a:solidFill>
                <a:latin typeface="+mj-lt"/>
              </a:rPr>
              <a:t>ўйича жавобгарликдан қочиши мумкинми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?</a:t>
            </a:r>
          </a:p>
          <a:p>
            <a:pPr marL="400050" indent="-40005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400" dirty="0">
                <a:solidFill>
                  <a:schemeClr val="tx2"/>
                </a:solidFill>
                <a:latin typeface="+mj-lt"/>
              </a:rPr>
              <a:t> UKBA да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жариманинг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uz-Cyrl-UZ" sz="1400" dirty="0">
                <a:solidFill>
                  <a:schemeClr val="tx2"/>
                </a:solidFill>
                <a:latin typeface="+mj-lt"/>
              </a:rPr>
              <a:t>қандай энг кичик миқдори </a:t>
            </a:r>
            <a:r>
              <a:rPr lang="uz-Cyrl-UZ" sz="1400" dirty="0">
                <a:solidFill>
                  <a:schemeClr val="tx2"/>
                </a:solidFill>
              </a:rPr>
              <a:t>кўзда тутилган</a:t>
            </a:r>
            <a:r>
              <a:rPr lang="uz-Cyrl-UZ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322235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B10BD801-5FA8-4D5D-AEA9-8679555609AA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1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B320C7-B647-4B96-98FF-31EEB418629C}"/>
              </a:ext>
            </a:extLst>
          </p:cNvPr>
          <p:cNvSpPr/>
          <p:nvPr/>
        </p:nvSpPr>
        <p:spPr>
          <a:xfrm>
            <a:off x="1543014" y="1302447"/>
            <a:ext cx="10206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Мамлакатларнинг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uz-Cyrl-UZ" b="1" dirty="0">
                <a:solidFill>
                  <a:srgbClr val="004BD2"/>
                </a:solidFill>
              </a:rPr>
              <a:t>қайси бирида коррупцион қонунбузарликлар хусусида ишларни кўриб чиқишда 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айбдорлик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презумпцияси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uz-Cyrl-UZ" b="1" dirty="0">
                <a:solidFill>
                  <a:srgbClr val="004BD2"/>
                </a:solidFill>
              </a:rPr>
              <a:t>кўзда тутилган </a:t>
            </a:r>
            <a:r>
              <a:rPr lang="ru-RU" b="1" dirty="0">
                <a:solidFill>
                  <a:srgbClr val="004BD2"/>
                </a:solidFill>
              </a:rPr>
              <a:t> :</a:t>
            </a:r>
          </a:p>
        </p:txBody>
      </p:sp>
      <p:grpSp>
        <p:nvGrpSpPr>
          <p:cNvPr id="9" name="Group 775">
            <a:extLst>
              <a:ext uri="{FF2B5EF4-FFF2-40B4-BE49-F238E27FC236}">
                <a16:creationId xmlns:a16="http://schemas.microsoft.com/office/drawing/2014/main" id="{BBFF6424-5427-4098-AF01-2B209B5F6D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2DDE3639-E257-4CF2-89EA-66543B091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FAE47907-AA75-4DE8-817B-AF34890F6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8C8ECC16-32C9-4A57-AB98-8845B35B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0063CAEC-0DFF-4BA4-AC63-EBA3220A3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3C52E6F7-3C52-4E7A-A1DD-5D334E29A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BB2EB8A1-01CA-4AD9-AF7C-B031940E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91F040B-1D6D-468E-ADE0-12357B72FA51}"/>
              </a:ext>
            </a:extLst>
          </p:cNvPr>
          <p:cNvSpPr/>
          <p:nvPr/>
        </p:nvSpPr>
        <p:spPr>
          <a:xfrm>
            <a:off x="2067098" y="2090002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Россия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Сингапур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Буюк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Британия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Хитой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8F355DB-55FA-434B-9EF1-8B27D5E2A75C}"/>
              </a:ext>
            </a:extLst>
          </p:cNvPr>
          <p:cNvSpPr/>
          <p:nvPr/>
        </p:nvSpPr>
        <p:spPr>
          <a:xfrm>
            <a:off x="1644268" y="207817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13450E2-5A44-4190-AB4B-53AFD1A34830}"/>
              </a:ext>
            </a:extLst>
          </p:cNvPr>
          <p:cNvSpPr/>
          <p:nvPr/>
        </p:nvSpPr>
        <p:spPr>
          <a:xfrm>
            <a:off x="1644268" y="2406561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A3154132-2C21-4169-98F7-884A3026B97B}"/>
              </a:ext>
            </a:extLst>
          </p:cNvPr>
          <p:cNvSpPr/>
          <p:nvPr/>
        </p:nvSpPr>
        <p:spPr>
          <a:xfrm>
            <a:off x="440353" y="3824686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2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B3D6D7-9787-46CD-A5E3-654C82482DE5}"/>
              </a:ext>
            </a:extLst>
          </p:cNvPr>
          <p:cNvSpPr/>
          <p:nvPr/>
        </p:nvSpPr>
        <p:spPr>
          <a:xfrm>
            <a:off x="1543014" y="3956055"/>
            <a:ext cx="10206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Қуйида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қайд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қилинган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қонунларнинг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қайси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экстерриториал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таъсирга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эга</a:t>
            </a:r>
            <a:r>
              <a:rPr lang="ru-RU" b="1" dirty="0">
                <a:solidFill>
                  <a:srgbClr val="004BD2"/>
                </a:solidFill>
              </a:rPr>
              <a:t>:</a:t>
            </a:r>
          </a:p>
        </p:txBody>
      </p:sp>
      <p:grpSp>
        <p:nvGrpSpPr>
          <p:cNvPr id="24" name="Group 775">
            <a:extLst>
              <a:ext uri="{FF2B5EF4-FFF2-40B4-BE49-F238E27FC236}">
                <a16:creationId xmlns:a16="http://schemas.microsoft.com/office/drawing/2014/main" id="{64BE5369-00BF-452F-9748-B23F97E5CC3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3862396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25" name="Freeform 776">
              <a:extLst>
                <a:ext uri="{FF2B5EF4-FFF2-40B4-BE49-F238E27FC236}">
                  <a16:creationId xmlns:a16="http://schemas.microsoft.com/office/drawing/2014/main" id="{8577BDEA-E871-4750-93BC-0CC1F1C510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777">
              <a:extLst>
                <a:ext uri="{FF2B5EF4-FFF2-40B4-BE49-F238E27FC236}">
                  <a16:creationId xmlns:a16="http://schemas.microsoft.com/office/drawing/2014/main" id="{3203402E-5D01-4A5B-971B-B0B2F2F17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778">
              <a:extLst>
                <a:ext uri="{FF2B5EF4-FFF2-40B4-BE49-F238E27FC236}">
                  <a16:creationId xmlns:a16="http://schemas.microsoft.com/office/drawing/2014/main" id="{D6CCD23A-6121-4070-A28F-F0FA81A8A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779">
              <a:extLst>
                <a:ext uri="{FF2B5EF4-FFF2-40B4-BE49-F238E27FC236}">
                  <a16:creationId xmlns:a16="http://schemas.microsoft.com/office/drawing/2014/main" id="{258BE4BD-DE4D-4514-A4DC-6725142CF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780">
              <a:extLst>
                <a:ext uri="{FF2B5EF4-FFF2-40B4-BE49-F238E27FC236}">
                  <a16:creationId xmlns:a16="http://schemas.microsoft.com/office/drawing/2014/main" id="{0440D109-56D2-45C8-ADB8-11BA1E960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781">
              <a:extLst>
                <a:ext uri="{FF2B5EF4-FFF2-40B4-BE49-F238E27FC236}">
                  <a16:creationId xmlns:a16="http://schemas.microsoft.com/office/drawing/2014/main" id="{8EFDD438-9B91-4A33-9807-7326A0DCA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A275141-2476-49F8-A033-65F020D7381A}"/>
              </a:ext>
            </a:extLst>
          </p:cNvPr>
          <p:cNvSpPr/>
          <p:nvPr/>
        </p:nvSpPr>
        <p:spPr>
          <a:xfrm>
            <a:off x="2067098" y="4631988"/>
            <a:ext cx="9681990" cy="14311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uz-Cyrl-UZ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Ўзбекистон Республикасининг Коррупцияга қарши курашиш тўғрисидаги 419-сонли Қонуни 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Россия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Федерациясининг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2008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25.12 даги </a:t>
            </a:r>
            <a:r>
              <a:rPr lang="uz-Cyrl-UZ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 қарши курашиш тўғрисидаги 273-сонли Қонуни</a:t>
            </a:r>
            <a:endParaRPr lang="ru-RU" altLang="en-US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Хориждаги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Cyrl-UZ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 қарши курашиш тўғрисидаги Қонун 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(FCPA)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tx2"/>
                </a:solidFill>
              </a:rPr>
              <a:t>2011 </a:t>
            </a:r>
            <a:r>
              <a:rPr lang="ru-RU" sz="1600" dirty="0" err="1">
                <a:solidFill>
                  <a:schemeClr val="tx2"/>
                </a:solidFill>
              </a:rPr>
              <a:t>йилдаги</a:t>
            </a:r>
            <a:r>
              <a:rPr lang="ru-RU" sz="1600" dirty="0">
                <a:solidFill>
                  <a:schemeClr val="tx2"/>
                </a:solidFill>
              </a:rPr>
              <a:t> «</a:t>
            </a:r>
            <a:r>
              <a:rPr lang="ru-RU" sz="1600" dirty="0" err="1">
                <a:solidFill>
                  <a:schemeClr val="tx2"/>
                </a:solidFill>
              </a:rPr>
              <a:t>Хитойнинг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коррупцияга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қарши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курашиш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ҳамда</a:t>
            </a:r>
            <a:r>
              <a:rPr lang="ru-RU" sz="1600" dirty="0">
                <a:solidFill>
                  <a:schemeClr val="tx2"/>
                </a:solidFill>
              </a:rPr>
              <a:t> партия </a:t>
            </a:r>
            <a:r>
              <a:rPr lang="ru-RU" sz="1600" dirty="0" err="1">
                <a:solidFill>
                  <a:schemeClr val="tx2"/>
                </a:solidFill>
              </a:rPr>
              <a:t>ва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ҳукуматнинг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виждонли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аппаратини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шакллантириш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бўйича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Харакатлари</a:t>
            </a:r>
            <a:r>
              <a:rPr lang="ru-RU" sz="1600" dirty="0">
                <a:solidFill>
                  <a:schemeClr val="tx2"/>
                </a:solidFill>
              </a:rPr>
              <a:t>» </a:t>
            </a:r>
            <a:r>
              <a:rPr lang="ru-RU" sz="1600" dirty="0" err="1">
                <a:solidFill>
                  <a:schemeClr val="tx2"/>
                </a:solidFill>
              </a:rPr>
              <a:t>ҳақидаги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Оқ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китоб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8724828-D437-46E2-953D-87CD14B5A3E7}"/>
              </a:ext>
            </a:extLst>
          </p:cNvPr>
          <p:cNvSpPr/>
          <p:nvPr/>
        </p:nvSpPr>
        <p:spPr>
          <a:xfrm>
            <a:off x="1644268" y="4620165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2A0047F-6B82-409D-9957-D0EBBF055D3E}"/>
              </a:ext>
            </a:extLst>
          </p:cNvPr>
          <p:cNvSpPr/>
          <p:nvPr/>
        </p:nvSpPr>
        <p:spPr>
          <a:xfrm>
            <a:off x="1644268" y="4952582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FEC9DF8-ABB7-4E01-91B4-16CB0D08D0C6}"/>
              </a:ext>
            </a:extLst>
          </p:cNvPr>
          <p:cNvSpPr/>
          <p:nvPr/>
        </p:nvSpPr>
        <p:spPr>
          <a:xfrm>
            <a:off x="1644268" y="528499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1616D39-21C2-4D87-94B2-90E4C5A80B2C}"/>
              </a:ext>
            </a:extLst>
          </p:cNvPr>
          <p:cNvSpPr/>
          <p:nvPr/>
        </p:nvSpPr>
        <p:spPr>
          <a:xfrm>
            <a:off x="1644268" y="559554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6D22B5E-C0A4-4441-97DA-7EF049C43BE3}"/>
              </a:ext>
            </a:extLst>
          </p:cNvPr>
          <p:cNvSpPr/>
          <p:nvPr/>
        </p:nvSpPr>
        <p:spPr>
          <a:xfrm>
            <a:off x="1644268" y="2735621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DF4CBD3-E880-4C1B-86BE-13B605B33A9D}"/>
              </a:ext>
            </a:extLst>
          </p:cNvPr>
          <p:cNvSpPr/>
          <p:nvPr/>
        </p:nvSpPr>
        <p:spPr>
          <a:xfrm>
            <a:off x="1644268" y="3046171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132080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B10BD801-5FA8-4D5D-AEA9-8679555609AA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1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B320C7-B647-4B96-98FF-31EEB418629C}"/>
              </a:ext>
            </a:extLst>
          </p:cNvPr>
          <p:cNvSpPr/>
          <p:nvPr/>
        </p:nvSpPr>
        <p:spPr>
          <a:xfrm>
            <a:off x="1543014" y="1302447"/>
            <a:ext cx="10206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Мамлакатларнинг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uz-Cyrl-UZ" b="1" dirty="0">
                <a:solidFill>
                  <a:srgbClr val="004BD2"/>
                </a:solidFill>
              </a:rPr>
              <a:t>қайси бирида коррупцион қонунбузарликлар хусусида ишларни кўриб чиқишда 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айбдорлик</a:t>
            </a:r>
            <a:r>
              <a:rPr lang="ru-RU" b="1" dirty="0">
                <a:solidFill>
                  <a:srgbClr val="004BD2"/>
                </a:solidFill>
              </a:rPr>
              <a:t> а </a:t>
            </a:r>
            <a:r>
              <a:rPr lang="ru-RU" b="1" dirty="0" err="1">
                <a:solidFill>
                  <a:srgbClr val="004BD2"/>
                </a:solidFill>
              </a:rPr>
              <a:t>презумпцияси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uz-Cyrl-UZ" b="1" dirty="0">
                <a:solidFill>
                  <a:srgbClr val="004BD2"/>
                </a:solidFill>
              </a:rPr>
              <a:t>кўзда тутилган </a:t>
            </a:r>
            <a:r>
              <a:rPr lang="ru-RU" b="1" dirty="0">
                <a:solidFill>
                  <a:srgbClr val="004BD2"/>
                </a:solidFill>
              </a:rPr>
              <a:t>:</a:t>
            </a:r>
          </a:p>
        </p:txBody>
      </p:sp>
      <p:grpSp>
        <p:nvGrpSpPr>
          <p:cNvPr id="9" name="Group 775">
            <a:extLst>
              <a:ext uri="{FF2B5EF4-FFF2-40B4-BE49-F238E27FC236}">
                <a16:creationId xmlns:a16="http://schemas.microsoft.com/office/drawing/2014/main" id="{BBFF6424-5427-4098-AF01-2B209B5F6D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2DDE3639-E257-4CF2-89EA-66543B091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FAE47907-AA75-4DE8-817B-AF34890F6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8C8ECC16-32C9-4A57-AB98-8845B35B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0063CAEC-0DFF-4BA4-AC63-EBA3220A3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3C52E6F7-3C52-4E7A-A1DD-5D334E29A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BB2EB8A1-01CA-4AD9-AF7C-B031940E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91F040B-1D6D-468E-ADE0-12357B72FA51}"/>
              </a:ext>
            </a:extLst>
          </p:cNvPr>
          <p:cNvSpPr/>
          <p:nvPr/>
        </p:nvSpPr>
        <p:spPr>
          <a:xfrm>
            <a:off x="2067098" y="2090002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Россия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Сингапур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Буюк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Британия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Хитой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8F355DB-55FA-434B-9EF1-8B27D5E2A75C}"/>
              </a:ext>
            </a:extLst>
          </p:cNvPr>
          <p:cNvSpPr/>
          <p:nvPr/>
        </p:nvSpPr>
        <p:spPr>
          <a:xfrm>
            <a:off x="1644268" y="207817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13450E2-5A44-4190-AB4B-53AFD1A34830}"/>
              </a:ext>
            </a:extLst>
          </p:cNvPr>
          <p:cNvSpPr/>
          <p:nvPr/>
        </p:nvSpPr>
        <p:spPr>
          <a:xfrm>
            <a:off x="1644268" y="2406561"/>
            <a:ext cx="241072" cy="241072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A3154132-2C21-4169-98F7-884A3026B97B}"/>
              </a:ext>
            </a:extLst>
          </p:cNvPr>
          <p:cNvSpPr/>
          <p:nvPr/>
        </p:nvSpPr>
        <p:spPr>
          <a:xfrm>
            <a:off x="440353" y="3824686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2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B3D6D7-9787-46CD-A5E3-654C82482DE5}"/>
              </a:ext>
            </a:extLst>
          </p:cNvPr>
          <p:cNvSpPr/>
          <p:nvPr/>
        </p:nvSpPr>
        <p:spPr>
          <a:xfrm>
            <a:off x="1543014" y="3956055"/>
            <a:ext cx="10206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Қуйида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қайд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қилинган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қонунларнинг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қайси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экстерриториал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таъсирга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эга</a:t>
            </a:r>
            <a:r>
              <a:rPr lang="ru-RU" b="1" dirty="0">
                <a:solidFill>
                  <a:srgbClr val="004BD2"/>
                </a:solidFill>
              </a:rPr>
              <a:t> :</a:t>
            </a:r>
          </a:p>
        </p:txBody>
      </p:sp>
      <p:grpSp>
        <p:nvGrpSpPr>
          <p:cNvPr id="24" name="Group 775">
            <a:extLst>
              <a:ext uri="{FF2B5EF4-FFF2-40B4-BE49-F238E27FC236}">
                <a16:creationId xmlns:a16="http://schemas.microsoft.com/office/drawing/2014/main" id="{64BE5369-00BF-452F-9748-B23F97E5CC3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3862396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25" name="Freeform 776">
              <a:extLst>
                <a:ext uri="{FF2B5EF4-FFF2-40B4-BE49-F238E27FC236}">
                  <a16:creationId xmlns:a16="http://schemas.microsoft.com/office/drawing/2014/main" id="{8577BDEA-E871-4750-93BC-0CC1F1C510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777">
              <a:extLst>
                <a:ext uri="{FF2B5EF4-FFF2-40B4-BE49-F238E27FC236}">
                  <a16:creationId xmlns:a16="http://schemas.microsoft.com/office/drawing/2014/main" id="{3203402E-5D01-4A5B-971B-B0B2F2F17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778">
              <a:extLst>
                <a:ext uri="{FF2B5EF4-FFF2-40B4-BE49-F238E27FC236}">
                  <a16:creationId xmlns:a16="http://schemas.microsoft.com/office/drawing/2014/main" id="{D6CCD23A-6121-4070-A28F-F0FA81A8A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779">
              <a:extLst>
                <a:ext uri="{FF2B5EF4-FFF2-40B4-BE49-F238E27FC236}">
                  <a16:creationId xmlns:a16="http://schemas.microsoft.com/office/drawing/2014/main" id="{258BE4BD-DE4D-4514-A4DC-6725142CF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780">
              <a:extLst>
                <a:ext uri="{FF2B5EF4-FFF2-40B4-BE49-F238E27FC236}">
                  <a16:creationId xmlns:a16="http://schemas.microsoft.com/office/drawing/2014/main" id="{0440D109-56D2-45C8-ADB8-11BA1E960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781">
              <a:extLst>
                <a:ext uri="{FF2B5EF4-FFF2-40B4-BE49-F238E27FC236}">
                  <a16:creationId xmlns:a16="http://schemas.microsoft.com/office/drawing/2014/main" id="{8EFDD438-9B91-4A33-9807-7326A0DCA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A275141-2476-49F8-A033-65F020D7381A}"/>
              </a:ext>
            </a:extLst>
          </p:cNvPr>
          <p:cNvSpPr/>
          <p:nvPr/>
        </p:nvSpPr>
        <p:spPr>
          <a:xfrm>
            <a:off x="2067098" y="4631988"/>
            <a:ext cx="9681990" cy="14311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uz-Cyrl-UZ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Ўзбекистон Республикасининг Коррупцияга қарши курашиш тўғрисидаги 419-сонли Қонуни 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Россия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Федерациясининг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2008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25.12 </a:t>
            </a:r>
            <a:r>
              <a:rPr lang="ru-RU" alt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даги</a:t>
            </a:r>
            <a:r>
              <a:rPr lang="ru-RU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Cyrl-UZ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 қарши курашиш тўғрисидаги 273-сонли Қонуни</a:t>
            </a:r>
            <a:endParaRPr lang="ru-RU" altLang="en-US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Хориждаги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Cyrl-UZ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 қарши курашиш тўғрисидаги қонун 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(FCPA)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tx2"/>
                </a:solidFill>
              </a:rPr>
              <a:t>2011 </a:t>
            </a:r>
            <a:r>
              <a:rPr lang="ru-RU" sz="1600" dirty="0" err="1">
                <a:solidFill>
                  <a:schemeClr val="tx2"/>
                </a:solidFill>
              </a:rPr>
              <a:t>йилдаги</a:t>
            </a:r>
            <a:r>
              <a:rPr lang="ru-RU" sz="1600" dirty="0">
                <a:solidFill>
                  <a:schemeClr val="tx2"/>
                </a:solidFill>
              </a:rPr>
              <a:t> «</a:t>
            </a:r>
            <a:r>
              <a:rPr lang="ru-RU" sz="1600" dirty="0" err="1">
                <a:solidFill>
                  <a:schemeClr val="tx2"/>
                </a:solidFill>
              </a:rPr>
              <a:t>Хитойнинг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коррупцияга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қарши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курашиш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ҳамда</a:t>
            </a:r>
            <a:r>
              <a:rPr lang="ru-RU" sz="1600" dirty="0">
                <a:solidFill>
                  <a:schemeClr val="tx2"/>
                </a:solidFill>
              </a:rPr>
              <a:t> партия </a:t>
            </a:r>
            <a:r>
              <a:rPr lang="ru-RU" sz="1600" dirty="0" err="1">
                <a:solidFill>
                  <a:schemeClr val="tx2"/>
                </a:solidFill>
              </a:rPr>
              <a:t>ва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ҳукуматнинг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виждонли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аппаратини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шакллантириш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бўйича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Харакатлари</a:t>
            </a:r>
            <a:r>
              <a:rPr lang="ru-RU" sz="1600" dirty="0">
                <a:solidFill>
                  <a:schemeClr val="tx2"/>
                </a:solidFill>
              </a:rPr>
              <a:t>» </a:t>
            </a:r>
            <a:r>
              <a:rPr lang="ru-RU" sz="1600" dirty="0" err="1">
                <a:solidFill>
                  <a:schemeClr val="tx2"/>
                </a:solidFill>
              </a:rPr>
              <a:t>ҳақидаги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Оқ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китоб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8724828-D437-46E2-953D-87CD14B5A3E7}"/>
              </a:ext>
            </a:extLst>
          </p:cNvPr>
          <p:cNvSpPr/>
          <p:nvPr/>
        </p:nvSpPr>
        <p:spPr>
          <a:xfrm>
            <a:off x="1644268" y="4620165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2A0047F-6B82-409D-9957-D0EBBF055D3E}"/>
              </a:ext>
            </a:extLst>
          </p:cNvPr>
          <p:cNvSpPr/>
          <p:nvPr/>
        </p:nvSpPr>
        <p:spPr>
          <a:xfrm>
            <a:off x="1644268" y="4952582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FEC9DF8-ABB7-4E01-91B4-16CB0D08D0C6}"/>
              </a:ext>
            </a:extLst>
          </p:cNvPr>
          <p:cNvSpPr/>
          <p:nvPr/>
        </p:nvSpPr>
        <p:spPr>
          <a:xfrm>
            <a:off x="1644268" y="5284999"/>
            <a:ext cx="241072" cy="241072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1616D39-21C2-4D87-94B2-90E4C5A80B2C}"/>
              </a:ext>
            </a:extLst>
          </p:cNvPr>
          <p:cNvSpPr/>
          <p:nvPr/>
        </p:nvSpPr>
        <p:spPr>
          <a:xfrm>
            <a:off x="1644268" y="559554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6D22B5E-C0A4-4441-97DA-7EF049C43BE3}"/>
              </a:ext>
            </a:extLst>
          </p:cNvPr>
          <p:cNvSpPr/>
          <p:nvPr/>
        </p:nvSpPr>
        <p:spPr>
          <a:xfrm>
            <a:off x="1644268" y="2735621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DF4CBD3-E880-4C1B-86BE-13B605B33A9D}"/>
              </a:ext>
            </a:extLst>
          </p:cNvPr>
          <p:cNvSpPr/>
          <p:nvPr/>
        </p:nvSpPr>
        <p:spPr>
          <a:xfrm>
            <a:off x="1644268" y="3046171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8791871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B10BD801-5FA8-4D5D-AEA9-8679555609AA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3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B320C7-B647-4B96-98FF-31EEB418629C}"/>
              </a:ext>
            </a:extLst>
          </p:cNvPr>
          <p:cNvSpPr/>
          <p:nvPr/>
        </p:nvSpPr>
        <p:spPr>
          <a:xfrm>
            <a:off x="1543014" y="1302447"/>
            <a:ext cx="10206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Қуйида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қайд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этилган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қайси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мамлакатнинг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қонунчилигида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коррупцияга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қарши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курашиш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соҳасида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экстерриториал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таъсирга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эга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бўлган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меъёрий-ҳуқуқий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ҳужжат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мавжуд</a:t>
            </a:r>
            <a:r>
              <a:rPr lang="ru-RU" b="1" dirty="0">
                <a:solidFill>
                  <a:srgbClr val="004BD2"/>
                </a:solidFill>
              </a:rPr>
              <a:t>?</a:t>
            </a:r>
          </a:p>
        </p:txBody>
      </p:sp>
      <p:grpSp>
        <p:nvGrpSpPr>
          <p:cNvPr id="9" name="Group 775">
            <a:extLst>
              <a:ext uri="{FF2B5EF4-FFF2-40B4-BE49-F238E27FC236}">
                <a16:creationId xmlns:a16="http://schemas.microsoft.com/office/drawing/2014/main" id="{BBFF6424-5427-4098-AF01-2B209B5F6D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2DDE3639-E257-4CF2-89EA-66543B091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FAE47907-AA75-4DE8-817B-AF34890F6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8C8ECC16-32C9-4A57-AB98-8845B35B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0063CAEC-0DFF-4BA4-AC63-EBA3220A3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3C52E6F7-3C52-4E7A-A1DD-5D334E29A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BB2EB8A1-01CA-4AD9-AF7C-B031940E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91F040B-1D6D-468E-ADE0-12357B72FA51}"/>
              </a:ext>
            </a:extLst>
          </p:cNvPr>
          <p:cNvSpPr/>
          <p:nvPr/>
        </p:nvSpPr>
        <p:spPr>
          <a:xfrm>
            <a:off x="2067098" y="2257267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Хитой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Россия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Сингапур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Буюк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Британия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8F355DB-55FA-434B-9EF1-8B27D5E2A75C}"/>
              </a:ext>
            </a:extLst>
          </p:cNvPr>
          <p:cNvSpPr/>
          <p:nvPr/>
        </p:nvSpPr>
        <p:spPr>
          <a:xfrm>
            <a:off x="1644268" y="2245444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13450E2-5A44-4190-AB4B-53AFD1A34830}"/>
              </a:ext>
            </a:extLst>
          </p:cNvPr>
          <p:cNvSpPr/>
          <p:nvPr/>
        </p:nvSpPr>
        <p:spPr>
          <a:xfrm>
            <a:off x="1644268" y="2573826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6D22B5E-C0A4-4441-97DA-7EF049C43BE3}"/>
              </a:ext>
            </a:extLst>
          </p:cNvPr>
          <p:cNvSpPr/>
          <p:nvPr/>
        </p:nvSpPr>
        <p:spPr>
          <a:xfrm>
            <a:off x="1644268" y="2902886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DF4CBD3-E880-4C1B-86BE-13B605B33A9D}"/>
              </a:ext>
            </a:extLst>
          </p:cNvPr>
          <p:cNvSpPr/>
          <p:nvPr/>
        </p:nvSpPr>
        <p:spPr>
          <a:xfrm>
            <a:off x="1644268" y="3213436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  <p:sp>
        <p:nvSpPr>
          <p:cNvPr id="38" name="object 12">
            <a:extLst>
              <a:ext uri="{FF2B5EF4-FFF2-40B4-BE49-F238E27FC236}">
                <a16:creationId xmlns:a16="http://schemas.microsoft.com/office/drawing/2014/main" id="{C33D7207-F879-4930-9B84-855CC7DB29A1}"/>
              </a:ext>
            </a:extLst>
          </p:cNvPr>
          <p:cNvSpPr/>
          <p:nvPr/>
        </p:nvSpPr>
        <p:spPr>
          <a:xfrm>
            <a:off x="431999" y="3894333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en-US" sz="2800" b="1" dirty="0">
                <a:solidFill>
                  <a:schemeClr val="tx2"/>
                </a:solidFill>
              </a:rPr>
              <a:t>4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D19E657-1069-40EA-B088-9DD48B1845A5}"/>
              </a:ext>
            </a:extLst>
          </p:cNvPr>
          <p:cNvSpPr/>
          <p:nvPr/>
        </p:nvSpPr>
        <p:spPr>
          <a:xfrm>
            <a:off x="1534660" y="4025702"/>
            <a:ext cx="10206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Қайси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мамлакатда</a:t>
            </a:r>
            <a:r>
              <a:rPr lang="ru-RU" b="1" dirty="0">
                <a:solidFill>
                  <a:srgbClr val="004BD2"/>
                </a:solidFill>
              </a:rPr>
              <a:t> коррупция </a:t>
            </a:r>
            <a:r>
              <a:rPr lang="ru-RU" b="1" dirty="0" err="1">
                <a:solidFill>
                  <a:srgbClr val="004BD2"/>
                </a:solidFill>
              </a:rPr>
              <a:t>учун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ўлим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жазоси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кўзда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тутилган</a:t>
            </a:r>
            <a:r>
              <a:rPr lang="ru-RU" b="1" dirty="0">
                <a:solidFill>
                  <a:srgbClr val="004BD2"/>
                </a:solidFill>
              </a:rPr>
              <a:t> :</a:t>
            </a:r>
          </a:p>
        </p:txBody>
      </p:sp>
      <p:grpSp>
        <p:nvGrpSpPr>
          <p:cNvPr id="40" name="Group 775">
            <a:extLst>
              <a:ext uri="{FF2B5EF4-FFF2-40B4-BE49-F238E27FC236}">
                <a16:creationId xmlns:a16="http://schemas.microsoft.com/office/drawing/2014/main" id="{BE64CF26-AB97-499C-976C-AF4250D4FAF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6059" y="3932043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41" name="Freeform 776">
              <a:extLst>
                <a:ext uri="{FF2B5EF4-FFF2-40B4-BE49-F238E27FC236}">
                  <a16:creationId xmlns:a16="http://schemas.microsoft.com/office/drawing/2014/main" id="{4E5CC7F3-EDE5-4F1C-80A7-75C3CE59EC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777">
              <a:extLst>
                <a:ext uri="{FF2B5EF4-FFF2-40B4-BE49-F238E27FC236}">
                  <a16:creationId xmlns:a16="http://schemas.microsoft.com/office/drawing/2014/main" id="{F10F5CFB-9BFF-4822-A0E6-4F4DBED034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778">
              <a:extLst>
                <a:ext uri="{FF2B5EF4-FFF2-40B4-BE49-F238E27FC236}">
                  <a16:creationId xmlns:a16="http://schemas.microsoft.com/office/drawing/2014/main" id="{321A0ADB-DDDB-4262-BA7E-7149188C7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779">
              <a:extLst>
                <a:ext uri="{FF2B5EF4-FFF2-40B4-BE49-F238E27FC236}">
                  <a16:creationId xmlns:a16="http://schemas.microsoft.com/office/drawing/2014/main" id="{FEE3DD3D-FDDF-453F-97BD-742105015D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780">
              <a:extLst>
                <a:ext uri="{FF2B5EF4-FFF2-40B4-BE49-F238E27FC236}">
                  <a16:creationId xmlns:a16="http://schemas.microsoft.com/office/drawing/2014/main" id="{83CF975A-8CEF-48FB-AA89-1A3EA8650E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781">
              <a:extLst>
                <a:ext uri="{FF2B5EF4-FFF2-40B4-BE49-F238E27FC236}">
                  <a16:creationId xmlns:a16="http://schemas.microsoft.com/office/drawing/2014/main" id="{4048BDCE-F570-4201-AB41-260571FD3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687A54CF-4018-4E09-97F1-AD212130EE68}"/>
              </a:ext>
            </a:extLst>
          </p:cNvPr>
          <p:cNvSpPr/>
          <p:nvPr/>
        </p:nvSpPr>
        <p:spPr>
          <a:xfrm>
            <a:off x="2058744" y="4701635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АҚШ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Франция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Буюк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Британия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Хитой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852DC31-0B54-4CF6-A39D-7C43EA5B8140}"/>
              </a:ext>
            </a:extLst>
          </p:cNvPr>
          <p:cNvSpPr/>
          <p:nvPr/>
        </p:nvSpPr>
        <p:spPr>
          <a:xfrm>
            <a:off x="1635914" y="4689812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6D0F175-0BF2-4673-8162-B45496056D05}"/>
              </a:ext>
            </a:extLst>
          </p:cNvPr>
          <p:cNvSpPr/>
          <p:nvPr/>
        </p:nvSpPr>
        <p:spPr>
          <a:xfrm>
            <a:off x="1635914" y="502222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2979053-9A9F-46E6-93C4-1E8DE9033D78}"/>
              </a:ext>
            </a:extLst>
          </p:cNvPr>
          <p:cNvSpPr/>
          <p:nvPr/>
        </p:nvSpPr>
        <p:spPr>
          <a:xfrm>
            <a:off x="1635914" y="5354646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97EC3A9-39E2-4559-A32E-C794427146C9}"/>
              </a:ext>
            </a:extLst>
          </p:cNvPr>
          <p:cNvSpPr/>
          <p:nvPr/>
        </p:nvSpPr>
        <p:spPr>
          <a:xfrm>
            <a:off x="1635914" y="5665196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8191114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B10BD801-5FA8-4D5D-AEA9-8679555609AA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3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B320C7-B647-4B96-98FF-31EEB418629C}"/>
              </a:ext>
            </a:extLst>
          </p:cNvPr>
          <p:cNvSpPr/>
          <p:nvPr/>
        </p:nvSpPr>
        <p:spPr>
          <a:xfrm>
            <a:off x="1543014" y="1302447"/>
            <a:ext cx="10206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Қуйида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қайд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этилган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қайси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мамлакатнинг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қонунчилигида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коррупцияга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қарши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курашиш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соҳасида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экстерриториал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таъсирга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эга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бўлган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меъёрий-ҳуқуқий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ҳужжат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мавжуд</a:t>
            </a:r>
            <a:r>
              <a:rPr lang="ru-RU" b="1" dirty="0">
                <a:solidFill>
                  <a:srgbClr val="004BD2"/>
                </a:solidFill>
              </a:rPr>
              <a:t>?</a:t>
            </a:r>
          </a:p>
        </p:txBody>
      </p:sp>
      <p:grpSp>
        <p:nvGrpSpPr>
          <p:cNvPr id="9" name="Group 775">
            <a:extLst>
              <a:ext uri="{FF2B5EF4-FFF2-40B4-BE49-F238E27FC236}">
                <a16:creationId xmlns:a16="http://schemas.microsoft.com/office/drawing/2014/main" id="{BBFF6424-5427-4098-AF01-2B209B5F6D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2DDE3639-E257-4CF2-89EA-66543B091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FAE47907-AA75-4DE8-817B-AF34890F6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8C8ECC16-32C9-4A57-AB98-8845B35B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0063CAEC-0DFF-4BA4-AC63-EBA3220A3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3C52E6F7-3C52-4E7A-A1DD-5D334E29A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BB2EB8A1-01CA-4AD9-AF7C-B031940E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91F040B-1D6D-468E-ADE0-12357B72FA51}"/>
              </a:ext>
            </a:extLst>
          </p:cNvPr>
          <p:cNvSpPr/>
          <p:nvPr/>
        </p:nvSpPr>
        <p:spPr>
          <a:xfrm>
            <a:off x="2067098" y="2279572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Хитой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Россия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Сингапур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Буюк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Британия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8F355DB-55FA-434B-9EF1-8B27D5E2A75C}"/>
              </a:ext>
            </a:extLst>
          </p:cNvPr>
          <p:cNvSpPr/>
          <p:nvPr/>
        </p:nvSpPr>
        <p:spPr>
          <a:xfrm>
            <a:off x="1644268" y="226774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13450E2-5A44-4190-AB4B-53AFD1A34830}"/>
              </a:ext>
            </a:extLst>
          </p:cNvPr>
          <p:cNvSpPr/>
          <p:nvPr/>
        </p:nvSpPr>
        <p:spPr>
          <a:xfrm>
            <a:off x="1644268" y="2596131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6D22B5E-C0A4-4441-97DA-7EF049C43BE3}"/>
              </a:ext>
            </a:extLst>
          </p:cNvPr>
          <p:cNvSpPr/>
          <p:nvPr/>
        </p:nvSpPr>
        <p:spPr>
          <a:xfrm>
            <a:off x="1644268" y="2925191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DF4CBD3-E880-4C1B-86BE-13B605B33A9D}"/>
              </a:ext>
            </a:extLst>
          </p:cNvPr>
          <p:cNvSpPr/>
          <p:nvPr/>
        </p:nvSpPr>
        <p:spPr>
          <a:xfrm>
            <a:off x="1644268" y="3235741"/>
            <a:ext cx="241072" cy="241072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  <p:sp>
        <p:nvSpPr>
          <p:cNvPr id="38" name="object 12">
            <a:extLst>
              <a:ext uri="{FF2B5EF4-FFF2-40B4-BE49-F238E27FC236}">
                <a16:creationId xmlns:a16="http://schemas.microsoft.com/office/drawing/2014/main" id="{4491AB6F-0B92-4105-AAD8-D877D1F1478D}"/>
              </a:ext>
            </a:extLst>
          </p:cNvPr>
          <p:cNvSpPr/>
          <p:nvPr/>
        </p:nvSpPr>
        <p:spPr>
          <a:xfrm>
            <a:off x="440353" y="3824686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en-US" sz="2800" b="1" dirty="0">
                <a:solidFill>
                  <a:schemeClr val="tx2"/>
                </a:solidFill>
              </a:rPr>
              <a:t>4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150EFF8-FBD9-4F51-B7BE-7FF9FD4CD14D}"/>
              </a:ext>
            </a:extLst>
          </p:cNvPr>
          <p:cNvSpPr/>
          <p:nvPr/>
        </p:nvSpPr>
        <p:spPr>
          <a:xfrm>
            <a:off x="1543014" y="3956055"/>
            <a:ext cx="10206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Қайси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мамлакатда</a:t>
            </a:r>
            <a:r>
              <a:rPr lang="ru-RU" b="1" dirty="0">
                <a:solidFill>
                  <a:srgbClr val="004BD2"/>
                </a:solidFill>
              </a:rPr>
              <a:t> коррупция </a:t>
            </a:r>
            <a:r>
              <a:rPr lang="ru-RU" b="1" dirty="0" err="1">
                <a:solidFill>
                  <a:srgbClr val="004BD2"/>
                </a:solidFill>
              </a:rPr>
              <a:t>учун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ўлим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жазоси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кўзда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тутилган</a:t>
            </a:r>
            <a:r>
              <a:rPr lang="ru-RU" b="1" dirty="0">
                <a:solidFill>
                  <a:srgbClr val="004BD2"/>
                </a:solidFill>
              </a:rPr>
              <a:t> :</a:t>
            </a:r>
          </a:p>
        </p:txBody>
      </p:sp>
      <p:grpSp>
        <p:nvGrpSpPr>
          <p:cNvPr id="40" name="Group 775">
            <a:extLst>
              <a:ext uri="{FF2B5EF4-FFF2-40B4-BE49-F238E27FC236}">
                <a16:creationId xmlns:a16="http://schemas.microsoft.com/office/drawing/2014/main" id="{DC64F050-D86A-4441-A440-6D5CCF17A48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3862396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41" name="Freeform 776">
              <a:extLst>
                <a:ext uri="{FF2B5EF4-FFF2-40B4-BE49-F238E27FC236}">
                  <a16:creationId xmlns:a16="http://schemas.microsoft.com/office/drawing/2014/main" id="{4150C969-D377-4BD5-8876-2661751318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777">
              <a:extLst>
                <a:ext uri="{FF2B5EF4-FFF2-40B4-BE49-F238E27FC236}">
                  <a16:creationId xmlns:a16="http://schemas.microsoft.com/office/drawing/2014/main" id="{8D309F13-6486-454F-91CB-F4931C79B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778">
              <a:extLst>
                <a:ext uri="{FF2B5EF4-FFF2-40B4-BE49-F238E27FC236}">
                  <a16:creationId xmlns:a16="http://schemas.microsoft.com/office/drawing/2014/main" id="{CE789D3A-E72E-4147-B115-B934C9E4D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779">
              <a:extLst>
                <a:ext uri="{FF2B5EF4-FFF2-40B4-BE49-F238E27FC236}">
                  <a16:creationId xmlns:a16="http://schemas.microsoft.com/office/drawing/2014/main" id="{591199D3-2C80-4204-A7B2-F3DE0B7D9D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780">
              <a:extLst>
                <a:ext uri="{FF2B5EF4-FFF2-40B4-BE49-F238E27FC236}">
                  <a16:creationId xmlns:a16="http://schemas.microsoft.com/office/drawing/2014/main" id="{02E361E3-631A-461C-B692-3D71FCBB49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781">
              <a:extLst>
                <a:ext uri="{FF2B5EF4-FFF2-40B4-BE49-F238E27FC236}">
                  <a16:creationId xmlns:a16="http://schemas.microsoft.com/office/drawing/2014/main" id="{1BB505B3-3F49-4B42-90A2-EC7190DBED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A4D8F67F-E2AA-4AD7-B701-6E09E980FFBD}"/>
              </a:ext>
            </a:extLst>
          </p:cNvPr>
          <p:cNvSpPr/>
          <p:nvPr/>
        </p:nvSpPr>
        <p:spPr>
          <a:xfrm>
            <a:off x="2067098" y="4631988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АҚШ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Франция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Буюк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Британия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Хитой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FDB242E-6440-47E2-A2F0-674E7884CF95}"/>
              </a:ext>
            </a:extLst>
          </p:cNvPr>
          <p:cNvSpPr/>
          <p:nvPr/>
        </p:nvSpPr>
        <p:spPr>
          <a:xfrm>
            <a:off x="1644268" y="4620165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6A9F3A3-AD02-4BA5-9B91-5776F88CD15A}"/>
              </a:ext>
            </a:extLst>
          </p:cNvPr>
          <p:cNvSpPr/>
          <p:nvPr/>
        </p:nvSpPr>
        <p:spPr>
          <a:xfrm>
            <a:off x="1644268" y="4952582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E5A209-B91D-46ED-AD79-E823DEDC61C8}"/>
              </a:ext>
            </a:extLst>
          </p:cNvPr>
          <p:cNvSpPr/>
          <p:nvPr/>
        </p:nvSpPr>
        <p:spPr>
          <a:xfrm>
            <a:off x="1644268" y="528499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5B19F104-D960-4CB5-A891-2D315893C1E8}"/>
              </a:ext>
            </a:extLst>
          </p:cNvPr>
          <p:cNvSpPr/>
          <p:nvPr/>
        </p:nvSpPr>
        <p:spPr>
          <a:xfrm>
            <a:off x="1644268" y="5595549"/>
            <a:ext cx="241072" cy="241072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5276605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B10BD801-5FA8-4D5D-AEA9-8679555609AA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5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B320C7-B647-4B96-98FF-31EEB418629C}"/>
              </a:ext>
            </a:extLst>
          </p:cNvPr>
          <p:cNvSpPr/>
          <p:nvPr/>
        </p:nvSpPr>
        <p:spPr>
          <a:xfrm>
            <a:off x="1543014" y="1302447"/>
            <a:ext cx="102060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b="1" dirty="0" err="1">
                <a:solidFill>
                  <a:srgbClr val="004BD2"/>
                </a:solidFill>
              </a:rPr>
              <a:t>Қолдириб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кетилган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жойларни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тўлдиринг</a:t>
            </a:r>
            <a:r>
              <a:rPr lang="ru-RU" b="1" dirty="0">
                <a:solidFill>
                  <a:srgbClr val="004BD2"/>
                </a:solidFill>
              </a:rPr>
              <a:t>: «FCPA ______________ га </a:t>
            </a:r>
            <a:r>
              <a:rPr lang="ru-RU" b="1" dirty="0" err="1">
                <a:solidFill>
                  <a:srgbClr val="004BD2"/>
                </a:solidFill>
              </a:rPr>
              <a:t>бирор-бир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ҳаракат</a:t>
            </a:r>
            <a:r>
              <a:rPr lang="ru-RU" b="1" dirty="0">
                <a:solidFill>
                  <a:srgbClr val="004BD2"/>
                </a:solidFill>
              </a:rPr>
              <a:t>/</a:t>
            </a:r>
            <a:r>
              <a:rPr lang="ru-RU" b="1" dirty="0" err="1">
                <a:solidFill>
                  <a:srgbClr val="004BD2"/>
                </a:solidFill>
              </a:rPr>
              <a:t>қарорга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таъсир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қилиш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ёки</a:t>
            </a:r>
            <a:r>
              <a:rPr lang="ru-RU" b="1" dirty="0">
                <a:solidFill>
                  <a:srgbClr val="004BD2"/>
                </a:solidFill>
              </a:rPr>
              <a:t> _______________ </a:t>
            </a:r>
            <a:r>
              <a:rPr lang="ru-RU" b="1" dirty="0" err="1">
                <a:solidFill>
                  <a:srgbClr val="004BD2"/>
                </a:solidFill>
              </a:rPr>
              <a:t>учун</a:t>
            </a:r>
            <a:r>
              <a:rPr lang="ru-RU" b="1" dirty="0">
                <a:solidFill>
                  <a:srgbClr val="004BD2"/>
                </a:solidFill>
              </a:rPr>
              <a:t> пул </a:t>
            </a:r>
            <a:r>
              <a:rPr lang="ru-RU" b="1" dirty="0" err="1">
                <a:solidFill>
                  <a:srgbClr val="004BD2"/>
                </a:solidFill>
              </a:rPr>
              <a:t>маблағлари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ёки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бирор-бир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моддий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қимматликларни</a:t>
            </a:r>
            <a:r>
              <a:rPr lang="ru-RU" b="1" dirty="0">
                <a:solidFill>
                  <a:srgbClr val="004BD2"/>
                </a:solidFill>
              </a:rPr>
              <a:t> __________________ </a:t>
            </a:r>
            <a:r>
              <a:rPr lang="ru-RU" b="1" dirty="0" err="1">
                <a:solidFill>
                  <a:srgbClr val="004BD2"/>
                </a:solidFill>
              </a:rPr>
              <a:t>тақиқлайди</a:t>
            </a:r>
            <a:r>
              <a:rPr lang="ru-RU" b="1" dirty="0">
                <a:solidFill>
                  <a:srgbClr val="004BD2"/>
                </a:solidFill>
              </a:rPr>
              <a:t>.»</a:t>
            </a:r>
          </a:p>
          <a:p>
            <a:pPr fontAlgn="base"/>
            <a:endParaRPr lang="ru-RU" b="1" dirty="0">
              <a:solidFill>
                <a:srgbClr val="004BD2"/>
              </a:solidFill>
            </a:endParaRPr>
          </a:p>
        </p:txBody>
      </p:sp>
      <p:grpSp>
        <p:nvGrpSpPr>
          <p:cNvPr id="9" name="Group 775">
            <a:extLst>
              <a:ext uri="{FF2B5EF4-FFF2-40B4-BE49-F238E27FC236}">
                <a16:creationId xmlns:a16="http://schemas.microsoft.com/office/drawing/2014/main" id="{BBFF6424-5427-4098-AF01-2B209B5F6D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2DDE3639-E257-4CF2-89EA-66543B091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FAE47907-AA75-4DE8-817B-AF34890F6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8C8ECC16-32C9-4A57-AB98-8845B35B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0063CAEC-0DFF-4BA4-AC63-EBA3220A3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3C52E6F7-3C52-4E7A-A1DD-5D334E29A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BB2EB8A1-01CA-4AD9-AF7C-B031940E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91F040B-1D6D-468E-ADE0-12357B72FA51}"/>
              </a:ext>
            </a:extLst>
          </p:cNvPr>
          <p:cNvSpPr/>
          <p:nvPr/>
        </p:nvSpPr>
        <p:spPr>
          <a:xfrm>
            <a:off x="2067098" y="2283432"/>
            <a:ext cx="9681990" cy="14619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 algn="just">
              <a:spcAft>
                <a:spcPts val="600"/>
              </a:spcAft>
              <a:buAutoNum type="arabicParenBoth"/>
            </a:pPr>
            <a:r>
              <a:rPr lang="ru-RU" sz="1600" dirty="0" err="1">
                <a:solidFill>
                  <a:schemeClr val="tx2"/>
                </a:solidFill>
              </a:rPr>
              <a:t>хорижий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мансабдор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шахсга</a:t>
            </a:r>
            <a:r>
              <a:rPr lang="ru-RU" sz="1600" dirty="0">
                <a:solidFill>
                  <a:schemeClr val="tx2"/>
                </a:solidFill>
              </a:rPr>
              <a:t>; (2) </a:t>
            </a:r>
            <a:r>
              <a:rPr lang="ru-RU" sz="1600" dirty="0" err="1">
                <a:solidFill>
                  <a:schemeClr val="tx2"/>
                </a:solidFill>
              </a:rPr>
              <a:t>бизнесда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ноқонуний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имтиёз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олиш</a:t>
            </a:r>
            <a:r>
              <a:rPr lang="ru-RU" sz="1600" dirty="0">
                <a:solidFill>
                  <a:schemeClr val="tx2"/>
                </a:solidFill>
              </a:rPr>
              <a:t>; (3) </a:t>
            </a:r>
            <a:r>
              <a:rPr lang="ru-RU" sz="1600" dirty="0" err="1">
                <a:solidFill>
                  <a:schemeClr val="tx2"/>
                </a:solidFill>
              </a:rPr>
              <a:t>тўлаш</a:t>
            </a:r>
            <a:endParaRPr lang="ru-RU" sz="1600" dirty="0">
              <a:solidFill>
                <a:schemeClr val="tx2"/>
              </a:solidFill>
            </a:endParaRPr>
          </a:p>
          <a:p>
            <a:pPr algn="just">
              <a:spcAft>
                <a:spcPts val="600"/>
              </a:spcAft>
            </a:pPr>
            <a:endParaRPr lang="ru-R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spcAft>
                <a:spcPts val="600"/>
              </a:spcAft>
              <a:defRPr/>
            </a:pP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хорижий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мансабдор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шахсларга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тўғридан-тўғри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вакиллари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орқали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(2) </a:t>
            </a:r>
            <a:r>
              <a:rPr lang="ru-RU" sz="1600" dirty="0" err="1">
                <a:solidFill>
                  <a:schemeClr val="tx2"/>
                </a:solidFill>
              </a:rPr>
              <a:t>бизнесда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ноқонуний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имтиёз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олиш</a:t>
            </a:r>
            <a:r>
              <a:rPr lang="ru-RU" sz="1600" dirty="0">
                <a:solidFill>
                  <a:schemeClr val="tx2"/>
                </a:solidFill>
              </a:rPr>
              <a:t>; (3) </a:t>
            </a:r>
            <a:r>
              <a:rPr lang="ru-RU" sz="1600" dirty="0" err="1">
                <a:solidFill>
                  <a:schemeClr val="tx2"/>
                </a:solidFill>
              </a:rPr>
              <a:t>таклиф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қилиш</a:t>
            </a:r>
            <a:r>
              <a:rPr lang="ru-RU" sz="1600" dirty="0">
                <a:solidFill>
                  <a:schemeClr val="tx2"/>
                </a:solidFill>
              </a:rPr>
              <a:t>, </a:t>
            </a:r>
            <a:r>
              <a:rPr lang="ru-RU" sz="1600" dirty="0" err="1">
                <a:solidFill>
                  <a:schemeClr val="tx2"/>
                </a:solidFill>
              </a:rPr>
              <a:t>ваъда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бериш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ва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тўлаш</a:t>
            </a:r>
            <a:r>
              <a:rPr lang="ru-RU" sz="1600" dirty="0">
                <a:solidFill>
                  <a:schemeClr val="tx2"/>
                </a:solidFill>
              </a:rPr>
              <a:t>.</a:t>
            </a:r>
            <a:endParaRPr lang="ru-R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  <a:defRPr/>
            </a:pP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ҳар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қандай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(2)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шахсий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олиш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(3) </a:t>
            </a:r>
            <a:r>
              <a:rPr lang="ru-RU" sz="1600" dirty="0" err="1">
                <a:solidFill>
                  <a:schemeClr val="tx2"/>
                </a:solidFill>
              </a:rPr>
              <a:t>таклиф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қилиш</a:t>
            </a:r>
            <a:r>
              <a:rPr lang="ru-RU" sz="1600" dirty="0">
                <a:solidFill>
                  <a:schemeClr val="tx2"/>
                </a:solidFill>
              </a:rPr>
              <a:t>, </a:t>
            </a:r>
            <a:r>
              <a:rPr lang="ru-RU" sz="1600" dirty="0" err="1">
                <a:solidFill>
                  <a:schemeClr val="tx2"/>
                </a:solidFill>
              </a:rPr>
              <a:t>ваъда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бериш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ва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тўлаш</a:t>
            </a:r>
            <a:r>
              <a:rPr lang="ru-RU" sz="16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8F355DB-55FA-434B-9EF1-8B27D5E2A75C}"/>
              </a:ext>
            </a:extLst>
          </p:cNvPr>
          <p:cNvSpPr/>
          <p:nvPr/>
        </p:nvSpPr>
        <p:spPr>
          <a:xfrm>
            <a:off x="1644268" y="2283432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13450E2-5A44-4190-AB4B-53AFD1A34830}"/>
              </a:ext>
            </a:extLst>
          </p:cNvPr>
          <p:cNvSpPr/>
          <p:nvPr/>
        </p:nvSpPr>
        <p:spPr>
          <a:xfrm>
            <a:off x="1644268" y="2837645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A3154132-2C21-4169-98F7-884A3026B97B}"/>
              </a:ext>
            </a:extLst>
          </p:cNvPr>
          <p:cNvSpPr/>
          <p:nvPr/>
        </p:nvSpPr>
        <p:spPr>
          <a:xfrm>
            <a:off x="431999" y="383913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6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B3D6D7-9787-46CD-A5E3-654C82482DE5}"/>
              </a:ext>
            </a:extLst>
          </p:cNvPr>
          <p:cNvSpPr/>
          <p:nvPr/>
        </p:nvSpPr>
        <p:spPr>
          <a:xfrm>
            <a:off x="1534660" y="3876840"/>
            <a:ext cx="10206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dirty="0">
                <a:solidFill>
                  <a:srgbClr val="004BD2"/>
                </a:solidFill>
              </a:rPr>
              <a:t>FCPA</a:t>
            </a:r>
            <a:r>
              <a:rPr lang="uz-Cyrl-UZ" b="1" dirty="0">
                <a:solidFill>
                  <a:srgbClr val="004BD2"/>
                </a:solidFill>
              </a:rPr>
              <a:t> қоидаларига кўра қайси фикрлардан бири тўғри</a:t>
            </a:r>
            <a:r>
              <a:rPr lang="ru-RU" b="1" dirty="0">
                <a:solidFill>
                  <a:srgbClr val="004BD2"/>
                </a:solidFill>
              </a:rPr>
              <a:t>?</a:t>
            </a:r>
          </a:p>
        </p:txBody>
      </p:sp>
      <p:grpSp>
        <p:nvGrpSpPr>
          <p:cNvPr id="24" name="Group 775">
            <a:extLst>
              <a:ext uri="{FF2B5EF4-FFF2-40B4-BE49-F238E27FC236}">
                <a16:creationId xmlns:a16="http://schemas.microsoft.com/office/drawing/2014/main" id="{64BE5369-00BF-452F-9748-B23F97E5CC3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6059" y="387684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25" name="Freeform 776">
              <a:extLst>
                <a:ext uri="{FF2B5EF4-FFF2-40B4-BE49-F238E27FC236}">
                  <a16:creationId xmlns:a16="http://schemas.microsoft.com/office/drawing/2014/main" id="{8577BDEA-E871-4750-93BC-0CC1F1C510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777">
              <a:extLst>
                <a:ext uri="{FF2B5EF4-FFF2-40B4-BE49-F238E27FC236}">
                  <a16:creationId xmlns:a16="http://schemas.microsoft.com/office/drawing/2014/main" id="{3203402E-5D01-4A5B-971B-B0B2F2F17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778">
              <a:extLst>
                <a:ext uri="{FF2B5EF4-FFF2-40B4-BE49-F238E27FC236}">
                  <a16:creationId xmlns:a16="http://schemas.microsoft.com/office/drawing/2014/main" id="{D6CCD23A-6121-4070-A28F-F0FA81A8A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779">
              <a:extLst>
                <a:ext uri="{FF2B5EF4-FFF2-40B4-BE49-F238E27FC236}">
                  <a16:creationId xmlns:a16="http://schemas.microsoft.com/office/drawing/2014/main" id="{258BE4BD-DE4D-4514-A4DC-6725142CF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780">
              <a:extLst>
                <a:ext uri="{FF2B5EF4-FFF2-40B4-BE49-F238E27FC236}">
                  <a16:creationId xmlns:a16="http://schemas.microsoft.com/office/drawing/2014/main" id="{0440D109-56D2-45C8-ADB8-11BA1E960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781">
              <a:extLst>
                <a:ext uri="{FF2B5EF4-FFF2-40B4-BE49-F238E27FC236}">
                  <a16:creationId xmlns:a16="http://schemas.microsoft.com/office/drawing/2014/main" id="{8EFDD438-9B91-4A33-9807-7326A0DCA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A275141-2476-49F8-A033-65F020D7381A}"/>
              </a:ext>
            </a:extLst>
          </p:cNvPr>
          <p:cNvSpPr/>
          <p:nvPr/>
        </p:nvSpPr>
        <p:spPr>
          <a:xfrm>
            <a:off x="2058744" y="4646432"/>
            <a:ext cx="9681990" cy="1708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Қонун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амал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фақат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Америка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компанияларига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нисбатан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қўлланилади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600"/>
              </a:spcAft>
              <a:defRPr/>
            </a:pPr>
            <a:r>
              <a:rPr lang="ru-RU" sz="1600" dirty="0" err="1">
                <a:solidFill>
                  <a:schemeClr val="tx2"/>
                </a:solidFill>
              </a:rPr>
              <a:t>Қонун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қоидалари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бузилганлиги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учун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фақат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жисмоний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шахслар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жавобгар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бўлади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</a:p>
          <a:p>
            <a:pPr>
              <a:spcAft>
                <a:spcPts val="600"/>
              </a:spcAft>
            </a:pPr>
            <a:r>
              <a:rPr lang="ru-RU" sz="1600" dirty="0" err="1">
                <a:solidFill>
                  <a:schemeClr val="tx2"/>
                </a:solidFill>
              </a:rPr>
              <a:t>Қиммат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қоғозлари</a:t>
            </a:r>
            <a:r>
              <a:rPr lang="ru-RU" sz="1600" dirty="0">
                <a:solidFill>
                  <a:schemeClr val="tx2"/>
                </a:solidFill>
              </a:rPr>
              <a:t> Америка </a:t>
            </a:r>
            <a:r>
              <a:rPr lang="ru-RU" sz="1600" dirty="0" err="1">
                <a:solidFill>
                  <a:schemeClr val="tx2"/>
                </a:solidFill>
              </a:rPr>
              <a:t>биржаларида</a:t>
            </a:r>
            <a:r>
              <a:rPr lang="ru-RU" sz="1600" dirty="0">
                <a:solidFill>
                  <a:schemeClr val="tx2"/>
                </a:solidFill>
              </a:rPr>
              <a:t> котировка </a:t>
            </a:r>
            <a:r>
              <a:rPr lang="ru-RU" sz="1600" dirty="0" err="1">
                <a:solidFill>
                  <a:schemeClr val="tx2"/>
                </a:solidFill>
              </a:rPr>
              <a:t>қилинадиган</a:t>
            </a:r>
            <a:r>
              <a:rPr lang="ru-RU" sz="1600" dirty="0">
                <a:solidFill>
                  <a:schemeClr val="tx2"/>
                </a:solidFill>
              </a:rPr>
              <a:t> компания </a:t>
            </a:r>
            <a:r>
              <a:rPr lang="ru-RU" sz="1600" dirty="0" err="1">
                <a:solidFill>
                  <a:schemeClr val="tx2"/>
                </a:solidFill>
              </a:rPr>
              <a:t>Қонун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таъсирига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тушмайди</a:t>
            </a:r>
            <a:r>
              <a:rPr lang="ru-RU" sz="1600" dirty="0">
                <a:solidFill>
                  <a:schemeClr val="tx2"/>
                </a:solidFill>
              </a:rPr>
              <a:t>, агар у АҚШ </a:t>
            </a:r>
            <a:r>
              <a:rPr lang="ru-RU" sz="1600" dirty="0" err="1">
                <a:solidFill>
                  <a:schemeClr val="tx2"/>
                </a:solidFill>
              </a:rPr>
              <a:t>қонунчилигига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мувофиқ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рўйхатдан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ўтмаган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бўлса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</a:p>
          <a:p>
            <a:pPr>
              <a:spcAft>
                <a:spcPts val="600"/>
              </a:spcAft>
            </a:pPr>
            <a:r>
              <a:rPr lang="ru-RU" sz="1600" dirty="0" err="1">
                <a:solidFill>
                  <a:schemeClr val="tx2"/>
                </a:solidFill>
              </a:rPr>
              <a:t>Қонун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таъсири</a:t>
            </a:r>
            <a:r>
              <a:rPr lang="ru-RU" sz="1600" dirty="0">
                <a:solidFill>
                  <a:schemeClr val="tx2"/>
                </a:solidFill>
              </a:rPr>
              <a:t> АҚШ </a:t>
            </a:r>
            <a:r>
              <a:rPr lang="ru-RU" sz="1600" dirty="0" err="1">
                <a:solidFill>
                  <a:schemeClr val="tx2"/>
                </a:solidFill>
              </a:rPr>
              <a:t>ҳудудида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бўлганидек</a:t>
            </a:r>
            <a:r>
              <a:rPr lang="ru-RU" sz="1600" dirty="0">
                <a:solidFill>
                  <a:schemeClr val="tx2"/>
                </a:solidFill>
              </a:rPr>
              <a:t>, </a:t>
            </a:r>
            <a:r>
              <a:rPr lang="ru-RU" sz="1600" dirty="0" err="1">
                <a:solidFill>
                  <a:schemeClr val="tx2"/>
                </a:solidFill>
              </a:rPr>
              <a:t>унинг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ташқарисида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ҳам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содир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этилган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қонунбузарликларга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нисбатан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қўлланиши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мумкин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8724828-D437-46E2-953D-87CD14B5A3E7}"/>
              </a:ext>
            </a:extLst>
          </p:cNvPr>
          <p:cNvSpPr/>
          <p:nvPr/>
        </p:nvSpPr>
        <p:spPr>
          <a:xfrm>
            <a:off x="1635914" y="463460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2A0047F-6B82-409D-9957-D0EBBF055D3E}"/>
              </a:ext>
            </a:extLst>
          </p:cNvPr>
          <p:cNvSpPr/>
          <p:nvPr/>
        </p:nvSpPr>
        <p:spPr>
          <a:xfrm>
            <a:off x="1635914" y="4967026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FEC9DF8-ABB7-4E01-91B4-16CB0D08D0C6}"/>
              </a:ext>
            </a:extLst>
          </p:cNvPr>
          <p:cNvSpPr/>
          <p:nvPr/>
        </p:nvSpPr>
        <p:spPr>
          <a:xfrm>
            <a:off x="1635914" y="5299443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1616D39-21C2-4D87-94B2-90E4C5A80B2C}"/>
              </a:ext>
            </a:extLst>
          </p:cNvPr>
          <p:cNvSpPr/>
          <p:nvPr/>
        </p:nvSpPr>
        <p:spPr>
          <a:xfrm>
            <a:off x="1635914" y="5855800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65EBB05-D963-4645-898E-6E4ACE53F9AB}"/>
              </a:ext>
            </a:extLst>
          </p:cNvPr>
          <p:cNvSpPr/>
          <p:nvPr/>
        </p:nvSpPr>
        <p:spPr>
          <a:xfrm>
            <a:off x="1644268" y="3429000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1858400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63" name="object 12">
            <a:extLst>
              <a:ext uri="{FF2B5EF4-FFF2-40B4-BE49-F238E27FC236}">
                <a16:creationId xmlns:a16="http://schemas.microsoft.com/office/drawing/2014/main" id="{4A2526A2-6C96-458D-99F5-6E542E0D02CD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5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9FC92E2-C2BB-483E-B6C9-A6B499D93578}"/>
              </a:ext>
            </a:extLst>
          </p:cNvPr>
          <p:cNvSpPr/>
          <p:nvPr/>
        </p:nvSpPr>
        <p:spPr>
          <a:xfrm>
            <a:off x="1543014" y="1302447"/>
            <a:ext cx="102060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Қолдириб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кетилган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жойларни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тўлдиринг</a:t>
            </a:r>
            <a:r>
              <a:rPr lang="ru-RU" b="1" dirty="0">
                <a:solidFill>
                  <a:srgbClr val="004BD2"/>
                </a:solidFill>
              </a:rPr>
              <a:t>: «FCPA ______________ га </a:t>
            </a:r>
            <a:r>
              <a:rPr lang="ru-RU" b="1" dirty="0" err="1">
                <a:solidFill>
                  <a:srgbClr val="004BD2"/>
                </a:solidFill>
              </a:rPr>
              <a:t>бирор-бир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ҳаракат</a:t>
            </a:r>
            <a:r>
              <a:rPr lang="ru-RU" b="1" dirty="0">
                <a:solidFill>
                  <a:srgbClr val="004BD2"/>
                </a:solidFill>
              </a:rPr>
              <a:t>/</a:t>
            </a:r>
            <a:r>
              <a:rPr lang="ru-RU" b="1" dirty="0" err="1">
                <a:solidFill>
                  <a:srgbClr val="004BD2"/>
                </a:solidFill>
              </a:rPr>
              <a:t>қарорга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таъсир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қилиш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ёки</a:t>
            </a:r>
            <a:r>
              <a:rPr lang="ru-RU" b="1" dirty="0">
                <a:solidFill>
                  <a:srgbClr val="004BD2"/>
                </a:solidFill>
              </a:rPr>
              <a:t> _______________ </a:t>
            </a:r>
            <a:r>
              <a:rPr lang="ru-RU" b="1" dirty="0" err="1">
                <a:solidFill>
                  <a:srgbClr val="004BD2"/>
                </a:solidFill>
              </a:rPr>
              <a:t>учун</a:t>
            </a:r>
            <a:r>
              <a:rPr lang="ru-RU" b="1" dirty="0">
                <a:solidFill>
                  <a:srgbClr val="004BD2"/>
                </a:solidFill>
              </a:rPr>
              <a:t> пул </a:t>
            </a:r>
            <a:r>
              <a:rPr lang="ru-RU" b="1" dirty="0" err="1">
                <a:solidFill>
                  <a:srgbClr val="004BD2"/>
                </a:solidFill>
              </a:rPr>
              <a:t>маблағлари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ёки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бирор-бир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моддий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қимматликларни</a:t>
            </a:r>
            <a:r>
              <a:rPr lang="ru-RU" b="1" dirty="0">
                <a:solidFill>
                  <a:srgbClr val="004BD2"/>
                </a:solidFill>
              </a:rPr>
              <a:t> __________________ </a:t>
            </a:r>
            <a:r>
              <a:rPr lang="ru-RU" b="1" dirty="0" err="1">
                <a:solidFill>
                  <a:srgbClr val="004BD2"/>
                </a:solidFill>
              </a:rPr>
              <a:t>тақиқлайди</a:t>
            </a:r>
            <a:r>
              <a:rPr lang="ru-RU" b="1" dirty="0">
                <a:solidFill>
                  <a:srgbClr val="004BD2"/>
                </a:solidFill>
              </a:rPr>
              <a:t>.»</a:t>
            </a:r>
          </a:p>
        </p:txBody>
      </p:sp>
      <p:grpSp>
        <p:nvGrpSpPr>
          <p:cNvPr id="65" name="Group 775">
            <a:extLst>
              <a:ext uri="{FF2B5EF4-FFF2-40B4-BE49-F238E27FC236}">
                <a16:creationId xmlns:a16="http://schemas.microsoft.com/office/drawing/2014/main" id="{6A798442-0EDE-42E4-93BB-B76CB6C679D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66" name="Freeform 776">
              <a:extLst>
                <a:ext uri="{FF2B5EF4-FFF2-40B4-BE49-F238E27FC236}">
                  <a16:creationId xmlns:a16="http://schemas.microsoft.com/office/drawing/2014/main" id="{9AE8BC2A-CDBE-4028-8343-DF5A0A19FB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" name="Freeform 777">
              <a:extLst>
                <a:ext uri="{FF2B5EF4-FFF2-40B4-BE49-F238E27FC236}">
                  <a16:creationId xmlns:a16="http://schemas.microsoft.com/office/drawing/2014/main" id="{ED9EA9DD-D51A-46C1-AD89-33188F8C5A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" name="Freeform 778">
              <a:extLst>
                <a:ext uri="{FF2B5EF4-FFF2-40B4-BE49-F238E27FC236}">
                  <a16:creationId xmlns:a16="http://schemas.microsoft.com/office/drawing/2014/main" id="{D1B5E19C-FB3C-4068-AFC8-8851D7033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Freeform 779">
              <a:extLst>
                <a:ext uri="{FF2B5EF4-FFF2-40B4-BE49-F238E27FC236}">
                  <a16:creationId xmlns:a16="http://schemas.microsoft.com/office/drawing/2014/main" id="{7DAB8ADA-8A57-4B6C-8809-ACDB90D7E8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Freeform 780">
              <a:extLst>
                <a:ext uri="{FF2B5EF4-FFF2-40B4-BE49-F238E27FC236}">
                  <a16:creationId xmlns:a16="http://schemas.microsoft.com/office/drawing/2014/main" id="{A0B1EDBB-ABCA-47F0-B9EC-8B5B159DB8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Freeform 781">
              <a:extLst>
                <a:ext uri="{FF2B5EF4-FFF2-40B4-BE49-F238E27FC236}">
                  <a16:creationId xmlns:a16="http://schemas.microsoft.com/office/drawing/2014/main" id="{719C7EE6-07EE-441C-9B1B-49576A3F6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83787A9F-7D73-4CD1-A432-AFFBCDAFA4DA}"/>
              </a:ext>
            </a:extLst>
          </p:cNvPr>
          <p:cNvSpPr/>
          <p:nvPr/>
        </p:nvSpPr>
        <p:spPr>
          <a:xfrm>
            <a:off x="2067098" y="2283432"/>
            <a:ext cx="9681990" cy="14619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 algn="just">
              <a:spcAft>
                <a:spcPts val="600"/>
              </a:spcAft>
              <a:buAutoNum type="arabicParenBoth"/>
            </a:pPr>
            <a:r>
              <a:rPr lang="ru-RU" sz="1600" dirty="0" err="1">
                <a:solidFill>
                  <a:schemeClr val="tx2"/>
                </a:solidFill>
              </a:rPr>
              <a:t>хорижий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мансабдор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шахсга</a:t>
            </a:r>
            <a:r>
              <a:rPr lang="ru-RU" sz="1600" dirty="0">
                <a:solidFill>
                  <a:schemeClr val="tx2"/>
                </a:solidFill>
              </a:rPr>
              <a:t>; (2) </a:t>
            </a:r>
            <a:r>
              <a:rPr lang="ru-RU" sz="1600" dirty="0" err="1">
                <a:solidFill>
                  <a:schemeClr val="tx2"/>
                </a:solidFill>
              </a:rPr>
              <a:t>бизнесда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ноқонуний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имтиёз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олиш</a:t>
            </a:r>
            <a:r>
              <a:rPr lang="ru-RU" sz="1600" dirty="0">
                <a:solidFill>
                  <a:schemeClr val="tx2"/>
                </a:solidFill>
              </a:rPr>
              <a:t>; (3) </a:t>
            </a:r>
            <a:r>
              <a:rPr lang="ru-RU" sz="1600" dirty="0" err="1">
                <a:solidFill>
                  <a:schemeClr val="tx2"/>
                </a:solidFill>
              </a:rPr>
              <a:t>тўлаш</a:t>
            </a:r>
            <a:endParaRPr lang="ru-RU" sz="1600" dirty="0">
              <a:solidFill>
                <a:schemeClr val="tx2"/>
              </a:solidFill>
            </a:endParaRPr>
          </a:p>
          <a:p>
            <a:pPr algn="just">
              <a:spcAft>
                <a:spcPts val="600"/>
              </a:spcAft>
            </a:pPr>
            <a:endParaRPr lang="ru-RU" sz="1600" dirty="0">
              <a:solidFill>
                <a:schemeClr val="tx2"/>
              </a:solidFill>
            </a:endParaRPr>
          </a:p>
          <a:p>
            <a:pPr lvl="0" algn="just">
              <a:spcAft>
                <a:spcPts val="600"/>
              </a:spcAft>
              <a:defRPr/>
            </a:pP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хорижий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мансабдор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шахсларга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тўғридан-тўғри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вакиллари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орқали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(2) </a:t>
            </a:r>
            <a:r>
              <a:rPr lang="ru-RU" sz="1600" dirty="0" err="1">
                <a:solidFill>
                  <a:schemeClr val="tx2"/>
                </a:solidFill>
              </a:rPr>
              <a:t>бизнесда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ноқонуний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имтиёз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олиш</a:t>
            </a:r>
            <a:r>
              <a:rPr lang="ru-RU" sz="1600" dirty="0">
                <a:solidFill>
                  <a:schemeClr val="tx2"/>
                </a:solidFill>
              </a:rPr>
              <a:t>; (3) </a:t>
            </a:r>
            <a:r>
              <a:rPr lang="ru-RU" sz="1600" dirty="0" err="1">
                <a:solidFill>
                  <a:schemeClr val="tx2"/>
                </a:solidFill>
              </a:rPr>
              <a:t>таклиф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қилиш</a:t>
            </a:r>
            <a:r>
              <a:rPr lang="ru-RU" sz="1600" dirty="0">
                <a:solidFill>
                  <a:schemeClr val="tx2"/>
                </a:solidFill>
              </a:rPr>
              <a:t>, </a:t>
            </a:r>
            <a:r>
              <a:rPr lang="ru-RU" sz="1600" dirty="0" err="1">
                <a:solidFill>
                  <a:schemeClr val="tx2"/>
                </a:solidFill>
              </a:rPr>
              <a:t>ваъда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бериш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ва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тўлаш</a:t>
            </a:r>
            <a:endParaRPr lang="ru-R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  <a:defRPr/>
            </a:pP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ҳар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қандай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(2)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шахсий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олиш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(3) </a:t>
            </a:r>
            <a:r>
              <a:rPr lang="ru-RU" sz="1600" dirty="0" err="1">
                <a:solidFill>
                  <a:schemeClr val="tx2"/>
                </a:solidFill>
              </a:rPr>
              <a:t>таклиф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қилиш</a:t>
            </a:r>
            <a:r>
              <a:rPr lang="ru-RU" sz="1600" dirty="0">
                <a:solidFill>
                  <a:schemeClr val="tx2"/>
                </a:solidFill>
              </a:rPr>
              <a:t>, </a:t>
            </a:r>
            <a:r>
              <a:rPr lang="ru-RU" sz="1600" dirty="0" err="1">
                <a:solidFill>
                  <a:schemeClr val="tx2"/>
                </a:solidFill>
              </a:rPr>
              <a:t>ваъда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бериш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ва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тўлаш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E1DC2BC6-1B5F-4731-B384-73C53AF451EF}"/>
              </a:ext>
            </a:extLst>
          </p:cNvPr>
          <p:cNvSpPr/>
          <p:nvPr/>
        </p:nvSpPr>
        <p:spPr>
          <a:xfrm>
            <a:off x="1644268" y="2283432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4438851F-22A3-4A61-AC4C-C3EFB13C6C86}"/>
              </a:ext>
            </a:extLst>
          </p:cNvPr>
          <p:cNvSpPr/>
          <p:nvPr/>
        </p:nvSpPr>
        <p:spPr>
          <a:xfrm>
            <a:off x="1644268" y="2837645"/>
            <a:ext cx="241072" cy="241072"/>
          </a:xfrm>
          <a:prstGeom prst="ellipse">
            <a:avLst/>
          </a:prstGeom>
          <a:solidFill>
            <a:srgbClr val="003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75" name="object 12">
            <a:extLst>
              <a:ext uri="{FF2B5EF4-FFF2-40B4-BE49-F238E27FC236}">
                <a16:creationId xmlns:a16="http://schemas.microsoft.com/office/drawing/2014/main" id="{322B5199-6FF3-406E-A1E1-B597B6D316A3}"/>
              </a:ext>
            </a:extLst>
          </p:cNvPr>
          <p:cNvSpPr/>
          <p:nvPr/>
        </p:nvSpPr>
        <p:spPr>
          <a:xfrm>
            <a:off x="431999" y="383913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6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9BEE70D-F2E9-48A9-A164-0BFF10D478A1}"/>
              </a:ext>
            </a:extLst>
          </p:cNvPr>
          <p:cNvSpPr/>
          <p:nvPr/>
        </p:nvSpPr>
        <p:spPr>
          <a:xfrm>
            <a:off x="1534660" y="3876840"/>
            <a:ext cx="10206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dirty="0">
                <a:solidFill>
                  <a:srgbClr val="004BD2"/>
                </a:solidFill>
              </a:rPr>
              <a:t>FCPA</a:t>
            </a:r>
            <a:r>
              <a:rPr lang="uz-Cyrl-UZ" b="1" dirty="0">
                <a:solidFill>
                  <a:srgbClr val="004BD2"/>
                </a:solidFill>
              </a:rPr>
              <a:t> қоидаларига кўра қайси фикрлардан бири тўғри</a:t>
            </a:r>
            <a:r>
              <a:rPr lang="ru-RU" b="1" dirty="0">
                <a:solidFill>
                  <a:srgbClr val="004BD2"/>
                </a:solidFill>
              </a:rPr>
              <a:t>?</a:t>
            </a:r>
          </a:p>
        </p:txBody>
      </p:sp>
      <p:grpSp>
        <p:nvGrpSpPr>
          <p:cNvPr id="77" name="Group 775">
            <a:extLst>
              <a:ext uri="{FF2B5EF4-FFF2-40B4-BE49-F238E27FC236}">
                <a16:creationId xmlns:a16="http://schemas.microsoft.com/office/drawing/2014/main" id="{8D211A67-D948-428D-B9D2-BF835069530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6059" y="387684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78" name="Freeform 776">
              <a:extLst>
                <a:ext uri="{FF2B5EF4-FFF2-40B4-BE49-F238E27FC236}">
                  <a16:creationId xmlns:a16="http://schemas.microsoft.com/office/drawing/2014/main" id="{74A7009E-EF95-44D2-B44A-0337CB5C23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Freeform 777">
              <a:extLst>
                <a:ext uri="{FF2B5EF4-FFF2-40B4-BE49-F238E27FC236}">
                  <a16:creationId xmlns:a16="http://schemas.microsoft.com/office/drawing/2014/main" id="{A0567B91-2BF4-47DE-96BA-442D2E4F0A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Freeform 778">
              <a:extLst>
                <a:ext uri="{FF2B5EF4-FFF2-40B4-BE49-F238E27FC236}">
                  <a16:creationId xmlns:a16="http://schemas.microsoft.com/office/drawing/2014/main" id="{E4A627BD-0A2C-4E2C-825B-E246FA6D3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779">
              <a:extLst>
                <a:ext uri="{FF2B5EF4-FFF2-40B4-BE49-F238E27FC236}">
                  <a16:creationId xmlns:a16="http://schemas.microsoft.com/office/drawing/2014/main" id="{C897587A-8F58-4112-BC09-A2AECB2197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780">
              <a:extLst>
                <a:ext uri="{FF2B5EF4-FFF2-40B4-BE49-F238E27FC236}">
                  <a16:creationId xmlns:a16="http://schemas.microsoft.com/office/drawing/2014/main" id="{59E652B3-C51A-4465-A509-954243CECD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Freeform 781">
              <a:extLst>
                <a:ext uri="{FF2B5EF4-FFF2-40B4-BE49-F238E27FC236}">
                  <a16:creationId xmlns:a16="http://schemas.microsoft.com/office/drawing/2014/main" id="{FE4995C8-B0F0-44C9-9B4C-FC1188F4A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4" name="Rectangle 83">
            <a:extLst>
              <a:ext uri="{FF2B5EF4-FFF2-40B4-BE49-F238E27FC236}">
                <a16:creationId xmlns:a16="http://schemas.microsoft.com/office/drawing/2014/main" id="{EE909276-23AD-4F38-9E10-C9C4648E972A}"/>
              </a:ext>
            </a:extLst>
          </p:cNvPr>
          <p:cNvSpPr/>
          <p:nvPr/>
        </p:nvSpPr>
        <p:spPr>
          <a:xfrm>
            <a:off x="2058744" y="4646432"/>
            <a:ext cx="9681990" cy="1708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Қонун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амал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фақат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Америка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компанияларига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нисбатан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қўлланилади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600"/>
              </a:spcAft>
              <a:defRPr/>
            </a:pPr>
            <a:r>
              <a:rPr lang="ru-RU" sz="1600" dirty="0" err="1">
                <a:solidFill>
                  <a:schemeClr val="tx2"/>
                </a:solidFill>
              </a:rPr>
              <a:t>Қонун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қоидалари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бузилганлиги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учун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фақат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жисмоний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шахслар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жавобгар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бўлади</a:t>
            </a:r>
            <a:endParaRPr lang="ru-RU" sz="1600" dirty="0">
              <a:solidFill>
                <a:schemeClr val="tx2"/>
              </a:solidFill>
            </a:endParaRPr>
          </a:p>
          <a:p>
            <a:pPr>
              <a:spcAft>
                <a:spcPts val="600"/>
              </a:spcAft>
            </a:pPr>
            <a:r>
              <a:rPr lang="ru-RU" sz="1600" dirty="0" err="1">
                <a:solidFill>
                  <a:schemeClr val="tx2"/>
                </a:solidFill>
              </a:rPr>
              <a:t>Қиммат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қоғозлари</a:t>
            </a:r>
            <a:r>
              <a:rPr lang="ru-RU" sz="1600" dirty="0">
                <a:solidFill>
                  <a:schemeClr val="tx2"/>
                </a:solidFill>
              </a:rPr>
              <a:t> Америка </a:t>
            </a:r>
            <a:r>
              <a:rPr lang="ru-RU" sz="1600" dirty="0" err="1">
                <a:solidFill>
                  <a:schemeClr val="tx2"/>
                </a:solidFill>
              </a:rPr>
              <a:t>биржаларида</a:t>
            </a:r>
            <a:r>
              <a:rPr lang="ru-RU" sz="1600" dirty="0">
                <a:solidFill>
                  <a:schemeClr val="tx2"/>
                </a:solidFill>
              </a:rPr>
              <a:t> котировка </a:t>
            </a:r>
            <a:r>
              <a:rPr lang="ru-RU" sz="1600" dirty="0" err="1">
                <a:solidFill>
                  <a:schemeClr val="tx2"/>
                </a:solidFill>
              </a:rPr>
              <a:t>қилинадиган</a:t>
            </a:r>
            <a:r>
              <a:rPr lang="ru-RU" sz="1600" dirty="0">
                <a:solidFill>
                  <a:schemeClr val="tx2"/>
                </a:solidFill>
              </a:rPr>
              <a:t> компания </a:t>
            </a:r>
            <a:r>
              <a:rPr lang="ru-RU" sz="1600" dirty="0" err="1">
                <a:solidFill>
                  <a:schemeClr val="tx2"/>
                </a:solidFill>
              </a:rPr>
              <a:t>Қонун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таъсирига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тушмайди</a:t>
            </a:r>
            <a:r>
              <a:rPr lang="ru-RU" sz="1600" dirty="0">
                <a:solidFill>
                  <a:schemeClr val="tx2"/>
                </a:solidFill>
              </a:rPr>
              <a:t>, агар у АҚШ </a:t>
            </a:r>
            <a:r>
              <a:rPr lang="ru-RU" sz="1600" dirty="0" err="1">
                <a:solidFill>
                  <a:schemeClr val="tx2"/>
                </a:solidFill>
              </a:rPr>
              <a:t>қонунчилигига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мувофиқ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рўйхатдан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ўтмаган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бўлса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</a:p>
          <a:p>
            <a:pPr>
              <a:spcAft>
                <a:spcPts val="600"/>
              </a:spcAft>
            </a:pPr>
            <a:r>
              <a:rPr lang="ru-RU" sz="1600" dirty="0" err="1">
                <a:solidFill>
                  <a:schemeClr val="tx2"/>
                </a:solidFill>
              </a:rPr>
              <a:t>Қонун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таъсири</a:t>
            </a:r>
            <a:r>
              <a:rPr lang="ru-RU" sz="1600" dirty="0">
                <a:solidFill>
                  <a:schemeClr val="tx2"/>
                </a:solidFill>
              </a:rPr>
              <a:t> АҚШ </a:t>
            </a:r>
            <a:r>
              <a:rPr lang="ru-RU" sz="1600" dirty="0" err="1">
                <a:solidFill>
                  <a:schemeClr val="tx2"/>
                </a:solidFill>
              </a:rPr>
              <a:t>ҳудудида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бўлганидек</a:t>
            </a:r>
            <a:r>
              <a:rPr lang="ru-RU" sz="1600" dirty="0">
                <a:solidFill>
                  <a:schemeClr val="tx2"/>
                </a:solidFill>
              </a:rPr>
              <a:t>, </a:t>
            </a:r>
            <a:r>
              <a:rPr lang="ru-RU" sz="1600" dirty="0" err="1">
                <a:solidFill>
                  <a:schemeClr val="tx2"/>
                </a:solidFill>
              </a:rPr>
              <a:t>унинг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ташқарисида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ҳам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содир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этилган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қонунбузарликларга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нисбатан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қўлланиши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мумкин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61C22912-1C1F-4EF0-9167-9377ABBDFA84}"/>
              </a:ext>
            </a:extLst>
          </p:cNvPr>
          <p:cNvSpPr/>
          <p:nvPr/>
        </p:nvSpPr>
        <p:spPr>
          <a:xfrm>
            <a:off x="1635914" y="463460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F7910E49-B4FB-44CB-8CA7-4E9E8EE4E61F}"/>
              </a:ext>
            </a:extLst>
          </p:cNvPr>
          <p:cNvSpPr/>
          <p:nvPr/>
        </p:nvSpPr>
        <p:spPr>
          <a:xfrm>
            <a:off x="1635914" y="4967026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8EF3FD24-F309-47B3-8BF0-0981FAC48EB4}"/>
              </a:ext>
            </a:extLst>
          </p:cNvPr>
          <p:cNvSpPr/>
          <p:nvPr/>
        </p:nvSpPr>
        <p:spPr>
          <a:xfrm>
            <a:off x="1635914" y="5299443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3A1B4024-1A03-4338-BA8B-5E00CB602856}"/>
              </a:ext>
            </a:extLst>
          </p:cNvPr>
          <p:cNvSpPr/>
          <p:nvPr/>
        </p:nvSpPr>
        <p:spPr>
          <a:xfrm>
            <a:off x="1635914" y="5855800"/>
            <a:ext cx="241072" cy="241072"/>
          </a:xfrm>
          <a:prstGeom prst="ellipse">
            <a:avLst/>
          </a:prstGeom>
          <a:solidFill>
            <a:srgbClr val="003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6EE36385-2685-483D-AC8B-1D6E889E78AA}"/>
              </a:ext>
            </a:extLst>
          </p:cNvPr>
          <p:cNvSpPr/>
          <p:nvPr/>
        </p:nvSpPr>
        <p:spPr>
          <a:xfrm>
            <a:off x="1644268" y="3429000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1409439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B10BD801-5FA8-4D5D-AEA9-8679555609AA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7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B320C7-B647-4B96-98FF-31EEB418629C}"/>
              </a:ext>
            </a:extLst>
          </p:cNvPr>
          <p:cNvSpPr/>
          <p:nvPr/>
        </p:nvSpPr>
        <p:spPr>
          <a:xfrm>
            <a:off x="1543014" y="1302447"/>
            <a:ext cx="10206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dirty="0">
                <a:solidFill>
                  <a:srgbClr val="004BD2"/>
                </a:solidFill>
              </a:rPr>
              <a:t>UK Bribery Act</a:t>
            </a:r>
            <a:r>
              <a:rPr lang="uz-Cyrl-UZ" b="1" dirty="0">
                <a:solidFill>
                  <a:srgbClr val="004BD2"/>
                </a:solidFill>
              </a:rPr>
              <a:t> қоидаларига кўра қайси фикрлардан бири тўғри</a:t>
            </a:r>
            <a:r>
              <a:rPr lang="ru-RU" b="1" dirty="0">
                <a:solidFill>
                  <a:srgbClr val="004BD2"/>
                </a:solidFill>
              </a:rPr>
              <a:t>?</a:t>
            </a:r>
          </a:p>
        </p:txBody>
      </p:sp>
      <p:grpSp>
        <p:nvGrpSpPr>
          <p:cNvPr id="9" name="Group 775">
            <a:extLst>
              <a:ext uri="{FF2B5EF4-FFF2-40B4-BE49-F238E27FC236}">
                <a16:creationId xmlns:a16="http://schemas.microsoft.com/office/drawing/2014/main" id="{BBFF6424-5427-4098-AF01-2B209B5F6D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2DDE3639-E257-4CF2-89EA-66543B091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FAE47907-AA75-4DE8-817B-AF34890F6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8C8ECC16-32C9-4A57-AB98-8845B35B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0063CAEC-0DFF-4BA4-AC63-EBA3220A3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3C52E6F7-3C52-4E7A-A1DD-5D334E29A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BB2EB8A1-01CA-4AD9-AF7C-B031940E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91F040B-1D6D-468E-ADE0-12357B72FA51}"/>
              </a:ext>
            </a:extLst>
          </p:cNvPr>
          <p:cNvSpPr/>
          <p:nvPr/>
        </p:nvSpPr>
        <p:spPr>
          <a:xfrm>
            <a:off x="2067098" y="2101101"/>
            <a:ext cx="9681990" cy="1851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400"/>
              </a:spcAft>
            </a:pPr>
            <a:r>
              <a:rPr lang="ru-RU" sz="1600" dirty="0">
                <a:solidFill>
                  <a:schemeClr val="tx2"/>
                </a:solidFill>
              </a:rPr>
              <a:t>Компания, агар </a:t>
            </a:r>
            <a:r>
              <a:rPr lang="ru-RU" sz="1600" dirty="0" err="1">
                <a:solidFill>
                  <a:schemeClr val="tx2"/>
                </a:solidFill>
              </a:rPr>
              <a:t>унга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алоқадор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бўлган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шахс</a:t>
            </a:r>
            <a:r>
              <a:rPr lang="ru-RU" sz="1600" dirty="0">
                <a:solidFill>
                  <a:schemeClr val="tx2"/>
                </a:solidFill>
              </a:rPr>
              <a:t> компания </a:t>
            </a:r>
            <a:r>
              <a:rPr lang="ru-RU" sz="1600" dirty="0" err="1">
                <a:solidFill>
                  <a:schemeClr val="tx2"/>
                </a:solidFill>
              </a:rPr>
              <a:t>фойдасига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тижорат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фаолиятини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амалга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ошириш</a:t>
            </a:r>
            <a:r>
              <a:rPr lang="ru-RU" sz="1600" dirty="0">
                <a:solidFill>
                  <a:schemeClr val="tx2"/>
                </a:solidFill>
              </a:rPr>
              <a:t>/</a:t>
            </a:r>
            <a:r>
              <a:rPr lang="ru-RU" sz="1600" dirty="0" err="1">
                <a:solidFill>
                  <a:schemeClr val="tx2"/>
                </a:solidFill>
              </a:rPr>
              <a:t>давом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эттириш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ёки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бизнесда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имтиёз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олиш</a:t>
            </a:r>
            <a:r>
              <a:rPr lang="ru-RU" sz="1600" dirty="0">
                <a:solidFill>
                  <a:schemeClr val="tx2"/>
                </a:solidFill>
              </a:rPr>
              <a:t>/</a:t>
            </a:r>
            <a:r>
              <a:rPr lang="ru-RU" sz="1600" dirty="0" err="1">
                <a:solidFill>
                  <a:schemeClr val="tx2"/>
                </a:solidFill>
              </a:rPr>
              <a:t>сақлаб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қолиш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ниятида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бошқа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шахсга</a:t>
            </a:r>
            <a:r>
              <a:rPr lang="ru-RU" sz="1600" dirty="0">
                <a:solidFill>
                  <a:schemeClr val="tx2"/>
                </a:solidFill>
              </a:rPr>
              <a:t> пора берса, </a:t>
            </a:r>
            <a:r>
              <a:rPr lang="ru-RU" sz="1600" dirty="0" err="1">
                <a:solidFill>
                  <a:schemeClr val="tx2"/>
                </a:solidFill>
              </a:rPr>
              <a:t>Қонунга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мувофиқ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айбдор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деб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топилади</a:t>
            </a:r>
            <a:r>
              <a:rPr lang="ru-RU" sz="1600" dirty="0">
                <a:solidFill>
                  <a:schemeClr val="tx2"/>
                </a:solidFill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tx2"/>
                </a:solidFill>
              </a:rPr>
              <a:t>UK Bribery Act</a:t>
            </a:r>
            <a:r>
              <a:rPr lang="ru-RU" sz="1600" dirty="0">
                <a:solidFill>
                  <a:schemeClr val="tx2"/>
                </a:solidFill>
              </a:rPr>
              <a:t> га </a:t>
            </a:r>
            <a:r>
              <a:rPr lang="ru-RU" sz="1600" dirty="0" err="1">
                <a:solidFill>
                  <a:schemeClr val="tx2"/>
                </a:solidFill>
              </a:rPr>
              <a:t>мувофиқ</a:t>
            </a:r>
            <a:r>
              <a:rPr lang="ru-RU" sz="1600" dirty="0">
                <a:solidFill>
                  <a:schemeClr val="tx2"/>
                </a:solidFill>
              </a:rPr>
              <a:t> пора </a:t>
            </a:r>
            <a:r>
              <a:rPr lang="ru-RU" sz="1600" dirty="0" err="1">
                <a:solidFill>
                  <a:schemeClr val="tx2"/>
                </a:solidFill>
              </a:rPr>
              <a:t>бериш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фақат</a:t>
            </a:r>
            <a:r>
              <a:rPr lang="ru-RU" sz="1600" dirty="0">
                <a:solidFill>
                  <a:schemeClr val="tx2"/>
                </a:solidFill>
              </a:rPr>
              <a:t> агар пора </a:t>
            </a:r>
            <a:r>
              <a:rPr lang="ru-RU" sz="1600" dirty="0" err="1">
                <a:solidFill>
                  <a:schemeClr val="tx2"/>
                </a:solidFill>
              </a:rPr>
              <a:t>олувчи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ўз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хизмат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вазифаларини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олдиндан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маълум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бўлган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лозим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даражада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амалга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оширмаган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бўлса</a:t>
            </a:r>
            <a:r>
              <a:rPr lang="ru-RU" sz="1600" dirty="0">
                <a:solidFill>
                  <a:schemeClr val="tx2"/>
                </a:solidFill>
              </a:rPr>
              <a:t>, </a:t>
            </a:r>
            <a:r>
              <a:rPr lang="ru-RU" sz="1600" dirty="0" err="1">
                <a:solidFill>
                  <a:schemeClr val="tx2"/>
                </a:solidFill>
              </a:rPr>
              <a:t>қонунбузарлик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ҳисобланади</a:t>
            </a:r>
            <a:endParaRPr lang="ru-RU" sz="1600" dirty="0">
              <a:solidFill>
                <a:schemeClr val="tx2"/>
              </a:solidFill>
            </a:endParaRP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tx2"/>
                </a:solidFill>
              </a:rPr>
              <a:t>Агар </a:t>
            </a:r>
            <a:r>
              <a:rPr lang="ru-RU" sz="1600" dirty="0" err="1">
                <a:solidFill>
                  <a:schemeClr val="tx2"/>
                </a:solidFill>
              </a:rPr>
              <a:t>қайд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қилинган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шахс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фақат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шахсий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наф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олувчи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бўлсагина</a:t>
            </a:r>
            <a:r>
              <a:rPr lang="ru-RU" sz="1600" dirty="0">
                <a:solidFill>
                  <a:schemeClr val="tx2"/>
                </a:solidFill>
              </a:rPr>
              <a:t>, </a:t>
            </a:r>
            <a:r>
              <a:rPr lang="ru-RU" sz="1600" dirty="0" err="1">
                <a:solidFill>
                  <a:schemeClr val="tx2"/>
                </a:solidFill>
              </a:rPr>
              <a:t>ушбу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шахс</a:t>
            </a:r>
            <a:r>
              <a:rPr lang="ru-RU" sz="1600" dirty="0">
                <a:solidFill>
                  <a:schemeClr val="tx2"/>
                </a:solidFill>
              </a:rPr>
              <a:t> пора </a:t>
            </a:r>
            <a:r>
              <a:rPr lang="ru-RU" sz="1600" dirty="0" err="1">
                <a:solidFill>
                  <a:schemeClr val="tx2"/>
                </a:solidFill>
              </a:rPr>
              <a:t>олганлик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учун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жавобгар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бўлади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8F355DB-55FA-434B-9EF1-8B27D5E2A75C}"/>
              </a:ext>
            </a:extLst>
          </p:cNvPr>
          <p:cNvSpPr/>
          <p:nvPr/>
        </p:nvSpPr>
        <p:spPr>
          <a:xfrm>
            <a:off x="1644268" y="207817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13450E2-5A44-4190-AB4B-53AFD1A34830}"/>
              </a:ext>
            </a:extLst>
          </p:cNvPr>
          <p:cNvSpPr/>
          <p:nvPr/>
        </p:nvSpPr>
        <p:spPr>
          <a:xfrm>
            <a:off x="1644268" y="2912324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A3154132-2C21-4169-98F7-884A3026B97B}"/>
              </a:ext>
            </a:extLst>
          </p:cNvPr>
          <p:cNvSpPr/>
          <p:nvPr/>
        </p:nvSpPr>
        <p:spPr>
          <a:xfrm>
            <a:off x="440353" y="4159451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8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B3D6D7-9787-46CD-A5E3-654C82482DE5}"/>
              </a:ext>
            </a:extLst>
          </p:cNvPr>
          <p:cNvSpPr/>
          <p:nvPr/>
        </p:nvSpPr>
        <p:spPr>
          <a:xfrm>
            <a:off x="1543014" y="4290820"/>
            <a:ext cx="10206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004BD2"/>
                </a:solidFill>
              </a:rPr>
              <a:t>UK </a:t>
            </a:r>
            <a:r>
              <a:rPr lang="ru-RU" b="1" dirty="0" err="1">
                <a:solidFill>
                  <a:srgbClr val="004BD2"/>
                </a:solidFill>
              </a:rPr>
              <a:t>Bribery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Act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амал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қилиши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кимларга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татбиқ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қилинади</a:t>
            </a:r>
            <a:r>
              <a:rPr lang="ru-RU" b="1" dirty="0">
                <a:solidFill>
                  <a:srgbClr val="004BD2"/>
                </a:solidFill>
              </a:rPr>
              <a:t>?</a:t>
            </a:r>
          </a:p>
        </p:txBody>
      </p:sp>
      <p:grpSp>
        <p:nvGrpSpPr>
          <p:cNvPr id="24" name="Group 775">
            <a:extLst>
              <a:ext uri="{FF2B5EF4-FFF2-40B4-BE49-F238E27FC236}">
                <a16:creationId xmlns:a16="http://schemas.microsoft.com/office/drawing/2014/main" id="{64BE5369-00BF-452F-9748-B23F97E5CC3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4197161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25" name="Freeform 776">
              <a:extLst>
                <a:ext uri="{FF2B5EF4-FFF2-40B4-BE49-F238E27FC236}">
                  <a16:creationId xmlns:a16="http://schemas.microsoft.com/office/drawing/2014/main" id="{8577BDEA-E871-4750-93BC-0CC1F1C510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777">
              <a:extLst>
                <a:ext uri="{FF2B5EF4-FFF2-40B4-BE49-F238E27FC236}">
                  <a16:creationId xmlns:a16="http://schemas.microsoft.com/office/drawing/2014/main" id="{3203402E-5D01-4A5B-971B-B0B2F2F17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778">
              <a:extLst>
                <a:ext uri="{FF2B5EF4-FFF2-40B4-BE49-F238E27FC236}">
                  <a16:creationId xmlns:a16="http://schemas.microsoft.com/office/drawing/2014/main" id="{D6CCD23A-6121-4070-A28F-F0FA81A8A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779">
              <a:extLst>
                <a:ext uri="{FF2B5EF4-FFF2-40B4-BE49-F238E27FC236}">
                  <a16:creationId xmlns:a16="http://schemas.microsoft.com/office/drawing/2014/main" id="{258BE4BD-DE4D-4514-A4DC-6725142CF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780">
              <a:extLst>
                <a:ext uri="{FF2B5EF4-FFF2-40B4-BE49-F238E27FC236}">
                  <a16:creationId xmlns:a16="http://schemas.microsoft.com/office/drawing/2014/main" id="{0440D109-56D2-45C8-ADB8-11BA1E960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781">
              <a:extLst>
                <a:ext uri="{FF2B5EF4-FFF2-40B4-BE49-F238E27FC236}">
                  <a16:creationId xmlns:a16="http://schemas.microsoft.com/office/drawing/2014/main" id="{8EFDD438-9B91-4A33-9807-7326A0DCA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A275141-2476-49F8-A033-65F020D7381A}"/>
              </a:ext>
            </a:extLst>
          </p:cNvPr>
          <p:cNvSpPr/>
          <p:nvPr/>
        </p:nvSpPr>
        <p:spPr>
          <a:xfrm>
            <a:off x="2067098" y="4966753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 err="1">
                <a:solidFill>
                  <a:schemeClr val="tx2"/>
                </a:solidFill>
              </a:rPr>
              <a:t>Буюк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Британияда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рўйхатга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олинган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компаниялар</a:t>
            </a:r>
            <a:endParaRPr lang="ru-RU" sz="1600" dirty="0">
              <a:solidFill>
                <a:schemeClr val="tx2"/>
              </a:solidFill>
            </a:endParaRPr>
          </a:p>
          <a:p>
            <a:pPr lvl="0">
              <a:spcAft>
                <a:spcPts val="600"/>
              </a:spcAft>
              <a:defRPr/>
            </a:pPr>
            <a:r>
              <a:rPr lang="ru-RU" sz="1600" dirty="0" err="1">
                <a:solidFill>
                  <a:schemeClr val="tx2"/>
                </a:solidFill>
              </a:rPr>
              <a:t>Буюк</a:t>
            </a:r>
            <a:r>
              <a:rPr lang="ru-RU" sz="1600" dirty="0">
                <a:solidFill>
                  <a:schemeClr val="tx2"/>
                </a:solidFill>
              </a:rPr>
              <a:t> Британия </a:t>
            </a:r>
            <a:r>
              <a:rPr lang="ru-RU" sz="1600" dirty="0" err="1">
                <a:solidFill>
                  <a:schemeClr val="tx2"/>
                </a:solidFill>
              </a:rPr>
              <a:t>фуқаролари</a:t>
            </a:r>
            <a:endParaRPr lang="ru-RU" sz="1600" dirty="0">
              <a:solidFill>
                <a:schemeClr val="tx2"/>
              </a:solidFill>
            </a:endParaRPr>
          </a:p>
          <a:p>
            <a:pPr>
              <a:spcAft>
                <a:spcPts val="600"/>
              </a:spcAft>
            </a:pPr>
            <a:r>
              <a:rPr lang="ru-RU" sz="1600" dirty="0" err="1">
                <a:solidFill>
                  <a:schemeClr val="tx2"/>
                </a:solidFill>
              </a:rPr>
              <a:t>Буюк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Британияда</a:t>
            </a:r>
            <a:r>
              <a:rPr lang="ru-RU" sz="1600" dirty="0">
                <a:solidFill>
                  <a:schemeClr val="tx2"/>
                </a:solidFill>
              </a:rPr>
              <a:t> бизнес </a:t>
            </a:r>
            <a:r>
              <a:rPr lang="ru-RU" sz="1600" dirty="0" err="1">
                <a:solidFill>
                  <a:schemeClr val="tx2"/>
                </a:solidFill>
              </a:rPr>
              <a:t>иштирокига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эга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бўлган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компаниялар</a:t>
            </a:r>
            <a:endParaRPr lang="ru-RU" sz="1600" dirty="0">
              <a:solidFill>
                <a:schemeClr val="tx2"/>
              </a:solidFill>
            </a:endParaRPr>
          </a:p>
          <a:p>
            <a:pPr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Юқорида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қайд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қилинган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барчаси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8724828-D437-46E2-953D-87CD14B5A3E7}"/>
              </a:ext>
            </a:extLst>
          </p:cNvPr>
          <p:cNvSpPr/>
          <p:nvPr/>
        </p:nvSpPr>
        <p:spPr>
          <a:xfrm>
            <a:off x="1644268" y="4954930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2A0047F-6B82-409D-9957-D0EBBF055D3E}"/>
              </a:ext>
            </a:extLst>
          </p:cNvPr>
          <p:cNvSpPr/>
          <p:nvPr/>
        </p:nvSpPr>
        <p:spPr>
          <a:xfrm>
            <a:off x="1644268" y="5287347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FEC9DF8-ABB7-4E01-91B4-16CB0D08D0C6}"/>
              </a:ext>
            </a:extLst>
          </p:cNvPr>
          <p:cNvSpPr/>
          <p:nvPr/>
        </p:nvSpPr>
        <p:spPr>
          <a:xfrm>
            <a:off x="1644268" y="5619764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1616D39-21C2-4D87-94B2-90E4C5A80B2C}"/>
              </a:ext>
            </a:extLst>
          </p:cNvPr>
          <p:cNvSpPr/>
          <p:nvPr/>
        </p:nvSpPr>
        <p:spPr>
          <a:xfrm>
            <a:off x="1644268" y="5930314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6D22B5E-C0A4-4441-97DA-7EF049C43BE3}"/>
              </a:ext>
            </a:extLst>
          </p:cNvPr>
          <p:cNvSpPr/>
          <p:nvPr/>
        </p:nvSpPr>
        <p:spPr>
          <a:xfrm>
            <a:off x="1644268" y="354308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5169323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38" name="object 12">
            <a:extLst>
              <a:ext uri="{FF2B5EF4-FFF2-40B4-BE49-F238E27FC236}">
                <a16:creationId xmlns:a16="http://schemas.microsoft.com/office/drawing/2014/main" id="{965A9CAD-DF60-4E58-916A-895A9BC0EDE9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7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EBF95AE-BA0B-43BD-8250-B7A56BF96C2C}"/>
              </a:ext>
            </a:extLst>
          </p:cNvPr>
          <p:cNvSpPr/>
          <p:nvPr/>
        </p:nvSpPr>
        <p:spPr>
          <a:xfrm>
            <a:off x="1543014" y="1302447"/>
            <a:ext cx="10206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dirty="0">
                <a:solidFill>
                  <a:srgbClr val="004BD2"/>
                </a:solidFill>
              </a:rPr>
              <a:t>UK Bribery Act</a:t>
            </a:r>
            <a:r>
              <a:rPr lang="uz-Cyrl-UZ" b="1" dirty="0">
                <a:solidFill>
                  <a:srgbClr val="004BD2"/>
                </a:solidFill>
              </a:rPr>
              <a:t> қоидаларига кўра қайси фикрлардан бири тўғри</a:t>
            </a:r>
            <a:r>
              <a:rPr lang="ru-RU" b="1" dirty="0">
                <a:solidFill>
                  <a:srgbClr val="004BD2"/>
                </a:solidFill>
              </a:rPr>
              <a:t>?</a:t>
            </a:r>
          </a:p>
        </p:txBody>
      </p:sp>
      <p:grpSp>
        <p:nvGrpSpPr>
          <p:cNvPr id="40" name="Group 775">
            <a:extLst>
              <a:ext uri="{FF2B5EF4-FFF2-40B4-BE49-F238E27FC236}">
                <a16:creationId xmlns:a16="http://schemas.microsoft.com/office/drawing/2014/main" id="{DD348398-D07C-4752-ADC7-84C6E67C0B8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41" name="Freeform 776">
              <a:extLst>
                <a:ext uri="{FF2B5EF4-FFF2-40B4-BE49-F238E27FC236}">
                  <a16:creationId xmlns:a16="http://schemas.microsoft.com/office/drawing/2014/main" id="{E39527AA-33A7-441D-A47A-36FA8FED5A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777">
              <a:extLst>
                <a:ext uri="{FF2B5EF4-FFF2-40B4-BE49-F238E27FC236}">
                  <a16:creationId xmlns:a16="http://schemas.microsoft.com/office/drawing/2014/main" id="{85008B1F-1394-4F2B-86FE-4D4D20648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778">
              <a:extLst>
                <a:ext uri="{FF2B5EF4-FFF2-40B4-BE49-F238E27FC236}">
                  <a16:creationId xmlns:a16="http://schemas.microsoft.com/office/drawing/2014/main" id="{DA3C3C5F-A819-4C94-AA1F-177683978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779">
              <a:extLst>
                <a:ext uri="{FF2B5EF4-FFF2-40B4-BE49-F238E27FC236}">
                  <a16:creationId xmlns:a16="http://schemas.microsoft.com/office/drawing/2014/main" id="{A72A39C7-4650-4C44-9137-501D7E8796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780">
              <a:extLst>
                <a:ext uri="{FF2B5EF4-FFF2-40B4-BE49-F238E27FC236}">
                  <a16:creationId xmlns:a16="http://schemas.microsoft.com/office/drawing/2014/main" id="{A2C2325A-0F1D-4AB6-B426-8170527E5C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781">
              <a:extLst>
                <a:ext uri="{FF2B5EF4-FFF2-40B4-BE49-F238E27FC236}">
                  <a16:creationId xmlns:a16="http://schemas.microsoft.com/office/drawing/2014/main" id="{11897940-56B8-48B0-84E1-87487D3EC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59FD0D34-1E4C-45E0-A455-1AC08363C5D0}"/>
              </a:ext>
            </a:extLst>
          </p:cNvPr>
          <p:cNvSpPr/>
          <p:nvPr/>
        </p:nvSpPr>
        <p:spPr>
          <a:xfrm>
            <a:off x="2067098" y="2090002"/>
            <a:ext cx="9681990" cy="1851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400"/>
              </a:spcAft>
            </a:pPr>
            <a:r>
              <a:rPr lang="ru-RU" sz="1600" dirty="0">
                <a:solidFill>
                  <a:schemeClr val="tx2"/>
                </a:solidFill>
              </a:rPr>
              <a:t>Компания, агар </a:t>
            </a:r>
            <a:r>
              <a:rPr lang="ru-RU" sz="1600" dirty="0" err="1">
                <a:solidFill>
                  <a:schemeClr val="tx2"/>
                </a:solidFill>
              </a:rPr>
              <a:t>унга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алоқадор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бўлган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шахс</a:t>
            </a:r>
            <a:r>
              <a:rPr lang="ru-RU" sz="1600" dirty="0">
                <a:solidFill>
                  <a:schemeClr val="tx2"/>
                </a:solidFill>
              </a:rPr>
              <a:t> компания </a:t>
            </a:r>
            <a:r>
              <a:rPr lang="ru-RU" sz="1600" dirty="0" err="1">
                <a:solidFill>
                  <a:schemeClr val="tx2"/>
                </a:solidFill>
              </a:rPr>
              <a:t>фойдасига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тижорат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фаолиятини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амалга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ошириш</a:t>
            </a:r>
            <a:r>
              <a:rPr lang="ru-RU" sz="1600" dirty="0">
                <a:solidFill>
                  <a:schemeClr val="tx2"/>
                </a:solidFill>
              </a:rPr>
              <a:t>/</a:t>
            </a:r>
            <a:r>
              <a:rPr lang="ru-RU" sz="1600" dirty="0" err="1">
                <a:solidFill>
                  <a:schemeClr val="tx2"/>
                </a:solidFill>
              </a:rPr>
              <a:t>давом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эттириш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ёки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бизнесда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имтиёз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олиш</a:t>
            </a:r>
            <a:r>
              <a:rPr lang="ru-RU" sz="1600" dirty="0">
                <a:solidFill>
                  <a:schemeClr val="tx2"/>
                </a:solidFill>
              </a:rPr>
              <a:t>/</a:t>
            </a:r>
            <a:r>
              <a:rPr lang="ru-RU" sz="1600" dirty="0" err="1">
                <a:solidFill>
                  <a:schemeClr val="tx2"/>
                </a:solidFill>
              </a:rPr>
              <a:t>сақлаб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қолиш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ниятида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бошқа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шахсга</a:t>
            </a:r>
            <a:r>
              <a:rPr lang="ru-RU" sz="1600" dirty="0">
                <a:solidFill>
                  <a:schemeClr val="tx2"/>
                </a:solidFill>
              </a:rPr>
              <a:t> пора берса, </a:t>
            </a:r>
            <a:r>
              <a:rPr lang="ru-RU" sz="1600" dirty="0" err="1">
                <a:solidFill>
                  <a:schemeClr val="tx2"/>
                </a:solidFill>
              </a:rPr>
              <a:t>Қонунга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мувофиқ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айбдор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деб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топилади</a:t>
            </a:r>
            <a:r>
              <a:rPr lang="ru-RU" sz="1600" dirty="0">
                <a:solidFill>
                  <a:schemeClr val="tx2"/>
                </a:solidFill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tx2"/>
                </a:solidFill>
              </a:rPr>
              <a:t>UK Bribery Act</a:t>
            </a:r>
            <a:r>
              <a:rPr lang="ru-RU" sz="1600" dirty="0">
                <a:solidFill>
                  <a:schemeClr val="tx2"/>
                </a:solidFill>
              </a:rPr>
              <a:t> га </a:t>
            </a:r>
            <a:r>
              <a:rPr lang="ru-RU" sz="1600" dirty="0" err="1">
                <a:solidFill>
                  <a:schemeClr val="tx2"/>
                </a:solidFill>
              </a:rPr>
              <a:t>мувофиқ</a:t>
            </a:r>
            <a:r>
              <a:rPr lang="ru-RU" sz="1600" dirty="0">
                <a:solidFill>
                  <a:schemeClr val="tx2"/>
                </a:solidFill>
              </a:rPr>
              <a:t> пора </a:t>
            </a:r>
            <a:r>
              <a:rPr lang="ru-RU" sz="1600" dirty="0" err="1">
                <a:solidFill>
                  <a:schemeClr val="tx2"/>
                </a:solidFill>
              </a:rPr>
              <a:t>бериш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фақат</a:t>
            </a:r>
            <a:r>
              <a:rPr lang="ru-RU" sz="1600" dirty="0">
                <a:solidFill>
                  <a:schemeClr val="tx2"/>
                </a:solidFill>
              </a:rPr>
              <a:t> агар пора </a:t>
            </a:r>
            <a:r>
              <a:rPr lang="ru-RU" sz="1600" dirty="0" err="1">
                <a:solidFill>
                  <a:schemeClr val="tx2"/>
                </a:solidFill>
              </a:rPr>
              <a:t>олувчи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ўз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хизмат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вазифаларини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олдиндан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маълум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бўлган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лозим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даражада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амалга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оширмаган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бўлса</a:t>
            </a:r>
            <a:r>
              <a:rPr lang="ru-RU" sz="1600" dirty="0">
                <a:solidFill>
                  <a:schemeClr val="tx2"/>
                </a:solidFill>
              </a:rPr>
              <a:t>, </a:t>
            </a:r>
            <a:r>
              <a:rPr lang="ru-RU" sz="1600" dirty="0" err="1">
                <a:solidFill>
                  <a:schemeClr val="tx2"/>
                </a:solidFill>
              </a:rPr>
              <a:t>қонунбузарлик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ҳисобланади</a:t>
            </a:r>
            <a:endParaRPr lang="ru-RU" sz="1600" dirty="0">
              <a:solidFill>
                <a:schemeClr val="tx2"/>
              </a:solidFill>
            </a:endParaRP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tx2"/>
                </a:solidFill>
              </a:rPr>
              <a:t>Агар </a:t>
            </a:r>
            <a:r>
              <a:rPr lang="ru-RU" sz="1600" dirty="0" err="1">
                <a:solidFill>
                  <a:schemeClr val="tx2"/>
                </a:solidFill>
              </a:rPr>
              <a:t>қайд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қилинган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шахс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фақат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шахсий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наф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олувчи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бўлсагина</a:t>
            </a:r>
            <a:r>
              <a:rPr lang="ru-RU" sz="1600" dirty="0">
                <a:solidFill>
                  <a:schemeClr val="tx2"/>
                </a:solidFill>
              </a:rPr>
              <a:t>, </a:t>
            </a:r>
            <a:r>
              <a:rPr lang="ru-RU" sz="1600" dirty="0" err="1">
                <a:solidFill>
                  <a:schemeClr val="tx2"/>
                </a:solidFill>
              </a:rPr>
              <a:t>ушбу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шахс</a:t>
            </a:r>
            <a:r>
              <a:rPr lang="ru-RU" sz="1600" dirty="0">
                <a:solidFill>
                  <a:schemeClr val="tx2"/>
                </a:solidFill>
              </a:rPr>
              <a:t> пора </a:t>
            </a:r>
            <a:r>
              <a:rPr lang="ru-RU" sz="1600" dirty="0" err="1">
                <a:solidFill>
                  <a:schemeClr val="tx2"/>
                </a:solidFill>
              </a:rPr>
              <a:t>олганлик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учун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жавобгар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бўлади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48DBFD8-5E4D-4012-8DD5-85E5C8EEFC5B}"/>
              </a:ext>
            </a:extLst>
          </p:cNvPr>
          <p:cNvSpPr/>
          <p:nvPr/>
        </p:nvSpPr>
        <p:spPr>
          <a:xfrm>
            <a:off x="1644268" y="2078179"/>
            <a:ext cx="241072" cy="241072"/>
          </a:xfrm>
          <a:prstGeom prst="ellipse">
            <a:avLst/>
          </a:prstGeom>
          <a:solidFill>
            <a:srgbClr val="003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1F7A71C-A1D4-43A6-9A66-ED567BA7C756}"/>
              </a:ext>
            </a:extLst>
          </p:cNvPr>
          <p:cNvSpPr/>
          <p:nvPr/>
        </p:nvSpPr>
        <p:spPr>
          <a:xfrm>
            <a:off x="1644268" y="2912324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50" name="object 12">
            <a:extLst>
              <a:ext uri="{FF2B5EF4-FFF2-40B4-BE49-F238E27FC236}">
                <a16:creationId xmlns:a16="http://schemas.microsoft.com/office/drawing/2014/main" id="{B3921E0A-2538-4F45-8C16-368F0B097A89}"/>
              </a:ext>
            </a:extLst>
          </p:cNvPr>
          <p:cNvSpPr/>
          <p:nvPr/>
        </p:nvSpPr>
        <p:spPr>
          <a:xfrm>
            <a:off x="440353" y="4159451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ru-RU" sz="2800" b="1" dirty="0">
                <a:solidFill>
                  <a:schemeClr val="tx2"/>
                </a:solidFill>
              </a:rPr>
              <a:t>8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72A1C2C-2013-46C6-9BAB-BA03CB2500C1}"/>
              </a:ext>
            </a:extLst>
          </p:cNvPr>
          <p:cNvSpPr/>
          <p:nvPr/>
        </p:nvSpPr>
        <p:spPr>
          <a:xfrm>
            <a:off x="1543014" y="4290820"/>
            <a:ext cx="10206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004BD2"/>
                </a:solidFill>
              </a:rPr>
              <a:t>UK </a:t>
            </a:r>
            <a:r>
              <a:rPr lang="ru-RU" b="1" dirty="0" err="1">
                <a:solidFill>
                  <a:srgbClr val="004BD2"/>
                </a:solidFill>
              </a:rPr>
              <a:t>Bribery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Act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амал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қилиши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кимларга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татбиқ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қилинади</a:t>
            </a:r>
            <a:r>
              <a:rPr lang="ru-RU" b="1" dirty="0">
                <a:solidFill>
                  <a:srgbClr val="004BD2"/>
                </a:solidFill>
              </a:rPr>
              <a:t>?</a:t>
            </a:r>
          </a:p>
        </p:txBody>
      </p:sp>
      <p:grpSp>
        <p:nvGrpSpPr>
          <p:cNvPr id="52" name="Group 775">
            <a:extLst>
              <a:ext uri="{FF2B5EF4-FFF2-40B4-BE49-F238E27FC236}">
                <a16:creationId xmlns:a16="http://schemas.microsoft.com/office/drawing/2014/main" id="{B146E0B9-5317-4A81-A841-1A21A9F6653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4197161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53" name="Freeform 776">
              <a:extLst>
                <a:ext uri="{FF2B5EF4-FFF2-40B4-BE49-F238E27FC236}">
                  <a16:creationId xmlns:a16="http://schemas.microsoft.com/office/drawing/2014/main" id="{6229CAD8-6340-492F-B5E1-48F7F64C08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777">
              <a:extLst>
                <a:ext uri="{FF2B5EF4-FFF2-40B4-BE49-F238E27FC236}">
                  <a16:creationId xmlns:a16="http://schemas.microsoft.com/office/drawing/2014/main" id="{F65BD086-309A-4478-8575-DD77E866D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778">
              <a:extLst>
                <a:ext uri="{FF2B5EF4-FFF2-40B4-BE49-F238E27FC236}">
                  <a16:creationId xmlns:a16="http://schemas.microsoft.com/office/drawing/2014/main" id="{EF58D1DD-03D5-4EDC-B42C-51B5FB0BB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779">
              <a:extLst>
                <a:ext uri="{FF2B5EF4-FFF2-40B4-BE49-F238E27FC236}">
                  <a16:creationId xmlns:a16="http://schemas.microsoft.com/office/drawing/2014/main" id="{8788880D-2A86-4535-8764-4157923516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780">
              <a:extLst>
                <a:ext uri="{FF2B5EF4-FFF2-40B4-BE49-F238E27FC236}">
                  <a16:creationId xmlns:a16="http://schemas.microsoft.com/office/drawing/2014/main" id="{F15B984C-2920-4EC4-A849-509FE37B0D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781">
              <a:extLst>
                <a:ext uri="{FF2B5EF4-FFF2-40B4-BE49-F238E27FC236}">
                  <a16:creationId xmlns:a16="http://schemas.microsoft.com/office/drawing/2014/main" id="{44733AC4-F822-4518-96EF-467AFE246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D811E185-4A9E-4F3A-BBB1-90470F26449A}"/>
              </a:ext>
            </a:extLst>
          </p:cNvPr>
          <p:cNvSpPr/>
          <p:nvPr/>
        </p:nvSpPr>
        <p:spPr>
          <a:xfrm>
            <a:off x="2067098" y="5020808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 err="1">
                <a:solidFill>
                  <a:schemeClr val="tx2"/>
                </a:solidFill>
              </a:rPr>
              <a:t>Буюк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Британияда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рўйхатга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олинган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компаниялар</a:t>
            </a:r>
            <a:endParaRPr lang="ru-RU" sz="1600" dirty="0">
              <a:solidFill>
                <a:schemeClr val="tx2"/>
              </a:solidFill>
            </a:endParaRPr>
          </a:p>
          <a:p>
            <a:pPr lvl="0">
              <a:spcAft>
                <a:spcPts val="600"/>
              </a:spcAft>
              <a:defRPr/>
            </a:pPr>
            <a:r>
              <a:rPr lang="ru-RU" sz="1600" dirty="0" err="1">
                <a:solidFill>
                  <a:schemeClr val="tx2"/>
                </a:solidFill>
              </a:rPr>
              <a:t>Буюк</a:t>
            </a:r>
            <a:r>
              <a:rPr lang="ru-RU" sz="1600" dirty="0">
                <a:solidFill>
                  <a:schemeClr val="tx2"/>
                </a:solidFill>
              </a:rPr>
              <a:t> Британия </a:t>
            </a:r>
            <a:r>
              <a:rPr lang="ru-RU" sz="1600" dirty="0" err="1">
                <a:solidFill>
                  <a:schemeClr val="tx2"/>
                </a:solidFill>
              </a:rPr>
              <a:t>фуқаролари</a:t>
            </a:r>
            <a:endParaRPr lang="ru-RU" sz="1600" dirty="0">
              <a:solidFill>
                <a:schemeClr val="tx2"/>
              </a:solidFill>
            </a:endParaRPr>
          </a:p>
          <a:p>
            <a:pPr>
              <a:spcAft>
                <a:spcPts val="600"/>
              </a:spcAft>
            </a:pPr>
            <a:r>
              <a:rPr lang="ru-RU" sz="1600" dirty="0" err="1">
                <a:solidFill>
                  <a:schemeClr val="tx2"/>
                </a:solidFill>
              </a:rPr>
              <a:t>Буюк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Британияда</a:t>
            </a:r>
            <a:r>
              <a:rPr lang="ru-RU" sz="1600" dirty="0">
                <a:solidFill>
                  <a:schemeClr val="tx2"/>
                </a:solidFill>
              </a:rPr>
              <a:t> бизнес </a:t>
            </a:r>
            <a:r>
              <a:rPr lang="ru-RU" sz="1600" dirty="0" err="1">
                <a:solidFill>
                  <a:schemeClr val="tx2"/>
                </a:solidFill>
              </a:rPr>
              <a:t>иштирокига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эга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бўлган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компаниялар</a:t>
            </a:r>
            <a:endParaRPr lang="ru-RU" sz="1600" dirty="0">
              <a:solidFill>
                <a:schemeClr val="tx2"/>
              </a:solidFill>
            </a:endParaRPr>
          </a:p>
          <a:p>
            <a:pPr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Юқорида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қайд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қилинган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барчаси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E05629A-A984-46F9-8F69-D8EFD2B2F1C9}"/>
              </a:ext>
            </a:extLst>
          </p:cNvPr>
          <p:cNvSpPr/>
          <p:nvPr/>
        </p:nvSpPr>
        <p:spPr>
          <a:xfrm>
            <a:off x="1644268" y="4954930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2A500440-0D41-4962-AFAC-E99AAD85ACDC}"/>
              </a:ext>
            </a:extLst>
          </p:cNvPr>
          <p:cNvSpPr/>
          <p:nvPr/>
        </p:nvSpPr>
        <p:spPr>
          <a:xfrm>
            <a:off x="1644268" y="5287347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352441D-002B-4466-9C3A-901A11022476}"/>
              </a:ext>
            </a:extLst>
          </p:cNvPr>
          <p:cNvSpPr/>
          <p:nvPr/>
        </p:nvSpPr>
        <p:spPr>
          <a:xfrm>
            <a:off x="1644268" y="5619764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5B9825A-4739-4818-ABC3-2105D3F67753}"/>
              </a:ext>
            </a:extLst>
          </p:cNvPr>
          <p:cNvSpPr/>
          <p:nvPr/>
        </p:nvSpPr>
        <p:spPr>
          <a:xfrm>
            <a:off x="1644268" y="5930314"/>
            <a:ext cx="241072" cy="241072"/>
          </a:xfrm>
          <a:prstGeom prst="ellipse">
            <a:avLst/>
          </a:prstGeom>
          <a:solidFill>
            <a:srgbClr val="003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093F361A-E222-41D6-BF3D-D82358B3E716}"/>
              </a:ext>
            </a:extLst>
          </p:cNvPr>
          <p:cNvSpPr/>
          <p:nvPr/>
        </p:nvSpPr>
        <p:spPr>
          <a:xfrm>
            <a:off x="1644268" y="354308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7865752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B10BD801-5FA8-4D5D-AEA9-8679555609AA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en-US" sz="2800" b="1" dirty="0">
                <a:solidFill>
                  <a:schemeClr val="tx2"/>
                </a:solidFill>
              </a:rPr>
              <a:t>9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B320C7-B647-4B96-98FF-31EEB418629C}"/>
              </a:ext>
            </a:extLst>
          </p:cNvPr>
          <p:cNvSpPr/>
          <p:nvPr/>
        </p:nvSpPr>
        <p:spPr>
          <a:xfrm>
            <a:off x="1543014" y="1302447"/>
            <a:ext cx="10206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dirty="0">
                <a:solidFill>
                  <a:srgbClr val="004BD2"/>
                </a:solidFill>
              </a:rPr>
              <a:t> </a:t>
            </a:r>
            <a:r>
              <a:rPr lang="ru-RU" b="1" dirty="0">
                <a:solidFill>
                  <a:srgbClr val="004BD2"/>
                </a:solidFill>
              </a:rPr>
              <a:t>“</a:t>
            </a:r>
            <a:r>
              <a:rPr lang="ru-RU" b="1" dirty="0" err="1">
                <a:solidFill>
                  <a:srgbClr val="004BD2"/>
                </a:solidFill>
              </a:rPr>
              <a:t>Ташкилотлар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учун</a:t>
            </a:r>
            <a:r>
              <a:rPr lang="ru-RU" b="1" dirty="0">
                <a:solidFill>
                  <a:srgbClr val="004BD2"/>
                </a:solidFill>
              </a:rPr>
              <a:t> FCPA </a:t>
            </a:r>
            <a:r>
              <a:rPr lang="ru-RU" b="1" dirty="0" err="1">
                <a:solidFill>
                  <a:srgbClr val="004BD2"/>
                </a:solidFill>
              </a:rPr>
              <a:t>бузилиши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учун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жиноий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жавобгарлик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кўзда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тутилмаган</a:t>
            </a:r>
            <a:r>
              <a:rPr lang="ru-RU" b="1" dirty="0">
                <a:solidFill>
                  <a:srgbClr val="004BD2"/>
                </a:solidFill>
              </a:rPr>
              <a:t>” </a:t>
            </a:r>
            <a:r>
              <a:rPr lang="ru-RU" b="1" dirty="0" err="1">
                <a:solidFill>
                  <a:srgbClr val="004BD2"/>
                </a:solidFill>
              </a:rPr>
              <a:t>фикри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тўғрими</a:t>
            </a:r>
            <a:r>
              <a:rPr lang="ru-RU" b="1" dirty="0">
                <a:solidFill>
                  <a:srgbClr val="004BD2"/>
                </a:solidFill>
              </a:rPr>
              <a:t>?</a:t>
            </a:r>
          </a:p>
        </p:txBody>
      </p:sp>
      <p:grpSp>
        <p:nvGrpSpPr>
          <p:cNvPr id="9" name="Group 775">
            <a:extLst>
              <a:ext uri="{FF2B5EF4-FFF2-40B4-BE49-F238E27FC236}">
                <a16:creationId xmlns:a16="http://schemas.microsoft.com/office/drawing/2014/main" id="{BBFF6424-5427-4098-AF01-2B209B5F6D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2DDE3639-E257-4CF2-89EA-66543B091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FAE47907-AA75-4DE8-817B-AF34890F6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8C8ECC16-32C9-4A57-AB98-8845B35B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0063CAEC-0DFF-4BA4-AC63-EBA3220A3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3C52E6F7-3C52-4E7A-A1DD-5D334E29A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BB2EB8A1-01CA-4AD9-AF7C-B031940E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91F040B-1D6D-468E-ADE0-12357B72FA51}"/>
              </a:ext>
            </a:extLst>
          </p:cNvPr>
          <p:cNvSpPr/>
          <p:nvPr/>
        </p:nvSpPr>
        <p:spPr>
          <a:xfrm>
            <a:off x="2067098" y="2090002"/>
            <a:ext cx="9681990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Йўқ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8F355DB-55FA-434B-9EF1-8B27D5E2A75C}"/>
              </a:ext>
            </a:extLst>
          </p:cNvPr>
          <p:cNvSpPr/>
          <p:nvPr/>
        </p:nvSpPr>
        <p:spPr>
          <a:xfrm>
            <a:off x="1644268" y="207817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13450E2-5A44-4190-AB4B-53AFD1A34830}"/>
              </a:ext>
            </a:extLst>
          </p:cNvPr>
          <p:cNvSpPr/>
          <p:nvPr/>
        </p:nvSpPr>
        <p:spPr>
          <a:xfrm>
            <a:off x="1644268" y="2406561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A3154132-2C21-4169-98F7-884A3026B97B}"/>
              </a:ext>
            </a:extLst>
          </p:cNvPr>
          <p:cNvSpPr/>
          <p:nvPr/>
        </p:nvSpPr>
        <p:spPr>
          <a:xfrm>
            <a:off x="440353" y="3824686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en-US" sz="2800" b="1" dirty="0">
                <a:solidFill>
                  <a:schemeClr val="tx2"/>
                </a:solidFill>
              </a:rPr>
              <a:t>10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B3D6D7-9787-46CD-A5E3-654C82482DE5}"/>
              </a:ext>
            </a:extLst>
          </p:cNvPr>
          <p:cNvSpPr/>
          <p:nvPr/>
        </p:nvSpPr>
        <p:spPr>
          <a:xfrm>
            <a:off x="1543014" y="3956055"/>
            <a:ext cx="10206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004BD2"/>
                </a:solidFill>
              </a:rPr>
              <a:t> FCPA </a:t>
            </a:r>
            <a:r>
              <a:rPr lang="ru-RU" b="1" dirty="0" err="1">
                <a:solidFill>
                  <a:srgbClr val="004BD2"/>
                </a:solidFill>
              </a:rPr>
              <a:t>қонуни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бузилганлиги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учун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энг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кичик</a:t>
            </a:r>
            <a:r>
              <a:rPr lang="ru-RU" b="1" dirty="0">
                <a:solidFill>
                  <a:srgbClr val="004BD2"/>
                </a:solidFill>
              </a:rPr>
              <a:t> жарима </a:t>
            </a:r>
            <a:r>
              <a:rPr lang="ru-RU" b="1" dirty="0" err="1">
                <a:solidFill>
                  <a:srgbClr val="004BD2"/>
                </a:solidFill>
              </a:rPr>
              <a:t>қуйидаги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миқдорни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ташкил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этиши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мумкин</a:t>
            </a:r>
            <a:r>
              <a:rPr lang="ru-RU" b="1" dirty="0">
                <a:solidFill>
                  <a:srgbClr val="004BD2"/>
                </a:solidFill>
              </a:rPr>
              <a:t>:</a:t>
            </a:r>
          </a:p>
        </p:txBody>
      </p:sp>
      <p:grpSp>
        <p:nvGrpSpPr>
          <p:cNvPr id="24" name="Group 775">
            <a:extLst>
              <a:ext uri="{FF2B5EF4-FFF2-40B4-BE49-F238E27FC236}">
                <a16:creationId xmlns:a16="http://schemas.microsoft.com/office/drawing/2014/main" id="{64BE5369-00BF-452F-9748-B23F97E5CC3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3862396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25" name="Freeform 776">
              <a:extLst>
                <a:ext uri="{FF2B5EF4-FFF2-40B4-BE49-F238E27FC236}">
                  <a16:creationId xmlns:a16="http://schemas.microsoft.com/office/drawing/2014/main" id="{8577BDEA-E871-4750-93BC-0CC1F1C510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777">
              <a:extLst>
                <a:ext uri="{FF2B5EF4-FFF2-40B4-BE49-F238E27FC236}">
                  <a16:creationId xmlns:a16="http://schemas.microsoft.com/office/drawing/2014/main" id="{3203402E-5D01-4A5B-971B-B0B2F2F17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778">
              <a:extLst>
                <a:ext uri="{FF2B5EF4-FFF2-40B4-BE49-F238E27FC236}">
                  <a16:creationId xmlns:a16="http://schemas.microsoft.com/office/drawing/2014/main" id="{D6CCD23A-6121-4070-A28F-F0FA81A8A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779">
              <a:extLst>
                <a:ext uri="{FF2B5EF4-FFF2-40B4-BE49-F238E27FC236}">
                  <a16:creationId xmlns:a16="http://schemas.microsoft.com/office/drawing/2014/main" id="{258BE4BD-DE4D-4514-A4DC-6725142CF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780">
              <a:extLst>
                <a:ext uri="{FF2B5EF4-FFF2-40B4-BE49-F238E27FC236}">
                  <a16:creationId xmlns:a16="http://schemas.microsoft.com/office/drawing/2014/main" id="{0440D109-56D2-45C8-ADB8-11BA1E960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781">
              <a:extLst>
                <a:ext uri="{FF2B5EF4-FFF2-40B4-BE49-F238E27FC236}">
                  <a16:creationId xmlns:a16="http://schemas.microsoft.com/office/drawing/2014/main" id="{8EFDD438-9B91-4A33-9807-7326A0DCA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A275141-2476-49F8-A033-65F020D7381A}"/>
              </a:ext>
            </a:extLst>
          </p:cNvPr>
          <p:cNvSpPr/>
          <p:nvPr/>
        </p:nvSpPr>
        <p:spPr>
          <a:xfrm>
            <a:off x="2067098" y="4631988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минг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доллар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млн доллар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млн доллар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жавоб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йўқ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8724828-D437-46E2-953D-87CD14B5A3E7}"/>
              </a:ext>
            </a:extLst>
          </p:cNvPr>
          <p:cNvSpPr/>
          <p:nvPr/>
        </p:nvSpPr>
        <p:spPr>
          <a:xfrm>
            <a:off x="1644268" y="4620165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2A0047F-6B82-409D-9957-D0EBBF055D3E}"/>
              </a:ext>
            </a:extLst>
          </p:cNvPr>
          <p:cNvSpPr/>
          <p:nvPr/>
        </p:nvSpPr>
        <p:spPr>
          <a:xfrm>
            <a:off x="1644268" y="4952582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FEC9DF8-ABB7-4E01-91B4-16CB0D08D0C6}"/>
              </a:ext>
            </a:extLst>
          </p:cNvPr>
          <p:cNvSpPr/>
          <p:nvPr/>
        </p:nvSpPr>
        <p:spPr>
          <a:xfrm>
            <a:off x="1644268" y="528499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1616D39-21C2-4D87-94B2-90E4C5A80B2C}"/>
              </a:ext>
            </a:extLst>
          </p:cNvPr>
          <p:cNvSpPr/>
          <p:nvPr/>
        </p:nvSpPr>
        <p:spPr>
          <a:xfrm>
            <a:off x="1644268" y="559554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581237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4FA118-AFDD-47ED-B6EB-485BC185E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Коррупцияга</a:t>
            </a:r>
            <a:r>
              <a:rPr lang="ru-RU" dirty="0"/>
              <a:t>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</a:t>
            </a:r>
            <a:r>
              <a:rPr lang="ru-RU" dirty="0"/>
              <a:t> </a:t>
            </a:r>
            <a:r>
              <a:rPr lang="ru-RU" dirty="0" err="1"/>
              <a:t>бўйича</a:t>
            </a:r>
            <a:r>
              <a:rPr lang="ru-RU" dirty="0"/>
              <a:t> </a:t>
            </a:r>
            <a:r>
              <a:rPr lang="ru-RU" dirty="0" err="1"/>
              <a:t>хорижий</a:t>
            </a:r>
            <a:r>
              <a:rPr lang="ru-RU" dirty="0"/>
              <a:t> </a:t>
            </a:r>
            <a:r>
              <a:rPr lang="ru-RU" dirty="0" err="1"/>
              <a:t>тажриба</a:t>
            </a:r>
            <a:r>
              <a:rPr lang="ru-RU" dirty="0"/>
              <a:t>: АҚШ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B97E58F-08B1-4BEF-8259-A5848C2314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861666"/>
              </p:ext>
            </p:extLst>
          </p:nvPr>
        </p:nvGraphicFramePr>
        <p:xfrm>
          <a:off x="438150" y="1282700"/>
          <a:ext cx="8128000" cy="50549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498">
                  <a:extLst>
                    <a:ext uri="{9D8B030D-6E8A-4147-A177-3AD203B41FA5}">
                      <a16:colId xmlns:a16="http://schemas.microsoft.com/office/drawing/2014/main" val="665100785"/>
                    </a:ext>
                  </a:extLst>
                </a:gridCol>
                <a:gridCol w="6531502">
                  <a:extLst>
                    <a:ext uri="{9D8B030D-6E8A-4147-A177-3AD203B41FA5}">
                      <a16:colId xmlns:a16="http://schemas.microsoft.com/office/drawing/2014/main" val="2971952224"/>
                    </a:ext>
                  </a:extLst>
                </a:gridCol>
              </a:tblGrid>
              <a:tr h="409466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Рейтинг </a:t>
                      </a:r>
                      <a:r>
                        <a:rPr lang="ru-RU" sz="1200" b="1" dirty="0" err="1">
                          <a:solidFill>
                            <a:schemeClr val="bg1"/>
                          </a:solidFill>
                        </a:rPr>
                        <a:t>ўрни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Transparency International: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A9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2"/>
                          </a:solidFill>
                        </a:rPr>
                        <a:t>27 </a:t>
                      </a:r>
                      <a:r>
                        <a:rPr lang="ru-RU" sz="1200" b="0" dirty="0" err="1">
                          <a:solidFill>
                            <a:schemeClr val="tx2"/>
                          </a:solidFill>
                        </a:rPr>
                        <a:t>ўрин</a:t>
                      </a:r>
                      <a:endParaRPr lang="ru-RU" sz="1200" b="0" dirty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14055"/>
                  </a:ext>
                </a:extLst>
              </a:tr>
              <a:tr h="292476">
                <a:tc>
                  <a:txBody>
                    <a:bodyPr/>
                    <a:lstStyle/>
                    <a:p>
                      <a:r>
                        <a:rPr lang="ru-RU" sz="1200" b="1" dirty="0" err="1">
                          <a:solidFill>
                            <a:schemeClr val="bg1"/>
                          </a:solidFill>
                        </a:rPr>
                        <a:t>Қонунчилик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: 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A9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Қонунлар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тўплами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18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бўлимининг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11, 29, 41, 93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боблари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,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Маълумот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берувчиларни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ҳимоя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қилиш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тўғрисидаги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ҳужжат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(</a:t>
                      </a:r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The Whistleblower Protection Act)</a:t>
                      </a:r>
                      <a:endParaRPr lang="ru-RU" sz="1200" dirty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4641353"/>
                  </a:ext>
                </a:extLst>
              </a:tr>
              <a:tr h="292476">
                <a:tc>
                  <a:txBody>
                    <a:bodyPr/>
                    <a:lstStyle/>
                    <a:p>
                      <a:r>
                        <a:rPr lang="ru-RU" sz="1200" b="1" dirty="0" err="1">
                          <a:solidFill>
                            <a:schemeClr val="bg1"/>
                          </a:solidFill>
                        </a:rPr>
                        <a:t>Масъул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 орган: 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A9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Адлия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Вазирлиги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бўлими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, ФТБ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4874028"/>
                  </a:ext>
                </a:extLst>
              </a:tr>
              <a:tr h="409466">
                <a:tc>
                  <a:txBody>
                    <a:bodyPr/>
                    <a:lstStyle/>
                    <a:p>
                      <a:r>
                        <a:rPr lang="ru-RU" sz="1200" b="1" dirty="0" err="1">
                          <a:solidFill>
                            <a:schemeClr val="bg1"/>
                          </a:solidFill>
                        </a:rPr>
                        <a:t>Жазо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bg1"/>
                          </a:solidFill>
                        </a:rPr>
                        <a:t>чораси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: 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A9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поранинг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уч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барарвар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миқдоридаги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жарима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ёки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15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йилгача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бўлган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қамоқ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жазоси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,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ёки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lang="uz-Cyrl-UZ" sz="1200" dirty="0">
                          <a:solidFill>
                            <a:schemeClr val="tx2"/>
                          </a:solidFill>
                        </a:rPr>
                        <a:t>бир вақтнинг ўзида иккаласи ҳам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,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оғирлаштирувчи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ҳолатларда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эса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– 20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йилгача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озодликдан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маҳрум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қилиш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.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2908071"/>
                  </a:ext>
                </a:extLst>
              </a:tr>
              <a:tr h="21691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err="1">
                          <a:solidFill>
                            <a:schemeClr val="bg1"/>
                          </a:solidFill>
                        </a:rPr>
                        <a:t>Қўшимча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bg1"/>
                          </a:solidFill>
                        </a:rPr>
                        <a:t>маълумотлар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 / </a:t>
                      </a:r>
                      <a:r>
                        <a:rPr lang="ru-RU" sz="1200" b="1" dirty="0" err="1">
                          <a:solidFill>
                            <a:schemeClr val="bg1"/>
                          </a:solidFill>
                        </a:rPr>
                        <a:t>фактлар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: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A9F6"/>
                    </a:solidFill>
                  </a:tcPr>
                </a:tc>
                <a:tc>
                  <a:txBody>
                    <a:bodyPr/>
                    <a:lstStyle/>
                    <a:p>
                      <a:pPr marL="228600" lvl="1" indent="-228600" algn="l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АҚШ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Қонунлар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тўпламининг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18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бўлими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201-моддасига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мувофиқ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пора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предмети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бўлиб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ҳар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қандай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моддий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ёки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номоддий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қийматлик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бўлиши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мумкин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228600" lvl="1" indent="-228600" algn="l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Жиноий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жавобгарлик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нафақат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жисмоний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балки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юридик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шахсларга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нисбатан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ҳам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қўлланиши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мумкин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228600" lvl="1" indent="-228600" algn="l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Давлат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аппарати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ходимларини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улар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ишлаётган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ташкилотларда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коррупция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ҳолатларини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аниқлашда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рағбатлантириш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улар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ҳақида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ваколатли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шахсларга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хабар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бериш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z-Cyrl-UZ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учун АҚШда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Маълумот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берувчиларни</a:t>
                      </a:r>
                      <a:r>
                        <a:rPr lang="uz-Cyrl-UZ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ҳимоя қилиш тўғрисидаги ҳужжат қабул қилинган 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Whistleblower</a:t>
                      </a:r>
                      <a:r>
                        <a:rPr lang="en-US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Protection Act). </a:t>
                      </a:r>
                      <a:endParaRPr lang="en-US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8600" lvl="1" indent="-228600" algn="l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Ташкилотдаги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қонунбузарлик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ҳақида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маълумот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берган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ходимни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таъқиб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қилган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мансабдор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шахс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таъқиб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қилиш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ҳолатини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текширувчи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Махсус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Кенгаш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(Special Council)</a:t>
                      </a:r>
                      <a:r>
                        <a:rPr lang="uz-Cyrl-UZ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ташаббуси билан интизомий жавобгарликка тортилиши лозим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8600" lvl="1" indent="-228600" algn="l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Бир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йил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мобайнидаги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совғаларнинг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жами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қиймати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300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доллардан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ошмаслиги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керак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қариндошлар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томонидан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берилган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совғалардан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ташқари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</a:p>
                    <a:p>
                      <a:pPr marL="228600" lvl="1" indent="-228600" algn="l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АҚШда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мансабдор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шахслар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учун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иммунитет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йўқ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Ҳар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қандай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амалдор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шу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жумладан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Президент, конгрессмен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сенаторлар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жиноий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жавобгарликка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тортилиши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мумкин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2597162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A281ADF-DD91-4505-B5BE-80D76BDA99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6648" y="1282700"/>
            <a:ext cx="296244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443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B10BD801-5FA8-4D5D-AEA9-8679555609AA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en-US" sz="2800" b="1" dirty="0">
                <a:solidFill>
                  <a:schemeClr val="tx2"/>
                </a:solidFill>
              </a:rPr>
              <a:t>9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B320C7-B647-4B96-98FF-31EEB418629C}"/>
              </a:ext>
            </a:extLst>
          </p:cNvPr>
          <p:cNvSpPr/>
          <p:nvPr/>
        </p:nvSpPr>
        <p:spPr>
          <a:xfrm>
            <a:off x="1543014" y="1302447"/>
            <a:ext cx="10206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004BD2"/>
                </a:solidFill>
              </a:rPr>
              <a:t>“</a:t>
            </a:r>
            <a:r>
              <a:rPr lang="ru-RU" b="1" dirty="0" err="1">
                <a:solidFill>
                  <a:srgbClr val="004BD2"/>
                </a:solidFill>
              </a:rPr>
              <a:t>Ташкилотлар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учун</a:t>
            </a:r>
            <a:r>
              <a:rPr lang="ru-RU" b="1" dirty="0">
                <a:solidFill>
                  <a:srgbClr val="004BD2"/>
                </a:solidFill>
              </a:rPr>
              <a:t> FCPA </a:t>
            </a:r>
            <a:r>
              <a:rPr lang="ru-RU" b="1" dirty="0" err="1">
                <a:solidFill>
                  <a:srgbClr val="004BD2"/>
                </a:solidFill>
              </a:rPr>
              <a:t>бузилиши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учун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жиноий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жавобгарлик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кўзда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тутилмаган</a:t>
            </a:r>
            <a:r>
              <a:rPr lang="ru-RU" b="1" dirty="0">
                <a:solidFill>
                  <a:srgbClr val="004BD2"/>
                </a:solidFill>
              </a:rPr>
              <a:t>” </a:t>
            </a:r>
            <a:r>
              <a:rPr lang="ru-RU" b="1" dirty="0" err="1">
                <a:solidFill>
                  <a:srgbClr val="004BD2"/>
                </a:solidFill>
              </a:rPr>
              <a:t>фикри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тўғрими</a:t>
            </a:r>
            <a:r>
              <a:rPr lang="ru-RU" b="1" dirty="0">
                <a:solidFill>
                  <a:srgbClr val="004BD2"/>
                </a:solidFill>
              </a:rPr>
              <a:t>?</a:t>
            </a:r>
          </a:p>
        </p:txBody>
      </p:sp>
      <p:grpSp>
        <p:nvGrpSpPr>
          <p:cNvPr id="9" name="Group 775">
            <a:extLst>
              <a:ext uri="{FF2B5EF4-FFF2-40B4-BE49-F238E27FC236}">
                <a16:creationId xmlns:a16="http://schemas.microsoft.com/office/drawing/2014/main" id="{BBFF6424-5427-4098-AF01-2B209B5F6D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2DDE3639-E257-4CF2-89EA-66543B091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FAE47907-AA75-4DE8-817B-AF34890F6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8C8ECC16-32C9-4A57-AB98-8845B35B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0063CAEC-0DFF-4BA4-AC63-EBA3220A3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3C52E6F7-3C52-4E7A-A1DD-5D334E29A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BB2EB8A1-01CA-4AD9-AF7C-B031940E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91F040B-1D6D-468E-ADE0-12357B72FA51}"/>
              </a:ext>
            </a:extLst>
          </p:cNvPr>
          <p:cNvSpPr/>
          <p:nvPr/>
        </p:nvSpPr>
        <p:spPr>
          <a:xfrm>
            <a:off x="2067098" y="2090002"/>
            <a:ext cx="9681990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Йўқ</a:t>
            </a:r>
            <a:endParaRPr lang="ru-RU" altLang="en-US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8F355DB-55FA-434B-9EF1-8B27D5E2A75C}"/>
              </a:ext>
            </a:extLst>
          </p:cNvPr>
          <p:cNvSpPr/>
          <p:nvPr/>
        </p:nvSpPr>
        <p:spPr>
          <a:xfrm>
            <a:off x="1644268" y="207817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13450E2-5A44-4190-AB4B-53AFD1A34830}"/>
              </a:ext>
            </a:extLst>
          </p:cNvPr>
          <p:cNvSpPr/>
          <p:nvPr/>
        </p:nvSpPr>
        <p:spPr>
          <a:xfrm>
            <a:off x="1644268" y="2406561"/>
            <a:ext cx="241072" cy="241072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A3154132-2C21-4169-98F7-884A3026B97B}"/>
              </a:ext>
            </a:extLst>
          </p:cNvPr>
          <p:cNvSpPr/>
          <p:nvPr/>
        </p:nvSpPr>
        <p:spPr>
          <a:xfrm>
            <a:off x="440353" y="3824686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en-US" sz="2800" b="1" dirty="0">
                <a:solidFill>
                  <a:schemeClr val="tx2"/>
                </a:solidFill>
              </a:rPr>
              <a:t>10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B3D6D7-9787-46CD-A5E3-654C82482DE5}"/>
              </a:ext>
            </a:extLst>
          </p:cNvPr>
          <p:cNvSpPr/>
          <p:nvPr/>
        </p:nvSpPr>
        <p:spPr>
          <a:xfrm>
            <a:off x="1543014" y="3956055"/>
            <a:ext cx="10206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004BD2"/>
                </a:solidFill>
              </a:rPr>
              <a:t>FCPA </a:t>
            </a:r>
            <a:r>
              <a:rPr lang="ru-RU" b="1" dirty="0" err="1">
                <a:solidFill>
                  <a:srgbClr val="004BD2"/>
                </a:solidFill>
              </a:rPr>
              <a:t>қонуни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бузилганлиги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учун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энг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кичик</a:t>
            </a:r>
            <a:r>
              <a:rPr lang="ru-RU" b="1" dirty="0">
                <a:solidFill>
                  <a:srgbClr val="004BD2"/>
                </a:solidFill>
              </a:rPr>
              <a:t> жарима </a:t>
            </a:r>
            <a:r>
              <a:rPr lang="ru-RU" b="1" dirty="0" err="1">
                <a:solidFill>
                  <a:srgbClr val="004BD2"/>
                </a:solidFill>
              </a:rPr>
              <a:t>қуйидаги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миқдорни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ташкил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этиши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мумкин</a:t>
            </a:r>
            <a:r>
              <a:rPr lang="ru-RU" b="1" dirty="0">
                <a:solidFill>
                  <a:srgbClr val="004BD2"/>
                </a:solidFill>
              </a:rPr>
              <a:t> :</a:t>
            </a:r>
          </a:p>
        </p:txBody>
      </p:sp>
      <p:grpSp>
        <p:nvGrpSpPr>
          <p:cNvPr id="24" name="Group 775">
            <a:extLst>
              <a:ext uri="{FF2B5EF4-FFF2-40B4-BE49-F238E27FC236}">
                <a16:creationId xmlns:a16="http://schemas.microsoft.com/office/drawing/2014/main" id="{64BE5369-00BF-452F-9748-B23F97E5CC3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3862396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25" name="Freeform 776">
              <a:extLst>
                <a:ext uri="{FF2B5EF4-FFF2-40B4-BE49-F238E27FC236}">
                  <a16:creationId xmlns:a16="http://schemas.microsoft.com/office/drawing/2014/main" id="{8577BDEA-E871-4750-93BC-0CC1F1C510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777">
              <a:extLst>
                <a:ext uri="{FF2B5EF4-FFF2-40B4-BE49-F238E27FC236}">
                  <a16:creationId xmlns:a16="http://schemas.microsoft.com/office/drawing/2014/main" id="{3203402E-5D01-4A5B-971B-B0B2F2F17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778">
              <a:extLst>
                <a:ext uri="{FF2B5EF4-FFF2-40B4-BE49-F238E27FC236}">
                  <a16:creationId xmlns:a16="http://schemas.microsoft.com/office/drawing/2014/main" id="{D6CCD23A-6121-4070-A28F-F0FA81A8A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779">
              <a:extLst>
                <a:ext uri="{FF2B5EF4-FFF2-40B4-BE49-F238E27FC236}">
                  <a16:creationId xmlns:a16="http://schemas.microsoft.com/office/drawing/2014/main" id="{258BE4BD-DE4D-4514-A4DC-6725142CF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780">
              <a:extLst>
                <a:ext uri="{FF2B5EF4-FFF2-40B4-BE49-F238E27FC236}">
                  <a16:creationId xmlns:a16="http://schemas.microsoft.com/office/drawing/2014/main" id="{0440D109-56D2-45C8-ADB8-11BA1E960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781">
              <a:extLst>
                <a:ext uri="{FF2B5EF4-FFF2-40B4-BE49-F238E27FC236}">
                  <a16:creationId xmlns:a16="http://schemas.microsoft.com/office/drawing/2014/main" id="{8EFDD438-9B91-4A33-9807-7326A0DCA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A275141-2476-49F8-A033-65F020D7381A}"/>
              </a:ext>
            </a:extLst>
          </p:cNvPr>
          <p:cNvSpPr/>
          <p:nvPr/>
        </p:nvSpPr>
        <p:spPr>
          <a:xfrm>
            <a:off x="2067098" y="4631988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минг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доллар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млн доллар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млн доллар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жавоб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йўқ</a:t>
            </a:r>
            <a:endParaRPr lang="ru-RU" altLang="en-US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8724828-D437-46E2-953D-87CD14B5A3E7}"/>
              </a:ext>
            </a:extLst>
          </p:cNvPr>
          <p:cNvSpPr/>
          <p:nvPr/>
        </p:nvSpPr>
        <p:spPr>
          <a:xfrm>
            <a:off x="1644268" y="4620165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2A0047F-6B82-409D-9957-D0EBBF055D3E}"/>
              </a:ext>
            </a:extLst>
          </p:cNvPr>
          <p:cNvSpPr/>
          <p:nvPr/>
        </p:nvSpPr>
        <p:spPr>
          <a:xfrm>
            <a:off x="1644268" y="4952582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FEC9DF8-ABB7-4E01-91B4-16CB0D08D0C6}"/>
              </a:ext>
            </a:extLst>
          </p:cNvPr>
          <p:cNvSpPr/>
          <p:nvPr/>
        </p:nvSpPr>
        <p:spPr>
          <a:xfrm>
            <a:off x="1644268" y="528499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1616D39-21C2-4D87-94B2-90E4C5A80B2C}"/>
              </a:ext>
            </a:extLst>
          </p:cNvPr>
          <p:cNvSpPr/>
          <p:nvPr/>
        </p:nvSpPr>
        <p:spPr>
          <a:xfrm>
            <a:off x="1644268" y="5595549"/>
            <a:ext cx="241072" cy="241072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2245521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B10BD801-5FA8-4D5D-AEA9-8679555609AA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en-US" sz="2800" b="1" dirty="0">
                <a:solidFill>
                  <a:schemeClr val="tx2"/>
                </a:solidFill>
              </a:rPr>
              <a:t>11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B320C7-B647-4B96-98FF-31EEB418629C}"/>
              </a:ext>
            </a:extLst>
          </p:cNvPr>
          <p:cNvSpPr/>
          <p:nvPr/>
        </p:nvSpPr>
        <p:spPr>
          <a:xfrm>
            <a:off x="1543014" y="1302447"/>
            <a:ext cx="10206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dirty="0">
                <a:solidFill>
                  <a:srgbClr val="004BD2"/>
                </a:solidFill>
              </a:rPr>
              <a:t>UKBA</a:t>
            </a:r>
            <a:r>
              <a:rPr lang="uz-Cyrl-UZ" b="1" dirty="0">
                <a:solidFill>
                  <a:srgbClr val="004BD2"/>
                </a:solidFill>
              </a:rPr>
              <a:t>га мувофиқ булар қонунбузарлик бўлиб ҳисобланади</a:t>
            </a:r>
            <a:r>
              <a:rPr lang="ru-RU" b="1" dirty="0">
                <a:solidFill>
                  <a:srgbClr val="004BD2"/>
                </a:solidFill>
              </a:rPr>
              <a:t>:</a:t>
            </a:r>
          </a:p>
        </p:txBody>
      </p:sp>
      <p:grpSp>
        <p:nvGrpSpPr>
          <p:cNvPr id="9" name="Group 775">
            <a:extLst>
              <a:ext uri="{FF2B5EF4-FFF2-40B4-BE49-F238E27FC236}">
                <a16:creationId xmlns:a16="http://schemas.microsoft.com/office/drawing/2014/main" id="{BBFF6424-5427-4098-AF01-2B209B5F6D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2DDE3639-E257-4CF2-89EA-66543B091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FAE47907-AA75-4DE8-817B-AF34890F6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8C8ECC16-32C9-4A57-AB98-8845B35B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0063CAEC-0DFF-4BA4-AC63-EBA3220A3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3C52E6F7-3C52-4E7A-A1DD-5D334E29A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BB2EB8A1-01CA-4AD9-AF7C-B031940E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91F040B-1D6D-468E-ADE0-12357B72FA51}"/>
              </a:ext>
            </a:extLst>
          </p:cNvPr>
          <p:cNvSpPr/>
          <p:nvPr/>
        </p:nvSpPr>
        <p:spPr>
          <a:xfrm>
            <a:off x="2067098" y="2090002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пора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бериш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Хорижий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хизматчиларини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пора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бериб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томонига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оғдириб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олиш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Поранинг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олдини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олишга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қобилиятсизлик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Юқорида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қайд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қилинганларнинг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барчаси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8F355DB-55FA-434B-9EF1-8B27D5E2A75C}"/>
              </a:ext>
            </a:extLst>
          </p:cNvPr>
          <p:cNvSpPr/>
          <p:nvPr/>
        </p:nvSpPr>
        <p:spPr>
          <a:xfrm>
            <a:off x="1644268" y="207817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13450E2-5A44-4190-AB4B-53AFD1A34830}"/>
              </a:ext>
            </a:extLst>
          </p:cNvPr>
          <p:cNvSpPr/>
          <p:nvPr/>
        </p:nvSpPr>
        <p:spPr>
          <a:xfrm>
            <a:off x="1644268" y="2406561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A3154132-2C21-4169-98F7-884A3026B97B}"/>
              </a:ext>
            </a:extLst>
          </p:cNvPr>
          <p:cNvSpPr/>
          <p:nvPr/>
        </p:nvSpPr>
        <p:spPr>
          <a:xfrm>
            <a:off x="440353" y="3824686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en-US" sz="2800" b="1" dirty="0">
                <a:solidFill>
                  <a:schemeClr val="tx2"/>
                </a:solidFill>
              </a:rPr>
              <a:t>12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B3D6D7-9787-46CD-A5E3-654C82482DE5}"/>
              </a:ext>
            </a:extLst>
          </p:cNvPr>
          <p:cNvSpPr/>
          <p:nvPr/>
        </p:nvSpPr>
        <p:spPr>
          <a:xfrm>
            <a:off x="1543014" y="3956055"/>
            <a:ext cx="10206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004BD2"/>
                </a:solidFill>
              </a:rPr>
              <a:t>UKBA </a:t>
            </a:r>
            <a:r>
              <a:rPr lang="ru-RU" b="1" dirty="0" err="1">
                <a:solidFill>
                  <a:srgbClr val="004BD2"/>
                </a:solidFill>
              </a:rPr>
              <a:t>бузилганлиги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учун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дунёда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энг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катта</a:t>
            </a:r>
            <a:r>
              <a:rPr lang="ru-RU" b="1" dirty="0">
                <a:solidFill>
                  <a:srgbClr val="004BD2"/>
                </a:solidFill>
              </a:rPr>
              <a:t> жарима </a:t>
            </a:r>
            <a:r>
              <a:rPr lang="ru-RU" b="1" dirty="0" err="1">
                <a:solidFill>
                  <a:srgbClr val="004BD2"/>
                </a:solidFill>
              </a:rPr>
              <a:t>суммаси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қуйидаги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суммани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ташкил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этади</a:t>
            </a:r>
            <a:r>
              <a:rPr lang="ru-RU" b="1" dirty="0">
                <a:solidFill>
                  <a:srgbClr val="004BD2"/>
                </a:solidFill>
              </a:rPr>
              <a:t>:</a:t>
            </a:r>
          </a:p>
        </p:txBody>
      </p:sp>
      <p:grpSp>
        <p:nvGrpSpPr>
          <p:cNvPr id="24" name="Group 775">
            <a:extLst>
              <a:ext uri="{FF2B5EF4-FFF2-40B4-BE49-F238E27FC236}">
                <a16:creationId xmlns:a16="http://schemas.microsoft.com/office/drawing/2014/main" id="{64BE5369-00BF-452F-9748-B23F97E5CC3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3862396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25" name="Freeform 776">
              <a:extLst>
                <a:ext uri="{FF2B5EF4-FFF2-40B4-BE49-F238E27FC236}">
                  <a16:creationId xmlns:a16="http://schemas.microsoft.com/office/drawing/2014/main" id="{8577BDEA-E871-4750-93BC-0CC1F1C510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777">
              <a:extLst>
                <a:ext uri="{FF2B5EF4-FFF2-40B4-BE49-F238E27FC236}">
                  <a16:creationId xmlns:a16="http://schemas.microsoft.com/office/drawing/2014/main" id="{3203402E-5D01-4A5B-971B-B0B2F2F17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778">
              <a:extLst>
                <a:ext uri="{FF2B5EF4-FFF2-40B4-BE49-F238E27FC236}">
                  <a16:creationId xmlns:a16="http://schemas.microsoft.com/office/drawing/2014/main" id="{D6CCD23A-6121-4070-A28F-F0FA81A8A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779">
              <a:extLst>
                <a:ext uri="{FF2B5EF4-FFF2-40B4-BE49-F238E27FC236}">
                  <a16:creationId xmlns:a16="http://schemas.microsoft.com/office/drawing/2014/main" id="{258BE4BD-DE4D-4514-A4DC-6725142CF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780">
              <a:extLst>
                <a:ext uri="{FF2B5EF4-FFF2-40B4-BE49-F238E27FC236}">
                  <a16:creationId xmlns:a16="http://schemas.microsoft.com/office/drawing/2014/main" id="{0440D109-56D2-45C8-ADB8-11BA1E960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781">
              <a:extLst>
                <a:ext uri="{FF2B5EF4-FFF2-40B4-BE49-F238E27FC236}">
                  <a16:creationId xmlns:a16="http://schemas.microsoft.com/office/drawing/2014/main" id="{8EFDD438-9B91-4A33-9807-7326A0DCA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A275141-2476-49F8-A033-65F020D7381A}"/>
              </a:ext>
            </a:extLst>
          </p:cNvPr>
          <p:cNvSpPr/>
          <p:nvPr/>
        </p:nvSpPr>
        <p:spPr>
          <a:xfrm>
            <a:off x="2067098" y="4631988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£ 100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мингдан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£ 10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млн.дан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£ 100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млн.дан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£ 800 млн. дан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ортиқ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8724828-D437-46E2-953D-87CD14B5A3E7}"/>
              </a:ext>
            </a:extLst>
          </p:cNvPr>
          <p:cNvSpPr/>
          <p:nvPr/>
        </p:nvSpPr>
        <p:spPr>
          <a:xfrm>
            <a:off x="1644268" y="4620165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2A0047F-6B82-409D-9957-D0EBBF055D3E}"/>
              </a:ext>
            </a:extLst>
          </p:cNvPr>
          <p:cNvSpPr/>
          <p:nvPr/>
        </p:nvSpPr>
        <p:spPr>
          <a:xfrm>
            <a:off x="1644268" y="4952582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FEC9DF8-ABB7-4E01-91B4-16CB0D08D0C6}"/>
              </a:ext>
            </a:extLst>
          </p:cNvPr>
          <p:cNvSpPr/>
          <p:nvPr/>
        </p:nvSpPr>
        <p:spPr>
          <a:xfrm>
            <a:off x="1644268" y="528499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1616D39-21C2-4D87-94B2-90E4C5A80B2C}"/>
              </a:ext>
            </a:extLst>
          </p:cNvPr>
          <p:cNvSpPr/>
          <p:nvPr/>
        </p:nvSpPr>
        <p:spPr>
          <a:xfrm>
            <a:off x="1644268" y="559554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6D22B5E-C0A4-4441-97DA-7EF049C43BE3}"/>
              </a:ext>
            </a:extLst>
          </p:cNvPr>
          <p:cNvSpPr/>
          <p:nvPr/>
        </p:nvSpPr>
        <p:spPr>
          <a:xfrm>
            <a:off x="1644268" y="2735621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DF4CBD3-E880-4C1B-86BE-13B605B33A9D}"/>
              </a:ext>
            </a:extLst>
          </p:cNvPr>
          <p:cNvSpPr/>
          <p:nvPr/>
        </p:nvSpPr>
        <p:spPr>
          <a:xfrm>
            <a:off x="1644268" y="3046171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583034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B10BD801-5FA8-4D5D-AEA9-8679555609AA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en-US" sz="2800" b="1" dirty="0">
                <a:solidFill>
                  <a:schemeClr val="tx2"/>
                </a:solidFill>
              </a:rPr>
              <a:t>11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B320C7-B647-4B96-98FF-31EEB418629C}"/>
              </a:ext>
            </a:extLst>
          </p:cNvPr>
          <p:cNvSpPr/>
          <p:nvPr/>
        </p:nvSpPr>
        <p:spPr>
          <a:xfrm>
            <a:off x="1543014" y="1302447"/>
            <a:ext cx="10206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dirty="0">
                <a:solidFill>
                  <a:srgbClr val="004BD2"/>
                </a:solidFill>
              </a:rPr>
              <a:t>UKBA </a:t>
            </a:r>
            <a:r>
              <a:rPr lang="uz-Cyrl-UZ" b="1" dirty="0">
                <a:solidFill>
                  <a:srgbClr val="004BD2"/>
                </a:solidFill>
              </a:rPr>
              <a:t>га мувофиқ ушбулар қонунбузарлик бўлиб ҳисобланади </a:t>
            </a:r>
            <a:r>
              <a:rPr lang="ru-RU" b="1" dirty="0">
                <a:solidFill>
                  <a:srgbClr val="004BD2"/>
                </a:solidFill>
              </a:rPr>
              <a:t>:</a:t>
            </a:r>
          </a:p>
        </p:txBody>
      </p:sp>
      <p:grpSp>
        <p:nvGrpSpPr>
          <p:cNvPr id="9" name="Group 775">
            <a:extLst>
              <a:ext uri="{FF2B5EF4-FFF2-40B4-BE49-F238E27FC236}">
                <a16:creationId xmlns:a16="http://schemas.microsoft.com/office/drawing/2014/main" id="{BBFF6424-5427-4098-AF01-2B209B5F6D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2DDE3639-E257-4CF2-89EA-66543B091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FAE47907-AA75-4DE8-817B-AF34890F6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8C8ECC16-32C9-4A57-AB98-8845B35B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0063CAEC-0DFF-4BA4-AC63-EBA3220A3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3C52E6F7-3C52-4E7A-A1DD-5D334E29A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BB2EB8A1-01CA-4AD9-AF7C-B031940E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91F040B-1D6D-468E-ADE0-12357B72FA51}"/>
              </a:ext>
            </a:extLst>
          </p:cNvPr>
          <p:cNvSpPr/>
          <p:nvPr/>
        </p:nvSpPr>
        <p:spPr>
          <a:xfrm>
            <a:off x="2067098" y="2090002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пора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бериш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Хорижий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хизматчиларини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пора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бериб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томонига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оғдириб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олиш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Поранинг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олдини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олишга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қобилиятсизлик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Юқорида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қайд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қилинганларнинг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барчаси</a:t>
            </a:r>
            <a:endParaRPr lang="ru-RU" altLang="en-US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8F355DB-55FA-434B-9EF1-8B27D5E2A75C}"/>
              </a:ext>
            </a:extLst>
          </p:cNvPr>
          <p:cNvSpPr/>
          <p:nvPr/>
        </p:nvSpPr>
        <p:spPr>
          <a:xfrm>
            <a:off x="1644268" y="207817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13450E2-5A44-4190-AB4B-53AFD1A34830}"/>
              </a:ext>
            </a:extLst>
          </p:cNvPr>
          <p:cNvSpPr/>
          <p:nvPr/>
        </p:nvSpPr>
        <p:spPr>
          <a:xfrm>
            <a:off x="1644268" y="2406561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A3154132-2C21-4169-98F7-884A3026B97B}"/>
              </a:ext>
            </a:extLst>
          </p:cNvPr>
          <p:cNvSpPr/>
          <p:nvPr/>
        </p:nvSpPr>
        <p:spPr>
          <a:xfrm>
            <a:off x="440353" y="3824686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en-US" sz="2800" b="1" dirty="0">
                <a:solidFill>
                  <a:schemeClr val="tx2"/>
                </a:solidFill>
              </a:rPr>
              <a:t>12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B3D6D7-9787-46CD-A5E3-654C82482DE5}"/>
              </a:ext>
            </a:extLst>
          </p:cNvPr>
          <p:cNvSpPr/>
          <p:nvPr/>
        </p:nvSpPr>
        <p:spPr>
          <a:xfrm>
            <a:off x="1543014" y="3956055"/>
            <a:ext cx="10206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004BD2"/>
                </a:solidFill>
              </a:rPr>
              <a:t> UKBA </a:t>
            </a:r>
            <a:r>
              <a:rPr lang="ru-RU" b="1" dirty="0" err="1">
                <a:solidFill>
                  <a:srgbClr val="004BD2"/>
                </a:solidFill>
              </a:rPr>
              <a:t>бузилганлиги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учун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дунёда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энг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катта</a:t>
            </a:r>
            <a:r>
              <a:rPr lang="ru-RU" b="1" dirty="0">
                <a:solidFill>
                  <a:srgbClr val="004BD2"/>
                </a:solidFill>
              </a:rPr>
              <a:t> жарима </a:t>
            </a:r>
            <a:r>
              <a:rPr lang="ru-RU" b="1" dirty="0" err="1">
                <a:solidFill>
                  <a:srgbClr val="004BD2"/>
                </a:solidFill>
              </a:rPr>
              <a:t>суммаси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қуйидаги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суммани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ташкил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этади</a:t>
            </a:r>
            <a:r>
              <a:rPr lang="ru-RU" b="1" dirty="0">
                <a:solidFill>
                  <a:srgbClr val="004BD2"/>
                </a:solidFill>
              </a:rPr>
              <a:t> :</a:t>
            </a:r>
          </a:p>
        </p:txBody>
      </p:sp>
      <p:grpSp>
        <p:nvGrpSpPr>
          <p:cNvPr id="24" name="Group 775">
            <a:extLst>
              <a:ext uri="{FF2B5EF4-FFF2-40B4-BE49-F238E27FC236}">
                <a16:creationId xmlns:a16="http://schemas.microsoft.com/office/drawing/2014/main" id="{64BE5369-00BF-452F-9748-B23F97E5CC3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3862396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25" name="Freeform 776">
              <a:extLst>
                <a:ext uri="{FF2B5EF4-FFF2-40B4-BE49-F238E27FC236}">
                  <a16:creationId xmlns:a16="http://schemas.microsoft.com/office/drawing/2014/main" id="{8577BDEA-E871-4750-93BC-0CC1F1C510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777">
              <a:extLst>
                <a:ext uri="{FF2B5EF4-FFF2-40B4-BE49-F238E27FC236}">
                  <a16:creationId xmlns:a16="http://schemas.microsoft.com/office/drawing/2014/main" id="{3203402E-5D01-4A5B-971B-B0B2F2F17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778">
              <a:extLst>
                <a:ext uri="{FF2B5EF4-FFF2-40B4-BE49-F238E27FC236}">
                  <a16:creationId xmlns:a16="http://schemas.microsoft.com/office/drawing/2014/main" id="{D6CCD23A-6121-4070-A28F-F0FA81A8A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779">
              <a:extLst>
                <a:ext uri="{FF2B5EF4-FFF2-40B4-BE49-F238E27FC236}">
                  <a16:creationId xmlns:a16="http://schemas.microsoft.com/office/drawing/2014/main" id="{258BE4BD-DE4D-4514-A4DC-6725142CF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780">
              <a:extLst>
                <a:ext uri="{FF2B5EF4-FFF2-40B4-BE49-F238E27FC236}">
                  <a16:creationId xmlns:a16="http://schemas.microsoft.com/office/drawing/2014/main" id="{0440D109-56D2-45C8-ADB8-11BA1E960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781">
              <a:extLst>
                <a:ext uri="{FF2B5EF4-FFF2-40B4-BE49-F238E27FC236}">
                  <a16:creationId xmlns:a16="http://schemas.microsoft.com/office/drawing/2014/main" id="{8EFDD438-9B91-4A33-9807-7326A0DCA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A275141-2476-49F8-A033-65F020D7381A}"/>
              </a:ext>
            </a:extLst>
          </p:cNvPr>
          <p:cNvSpPr/>
          <p:nvPr/>
        </p:nvSpPr>
        <p:spPr>
          <a:xfrm>
            <a:off x="2067098" y="4631988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£ 100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мингдан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£ 10 млн. дан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£ 100 млн. дан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£ 800 млн. дан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ортиқ</a:t>
            </a:r>
            <a:endParaRPr lang="ru-RU" altLang="en-US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8724828-D437-46E2-953D-87CD14B5A3E7}"/>
              </a:ext>
            </a:extLst>
          </p:cNvPr>
          <p:cNvSpPr/>
          <p:nvPr/>
        </p:nvSpPr>
        <p:spPr>
          <a:xfrm>
            <a:off x="1644268" y="4620165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2A0047F-6B82-409D-9957-D0EBBF055D3E}"/>
              </a:ext>
            </a:extLst>
          </p:cNvPr>
          <p:cNvSpPr/>
          <p:nvPr/>
        </p:nvSpPr>
        <p:spPr>
          <a:xfrm>
            <a:off x="1644268" y="4952582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FEC9DF8-ABB7-4E01-91B4-16CB0D08D0C6}"/>
              </a:ext>
            </a:extLst>
          </p:cNvPr>
          <p:cNvSpPr/>
          <p:nvPr/>
        </p:nvSpPr>
        <p:spPr>
          <a:xfrm>
            <a:off x="1644268" y="528499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1616D39-21C2-4D87-94B2-90E4C5A80B2C}"/>
              </a:ext>
            </a:extLst>
          </p:cNvPr>
          <p:cNvSpPr/>
          <p:nvPr/>
        </p:nvSpPr>
        <p:spPr>
          <a:xfrm>
            <a:off x="1644268" y="5595549"/>
            <a:ext cx="241072" cy="241072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6D22B5E-C0A4-4441-97DA-7EF049C43BE3}"/>
              </a:ext>
            </a:extLst>
          </p:cNvPr>
          <p:cNvSpPr/>
          <p:nvPr/>
        </p:nvSpPr>
        <p:spPr>
          <a:xfrm>
            <a:off x="1644268" y="2735621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DF4CBD3-E880-4C1B-86BE-13B605B33A9D}"/>
              </a:ext>
            </a:extLst>
          </p:cNvPr>
          <p:cNvSpPr/>
          <p:nvPr/>
        </p:nvSpPr>
        <p:spPr>
          <a:xfrm>
            <a:off x="1644268" y="3046171"/>
            <a:ext cx="241072" cy="241072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734750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B10BD801-5FA8-4D5D-AEA9-8679555609AA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en-US" sz="2800" b="1" dirty="0">
                <a:solidFill>
                  <a:schemeClr val="tx2"/>
                </a:solidFill>
              </a:rPr>
              <a:t>13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B320C7-B647-4B96-98FF-31EEB418629C}"/>
              </a:ext>
            </a:extLst>
          </p:cNvPr>
          <p:cNvSpPr/>
          <p:nvPr/>
        </p:nvSpPr>
        <p:spPr>
          <a:xfrm>
            <a:off x="1543014" y="1302447"/>
            <a:ext cx="102060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004BD2"/>
                </a:solidFill>
              </a:rPr>
              <a:t> «Коррупция </a:t>
            </a:r>
            <a:r>
              <a:rPr lang="ru-RU" b="1" dirty="0" err="1">
                <a:solidFill>
                  <a:srgbClr val="004BD2"/>
                </a:solidFill>
              </a:rPr>
              <a:t>учун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жиноий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жавобгарлик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тўғрисидаги</a:t>
            </a:r>
            <a:r>
              <a:rPr lang="ru-RU" b="1" dirty="0">
                <a:solidFill>
                  <a:srgbClr val="004BD2"/>
                </a:solidFill>
              </a:rPr>
              <a:t> Конвенция </a:t>
            </a:r>
            <a:r>
              <a:rPr lang="ru-RU" b="1" dirty="0" err="1">
                <a:solidFill>
                  <a:srgbClr val="004BD2"/>
                </a:solidFill>
              </a:rPr>
              <a:t>йирик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миқёсдаги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ҳужжат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ҳисобланиб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кенг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доирадаги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коррупцион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амалиётларни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мувофиқлаштирилган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равишда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криминаллаштиришга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йўналтирилган</a:t>
            </a:r>
            <a:r>
              <a:rPr lang="ru-RU" b="1" dirty="0">
                <a:solidFill>
                  <a:srgbClr val="004BD2"/>
                </a:solidFill>
              </a:rPr>
              <a:t>» </a:t>
            </a:r>
            <a:r>
              <a:rPr lang="ru-RU" b="1" dirty="0" err="1">
                <a:solidFill>
                  <a:srgbClr val="004BD2"/>
                </a:solidFill>
              </a:rPr>
              <a:t>деган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фикр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тўғрими</a:t>
            </a:r>
            <a:r>
              <a:rPr lang="ru-RU" b="1" dirty="0">
                <a:solidFill>
                  <a:srgbClr val="004BD2"/>
                </a:solidFill>
              </a:rPr>
              <a:t>?</a:t>
            </a:r>
          </a:p>
        </p:txBody>
      </p:sp>
      <p:grpSp>
        <p:nvGrpSpPr>
          <p:cNvPr id="9" name="Group 775">
            <a:extLst>
              <a:ext uri="{FF2B5EF4-FFF2-40B4-BE49-F238E27FC236}">
                <a16:creationId xmlns:a16="http://schemas.microsoft.com/office/drawing/2014/main" id="{BBFF6424-5427-4098-AF01-2B209B5F6D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2DDE3639-E257-4CF2-89EA-66543B091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FAE47907-AA75-4DE8-817B-AF34890F6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8C8ECC16-32C9-4A57-AB98-8845B35B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0063CAEC-0DFF-4BA4-AC63-EBA3220A3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3C52E6F7-3C52-4E7A-A1DD-5D334E29A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BB2EB8A1-01CA-4AD9-AF7C-B031940E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91F040B-1D6D-468E-ADE0-12357B72FA51}"/>
              </a:ext>
            </a:extLst>
          </p:cNvPr>
          <p:cNvSpPr/>
          <p:nvPr/>
        </p:nvSpPr>
        <p:spPr>
          <a:xfrm>
            <a:off x="2067098" y="2387182"/>
            <a:ext cx="9681990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Йўқ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8F355DB-55FA-434B-9EF1-8B27D5E2A75C}"/>
              </a:ext>
            </a:extLst>
          </p:cNvPr>
          <p:cNvSpPr/>
          <p:nvPr/>
        </p:nvSpPr>
        <p:spPr>
          <a:xfrm>
            <a:off x="1644268" y="237535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13450E2-5A44-4190-AB4B-53AFD1A34830}"/>
              </a:ext>
            </a:extLst>
          </p:cNvPr>
          <p:cNvSpPr/>
          <p:nvPr/>
        </p:nvSpPr>
        <p:spPr>
          <a:xfrm>
            <a:off x="1644268" y="2703741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A3154132-2C21-4169-98F7-884A3026B97B}"/>
              </a:ext>
            </a:extLst>
          </p:cNvPr>
          <p:cNvSpPr/>
          <p:nvPr/>
        </p:nvSpPr>
        <p:spPr>
          <a:xfrm>
            <a:off x="440353" y="3824686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en-US" sz="2800" b="1" dirty="0">
                <a:solidFill>
                  <a:schemeClr val="tx2"/>
                </a:solidFill>
              </a:rPr>
              <a:t>14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B3D6D7-9787-46CD-A5E3-654C82482DE5}"/>
              </a:ext>
            </a:extLst>
          </p:cNvPr>
          <p:cNvSpPr/>
          <p:nvPr/>
        </p:nvSpPr>
        <p:spPr>
          <a:xfrm>
            <a:off x="1543014" y="3956055"/>
            <a:ext cx="10206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004BD2"/>
                </a:solidFill>
              </a:rPr>
              <a:t>«</a:t>
            </a:r>
            <a:r>
              <a:rPr lang="ru-RU" b="1" dirty="0" err="1">
                <a:solidFill>
                  <a:srgbClr val="004BD2"/>
                </a:solidFill>
              </a:rPr>
              <a:t>Ўзбекистон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Республикаси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фуқаролари</a:t>
            </a:r>
            <a:r>
              <a:rPr lang="ru-RU" b="1" dirty="0">
                <a:solidFill>
                  <a:srgbClr val="004BD2"/>
                </a:solidFill>
              </a:rPr>
              <a:t> FCPA </a:t>
            </a:r>
            <a:r>
              <a:rPr lang="ru-RU" b="1" dirty="0" err="1">
                <a:solidFill>
                  <a:srgbClr val="004BD2"/>
                </a:solidFill>
              </a:rPr>
              <a:t>қонунини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бузганлиги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учун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жавобгарликка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тортила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олмайдилар</a:t>
            </a:r>
            <a:r>
              <a:rPr lang="ru-RU" b="1" dirty="0">
                <a:solidFill>
                  <a:srgbClr val="004BD2"/>
                </a:solidFill>
              </a:rPr>
              <a:t>» </a:t>
            </a:r>
            <a:r>
              <a:rPr lang="ru-RU" b="1" dirty="0" err="1">
                <a:solidFill>
                  <a:srgbClr val="004BD2"/>
                </a:solidFill>
              </a:rPr>
              <a:t>деган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фикр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тўғрими</a:t>
            </a:r>
            <a:r>
              <a:rPr lang="ru-RU" b="1" dirty="0">
                <a:solidFill>
                  <a:srgbClr val="004BD2"/>
                </a:solidFill>
              </a:rPr>
              <a:t>?</a:t>
            </a:r>
          </a:p>
        </p:txBody>
      </p:sp>
      <p:grpSp>
        <p:nvGrpSpPr>
          <p:cNvPr id="24" name="Group 775">
            <a:extLst>
              <a:ext uri="{FF2B5EF4-FFF2-40B4-BE49-F238E27FC236}">
                <a16:creationId xmlns:a16="http://schemas.microsoft.com/office/drawing/2014/main" id="{64BE5369-00BF-452F-9748-B23F97E5CC3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3862396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25" name="Freeform 776">
              <a:extLst>
                <a:ext uri="{FF2B5EF4-FFF2-40B4-BE49-F238E27FC236}">
                  <a16:creationId xmlns:a16="http://schemas.microsoft.com/office/drawing/2014/main" id="{8577BDEA-E871-4750-93BC-0CC1F1C510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777">
              <a:extLst>
                <a:ext uri="{FF2B5EF4-FFF2-40B4-BE49-F238E27FC236}">
                  <a16:creationId xmlns:a16="http://schemas.microsoft.com/office/drawing/2014/main" id="{3203402E-5D01-4A5B-971B-B0B2F2F17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778">
              <a:extLst>
                <a:ext uri="{FF2B5EF4-FFF2-40B4-BE49-F238E27FC236}">
                  <a16:creationId xmlns:a16="http://schemas.microsoft.com/office/drawing/2014/main" id="{D6CCD23A-6121-4070-A28F-F0FA81A8A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779">
              <a:extLst>
                <a:ext uri="{FF2B5EF4-FFF2-40B4-BE49-F238E27FC236}">
                  <a16:creationId xmlns:a16="http://schemas.microsoft.com/office/drawing/2014/main" id="{258BE4BD-DE4D-4514-A4DC-6725142CF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780">
              <a:extLst>
                <a:ext uri="{FF2B5EF4-FFF2-40B4-BE49-F238E27FC236}">
                  <a16:creationId xmlns:a16="http://schemas.microsoft.com/office/drawing/2014/main" id="{0440D109-56D2-45C8-ADB8-11BA1E960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781">
              <a:extLst>
                <a:ext uri="{FF2B5EF4-FFF2-40B4-BE49-F238E27FC236}">
                  <a16:creationId xmlns:a16="http://schemas.microsoft.com/office/drawing/2014/main" id="{8EFDD438-9B91-4A33-9807-7326A0DCA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A275141-2476-49F8-A033-65F020D7381A}"/>
              </a:ext>
            </a:extLst>
          </p:cNvPr>
          <p:cNvSpPr/>
          <p:nvPr/>
        </p:nvSpPr>
        <p:spPr>
          <a:xfrm>
            <a:off x="2067098" y="4769148"/>
            <a:ext cx="9681990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Йўқ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8724828-D437-46E2-953D-87CD14B5A3E7}"/>
              </a:ext>
            </a:extLst>
          </p:cNvPr>
          <p:cNvSpPr/>
          <p:nvPr/>
        </p:nvSpPr>
        <p:spPr>
          <a:xfrm>
            <a:off x="1644268" y="4757325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2A0047F-6B82-409D-9957-D0EBBF055D3E}"/>
              </a:ext>
            </a:extLst>
          </p:cNvPr>
          <p:cNvSpPr/>
          <p:nvPr/>
        </p:nvSpPr>
        <p:spPr>
          <a:xfrm>
            <a:off x="1644268" y="5089742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8255566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B10BD801-5FA8-4D5D-AEA9-8679555609AA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en-US" sz="2800" b="1" dirty="0">
                <a:solidFill>
                  <a:schemeClr val="tx2"/>
                </a:solidFill>
              </a:rPr>
              <a:t>13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B320C7-B647-4B96-98FF-31EEB418629C}"/>
              </a:ext>
            </a:extLst>
          </p:cNvPr>
          <p:cNvSpPr/>
          <p:nvPr/>
        </p:nvSpPr>
        <p:spPr>
          <a:xfrm>
            <a:off x="1543014" y="1302447"/>
            <a:ext cx="102060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004BD2"/>
                </a:solidFill>
              </a:rPr>
              <a:t> «Коррупция </a:t>
            </a:r>
            <a:r>
              <a:rPr lang="ru-RU" b="1" dirty="0" err="1">
                <a:solidFill>
                  <a:srgbClr val="004BD2"/>
                </a:solidFill>
              </a:rPr>
              <a:t>учун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жиноий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жавобгарлик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тўғрисидаги</a:t>
            </a:r>
            <a:r>
              <a:rPr lang="ru-RU" b="1" dirty="0">
                <a:solidFill>
                  <a:srgbClr val="004BD2"/>
                </a:solidFill>
              </a:rPr>
              <a:t> Конвенция </a:t>
            </a:r>
            <a:r>
              <a:rPr lang="ru-RU" b="1" dirty="0" err="1">
                <a:solidFill>
                  <a:srgbClr val="004BD2"/>
                </a:solidFill>
              </a:rPr>
              <a:t>йирик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миқёсдаги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ҳужжат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ҳисобланиб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кенг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доирадаги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коррупцион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амалиётларни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мувофиқлаштирилган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равишда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криминаллаштиришга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йўналтирилган</a:t>
            </a:r>
            <a:r>
              <a:rPr lang="ru-RU" b="1" dirty="0">
                <a:solidFill>
                  <a:srgbClr val="004BD2"/>
                </a:solidFill>
              </a:rPr>
              <a:t>» </a:t>
            </a:r>
            <a:r>
              <a:rPr lang="ru-RU" b="1" dirty="0" err="1">
                <a:solidFill>
                  <a:srgbClr val="004BD2"/>
                </a:solidFill>
              </a:rPr>
              <a:t>деган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фикр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тўғрими</a:t>
            </a:r>
            <a:r>
              <a:rPr lang="ru-RU" b="1" dirty="0">
                <a:solidFill>
                  <a:srgbClr val="004BD2"/>
                </a:solidFill>
              </a:rPr>
              <a:t>?</a:t>
            </a:r>
          </a:p>
        </p:txBody>
      </p:sp>
      <p:grpSp>
        <p:nvGrpSpPr>
          <p:cNvPr id="9" name="Group 775">
            <a:extLst>
              <a:ext uri="{FF2B5EF4-FFF2-40B4-BE49-F238E27FC236}">
                <a16:creationId xmlns:a16="http://schemas.microsoft.com/office/drawing/2014/main" id="{BBFF6424-5427-4098-AF01-2B209B5F6D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2DDE3639-E257-4CF2-89EA-66543B091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FAE47907-AA75-4DE8-817B-AF34890F6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8C8ECC16-32C9-4A57-AB98-8845B35B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0063CAEC-0DFF-4BA4-AC63-EBA3220A3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3C52E6F7-3C52-4E7A-A1DD-5D334E29A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BB2EB8A1-01CA-4AD9-AF7C-B031940E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91F040B-1D6D-468E-ADE0-12357B72FA51}"/>
              </a:ext>
            </a:extLst>
          </p:cNvPr>
          <p:cNvSpPr/>
          <p:nvPr/>
        </p:nvSpPr>
        <p:spPr>
          <a:xfrm>
            <a:off x="2067098" y="2387182"/>
            <a:ext cx="9681990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</a:t>
            </a:r>
            <a:endParaRPr lang="ru-RU" altLang="en-US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Йўқ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8F355DB-55FA-434B-9EF1-8B27D5E2A75C}"/>
              </a:ext>
            </a:extLst>
          </p:cNvPr>
          <p:cNvSpPr/>
          <p:nvPr/>
        </p:nvSpPr>
        <p:spPr>
          <a:xfrm>
            <a:off x="1644268" y="2375359"/>
            <a:ext cx="241072" cy="241072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13450E2-5A44-4190-AB4B-53AFD1A34830}"/>
              </a:ext>
            </a:extLst>
          </p:cNvPr>
          <p:cNvSpPr/>
          <p:nvPr/>
        </p:nvSpPr>
        <p:spPr>
          <a:xfrm>
            <a:off x="1644268" y="2703741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A3154132-2C21-4169-98F7-884A3026B97B}"/>
              </a:ext>
            </a:extLst>
          </p:cNvPr>
          <p:cNvSpPr/>
          <p:nvPr/>
        </p:nvSpPr>
        <p:spPr>
          <a:xfrm>
            <a:off x="440353" y="3824686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en-US" sz="2800" b="1" dirty="0">
                <a:solidFill>
                  <a:schemeClr val="tx2"/>
                </a:solidFill>
              </a:rPr>
              <a:t>14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B3D6D7-9787-46CD-A5E3-654C82482DE5}"/>
              </a:ext>
            </a:extLst>
          </p:cNvPr>
          <p:cNvSpPr/>
          <p:nvPr/>
        </p:nvSpPr>
        <p:spPr>
          <a:xfrm>
            <a:off x="1543014" y="3956055"/>
            <a:ext cx="10206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004BD2"/>
                </a:solidFill>
              </a:rPr>
              <a:t>«</a:t>
            </a:r>
            <a:r>
              <a:rPr lang="ru-RU" b="1" dirty="0" err="1">
                <a:solidFill>
                  <a:srgbClr val="004BD2"/>
                </a:solidFill>
              </a:rPr>
              <a:t>Ўзбекистон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Республикаси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фуқаролари</a:t>
            </a:r>
            <a:r>
              <a:rPr lang="ru-RU" b="1" dirty="0">
                <a:solidFill>
                  <a:srgbClr val="004BD2"/>
                </a:solidFill>
              </a:rPr>
              <a:t> FCPA </a:t>
            </a:r>
            <a:r>
              <a:rPr lang="ru-RU" b="1" dirty="0" err="1">
                <a:solidFill>
                  <a:srgbClr val="004BD2"/>
                </a:solidFill>
              </a:rPr>
              <a:t>қонунини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бузганлиги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учун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жавобгарликка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тортила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олмайдилар</a:t>
            </a:r>
            <a:r>
              <a:rPr lang="ru-RU" b="1" dirty="0">
                <a:solidFill>
                  <a:srgbClr val="004BD2"/>
                </a:solidFill>
              </a:rPr>
              <a:t>» </a:t>
            </a:r>
            <a:r>
              <a:rPr lang="ru-RU" b="1" dirty="0" err="1">
                <a:solidFill>
                  <a:srgbClr val="004BD2"/>
                </a:solidFill>
              </a:rPr>
              <a:t>деган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фикр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тўғрими</a:t>
            </a:r>
            <a:r>
              <a:rPr lang="ru-RU" b="1" dirty="0">
                <a:solidFill>
                  <a:srgbClr val="004BD2"/>
                </a:solidFill>
              </a:rPr>
              <a:t>?</a:t>
            </a:r>
          </a:p>
        </p:txBody>
      </p:sp>
      <p:grpSp>
        <p:nvGrpSpPr>
          <p:cNvPr id="24" name="Group 775">
            <a:extLst>
              <a:ext uri="{FF2B5EF4-FFF2-40B4-BE49-F238E27FC236}">
                <a16:creationId xmlns:a16="http://schemas.microsoft.com/office/drawing/2014/main" id="{64BE5369-00BF-452F-9748-B23F97E5CC3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3862396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25" name="Freeform 776">
              <a:extLst>
                <a:ext uri="{FF2B5EF4-FFF2-40B4-BE49-F238E27FC236}">
                  <a16:creationId xmlns:a16="http://schemas.microsoft.com/office/drawing/2014/main" id="{8577BDEA-E871-4750-93BC-0CC1F1C510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777">
              <a:extLst>
                <a:ext uri="{FF2B5EF4-FFF2-40B4-BE49-F238E27FC236}">
                  <a16:creationId xmlns:a16="http://schemas.microsoft.com/office/drawing/2014/main" id="{3203402E-5D01-4A5B-971B-B0B2F2F17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778">
              <a:extLst>
                <a:ext uri="{FF2B5EF4-FFF2-40B4-BE49-F238E27FC236}">
                  <a16:creationId xmlns:a16="http://schemas.microsoft.com/office/drawing/2014/main" id="{D6CCD23A-6121-4070-A28F-F0FA81A8A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779">
              <a:extLst>
                <a:ext uri="{FF2B5EF4-FFF2-40B4-BE49-F238E27FC236}">
                  <a16:creationId xmlns:a16="http://schemas.microsoft.com/office/drawing/2014/main" id="{258BE4BD-DE4D-4514-A4DC-6725142CF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780">
              <a:extLst>
                <a:ext uri="{FF2B5EF4-FFF2-40B4-BE49-F238E27FC236}">
                  <a16:creationId xmlns:a16="http://schemas.microsoft.com/office/drawing/2014/main" id="{0440D109-56D2-45C8-ADB8-11BA1E960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781">
              <a:extLst>
                <a:ext uri="{FF2B5EF4-FFF2-40B4-BE49-F238E27FC236}">
                  <a16:creationId xmlns:a16="http://schemas.microsoft.com/office/drawing/2014/main" id="{8EFDD438-9B91-4A33-9807-7326A0DCA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A275141-2476-49F8-A033-65F020D7381A}"/>
              </a:ext>
            </a:extLst>
          </p:cNvPr>
          <p:cNvSpPr/>
          <p:nvPr/>
        </p:nvSpPr>
        <p:spPr>
          <a:xfrm>
            <a:off x="2067098" y="4769148"/>
            <a:ext cx="9681990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Йўқ</a:t>
            </a:r>
            <a:endParaRPr lang="ru-RU" altLang="en-US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8724828-D437-46E2-953D-87CD14B5A3E7}"/>
              </a:ext>
            </a:extLst>
          </p:cNvPr>
          <p:cNvSpPr/>
          <p:nvPr/>
        </p:nvSpPr>
        <p:spPr>
          <a:xfrm>
            <a:off x="1644268" y="4757325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2A0047F-6B82-409D-9957-D0EBBF055D3E}"/>
              </a:ext>
            </a:extLst>
          </p:cNvPr>
          <p:cNvSpPr/>
          <p:nvPr/>
        </p:nvSpPr>
        <p:spPr>
          <a:xfrm>
            <a:off x="1644268" y="5089742"/>
            <a:ext cx="241072" cy="241072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8074794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B10BD801-5FA8-4D5D-AEA9-8679555609AA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en-US" sz="2800" b="1" dirty="0">
                <a:solidFill>
                  <a:schemeClr val="tx2"/>
                </a:solidFill>
              </a:rPr>
              <a:t>15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B320C7-B647-4B96-98FF-31EEB418629C}"/>
              </a:ext>
            </a:extLst>
          </p:cNvPr>
          <p:cNvSpPr/>
          <p:nvPr/>
        </p:nvSpPr>
        <p:spPr>
          <a:xfrm>
            <a:off x="1543014" y="1302447"/>
            <a:ext cx="102060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004BD2"/>
                </a:solidFill>
              </a:rPr>
              <a:t>«Агар компания </a:t>
            </a:r>
            <a:r>
              <a:rPr lang="ru-RU" b="1" dirty="0" err="1">
                <a:solidFill>
                  <a:srgbClr val="004BD2"/>
                </a:solidFill>
              </a:rPr>
              <a:t>унга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алоқадор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шахслар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томонидан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амалга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оширилган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ҳаракатларни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олдини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олиш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учун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зарур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даражада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чоралар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қўлланилганлигини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исботлаган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тақдирда</a:t>
            </a:r>
            <a:r>
              <a:rPr lang="ru-RU" b="1" dirty="0">
                <a:solidFill>
                  <a:srgbClr val="004BD2"/>
                </a:solidFill>
              </a:rPr>
              <a:t> компания UKBA </a:t>
            </a:r>
            <a:r>
              <a:rPr lang="ru-RU" b="1" dirty="0" err="1">
                <a:solidFill>
                  <a:srgbClr val="004BD2"/>
                </a:solidFill>
              </a:rPr>
              <a:t>бузилганлиги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учун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жавобгарликка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тортилмаслиги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мумкин</a:t>
            </a:r>
            <a:r>
              <a:rPr lang="ru-RU" b="1" dirty="0">
                <a:solidFill>
                  <a:srgbClr val="004BD2"/>
                </a:solidFill>
              </a:rPr>
              <a:t>» </a:t>
            </a:r>
            <a:r>
              <a:rPr lang="ru-RU" b="1" dirty="0" err="1">
                <a:solidFill>
                  <a:srgbClr val="004BD2"/>
                </a:solidFill>
              </a:rPr>
              <a:t>деган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фикр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тўғрими</a:t>
            </a:r>
            <a:r>
              <a:rPr lang="ru-RU" b="1" dirty="0">
                <a:solidFill>
                  <a:srgbClr val="004BD2"/>
                </a:solidFill>
              </a:rPr>
              <a:t>? </a:t>
            </a:r>
          </a:p>
        </p:txBody>
      </p:sp>
      <p:grpSp>
        <p:nvGrpSpPr>
          <p:cNvPr id="9" name="Group 775">
            <a:extLst>
              <a:ext uri="{FF2B5EF4-FFF2-40B4-BE49-F238E27FC236}">
                <a16:creationId xmlns:a16="http://schemas.microsoft.com/office/drawing/2014/main" id="{BBFF6424-5427-4098-AF01-2B209B5F6D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2DDE3639-E257-4CF2-89EA-66543B091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FAE47907-AA75-4DE8-817B-AF34890F6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8C8ECC16-32C9-4A57-AB98-8845B35B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0063CAEC-0DFF-4BA4-AC63-EBA3220A3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3C52E6F7-3C52-4E7A-A1DD-5D334E29A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BB2EB8A1-01CA-4AD9-AF7C-B031940E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91F040B-1D6D-468E-ADE0-12357B72FA51}"/>
              </a:ext>
            </a:extLst>
          </p:cNvPr>
          <p:cNvSpPr/>
          <p:nvPr/>
        </p:nvSpPr>
        <p:spPr>
          <a:xfrm>
            <a:off x="2067098" y="2752942"/>
            <a:ext cx="9681990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ЙЎқ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8F355DB-55FA-434B-9EF1-8B27D5E2A75C}"/>
              </a:ext>
            </a:extLst>
          </p:cNvPr>
          <p:cNvSpPr/>
          <p:nvPr/>
        </p:nvSpPr>
        <p:spPr>
          <a:xfrm>
            <a:off x="1644268" y="274111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13450E2-5A44-4190-AB4B-53AFD1A34830}"/>
              </a:ext>
            </a:extLst>
          </p:cNvPr>
          <p:cNvSpPr/>
          <p:nvPr/>
        </p:nvSpPr>
        <p:spPr>
          <a:xfrm>
            <a:off x="1644268" y="3069501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7485774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B10BD801-5FA8-4D5D-AEA9-8679555609AA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en-US" sz="2800" b="1" dirty="0">
                <a:solidFill>
                  <a:schemeClr val="tx2"/>
                </a:solidFill>
              </a:rPr>
              <a:t>15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B320C7-B647-4B96-98FF-31EEB418629C}"/>
              </a:ext>
            </a:extLst>
          </p:cNvPr>
          <p:cNvSpPr/>
          <p:nvPr/>
        </p:nvSpPr>
        <p:spPr>
          <a:xfrm>
            <a:off x="1543014" y="1302447"/>
            <a:ext cx="102060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004BD2"/>
                </a:solidFill>
              </a:rPr>
              <a:t>«Агар компания </a:t>
            </a:r>
            <a:r>
              <a:rPr lang="ru-RU" b="1" dirty="0" err="1">
                <a:solidFill>
                  <a:srgbClr val="004BD2"/>
                </a:solidFill>
              </a:rPr>
              <a:t>унга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алоқадор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шахслар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томонидан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амалга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оширилган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ҳаракатларни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олдини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олиш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учун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зарур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даражада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чоралар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қўлланилганлигини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исботлаган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тақдирда</a:t>
            </a:r>
            <a:r>
              <a:rPr lang="ru-RU" b="1" dirty="0">
                <a:solidFill>
                  <a:srgbClr val="004BD2"/>
                </a:solidFill>
              </a:rPr>
              <a:t> компания UKBA </a:t>
            </a:r>
            <a:r>
              <a:rPr lang="ru-RU" b="1" dirty="0" err="1">
                <a:solidFill>
                  <a:srgbClr val="004BD2"/>
                </a:solidFill>
              </a:rPr>
              <a:t>бузилганлиги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учун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жавобгарликка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тортилмаслиги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мумкин</a:t>
            </a:r>
            <a:r>
              <a:rPr lang="ru-RU" b="1" dirty="0">
                <a:solidFill>
                  <a:srgbClr val="004BD2"/>
                </a:solidFill>
              </a:rPr>
              <a:t>» </a:t>
            </a:r>
            <a:r>
              <a:rPr lang="ru-RU" b="1" dirty="0" err="1">
                <a:solidFill>
                  <a:srgbClr val="004BD2"/>
                </a:solidFill>
              </a:rPr>
              <a:t>деган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фикр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тўғрими</a:t>
            </a:r>
            <a:r>
              <a:rPr lang="ru-RU" b="1" dirty="0">
                <a:solidFill>
                  <a:srgbClr val="004BD2"/>
                </a:solidFill>
              </a:rPr>
              <a:t>? </a:t>
            </a:r>
          </a:p>
        </p:txBody>
      </p:sp>
      <p:grpSp>
        <p:nvGrpSpPr>
          <p:cNvPr id="9" name="Group 775">
            <a:extLst>
              <a:ext uri="{FF2B5EF4-FFF2-40B4-BE49-F238E27FC236}">
                <a16:creationId xmlns:a16="http://schemas.microsoft.com/office/drawing/2014/main" id="{BBFF6424-5427-4098-AF01-2B209B5F6D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2DDE3639-E257-4CF2-89EA-66543B091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FAE47907-AA75-4DE8-817B-AF34890F6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8C8ECC16-32C9-4A57-AB98-8845B35B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0063CAEC-0DFF-4BA4-AC63-EBA3220A3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3C52E6F7-3C52-4E7A-A1DD-5D334E29A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BB2EB8A1-01CA-4AD9-AF7C-B031940E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91F040B-1D6D-468E-ADE0-12357B72FA51}"/>
              </a:ext>
            </a:extLst>
          </p:cNvPr>
          <p:cNvSpPr/>
          <p:nvPr/>
        </p:nvSpPr>
        <p:spPr>
          <a:xfrm>
            <a:off x="2067098" y="2759919"/>
            <a:ext cx="9681990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</a:t>
            </a:r>
            <a:endParaRPr lang="ru-RU" altLang="en-US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Йўқ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8F355DB-55FA-434B-9EF1-8B27D5E2A75C}"/>
              </a:ext>
            </a:extLst>
          </p:cNvPr>
          <p:cNvSpPr/>
          <p:nvPr/>
        </p:nvSpPr>
        <p:spPr>
          <a:xfrm>
            <a:off x="1644268" y="2741119"/>
            <a:ext cx="241072" cy="241072"/>
          </a:xfrm>
          <a:prstGeom prst="ellipse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13450E2-5A44-4190-AB4B-53AFD1A34830}"/>
              </a:ext>
            </a:extLst>
          </p:cNvPr>
          <p:cNvSpPr/>
          <p:nvPr/>
        </p:nvSpPr>
        <p:spPr>
          <a:xfrm>
            <a:off x="1644268" y="3069501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6950878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976362-EEFE-41DA-AB1E-EA56A251F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Манбалар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6ACF8D-D254-490F-9A1C-274ABB18F7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08CA584-635D-4796-88F7-00606DDDB0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646685"/>
              </p:ext>
            </p:extLst>
          </p:nvPr>
        </p:nvGraphicFramePr>
        <p:xfrm>
          <a:off x="431999" y="854710"/>
          <a:ext cx="6629874" cy="59834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443">
                  <a:extLst>
                    <a:ext uri="{9D8B030D-6E8A-4147-A177-3AD203B41FA5}">
                      <a16:colId xmlns:a16="http://schemas.microsoft.com/office/drawing/2014/main" val="2193482045"/>
                    </a:ext>
                  </a:extLst>
                </a:gridCol>
                <a:gridCol w="2892873">
                  <a:extLst>
                    <a:ext uri="{9D8B030D-6E8A-4147-A177-3AD203B41FA5}">
                      <a16:colId xmlns:a16="http://schemas.microsoft.com/office/drawing/2014/main" val="3971541313"/>
                    </a:ext>
                  </a:extLst>
                </a:gridCol>
                <a:gridCol w="3461558">
                  <a:extLst>
                    <a:ext uri="{9D8B030D-6E8A-4147-A177-3AD203B41FA5}">
                      <a16:colId xmlns:a16="http://schemas.microsoft.com/office/drawing/2014/main" val="3741983610"/>
                    </a:ext>
                  </a:extLst>
                </a:gridCol>
              </a:tblGrid>
              <a:tr h="202402">
                <a:tc>
                  <a:txBody>
                    <a:bodyPr/>
                    <a:lstStyle/>
                    <a:p>
                      <a:pPr algn="ctr"/>
                      <a:r>
                        <a:rPr lang="en-US" sz="1000" b="1" spc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000" b="1" spc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409" marR="50409" marT="50409" marB="50409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3" indent="0" algn="l" defTabSz="7620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spc="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Бирлашган</a:t>
                      </a:r>
                      <a:r>
                        <a:rPr lang="ru-RU" sz="1000" b="0" kern="1200" spc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kern="1200" spc="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Миллатлар</a:t>
                      </a:r>
                      <a:r>
                        <a:rPr lang="ru-RU" sz="1000" b="0" kern="1200" spc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kern="1200" spc="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Ташкилотининг</a:t>
                      </a:r>
                      <a:r>
                        <a:rPr lang="ru-RU" sz="1000" b="0" kern="1200" spc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kern="1200" spc="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Коррупцияга</a:t>
                      </a:r>
                      <a:r>
                        <a:rPr lang="ru-RU" sz="1000" b="0" kern="1200" spc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kern="1200" spc="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қарши</a:t>
                      </a:r>
                      <a:r>
                        <a:rPr lang="ru-RU" sz="1000" b="0" kern="1200" spc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kern="1200" spc="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конвенцияси</a:t>
                      </a:r>
                      <a:r>
                        <a:rPr lang="ru-RU" sz="1000" b="0" kern="1200" spc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50409" marR="50409" marT="50409" marB="50409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3" indent="0" algn="l" defTabSz="7620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 spc="0" baseline="0" dirty="0">
                          <a:solidFill>
                            <a:srgbClr val="004BD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https://www.unodc.org/documents/treaties/UNCAC/Publications/Convention/08-50028_R.pdf</a:t>
                      </a:r>
                      <a:r>
                        <a:rPr lang="en-US" sz="1000" b="0" kern="1200" spc="0" baseline="0" dirty="0">
                          <a:solidFill>
                            <a:srgbClr val="004BD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ru-RU" sz="1000" b="0" kern="1200" spc="0" baseline="0" dirty="0">
                        <a:solidFill>
                          <a:srgbClr val="004BD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409" marR="50409" marT="50409" marB="50409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728040"/>
                  </a:ext>
                </a:extLst>
              </a:tr>
              <a:tr h="147124">
                <a:tc>
                  <a:txBody>
                    <a:bodyPr/>
                    <a:lstStyle/>
                    <a:p>
                      <a:pPr algn="ctr"/>
                      <a:r>
                        <a:rPr lang="en-US" sz="1000" b="1" spc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000" b="1" spc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409" marR="50409" marT="50409" marB="50409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3" indent="0" algn="l" defTabSz="7620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spc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Коррупция </a:t>
                      </a:r>
                      <a:r>
                        <a:rPr lang="ru-RU" sz="1000" b="0" kern="1200" spc="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учун</a:t>
                      </a:r>
                      <a:r>
                        <a:rPr lang="ru-RU" sz="1000" b="0" kern="1200" spc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kern="1200" spc="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жиноий</a:t>
                      </a:r>
                      <a:r>
                        <a:rPr lang="ru-RU" sz="1000" b="0" kern="1200" spc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kern="1200" spc="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жавобгарлик</a:t>
                      </a:r>
                      <a:r>
                        <a:rPr lang="ru-RU" sz="1000" b="0" kern="1200" spc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kern="1200" spc="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тўғрисидаги</a:t>
                      </a:r>
                      <a:r>
                        <a:rPr lang="ru-RU" sz="1000" b="0" kern="1200" spc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конвенция</a:t>
                      </a:r>
                      <a:endParaRPr lang="en-US" sz="1000" b="0" kern="1200" spc="0" baseline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409" marR="50409" marT="50409" marB="50409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3" indent="0" algn="l" defTabSz="7620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 spc="0" baseline="0" dirty="0">
                          <a:solidFill>
                            <a:srgbClr val="004BD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https://rm.coe.int/168007f58c</a:t>
                      </a:r>
                      <a:r>
                        <a:rPr lang="ru-RU" sz="1000" b="0" kern="1200" spc="0" baseline="0" dirty="0">
                          <a:solidFill>
                            <a:srgbClr val="004BD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en-US" sz="1000" b="0" kern="1200" spc="0" baseline="0" dirty="0">
                        <a:solidFill>
                          <a:srgbClr val="004BD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409" marR="50409" marT="50409" marB="50409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2219209"/>
                  </a:ext>
                </a:extLst>
              </a:tr>
              <a:tr h="202402">
                <a:tc>
                  <a:txBody>
                    <a:bodyPr/>
                    <a:lstStyle/>
                    <a:p>
                      <a:pPr algn="ctr"/>
                      <a:r>
                        <a:rPr lang="en-US" sz="1000" b="1" spc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GB" sz="1000" b="1" spc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409" marR="50409" marT="50409" marB="50409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3" indent="0" algn="l" defTabSz="7620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Европа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Кенгашининг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расмий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сайти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ru-RU" sz="1000" b="0" kern="1200" spc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Коррупция </a:t>
                      </a:r>
                      <a:r>
                        <a:rPr lang="ru-RU" sz="1000" b="0" kern="1200" spc="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учун</a:t>
                      </a:r>
                      <a:r>
                        <a:rPr lang="ru-RU" sz="1000" b="0" kern="1200" spc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kern="1200" spc="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жиноий</a:t>
                      </a:r>
                      <a:r>
                        <a:rPr lang="ru-RU" sz="1000" b="0" kern="1200" spc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kern="1200" spc="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жавобгарлик</a:t>
                      </a:r>
                      <a:r>
                        <a:rPr lang="ru-RU" sz="1000" b="0" kern="1200" spc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kern="1200" spc="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тўғрисидаги</a:t>
                      </a:r>
                      <a:r>
                        <a:rPr lang="ru-RU" sz="1000" b="0" kern="1200" spc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конвенция</a:t>
                      </a:r>
                      <a:endParaRPr lang="en-US" sz="1000" b="0" kern="1200" spc="0" baseline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409" marR="50409" marT="50409" marB="50409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3" indent="0" algn="l" defTabSz="7620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rgbClr val="004BD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https://www.coe.int/ru/web/impact-convention-human-rights/criminal-law-convention-on-corruption#/</a:t>
                      </a:r>
                      <a:r>
                        <a:rPr lang="ru-RU" sz="1000" dirty="0">
                          <a:solidFill>
                            <a:srgbClr val="004BD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50409" marR="50409" marT="50409" marB="50409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6839295"/>
                  </a:ext>
                </a:extLst>
              </a:tr>
              <a:tr h="257680">
                <a:tc>
                  <a:txBody>
                    <a:bodyPr/>
                    <a:lstStyle/>
                    <a:p>
                      <a:pPr algn="ctr"/>
                      <a:r>
                        <a:rPr lang="en-US" sz="1000" b="1" spc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sz="1000" b="1" spc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409" marR="50409" marT="50409" marB="50409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3" indent="0" algn="l" defTabSz="7620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Европа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Кенгашининг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расмий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сайти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Европанинг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коррупция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учун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фуқаролик-ҳуқуқий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жавобгарлини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тўғрисидаги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конвенцияси</a:t>
                      </a:r>
                      <a:endParaRPr lang="en-US" sz="1000" b="0" kern="1200" spc="0" baseline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409" marR="50409" marT="50409" marB="50409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3" indent="0" algn="l" defTabSz="7620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 spc="0" baseline="0" dirty="0">
                          <a:solidFill>
                            <a:srgbClr val="004BD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https://www.coe.int/ru/web/impact-convention-human-rights/civil-law-convention-on-corruption#/</a:t>
                      </a:r>
                      <a:r>
                        <a:rPr lang="ru-RU" sz="1000" b="0" kern="1200" spc="0" baseline="0" dirty="0">
                          <a:solidFill>
                            <a:srgbClr val="004BD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en-US" sz="1000" b="0" kern="1200" spc="0" baseline="0" dirty="0">
                        <a:solidFill>
                          <a:srgbClr val="004BD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409" marR="50409" marT="50409" marB="50409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4626881"/>
                  </a:ext>
                </a:extLst>
              </a:tr>
              <a:tr h="147124">
                <a:tc>
                  <a:txBody>
                    <a:bodyPr/>
                    <a:lstStyle/>
                    <a:p>
                      <a:pPr algn="ctr"/>
                      <a:r>
                        <a:rPr lang="en-GB" sz="1000" b="1" spc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50409" marR="50409" marT="50409" marB="50409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3" indent="0" algn="l" defTabSz="7620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spc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kern="1200" spc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Transparency International</a:t>
                      </a:r>
                      <a:r>
                        <a:rPr lang="uz-Cyrl-UZ" sz="1000" b="0" kern="1200" spc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расмий сайти</a:t>
                      </a:r>
                      <a:endParaRPr lang="en-US" sz="1000" b="0" kern="1200" spc="0" baseline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409" marR="50409" marT="50409" marB="50409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3" indent="0" algn="l" defTabSz="7620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 spc="0" baseline="0" dirty="0">
                          <a:solidFill>
                            <a:srgbClr val="004BD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https://www.transparency.org/en/cpi/2021</a:t>
                      </a:r>
                      <a:r>
                        <a:rPr lang="ru-RU" sz="1000" b="0" kern="1200" spc="0" baseline="0" dirty="0">
                          <a:solidFill>
                            <a:srgbClr val="004BD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en-US" sz="1000" b="0" kern="1200" spc="0" baseline="0" dirty="0">
                        <a:solidFill>
                          <a:srgbClr val="004BD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409" marR="50409" marT="50409" marB="50409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7395518"/>
                  </a:ext>
                </a:extLst>
              </a:tr>
              <a:tr h="147124">
                <a:tc>
                  <a:txBody>
                    <a:bodyPr/>
                    <a:lstStyle/>
                    <a:p>
                      <a:pPr algn="ctr"/>
                      <a:r>
                        <a:rPr lang="en-US" sz="1000" b="1" spc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GB" sz="1000" b="1" spc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409" marR="50409" marT="50409" marB="50409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3" indent="0" algn="l" defTabSz="7620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 spc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Foreign Corrupt Practices Act</a:t>
                      </a:r>
                      <a:endParaRPr lang="ru-RU" sz="1000" b="0" kern="1200" spc="0" baseline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409" marR="50409" marT="50409" marB="50409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3" indent="0" algn="l" defTabSz="7620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 spc="0" baseline="0" dirty="0">
                          <a:solidFill>
                            <a:srgbClr val="004BD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https://www.justice.gov/criminal-fraud/foreign-corrupt-practices-act</a:t>
                      </a:r>
                      <a:r>
                        <a:rPr lang="en-US" sz="1000" b="0" kern="1200" spc="0" baseline="0" dirty="0">
                          <a:solidFill>
                            <a:srgbClr val="004BD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ru-RU" sz="1000" b="0" kern="1200" spc="0" baseline="0" dirty="0">
                        <a:solidFill>
                          <a:srgbClr val="004BD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409" marR="50409" marT="50409" marB="50409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8902288"/>
                  </a:ext>
                </a:extLst>
              </a:tr>
              <a:tr h="234735">
                <a:tc>
                  <a:txBody>
                    <a:bodyPr/>
                    <a:lstStyle/>
                    <a:p>
                      <a:pPr algn="ctr"/>
                      <a:r>
                        <a:rPr lang="en-GB" sz="1000" b="1" spc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50409" marR="50409" marT="50409" marB="50409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3" indent="0" algn="l" defTabSz="7620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 spc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United Kingdom Bribery Act</a:t>
                      </a:r>
                      <a:endParaRPr lang="ru-RU" sz="1000" b="0" kern="1200" spc="0" baseline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409" marR="50409" marT="50409" marB="50409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3" indent="0" algn="l" defTabSz="7620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 spc="0" baseline="0" dirty="0">
                          <a:solidFill>
                            <a:srgbClr val="004BD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https://www.lawsociety.org.uk/topics/regulation/bribery-act-2010</a:t>
                      </a:r>
                      <a:r>
                        <a:rPr lang="en-US" sz="1000" b="0" kern="1200" spc="0" baseline="0" dirty="0">
                          <a:solidFill>
                            <a:srgbClr val="004BD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50409" marR="50409" marT="50409" marB="50409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0728617"/>
                  </a:ext>
                </a:extLst>
              </a:tr>
              <a:tr h="202402">
                <a:tc>
                  <a:txBody>
                    <a:bodyPr/>
                    <a:lstStyle/>
                    <a:p>
                      <a:pPr algn="ctr"/>
                      <a:r>
                        <a:rPr lang="en-US" sz="1000" b="1" spc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GB" sz="1000" b="1" spc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409" marR="50409" marT="50409" marB="50409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3" indent="0" algn="l" defTabSz="7620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Европанинг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коррупция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учун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фуқаролик-ҳуқуқий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жавобгарлиги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тўғрисидаги</a:t>
                      </a:r>
                      <a:r>
                        <a:rPr lang="ru-RU" sz="1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конвенцияси</a:t>
                      </a:r>
                      <a:endParaRPr lang="en-US" sz="1000" b="0" kern="1200" spc="0" baseline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409" marR="50409" marT="50409" marB="50409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3" indent="0" algn="l" defTabSz="7620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 spc="0" baseline="0" dirty="0">
                          <a:solidFill>
                            <a:srgbClr val="004BD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https://www.usschool.ru/docs/1516998918.pdf</a:t>
                      </a:r>
                      <a:r>
                        <a:rPr lang="en-US" sz="1000" b="0" kern="1200" spc="0" baseline="0" dirty="0">
                          <a:solidFill>
                            <a:srgbClr val="004BD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50409" marR="50409" marT="50409" marB="50409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9933"/>
                  </a:ext>
                </a:extLst>
              </a:tr>
              <a:tr h="147124">
                <a:tc>
                  <a:txBody>
                    <a:bodyPr/>
                    <a:lstStyle/>
                    <a:p>
                      <a:pPr algn="ctr"/>
                      <a:r>
                        <a:rPr lang="en-US" sz="1000" b="1" spc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GB" sz="1000" b="1" spc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409" marR="50409" marT="50409" marB="50409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3" indent="0" algn="l" defTabSz="7620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 spc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Goldman Sachs</a:t>
                      </a:r>
                      <a:r>
                        <a:rPr lang="uz-Cyrl-UZ" sz="1000" b="0" kern="1200" spc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томонидан </a:t>
                      </a:r>
                      <a:r>
                        <a:rPr lang="en-US" sz="1000" b="0" kern="1200" spc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FCPA</a:t>
                      </a:r>
                      <a:r>
                        <a:rPr lang="uz-Cyrl-UZ" sz="1000" b="0" kern="1200" spc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бузилганлиги тўғрисидаги янгилик</a:t>
                      </a:r>
                      <a:endParaRPr lang="en-US" sz="1000" b="0" kern="1200" spc="0" baseline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409" marR="50409" marT="50409" marB="50409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3" indent="0" algn="l" defTabSz="7620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rgbClr val="004BD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https://www.kommersant.ru/doc/4539807</a:t>
                      </a:r>
                      <a:r>
                        <a:rPr lang="en-US" sz="1000" dirty="0">
                          <a:solidFill>
                            <a:srgbClr val="004BD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>
                          <a:solidFill>
                            <a:srgbClr val="004BD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000" dirty="0">
                        <a:solidFill>
                          <a:srgbClr val="004BD2"/>
                        </a:solidFill>
                      </a:endParaRPr>
                    </a:p>
                  </a:txBody>
                  <a:tcPr marL="50409" marR="50409" marT="50409" marB="50409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9504706"/>
                  </a:ext>
                </a:extLst>
              </a:tr>
              <a:tr h="147124">
                <a:tc>
                  <a:txBody>
                    <a:bodyPr/>
                    <a:lstStyle/>
                    <a:p>
                      <a:pPr algn="ctr"/>
                      <a:r>
                        <a:rPr lang="en-US" sz="1000" b="1" spc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GB" sz="1000" b="1" spc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409" marR="50409" marT="50409" marB="50409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3" indent="0" algn="l" defTabSz="7620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spc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kern="1200" spc="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Vimpelcom</a:t>
                      </a:r>
                      <a:r>
                        <a:rPr lang="uz-Cyrl-UZ" sz="1000" b="0" kern="1200" spc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томонидан </a:t>
                      </a:r>
                      <a:r>
                        <a:rPr lang="en-US" sz="1000" b="0" kern="1200" spc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FCPA</a:t>
                      </a:r>
                      <a:r>
                        <a:rPr lang="uz-Cyrl-UZ" sz="1000" b="0" kern="1200" spc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бузилганлиги тўғрисидаги янгилик</a:t>
                      </a:r>
                      <a:endParaRPr lang="en-US" sz="1000" b="0" kern="1200" spc="0" baseline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409" marR="50409" marT="50409" marB="50409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3" indent="0" algn="l" defTabSz="7620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sng" dirty="0">
                          <a:solidFill>
                            <a:srgbClr val="004BD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https://www.vedomosti.ru/business/articles/2016/02/19/630726-vimpelcom-zaplatit</a:t>
                      </a:r>
                      <a:endParaRPr lang="en-US" sz="1000" dirty="0">
                        <a:solidFill>
                          <a:srgbClr val="004BD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409" marR="50409" marT="50409" marB="50409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8573068"/>
                  </a:ext>
                </a:extLst>
              </a:tr>
              <a:tr h="202402">
                <a:tc>
                  <a:txBody>
                    <a:bodyPr/>
                    <a:lstStyle/>
                    <a:p>
                      <a:pPr algn="ctr"/>
                      <a:r>
                        <a:rPr lang="en-US" sz="1000" b="1" spc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GB" sz="1000" b="1" spc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409" marR="50409" marT="50409" marB="50409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3" indent="0" algn="l" defTabSz="7620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spc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kern="1200" spc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Walmart</a:t>
                      </a:r>
                      <a:r>
                        <a:rPr lang="uz-Cyrl-UZ" sz="1000" b="0" kern="1200" spc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томонидан </a:t>
                      </a:r>
                      <a:r>
                        <a:rPr lang="en-US" sz="1000" b="0" kern="1200" spc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FCPA</a:t>
                      </a:r>
                      <a:r>
                        <a:rPr lang="uz-Cyrl-UZ" sz="1000" b="0" kern="1200" spc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бузилганлиги тўғрисидаги янгилик</a:t>
                      </a:r>
                      <a:endParaRPr lang="en-US" sz="1000" b="0" kern="1200" spc="0" baseline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409" marR="50409" marT="50409" marB="50409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3" indent="0" algn="l" defTabSz="7620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sng" dirty="0">
                          <a:solidFill>
                            <a:srgbClr val="004BD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https://www.forbes.ru/biznes/378375-mirovaya-za-282-mln-walmart-vyplatit-kompensaciyu-v-obmen-na-snyatie-obvineniy-v</a:t>
                      </a:r>
                      <a:r>
                        <a:rPr lang="ru-RU" sz="1000" dirty="0">
                          <a:solidFill>
                            <a:srgbClr val="004BD2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000" dirty="0">
                        <a:solidFill>
                          <a:srgbClr val="004BD2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409" marR="50409" marT="50409" marB="50409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9513501"/>
                  </a:ext>
                </a:extLst>
              </a:tr>
              <a:tr h="147124">
                <a:tc>
                  <a:txBody>
                    <a:bodyPr/>
                    <a:lstStyle/>
                    <a:p>
                      <a:pPr algn="ctr"/>
                      <a:r>
                        <a:rPr lang="ru-RU" sz="1000" b="1" spc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000" b="1" spc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000" b="1" spc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409" marR="50409" marT="50409" marB="50409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3" indent="0" algn="l" defTabSz="7620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 spc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U.S. Securities and Exchange Commission</a:t>
                      </a:r>
                      <a:endParaRPr lang="ru-RU" sz="1000" b="0" kern="1200" spc="0" baseline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409" marR="50409" marT="50409" marB="50409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3" indent="0" algn="l" defTabSz="7620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sng" dirty="0">
                          <a:solidFill>
                            <a:srgbClr val="004BD2"/>
                          </a:solidFill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https://www.sec.gov/enforce/sec-enforcement-actions-fcpa-cases</a:t>
                      </a:r>
                      <a:endParaRPr lang="en-US" sz="1000" u="sng" dirty="0">
                        <a:solidFill>
                          <a:srgbClr val="004BD2"/>
                        </a:solidFill>
                      </a:endParaRPr>
                    </a:p>
                  </a:txBody>
                  <a:tcPr marL="50409" marR="50409" marT="50409" marB="50409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1628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000" b="1" spc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50409" marR="50409" marT="50409" marB="50409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3" indent="0" algn="l" defTabSz="7620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 spc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Serious Fraud Office. Cases</a:t>
                      </a:r>
                    </a:p>
                  </a:txBody>
                  <a:tcPr marL="50409" marR="50409" marT="50409" marB="50409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3" indent="0" algn="l" defTabSz="7620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 spc="0" baseline="0" dirty="0">
                          <a:solidFill>
                            <a:srgbClr val="004BD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https://www.sfo.gov.uk/our-cases/</a:t>
                      </a:r>
                      <a:r>
                        <a:rPr lang="en-US" sz="1000" b="0" kern="1200" spc="0" baseline="0" dirty="0">
                          <a:solidFill>
                            <a:srgbClr val="004BD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50409" marR="50409" marT="50409" marB="50409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3009739"/>
                  </a:ext>
                </a:extLst>
              </a:tr>
              <a:tr h="202402">
                <a:tc>
                  <a:txBody>
                    <a:bodyPr/>
                    <a:lstStyle/>
                    <a:p>
                      <a:pPr algn="ctr"/>
                      <a:r>
                        <a:rPr lang="ru-RU" sz="1000" b="1" spc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GB" sz="1000" b="1" spc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409" marR="50409" marT="50409" marB="50409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3" indent="0" algn="l" defTabSz="7620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spc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1000" b="0" kern="1200" spc="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Коррупцияга</a:t>
                      </a:r>
                      <a:r>
                        <a:rPr lang="ru-RU" sz="1000" b="0" kern="1200" spc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kern="1200" spc="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қарши</a:t>
                      </a:r>
                      <a:r>
                        <a:rPr lang="ru-RU" sz="1000" b="0" kern="1200" spc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kern="1200" spc="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курашишнинг</a:t>
                      </a:r>
                      <a:r>
                        <a:rPr lang="ru-RU" sz="1000" b="0" kern="1200" spc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kern="1200" spc="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жаҳон</a:t>
                      </a:r>
                      <a:r>
                        <a:rPr lang="ru-RU" sz="1000" b="0" kern="1200" spc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kern="1200" spc="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тажрибаси</a:t>
                      </a:r>
                      <a:r>
                        <a:rPr lang="ru-RU" sz="1000" b="0" kern="1200" spc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kern="1200" spc="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ва</a:t>
                      </a:r>
                      <a:r>
                        <a:rPr lang="ru-RU" sz="1000" b="0" kern="1200" spc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Россия </a:t>
                      </a:r>
                      <a:r>
                        <a:rPr lang="ru-RU" sz="1000" b="0" kern="1200" spc="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ҳақиқати</a:t>
                      </a:r>
                      <a:r>
                        <a:rPr lang="ru-RU" sz="1000" b="0" kern="1200" spc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 </a:t>
                      </a:r>
                      <a:r>
                        <a:rPr lang="ru-RU" sz="1000" b="0" kern="1200" spc="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махсус</a:t>
                      </a:r>
                      <a:r>
                        <a:rPr lang="ru-RU" sz="1000" b="0" kern="1200" spc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kern="1200" spc="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ҳисоботи</a:t>
                      </a:r>
                      <a:r>
                        <a:rPr lang="ru-RU" sz="1000" b="0" kern="1200" spc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2018</a:t>
                      </a:r>
                      <a:endParaRPr lang="en-US" sz="1000" b="0" kern="1200" spc="0" baseline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409" marR="50409" marT="50409" marB="50409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3" indent="0" algn="l" defTabSz="7620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 spc="0" baseline="0" dirty="0">
                          <a:solidFill>
                            <a:srgbClr val="004BD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http://polit-info.ru/images/data/gallery/0_343_korrupciya.pdf</a:t>
                      </a:r>
                      <a:r>
                        <a:rPr lang="ru-RU" sz="1000" b="0" kern="1200" spc="0" baseline="0" dirty="0">
                          <a:solidFill>
                            <a:srgbClr val="004BD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en-US" sz="1000" b="0" kern="1200" spc="0" baseline="0" dirty="0">
                        <a:solidFill>
                          <a:srgbClr val="004BD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409" marR="50409" marT="50409" marB="50409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60313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22794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9653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253339-28B7-493F-8CC1-8378150B0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Коррупцияга</a:t>
            </a:r>
            <a:r>
              <a:rPr lang="ru-RU" dirty="0"/>
              <a:t>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</a:t>
            </a:r>
            <a:r>
              <a:rPr lang="ru-RU" dirty="0"/>
              <a:t> </a:t>
            </a:r>
            <a:r>
              <a:rPr lang="ru-RU" dirty="0" err="1"/>
              <a:t>бўйича</a:t>
            </a:r>
            <a:r>
              <a:rPr lang="ru-RU" dirty="0"/>
              <a:t> </a:t>
            </a:r>
            <a:r>
              <a:rPr lang="ru-RU" dirty="0" err="1"/>
              <a:t>хорижий</a:t>
            </a:r>
            <a:r>
              <a:rPr lang="ru-RU" dirty="0"/>
              <a:t> </a:t>
            </a:r>
            <a:r>
              <a:rPr lang="ru-RU" dirty="0" err="1"/>
              <a:t>тажриба</a:t>
            </a:r>
            <a:r>
              <a:rPr lang="ru-RU" dirty="0"/>
              <a:t>: АҚШ 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E79CC8-35E1-48B1-9BBD-8A61974E0F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E71923-1955-4245-BD5A-079A49EFD1BB}"/>
              </a:ext>
            </a:extLst>
          </p:cNvPr>
          <p:cNvSpPr/>
          <p:nvPr/>
        </p:nvSpPr>
        <p:spPr>
          <a:xfrm>
            <a:off x="1279945" y="1282700"/>
            <a:ext cx="19362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b="1" dirty="0">
                <a:solidFill>
                  <a:srgbClr val="2414BC"/>
                </a:solidFill>
              </a:rPr>
              <a:t> «</a:t>
            </a:r>
            <a:r>
              <a:rPr lang="ru-RU" sz="1600" b="1" dirty="0" err="1">
                <a:solidFill>
                  <a:srgbClr val="2414BC"/>
                </a:solidFill>
              </a:rPr>
              <a:t>Шайҳ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ва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асаларилар</a:t>
            </a:r>
            <a:r>
              <a:rPr lang="ru-RU" sz="1600" b="1" dirty="0">
                <a:solidFill>
                  <a:srgbClr val="2414BC"/>
                </a:solidFill>
              </a:rPr>
              <a:t>» </a:t>
            </a:r>
            <a:r>
              <a:rPr lang="ru-RU" sz="1600" b="1" dirty="0" err="1">
                <a:solidFill>
                  <a:srgbClr val="2414BC"/>
                </a:solidFill>
              </a:rPr>
              <a:t>операцияси</a:t>
            </a:r>
            <a:endParaRPr lang="ru-RU" sz="1600" b="1" dirty="0">
              <a:solidFill>
                <a:srgbClr val="2414BC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C1D069C-EEEF-4C2A-B011-E81682C5A4B6}"/>
              </a:ext>
            </a:extLst>
          </p:cNvPr>
          <p:cNvCxnSpPr>
            <a:cxnSpLocks/>
          </p:cNvCxnSpPr>
          <p:nvPr/>
        </p:nvCxnSpPr>
        <p:spPr>
          <a:xfrm>
            <a:off x="431999" y="2056256"/>
            <a:ext cx="11326921" cy="0"/>
          </a:xfrm>
          <a:prstGeom prst="line">
            <a:avLst/>
          </a:prstGeom>
          <a:ln w="19050"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5D9E0236-D8D1-4712-8D92-90F080D69F24}"/>
              </a:ext>
            </a:extLst>
          </p:cNvPr>
          <p:cNvSpPr/>
          <p:nvPr/>
        </p:nvSpPr>
        <p:spPr>
          <a:xfrm>
            <a:off x="3784798" y="2151901"/>
            <a:ext cx="7974122" cy="20980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500"/>
              </a:spcAft>
            </a:pPr>
            <a:r>
              <a:rPr lang="ru-RU" sz="1600" dirty="0">
                <a:solidFill>
                  <a:schemeClr val="tx2"/>
                </a:solidFill>
              </a:rPr>
              <a:t>1966 </a:t>
            </a:r>
            <a:r>
              <a:rPr lang="ru-RU" sz="1600" dirty="0" err="1">
                <a:solidFill>
                  <a:schemeClr val="tx2"/>
                </a:solidFill>
              </a:rPr>
              <a:t>йилда</a:t>
            </a:r>
            <a:r>
              <a:rPr lang="ru-RU" sz="1600" dirty="0">
                <a:solidFill>
                  <a:schemeClr val="tx2"/>
                </a:solidFill>
              </a:rPr>
              <a:t> ФТБ </a:t>
            </a:r>
            <a:r>
              <a:rPr lang="ru-RU" sz="1600" dirty="0" err="1">
                <a:solidFill>
                  <a:schemeClr val="tx2"/>
                </a:solidFill>
              </a:rPr>
              <a:t>агентлари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томонидан</a:t>
            </a:r>
            <a:r>
              <a:rPr lang="ru-RU" sz="1600" dirty="0">
                <a:solidFill>
                  <a:schemeClr val="tx2"/>
                </a:solidFill>
              </a:rPr>
              <a:t> «</a:t>
            </a:r>
            <a:r>
              <a:rPr lang="ru-RU" sz="1600" dirty="0" err="1">
                <a:solidFill>
                  <a:schemeClr val="tx2"/>
                </a:solidFill>
              </a:rPr>
              <a:t>Шайҳ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ва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асаларилар</a:t>
            </a:r>
            <a:r>
              <a:rPr lang="ru-RU" sz="1600" dirty="0">
                <a:solidFill>
                  <a:schemeClr val="tx2"/>
                </a:solidFill>
              </a:rPr>
              <a:t>» </a:t>
            </a:r>
            <a:r>
              <a:rPr lang="ru-RU" sz="1600" dirty="0" err="1">
                <a:solidFill>
                  <a:schemeClr val="tx2"/>
                </a:solidFill>
              </a:rPr>
              <a:t>операцияси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ишлаб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чиқилди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ва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ўтказилди</a:t>
            </a:r>
            <a:r>
              <a:rPr lang="ru-RU" sz="1600" dirty="0">
                <a:solidFill>
                  <a:schemeClr val="tx2"/>
                </a:solidFill>
              </a:rPr>
              <a:t>.</a:t>
            </a:r>
          </a:p>
          <a:p>
            <a:pPr>
              <a:spcAft>
                <a:spcPts val="500"/>
              </a:spcAft>
            </a:pPr>
            <a:r>
              <a:rPr lang="ru-RU" sz="1600" dirty="0">
                <a:solidFill>
                  <a:schemeClr val="tx2"/>
                </a:solidFill>
              </a:rPr>
              <a:t>Ушбу операция </a:t>
            </a:r>
            <a:r>
              <a:rPr lang="ru-RU" sz="1600" dirty="0" err="1">
                <a:solidFill>
                  <a:schemeClr val="tx2"/>
                </a:solidFill>
              </a:rPr>
              <a:t>доирасида</a:t>
            </a:r>
            <a:r>
              <a:rPr lang="ru-RU" sz="1600" dirty="0">
                <a:solidFill>
                  <a:schemeClr val="tx2"/>
                </a:solidFill>
              </a:rPr>
              <a:t> ФТБ </a:t>
            </a:r>
            <a:r>
              <a:rPr lang="ru-RU" sz="1600" dirty="0" err="1">
                <a:solidFill>
                  <a:schemeClr val="tx2"/>
                </a:solidFill>
              </a:rPr>
              <a:t>агентлари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ўзларини</a:t>
            </a:r>
            <a:r>
              <a:rPr lang="ru-RU" sz="1600" dirty="0">
                <a:solidFill>
                  <a:schemeClr val="tx2"/>
                </a:solidFill>
              </a:rPr>
              <a:t> араб </a:t>
            </a:r>
            <a:r>
              <a:rPr lang="ru-RU" sz="1600" dirty="0" err="1">
                <a:solidFill>
                  <a:schemeClr val="tx2"/>
                </a:solidFill>
              </a:rPr>
              <a:t>миллионерларининг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воситачилари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деб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таништирган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ва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Америкалик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юқори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мартабали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давлат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хизматчиларига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уларнинг</a:t>
            </a:r>
            <a:r>
              <a:rPr lang="ru-RU" sz="1600" dirty="0">
                <a:solidFill>
                  <a:schemeClr val="tx2"/>
                </a:solidFill>
              </a:rPr>
              <a:t> АҚШ да </a:t>
            </a:r>
            <a:r>
              <a:rPr lang="ru-RU" sz="1600" dirty="0" err="1">
                <a:solidFill>
                  <a:schemeClr val="tx2"/>
                </a:solidFill>
              </a:rPr>
              <a:t>тижорат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манфаатларини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таъминлаш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учун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йирик</a:t>
            </a:r>
            <a:r>
              <a:rPr lang="ru-RU" sz="1600" dirty="0">
                <a:solidFill>
                  <a:schemeClr val="tx2"/>
                </a:solidFill>
              </a:rPr>
              <a:t> пул </a:t>
            </a:r>
            <a:r>
              <a:rPr lang="ru-RU" sz="1600" dirty="0" err="1">
                <a:solidFill>
                  <a:schemeClr val="tx2"/>
                </a:solidFill>
              </a:rPr>
              <a:t>маблағларини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таклиф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қилган</a:t>
            </a:r>
            <a:r>
              <a:rPr lang="ru-RU" sz="1600" dirty="0">
                <a:solidFill>
                  <a:schemeClr val="tx2"/>
                </a:solidFill>
              </a:rPr>
              <a:t>. </a:t>
            </a:r>
          </a:p>
          <a:p>
            <a:pPr>
              <a:spcAft>
                <a:spcPts val="500"/>
              </a:spcAft>
            </a:pPr>
            <a:r>
              <a:rPr lang="ru-RU" sz="1600" dirty="0">
                <a:solidFill>
                  <a:schemeClr val="tx2"/>
                </a:solidFill>
              </a:rPr>
              <a:t>Ушбу </a:t>
            </a:r>
            <a:r>
              <a:rPr lang="ru-RU" sz="1600" dirty="0" err="1">
                <a:solidFill>
                  <a:schemeClr val="tx2"/>
                </a:solidFill>
              </a:rPr>
              <a:t>операцияни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ўтказиш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натижасида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иккита</a:t>
            </a:r>
            <a:r>
              <a:rPr lang="ru-RU" sz="1600" dirty="0">
                <a:solidFill>
                  <a:schemeClr val="tx2"/>
                </a:solidFill>
              </a:rPr>
              <a:t> сенатор, </a:t>
            </a:r>
            <a:r>
              <a:rPr lang="ru-RU" sz="1600" dirty="0" err="1">
                <a:solidFill>
                  <a:schemeClr val="tx2"/>
                </a:solidFill>
              </a:rPr>
              <a:t>олтита</a:t>
            </a:r>
            <a:r>
              <a:rPr lang="ru-RU" sz="1600" dirty="0">
                <a:solidFill>
                  <a:schemeClr val="tx2"/>
                </a:solidFill>
              </a:rPr>
              <a:t> конгрессмен, </a:t>
            </a:r>
            <a:r>
              <a:rPr lang="ru-RU" sz="1600" dirty="0" err="1">
                <a:solidFill>
                  <a:schemeClr val="tx2"/>
                </a:solidFill>
              </a:rPr>
              <a:t>тўққизта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юқори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мартабали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бошқарма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ходимлари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судга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тортилган</a:t>
            </a:r>
            <a:r>
              <a:rPr lang="ru-RU" sz="16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68D8E9-20B0-402C-A0EC-EBE6F99EB096}"/>
              </a:ext>
            </a:extLst>
          </p:cNvPr>
          <p:cNvSpPr/>
          <p:nvPr/>
        </p:nvSpPr>
        <p:spPr>
          <a:xfrm>
            <a:off x="1279945" y="3599651"/>
            <a:ext cx="20406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b="1" dirty="0" err="1">
                <a:solidFill>
                  <a:srgbClr val="2414BC"/>
                </a:solidFill>
              </a:rPr>
              <a:t>Оддий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давлат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хизматчилари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учун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коррупциянинг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манфаатсизлиги</a:t>
            </a:r>
            <a:endParaRPr lang="ru-RU" sz="1600" b="1" dirty="0">
              <a:solidFill>
                <a:srgbClr val="2414BC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D238041-E288-4923-86B7-071B4E2451BC}"/>
              </a:ext>
            </a:extLst>
          </p:cNvPr>
          <p:cNvCxnSpPr>
            <a:cxnSpLocks/>
          </p:cNvCxnSpPr>
          <p:nvPr/>
        </p:nvCxnSpPr>
        <p:spPr>
          <a:xfrm>
            <a:off x="422167" y="4860535"/>
            <a:ext cx="11326921" cy="0"/>
          </a:xfrm>
          <a:prstGeom prst="line">
            <a:avLst/>
          </a:prstGeom>
          <a:ln w="19050"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46123A80-C89F-4AEC-BAE2-B97CC0842176}"/>
              </a:ext>
            </a:extLst>
          </p:cNvPr>
          <p:cNvSpPr/>
          <p:nvPr/>
        </p:nvSpPr>
        <p:spPr>
          <a:xfrm>
            <a:off x="3774966" y="4956180"/>
            <a:ext cx="7974122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600" dirty="0">
                <a:solidFill>
                  <a:schemeClr val="tx2"/>
                </a:solidFill>
              </a:rPr>
              <a:t>Америка </a:t>
            </a:r>
            <a:r>
              <a:rPr lang="ru-RU" sz="1600" dirty="0" err="1">
                <a:solidFill>
                  <a:schemeClr val="tx2"/>
                </a:solidFill>
              </a:rPr>
              <a:t>давлат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хизматчилари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оиласининг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яқин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аъзоларига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ҳам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тааллуқли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бўлган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имтиёзлар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тўпламига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эга</a:t>
            </a:r>
            <a:r>
              <a:rPr lang="ru-RU" sz="1600" dirty="0">
                <a:solidFill>
                  <a:schemeClr val="tx2"/>
                </a:solidFill>
              </a:rPr>
              <a:t>. Айни </a:t>
            </a:r>
            <a:r>
              <a:rPr lang="ru-RU" sz="1600" dirty="0" err="1">
                <a:solidFill>
                  <a:schemeClr val="tx2"/>
                </a:solidFill>
              </a:rPr>
              <a:t>вақтда</a:t>
            </a:r>
            <a:r>
              <a:rPr lang="ru-RU" sz="1600" dirty="0">
                <a:solidFill>
                  <a:schemeClr val="tx2"/>
                </a:solidFill>
              </a:rPr>
              <a:t>, агар </a:t>
            </a:r>
            <a:r>
              <a:rPr lang="ru-RU" sz="1600" dirty="0" err="1">
                <a:solidFill>
                  <a:schemeClr val="tx2"/>
                </a:solidFill>
              </a:rPr>
              <a:t>давлат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хизматчиси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ҳар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қандай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коррупцион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қоидабузарликда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қўлга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тушса</a:t>
            </a:r>
            <a:r>
              <a:rPr lang="ru-RU" sz="1600" dirty="0">
                <a:solidFill>
                  <a:schemeClr val="tx2"/>
                </a:solidFill>
              </a:rPr>
              <a:t>, у </a:t>
            </a:r>
            <a:r>
              <a:rPr lang="ru-RU" sz="1600" dirty="0" err="1">
                <a:solidFill>
                  <a:schemeClr val="tx2"/>
                </a:solidFill>
              </a:rPr>
              <a:t>ва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унинг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оиласи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барча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имтиёзлардан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маҳрум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бўлади</a:t>
            </a:r>
            <a:r>
              <a:rPr lang="ru-RU" sz="1600" dirty="0">
                <a:solidFill>
                  <a:schemeClr val="tx2"/>
                </a:solidFill>
              </a:rPr>
              <a:t>.</a:t>
            </a:r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B11480EC-2B0A-4C2B-ACF1-291880C685C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22167" y="1228451"/>
            <a:ext cx="693566" cy="612421"/>
            <a:chOff x="1697" y="3343"/>
            <a:chExt cx="453" cy="400"/>
          </a:xfrm>
          <a:solidFill>
            <a:srgbClr val="004BD2"/>
          </a:solidFill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3FF5E9F3-83DC-4874-8AAC-CF63F9412A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97" y="3343"/>
              <a:ext cx="453" cy="400"/>
            </a:xfrm>
            <a:custGeom>
              <a:avLst/>
              <a:gdLst>
                <a:gd name="T0" fmla="*/ 10726 w 10964"/>
                <a:gd name="T1" fmla="*/ 8693 h 9671"/>
                <a:gd name="T2" fmla="*/ 6213 w 10964"/>
                <a:gd name="T3" fmla="*/ 453 h 9671"/>
                <a:gd name="T4" fmla="*/ 5063 w 10964"/>
                <a:gd name="T5" fmla="*/ 437 h 9671"/>
                <a:gd name="T6" fmla="*/ 2599 w 10964"/>
                <a:gd name="T7" fmla="*/ 4667 h 9671"/>
                <a:gd name="T8" fmla="*/ 2961 w 10964"/>
                <a:gd name="T9" fmla="*/ 4878 h 9671"/>
                <a:gd name="T10" fmla="*/ 5425 w 10964"/>
                <a:gd name="T11" fmla="*/ 648 h 9671"/>
                <a:gd name="T12" fmla="*/ 5846 w 10964"/>
                <a:gd name="T13" fmla="*/ 654 h 9671"/>
                <a:gd name="T14" fmla="*/ 10359 w 10964"/>
                <a:gd name="T15" fmla="*/ 8894 h 9671"/>
                <a:gd name="T16" fmla="*/ 10146 w 10964"/>
                <a:gd name="T17" fmla="*/ 9253 h 9671"/>
                <a:gd name="T18" fmla="*/ 823 w 10964"/>
                <a:gd name="T19" fmla="*/ 9253 h 9671"/>
                <a:gd name="T20" fmla="*/ 614 w 10964"/>
                <a:gd name="T21" fmla="*/ 8888 h 9671"/>
                <a:gd name="T22" fmla="*/ 2114 w 10964"/>
                <a:gd name="T23" fmla="*/ 6314 h 9671"/>
                <a:gd name="T24" fmla="*/ 1753 w 10964"/>
                <a:gd name="T25" fmla="*/ 6103 h 9671"/>
                <a:gd name="T26" fmla="*/ 253 w 10964"/>
                <a:gd name="T27" fmla="*/ 8677 h 9671"/>
                <a:gd name="T28" fmla="*/ 823 w 10964"/>
                <a:gd name="T29" fmla="*/ 9671 h 9671"/>
                <a:gd name="T30" fmla="*/ 10146 w 10964"/>
                <a:gd name="T31" fmla="*/ 9671 h 9671"/>
                <a:gd name="T32" fmla="*/ 10726 w 10964"/>
                <a:gd name="T33" fmla="*/ 8693 h 9671"/>
                <a:gd name="T34" fmla="*/ 10726 w 10964"/>
                <a:gd name="T35" fmla="*/ 8693 h 9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964" h="9671">
                  <a:moveTo>
                    <a:pt x="10726" y="8693"/>
                  </a:moveTo>
                  <a:lnTo>
                    <a:pt x="6213" y="453"/>
                  </a:lnTo>
                  <a:cubicBezTo>
                    <a:pt x="5971" y="9"/>
                    <a:pt x="5318" y="0"/>
                    <a:pt x="5063" y="437"/>
                  </a:cubicBezTo>
                  <a:lnTo>
                    <a:pt x="2599" y="4667"/>
                  </a:lnTo>
                  <a:cubicBezTo>
                    <a:pt x="2464" y="4899"/>
                    <a:pt x="2825" y="5110"/>
                    <a:pt x="2961" y="4878"/>
                  </a:cubicBezTo>
                  <a:lnTo>
                    <a:pt x="5425" y="648"/>
                  </a:lnTo>
                  <a:cubicBezTo>
                    <a:pt x="5519" y="487"/>
                    <a:pt x="5757" y="490"/>
                    <a:pt x="5846" y="654"/>
                  </a:cubicBezTo>
                  <a:lnTo>
                    <a:pt x="10359" y="8894"/>
                  </a:lnTo>
                  <a:cubicBezTo>
                    <a:pt x="10446" y="9054"/>
                    <a:pt x="10328" y="9253"/>
                    <a:pt x="10146" y="9253"/>
                  </a:cubicBezTo>
                  <a:lnTo>
                    <a:pt x="823" y="9253"/>
                  </a:lnTo>
                  <a:cubicBezTo>
                    <a:pt x="638" y="9253"/>
                    <a:pt x="521" y="9048"/>
                    <a:pt x="614" y="8888"/>
                  </a:cubicBezTo>
                  <a:lnTo>
                    <a:pt x="2114" y="6314"/>
                  </a:lnTo>
                  <a:cubicBezTo>
                    <a:pt x="2249" y="6082"/>
                    <a:pt x="1888" y="5871"/>
                    <a:pt x="1753" y="6103"/>
                  </a:cubicBezTo>
                  <a:lnTo>
                    <a:pt x="253" y="8677"/>
                  </a:lnTo>
                  <a:cubicBezTo>
                    <a:pt x="0" y="9110"/>
                    <a:pt x="324" y="9671"/>
                    <a:pt x="823" y="9671"/>
                  </a:cubicBezTo>
                  <a:lnTo>
                    <a:pt x="10146" y="9671"/>
                  </a:lnTo>
                  <a:cubicBezTo>
                    <a:pt x="10639" y="9671"/>
                    <a:pt x="10964" y="9128"/>
                    <a:pt x="10726" y="8693"/>
                  </a:cubicBezTo>
                  <a:close/>
                  <a:moveTo>
                    <a:pt x="10726" y="8693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77B75A40-D2C5-4C2C-9C39-6702825BB2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97" y="3465"/>
              <a:ext cx="59" cy="135"/>
            </a:xfrm>
            <a:custGeom>
              <a:avLst/>
              <a:gdLst>
                <a:gd name="T0" fmla="*/ 713 w 1427"/>
                <a:gd name="T1" fmla="*/ 3268 h 3268"/>
                <a:gd name="T2" fmla="*/ 713 w 1427"/>
                <a:gd name="T3" fmla="*/ 3268 h 3268"/>
                <a:gd name="T4" fmla="*/ 1258 w 1427"/>
                <a:gd name="T5" fmla="*/ 2762 h 3268"/>
                <a:gd name="T6" fmla="*/ 1416 w 1427"/>
                <a:gd name="T7" fmla="*/ 585 h 3268"/>
                <a:gd name="T8" fmla="*/ 1271 w 1427"/>
                <a:gd name="T9" fmla="*/ 174 h 3268"/>
                <a:gd name="T10" fmla="*/ 872 w 1427"/>
                <a:gd name="T11" fmla="*/ 0 h 3268"/>
                <a:gd name="T12" fmla="*/ 555 w 1427"/>
                <a:gd name="T13" fmla="*/ 0 h 3268"/>
                <a:gd name="T14" fmla="*/ 155 w 1427"/>
                <a:gd name="T15" fmla="*/ 174 h 3268"/>
                <a:gd name="T16" fmla="*/ 11 w 1427"/>
                <a:gd name="T17" fmla="*/ 585 h 3268"/>
                <a:gd name="T18" fmla="*/ 169 w 1427"/>
                <a:gd name="T19" fmla="*/ 2762 h 3268"/>
                <a:gd name="T20" fmla="*/ 713 w 1427"/>
                <a:gd name="T21" fmla="*/ 3268 h 3268"/>
                <a:gd name="T22" fmla="*/ 462 w 1427"/>
                <a:gd name="T23" fmla="*/ 459 h 3268"/>
                <a:gd name="T24" fmla="*/ 555 w 1427"/>
                <a:gd name="T25" fmla="*/ 418 h 3268"/>
                <a:gd name="T26" fmla="*/ 872 w 1427"/>
                <a:gd name="T27" fmla="*/ 418 h 3268"/>
                <a:gd name="T28" fmla="*/ 965 w 1427"/>
                <a:gd name="T29" fmla="*/ 459 h 3268"/>
                <a:gd name="T30" fmla="*/ 999 w 1427"/>
                <a:gd name="T31" fmla="*/ 554 h 3268"/>
                <a:gd name="T32" fmla="*/ 840 w 1427"/>
                <a:gd name="T33" fmla="*/ 2731 h 3268"/>
                <a:gd name="T34" fmla="*/ 713 w 1427"/>
                <a:gd name="T35" fmla="*/ 2849 h 3268"/>
                <a:gd name="T36" fmla="*/ 713 w 1427"/>
                <a:gd name="T37" fmla="*/ 2849 h 3268"/>
                <a:gd name="T38" fmla="*/ 586 w 1427"/>
                <a:gd name="T39" fmla="*/ 2731 h 3268"/>
                <a:gd name="T40" fmla="*/ 428 w 1427"/>
                <a:gd name="T41" fmla="*/ 554 h 3268"/>
                <a:gd name="T42" fmla="*/ 462 w 1427"/>
                <a:gd name="T43" fmla="*/ 459 h 3268"/>
                <a:gd name="T44" fmla="*/ 462 w 1427"/>
                <a:gd name="T45" fmla="*/ 459 h 3268"/>
                <a:gd name="T46" fmla="*/ 462 w 1427"/>
                <a:gd name="T47" fmla="*/ 459 h 3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27" h="3268">
                  <a:moveTo>
                    <a:pt x="713" y="3268"/>
                  </a:moveTo>
                  <a:lnTo>
                    <a:pt x="713" y="3268"/>
                  </a:lnTo>
                  <a:cubicBezTo>
                    <a:pt x="998" y="3268"/>
                    <a:pt x="1237" y="3046"/>
                    <a:pt x="1258" y="2762"/>
                  </a:cubicBezTo>
                  <a:lnTo>
                    <a:pt x="1416" y="585"/>
                  </a:lnTo>
                  <a:cubicBezTo>
                    <a:pt x="1427" y="434"/>
                    <a:pt x="1374" y="284"/>
                    <a:pt x="1271" y="174"/>
                  </a:cubicBezTo>
                  <a:cubicBezTo>
                    <a:pt x="1168" y="63"/>
                    <a:pt x="1023" y="0"/>
                    <a:pt x="872" y="0"/>
                  </a:cubicBezTo>
                  <a:lnTo>
                    <a:pt x="555" y="0"/>
                  </a:lnTo>
                  <a:cubicBezTo>
                    <a:pt x="404" y="0"/>
                    <a:pt x="258" y="63"/>
                    <a:pt x="155" y="174"/>
                  </a:cubicBezTo>
                  <a:cubicBezTo>
                    <a:pt x="52" y="284"/>
                    <a:pt x="0" y="434"/>
                    <a:pt x="11" y="585"/>
                  </a:cubicBezTo>
                  <a:lnTo>
                    <a:pt x="169" y="2762"/>
                  </a:lnTo>
                  <a:cubicBezTo>
                    <a:pt x="190" y="3046"/>
                    <a:pt x="429" y="3268"/>
                    <a:pt x="713" y="3268"/>
                  </a:cubicBezTo>
                  <a:close/>
                  <a:moveTo>
                    <a:pt x="462" y="459"/>
                  </a:moveTo>
                  <a:cubicBezTo>
                    <a:pt x="476" y="444"/>
                    <a:pt x="507" y="418"/>
                    <a:pt x="555" y="418"/>
                  </a:cubicBezTo>
                  <a:lnTo>
                    <a:pt x="872" y="418"/>
                  </a:lnTo>
                  <a:cubicBezTo>
                    <a:pt x="920" y="418"/>
                    <a:pt x="951" y="444"/>
                    <a:pt x="965" y="459"/>
                  </a:cubicBezTo>
                  <a:cubicBezTo>
                    <a:pt x="979" y="474"/>
                    <a:pt x="1002" y="506"/>
                    <a:pt x="999" y="554"/>
                  </a:cubicBezTo>
                  <a:lnTo>
                    <a:pt x="840" y="2731"/>
                  </a:lnTo>
                  <a:cubicBezTo>
                    <a:pt x="835" y="2798"/>
                    <a:pt x="780" y="2849"/>
                    <a:pt x="713" y="2849"/>
                  </a:cubicBezTo>
                  <a:lnTo>
                    <a:pt x="713" y="2849"/>
                  </a:lnTo>
                  <a:cubicBezTo>
                    <a:pt x="647" y="2849"/>
                    <a:pt x="591" y="2798"/>
                    <a:pt x="586" y="2731"/>
                  </a:cubicBezTo>
                  <a:lnTo>
                    <a:pt x="428" y="554"/>
                  </a:lnTo>
                  <a:cubicBezTo>
                    <a:pt x="424" y="506"/>
                    <a:pt x="448" y="474"/>
                    <a:pt x="462" y="459"/>
                  </a:cubicBezTo>
                  <a:cubicBezTo>
                    <a:pt x="476" y="444"/>
                    <a:pt x="448" y="474"/>
                    <a:pt x="462" y="459"/>
                  </a:cubicBezTo>
                  <a:close/>
                  <a:moveTo>
                    <a:pt x="462" y="459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340B3292-803A-4FCC-93A9-DECE9351D6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95" y="3617"/>
              <a:ext cx="62" cy="62"/>
            </a:xfrm>
            <a:custGeom>
              <a:avLst/>
              <a:gdLst>
                <a:gd name="T0" fmla="*/ 752 w 1504"/>
                <a:gd name="T1" fmla="*/ 1504 h 1504"/>
                <a:gd name="T2" fmla="*/ 1504 w 1504"/>
                <a:gd name="T3" fmla="*/ 752 h 1504"/>
                <a:gd name="T4" fmla="*/ 752 w 1504"/>
                <a:gd name="T5" fmla="*/ 0 h 1504"/>
                <a:gd name="T6" fmla="*/ 0 w 1504"/>
                <a:gd name="T7" fmla="*/ 752 h 1504"/>
                <a:gd name="T8" fmla="*/ 752 w 1504"/>
                <a:gd name="T9" fmla="*/ 1504 h 1504"/>
                <a:gd name="T10" fmla="*/ 752 w 1504"/>
                <a:gd name="T11" fmla="*/ 419 h 1504"/>
                <a:gd name="T12" fmla="*/ 1086 w 1504"/>
                <a:gd name="T13" fmla="*/ 752 h 1504"/>
                <a:gd name="T14" fmla="*/ 752 w 1504"/>
                <a:gd name="T15" fmla="*/ 1085 h 1504"/>
                <a:gd name="T16" fmla="*/ 419 w 1504"/>
                <a:gd name="T17" fmla="*/ 752 h 1504"/>
                <a:gd name="T18" fmla="*/ 752 w 1504"/>
                <a:gd name="T19" fmla="*/ 419 h 1504"/>
                <a:gd name="T20" fmla="*/ 752 w 1504"/>
                <a:gd name="T21" fmla="*/ 419 h 1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4" h="1504">
                  <a:moveTo>
                    <a:pt x="752" y="1504"/>
                  </a:moveTo>
                  <a:cubicBezTo>
                    <a:pt x="1167" y="1504"/>
                    <a:pt x="1504" y="1167"/>
                    <a:pt x="1504" y="752"/>
                  </a:cubicBezTo>
                  <a:cubicBezTo>
                    <a:pt x="1504" y="337"/>
                    <a:pt x="1167" y="0"/>
                    <a:pt x="752" y="0"/>
                  </a:cubicBezTo>
                  <a:cubicBezTo>
                    <a:pt x="338" y="0"/>
                    <a:pt x="0" y="337"/>
                    <a:pt x="0" y="752"/>
                  </a:cubicBezTo>
                  <a:cubicBezTo>
                    <a:pt x="0" y="1167"/>
                    <a:pt x="338" y="1504"/>
                    <a:pt x="752" y="1504"/>
                  </a:cubicBezTo>
                  <a:close/>
                  <a:moveTo>
                    <a:pt x="752" y="419"/>
                  </a:moveTo>
                  <a:cubicBezTo>
                    <a:pt x="936" y="419"/>
                    <a:pt x="1086" y="568"/>
                    <a:pt x="1086" y="752"/>
                  </a:cubicBezTo>
                  <a:cubicBezTo>
                    <a:pt x="1086" y="936"/>
                    <a:pt x="936" y="1085"/>
                    <a:pt x="752" y="1085"/>
                  </a:cubicBezTo>
                  <a:cubicBezTo>
                    <a:pt x="568" y="1085"/>
                    <a:pt x="419" y="936"/>
                    <a:pt x="419" y="752"/>
                  </a:cubicBezTo>
                  <a:cubicBezTo>
                    <a:pt x="419" y="568"/>
                    <a:pt x="568" y="419"/>
                    <a:pt x="752" y="419"/>
                  </a:cubicBezTo>
                  <a:close/>
                  <a:moveTo>
                    <a:pt x="752" y="419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EAA3E12F-7B10-4D68-BF19-D95094F0E4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85" y="3562"/>
              <a:ext cx="17" cy="17"/>
            </a:xfrm>
            <a:custGeom>
              <a:avLst/>
              <a:gdLst>
                <a:gd name="T0" fmla="*/ 214 w 423"/>
                <a:gd name="T1" fmla="*/ 418 h 418"/>
                <a:gd name="T2" fmla="*/ 423 w 423"/>
                <a:gd name="T3" fmla="*/ 209 h 418"/>
                <a:gd name="T4" fmla="*/ 214 w 423"/>
                <a:gd name="T5" fmla="*/ 0 h 418"/>
                <a:gd name="T6" fmla="*/ 5 w 423"/>
                <a:gd name="T7" fmla="*/ 200 h 418"/>
                <a:gd name="T8" fmla="*/ 214 w 423"/>
                <a:gd name="T9" fmla="*/ 418 h 418"/>
                <a:gd name="T10" fmla="*/ 214 w 423"/>
                <a:gd name="T11" fmla="*/ 41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3" h="418">
                  <a:moveTo>
                    <a:pt x="214" y="418"/>
                  </a:moveTo>
                  <a:cubicBezTo>
                    <a:pt x="327" y="418"/>
                    <a:pt x="423" y="323"/>
                    <a:pt x="423" y="209"/>
                  </a:cubicBezTo>
                  <a:cubicBezTo>
                    <a:pt x="423" y="95"/>
                    <a:pt x="327" y="0"/>
                    <a:pt x="214" y="0"/>
                  </a:cubicBezTo>
                  <a:cubicBezTo>
                    <a:pt x="103" y="0"/>
                    <a:pt x="10" y="90"/>
                    <a:pt x="5" y="200"/>
                  </a:cubicBezTo>
                  <a:cubicBezTo>
                    <a:pt x="0" y="317"/>
                    <a:pt x="96" y="418"/>
                    <a:pt x="214" y="418"/>
                  </a:cubicBezTo>
                  <a:close/>
                  <a:moveTo>
                    <a:pt x="214" y="41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1D221BCE-8869-40AE-8B64-3FA7CD74FEC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22167" y="3931311"/>
            <a:ext cx="693566" cy="612421"/>
            <a:chOff x="1697" y="3343"/>
            <a:chExt cx="453" cy="400"/>
          </a:xfrm>
          <a:solidFill>
            <a:srgbClr val="004BD2"/>
          </a:solidFill>
        </p:grpSpPr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E3C31CA9-1C0B-41EC-83EC-851495E7F6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97" y="3343"/>
              <a:ext cx="453" cy="400"/>
            </a:xfrm>
            <a:custGeom>
              <a:avLst/>
              <a:gdLst>
                <a:gd name="T0" fmla="*/ 10726 w 10964"/>
                <a:gd name="T1" fmla="*/ 8693 h 9671"/>
                <a:gd name="T2" fmla="*/ 6213 w 10964"/>
                <a:gd name="T3" fmla="*/ 453 h 9671"/>
                <a:gd name="T4" fmla="*/ 5063 w 10964"/>
                <a:gd name="T5" fmla="*/ 437 h 9671"/>
                <a:gd name="T6" fmla="*/ 2599 w 10964"/>
                <a:gd name="T7" fmla="*/ 4667 h 9671"/>
                <a:gd name="T8" fmla="*/ 2961 w 10964"/>
                <a:gd name="T9" fmla="*/ 4878 h 9671"/>
                <a:gd name="T10" fmla="*/ 5425 w 10964"/>
                <a:gd name="T11" fmla="*/ 648 h 9671"/>
                <a:gd name="T12" fmla="*/ 5846 w 10964"/>
                <a:gd name="T13" fmla="*/ 654 h 9671"/>
                <a:gd name="T14" fmla="*/ 10359 w 10964"/>
                <a:gd name="T15" fmla="*/ 8894 h 9671"/>
                <a:gd name="T16" fmla="*/ 10146 w 10964"/>
                <a:gd name="T17" fmla="*/ 9253 h 9671"/>
                <a:gd name="T18" fmla="*/ 823 w 10964"/>
                <a:gd name="T19" fmla="*/ 9253 h 9671"/>
                <a:gd name="T20" fmla="*/ 614 w 10964"/>
                <a:gd name="T21" fmla="*/ 8888 h 9671"/>
                <a:gd name="T22" fmla="*/ 2114 w 10964"/>
                <a:gd name="T23" fmla="*/ 6314 h 9671"/>
                <a:gd name="T24" fmla="*/ 1753 w 10964"/>
                <a:gd name="T25" fmla="*/ 6103 h 9671"/>
                <a:gd name="T26" fmla="*/ 253 w 10964"/>
                <a:gd name="T27" fmla="*/ 8677 h 9671"/>
                <a:gd name="T28" fmla="*/ 823 w 10964"/>
                <a:gd name="T29" fmla="*/ 9671 h 9671"/>
                <a:gd name="T30" fmla="*/ 10146 w 10964"/>
                <a:gd name="T31" fmla="*/ 9671 h 9671"/>
                <a:gd name="T32" fmla="*/ 10726 w 10964"/>
                <a:gd name="T33" fmla="*/ 8693 h 9671"/>
                <a:gd name="T34" fmla="*/ 10726 w 10964"/>
                <a:gd name="T35" fmla="*/ 8693 h 9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964" h="9671">
                  <a:moveTo>
                    <a:pt x="10726" y="8693"/>
                  </a:moveTo>
                  <a:lnTo>
                    <a:pt x="6213" y="453"/>
                  </a:lnTo>
                  <a:cubicBezTo>
                    <a:pt x="5971" y="9"/>
                    <a:pt x="5318" y="0"/>
                    <a:pt x="5063" y="437"/>
                  </a:cubicBezTo>
                  <a:lnTo>
                    <a:pt x="2599" y="4667"/>
                  </a:lnTo>
                  <a:cubicBezTo>
                    <a:pt x="2464" y="4899"/>
                    <a:pt x="2825" y="5110"/>
                    <a:pt x="2961" y="4878"/>
                  </a:cubicBezTo>
                  <a:lnTo>
                    <a:pt x="5425" y="648"/>
                  </a:lnTo>
                  <a:cubicBezTo>
                    <a:pt x="5519" y="487"/>
                    <a:pt x="5757" y="490"/>
                    <a:pt x="5846" y="654"/>
                  </a:cubicBezTo>
                  <a:lnTo>
                    <a:pt x="10359" y="8894"/>
                  </a:lnTo>
                  <a:cubicBezTo>
                    <a:pt x="10446" y="9054"/>
                    <a:pt x="10328" y="9253"/>
                    <a:pt x="10146" y="9253"/>
                  </a:cubicBezTo>
                  <a:lnTo>
                    <a:pt x="823" y="9253"/>
                  </a:lnTo>
                  <a:cubicBezTo>
                    <a:pt x="638" y="9253"/>
                    <a:pt x="521" y="9048"/>
                    <a:pt x="614" y="8888"/>
                  </a:cubicBezTo>
                  <a:lnTo>
                    <a:pt x="2114" y="6314"/>
                  </a:lnTo>
                  <a:cubicBezTo>
                    <a:pt x="2249" y="6082"/>
                    <a:pt x="1888" y="5871"/>
                    <a:pt x="1753" y="6103"/>
                  </a:cubicBezTo>
                  <a:lnTo>
                    <a:pt x="253" y="8677"/>
                  </a:lnTo>
                  <a:cubicBezTo>
                    <a:pt x="0" y="9110"/>
                    <a:pt x="324" y="9671"/>
                    <a:pt x="823" y="9671"/>
                  </a:cubicBezTo>
                  <a:lnTo>
                    <a:pt x="10146" y="9671"/>
                  </a:lnTo>
                  <a:cubicBezTo>
                    <a:pt x="10639" y="9671"/>
                    <a:pt x="10964" y="9128"/>
                    <a:pt x="10726" y="8693"/>
                  </a:cubicBezTo>
                  <a:close/>
                  <a:moveTo>
                    <a:pt x="10726" y="8693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9342FC5E-F9B4-472C-8092-9499E9F373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97" y="3465"/>
              <a:ext cx="59" cy="135"/>
            </a:xfrm>
            <a:custGeom>
              <a:avLst/>
              <a:gdLst>
                <a:gd name="T0" fmla="*/ 713 w 1427"/>
                <a:gd name="T1" fmla="*/ 3268 h 3268"/>
                <a:gd name="T2" fmla="*/ 713 w 1427"/>
                <a:gd name="T3" fmla="*/ 3268 h 3268"/>
                <a:gd name="T4" fmla="*/ 1258 w 1427"/>
                <a:gd name="T5" fmla="*/ 2762 h 3268"/>
                <a:gd name="T6" fmla="*/ 1416 w 1427"/>
                <a:gd name="T7" fmla="*/ 585 h 3268"/>
                <a:gd name="T8" fmla="*/ 1271 w 1427"/>
                <a:gd name="T9" fmla="*/ 174 h 3268"/>
                <a:gd name="T10" fmla="*/ 872 w 1427"/>
                <a:gd name="T11" fmla="*/ 0 h 3268"/>
                <a:gd name="T12" fmla="*/ 555 w 1427"/>
                <a:gd name="T13" fmla="*/ 0 h 3268"/>
                <a:gd name="T14" fmla="*/ 155 w 1427"/>
                <a:gd name="T15" fmla="*/ 174 h 3268"/>
                <a:gd name="T16" fmla="*/ 11 w 1427"/>
                <a:gd name="T17" fmla="*/ 585 h 3268"/>
                <a:gd name="T18" fmla="*/ 169 w 1427"/>
                <a:gd name="T19" fmla="*/ 2762 h 3268"/>
                <a:gd name="T20" fmla="*/ 713 w 1427"/>
                <a:gd name="T21" fmla="*/ 3268 h 3268"/>
                <a:gd name="T22" fmla="*/ 462 w 1427"/>
                <a:gd name="T23" fmla="*/ 459 h 3268"/>
                <a:gd name="T24" fmla="*/ 555 w 1427"/>
                <a:gd name="T25" fmla="*/ 418 h 3268"/>
                <a:gd name="T26" fmla="*/ 872 w 1427"/>
                <a:gd name="T27" fmla="*/ 418 h 3268"/>
                <a:gd name="T28" fmla="*/ 965 w 1427"/>
                <a:gd name="T29" fmla="*/ 459 h 3268"/>
                <a:gd name="T30" fmla="*/ 999 w 1427"/>
                <a:gd name="T31" fmla="*/ 554 h 3268"/>
                <a:gd name="T32" fmla="*/ 840 w 1427"/>
                <a:gd name="T33" fmla="*/ 2731 h 3268"/>
                <a:gd name="T34" fmla="*/ 713 w 1427"/>
                <a:gd name="T35" fmla="*/ 2849 h 3268"/>
                <a:gd name="T36" fmla="*/ 713 w 1427"/>
                <a:gd name="T37" fmla="*/ 2849 h 3268"/>
                <a:gd name="T38" fmla="*/ 586 w 1427"/>
                <a:gd name="T39" fmla="*/ 2731 h 3268"/>
                <a:gd name="T40" fmla="*/ 428 w 1427"/>
                <a:gd name="T41" fmla="*/ 554 h 3268"/>
                <a:gd name="T42" fmla="*/ 462 w 1427"/>
                <a:gd name="T43" fmla="*/ 459 h 3268"/>
                <a:gd name="T44" fmla="*/ 462 w 1427"/>
                <a:gd name="T45" fmla="*/ 459 h 3268"/>
                <a:gd name="T46" fmla="*/ 462 w 1427"/>
                <a:gd name="T47" fmla="*/ 459 h 3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27" h="3268">
                  <a:moveTo>
                    <a:pt x="713" y="3268"/>
                  </a:moveTo>
                  <a:lnTo>
                    <a:pt x="713" y="3268"/>
                  </a:lnTo>
                  <a:cubicBezTo>
                    <a:pt x="998" y="3268"/>
                    <a:pt x="1237" y="3046"/>
                    <a:pt x="1258" y="2762"/>
                  </a:cubicBezTo>
                  <a:lnTo>
                    <a:pt x="1416" y="585"/>
                  </a:lnTo>
                  <a:cubicBezTo>
                    <a:pt x="1427" y="434"/>
                    <a:pt x="1374" y="284"/>
                    <a:pt x="1271" y="174"/>
                  </a:cubicBezTo>
                  <a:cubicBezTo>
                    <a:pt x="1168" y="63"/>
                    <a:pt x="1023" y="0"/>
                    <a:pt x="872" y="0"/>
                  </a:cubicBezTo>
                  <a:lnTo>
                    <a:pt x="555" y="0"/>
                  </a:lnTo>
                  <a:cubicBezTo>
                    <a:pt x="404" y="0"/>
                    <a:pt x="258" y="63"/>
                    <a:pt x="155" y="174"/>
                  </a:cubicBezTo>
                  <a:cubicBezTo>
                    <a:pt x="52" y="284"/>
                    <a:pt x="0" y="434"/>
                    <a:pt x="11" y="585"/>
                  </a:cubicBezTo>
                  <a:lnTo>
                    <a:pt x="169" y="2762"/>
                  </a:lnTo>
                  <a:cubicBezTo>
                    <a:pt x="190" y="3046"/>
                    <a:pt x="429" y="3268"/>
                    <a:pt x="713" y="3268"/>
                  </a:cubicBezTo>
                  <a:close/>
                  <a:moveTo>
                    <a:pt x="462" y="459"/>
                  </a:moveTo>
                  <a:cubicBezTo>
                    <a:pt x="476" y="444"/>
                    <a:pt x="507" y="418"/>
                    <a:pt x="555" y="418"/>
                  </a:cubicBezTo>
                  <a:lnTo>
                    <a:pt x="872" y="418"/>
                  </a:lnTo>
                  <a:cubicBezTo>
                    <a:pt x="920" y="418"/>
                    <a:pt x="951" y="444"/>
                    <a:pt x="965" y="459"/>
                  </a:cubicBezTo>
                  <a:cubicBezTo>
                    <a:pt x="979" y="474"/>
                    <a:pt x="1002" y="506"/>
                    <a:pt x="999" y="554"/>
                  </a:cubicBezTo>
                  <a:lnTo>
                    <a:pt x="840" y="2731"/>
                  </a:lnTo>
                  <a:cubicBezTo>
                    <a:pt x="835" y="2798"/>
                    <a:pt x="780" y="2849"/>
                    <a:pt x="713" y="2849"/>
                  </a:cubicBezTo>
                  <a:lnTo>
                    <a:pt x="713" y="2849"/>
                  </a:lnTo>
                  <a:cubicBezTo>
                    <a:pt x="647" y="2849"/>
                    <a:pt x="591" y="2798"/>
                    <a:pt x="586" y="2731"/>
                  </a:cubicBezTo>
                  <a:lnTo>
                    <a:pt x="428" y="554"/>
                  </a:lnTo>
                  <a:cubicBezTo>
                    <a:pt x="424" y="506"/>
                    <a:pt x="448" y="474"/>
                    <a:pt x="462" y="459"/>
                  </a:cubicBezTo>
                  <a:cubicBezTo>
                    <a:pt x="476" y="444"/>
                    <a:pt x="448" y="474"/>
                    <a:pt x="462" y="459"/>
                  </a:cubicBezTo>
                  <a:close/>
                  <a:moveTo>
                    <a:pt x="462" y="459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AB37CE74-EDCC-4023-8C8E-03A129BE47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95" y="3617"/>
              <a:ext cx="62" cy="62"/>
            </a:xfrm>
            <a:custGeom>
              <a:avLst/>
              <a:gdLst>
                <a:gd name="T0" fmla="*/ 752 w 1504"/>
                <a:gd name="T1" fmla="*/ 1504 h 1504"/>
                <a:gd name="T2" fmla="*/ 1504 w 1504"/>
                <a:gd name="T3" fmla="*/ 752 h 1504"/>
                <a:gd name="T4" fmla="*/ 752 w 1504"/>
                <a:gd name="T5" fmla="*/ 0 h 1504"/>
                <a:gd name="T6" fmla="*/ 0 w 1504"/>
                <a:gd name="T7" fmla="*/ 752 h 1504"/>
                <a:gd name="T8" fmla="*/ 752 w 1504"/>
                <a:gd name="T9" fmla="*/ 1504 h 1504"/>
                <a:gd name="T10" fmla="*/ 752 w 1504"/>
                <a:gd name="T11" fmla="*/ 419 h 1504"/>
                <a:gd name="T12" fmla="*/ 1086 w 1504"/>
                <a:gd name="T13" fmla="*/ 752 h 1504"/>
                <a:gd name="T14" fmla="*/ 752 w 1504"/>
                <a:gd name="T15" fmla="*/ 1085 h 1504"/>
                <a:gd name="T16" fmla="*/ 419 w 1504"/>
                <a:gd name="T17" fmla="*/ 752 h 1504"/>
                <a:gd name="T18" fmla="*/ 752 w 1504"/>
                <a:gd name="T19" fmla="*/ 419 h 1504"/>
                <a:gd name="T20" fmla="*/ 752 w 1504"/>
                <a:gd name="T21" fmla="*/ 419 h 1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4" h="1504">
                  <a:moveTo>
                    <a:pt x="752" y="1504"/>
                  </a:moveTo>
                  <a:cubicBezTo>
                    <a:pt x="1167" y="1504"/>
                    <a:pt x="1504" y="1167"/>
                    <a:pt x="1504" y="752"/>
                  </a:cubicBezTo>
                  <a:cubicBezTo>
                    <a:pt x="1504" y="337"/>
                    <a:pt x="1167" y="0"/>
                    <a:pt x="752" y="0"/>
                  </a:cubicBezTo>
                  <a:cubicBezTo>
                    <a:pt x="338" y="0"/>
                    <a:pt x="0" y="337"/>
                    <a:pt x="0" y="752"/>
                  </a:cubicBezTo>
                  <a:cubicBezTo>
                    <a:pt x="0" y="1167"/>
                    <a:pt x="338" y="1504"/>
                    <a:pt x="752" y="1504"/>
                  </a:cubicBezTo>
                  <a:close/>
                  <a:moveTo>
                    <a:pt x="752" y="419"/>
                  </a:moveTo>
                  <a:cubicBezTo>
                    <a:pt x="936" y="419"/>
                    <a:pt x="1086" y="568"/>
                    <a:pt x="1086" y="752"/>
                  </a:cubicBezTo>
                  <a:cubicBezTo>
                    <a:pt x="1086" y="936"/>
                    <a:pt x="936" y="1085"/>
                    <a:pt x="752" y="1085"/>
                  </a:cubicBezTo>
                  <a:cubicBezTo>
                    <a:pt x="568" y="1085"/>
                    <a:pt x="419" y="936"/>
                    <a:pt x="419" y="752"/>
                  </a:cubicBezTo>
                  <a:cubicBezTo>
                    <a:pt x="419" y="568"/>
                    <a:pt x="568" y="419"/>
                    <a:pt x="752" y="419"/>
                  </a:cubicBezTo>
                  <a:close/>
                  <a:moveTo>
                    <a:pt x="752" y="419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466A1AC5-4DB6-4765-B8E4-3C67E01842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85" y="3562"/>
              <a:ext cx="17" cy="17"/>
            </a:xfrm>
            <a:custGeom>
              <a:avLst/>
              <a:gdLst>
                <a:gd name="T0" fmla="*/ 214 w 423"/>
                <a:gd name="T1" fmla="*/ 418 h 418"/>
                <a:gd name="T2" fmla="*/ 423 w 423"/>
                <a:gd name="T3" fmla="*/ 209 h 418"/>
                <a:gd name="T4" fmla="*/ 214 w 423"/>
                <a:gd name="T5" fmla="*/ 0 h 418"/>
                <a:gd name="T6" fmla="*/ 5 w 423"/>
                <a:gd name="T7" fmla="*/ 200 h 418"/>
                <a:gd name="T8" fmla="*/ 214 w 423"/>
                <a:gd name="T9" fmla="*/ 418 h 418"/>
                <a:gd name="T10" fmla="*/ 214 w 423"/>
                <a:gd name="T11" fmla="*/ 41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3" h="418">
                  <a:moveTo>
                    <a:pt x="214" y="418"/>
                  </a:moveTo>
                  <a:cubicBezTo>
                    <a:pt x="327" y="418"/>
                    <a:pt x="423" y="323"/>
                    <a:pt x="423" y="209"/>
                  </a:cubicBezTo>
                  <a:cubicBezTo>
                    <a:pt x="423" y="95"/>
                    <a:pt x="327" y="0"/>
                    <a:pt x="214" y="0"/>
                  </a:cubicBezTo>
                  <a:cubicBezTo>
                    <a:pt x="103" y="0"/>
                    <a:pt x="10" y="90"/>
                    <a:pt x="5" y="200"/>
                  </a:cubicBezTo>
                  <a:cubicBezTo>
                    <a:pt x="0" y="317"/>
                    <a:pt x="96" y="418"/>
                    <a:pt x="214" y="418"/>
                  </a:cubicBezTo>
                  <a:close/>
                  <a:moveTo>
                    <a:pt x="214" y="41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C6B542F-DB4C-42C9-9BA3-766089CF0845}"/>
              </a:ext>
            </a:extLst>
          </p:cNvPr>
          <p:cNvGrpSpPr/>
          <p:nvPr/>
        </p:nvGrpSpPr>
        <p:grpSpPr>
          <a:xfrm>
            <a:off x="11427349" y="1575332"/>
            <a:ext cx="321739" cy="321739"/>
            <a:chOff x="8141435" y="1281486"/>
            <a:chExt cx="409904" cy="409904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CFDC33F-6119-466E-ABBC-BC1D3FAEFAB2}"/>
                </a:ext>
              </a:extLst>
            </p:cNvPr>
            <p:cNvSpPr/>
            <p:nvPr/>
          </p:nvSpPr>
          <p:spPr>
            <a:xfrm>
              <a:off x="8141435" y="1281486"/>
              <a:ext cx="409904" cy="409904"/>
            </a:xfrm>
            <a:prstGeom prst="ellipse">
              <a:avLst/>
            </a:prstGeom>
            <a:noFill/>
            <a:ln>
              <a:solidFill>
                <a:srgbClr val="1BD7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Arrow: Chevron 26">
              <a:extLst>
                <a:ext uri="{FF2B5EF4-FFF2-40B4-BE49-F238E27FC236}">
                  <a16:creationId xmlns:a16="http://schemas.microsoft.com/office/drawing/2014/main" id="{7116A0F5-DD5E-4133-AC3A-3C50FB088659}"/>
                </a:ext>
              </a:extLst>
            </p:cNvPr>
            <p:cNvSpPr/>
            <p:nvPr/>
          </p:nvSpPr>
          <p:spPr>
            <a:xfrm rot="5400000">
              <a:off x="8277304" y="1364331"/>
              <a:ext cx="138163" cy="262861"/>
            </a:xfrm>
            <a:prstGeom prst="chevron">
              <a:avLst>
                <a:gd name="adj" fmla="val 77778"/>
              </a:avLst>
            </a:prstGeom>
            <a:solidFill>
              <a:srgbClr val="1BD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F6BE17F-23B8-4415-ADDE-0AB10A3CDA96}"/>
              </a:ext>
            </a:extLst>
          </p:cNvPr>
          <p:cNvGrpSpPr/>
          <p:nvPr/>
        </p:nvGrpSpPr>
        <p:grpSpPr>
          <a:xfrm>
            <a:off x="11427349" y="4350819"/>
            <a:ext cx="321739" cy="321739"/>
            <a:chOff x="8141435" y="1281486"/>
            <a:chExt cx="409904" cy="409904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6EB69C9-4E85-4AF5-8736-56A433BDC629}"/>
                </a:ext>
              </a:extLst>
            </p:cNvPr>
            <p:cNvSpPr/>
            <p:nvPr/>
          </p:nvSpPr>
          <p:spPr>
            <a:xfrm>
              <a:off x="8141435" y="1281486"/>
              <a:ext cx="409904" cy="409904"/>
            </a:xfrm>
            <a:prstGeom prst="ellipse">
              <a:avLst/>
            </a:prstGeom>
            <a:noFill/>
            <a:ln>
              <a:solidFill>
                <a:srgbClr val="1BD7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771950B1-3864-4CBD-86AE-C400CE47BA34}"/>
                </a:ext>
              </a:extLst>
            </p:cNvPr>
            <p:cNvSpPr/>
            <p:nvPr/>
          </p:nvSpPr>
          <p:spPr>
            <a:xfrm rot="5400000">
              <a:off x="8277304" y="1364331"/>
              <a:ext cx="138163" cy="262861"/>
            </a:xfrm>
            <a:prstGeom prst="chevron">
              <a:avLst>
                <a:gd name="adj" fmla="val 77778"/>
              </a:avLst>
            </a:prstGeom>
            <a:solidFill>
              <a:srgbClr val="1BD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4057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4FA118-AFDD-47ED-B6EB-485BC185E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Коррупцияга</a:t>
            </a:r>
            <a:r>
              <a:rPr lang="ru-RU" dirty="0"/>
              <a:t> </a:t>
            </a:r>
            <a:r>
              <a:rPr lang="uz-Cyrl-UZ" dirty="0"/>
              <a:t>қарши кураш бўйича хорижий тажриба</a:t>
            </a:r>
            <a:r>
              <a:rPr lang="ru-RU" dirty="0"/>
              <a:t>: </a:t>
            </a:r>
            <a:r>
              <a:rPr lang="ru-RU" dirty="0" err="1"/>
              <a:t>Хитой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B97E58F-08B1-4BEF-8259-A5848C2314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915225"/>
              </p:ext>
            </p:extLst>
          </p:nvPr>
        </p:nvGraphicFramePr>
        <p:xfrm>
          <a:off x="438150" y="1282700"/>
          <a:ext cx="11322441" cy="49381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498">
                  <a:extLst>
                    <a:ext uri="{9D8B030D-6E8A-4147-A177-3AD203B41FA5}">
                      <a16:colId xmlns:a16="http://schemas.microsoft.com/office/drawing/2014/main" val="665100785"/>
                    </a:ext>
                  </a:extLst>
                </a:gridCol>
                <a:gridCol w="9725943">
                  <a:extLst>
                    <a:ext uri="{9D8B030D-6E8A-4147-A177-3AD203B41FA5}">
                      <a16:colId xmlns:a16="http://schemas.microsoft.com/office/drawing/2014/main" val="2971952224"/>
                    </a:ext>
                  </a:extLst>
                </a:gridCol>
              </a:tblGrid>
              <a:tr h="409466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Рейтинг </a:t>
                      </a:r>
                      <a:r>
                        <a:rPr lang="ru-RU" sz="1200" b="1" dirty="0" err="1">
                          <a:solidFill>
                            <a:schemeClr val="bg1"/>
                          </a:solidFill>
                        </a:rPr>
                        <a:t>ўрни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Transparency International: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A9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2"/>
                          </a:solidFill>
                        </a:rPr>
                        <a:t>66 </a:t>
                      </a:r>
                      <a:r>
                        <a:rPr lang="ru-RU" sz="1200" b="0" dirty="0" err="1">
                          <a:solidFill>
                            <a:schemeClr val="tx2"/>
                          </a:solidFill>
                        </a:rPr>
                        <a:t>ўрин</a:t>
                      </a:r>
                      <a:endParaRPr lang="ru-RU" sz="1200" b="0" dirty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14055"/>
                  </a:ext>
                </a:extLst>
              </a:tr>
              <a:tr h="292476">
                <a:tc>
                  <a:txBody>
                    <a:bodyPr/>
                    <a:lstStyle/>
                    <a:p>
                      <a:r>
                        <a:rPr lang="ru-RU" sz="1200" b="1" dirty="0" err="1">
                          <a:solidFill>
                            <a:schemeClr val="bg1"/>
                          </a:solidFill>
                        </a:rPr>
                        <a:t>Қонунчилик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: 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A9F6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ХХР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жиноят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кодекси</a:t>
                      </a:r>
                      <a:endParaRPr lang="ru-RU" sz="1200" dirty="0">
                        <a:solidFill>
                          <a:schemeClr val="tx2"/>
                        </a:solidFill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2010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йил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26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майдаги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раҳбар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кадрлар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тўғрисидаги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тегишли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хусусий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маълумотларнинг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ҳисобот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соҳасидаги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регламенти</a:t>
                      </a:r>
                      <a:endParaRPr lang="ru-RU" sz="1200" dirty="0">
                        <a:solidFill>
                          <a:schemeClr val="tx2"/>
                        </a:solidFill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2011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йилдаги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«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Хитойнинг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коррупцияга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қарши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курашиш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ҳамда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партия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ва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ҳукуматнинг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виждонли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аппаратини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шакллантириш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бўйича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uz-Cyrl-UZ" sz="1200" dirty="0">
                          <a:solidFill>
                            <a:schemeClr val="tx2"/>
                          </a:solidFill>
                        </a:rPr>
                        <a:t>Харакатлари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»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ҳақидаги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Оқ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китоб</a:t>
                      </a:r>
                      <a:endParaRPr lang="ru-RU" sz="1200" dirty="0">
                        <a:solidFill>
                          <a:schemeClr val="tx2"/>
                        </a:solidFill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2021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йилдаги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Коррупцияга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қарши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курашчилар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тўғрисидаги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Қонун</a:t>
                      </a:r>
                      <a:endParaRPr lang="ru-RU" sz="1200" dirty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4641353"/>
                  </a:ext>
                </a:extLst>
              </a:tr>
              <a:tr h="292476">
                <a:tc>
                  <a:txBody>
                    <a:bodyPr/>
                    <a:lstStyle/>
                    <a:p>
                      <a:r>
                        <a:rPr lang="ru-RU" sz="1200" b="1" dirty="0" err="1">
                          <a:solidFill>
                            <a:schemeClr val="bg1"/>
                          </a:solidFill>
                        </a:rPr>
                        <a:t>Масъул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 орган: 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A9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Провинциялар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,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префектуралар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ва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округларда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миллий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назорат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комиссияси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ва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назорат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комиссиялари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.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4874028"/>
                  </a:ext>
                </a:extLst>
              </a:tr>
              <a:tr h="409466">
                <a:tc>
                  <a:txBody>
                    <a:bodyPr/>
                    <a:lstStyle/>
                    <a:p>
                      <a:r>
                        <a:rPr lang="ru-RU" sz="1200" b="1" dirty="0" err="1">
                          <a:solidFill>
                            <a:schemeClr val="bg1"/>
                          </a:solidFill>
                        </a:rPr>
                        <a:t>Жазо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bg1"/>
                          </a:solidFill>
                        </a:rPr>
                        <a:t>чораси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: 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A9F6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100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минг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юангача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–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меҳнат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лагерларида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10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йилгача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ишлаш</a:t>
                      </a:r>
                      <a:endParaRPr lang="ru-RU" sz="1200" dirty="0">
                        <a:solidFill>
                          <a:schemeClr val="tx2"/>
                        </a:solidFill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100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мингдан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3 млн.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юангача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– 10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йилдан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умрбод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қамоқ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жазосигача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3 млн.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юандан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ортиқ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–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ўлим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жазоси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2908071"/>
                  </a:ext>
                </a:extLst>
              </a:tr>
              <a:tr h="21691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err="1">
                          <a:solidFill>
                            <a:schemeClr val="bg1"/>
                          </a:solidFill>
                        </a:rPr>
                        <a:t>Қўшимча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bg1"/>
                          </a:solidFill>
                        </a:rPr>
                        <a:t>маълумотлар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 / </a:t>
                      </a:r>
                      <a:r>
                        <a:rPr lang="ru-RU" sz="1200" b="1" dirty="0" err="1">
                          <a:solidFill>
                            <a:schemeClr val="bg1"/>
                          </a:solidFill>
                        </a:rPr>
                        <a:t>фактлар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: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A9F6"/>
                    </a:solidFill>
                  </a:tcPr>
                </a:tc>
                <a:tc>
                  <a:txBody>
                    <a:bodyPr/>
                    <a:lstStyle/>
                    <a:p>
                      <a:pPr marL="228600" lvl="1" indent="-228600" algn="l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Ўртача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йилда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коррупция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учун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130-200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минг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амалдорга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нисбатан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айблов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ҳукми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ўқилади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улардан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10-12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мингтаси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олий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жазо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ўлим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жазосини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олади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228600" lvl="1" indent="-228600" algn="l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Порахўрга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z-Cyrl-UZ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ў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лим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жазоси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жамоат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олдида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эълон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қилинади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қатл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видеопарчалари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телевидениеда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намойиш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қилинади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228600" lvl="1" indent="-228600" algn="l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Ўлим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жазоси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</a:t>
                      </a:r>
                      <a:r>
                        <a:rPr lang="uz-Cyrl-UZ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ўғ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рисидаги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ҳукм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дарҳол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ёки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ҳукм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эълон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килинганидан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кейин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йил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ўтиб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ижро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этилиши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мумкин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Иккинчи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z-Cyrl-UZ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олатда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жазога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ҳукм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этилган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шахс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ушбу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йил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ичида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ўзини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танбеҳсиз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тутса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унда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z-Cyrl-UZ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ў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лим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жазосидан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қутулиш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имкони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ту</a:t>
                      </a:r>
                      <a:r>
                        <a:rPr lang="uz-Cyrl-UZ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ғ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илади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Ўлим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жазоси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ҳукми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умрбод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жазо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билан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алмаштирилади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228600" lvl="1" indent="-228600" algn="l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Хитойда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«Давлат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бойлигини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ўғирлаш»га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қарши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курашнинг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турларидан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бири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барча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z-Cyrl-UZ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ҳукумат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органларида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кадрлар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ротацияси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z-Cyrl-UZ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бўлиб, у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амалдорларда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z-Cyrl-UZ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ноқонуний ҳаракатларга имкон туғдирадиган хизмат, қариндошлик, дўстона ва бошқ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алоқалардан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фойдаланиш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имкониятини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й</a:t>
                      </a:r>
                      <a:r>
                        <a:rPr lang="uz-Cyrl-UZ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ўқ қилишга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имкон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беради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228600" lvl="1" indent="-228600" algn="l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2022 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йилда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соби</a:t>
                      </a:r>
                      <a:r>
                        <a:rPr lang="uz-Cyrl-UZ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 А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длия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z-Cyrl-UZ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вазири 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Фу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Чжэнхуа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16,5 млн доллар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ми</a:t>
                      </a:r>
                      <a:r>
                        <a:rPr lang="uz-Cyrl-UZ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қдорида пора олганлиги учун ўлим жазосига ҳукм қилинди.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25971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3439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E8C905-CE50-4C0A-9B1A-0896CD941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Коррупцияга</a:t>
            </a:r>
            <a:r>
              <a:rPr lang="ru-RU" dirty="0"/>
              <a:t> </a:t>
            </a:r>
            <a:r>
              <a:rPr lang="uz-Cyrl-UZ" dirty="0"/>
              <a:t>қарши кураш бўйича хорижий тажриба</a:t>
            </a:r>
            <a:r>
              <a:rPr lang="ru-RU" dirty="0"/>
              <a:t>: </a:t>
            </a:r>
            <a:r>
              <a:rPr lang="ru-RU" dirty="0" err="1"/>
              <a:t>Хитой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F9E166-00FC-430E-B34D-9125EBD4F9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BB2075-90C0-4A91-AFE4-998B4FADCB65}"/>
              </a:ext>
            </a:extLst>
          </p:cNvPr>
          <p:cNvSpPr/>
          <p:nvPr/>
        </p:nvSpPr>
        <p:spPr>
          <a:xfrm>
            <a:off x="1279945" y="1282700"/>
            <a:ext cx="19362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b="1" dirty="0">
                <a:solidFill>
                  <a:srgbClr val="2414BC"/>
                </a:solidFill>
              </a:rPr>
              <a:t>«</a:t>
            </a:r>
            <a:r>
              <a:rPr lang="ru-RU" sz="1600" b="1" dirty="0" err="1">
                <a:solidFill>
                  <a:srgbClr val="2414BC"/>
                </a:solidFill>
              </a:rPr>
              <a:t>Йўлбарс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ва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пашшаларга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қарши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курашиш</a:t>
            </a:r>
            <a:r>
              <a:rPr lang="ru-RU" sz="1600" b="1" dirty="0">
                <a:solidFill>
                  <a:srgbClr val="2414BC"/>
                </a:solidFill>
              </a:rPr>
              <a:t>»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23F51E0-2DCA-428A-A0B2-C60B4CBD4DCC}"/>
              </a:ext>
            </a:extLst>
          </p:cNvPr>
          <p:cNvCxnSpPr>
            <a:cxnSpLocks/>
          </p:cNvCxnSpPr>
          <p:nvPr/>
        </p:nvCxnSpPr>
        <p:spPr>
          <a:xfrm>
            <a:off x="431999" y="1963119"/>
            <a:ext cx="11326921" cy="0"/>
          </a:xfrm>
          <a:prstGeom prst="line">
            <a:avLst/>
          </a:prstGeom>
          <a:ln w="19050"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91F76B8A-AB29-4297-BE6C-28EA138584E6}"/>
              </a:ext>
            </a:extLst>
          </p:cNvPr>
          <p:cNvSpPr/>
          <p:nvPr/>
        </p:nvSpPr>
        <p:spPr>
          <a:xfrm>
            <a:off x="3784798" y="2058764"/>
            <a:ext cx="7974122" cy="37035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500"/>
              </a:spcAft>
            </a:pPr>
            <a:r>
              <a:rPr lang="ru-RU" sz="1600" dirty="0">
                <a:solidFill>
                  <a:schemeClr val="tx2"/>
                </a:solidFill>
              </a:rPr>
              <a:t>2012 </a:t>
            </a:r>
            <a:r>
              <a:rPr lang="ru-RU" sz="1600" dirty="0" err="1">
                <a:solidFill>
                  <a:schemeClr val="tx2"/>
                </a:solidFill>
              </a:rPr>
              <a:t>йил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ноябрида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Хитой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Коммунистик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партиясининг</a:t>
            </a:r>
            <a:r>
              <a:rPr lang="ru-RU" sz="1600" dirty="0">
                <a:solidFill>
                  <a:schemeClr val="tx2"/>
                </a:solidFill>
              </a:rPr>
              <a:t>  XVIII </a:t>
            </a:r>
            <a:r>
              <a:rPr lang="ru-RU" sz="1600" dirty="0" err="1">
                <a:solidFill>
                  <a:schemeClr val="tx2"/>
                </a:solidFill>
              </a:rPr>
              <a:t>съездида</a:t>
            </a:r>
            <a:r>
              <a:rPr lang="ru-RU" sz="1600" dirty="0">
                <a:solidFill>
                  <a:schemeClr val="tx2"/>
                </a:solidFill>
              </a:rPr>
              <a:t> Си </a:t>
            </a:r>
            <a:r>
              <a:rPr lang="ru-RU" sz="1600" dirty="0" err="1">
                <a:solidFill>
                  <a:schemeClr val="tx2"/>
                </a:solidFill>
              </a:rPr>
              <a:t>Цзиньпин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коррупцияга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нисбатан</a:t>
            </a:r>
            <a:r>
              <a:rPr lang="ru-RU" sz="1600" dirty="0">
                <a:solidFill>
                  <a:schemeClr val="tx2"/>
                </a:solidFill>
              </a:rPr>
              <a:t> «ноль </a:t>
            </a:r>
            <a:r>
              <a:rPr lang="ru-RU" sz="1600" dirty="0" err="1">
                <a:solidFill>
                  <a:schemeClr val="tx2"/>
                </a:solidFill>
              </a:rPr>
              <a:t>чидамлилик</a:t>
            </a:r>
            <a:r>
              <a:rPr lang="ru-RU" sz="1600" dirty="0">
                <a:solidFill>
                  <a:schemeClr val="tx2"/>
                </a:solidFill>
              </a:rPr>
              <a:t>» </a:t>
            </a:r>
            <a:r>
              <a:rPr lang="ru-RU" sz="1600" dirty="0" err="1">
                <a:solidFill>
                  <a:schemeClr val="tx2"/>
                </a:solidFill>
              </a:rPr>
              <a:t>сиёсати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бошланганлиги</a:t>
            </a:r>
            <a:r>
              <a:rPr lang="ru-RU" sz="1600" dirty="0">
                <a:solidFill>
                  <a:schemeClr val="tx2"/>
                </a:solidFill>
              </a:rPr>
              <a:t> т</a:t>
            </a:r>
            <a:r>
              <a:rPr lang="uz-Cyrl-UZ" sz="1600" dirty="0">
                <a:solidFill>
                  <a:schemeClr val="tx2"/>
                </a:solidFill>
              </a:rPr>
              <a:t>ўғрисида эълон қилди ва кураш майда порахўрлар (“пашшалар”) ва йирик  коррупцияилар (“йўлбарслар”) га қарши олиб борилиши лозимлигини таъкилаб ўтди.</a:t>
            </a:r>
            <a:endParaRPr lang="ru-RU" sz="1600" dirty="0">
              <a:solidFill>
                <a:schemeClr val="tx2"/>
              </a:solidFill>
            </a:endParaRPr>
          </a:p>
          <a:p>
            <a:pPr>
              <a:spcAft>
                <a:spcPts val="500"/>
              </a:spcAft>
            </a:pPr>
            <a:r>
              <a:rPr lang="ru-RU" sz="1600" b="1" dirty="0" err="1">
                <a:solidFill>
                  <a:schemeClr val="tx2"/>
                </a:solidFill>
              </a:rPr>
              <a:t>Коррупцияга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uz-Cyrl-UZ" sz="1600" b="1" dirty="0">
                <a:solidFill>
                  <a:schemeClr val="tx2"/>
                </a:solidFill>
              </a:rPr>
              <a:t>қарши курашиш мисоллари</a:t>
            </a:r>
            <a:r>
              <a:rPr lang="ru-RU" sz="1600" b="1" dirty="0">
                <a:solidFill>
                  <a:schemeClr val="tx2"/>
                </a:solidFill>
              </a:rPr>
              <a:t>: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</a:rPr>
              <a:t>2015 </a:t>
            </a:r>
            <a:r>
              <a:rPr lang="ru-RU" sz="1600" dirty="0" err="1">
                <a:solidFill>
                  <a:schemeClr val="tx2"/>
                </a:solidFill>
              </a:rPr>
              <a:t>йилда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мобил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телефонлар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учун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коррупцияга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uz-Cyrl-UZ" sz="1600" dirty="0">
                <a:solidFill>
                  <a:schemeClr val="tx2"/>
                </a:solidFill>
              </a:rPr>
              <a:t>қарши махсус илова чиқарилди, фуқаролар ундан фойдаланган ҳолда амалдорлар томонидан қонун бузилиш ҳоллари содир этилганлиги ҳақида хабар беришлари мумкин</a:t>
            </a:r>
            <a:r>
              <a:rPr lang="ru-RU" sz="1600" dirty="0">
                <a:solidFill>
                  <a:schemeClr val="tx2"/>
                </a:solidFill>
              </a:rPr>
              <a:t>;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</a:rPr>
              <a:t>Давлат </a:t>
            </a:r>
            <a:r>
              <a:rPr lang="ru-RU" sz="1600" dirty="0" err="1">
                <a:solidFill>
                  <a:schemeClr val="tx2"/>
                </a:solidFill>
              </a:rPr>
              <a:t>хизматчилари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учун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дабдабаликка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чекловлар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киритилиши</a:t>
            </a:r>
            <a:r>
              <a:rPr lang="ru-RU" sz="1600" dirty="0">
                <a:solidFill>
                  <a:schemeClr val="tx2"/>
                </a:solidFill>
              </a:rPr>
              <a:t>: </a:t>
            </a:r>
            <a:r>
              <a:rPr lang="ru-RU" sz="1600" dirty="0" err="1">
                <a:solidFill>
                  <a:schemeClr val="tx2"/>
                </a:solidFill>
              </a:rPr>
              <a:t>қимматбаҳо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зиёфатлар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ва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бошқа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кўнгилочар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тадбирлар</a:t>
            </a:r>
            <a:r>
              <a:rPr lang="ru-RU" sz="1600" dirty="0">
                <a:solidFill>
                  <a:schemeClr val="tx2"/>
                </a:solidFill>
              </a:rPr>
              <a:t>, </a:t>
            </a:r>
            <a:r>
              <a:rPr lang="ru-RU" sz="1600" dirty="0" err="1">
                <a:solidFill>
                  <a:schemeClr val="tx2"/>
                </a:solidFill>
              </a:rPr>
              <a:t>қиммат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хизмат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автомобилларидан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фойдаланиш</a:t>
            </a:r>
            <a:r>
              <a:rPr lang="ru-RU" sz="1600" dirty="0">
                <a:solidFill>
                  <a:schemeClr val="tx2"/>
                </a:solidFill>
              </a:rPr>
              <a:t> та</a:t>
            </a:r>
            <a:r>
              <a:rPr lang="uz-Cyrl-UZ" sz="1600" dirty="0">
                <a:solidFill>
                  <a:schemeClr val="tx2"/>
                </a:solidFill>
              </a:rPr>
              <a:t>қиқланган</a:t>
            </a:r>
            <a:r>
              <a:rPr lang="ru-RU" sz="1600" dirty="0">
                <a:solidFill>
                  <a:schemeClr val="tx2"/>
                </a:solidFill>
              </a:rPr>
              <a:t>, </a:t>
            </a:r>
            <a:r>
              <a:rPr lang="ru-RU" sz="1600" dirty="0" err="1">
                <a:solidFill>
                  <a:schemeClr val="tx2"/>
                </a:solidFill>
              </a:rPr>
              <a:t>ноэконом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классда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парвоз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uz-Cyrl-UZ" sz="1600" dirty="0">
                <a:solidFill>
                  <a:schemeClr val="tx2"/>
                </a:solidFill>
              </a:rPr>
              <a:t>қилинади, турмуш ў</a:t>
            </a:r>
            <a:r>
              <a:rPr lang="ru-RU" sz="1600" dirty="0" err="1">
                <a:solidFill>
                  <a:schemeClr val="tx2"/>
                </a:solidFill>
              </a:rPr>
              <a:t>ртоғи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ва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фарзандлари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доимий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равишда</a:t>
            </a:r>
            <a:r>
              <a:rPr lang="ru-RU" sz="1600" dirty="0">
                <a:solidFill>
                  <a:schemeClr val="tx2"/>
                </a:solidFill>
              </a:rPr>
              <a:t> чет </a:t>
            </a:r>
            <a:r>
              <a:rPr lang="ru-RU" sz="1600" dirty="0" err="1">
                <a:solidFill>
                  <a:schemeClr val="tx2"/>
                </a:solidFill>
              </a:rPr>
              <a:t>элда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истиқомат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қилаётган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ходимлар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юқори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мансабларга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кўтарилмайди</a:t>
            </a:r>
            <a:r>
              <a:rPr lang="ru-RU" sz="1600" dirty="0">
                <a:solidFill>
                  <a:schemeClr val="tx2"/>
                </a:solidFill>
              </a:rPr>
              <a:t>.</a:t>
            </a:r>
          </a:p>
          <a:p>
            <a:pPr>
              <a:spcAft>
                <a:spcPts val="500"/>
              </a:spcAft>
            </a:pPr>
            <a:endParaRPr lang="ru-RU" sz="1600" dirty="0">
              <a:solidFill>
                <a:schemeClr val="tx2"/>
              </a:solidFill>
            </a:endParaRPr>
          </a:p>
        </p:txBody>
      </p:sp>
      <p:grpSp>
        <p:nvGrpSpPr>
          <p:cNvPr id="8" name="Group 16">
            <a:extLst>
              <a:ext uri="{FF2B5EF4-FFF2-40B4-BE49-F238E27FC236}">
                <a16:creationId xmlns:a16="http://schemas.microsoft.com/office/drawing/2014/main" id="{5678D7D6-35E1-4A4D-8147-25EFB81D414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22167" y="1228451"/>
            <a:ext cx="693566" cy="612421"/>
            <a:chOff x="1697" y="3343"/>
            <a:chExt cx="453" cy="400"/>
          </a:xfrm>
          <a:solidFill>
            <a:srgbClr val="004BD2"/>
          </a:solidFill>
        </p:grpSpPr>
        <p:sp>
          <p:nvSpPr>
            <p:cNvPr id="9" name="Freeform 17">
              <a:extLst>
                <a:ext uri="{FF2B5EF4-FFF2-40B4-BE49-F238E27FC236}">
                  <a16:creationId xmlns:a16="http://schemas.microsoft.com/office/drawing/2014/main" id="{ACD1EC75-204B-4249-91D7-E6B52AE989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97" y="3343"/>
              <a:ext cx="453" cy="400"/>
            </a:xfrm>
            <a:custGeom>
              <a:avLst/>
              <a:gdLst>
                <a:gd name="T0" fmla="*/ 10726 w 10964"/>
                <a:gd name="T1" fmla="*/ 8693 h 9671"/>
                <a:gd name="T2" fmla="*/ 6213 w 10964"/>
                <a:gd name="T3" fmla="*/ 453 h 9671"/>
                <a:gd name="T4" fmla="*/ 5063 w 10964"/>
                <a:gd name="T5" fmla="*/ 437 h 9671"/>
                <a:gd name="T6" fmla="*/ 2599 w 10964"/>
                <a:gd name="T7" fmla="*/ 4667 h 9671"/>
                <a:gd name="T8" fmla="*/ 2961 w 10964"/>
                <a:gd name="T9" fmla="*/ 4878 h 9671"/>
                <a:gd name="T10" fmla="*/ 5425 w 10964"/>
                <a:gd name="T11" fmla="*/ 648 h 9671"/>
                <a:gd name="T12" fmla="*/ 5846 w 10964"/>
                <a:gd name="T13" fmla="*/ 654 h 9671"/>
                <a:gd name="T14" fmla="*/ 10359 w 10964"/>
                <a:gd name="T15" fmla="*/ 8894 h 9671"/>
                <a:gd name="T16" fmla="*/ 10146 w 10964"/>
                <a:gd name="T17" fmla="*/ 9253 h 9671"/>
                <a:gd name="T18" fmla="*/ 823 w 10964"/>
                <a:gd name="T19" fmla="*/ 9253 h 9671"/>
                <a:gd name="T20" fmla="*/ 614 w 10964"/>
                <a:gd name="T21" fmla="*/ 8888 h 9671"/>
                <a:gd name="T22" fmla="*/ 2114 w 10964"/>
                <a:gd name="T23" fmla="*/ 6314 h 9671"/>
                <a:gd name="T24" fmla="*/ 1753 w 10964"/>
                <a:gd name="T25" fmla="*/ 6103 h 9671"/>
                <a:gd name="T26" fmla="*/ 253 w 10964"/>
                <a:gd name="T27" fmla="*/ 8677 h 9671"/>
                <a:gd name="T28" fmla="*/ 823 w 10964"/>
                <a:gd name="T29" fmla="*/ 9671 h 9671"/>
                <a:gd name="T30" fmla="*/ 10146 w 10964"/>
                <a:gd name="T31" fmla="*/ 9671 h 9671"/>
                <a:gd name="T32" fmla="*/ 10726 w 10964"/>
                <a:gd name="T33" fmla="*/ 8693 h 9671"/>
                <a:gd name="T34" fmla="*/ 10726 w 10964"/>
                <a:gd name="T35" fmla="*/ 8693 h 9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964" h="9671">
                  <a:moveTo>
                    <a:pt x="10726" y="8693"/>
                  </a:moveTo>
                  <a:lnTo>
                    <a:pt x="6213" y="453"/>
                  </a:lnTo>
                  <a:cubicBezTo>
                    <a:pt x="5971" y="9"/>
                    <a:pt x="5318" y="0"/>
                    <a:pt x="5063" y="437"/>
                  </a:cubicBezTo>
                  <a:lnTo>
                    <a:pt x="2599" y="4667"/>
                  </a:lnTo>
                  <a:cubicBezTo>
                    <a:pt x="2464" y="4899"/>
                    <a:pt x="2825" y="5110"/>
                    <a:pt x="2961" y="4878"/>
                  </a:cubicBezTo>
                  <a:lnTo>
                    <a:pt x="5425" y="648"/>
                  </a:lnTo>
                  <a:cubicBezTo>
                    <a:pt x="5519" y="487"/>
                    <a:pt x="5757" y="490"/>
                    <a:pt x="5846" y="654"/>
                  </a:cubicBezTo>
                  <a:lnTo>
                    <a:pt x="10359" y="8894"/>
                  </a:lnTo>
                  <a:cubicBezTo>
                    <a:pt x="10446" y="9054"/>
                    <a:pt x="10328" y="9253"/>
                    <a:pt x="10146" y="9253"/>
                  </a:cubicBezTo>
                  <a:lnTo>
                    <a:pt x="823" y="9253"/>
                  </a:lnTo>
                  <a:cubicBezTo>
                    <a:pt x="638" y="9253"/>
                    <a:pt x="521" y="9048"/>
                    <a:pt x="614" y="8888"/>
                  </a:cubicBezTo>
                  <a:lnTo>
                    <a:pt x="2114" y="6314"/>
                  </a:lnTo>
                  <a:cubicBezTo>
                    <a:pt x="2249" y="6082"/>
                    <a:pt x="1888" y="5871"/>
                    <a:pt x="1753" y="6103"/>
                  </a:cubicBezTo>
                  <a:lnTo>
                    <a:pt x="253" y="8677"/>
                  </a:lnTo>
                  <a:cubicBezTo>
                    <a:pt x="0" y="9110"/>
                    <a:pt x="324" y="9671"/>
                    <a:pt x="823" y="9671"/>
                  </a:cubicBezTo>
                  <a:lnTo>
                    <a:pt x="10146" y="9671"/>
                  </a:lnTo>
                  <a:cubicBezTo>
                    <a:pt x="10639" y="9671"/>
                    <a:pt x="10964" y="9128"/>
                    <a:pt x="10726" y="8693"/>
                  </a:cubicBezTo>
                  <a:close/>
                  <a:moveTo>
                    <a:pt x="10726" y="8693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8">
              <a:extLst>
                <a:ext uri="{FF2B5EF4-FFF2-40B4-BE49-F238E27FC236}">
                  <a16:creationId xmlns:a16="http://schemas.microsoft.com/office/drawing/2014/main" id="{3B1532EC-BA52-4A24-A66C-5423666D1C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97" y="3465"/>
              <a:ext cx="59" cy="135"/>
            </a:xfrm>
            <a:custGeom>
              <a:avLst/>
              <a:gdLst>
                <a:gd name="T0" fmla="*/ 713 w 1427"/>
                <a:gd name="T1" fmla="*/ 3268 h 3268"/>
                <a:gd name="T2" fmla="*/ 713 w 1427"/>
                <a:gd name="T3" fmla="*/ 3268 h 3268"/>
                <a:gd name="T4" fmla="*/ 1258 w 1427"/>
                <a:gd name="T5" fmla="*/ 2762 h 3268"/>
                <a:gd name="T6" fmla="*/ 1416 w 1427"/>
                <a:gd name="T7" fmla="*/ 585 h 3268"/>
                <a:gd name="T8" fmla="*/ 1271 w 1427"/>
                <a:gd name="T9" fmla="*/ 174 h 3268"/>
                <a:gd name="T10" fmla="*/ 872 w 1427"/>
                <a:gd name="T11" fmla="*/ 0 h 3268"/>
                <a:gd name="T12" fmla="*/ 555 w 1427"/>
                <a:gd name="T13" fmla="*/ 0 h 3268"/>
                <a:gd name="T14" fmla="*/ 155 w 1427"/>
                <a:gd name="T15" fmla="*/ 174 h 3268"/>
                <a:gd name="T16" fmla="*/ 11 w 1427"/>
                <a:gd name="T17" fmla="*/ 585 h 3268"/>
                <a:gd name="T18" fmla="*/ 169 w 1427"/>
                <a:gd name="T19" fmla="*/ 2762 h 3268"/>
                <a:gd name="T20" fmla="*/ 713 w 1427"/>
                <a:gd name="T21" fmla="*/ 3268 h 3268"/>
                <a:gd name="T22" fmla="*/ 462 w 1427"/>
                <a:gd name="T23" fmla="*/ 459 h 3268"/>
                <a:gd name="T24" fmla="*/ 555 w 1427"/>
                <a:gd name="T25" fmla="*/ 418 h 3268"/>
                <a:gd name="T26" fmla="*/ 872 w 1427"/>
                <a:gd name="T27" fmla="*/ 418 h 3268"/>
                <a:gd name="T28" fmla="*/ 965 w 1427"/>
                <a:gd name="T29" fmla="*/ 459 h 3268"/>
                <a:gd name="T30" fmla="*/ 999 w 1427"/>
                <a:gd name="T31" fmla="*/ 554 h 3268"/>
                <a:gd name="T32" fmla="*/ 840 w 1427"/>
                <a:gd name="T33" fmla="*/ 2731 h 3268"/>
                <a:gd name="T34" fmla="*/ 713 w 1427"/>
                <a:gd name="T35" fmla="*/ 2849 h 3268"/>
                <a:gd name="T36" fmla="*/ 713 w 1427"/>
                <a:gd name="T37" fmla="*/ 2849 h 3268"/>
                <a:gd name="T38" fmla="*/ 586 w 1427"/>
                <a:gd name="T39" fmla="*/ 2731 h 3268"/>
                <a:gd name="T40" fmla="*/ 428 w 1427"/>
                <a:gd name="T41" fmla="*/ 554 h 3268"/>
                <a:gd name="T42" fmla="*/ 462 w 1427"/>
                <a:gd name="T43" fmla="*/ 459 h 3268"/>
                <a:gd name="T44" fmla="*/ 462 w 1427"/>
                <a:gd name="T45" fmla="*/ 459 h 3268"/>
                <a:gd name="T46" fmla="*/ 462 w 1427"/>
                <a:gd name="T47" fmla="*/ 459 h 3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27" h="3268">
                  <a:moveTo>
                    <a:pt x="713" y="3268"/>
                  </a:moveTo>
                  <a:lnTo>
                    <a:pt x="713" y="3268"/>
                  </a:lnTo>
                  <a:cubicBezTo>
                    <a:pt x="998" y="3268"/>
                    <a:pt x="1237" y="3046"/>
                    <a:pt x="1258" y="2762"/>
                  </a:cubicBezTo>
                  <a:lnTo>
                    <a:pt x="1416" y="585"/>
                  </a:lnTo>
                  <a:cubicBezTo>
                    <a:pt x="1427" y="434"/>
                    <a:pt x="1374" y="284"/>
                    <a:pt x="1271" y="174"/>
                  </a:cubicBezTo>
                  <a:cubicBezTo>
                    <a:pt x="1168" y="63"/>
                    <a:pt x="1023" y="0"/>
                    <a:pt x="872" y="0"/>
                  </a:cubicBezTo>
                  <a:lnTo>
                    <a:pt x="555" y="0"/>
                  </a:lnTo>
                  <a:cubicBezTo>
                    <a:pt x="404" y="0"/>
                    <a:pt x="258" y="63"/>
                    <a:pt x="155" y="174"/>
                  </a:cubicBezTo>
                  <a:cubicBezTo>
                    <a:pt x="52" y="284"/>
                    <a:pt x="0" y="434"/>
                    <a:pt x="11" y="585"/>
                  </a:cubicBezTo>
                  <a:lnTo>
                    <a:pt x="169" y="2762"/>
                  </a:lnTo>
                  <a:cubicBezTo>
                    <a:pt x="190" y="3046"/>
                    <a:pt x="429" y="3268"/>
                    <a:pt x="713" y="3268"/>
                  </a:cubicBezTo>
                  <a:close/>
                  <a:moveTo>
                    <a:pt x="462" y="459"/>
                  </a:moveTo>
                  <a:cubicBezTo>
                    <a:pt x="476" y="444"/>
                    <a:pt x="507" y="418"/>
                    <a:pt x="555" y="418"/>
                  </a:cubicBezTo>
                  <a:lnTo>
                    <a:pt x="872" y="418"/>
                  </a:lnTo>
                  <a:cubicBezTo>
                    <a:pt x="920" y="418"/>
                    <a:pt x="951" y="444"/>
                    <a:pt x="965" y="459"/>
                  </a:cubicBezTo>
                  <a:cubicBezTo>
                    <a:pt x="979" y="474"/>
                    <a:pt x="1002" y="506"/>
                    <a:pt x="999" y="554"/>
                  </a:cubicBezTo>
                  <a:lnTo>
                    <a:pt x="840" y="2731"/>
                  </a:lnTo>
                  <a:cubicBezTo>
                    <a:pt x="835" y="2798"/>
                    <a:pt x="780" y="2849"/>
                    <a:pt x="713" y="2849"/>
                  </a:cubicBezTo>
                  <a:lnTo>
                    <a:pt x="713" y="2849"/>
                  </a:lnTo>
                  <a:cubicBezTo>
                    <a:pt x="647" y="2849"/>
                    <a:pt x="591" y="2798"/>
                    <a:pt x="586" y="2731"/>
                  </a:cubicBezTo>
                  <a:lnTo>
                    <a:pt x="428" y="554"/>
                  </a:lnTo>
                  <a:cubicBezTo>
                    <a:pt x="424" y="506"/>
                    <a:pt x="448" y="474"/>
                    <a:pt x="462" y="459"/>
                  </a:cubicBezTo>
                  <a:cubicBezTo>
                    <a:pt x="476" y="444"/>
                    <a:pt x="448" y="474"/>
                    <a:pt x="462" y="459"/>
                  </a:cubicBezTo>
                  <a:close/>
                  <a:moveTo>
                    <a:pt x="462" y="459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058443BD-F8F0-4C08-8AFA-BDCEDDF7A9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95" y="3617"/>
              <a:ext cx="62" cy="62"/>
            </a:xfrm>
            <a:custGeom>
              <a:avLst/>
              <a:gdLst>
                <a:gd name="T0" fmla="*/ 752 w 1504"/>
                <a:gd name="T1" fmla="*/ 1504 h 1504"/>
                <a:gd name="T2" fmla="*/ 1504 w 1504"/>
                <a:gd name="T3" fmla="*/ 752 h 1504"/>
                <a:gd name="T4" fmla="*/ 752 w 1504"/>
                <a:gd name="T5" fmla="*/ 0 h 1504"/>
                <a:gd name="T6" fmla="*/ 0 w 1504"/>
                <a:gd name="T7" fmla="*/ 752 h 1504"/>
                <a:gd name="T8" fmla="*/ 752 w 1504"/>
                <a:gd name="T9" fmla="*/ 1504 h 1504"/>
                <a:gd name="T10" fmla="*/ 752 w 1504"/>
                <a:gd name="T11" fmla="*/ 419 h 1504"/>
                <a:gd name="T12" fmla="*/ 1086 w 1504"/>
                <a:gd name="T13" fmla="*/ 752 h 1504"/>
                <a:gd name="T14" fmla="*/ 752 w 1504"/>
                <a:gd name="T15" fmla="*/ 1085 h 1504"/>
                <a:gd name="T16" fmla="*/ 419 w 1504"/>
                <a:gd name="T17" fmla="*/ 752 h 1504"/>
                <a:gd name="T18" fmla="*/ 752 w 1504"/>
                <a:gd name="T19" fmla="*/ 419 h 1504"/>
                <a:gd name="T20" fmla="*/ 752 w 1504"/>
                <a:gd name="T21" fmla="*/ 419 h 1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4" h="1504">
                  <a:moveTo>
                    <a:pt x="752" y="1504"/>
                  </a:moveTo>
                  <a:cubicBezTo>
                    <a:pt x="1167" y="1504"/>
                    <a:pt x="1504" y="1167"/>
                    <a:pt x="1504" y="752"/>
                  </a:cubicBezTo>
                  <a:cubicBezTo>
                    <a:pt x="1504" y="337"/>
                    <a:pt x="1167" y="0"/>
                    <a:pt x="752" y="0"/>
                  </a:cubicBezTo>
                  <a:cubicBezTo>
                    <a:pt x="338" y="0"/>
                    <a:pt x="0" y="337"/>
                    <a:pt x="0" y="752"/>
                  </a:cubicBezTo>
                  <a:cubicBezTo>
                    <a:pt x="0" y="1167"/>
                    <a:pt x="338" y="1504"/>
                    <a:pt x="752" y="1504"/>
                  </a:cubicBezTo>
                  <a:close/>
                  <a:moveTo>
                    <a:pt x="752" y="419"/>
                  </a:moveTo>
                  <a:cubicBezTo>
                    <a:pt x="936" y="419"/>
                    <a:pt x="1086" y="568"/>
                    <a:pt x="1086" y="752"/>
                  </a:cubicBezTo>
                  <a:cubicBezTo>
                    <a:pt x="1086" y="936"/>
                    <a:pt x="936" y="1085"/>
                    <a:pt x="752" y="1085"/>
                  </a:cubicBezTo>
                  <a:cubicBezTo>
                    <a:pt x="568" y="1085"/>
                    <a:pt x="419" y="936"/>
                    <a:pt x="419" y="752"/>
                  </a:cubicBezTo>
                  <a:cubicBezTo>
                    <a:pt x="419" y="568"/>
                    <a:pt x="568" y="419"/>
                    <a:pt x="752" y="419"/>
                  </a:cubicBezTo>
                  <a:close/>
                  <a:moveTo>
                    <a:pt x="752" y="419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DB3BAE6C-534C-4F4C-91F2-D32986D9F6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85" y="3562"/>
              <a:ext cx="17" cy="17"/>
            </a:xfrm>
            <a:custGeom>
              <a:avLst/>
              <a:gdLst>
                <a:gd name="T0" fmla="*/ 214 w 423"/>
                <a:gd name="T1" fmla="*/ 418 h 418"/>
                <a:gd name="T2" fmla="*/ 423 w 423"/>
                <a:gd name="T3" fmla="*/ 209 h 418"/>
                <a:gd name="T4" fmla="*/ 214 w 423"/>
                <a:gd name="T5" fmla="*/ 0 h 418"/>
                <a:gd name="T6" fmla="*/ 5 w 423"/>
                <a:gd name="T7" fmla="*/ 200 h 418"/>
                <a:gd name="T8" fmla="*/ 214 w 423"/>
                <a:gd name="T9" fmla="*/ 418 h 418"/>
                <a:gd name="T10" fmla="*/ 214 w 423"/>
                <a:gd name="T11" fmla="*/ 41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3" h="418">
                  <a:moveTo>
                    <a:pt x="214" y="418"/>
                  </a:moveTo>
                  <a:cubicBezTo>
                    <a:pt x="327" y="418"/>
                    <a:pt x="423" y="323"/>
                    <a:pt x="423" y="209"/>
                  </a:cubicBezTo>
                  <a:cubicBezTo>
                    <a:pt x="423" y="95"/>
                    <a:pt x="327" y="0"/>
                    <a:pt x="214" y="0"/>
                  </a:cubicBezTo>
                  <a:cubicBezTo>
                    <a:pt x="103" y="0"/>
                    <a:pt x="10" y="90"/>
                    <a:pt x="5" y="200"/>
                  </a:cubicBezTo>
                  <a:cubicBezTo>
                    <a:pt x="0" y="317"/>
                    <a:pt x="96" y="418"/>
                    <a:pt x="214" y="418"/>
                  </a:cubicBezTo>
                  <a:close/>
                  <a:moveTo>
                    <a:pt x="214" y="41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4C3BC97-0202-4BAC-AA42-A7424874ECCA}"/>
              </a:ext>
            </a:extLst>
          </p:cNvPr>
          <p:cNvGrpSpPr/>
          <p:nvPr/>
        </p:nvGrpSpPr>
        <p:grpSpPr>
          <a:xfrm>
            <a:off x="11427349" y="1575332"/>
            <a:ext cx="321739" cy="321739"/>
            <a:chOff x="8141435" y="1281486"/>
            <a:chExt cx="409904" cy="40990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F795FBD-6EB7-45B3-8DEC-DA71D3D44B25}"/>
                </a:ext>
              </a:extLst>
            </p:cNvPr>
            <p:cNvSpPr/>
            <p:nvPr/>
          </p:nvSpPr>
          <p:spPr>
            <a:xfrm>
              <a:off x="8141435" y="1281486"/>
              <a:ext cx="409904" cy="409904"/>
            </a:xfrm>
            <a:prstGeom prst="ellipse">
              <a:avLst/>
            </a:prstGeom>
            <a:noFill/>
            <a:ln>
              <a:solidFill>
                <a:srgbClr val="1BD7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Arrow: Chevron 14">
              <a:extLst>
                <a:ext uri="{FF2B5EF4-FFF2-40B4-BE49-F238E27FC236}">
                  <a16:creationId xmlns:a16="http://schemas.microsoft.com/office/drawing/2014/main" id="{4D03BD3D-246D-4D9E-A7B3-8C6D455F3594}"/>
                </a:ext>
              </a:extLst>
            </p:cNvPr>
            <p:cNvSpPr/>
            <p:nvPr/>
          </p:nvSpPr>
          <p:spPr>
            <a:xfrm rot="5400000">
              <a:off x="8277304" y="1364331"/>
              <a:ext cx="138163" cy="262861"/>
            </a:xfrm>
            <a:prstGeom prst="chevron">
              <a:avLst>
                <a:gd name="adj" fmla="val 77778"/>
              </a:avLst>
            </a:prstGeom>
            <a:solidFill>
              <a:srgbClr val="1BD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05B8344-C2A5-4C76-9944-A8E0A6C50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0380"/>
            <a:ext cx="2942476" cy="294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56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4FA118-AFDD-47ED-B6EB-485BC185E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Коррупцияга</a:t>
            </a:r>
            <a:r>
              <a:rPr lang="ru-RU" dirty="0"/>
              <a:t> </a:t>
            </a:r>
            <a:r>
              <a:rPr lang="uz-Cyrl-UZ" dirty="0"/>
              <a:t>қарши кураш бўйича хорижий тажриба</a:t>
            </a:r>
            <a:r>
              <a:rPr lang="ru-RU" dirty="0"/>
              <a:t>: Сингапур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B97E58F-08B1-4BEF-8259-A5848C2314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005028"/>
              </p:ext>
            </p:extLst>
          </p:nvPr>
        </p:nvGraphicFramePr>
        <p:xfrm>
          <a:off x="438150" y="1282700"/>
          <a:ext cx="8128000" cy="51396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498">
                  <a:extLst>
                    <a:ext uri="{9D8B030D-6E8A-4147-A177-3AD203B41FA5}">
                      <a16:colId xmlns:a16="http://schemas.microsoft.com/office/drawing/2014/main" val="665100785"/>
                    </a:ext>
                  </a:extLst>
                </a:gridCol>
                <a:gridCol w="6531502">
                  <a:extLst>
                    <a:ext uri="{9D8B030D-6E8A-4147-A177-3AD203B41FA5}">
                      <a16:colId xmlns:a16="http://schemas.microsoft.com/office/drawing/2014/main" val="2971952224"/>
                    </a:ext>
                  </a:extLst>
                </a:gridCol>
              </a:tblGrid>
              <a:tr h="409466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Рейтинг</a:t>
                      </a:r>
                      <a:r>
                        <a:rPr lang="ru-RU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uz-Cyrl-UZ" sz="1200" b="1" baseline="0" dirty="0">
                          <a:solidFill>
                            <a:schemeClr val="bg1"/>
                          </a:solidFill>
                        </a:rPr>
                        <a:t>ў</a:t>
                      </a:r>
                      <a:r>
                        <a:rPr lang="ru-RU" sz="1200" b="1" baseline="0" dirty="0" err="1">
                          <a:solidFill>
                            <a:schemeClr val="bg1"/>
                          </a:solidFill>
                        </a:rPr>
                        <a:t>рни</a:t>
                      </a:r>
                      <a:r>
                        <a:rPr lang="ru-RU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Transparency International: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A9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2"/>
                          </a:solidFill>
                        </a:rPr>
                        <a:t>4</a:t>
                      </a:r>
                      <a:r>
                        <a:rPr lang="ru-RU" sz="12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tx2"/>
                          </a:solidFill>
                        </a:rPr>
                        <a:t>ўрин</a:t>
                      </a:r>
                      <a:endParaRPr lang="ru-RU" sz="1200" b="0" dirty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14055"/>
                  </a:ext>
                </a:extLst>
              </a:tr>
              <a:tr h="292476">
                <a:tc>
                  <a:txBody>
                    <a:bodyPr/>
                    <a:lstStyle/>
                    <a:p>
                      <a:r>
                        <a:rPr lang="ru-RU" sz="1200" b="1" dirty="0" err="1">
                          <a:solidFill>
                            <a:schemeClr val="bg1"/>
                          </a:solidFill>
                        </a:rPr>
                        <a:t>Қонунчилик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: 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A9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1960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</a:rPr>
                        <a:t>йилдаги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</a:rPr>
                        <a:t>коррупциянинг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</a:rPr>
                        <a:t>олдини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</a:rPr>
                        <a:t>олиш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</a:rPr>
                        <a:t>тўғрисидаги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</a:rPr>
                        <a:t>Қонун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endParaRPr lang="ru-RU" sz="1200" dirty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4641353"/>
                  </a:ext>
                </a:extLst>
              </a:tr>
              <a:tr h="292476">
                <a:tc>
                  <a:txBody>
                    <a:bodyPr/>
                    <a:lstStyle/>
                    <a:p>
                      <a:r>
                        <a:rPr lang="ru-RU" sz="1200" b="1" dirty="0" err="1">
                          <a:solidFill>
                            <a:schemeClr val="bg1"/>
                          </a:solidFill>
                        </a:rPr>
                        <a:t>Масъул</a:t>
                      </a:r>
                      <a:r>
                        <a:rPr lang="ru-RU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орган: 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A9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Коррупцияни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текшириш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</a:rPr>
                        <a:t>бюроси</a:t>
                      </a:r>
                      <a:endParaRPr lang="ru-RU" sz="1200" dirty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4874028"/>
                  </a:ext>
                </a:extLst>
              </a:tr>
              <a:tr h="409466">
                <a:tc>
                  <a:txBody>
                    <a:bodyPr/>
                    <a:lstStyle/>
                    <a:p>
                      <a:r>
                        <a:rPr lang="ru-RU" sz="1200" b="1" dirty="0" err="1">
                          <a:solidFill>
                            <a:schemeClr val="bg1"/>
                          </a:solidFill>
                        </a:rPr>
                        <a:t>Жазо</a:t>
                      </a:r>
                      <a:r>
                        <a:rPr lang="ru-RU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b="1" baseline="0" dirty="0" err="1">
                          <a:solidFill>
                            <a:schemeClr val="bg1"/>
                          </a:solidFill>
                        </a:rPr>
                        <a:t>чораси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: 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A9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5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йилгача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озодликдан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</a:rPr>
                        <a:t>маҳрум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</a:rPr>
                        <a:t>қилиш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</a:rPr>
                        <a:t>ёки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</a:rPr>
                        <a:t> 100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</a:rPr>
                        <a:t>минг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</a:rPr>
                        <a:t>долларгача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</a:rPr>
                        <a:t> жарима</a:t>
                      </a:r>
                      <a:endParaRPr lang="ru-RU" sz="1200" dirty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2908071"/>
                  </a:ext>
                </a:extLst>
              </a:tr>
              <a:tr h="21691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1200" b="1" dirty="0">
                          <a:solidFill>
                            <a:schemeClr val="bg1"/>
                          </a:solidFill>
                        </a:rPr>
                        <a:t>Қўшимча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bg1"/>
                          </a:solidFill>
                        </a:rPr>
                        <a:t>маълумотлар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 / </a:t>
                      </a:r>
                      <a:r>
                        <a:rPr lang="ru-RU" sz="1200" b="1" dirty="0" err="1">
                          <a:solidFill>
                            <a:schemeClr val="bg1"/>
                          </a:solidFill>
                        </a:rPr>
                        <a:t>фактлар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</a:rPr>
                        <a:t>: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A9F6"/>
                    </a:solidFill>
                  </a:tcPr>
                </a:tc>
                <a:tc>
                  <a:txBody>
                    <a:bodyPr/>
                    <a:lstStyle/>
                    <a:p>
                      <a:pPr marL="228600" lvl="1" indent="-228600" algn="l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Коррупцияга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қарши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z-Cyrl-UZ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ҳаракат қилиш бўйича масъул 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 </a:t>
                      </a:r>
                      <a:r>
                        <a:rPr lang="uz-Cyrl-UZ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қуйидагилар</a:t>
                      </a:r>
                      <a:r>
                        <a:rPr lang="en-US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иборат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z-Cyrl-UZ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кенг ваколатлар доирасига эга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463550" lvl="1" indent="-238125" algn="l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гумон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z-Cyrl-UZ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қилинувчи амалдорларни</a:t>
                      </a:r>
                      <a:r>
                        <a:rPr lang="uz-Cyrl-UZ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қўлга олиш ва тинтув ўтказиш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имкони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pPr marL="463550" lvl="1" indent="-238125" algn="l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банк </a:t>
                      </a:r>
                      <a:r>
                        <a:rPr lang="uz-Cyrl-UZ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ҳисобварақлари</a:t>
                      </a:r>
                      <a:r>
                        <a:rPr lang="uz-Cyrl-UZ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ва улушли активлар текширишларини амалга ошириш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pPr marL="463550" lvl="1" indent="-238125" algn="l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ҳар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қандай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гуво</a:t>
                      </a:r>
                      <a:r>
                        <a:rPr lang="uz-Cyrl-UZ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ҳларни сўроқ қилиш учун</a:t>
                      </a:r>
                      <a:r>
                        <a:rPr lang="uz-Cyrl-UZ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чақириш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pPr marL="463550" lvl="1" indent="-238125" algn="l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мамлакатнинг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исталган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фу</a:t>
                      </a:r>
                      <a:r>
                        <a:rPr lang="uz-Cyrl-UZ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қаросини жавобгарликка тортиш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228600" lvl="1" indent="-228600" algn="l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Давлат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коррупцияга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z-Cyrl-UZ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қарши курашиш чораси сифатида амалдорларга юқори даражада иш ҳақини таъминлайди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8600" lvl="1" indent="-228600" algn="l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Сингапурнинг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чет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элда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коррупцион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z-Cyrl-UZ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ҳаракатларни амалга оширган фуқаролари мамлакат ичида шунга ўхшаш жиноятни содир этганлари сингари айни асосларда жиной жавобгарликка тортилган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8600" lvl="1" indent="-228600" algn="l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Суд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томонидан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тайинланадиган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коррупцион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ҳаракатлар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учун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жарималар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миқдори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олинган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пора ми</a:t>
                      </a:r>
                      <a:r>
                        <a:rPr lang="uz-Cyrl-UZ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қдорларига тенг бўлди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8600" lvl="1" indent="-228600" algn="l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Давлат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хизматчиларининг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даромадлари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улар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буйича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тўланган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солиқларнинг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бир-бирига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мос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келмаслиги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суд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томонидан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амалдор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коррупцион</a:t>
                      </a:r>
                      <a:r>
                        <a:rPr lang="ru-RU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uz-Cyrl-UZ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ҳаракатларни амалга оширганлиги исботи сифатида талқин қилинади, “айбдорлик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презумпцияси</a:t>
                      </a:r>
                      <a:r>
                        <a:rPr lang="uz-Cyrl-UZ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” тушунчаси киритилган  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A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2597162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70CABE5-33C6-4FD1-BF85-3C9193EE22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0105" y="1282700"/>
            <a:ext cx="2998983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25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02F279-0598-4294-AD70-1D664ABB7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Коррупцияга</a:t>
            </a:r>
            <a:r>
              <a:rPr lang="ru-RU" dirty="0"/>
              <a:t> </a:t>
            </a:r>
            <a:r>
              <a:rPr lang="uz-Cyrl-UZ" dirty="0"/>
              <a:t>қарши кураш бўйича хорижий тажриба </a:t>
            </a:r>
            <a:r>
              <a:rPr lang="ru-RU" dirty="0"/>
              <a:t>: Сингапур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D88168-CBFA-415B-BC5A-A9598CB168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79AD57-5546-4824-BD03-CAF0D73914CC}"/>
              </a:ext>
            </a:extLst>
          </p:cNvPr>
          <p:cNvSpPr/>
          <p:nvPr/>
        </p:nvSpPr>
        <p:spPr>
          <a:xfrm>
            <a:off x="1279945" y="1119162"/>
            <a:ext cx="19362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b="1" dirty="0" err="1">
                <a:solidFill>
                  <a:srgbClr val="2414BC"/>
                </a:solidFill>
              </a:rPr>
              <a:t>Коррупцияни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текшириш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Бюроси</a:t>
            </a:r>
            <a:r>
              <a:rPr lang="ru-RU" sz="1600" b="1" dirty="0">
                <a:solidFill>
                  <a:srgbClr val="2414BC"/>
                </a:solidFill>
              </a:rPr>
              <a:t> </a:t>
            </a:r>
            <a:r>
              <a:rPr lang="ru-RU" sz="1600" b="1" dirty="0" err="1">
                <a:solidFill>
                  <a:srgbClr val="2414BC"/>
                </a:solidFill>
              </a:rPr>
              <a:t>ҳақида</a:t>
            </a:r>
            <a:endParaRPr lang="ru-RU" sz="1600" b="1" dirty="0">
              <a:solidFill>
                <a:srgbClr val="2414BC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C17AEBE-AFFC-4696-BDFF-79080DB43CD4}"/>
              </a:ext>
            </a:extLst>
          </p:cNvPr>
          <p:cNvCxnSpPr>
            <a:cxnSpLocks/>
          </p:cNvCxnSpPr>
          <p:nvPr/>
        </p:nvCxnSpPr>
        <p:spPr>
          <a:xfrm>
            <a:off x="431999" y="1963119"/>
            <a:ext cx="11326921" cy="0"/>
          </a:xfrm>
          <a:prstGeom prst="line">
            <a:avLst/>
          </a:prstGeom>
          <a:ln w="19050"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1F77073C-02E1-40B8-B1F1-B4144806A67D}"/>
              </a:ext>
            </a:extLst>
          </p:cNvPr>
          <p:cNvSpPr/>
          <p:nvPr/>
        </p:nvSpPr>
        <p:spPr>
          <a:xfrm>
            <a:off x="3784798" y="2058764"/>
            <a:ext cx="7974122" cy="19800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500"/>
              </a:spcAft>
            </a:pP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Коррупцияни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текшириш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Бюроси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деярли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чегарасиз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ваколатларга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эга</a:t>
            </a:r>
            <a:r>
              <a:rPr lang="ru-RU" sz="1600" dirty="0">
                <a:solidFill>
                  <a:schemeClr val="tx2"/>
                </a:solidFill>
              </a:rPr>
              <a:t>: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chemeClr val="tx2"/>
                </a:solidFill>
              </a:rPr>
              <a:t>Гумон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uz-Cyrl-UZ" sz="1600" dirty="0">
                <a:solidFill>
                  <a:schemeClr val="tx2"/>
                </a:solidFill>
              </a:rPr>
              <a:t>қилинувчи шахсларни суд қарорисиз қўлга олиш ҳуқуқи</a:t>
            </a:r>
            <a:r>
              <a:rPr lang="ru-RU" sz="1600" dirty="0">
                <a:solidFill>
                  <a:schemeClr val="tx2"/>
                </a:solidFill>
              </a:rPr>
              <a:t>;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chemeClr val="tx2"/>
                </a:solidFill>
              </a:rPr>
              <a:t>Гумон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uz-Cyrl-UZ" sz="1600" dirty="0">
                <a:solidFill>
                  <a:schemeClr val="tx2"/>
                </a:solidFill>
              </a:rPr>
              <a:t>қилинувчиларнинг банк ҳисобварақларини тинтув қилиш ва текшириш</a:t>
            </a:r>
            <a:r>
              <a:rPr lang="ru-RU" sz="1600" dirty="0">
                <a:solidFill>
                  <a:schemeClr val="tx2"/>
                </a:solidFill>
              </a:rPr>
              <a:t>;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uz-Cyrl-UZ" sz="1600" dirty="0">
                <a:solidFill>
                  <a:schemeClr val="tx2"/>
                </a:solidFill>
              </a:rPr>
              <a:t>Ҳар қандай биноларга кира олиш имкони, ҳар қандай ҳужжатлар ва мол-</a:t>
            </a:r>
            <a:r>
              <a:rPr lang="ru-RU" sz="1600" dirty="0" err="1">
                <a:solidFill>
                  <a:schemeClr val="tx2"/>
                </a:solidFill>
              </a:rPr>
              <a:t>мулкни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олиш</a:t>
            </a:r>
            <a:r>
              <a:rPr lang="ru-RU" sz="1600" dirty="0">
                <a:solidFill>
                  <a:schemeClr val="tx2"/>
                </a:solidFill>
              </a:rPr>
              <a:t>.</a:t>
            </a:r>
          </a:p>
          <a:p>
            <a:pPr>
              <a:spcAft>
                <a:spcPts val="500"/>
              </a:spcAft>
            </a:pPr>
            <a:r>
              <a:rPr lang="ru-RU" sz="1600" dirty="0" err="1">
                <a:solidFill>
                  <a:schemeClr val="tx2"/>
                </a:solidFill>
              </a:rPr>
              <a:t>Бундай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текширувлар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давлат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хизматчиларининг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uz-Cyrl-UZ" sz="1600" dirty="0">
                <a:solidFill>
                  <a:schemeClr val="tx2"/>
                </a:solidFill>
              </a:rPr>
              <a:t>яқин қариндошлари ва дўстларига нисбатан ўтказилиши мумкин</a:t>
            </a:r>
            <a:r>
              <a:rPr lang="ru-RU" sz="16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16E172-AEE4-429F-8A39-65A99F1C7516}"/>
              </a:ext>
            </a:extLst>
          </p:cNvPr>
          <p:cNvSpPr/>
          <p:nvPr/>
        </p:nvSpPr>
        <p:spPr>
          <a:xfrm>
            <a:off x="1279945" y="4345162"/>
            <a:ext cx="20406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b="1" dirty="0">
                <a:solidFill>
                  <a:srgbClr val="2414BC"/>
                </a:solidFill>
              </a:rPr>
              <a:t>ОАВ </a:t>
            </a:r>
            <a:r>
              <a:rPr lang="ru-RU" sz="1600" b="1" dirty="0" err="1">
                <a:solidFill>
                  <a:srgbClr val="2414BC"/>
                </a:solidFill>
              </a:rPr>
              <a:t>ўрни</a:t>
            </a:r>
            <a:endParaRPr lang="ru-RU" sz="1600" b="1" dirty="0">
              <a:solidFill>
                <a:srgbClr val="2414BC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4E36D1-FBE4-44ED-B790-71DEDDF0FB49}"/>
              </a:ext>
            </a:extLst>
          </p:cNvPr>
          <p:cNvCxnSpPr>
            <a:cxnSpLocks/>
          </p:cNvCxnSpPr>
          <p:nvPr/>
        </p:nvCxnSpPr>
        <p:spPr>
          <a:xfrm>
            <a:off x="422167" y="4733530"/>
            <a:ext cx="11326921" cy="0"/>
          </a:xfrm>
          <a:prstGeom prst="line">
            <a:avLst/>
          </a:prstGeom>
          <a:ln w="19050"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41001EA5-D529-4571-A637-6B31FBC49EBF}"/>
              </a:ext>
            </a:extLst>
          </p:cNvPr>
          <p:cNvSpPr/>
          <p:nvPr/>
        </p:nvSpPr>
        <p:spPr>
          <a:xfrm>
            <a:off x="3774966" y="4829175"/>
            <a:ext cx="7974122" cy="19697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600" dirty="0">
                <a:solidFill>
                  <a:schemeClr val="tx2"/>
                </a:solidFill>
              </a:rPr>
              <a:t>    ОАВ да </a:t>
            </a:r>
            <a:r>
              <a:rPr lang="ru-RU" sz="1600" dirty="0" err="1">
                <a:solidFill>
                  <a:schemeClr val="tx2"/>
                </a:solidFill>
              </a:rPr>
              <a:t>коррупцион</a:t>
            </a:r>
            <a:r>
              <a:rPr lang="ru-RU" sz="1600" dirty="0">
                <a:solidFill>
                  <a:schemeClr val="tx2"/>
                </a:solidFill>
              </a:rPr>
              <a:t>  </a:t>
            </a:r>
            <a:r>
              <a:rPr lang="ru-RU" sz="1600" dirty="0" err="1">
                <a:solidFill>
                  <a:schemeClr val="tx2"/>
                </a:solidFill>
              </a:rPr>
              <a:t>қоидабузарлик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uz-Cyrl-UZ" sz="1600" dirty="0">
                <a:solidFill>
                  <a:schemeClr val="tx2"/>
                </a:solidFill>
              </a:rPr>
              <a:t>ҳолатлари, шу жумладан жазолаш тафсилотлари фаол ёритилади. Шундай қилиб, жамият нафақат содир қилинган қонунбузарлик, балки қонунбузарлар учун юзага келадиган оқибатлар ҳақида ҳам маълумотларни олади.</a:t>
            </a:r>
          </a:p>
          <a:p>
            <a:r>
              <a:rPr lang="ru-RU" sz="1600" dirty="0">
                <a:solidFill>
                  <a:schemeClr val="tx2"/>
                </a:solidFill>
              </a:rPr>
              <a:t>ОАВ да </a:t>
            </a:r>
            <a:r>
              <a:rPr lang="uz-Cyrl-UZ" sz="1600" dirty="0">
                <a:solidFill>
                  <a:schemeClr val="tx2"/>
                </a:solidFill>
              </a:rPr>
              <a:t>ҳолатнинг кенг ёритилишида коррупцион </a:t>
            </a:r>
            <a:r>
              <a:rPr lang="ru-RU" sz="1600" dirty="0" err="1">
                <a:solidFill>
                  <a:schemeClr val="tx2"/>
                </a:solidFill>
              </a:rPr>
              <a:t>қоидабузарликда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айбдор</a:t>
            </a:r>
            <a:r>
              <a:rPr lang="ru-RU" sz="1600" dirty="0">
                <a:solidFill>
                  <a:schemeClr val="tx2"/>
                </a:solidFill>
              </a:rPr>
              <a:t> б</a:t>
            </a:r>
            <a:r>
              <a:rPr lang="uz-Cyrl-UZ" sz="1600" dirty="0">
                <a:solidFill>
                  <a:schemeClr val="tx2"/>
                </a:solidFill>
              </a:rPr>
              <a:t>ўлган амалдор ва унинг қариндошлари мамлакатда иш топиш имконидан деярли маҳрум бўлади.</a:t>
            </a:r>
            <a:endParaRPr lang="ru-RU" sz="1600" dirty="0">
              <a:solidFill>
                <a:schemeClr val="tx2"/>
              </a:solidFill>
            </a:endParaRPr>
          </a:p>
          <a:p>
            <a:endParaRPr lang="ru-RU" sz="1600" dirty="0">
              <a:solidFill>
                <a:schemeClr val="tx2"/>
              </a:solidFill>
            </a:endParaRPr>
          </a:p>
        </p:txBody>
      </p:sp>
      <p:grpSp>
        <p:nvGrpSpPr>
          <p:cNvPr id="11" name="Group 16">
            <a:extLst>
              <a:ext uri="{FF2B5EF4-FFF2-40B4-BE49-F238E27FC236}">
                <a16:creationId xmlns:a16="http://schemas.microsoft.com/office/drawing/2014/main" id="{29825F68-6103-4C69-A709-3F93E88AF70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22167" y="1228451"/>
            <a:ext cx="693566" cy="612421"/>
            <a:chOff x="1697" y="3343"/>
            <a:chExt cx="453" cy="400"/>
          </a:xfrm>
          <a:solidFill>
            <a:srgbClr val="004BD2"/>
          </a:solidFill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61FDFA58-BBD8-4034-9F21-6067A0B102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97" y="3343"/>
              <a:ext cx="453" cy="400"/>
            </a:xfrm>
            <a:custGeom>
              <a:avLst/>
              <a:gdLst>
                <a:gd name="T0" fmla="*/ 10726 w 10964"/>
                <a:gd name="T1" fmla="*/ 8693 h 9671"/>
                <a:gd name="T2" fmla="*/ 6213 w 10964"/>
                <a:gd name="T3" fmla="*/ 453 h 9671"/>
                <a:gd name="T4" fmla="*/ 5063 w 10964"/>
                <a:gd name="T5" fmla="*/ 437 h 9671"/>
                <a:gd name="T6" fmla="*/ 2599 w 10964"/>
                <a:gd name="T7" fmla="*/ 4667 h 9671"/>
                <a:gd name="T8" fmla="*/ 2961 w 10964"/>
                <a:gd name="T9" fmla="*/ 4878 h 9671"/>
                <a:gd name="T10" fmla="*/ 5425 w 10964"/>
                <a:gd name="T11" fmla="*/ 648 h 9671"/>
                <a:gd name="T12" fmla="*/ 5846 w 10964"/>
                <a:gd name="T13" fmla="*/ 654 h 9671"/>
                <a:gd name="T14" fmla="*/ 10359 w 10964"/>
                <a:gd name="T15" fmla="*/ 8894 h 9671"/>
                <a:gd name="T16" fmla="*/ 10146 w 10964"/>
                <a:gd name="T17" fmla="*/ 9253 h 9671"/>
                <a:gd name="T18" fmla="*/ 823 w 10964"/>
                <a:gd name="T19" fmla="*/ 9253 h 9671"/>
                <a:gd name="T20" fmla="*/ 614 w 10964"/>
                <a:gd name="T21" fmla="*/ 8888 h 9671"/>
                <a:gd name="T22" fmla="*/ 2114 w 10964"/>
                <a:gd name="T23" fmla="*/ 6314 h 9671"/>
                <a:gd name="T24" fmla="*/ 1753 w 10964"/>
                <a:gd name="T25" fmla="*/ 6103 h 9671"/>
                <a:gd name="T26" fmla="*/ 253 w 10964"/>
                <a:gd name="T27" fmla="*/ 8677 h 9671"/>
                <a:gd name="T28" fmla="*/ 823 w 10964"/>
                <a:gd name="T29" fmla="*/ 9671 h 9671"/>
                <a:gd name="T30" fmla="*/ 10146 w 10964"/>
                <a:gd name="T31" fmla="*/ 9671 h 9671"/>
                <a:gd name="T32" fmla="*/ 10726 w 10964"/>
                <a:gd name="T33" fmla="*/ 8693 h 9671"/>
                <a:gd name="T34" fmla="*/ 10726 w 10964"/>
                <a:gd name="T35" fmla="*/ 8693 h 9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964" h="9671">
                  <a:moveTo>
                    <a:pt x="10726" y="8693"/>
                  </a:moveTo>
                  <a:lnTo>
                    <a:pt x="6213" y="453"/>
                  </a:lnTo>
                  <a:cubicBezTo>
                    <a:pt x="5971" y="9"/>
                    <a:pt x="5318" y="0"/>
                    <a:pt x="5063" y="437"/>
                  </a:cubicBezTo>
                  <a:lnTo>
                    <a:pt x="2599" y="4667"/>
                  </a:lnTo>
                  <a:cubicBezTo>
                    <a:pt x="2464" y="4899"/>
                    <a:pt x="2825" y="5110"/>
                    <a:pt x="2961" y="4878"/>
                  </a:cubicBezTo>
                  <a:lnTo>
                    <a:pt x="5425" y="648"/>
                  </a:lnTo>
                  <a:cubicBezTo>
                    <a:pt x="5519" y="487"/>
                    <a:pt x="5757" y="490"/>
                    <a:pt x="5846" y="654"/>
                  </a:cubicBezTo>
                  <a:lnTo>
                    <a:pt x="10359" y="8894"/>
                  </a:lnTo>
                  <a:cubicBezTo>
                    <a:pt x="10446" y="9054"/>
                    <a:pt x="10328" y="9253"/>
                    <a:pt x="10146" y="9253"/>
                  </a:cubicBezTo>
                  <a:lnTo>
                    <a:pt x="823" y="9253"/>
                  </a:lnTo>
                  <a:cubicBezTo>
                    <a:pt x="638" y="9253"/>
                    <a:pt x="521" y="9048"/>
                    <a:pt x="614" y="8888"/>
                  </a:cubicBezTo>
                  <a:lnTo>
                    <a:pt x="2114" y="6314"/>
                  </a:lnTo>
                  <a:cubicBezTo>
                    <a:pt x="2249" y="6082"/>
                    <a:pt x="1888" y="5871"/>
                    <a:pt x="1753" y="6103"/>
                  </a:cubicBezTo>
                  <a:lnTo>
                    <a:pt x="253" y="8677"/>
                  </a:lnTo>
                  <a:cubicBezTo>
                    <a:pt x="0" y="9110"/>
                    <a:pt x="324" y="9671"/>
                    <a:pt x="823" y="9671"/>
                  </a:cubicBezTo>
                  <a:lnTo>
                    <a:pt x="10146" y="9671"/>
                  </a:lnTo>
                  <a:cubicBezTo>
                    <a:pt x="10639" y="9671"/>
                    <a:pt x="10964" y="9128"/>
                    <a:pt x="10726" y="8693"/>
                  </a:cubicBezTo>
                  <a:close/>
                  <a:moveTo>
                    <a:pt x="10726" y="8693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6B87C793-7CED-4C82-A14C-CD4AC74837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97" y="3465"/>
              <a:ext cx="59" cy="135"/>
            </a:xfrm>
            <a:custGeom>
              <a:avLst/>
              <a:gdLst>
                <a:gd name="T0" fmla="*/ 713 w 1427"/>
                <a:gd name="T1" fmla="*/ 3268 h 3268"/>
                <a:gd name="T2" fmla="*/ 713 w 1427"/>
                <a:gd name="T3" fmla="*/ 3268 h 3268"/>
                <a:gd name="T4" fmla="*/ 1258 w 1427"/>
                <a:gd name="T5" fmla="*/ 2762 h 3268"/>
                <a:gd name="T6" fmla="*/ 1416 w 1427"/>
                <a:gd name="T7" fmla="*/ 585 h 3268"/>
                <a:gd name="T8" fmla="*/ 1271 w 1427"/>
                <a:gd name="T9" fmla="*/ 174 h 3268"/>
                <a:gd name="T10" fmla="*/ 872 w 1427"/>
                <a:gd name="T11" fmla="*/ 0 h 3268"/>
                <a:gd name="T12" fmla="*/ 555 w 1427"/>
                <a:gd name="T13" fmla="*/ 0 h 3268"/>
                <a:gd name="T14" fmla="*/ 155 w 1427"/>
                <a:gd name="T15" fmla="*/ 174 h 3268"/>
                <a:gd name="T16" fmla="*/ 11 w 1427"/>
                <a:gd name="T17" fmla="*/ 585 h 3268"/>
                <a:gd name="T18" fmla="*/ 169 w 1427"/>
                <a:gd name="T19" fmla="*/ 2762 h 3268"/>
                <a:gd name="T20" fmla="*/ 713 w 1427"/>
                <a:gd name="T21" fmla="*/ 3268 h 3268"/>
                <a:gd name="T22" fmla="*/ 462 w 1427"/>
                <a:gd name="T23" fmla="*/ 459 h 3268"/>
                <a:gd name="T24" fmla="*/ 555 w 1427"/>
                <a:gd name="T25" fmla="*/ 418 h 3268"/>
                <a:gd name="T26" fmla="*/ 872 w 1427"/>
                <a:gd name="T27" fmla="*/ 418 h 3268"/>
                <a:gd name="T28" fmla="*/ 965 w 1427"/>
                <a:gd name="T29" fmla="*/ 459 h 3268"/>
                <a:gd name="T30" fmla="*/ 999 w 1427"/>
                <a:gd name="T31" fmla="*/ 554 h 3268"/>
                <a:gd name="T32" fmla="*/ 840 w 1427"/>
                <a:gd name="T33" fmla="*/ 2731 h 3268"/>
                <a:gd name="T34" fmla="*/ 713 w 1427"/>
                <a:gd name="T35" fmla="*/ 2849 h 3268"/>
                <a:gd name="T36" fmla="*/ 713 w 1427"/>
                <a:gd name="T37" fmla="*/ 2849 h 3268"/>
                <a:gd name="T38" fmla="*/ 586 w 1427"/>
                <a:gd name="T39" fmla="*/ 2731 h 3268"/>
                <a:gd name="T40" fmla="*/ 428 w 1427"/>
                <a:gd name="T41" fmla="*/ 554 h 3268"/>
                <a:gd name="T42" fmla="*/ 462 w 1427"/>
                <a:gd name="T43" fmla="*/ 459 h 3268"/>
                <a:gd name="T44" fmla="*/ 462 w 1427"/>
                <a:gd name="T45" fmla="*/ 459 h 3268"/>
                <a:gd name="T46" fmla="*/ 462 w 1427"/>
                <a:gd name="T47" fmla="*/ 459 h 3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27" h="3268">
                  <a:moveTo>
                    <a:pt x="713" y="3268"/>
                  </a:moveTo>
                  <a:lnTo>
                    <a:pt x="713" y="3268"/>
                  </a:lnTo>
                  <a:cubicBezTo>
                    <a:pt x="998" y="3268"/>
                    <a:pt x="1237" y="3046"/>
                    <a:pt x="1258" y="2762"/>
                  </a:cubicBezTo>
                  <a:lnTo>
                    <a:pt x="1416" y="585"/>
                  </a:lnTo>
                  <a:cubicBezTo>
                    <a:pt x="1427" y="434"/>
                    <a:pt x="1374" y="284"/>
                    <a:pt x="1271" y="174"/>
                  </a:cubicBezTo>
                  <a:cubicBezTo>
                    <a:pt x="1168" y="63"/>
                    <a:pt x="1023" y="0"/>
                    <a:pt x="872" y="0"/>
                  </a:cubicBezTo>
                  <a:lnTo>
                    <a:pt x="555" y="0"/>
                  </a:lnTo>
                  <a:cubicBezTo>
                    <a:pt x="404" y="0"/>
                    <a:pt x="258" y="63"/>
                    <a:pt x="155" y="174"/>
                  </a:cubicBezTo>
                  <a:cubicBezTo>
                    <a:pt x="52" y="284"/>
                    <a:pt x="0" y="434"/>
                    <a:pt x="11" y="585"/>
                  </a:cubicBezTo>
                  <a:lnTo>
                    <a:pt x="169" y="2762"/>
                  </a:lnTo>
                  <a:cubicBezTo>
                    <a:pt x="190" y="3046"/>
                    <a:pt x="429" y="3268"/>
                    <a:pt x="713" y="3268"/>
                  </a:cubicBezTo>
                  <a:close/>
                  <a:moveTo>
                    <a:pt x="462" y="459"/>
                  </a:moveTo>
                  <a:cubicBezTo>
                    <a:pt x="476" y="444"/>
                    <a:pt x="507" y="418"/>
                    <a:pt x="555" y="418"/>
                  </a:cubicBezTo>
                  <a:lnTo>
                    <a:pt x="872" y="418"/>
                  </a:lnTo>
                  <a:cubicBezTo>
                    <a:pt x="920" y="418"/>
                    <a:pt x="951" y="444"/>
                    <a:pt x="965" y="459"/>
                  </a:cubicBezTo>
                  <a:cubicBezTo>
                    <a:pt x="979" y="474"/>
                    <a:pt x="1002" y="506"/>
                    <a:pt x="999" y="554"/>
                  </a:cubicBezTo>
                  <a:lnTo>
                    <a:pt x="840" y="2731"/>
                  </a:lnTo>
                  <a:cubicBezTo>
                    <a:pt x="835" y="2798"/>
                    <a:pt x="780" y="2849"/>
                    <a:pt x="713" y="2849"/>
                  </a:cubicBezTo>
                  <a:lnTo>
                    <a:pt x="713" y="2849"/>
                  </a:lnTo>
                  <a:cubicBezTo>
                    <a:pt x="647" y="2849"/>
                    <a:pt x="591" y="2798"/>
                    <a:pt x="586" y="2731"/>
                  </a:cubicBezTo>
                  <a:lnTo>
                    <a:pt x="428" y="554"/>
                  </a:lnTo>
                  <a:cubicBezTo>
                    <a:pt x="424" y="506"/>
                    <a:pt x="448" y="474"/>
                    <a:pt x="462" y="459"/>
                  </a:cubicBezTo>
                  <a:cubicBezTo>
                    <a:pt x="476" y="444"/>
                    <a:pt x="448" y="474"/>
                    <a:pt x="462" y="459"/>
                  </a:cubicBezTo>
                  <a:close/>
                  <a:moveTo>
                    <a:pt x="462" y="459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D25B6CA9-0A8B-4E86-83F9-D2E36FCFA4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95" y="3617"/>
              <a:ext cx="62" cy="62"/>
            </a:xfrm>
            <a:custGeom>
              <a:avLst/>
              <a:gdLst>
                <a:gd name="T0" fmla="*/ 752 w 1504"/>
                <a:gd name="T1" fmla="*/ 1504 h 1504"/>
                <a:gd name="T2" fmla="*/ 1504 w 1504"/>
                <a:gd name="T3" fmla="*/ 752 h 1504"/>
                <a:gd name="T4" fmla="*/ 752 w 1504"/>
                <a:gd name="T5" fmla="*/ 0 h 1504"/>
                <a:gd name="T6" fmla="*/ 0 w 1504"/>
                <a:gd name="T7" fmla="*/ 752 h 1504"/>
                <a:gd name="T8" fmla="*/ 752 w 1504"/>
                <a:gd name="T9" fmla="*/ 1504 h 1504"/>
                <a:gd name="T10" fmla="*/ 752 w 1504"/>
                <a:gd name="T11" fmla="*/ 419 h 1504"/>
                <a:gd name="T12" fmla="*/ 1086 w 1504"/>
                <a:gd name="T13" fmla="*/ 752 h 1504"/>
                <a:gd name="T14" fmla="*/ 752 w 1504"/>
                <a:gd name="T15" fmla="*/ 1085 h 1504"/>
                <a:gd name="T16" fmla="*/ 419 w 1504"/>
                <a:gd name="T17" fmla="*/ 752 h 1504"/>
                <a:gd name="T18" fmla="*/ 752 w 1504"/>
                <a:gd name="T19" fmla="*/ 419 h 1504"/>
                <a:gd name="T20" fmla="*/ 752 w 1504"/>
                <a:gd name="T21" fmla="*/ 419 h 1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4" h="1504">
                  <a:moveTo>
                    <a:pt x="752" y="1504"/>
                  </a:moveTo>
                  <a:cubicBezTo>
                    <a:pt x="1167" y="1504"/>
                    <a:pt x="1504" y="1167"/>
                    <a:pt x="1504" y="752"/>
                  </a:cubicBezTo>
                  <a:cubicBezTo>
                    <a:pt x="1504" y="337"/>
                    <a:pt x="1167" y="0"/>
                    <a:pt x="752" y="0"/>
                  </a:cubicBezTo>
                  <a:cubicBezTo>
                    <a:pt x="338" y="0"/>
                    <a:pt x="0" y="337"/>
                    <a:pt x="0" y="752"/>
                  </a:cubicBezTo>
                  <a:cubicBezTo>
                    <a:pt x="0" y="1167"/>
                    <a:pt x="338" y="1504"/>
                    <a:pt x="752" y="1504"/>
                  </a:cubicBezTo>
                  <a:close/>
                  <a:moveTo>
                    <a:pt x="752" y="419"/>
                  </a:moveTo>
                  <a:cubicBezTo>
                    <a:pt x="936" y="419"/>
                    <a:pt x="1086" y="568"/>
                    <a:pt x="1086" y="752"/>
                  </a:cubicBezTo>
                  <a:cubicBezTo>
                    <a:pt x="1086" y="936"/>
                    <a:pt x="936" y="1085"/>
                    <a:pt x="752" y="1085"/>
                  </a:cubicBezTo>
                  <a:cubicBezTo>
                    <a:pt x="568" y="1085"/>
                    <a:pt x="419" y="936"/>
                    <a:pt x="419" y="752"/>
                  </a:cubicBezTo>
                  <a:cubicBezTo>
                    <a:pt x="419" y="568"/>
                    <a:pt x="568" y="419"/>
                    <a:pt x="752" y="419"/>
                  </a:cubicBezTo>
                  <a:close/>
                  <a:moveTo>
                    <a:pt x="752" y="419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1727E335-2E1F-4C90-BEAF-CFA2013833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85" y="3562"/>
              <a:ext cx="17" cy="17"/>
            </a:xfrm>
            <a:custGeom>
              <a:avLst/>
              <a:gdLst>
                <a:gd name="T0" fmla="*/ 214 w 423"/>
                <a:gd name="T1" fmla="*/ 418 h 418"/>
                <a:gd name="T2" fmla="*/ 423 w 423"/>
                <a:gd name="T3" fmla="*/ 209 h 418"/>
                <a:gd name="T4" fmla="*/ 214 w 423"/>
                <a:gd name="T5" fmla="*/ 0 h 418"/>
                <a:gd name="T6" fmla="*/ 5 w 423"/>
                <a:gd name="T7" fmla="*/ 200 h 418"/>
                <a:gd name="T8" fmla="*/ 214 w 423"/>
                <a:gd name="T9" fmla="*/ 418 h 418"/>
                <a:gd name="T10" fmla="*/ 214 w 423"/>
                <a:gd name="T11" fmla="*/ 41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3" h="418">
                  <a:moveTo>
                    <a:pt x="214" y="418"/>
                  </a:moveTo>
                  <a:cubicBezTo>
                    <a:pt x="327" y="418"/>
                    <a:pt x="423" y="323"/>
                    <a:pt x="423" y="209"/>
                  </a:cubicBezTo>
                  <a:cubicBezTo>
                    <a:pt x="423" y="95"/>
                    <a:pt x="327" y="0"/>
                    <a:pt x="214" y="0"/>
                  </a:cubicBezTo>
                  <a:cubicBezTo>
                    <a:pt x="103" y="0"/>
                    <a:pt x="10" y="90"/>
                    <a:pt x="5" y="200"/>
                  </a:cubicBezTo>
                  <a:cubicBezTo>
                    <a:pt x="0" y="317"/>
                    <a:pt x="96" y="418"/>
                    <a:pt x="214" y="418"/>
                  </a:cubicBezTo>
                  <a:close/>
                  <a:moveTo>
                    <a:pt x="214" y="41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5B2FC93-319E-4229-B63C-A4E7B0FAE902}"/>
              </a:ext>
            </a:extLst>
          </p:cNvPr>
          <p:cNvGrpSpPr/>
          <p:nvPr/>
        </p:nvGrpSpPr>
        <p:grpSpPr>
          <a:xfrm>
            <a:off x="11427349" y="1575332"/>
            <a:ext cx="321739" cy="321739"/>
            <a:chOff x="8141435" y="1281486"/>
            <a:chExt cx="409904" cy="40990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988E644-1793-4266-B72D-02EF5A8197E2}"/>
                </a:ext>
              </a:extLst>
            </p:cNvPr>
            <p:cNvSpPr/>
            <p:nvPr/>
          </p:nvSpPr>
          <p:spPr>
            <a:xfrm>
              <a:off x="8141435" y="1281486"/>
              <a:ext cx="409904" cy="409904"/>
            </a:xfrm>
            <a:prstGeom prst="ellipse">
              <a:avLst/>
            </a:prstGeom>
            <a:noFill/>
            <a:ln>
              <a:solidFill>
                <a:srgbClr val="1BD7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Arrow: Chevron 22">
              <a:extLst>
                <a:ext uri="{FF2B5EF4-FFF2-40B4-BE49-F238E27FC236}">
                  <a16:creationId xmlns:a16="http://schemas.microsoft.com/office/drawing/2014/main" id="{3072B625-27AC-4650-B605-4825A619CC1D}"/>
                </a:ext>
              </a:extLst>
            </p:cNvPr>
            <p:cNvSpPr/>
            <p:nvPr/>
          </p:nvSpPr>
          <p:spPr>
            <a:xfrm rot="5400000">
              <a:off x="8277304" y="1364331"/>
              <a:ext cx="138163" cy="262861"/>
            </a:xfrm>
            <a:prstGeom prst="chevron">
              <a:avLst>
                <a:gd name="adj" fmla="val 77778"/>
              </a:avLst>
            </a:prstGeom>
            <a:solidFill>
              <a:srgbClr val="1BD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B692AA9-904E-46E7-BF66-C600ED8EC990}"/>
              </a:ext>
            </a:extLst>
          </p:cNvPr>
          <p:cNvGrpSpPr/>
          <p:nvPr/>
        </p:nvGrpSpPr>
        <p:grpSpPr>
          <a:xfrm>
            <a:off x="11427349" y="4350819"/>
            <a:ext cx="321739" cy="321739"/>
            <a:chOff x="8141435" y="1281486"/>
            <a:chExt cx="409904" cy="409904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7A333AF-844E-4CB3-8ABC-8CC6ED2B03F9}"/>
                </a:ext>
              </a:extLst>
            </p:cNvPr>
            <p:cNvSpPr/>
            <p:nvPr/>
          </p:nvSpPr>
          <p:spPr>
            <a:xfrm>
              <a:off x="8141435" y="1281486"/>
              <a:ext cx="409904" cy="409904"/>
            </a:xfrm>
            <a:prstGeom prst="ellipse">
              <a:avLst/>
            </a:prstGeom>
            <a:noFill/>
            <a:ln>
              <a:solidFill>
                <a:srgbClr val="1BD7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Arrow: Chevron 25">
              <a:extLst>
                <a:ext uri="{FF2B5EF4-FFF2-40B4-BE49-F238E27FC236}">
                  <a16:creationId xmlns:a16="http://schemas.microsoft.com/office/drawing/2014/main" id="{016F6A94-BE7A-417A-92CE-ED1E826757E9}"/>
                </a:ext>
              </a:extLst>
            </p:cNvPr>
            <p:cNvSpPr/>
            <p:nvPr/>
          </p:nvSpPr>
          <p:spPr>
            <a:xfrm rot="5400000">
              <a:off x="8277304" y="1364331"/>
              <a:ext cx="138163" cy="262861"/>
            </a:xfrm>
            <a:prstGeom prst="chevron">
              <a:avLst>
                <a:gd name="adj" fmla="val 77778"/>
              </a:avLst>
            </a:prstGeom>
            <a:solidFill>
              <a:srgbClr val="1BD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oup 521">
            <a:extLst>
              <a:ext uri="{FF2B5EF4-FFF2-40B4-BE49-F238E27FC236}">
                <a16:creationId xmlns:a16="http://schemas.microsoft.com/office/drawing/2014/main" id="{068E3B36-502B-4CBA-B3E1-D639C54C125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75688" y="4021089"/>
            <a:ext cx="586523" cy="614453"/>
            <a:chOff x="5817" y="3360"/>
            <a:chExt cx="210" cy="220"/>
          </a:xfrm>
          <a:solidFill>
            <a:srgbClr val="004BD2"/>
          </a:solidFill>
        </p:grpSpPr>
        <p:sp>
          <p:nvSpPr>
            <p:cNvPr id="28" name="Freeform 522">
              <a:extLst>
                <a:ext uri="{FF2B5EF4-FFF2-40B4-BE49-F238E27FC236}">
                  <a16:creationId xmlns:a16="http://schemas.microsoft.com/office/drawing/2014/main" id="{61AF1695-BEBD-41C0-8E46-B758DF072E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17" y="3360"/>
              <a:ext cx="210" cy="220"/>
            </a:xfrm>
            <a:custGeom>
              <a:avLst/>
              <a:gdLst>
                <a:gd name="T0" fmla="*/ 4686 w 5043"/>
                <a:gd name="T1" fmla="*/ 1274 h 5288"/>
                <a:gd name="T2" fmla="*/ 3236 w 5043"/>
                <a:gd name="T3" fmla="*/ 1274 h 5288"/>
                <a:gd name="T4" fmla="*/ 3087 w 5043"/>
                <a:gd name="T5" fmla="*/ 1072 h 5288"/>
                <a:gd name="T6" fmla="*/ 3990 w 5043"/>
                <a:gd name="T7" fmla="*/ 169 h 5288"/>
                <a:gd name="T8" fmla="*/ 3990 w 5043"/>
                <a:gd name="T9" fmla="*/ 36 h 5288"/>
                <a:gd name="T10" fmla="*/ 3857 w 5043"/>
                <a:gd name="T11" fmla="*/ 36 h 5288"/>
                <a:gd name="T12" fmla="*/ 2937 w 5043"/>
                <a:gd name="T13" fmla="*/ 957 h 5288"/>
                <a:gd name="T14" fmla="*/ 2521 w 5043"/>
                <a:gd name="T15" fmla="*/ 841 h 5288"/>
                <a:gd name="T16" fmla="*/ 2106 w 5043"/>
                <a:gd name="T17" fmla="*/ 957 h 5288"/>
                <a:gd name="T18" fmla="*/ 1186 w 5043"/>
                <a:gd name="T19" fmla="*/ 36 h 5288"/>
                <a:gd name="T20" fmla="*/ 1053 w 5043"/>
                <a:gd name="T21" fmla="*/ 36 h 5288"/>
                <a:gd name="T22" fmla="*/ 1053 w 5043"/>
                <a:gd name="T23" fmla="*/ 169 h 5288"/>
                <a:gd name="T24" fmla="*/ 1956 w 5043"/>
                <a:gd name="T25" fmla="*/ 1072 h 5288"/>
                <a:gd name="T26" fmla="*/ 1807 w 5043"/>
                <a:gd name="T27" fmla="*/ 1274 h 5288"/>
                <a:gd name="T28" fmla="*/ 357 w 5043"/>
                <a:gd name="T29" fmla="*/ 1274 h 5288"/>
                <a:gd name="T30" fmla="*/ 0 w 5043"/>
                <a:gd name="T31" fmla="*/ 1631 h 5288"/>
                <a:gd name="T32" fmla="*/ 0 w 5043"/>
                <a:gd name="T33" fmla="*/ 4638 h 5288"/>
                <a:gd name="T34" fmla="*/ 357 w 5043"/>
                <a:gd name="T35" fmla="*/ 4995 h 5288"/>
                <a:gd name="T36" fmla="*/ 1125 w 5043"/>
                <a:gd name="T37" fmla="*/ 4995 h 5288"/>
                <a:gd name="T38" fmla="*/ 1125 w 5043"/>
                <a:gd name="T39" fmla="*/ 5194 h 5288"/>
                <a:gd name="T40" fmla="*/ 1219 w 5043"/>
                <a:gd name="T41" fmla="*/ 5288 h 5288"/>
                <a:gd name="T42" fmla="*/ 3824 w 5043"/>
                <a:gd name="T43" fmla="*/ 5288 h 5288"/>
                <a:gd name="T44" fmla="*/ 3917 w 5043"/>
                <a:gd name="T45" fmla="*/ 5194 h 5288"/>
                <a:gd name="T46" fmla="*/ 3917 w 5043"/>
                <a:gd name="T47" fmla="*/ 4995 h 5288"/>
                <a:gd name="T48" fmla="*/ 4686 w 5043"/>
                <a:gd name="T49" fmla="*/ 4995 h 5288"/>
                <a:gd name="T50" fmla="*/ 5043 w 5043"/>
                <a:gd name="T51" fmla="*/ 4638 h 5288"/>
                <a:gd name="T52" fmla="*/ 5043 w 5043"/>
                <a:gd name="T53" fmla="*/ 1631 h 5288"/>
                <a:gd name="T54" fmla="*/ 4686 w 5043"/>
                <a:gd name="T55" fmla="*/ 1274 h 5288"/>
                <a:gd name="T56" fmla="*/ 2521 w 5043"/>
                <a:gd name="T57" fmla="*/ 1029 h 5288"/>
                <a:gd name="T58" fmla="*/ 3014 w 5043"/>
                <a:gd name="T59" fmla="*/ 1274 h 5288"/>
                <a:gd name="T60" fmla="*/ 2029 w 5043"/>
                <a:gd name="T61" fmla="*/ 1274 h 5288"/>
                <a:gd name="T62" fmla="*/ 2521 w 5043"/>
                <a:gd name="T63" fmla="*/ 1029 h 5288"/>
                <a:gd name="T64" fmla="*/ 3730 w 5043"/>
                <a:gd name="T65" fmla="*/ 5100 h 5288"/>
                <a:gd name="T66" fmla="*/ 1313 w 5043"/>
                <a:gd name="T67" fmla="*/ 5100 h 5288"/>
                <a:gd name="T68" fmla="*/ 1313 w 5043"/>
                <a:gd name="T69" fmla="*/ 4995 h 5288"/>
                <a:gd name="T70" fmla="*/ 3730 w 5043"/>
                <a:gd name="T71" fmla="*/ 4995 h 5288"/>
                <a:gd name="T72" fmla="*/ 3730 w 5043"/>
                <a:gd name="T73" fmla="*/ 5100 h 5288"/>
                <a:gd name="T74" fmla="*/ 4856 w 5043"/>
                <a:gd name="T75" fmla="*/ 4638 h 5288"/>
                <a:gd name="T76" fmla="*/ 4686 w 5043"/>
                <a:gd name="T77" fmla="*/ 4807 h 5288"/>
                <a:gd name="T78" fmla="*/ 357 w 5043"/>
                <a:gd name="T79" fmla="*/ 4807 h 5288"/>
                <a:gd name="T80" fmla="*/ 187 w 5043"/>
                <a:gd name="T81" fmla="*/ 4638 h 5288"/>
                <a:gd name="T82" fmla="*/ 187 w 5043"/>
                <a:gd name="T83" fmla="*/ 1631 h 5288"/>
                <a:gd name="T84" fmla="*/ 357 w 5043"/>
                <a:gd name="T85" fmla="*/ 1461 h 5288"/>
                <a:gd name="T86" fmla="*/ 4686 w 5043"/>
                <a:gd name="T87" fmla="*/ 1461 h 5288"/>
                <a:gd name="T88" fmla="*/ 4856 w 5043"/>
                <a:gd name="T89" fmla="*/ 1631 h 5288"/>
                <a:gd name="T90" fmla="*/ 4856 w 5043"/>
                <a:gd name="T91" fmla="*/ 4638 h 5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043" h="5288">
                  <a:moveTo>
                    <a:pt x="4686" y="1274"/>
                  </a:moveTo>
                  <a:lnTo>
                    <a:pt x="3236" y="1274"/>
                  </a:lnTo>
                  <a:cubicBezTo>
                    <a:pt x="3196" y="1198"/>
                    <a:pt x="3146" y="1131"/>
                    <a:pt x="3087" y="1072"/>
                  </a:cubicBezTo>
                  <a:lnTo>
                    <a:pt x="3990" y="169"/>
                  </a:lnTo>
                  <a:cubicBezTo>
                    <a:pt x="4027" y="132"/>
                    <a:pt x="4027" y="73"/>
                    <a:pt x="3990" y="36"/>
                  </a:cubicBezTo>
                  <a:cubicBezTo>
                    <a:pt x="3953" y="0"/>
                    <a:pt x="3894" y="0"/>
                    <a:pt x="3857" y="36"/>
                  </a:cubicBezTo>
                  <a:lnTo>
                    <a:pt x="2937" y="957"/>
                  </a:lnTo>
                  <a:cubicBezTo>
                    <a:pt x="2814" y="883"/>
                    <a:pt x="2671" y="841"/>
                    <a:pt x="2521" y="841"/>
                  </a:cubicBezTo>
                  <a:cubicBezTo>
                    <a:pt x="2372" y="841"/>
                    <a:pt x="2229" y="883"/>
                    <a:pt x="2106" y="957"/>
                  </a:cubicBezTo>
                  <a:lnTo>
                    <a:pt x="1186" y="36"/>
                  </a:lnTo>
                  <a:cubicBezTo>
                    <a:pt x="1149" y="0"/>
                    <a:pt x="1090" y="0"/>
                    <a:pt x="1053" y="36"/>
                  </a:cubicBezTo>
                  <a:cubicBezTo>
                    <a:pt x="1016" y="73"/>
                    <a:pt x="1016" y="132"/>
                    <a:pt x="1053" y="169"/>
                  </a:cubicBezTo>
                  <a:lnTo>
                    <a:pt x="1956" y="1072"/>
                  </a:lnTo>
                  <a:cubicBezTo>
                    <a:pt x="1897" y="1131"/>
                    <a:pt x="1847" y="1198"/>
                    <a:pt x="1807" y="1274"/>
                  </a:cubicBezTo>
                  <a:lnTo>
                    <a:pt x="357" y="1274"/>
                  </a:lnTo>
                  <a:cubicBezTo>
                    <a:pt x="160" y="1274"/>
                    <a:pt x="0" y="1434"/>
                    <a:pt x="0" y="1631"/>
                  </a:cubicBezTo>
                  <a:lnTo>
                    <a:pt x="0" y="4638"/>
                  </a:lnTo>
                  <a:cubicBezTo>
                    <a:pt x="0" y="4834"/>
                    <a:pt x="160" y="4995"/>
                    <a:pt x="357" y="4995"/>
                  </a:cubicBezTo>
                  <a:lnTo>
                    <a:pt x="1125" y="4995"/>
                  </a:lnTo>
                  <a:lnTo>
                    <a:pt x="1125" y="5194"/>
                  </a:lnTo>
                  <a:cubicBezTo>
                    <a:pt x="1125" y="5246"/>
                    <a:pt x="1167" y="5288"/>
                    <a:pt x="1219" y="5288"/>
                  </a:cubicBezTo>
                  <a:lnTo>
                    <a:pt x="3824" y="5288"/>
                  </a:lnTo>
                  <a:cubicBezTo>
                    <a:pt x="3875" y="5288"/>
                    <a:pt x="3917" y="5246"/>
                    <a:pt x="3917" y="5194"/>
                  </a:cubicBezTo>
                  <a:lnTo>
                    <a:pt x="3917" y="4995"/>
                  </a:lnTo>
                  <a:lnTo>
                    <a:pt x="4686" y="4995"/>
                  </a:lnTo>
                  <a:cubicBezTo>
                    <a:pt x="4883" y="4995"/>
                    <a:pt x="5043" y="4834"/>
                    <a:pt x="5043" y="4638"/>
                  </a:cubicBezTo>
                  <a:lnTo>
                    <a:pt x="5043" y="1631"/>
                  </a:lnTo>
                  <a:cubicBezTo>
                    <a:pt x="5043" y="1434"/>
                    <a:pt x="4883" y="1274"/>
                    <a:pt x="4686" y="1274"/>
                  </a:cubicBezTo>
                  <a:close/>
                  <a:moveTo>
                    <a:pt x="2521" y="1029"/>
                  </a:moveTo>
                  <a:cubicBezTo>
                    <a:pt x="2718" y="1029"/>
                    <a:pt x="2899" y="1122"/>
                    <a:pt x="3014" y="1274"/>
                  </a:cubicBezTo>
                  <a:lnTo>
                    <a:pt x="2029" y="1274"/>
                  </a:lnTo>
                  <a:cubicBezTo>
                    <a:pt x="2144" y="1122"/>
                    <a:pt x="2325" y="1029"/>
                    <a:pt x="2521" y="1029"/>
                  </a:cubicBezTo>
                  <a:close/>
                  <a:moveTo>
                    <a:pt x="3730" y="5100"/>
                  </a:moveTo>
                  <a:lnTo>
                    <a:pt x="1313" y="5100"/>
                  </a:lnTo>
                  <a:lnTo>
                    <a:pt x="1313" y="4995"/>
                  </a:lnTo>
                  <a:lnTo>
                    <a:pt x="3730" y="4995"/>
                  </a:lnTo>
                  <a:lnTo>
                    <a:pt x="3730" y="5100"/>
                  </a:lnTo>
                  <a:close/>
                  <a:moveTo>
                    <a:pt x="4856" y="4638"/>
                  </a:moveTo>
                  <a:cubicBezTo>
                    <a:pt x="4856" y="4731"/>
                    <a:pt x="4780" y="4807"/>
                    <a:pt x="4686" y="4807"/>
                  </a:cubicBezTo>
                  <a:lnTo>
                    <a:pt x="357" y="4807"/>
                  </a:lnTo>
                  <a:cubicBezTo>
                    <a:pt x="263" y="4807"/>
                    <a:pt x="187" y="4731"/>
                    <a:pt x="187" y="4638"/>
                  </a:cubicBezTo>
                  <a:lnTo>
                    <a:pt x="187" y="1631"/>
                  </a:lnTo>
                  <a:cubicBezTo>
                    <a:pt x="187" y="1537"/>
                    <a:pt x="263" y="1461"/>
                    <a:pt x="357" y="1461"/>
                  </a:cubicBezTo>
                  <a:lnTo>
                    <a:pt x="4686" y="1461"/>
                  </a:lnTo>
                  <a:cubicBezTo>
                    <a:pt x="4780" y="1461"/>
                    <a:pt x="4856" y="1537"/>
                    <a:pt x="4856" y="1631"/>
                  </a:cubicBezTo>
                  <a:lnTo>
                    <a:pt x="4856" y="463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523">
              <a:extLst>
                <a:ext uri="{FF2B5EF4-FFF2-40B4-BE49-F238E27FC236}">
                  <a16:creationId xmlns:a16="http://schemas.microsoft.com/office/drawing/2014/main" id="{AEDD4521-79E3-4CEC-B7A7-8FAFB2C0C8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31" y="3427"/>
              <a:ext cx="181" cy="126"/>
            </a:xfrm>
            <a:custGeom>
              <a:avLst/>
              <a:gdLst>
                <a:gd name="T0" fmla="*/ 4261 w 4355"/>
                <a:gd name="T1" fmla="*/ 0 h 3032"/>
                <a:gd name="T2" fmla="*/ 94 w 4355"/>
                <a:gd name="T3" fmla="*/ 0 h 3032"/>
                <a:gd name="T4" fmla="*/ 0 w 4355"/>
                <a:gd name="T5" fmla="*/ 94 h 3032"/>
                <a:gd name="T6" fmla="*/ 0 w 4355"/>
                <a:gd name="T7" fmla="*/ 2938 h 3032"/>
                <a:gd name="T8" fmla="*/ 94 w 4355"/>
                <a:gd name="T9" fmla="*/ 3032 h 3032"/>
                <a:gd name="T10" fmla="*/ 4261 w 4355"/>
                <a:gd name="T11" fmla="*/ 3032 h 3032"/>
                <a:gd name="T12" fmla="*/ 4355 w 4355"/>
                <a:gd name="T13" fmla="*/ 2938 h 3032"/>
                <a:gd name="T14" fmla="*/ 4355 w 4355"/>
                <a:gd name="T15" fmla="*/ 94 h 3032"/>
                <a:gd name="T16" fmla="*/ 4261 w 4355"/>
                <a:gd name="T17" fmla="*/ 0 h 3032"/>
                <a:gd name="T18" fmla="*/ 4167 w 4355"/>
                <a:gd name="T19" fmla="*/ 2845 h 3032"/>
                <a:gd name="T20" fmla="*/ 188 w 4355"/>
                <a:gd name="T21" fmla="*/ 2845 h 3032"/>
                <a:gd name="T22" fmla="*/ 188 w 4355"/>
                <a:gd name="T23" fmla="*/ 188 h 3032"/>
                <a:gd name="T24" fmla="*/ 4167 w 4355"/>
                <a:gd name="T25" fmla="*/ 188 h 3032"/>
                <a:gd name="T26" fmla="*/ 4167 w 4355"/>
                <a:gd name="T27" fmla="*/ 2845 h 3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55" h="3032">
                  <a:moveTo>
                    <a:pt x="4261" y="0"/>
                  </a:moveTo>
                  <a:lnTo>
                    <a:pt x="94" y="0"/>
                  </a:lnTo>
                  <a:cubicBezTo>
                    <a:pt x="42" y="0"/>
                    <a:pt x="0" y="42"/>
                    <a:pt x="0" y="94"/>
                  </a:cubicBezTo>
                  <a:lnTo>
                    <a:pt x="0" y="2938"/>
                  </a:lnTo>
                  <a:cubicBezTo>
                    <a:pt x="0" y="2990"/>
                    <a:pt x="42" y="3032"/>
                    <a:pt x="94" y="3032"/>
                  </a:cubicBezTo>
                  <a:lnTo>
                    <a:pt x="4261" y="3032"/>
                  </a:lnTo>
                  <a:cubicBezTo>
                    <a:pt x="4313" y="3032"/>
                    <a:pt x="4355" y="2990"/>
                    <a:pt x="4355" y="2938"/>
                  </a:cubicBezTo>
                  <a:lnTo>
                    <a:pt x="4355" y="94"/>
                  </a:lnTo>
                  <a:cubicBezTo>
                    <a:pt x="4355" y="42"/>
                    <a:pt x="4313" y="0"/>
                    <a:pt x="4261" y="0"/>
                  </a:cubicBezTo>
                  <a:close/>
                  <a:moveTo>
                    <a:pt x="4167" y="2845"/>
                  </a:moveTo>
                  <a:lnTo>
                    <a:pt x="188" y="2845"/>
                  </a:lnTo>
                  <a:lnTo>
                    <a:pt x="188" y="188"/>
                  </a:lnTo>
                  <a:lnTo>
                    <a:pt x="4167" y="188"/>
                  </a:lnTo>
                  <a:lnTo>
                    <a:pt x="4167" y="284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524">
              <a:extLst>
                <a:ext uri="{FF2B5EF4-FFF2-40B4-BE49-F238E27FC236}">
                  <a16:creationId xmlns:a16="http://schemas.microsoft.com/office/drawing/2014/main" id="{C41CA53A-348D-4AB5-A9EA-0513193F7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0" y="3453"/>
              <a:ext cx="8" cy="82"/>
            </a:xfrm>
            <a:custGeom>
              <a:avLst/>
              <a:gdLst>
                <a:gd name="T0" fmla="*/ 94 w 188"/>
                <a:gd name="T1" fmla="*/ 1970 h 1970"/>
                <a:gd name="T2" fmla="*/ 188 w 188"/>
                <a:gd name="T3" fmla="*/ 1876 h 1970"/>
                <a:gd name="T4" fmla="*/ 188 w 188"/>
                <a:gd name="T5" fmla="*/ 94 h 1970"/>
                <a:gd name="T6" fmla="*/ 94 w 188"/>
                <a:gd name="T7" fmla="*/ 0 h 1970"/>
                <a:gd name="T8" fmla="*/ 0 w 188"/>
                <a:gd name="T9" fmla="*/ 94 h 1970"/>
                <a:gd name="T10" fmla="*/ 0 w 188"/>
                <a:gd name="T11" fmla="*/ 1876 h 1970"/>
                <a:gd name="T12" fmla="*/ 94 w 188"/>
                <a:gd name="T13" fmla="*/ 1970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8" h="1970">
                  <a:moveTo>
                    <a:pt x="94" y="1970"/>
                  </a:moveTo>
                  <a:cubicBezTo>
                    <a:pt x="146" y="1970"/>
                    <a:pt x="188" y="1928"/>
                    <a:pt x="188" y="1876"/>
                  </a:cubicBezTo>
                  <a:lnTo>
                    <a:pt x="188" y="94"/>
                  </a:lnTo>
                  <a:cubicBezTo>
                    <a:pt x="188" y="42"/>
                    <a:pt x="146" y="0"/>
                    <a:pt x="94" y="0"/>
                  </a:cubicBezTo>
                  <a:cubicBezTo>
                    <a:pt x="42" y="0"/>
                    <a:pt x="0" y="42"/>
                    <a:pt x="0" y="94"/>
                  </a:cubicBezTo>
                  <a:lnTo>
                    <a:pt x="0" y="1876"/>
                  </a:lnTo>
                  <a:cubicBezTo>
                    <a:pt x="0" y="1928"/>
                    <a:pt x="42" y="1970"/>
                    <a:pt x="94" y="197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525">
              <a:extLst>
                <a:ext uri="{FF2B5EF4-FFF2-40B4-BE49-F238E27FC236}">
                  <a16:creationId xmlns:a16="http://schemas.microsoft.com/office/drawing/2014/main" id="{D81B90FE-545A-48D1-86A1-10020BD7C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0" y="3441"/>
              <a:ext cx="8" cy="9"/>
            </a:xfrm>
            <a:custGeom>
              <a:avLst/>
              <a:gdLst>
                <a:gd name="T0" fmla="*/ 16 w 204"/>
                <a:gd name="T1" fmla="*/ 137 h 196"/>
                <a:gd name="T2" fmla="*/ 105 w 204"/>
                <a:gd name="T3" fmla="*/ 195 h 196"/>
                <a:gd name="T4" fmla="*/ 191 w 204"/>
                <a:gd name="T5" fmla="*/ 133 h 196"/>
                <a:gd name="T6" fmla="*/ 164 w 204"/>
                <a:gd name="T7" fmla="*/ 30 h 196"/>
                <a:gd name="T8" fmla="*/ 51 w 204"/>
                <a:gd name="T9" fmla="*/ 23 h 196"/>
                <a:gd name="T10" fmla="*/ 16 w 204"/>
                <a:gd name="T11" fmla="*/ 137 h 196"/>
                <a:gd name="T12" fmla="*/ 16 w 204"/>
                <a:gd name="T13" fmla="*/ 13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4" h="196">
                  <a:moveTo>
                    <a:pt x="16" y="137"/>
                  </a:moveTo>
                  <a:cubicBezTo>
                    <a:pt x="31" y="172"/>
                    <a:pt x="67" y="196"/>
                    <a:pt x="105" y="195"/>
                  </a:cubicBezTo>
                  <a:cubicBezTo>
                    <a:pt x="143" y="194"/>
                    <a:pt x="178" y="169"/>
                    <a:pt x="191" y="133"/>
                  </a:cubicBezTo>
                  <a:cubicBezTo>
                    <a:pt x="204" y="96"/>
                    <a:pt x="193" y="55"/>
                    <a:pt x="164" y="30"/>
                  </a:cubicBezTo>
                  <a:cubicBezTo>
                    <a:pt x="132" y="3"/>
                    <a:pt x="85" y="0"/>
                    <a:pt x="51" y="23"/>
                  </a:cubicBezTo>
                  <a:cubicBezTo>
                    <a:pt x="14" y="48"/>
                    <a:pt x="0" y="96"/>
                    <a:pt x="16" y="137"/>
                  </a:cubicBezTo>
                  <a:cubicBezTo>
                    <a:pt x="19" y="143"/>
                    <a:pt x="14" y="131"/>
                    <a:pt x="16" y="13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86930221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Kept">
      <a:dk1>
        <a:srgbClr val="531A56"/>
      </a:dk1>
      <a:lt1>
        <a:srgbClr val="FFFFFF"/>
      </a:lt1>
      <a:dk2>
        <a:srgbClr val="000000"/>
      </a:dk2>
      <a:lt2>
        <a:srgbClr val="CAC5F9"/>
      </a:lt2>
      <a:accent1>
        <a:srgbClr val="A39CFF"/>
      </a:accent1>
      <a:accent2>
        <a:srgbClr val="CDFF5D"/>
      </a:accent2>
      <a:accent3>
        <a:srgbClr val="00DD99"/>
      </a:accent3>
      <a:accent4>
        <a:srgbClr val="2ADBDB"/>
      </a:accent4>
      <a:accent5>
        <a:srgbClr val="FF605C"/>
      </a:accent5>
      <a:accent6>
        <a:srgbClr val="FFAB66"/>
      </a:accent6>
      <a:hlink>
        <a:srgbClr val="531A56"/>
      </a:hlink>
      <a:folHlink>
        <a:srgbClr val="3EBAFF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U_JSC_Widescreen.potx" id="{DCCA6DF8-0AB1-4F23-8A30-9BD0D164B9BB}" vid="{3266E5EF-05E3-4A0F-9B3D-04D8A0C2B4C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31080</TotalTime>
  <Words>5778</Words>
  <Application>Microsoft Office PowerPoint</Application>
  <PresentationFormat>Widescreen</PresentationFormat>
  <Paragraphs>639</Paragraphs>
  <Slides>48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Arial Black</vt:lpstr>
      <vt:lpstr>Calibri</vt:lpstr>
      <vt:lpstr>Gotham Light</vt:lpstr>
      <vt:lpstr>3_Office Theme</vt:lpstr>
      <vt:lpstr>3 маъруза</vt:lpstr>
      <vt:lpstr>Мундарижа</vt:lpstr>
      <vt:lpstr>Коррупцияга қарши курашишнинг хорижий тажрибаси </vt:lpstr>
      <vt:lpstr>Коррупцияга қарши курашиш бўйича хорижий тажриба: АҚШ</vt:lpstr>
      <vt:lpstr>Коррупцияга қарши курашиш бўйича хорижий тажриба: АҚШ </vt:lpstr>
      <vt:lpstr>Коррупцияга қарши кураш бўйича хорижий тажриба: Хитой</vt:lpstr>
      <vt:lpstr>Коррупцияга қарши кураш бўйича хорижий тажриба: Хитой</vt:lpstr>
      <vt:lpstr>Коррупцияга қарши кураш бўйича хорижий тажриба: Сингапур</vt:lpstr>
      <vt:lpstr>Коррупцияга қарши кураш бўйича хорижий тажриба : Сингапур</vt:lpstr>
      <vt:lpstr>Коррупцияга қарши кураш бўйича хорижий тажриба : Франция</vt:lpstr>
      <vt:lpstr>Хорижий экстерриториал коррупцияга қарши қонунчилик : FCPA (АҚШ), UK BA (Буюк Британия) </vt:lpstr>
      <vt:lpstr>Хорижий экстерриториал коррупцияга қарши қонунчилик</vt:lpstr>
      <vt:lpstr>Foreign Corrupt Practices Act (FCPA)</vt:lpstr>
      <vt:lpstr>Foreign Corrupt Practices Act (FCPA)</vt:lpstr>
      <vt:lpstr>Foreign Corrupt Practices Act (FCPA)</vt:lpstr>
      <vt:lpstr>UK Bribery Act</vt:lpstr>
      <vt:lpstr> UK Bribery Act мувофиқ қонунбузарликлар тури </vt:lpstr>
      <vt:lpstr>UK Bribery Act кўра қонунбузарлик турлари </vt:lpstr>
      <vt:lpstr> UK Bribery Act га кўра қонунбузарлик турлари </vt:lpstr>
      <vt:lpstr>UK Bribery Act</vt:lpstr>
      <vt:lpstr>Кейс: қайси коррупцияга қарши қонунчилик ушбу компаниялар фаолиятига татбиқ қилинади? (1/3)</vt:lpstr>
      <vt:lpstr>Кейс: қайси коррупцияга қарши қонунчилик ушбу компаниялари фаолиятига татбиқ қилинади? (2/3)</vt:lpstr>
      <vt:lpstr>Кейс: қайси коррупцияга қарши қонунчилик ушбу компанияларнинг фаолиятига татбиқ қилинади? (3/3)</vt:lpstr>
      <vt:lpstr>Хорижий коррупцияга қарши қонунчиликни бузиш ҳолатлари</vt:lpstr>
      <vt:lpstr>FCPA га риоя қилмаслик ҳолатлари</vt:lpstr>
      <vt:lpstr>FCPA га риоя қилмаслик ҳолатлари</vt:lpstr>
      <vt:lpstr>FCPA га риоя қилмаслик ҳолатлари</vt:lpstr>
      <vt:lpstr> UK Bribery Act қоидаларига риоя этмаслик ҳолатлари</vt:lpstr>
      <vt:lpstr>Билимларни текшириш</vt:lpstr>
      <vt:lpstr>Назорат саволлари</vt:lpstr>
      <vt:lpstr>Тест</vt:lpstr>
      <vt:lpstr>Тест</vt:lpstr>
      <vt:lpstr>Тест</vt:lpstr>
      <vt:lpstr>Тест</vt:lpstr>
      <vt:lpstr>Тест</vt:lpstr>
      <vt:lpstr>Тест</vt:lpstr>
      <vt:lpstr>Тест</vt:lpstr>
      <vt:lpstr>Тест</vt:lpstr>
      <vt:lpstr>Тест</vt:lpstr>
      <vt:lpstr>Тест</vt:lpstr>
      <vt:lpstr>Тест</vt:lpstr>
      <vt:lpstr>Тест</vt:lpstr>
      <vt:lpstr>Тест</vt:lpstr>
      <vt:lpstr>Тест</vt:lpstr>
      <vt:lpstr>Тест</vt:lpstr>
      <vt:lpstr>Тест</vt:lpstr>
      <vt:lpstr>Манбалар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Обучающая программа по вопросам создания и внедрения эффективных антикоррупционных комплаенс-систем в государственных органах и учреждениях</dc:title>
  <dc:creator>Kiryanova, Viktoria</dc:creator>
  <cp:lastModifiedBy>Sabirov, Salayjon</cp:lastModifiedBy>
  <cp:revision>1136</cp:revision>
  <cp:lastPrinted>2022-12-12T07:19:33Z</cp:lastPrinted>
  <dcterms:created xsi:type="dcterms:W3CDTF">2022-07-14T08:09:04Z</dcterms:created>
  <dcterms:modified xsi:type="dcterms:W3CDTF">2023-05-31T18:24:40Z</dcterms:modified>
</cp:coreProperties>
</file>